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drawings/drawing2.xml" ContentType="application/vnd.openxmlformats-officedocument.drawingml.chartshap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5.xml" ContentType="application/vnd.openxmlformats-officedocument.themeOverride+xml"/>
  <Override PartName="/ppt/charts/chart10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6.xml" ContentType="application/vnd.openxmlformats-officedocument.themeOverr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8"/>
  </p:notesMasterIdLst>
  <p:sldIdLst>
    <p:sldId id="343" r:id="rId2"/>
    <p:sldId id="450" r:id="rId3"/>
    <p:sldId id="451" r:id="rId4"/>
    <p:sldId id="521" r:id="rId5"/>
    <p:sldId id="522" r:id="rId6"/>
    <p:sldId id="523" r:id="rId7"/>
    <p:sldId id="524" r:id="rId8"/>
    <p:sldId id="452" r:id="rId9"/>
    <p:sldId id="453" r:id="rId10"/>
    <p:sldId id="518" r:id="rId11"/>
    <p:sldId id="454" r:id="rId12"/>
    <p:sldId id="455" r:id="rId13"/>
    <p:sldId id="456" r:id="rId14"/>
    <p:sldId id="457" r:id="rId15"/>
    <p:sldId id="458" r:id="rId16"/>
    <p:sldId id="459" r:id="rId17"/>
    <p:sldId id="460" r:id="rId18"/>
    <p:sldId id="461" r:id="rId19"/>
    <p:sldId id="462" r:id="rId20"/>
    <p:sldId id="464" r:id="rId21"/>
    <p:sldId id="503" r:id="rId22"/>
    <p:sldId id="504" r:id="rId23"/>
    <p:sldId id="496" r:id="rId24"/>
    <p:sldId id="465" r:id="rId25"/>
    <p:sldId id="505" r:id="rId26"/>
    <p:sldId id="466" r:id="rId27"/>
    <p:sldId id="519" r:id="rId28"/>
    <p:sldId id="506" r:id="rId29"/>
    <p:sldId id="468" r:id="rId30"/>
    <p:sldId id="469" r:id="rId31"/>
    <p:sldId id="470" r:id="rId32"/>
    <p:sldId id="471" r:id="rId33"/>
    <p:sldId id="472" r:id="rId34"/>
    <p:sldId id="473" r:id="rId35"/>
    <p:sldId id="474" r:id="rId36"/>
    <p:sldId id="475" r:id="rId37"/>
    <p:sldId id="476" r:id="rId38"/>
    <p:sldId id="477" r:id="rId39"/>
    <p:sldId id="478" r:id="rId40"/>
    <p:sldId id="479" r:id="rId41"/>
    <p:sldId id="480" r:id="rId42"/>
    <p:sldId id="481" r:id="rId43"/>
    <p:sldId id="482" r:id="rId44"/>
    <p:sldId id="483" r:id="rId45"/>
    <p:sldId id="484" r:id="rId46"/>
    <p:sldId id="485" r:id="rId47"/>
    <p:sldId id="486" r:id="rId48"/>
    <p:sldId id="509" r:id="rId49"/>
    <p:sldId id="508" r:id="rId50"/>
    <p:sldId id="510" r:id="rId51"/>
    <p:sldId id="525" r:id="rId52"/>
    <p:sldId id="526" r:id="rId53"/>
    <p:sldId id="527" r:id="rId54"/>
    <p:sldId id="511" r:id="rId55"/>
    <p:sldId id="512" r:id="rId56"/>
    <p:sldId id="492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fshin Nikzad" initials="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A808"/>
    <a:srgbClr val="CC0000"/>
    <a:srgbClr val="C9C3F7"/>
    <a:srgbClr val="0218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80" autoAdjust="0"/>
    <p:restoredTop sz="81709" autoAdjust="0"/>
  </p:normalViewPr>
  <p:slideViewPr>
    <p:cSldViewPr>
      <p:cViewPr varScale="1">
        <p:scale>
          <a:sx n="98" d="100"/>
          <a:sy n="98" d="100"/>
        </p:scale>
        <p:origin x="78" y="20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7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G:\Dropbox\My%20Working%20Projects\Active\Bertrand%20Competition%20in%20Matching\Simulations\Plot%20for%2040%20women,%20varying%20number%20of%20men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leshno\Dropbox\My%20Working%20Projects\Active\Bertrand%20Competition%20in%20Matching\Simulations\Correlation\N=30,K=40,Beta=vary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rbo_000\Desktop\Simulations(chooseCorr)__IterationNum=200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rbo_000\Desktop\Simulations(chooseCorr)__IterationNum=200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G:\Dropbox\My%20Working%20Projects\Submitted\Bertrand%20Competition%20in%20Matching\Submissions\JPE%20Round%202\Simulation%20Data%20for%20figures\PartialLists_itNum=10000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Pct Men w. Multiple Stable</c:v>
          </c:tx>
          <c:spPr>
            <a:ln w="12700"/>
          </c:spPr>
          <c:marker>
            <c:symbol val="diamond"/>
            <c:size val="10"/>
            <c:spPr>
              <a:ln>
                <a:noFill/>
              </a:ln>
            </c:spPr>
          </c:marker>
          <c:cat>
            <c:numRef>
              <c:f>'Data with var, 10k Draws'!$A$2:$A$62</c:f>
              <c:numCache>
                <c:formatCode>General</c:formatCode>
                <c:ptCount val="6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  <c:pt idx="41">
                  <c:v>61</c:v>
                </c:pt>
                <c:pt idx="42">
                  <c:v>62</c:v>
                </c:pt>
                <c:pt idx="43">
                  <c:v>63</c:v>
                </c:pt>
                <c:pt idx="44">
                  <c:v>64</c:v>
                </c:pt>
                <c:pt idx="45">
                  <c:v>65</c:v>
                </c:pt>
                <c:pt idx="46">
                  <c:v>66</c:v>
                </c:pt>
                <c:pt idx="47">
                  <c:v>67</c:v>
                </c:pt>
                <c:pt idx="48">
                  <c:v>68</c:v>
                </c:pt>
                <c:pt idx="49">
                  <c:v>69</c:v>
                </c:pt>
                <c:pt idx="50">
                  <c:v>70</c:v>
                </c:pt>
                <c:pt idx="51">
                  <c:v>71</c:v>
                </c:pt>
                <c:pt idx="52">
                  <c:v>72</c:v>
                </c:pt>
                <c:pt idx="53">
                  <c:v>73</c:v>
                </c:pt>
                <c:pt idx="54">
                  <c:v>74</c:v>
                </c:pt>
                <c:pt idx="55">
                  <c:v>75</c:v>
                </c:pt>
                <c:pt idx="56">
                  <c:v>76</c:v>
                </c:pt>
                <c:pt idx="57">
                  <c:v>77</c:v>
                </c:pt>
                <c:pt idx="58">
                  <c:v>78</c:v>
                </c:pt>
                <c:pt idx="59">
                  <c:v>79</c:v>
                </c:pt>
                <c:pt idx="60">
                  <c:v>80</c:v>
                </c:pt>
              </c:numCache>
            </c:numRef>
          </c:cat>
          <c:val>
            <c:numRef>
              <c:f>'More Data'!$M$5:$M$45</c:f>
              <c:numCache>
                <c:formatCode>General</c:formatCode>
                <c:ptCount val="41"/>
                <c:pt idx="0">
                  <c:v>0.625</c:v>
                </c:pt>
                <c:pt idx="1">
                  <c:v>0.68600000000000005</c:v>
                </c:pt>
                <c:pt idx="2">
                  <c:v>0.76</c:v>
                </c:pt>
                <c:pt idx="3">
                  <c:v>0.82499999999999996</c:v>
                </c:pt>
                <c:pt idx="4">
                  <c:v>0.88300000000000001</c:v>
                </c:pt>
                <c:pt idx="5">
                  <c:v>1.0589999999999999</c:v>
                </c:pt>
                <c:pt idx="6">
                  <c:v>1.143</c:v>
                </c:pt>
                <c:pt idx="7">
                  <c:v>1.31</c:v>
                </c:pt>
                <c:pt idx="8">
                  <c:v>1.52</c:v>
                </c:pt>
                <c:pt idx="9">
                  <c:v>1.593</c:v>
                </c:pt>
                <c:pt idx="10">
                  <c:v>1.8959999999999999</c:v>
                </c:pt>
                <c:pt idx="11">
                  <c:v>2.1190000000000002</c:v>
                </c:pt>
                <c:pt idx="12">
                  <c:v>2.5169999999999999</c:v>
                </c:pt>
                <c:pt idx="13">
                  <c:v>2.8149999999999999</c:v>
                </c:pt>
                <c:pt idx="14">
                  <c:v>3.4670000000000001</c:v>
                </c:pt>
                <c:pt idx="15">
                  <c:v>3.9569999999999999</c:v>
                </c:pt>
                <c:pt idx="16">
                  <c:v>5.1349999999999998</c:v>
                </c:pt>
                <c:pt idx="17">
                  <c:v>6.625</c:v>
                </c:pt>
                <c:pt idx="18">
                  <c:v>9.5060000000000002</c:v>
                </c:pt>
                <c:pt idx="19">
                  <c:v>15.824</c:v>
                </c:pt>
                <c:pt idx="20">
                  <c:v>61.392000000000003</c:v>
                </c:pt>
                <c:pt idx="21">
                  <c:v>15.590999999999999</c:v>
                </c:pt>
                <c:pt idx="22">
                  <c:v>9.3149999999999995</c:v>
                </c:pt>
                <c:pt idx="23">
                  <c:v>6.6740000000000004</c:v>
                </c:pt>
                <c:pt idx="24">
                  <c:v>5.3159999999999998</c:v>
                </c:pt>
                <c:pt idx="25">
                  <c:v>4.2409999999999997</c:v>
                </c:pt>
                <c:pt idx="26">
                  <c:v>3.4830000000000001</c:v>
                </c:pt>
                <c:pt idx="27">
                  <c:v>2.88</c:v>
                </c:pt>
                <c:pt idx="28">
                  <c:v>2.6360000000000001</c:v>
                </c:pt>
                <c:pt idx="29">
                  <c:v>2.2599999999999998</c:v>
                </c:pt>
                <c:pt idx="30">
                  <c:v>2.0920000000000001</c:v>
                </c:pt>
                <c:pt idx="31">
                  <c:v>1.8169999999999999</c:v>
                </c:pt>
                <c:pt idx="32">
                  <c:v>1.62</c:v>
                </c:pt>
                <c:pt idx="33">
                  <c:v>1.4550000000000001</c:v>
                </c:pt>
                <c:pt idx="34">
                  <c:v>1.3759999999999999</c:v>
                </c:pt>
                <c:pt idx="35">
                  <c:v>1.2330000000000001</c:v>
                </c:pt>
                <c:pt idx="36">
                  <c:v>1.1459999999999999</c:v>
                </c:pt>
                <c:pt idx="37">
                  <c:v>1.038</c:v>
                </c:pt>
                <c:pt idx="38">
                  <c:v>0.98399999999999999</c:v>
                </c:pt>
                <c:pt idx="39">
                  <c:v>0.94399999999999995</c:v>
                </c:pt>
                <c:pt idx="40">
                  <c:v>0.86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096128"/>
        <c:axId val="109098480"/>
      </c:lineChart>
      <c:catAx>
        <c:axId val="1090961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200" b="0">
                    <a:latin typeface="Gill Sans MT" panose="020B0502020104020203" pitchFamily="34" charset="0"/>
                  </a:defRPr>
                </a:pPr>
                <a:r>
                  <a:rPr lang="en-US" sz="2200" b="0">
                    <a:latin typeface="Gill Sans MT" panose="020B0502020104020203" pitchFamily="34" charset="0"/>
                  </a:rPr>
                  <a:t>Number of men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09098480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109098480"/>
        <c:scaling>
          <c:orientation val="minMax"/>
          <c:max val="1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200">
                    <a:latin typeface="Gill Sans MT" panose="020B0502020104020203" pitchFamily="34" charset="0"/>
                  </a:defRPr>
                </a:pPr>
                <a:r>
                  <a:rPr lang="en-US" sz="2200" b="0" dirty="0" smtClean="0">
                    <a:latin typeface="Gill Sans MT" panose="020B0502020104020203" pitchFamily="34" charset="0"/>
                  </a:rPr>
                  <a:t>percent</a:t>
                </a:r>
                <a:r>
                  <a:rPr lang="en-US" sz="2200" b="0" baseline="0" dirty="0" smtClean="0">
                    <a:latin typeface="Gill Sans MT" panose="020B0502020104020203" pitchFamily="34" charset="0"/>
                  </a:rPr>
                  <a:t> </a:t>
                </a:r>
                <a:r>
                  <a:rPr lang="en-US" sz="2200" b="0" baseline="0" dirty="0">
                    <a:latin typeface="Gill Sans MT" panose="020B0502020104020203" pitchFamily="34" charset="0"/>
                  </a:rPr>
                  <a:t>of matched men with multiple stable partners</a:t>
                </a:r>
                <a:endParaRPr lang="en-US" sz="2200" b="0" dirty="0">
                  <a:latin typeface="Gill Sans MT" panose="020B0502020104020203" pitchFamily="34" charset="0"/>
                </a:endParaRP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09096128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v>MOSM</c:v>
          </c:tx>
          <c:spPr>
            <a:ln w="12700">
              <a:noFill/>
            </a:ln>
          </c:spPr>
          <c:marker>
            <c:symbol val="diamond"/>
            <c:size val="9"/>
            <c:spPr>
              <a:solidFill>
                <a:schemeClr val="accent5"/>
              </a:solidFill>
              <a:ln>
                <a:noFill/>
              </a:ln>
            </c:spPr>
          </c:marker>
          <c:cat>
            <c:numRef>
              <c:f>RunOutput!$A$6:$A$46</c:f>
              <c:numCache>
                <c:formatCode>General</c:formatCod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numCache>
            </c:numRef>
          </c:cat>
          <c:val>
            <c:numRef>
              <c:f>'Data with var, 10k Draws'!$Q$2:$Q$42</c:f>
              <c:numCache>
                <c:formatCode>0.00</c:formatCode>
                <c:ptCount val="41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3.1603648974359251</c:v>
                </c:pt>
                <c:pt idx="20">
                  <c:v>3.9097801499999787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  <c:pt idx="30">
                  <c:v>100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100</c:v>
                </c:pt>
                <c:pt idx="37">
                  <c:v>100</c:v>
                </c:pt>
                <c:pt idx="38">
                  <c:v>100</c:v>
                </c:pt>
                <c:pt idx="39">
                  <c:v>100</c:v>
                </c:pt>
                <c:pt idx="40">
                  <c:v>100</c:v>
                </c:pt>
              </c:numCache>
            </c:numRef>
          </c:val>
          <c:smooth val="0"/>
        </c:ser>
        <c:ser>
          <c:idx val="1"/>
          <c:order val="1"/>
          <c:tx>
            <c:v>WOSM</c:v>
          </c:tx>
          <c:spPr>
            <a:ln w="12700">
              <a:noFill/>
            </a:ln>
          </c:spPr>
          <c:marker>
            <c:symbol val="square"/>
            <c:size val="8"/>
            <c:spPr>
              <a:solidFill>
                <a:schemeClr val="accent2"/>
              </a:solidFill>
              <a:ln>
                <a:noFill/>
              </a:ln>
            </c:spPr>
          </c:marker>
          <c:cat>
            <c:numRef>
              <c:f>RunOutput!$A$6:$A$46</c:f>
              <c:numCache>
                <c:formatCode>General</c:formatCod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numCache>
            </c:numRef>
          </c:cat>
          <c:val>
            <c:numRef>
              <c:f>'Data with var, 10k Draws'!$R$2:$R$42</c:f>
              <c:numCache>
                <c:formatCode>0.00</c:formatCode>
                <c:ptCount val="41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100</c:v>
                </c:pt>
                <c:pt idx="20">
                  <c:v>9.9823264499996824</c:v>
                </c:pt>
                <c:pt idx="21">
                  <c:v>11.509953174999831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  <c:pt idx="30">
                  <c:v>100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100</c:v>
                </c:pt>
                <c:pt idx="37">
                  <c:v>100</c:v>
                </c:pt>
                <c:pt idx="38">
                  <c:v>100</c:v>
                </c:pt>
                <c:pt idx="39">
                  <c:v>100</c:v>
                </c:pt>
                <c:pt idx="40">
                  <c:v>100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493744"/>
        <c:axId val="189375160"/>
      </c:lineChart>
      <c:catAx>
        <c:axId val="1864937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200">
                    <a:latin typeface="Gill Sans MT" panose="020B0502020104020203" pitchFamily="34" charset="0"/>
                  </a:defRPr>
                </a:pPr>
                <a:r>
                  <a:rPr lang="en-US" sz="2200" b="0">
                    <a:latin typeface="Gill Sans MT" panose="020B0502020104020203" pitchFamily="34" charset="0"/>
                  </a:rPr>
                  <a:t>Number of men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Gill Sans MT" panose="020B0502020104020203" pitchFamily="34" charset="0"/>
              </a:defRPr>
            </a:pPr>
            <a:endParaRPr lang="en-US"/>
          </a:p>
        </c:txPr>
        <c:crossAx val="189375160"/>
        <c:crosses val="autoZero"/>
        <c:auto val="1"/>
        <c:lblAlgn val="ctr"/>
        <c:lblOffset val="100"/>
        <c:tickMarkSkip val="2"/>
        <c:noMultiLvlLbl val="0"/>
      </c:catAx>
      <c:valAx>
        <c:axId val="189375160"/>
        <c:scaling>
          <c:orientation val="minMax"/>
          <c:max val="18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200">
                    <a:latin typeface="Gill Sans MT" panose="020B0502020104020203" pitchFamily="34" charset="0"/>
                  </a:defRPr>
                </a:pPr>
                <a:r>
                  <a:rPr lang="en-US" sz="2200" b="0">
                    <a:latin typeface="Gill Sans MT" panose="020B0502020104020203" pitchFamily="34" charset="0"/>
                  </a:rPr>
                  <a:t>Men's average rank of wives</a:t>
                </a:r>
              </a:p>
            </c:rich>
          </c:tx>
          <c:layout/>
          <c:overlay val="0"/>
        </c:title>
        <c:numFmt formatCode="0" sourceLinked="0"/>
        <c:majorTickMark val="cross"/>
        <c:minorTickMark val="none"/>
        <c:tickLblPos val="nextTo"/>
        <c:txPr>
          <a:bodyPr/>
          <a:lstStyle/>
          <a:p>
            <a:pPr>
              <a:defRPr>
                <a:latin typeface="Gill Sans MT" panose="020B0502020104020203" pitchFamily="34" charset="0"/>
              </a:defRPr>
            </a:pPr>
            <a:endParaRPr lang="en-US"/>
          </a:p>
        </c:txPr>
        <c:crossAx val="186493744"/>
        <c:crosses val="autoZero"/>
        <c:crossBetween val="midCat"/>
        <c:majorUnit val="2"/>
      </c:valAx>
    </c:plotArea>
    <c:legend>
      <c:legendPos val="r"/>
      <c:layout>
        <c:manualLayout>
          <c:xMode val="edge"/>
          <c:yMode val="edge"/>
          <c:x val="0.84134048628536817"/>
          <c:y val="0.42084727469140604"/>
          <c:w val="0.14400749906261717"/>
          <c:h val="0.12604331953195777"/>
        </c:manualLayout>
      </c:layout>
      <c:overlay val="1"/>
      <c:spPr>
        <a:solidFill>
          <a:schemeClr val="bg1"/>
        </a:solidFill>
        <a:ln>
          <a:noFill/>
        </a:ln>
      </c:spPr>
      <c:txPr>
        <a:bodyPr/>
        <a:lstStyle/>
        <a:p>
          <a:pPr>
            <a:defRPr sz="2200">
              <a:latin typeface="Gill Sans MT" panose="020B0502020104020203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v>MOSM</c:v>
          </c:tx>
          <c:spPr>
            <a:ln w="12700">
              <a:noFill/>
            </a:ln>
          </c:spPr>
          <c:marker>
            <c:symbol val="diamond"/>
            <c:size val="9"/>
            <c:spPr>
              <a:solidFill>
                <a:schemeClr val="accent5"/>
              </a:solidFill>
              <a:ln>
                <a:noFill/>
              </a:ln>
            </c:spPr>
          </c:marker>
          <c:cat>
            <c:numRef>
              <c:f>RunOutput!$A$6:$A$46</c:f>
              <c:numCache>
                <c:formatCode>General</c:formatCod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numCache>
            </c:numRef>
          </c:cat>
          <c:val>
            <c:numRef>
              <c:f>'Data with var, 10k Draws'!$Q$2:$Q$42</c:f>
              <c:numCache>
                <c:formatCode>0.00</c:formatCode>
                <c:ptCount val="41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3.1603648974359251</c:v>
                </c:pt>
                <c:pt idx="20">
                  <c:v>3.9097801499999787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  <c:pt idx="30">
                  <c:v>100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100</c:v>
                </c:pt>
                <c:pt idx="37">
                  <c:v>100</c:v>
                </c:pt>
                <c:pt idx="38">
                  <c:v>100</c:v>
                </c:pt>
                <c:pt idx="39">
                  <c:v>100</c:v>
                </c:pt>
                <c:pt idx="40">
                  <c:v>100</c:v>
                </c:pt>
              </c:numCache>
            </c:numRef>
          </c:val>
          <c:smooth val="0"/>
        </c:ser>
        <c:ser>
          <c:idx val="1"/>
          <c:order val="1"/>
          <c:tx>
            <c:v>WOSM</c:v>
          </c:tx>
          <c:spPr>
            <a:ln w="12700">
              <a:noFill/>
            </a:ln>
          </c:spPr>
          <c:marker>
            <c:symbol val="square"/>
            <c:size val="8"/>
            <c:spPr>
              <a:solidFill>
                <a:schemeClr val="accent2"/>
              </a:solidFill>
              <a:ln>
                <a:noFill/>
              </a:ln>
            </c:spPr>
          </c:marker>
          <c:cat>
            <c:numRef>
              <c:f>RunOutput!$A$6:$A$46</c:f>
              <c:numCache>
                <c:formatCode>General</c:formatCod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numCache>
            </c:numRef>
          </c:cat>
          <c:val>
            <c:numRef>
              <c:f>'Data with var, 10k Draws'!$R$2:$R$42</c:f>
              <c:numCache>
                <c:formatCode>0.00</c:formatCode>
                <c:ptCount val="41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100</c:v>
                </c:pt>
                <c:pt idx="20">
                  <c:v>9.9823264499996824</c:v>
                </c:pt>
                <c:pt idx="21">
                  <c:v>11.509953174999831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  <c:pt idx="30">
                  <c:v>100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100</c:v>
                </c:pt>
                <c:pt idx="37">
                  <c:v>100</c:v>
                </c:pt>
                <c:pt idx="38">
                  <c:v>100</c:v>
                </c:pt>
                <c:pt idx="39">
                  <c:v>100</c:v>
                </c:pt>
                <c:pt idx="40">
                  <c:v>100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9376336"/>
        <c:axId val="189376728"/>
      </c:lineChart>
      <c:catAx>
        <c:axId val="1893763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200">
                    <a:latin typeface="Gill Sans MT" panose="020B0502020104020203" pitchFamily="34" charset="0"/>
                  </a:defRPr>
                </a:pPr>
                <a:r>
                  <a:rPr lang="en-US" sz="2200" b="0">
                    <a:latin typeface="Gill Sans MT" panose="020B0502020104020203" pitchFamily="34" charset="0"/>
                  </a:rPr>
                  <a:t>Number of men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Gill Sans MT" panose="020B0502020104020203" pitchFamily="34" charset="0"/>
              </a:defRPr>
            </a:pPr>
            <a:endParaRPr lang="en-US"/>
          </a:p>
        </c:txPr>
        <c:crossAx val="189376728"/>
        <c:crosses val="autoZero"/>
        <c:auto val="1"/>
        <c:lblAlgn val="ctr"/>
        <c:lblOffset val="100"/>
        <c:tickMarkSkip val="2"/>
        <c:noMultiLvlLbl val="0"/>
      </c:catAx>
      <c:valAx>
        <c:axId val="189376728"/>
        <c:scaling>
          <c:orientation val="minMax"/>
          <c:max val="18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200">
                    <a:latin typeface="Gill Sans MT" panose="020B0502020104020203" pitchFamily="34" charset="0"/>
                  </a:defRPr>
                </a:pPr>
                <a:r>
                  <a:rPr lang="en-US" sz="2200" b="0">
                    <a:latin typeface="Gill Sans MT" panose="020B0502020104020203" pitchFamily="34" charset="0"/>
                  </a:rPr>
                  <a:t>Men's average rank of wives</a:t>
                </a:r>
              </a:p>
            </c:rich>
          </c:tx>
          <c:layout/>
          <c:overlay val="0"/>
        </c:title>
        <c:numFmt formatCode="0" sourceLinked="0"/>
        <c:majorTickMark val="cross"/>
        <c:minorTickMark val="none"/>
        <c:tickLblPos val="nextTo"/>
        <c:txPr>
          <a:bodyPr/>
          <a:lstStyle/>
          <a:p>
            <a:pPr>
              <a:defRPr>
                <a:latin typeface="Gill Sans MT" panose="020B0502020104020203" pitchFamily="34" charset="0"/>
              </a:defRPr>
            </a:pPr>
            <a:endParaRPr lang="en-US"/>
          </a:p>
        </c:txPr>
        <c:crossAx val="189376336"/>
        <c:crosses val="autoZero"/>
        <c:crossBetween val="midCat"/>
        <c:majorUnit val="2"/>
      </c:valAx>
    </c:plotArea>
    <c:legend>
      <c:legendPos val="r"/>
      <c:layout>
        <c:manualLayout>
          <c:xMode val="edge"/>
          <c:yMode val="edge"/>
          <c:x val="0.84134048628536817"/>
          <c:y val="0.42084727469140604"/>
          <c:w val="0.14400749906261717"/>
          <c:h val="0.12604331953195777"/>
        </c:manualLayout>
      </c:layout>
      <c:overlay val="1"/>
      <c:spPr>
        <a:solidFill>
          <a:schemeClr val="bg1"/>
        </a:solidFill>
        <a:ln>
          <a:noFill/>
        </a:ln>
      </c:spPr>
      <c:txPr>
        <a:bodyPr/>
        <a:lstStyle/>
        <a:p>
          <a:pPr>
            <a:defRPr sz="2200">
              <a:latin typeface="Gill Sans MT" panose="020B0502020104020203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v>MOSM</c:v>
          </c:tx>
          <c:spPr>
            <a:ln w="12700">
              <a:solidFill>
                <a:schemeClr val="accent5"/>
              </a:solidFill>
            </a:ln>
          </c:spPr>
          <c:marker>
            <c:symbol val="diamond"/>
            <c:size val="9"/>
            <c:spPr>
              <a:solidFill>
                <a:schemeClr val="accent5"/>
              </a:solidFill>
              <a:ln>
                <a:noFill/>
              </a:ln>
            </c:spPr>
          </c:marker>
          <c:cat>
            <c:numRef>
              <c:f>RunOutput!$A$6:$A$46</c:f>
              <c:numCache>
                <c:formatCode>General</c:formatCod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numCache>
            </c:numRef>
          </c:cat>
          <c:val>
            <c:numRef>
              <c:f>'Data with var, 10k Draws'!$C$2:$C$42</c:f>
              <c:numCache>
                <c:formatCode>0.00</c:formatCode>
                <c:ptCount val="41"/>
                <c:pt idx="0">
                  <c:v>1.3494275000000138</c:v>
                </c:pt>
                <c:pt idx="1">
                  <c:v>1.3785295238108142</c:v>
                </c:pt>
                <c:pt idx="2">
                  <c:v>1.4096191363644976</c:v>
                </c:pt>
                <c:pt idx="3">
                  <c:v>1.4424469999978744</c:v>
                </c:pt>
                <c:pt idx="4">
                  <c:v>1.4782322499999729</c:v>
                </c:pt>
                <c:pt idx="5">
                  <c:v>1.5158049999998817</c:v>
                </c:pt>
                <c:pt idx="6">
                  <c:v>1.5568751538462289</c:v>
                </c:pt>
                <c:pt idx="7">
                  <c:v>1.602143888888131</c:v>
                </c:pt>
                <c:pt idx="8">
                  <c:v>1.6508798571428751</c:v>
                </c:pt>
                <c:pt idx="9">
                  <c:v>1.7047248275861531</c:v>
                </c:pt>
                <c:pt idx="10">
                  <c:v>1.764039966666231</c:v>
                </c:pt>
                <c:pt idx="11">
                  <c:v>1.8307082580628888</c:v>
                </c:pt>
                <c:pt idx="12">
                  <c:v>1.9050425625</c:v>
                </c:pt>
                <c:pt idx="13">
                  <c:v>1.9903550909097554</c:v>
                </c:pt>
                <c:pt idx="14">
                  <c:v>2.0898381764707308</c:v>
                </c:pt>
                <c:pt idx="15">
                  <c:v>2.2082787714289025</c:v>
                </c:pt>
                <c:pt idx="16">
                  <c:v>2.3516833333332978</c:v>
                </c:pt>
                <c:pt idx="17">
                  <c:v>2.5354738378381079</c:v>
                </c:pt>
                <c:pt idx="18">
                  <c:v>2.7844263157894868</c:v>
                </c:pt>
                <c:pt idx="19">
                  <c:v>3.1603648974359251</c:v>
                </c:pt>
                <c:pt idx="20">
                  <c:v>3.9097801499999787</c:v>
                </c:pt>
                <c:pt idx="21">
                  <c:v>9.8696609999999509</c:v>
                </c:pt>
                <c:pt idx="22">
                  <c:v>11.436026000000071</c:v>
                </c:pt>
                <c:pt idx="23">
                  <c:v>12.397536149999935</c:v>
                </c:pt>
                <c:pt idx="24">
                  <c:v>13.092928625000097</c:v>
                </c:pt>
                <c:pt idx="25">
                  <c:v>13.637784750000241</c:v>
                </c:pt>
                <c:pt idx="26">
                  <c:v>14.08625765000005</c:v>
                </c:pt>
                <c:pt idx="27">
                  <c:v>14.464116650000181</c:v>
                </c:pt>
                <c:pt idx="28">
                  <c:v>14.787471000000108</c:v>
                </c:pt>
                <c:pt idx="29">
                  <c:v>15.07883659999982</c:v>
                </c:pt>
                <c:pt idx="30">
                  <c:v>15.331528450000066</c:v>
                </c:pt>
                <c:pt idx="31">
                  <c:v>15.55964540000021</c:v>
                </c:pt>
                <c:pt idx="32">
                  <c:v>15.761360650000016</c:v>
                </c:pt>
                <c:pt idx="33">
                  <c:v>15.949603474999904</c:v>
                </c:pt>
                <c:pt idx="34">
                  <c:v>16.116879575000141</c:v>
                </c:pt>
                <c:pt idx="35">
                  <c:v>16.2764263249999</c:v>
                </c:pt>
                <c:pt idx="36">
                  <c:v>16.420759724999922</c:v>
                </c:pt>
                <c:pt idx="37">
                  <c:v>16.553726724999919</c:v>
                </c:pt>
                <c:pt idx="38">
                  <c:v>16.677766750000387</c:v>
                </c:pt>
                <c:pt idx="39">
                  <c:v>16.792557824999861</c:v>
                </c:pt>
                <c:pt idx="40">
                  <c:v>16.905974275000069</c:v>
                </c:pt>
              </c:numCache>
            </c:numRef>
          </c:val>
          <c:smooth val="0"/>
        </c:ser>
        <c:ser>
          <c:idx val="1"/>
          <c:order val="1"/>
          <c:tx>
            <c:v>WOSM</c:v>
          </c:tx>
          <c:spPr>
            <a:ln w="12700">
              <a:solidFill>
                <a:schemeClr val="accent2"/>
              </a:solidFill>
            </a:ln>
          </c:spPr>
          <c:marker>
            <c:symbol val="square"/>
            <c:size val="8"/>
            <c:spPr>
              <a:solidFill>
                <a:schemeClr val="accent2"/>
              </a:solidFill>
              <a:ln>
                <a:noFill/>
              </a:ln>
            </c:spPr>
          </c:marker>
          <c:cat>
            <c:numRef>
              <c:f>RunOutput!$A$6:$A$46</c:f>
              <c:numCache>
                <c:formatCode>General</c:formatCod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numCache>
            </c:numRef>
          </c:cat>
          <c:val>
            <c:numRef>
              <c:f>'Data with var, 10k Draws'!$G$2:$G$42</c:f>
              <c:numCache>
                <c:formatCode>0.00</c:formatCode>
                <c:ptCount val="41"/>
                <c:pt idx="0">
                  <c:v>1.3576538000000173</c:v>
                </c:pt>
                <c:pt idx="1">
                  <c:v>1.3879257142869053</c:v>
                </c:pt>
                <c:pt idx="2">
                  <c:v>1.4202883181826333</c:v>
                </c:pt>
                <c:pt idx="3">
                  <c:v>1.4546395217372645</c:v>
                </c:pt>
                <c:pt idx="4">
                  <c:v>1.4921451249999846</c:v>
                </c:pt>
                <c:pt idx="5">
                  <c:v>1.5317034400000309</c:v>
                </c:pt>
                <c:pt idx="6">
                  <c:v>1.5751352692308007</c:v>
                </c:pt>
                <c:pt idx="7">
                  <c:v>1.6231345555546937</c:v>
                </c:pt>
                <c:pt idx="8">
                  <c:v>1.6751747499999936</c:v>
                </c:pt>
                <c:pt idx="9">
                  <c:v>1.733114655172348</c:v>
                </c:pt>
                <c:pt idx="10">
                  <c:v>1.7975838999996447</c:v>
                </c:pt>
                <c:pt idx="11">
                  <c:v>1.870699580643741</c:v>
                </c:pt>
                <c:pt idx="12">
                  <c:v>1.95324759375</c:v>
                </c:pt>
                <c:pt idx="13">
                  <c:v>2.049705272727544</c:v>
                </c:pt>
                <c:pt idx="14">
                  <c:v>2.1643263823530283</c:v>
                </c:pt>
                <c:pt idx="15">
                  <c:v>2.3045384000003746</c:v>
                </c:pt>
                <c:pt idx="16">
                  <c:v>2.4811374722222022</c:v>
                </c:pt>
                <c:pt idx="17">
                  <c:v>2.7222408648649625</c:v>
                </c:pt>
                <c:pt idx="18">
                  <c:v>3.0880595263157411</c:v>
                </c:pt>
                <c:pt idx="19">
                  <c:v>3.810041717948649</c:v>
                </c:pt>
                <c:pt idx="20">
                  <c:v>9.9823264499996824</c:v>
                </c:pt>
                <c:pt idx="21">
                  <c:v>11.509953174999831</c:v>
                </c:pt>
                <c:pt idx="22">
                  <c:v>12.451722999999964</c:v>
                </c:pt>
                <c:pt idx="23">
                  <c:v>13.138488949999816</c:v>
                </c:pt>
                <c:pt idx="24">
                  <c:v>13.67499062499982</c:v>
                </c:pt>
                <c:pt idx="25">
                  <c:v>14.114610275000206</c:v>
                </c:pt>
                <c:pt idx="26">
                  <c:v>14.489565474999875</c:v>
                </c:pt>
                <c:pt idx="27">
                  <c:v>14.811960400000039</c:v>
                </c:pt>
                <c:pt idx="28">
                  <c:v>15.092525875000192</c:v>
                </c:pt>
                <c:pt idx="29">
                  <c:v>15.349705975000093</c:v>
                </c:pt>
                <c:pt idx="30">
                  <c:v>15.573630449999966</c:v>
                </c:pt>
                <c:pt idx="31">
                  <c:v>15.777301300000373</c:v>
                </c:pt>
                <c:pt idx="32">
                  <c:v>15.958729949999899</c:v>
                </c:pt>
                <c:pt idx="33">
                  <c:v>16.131236924999904</c:v>
                </c:pt>
                <c:pt idx="34">
                  <c:v>16.283511275000158</c:v>
                </c:pt>
                <c:pt idx="35">
                  <c:v>16.429278074999853</c:v>
                </c:pt>
                <c:pt idx="36">
                  <c:v>16.563016249999908</c:v>
                </c:pt>
                <c:pt idx="37">
                  <c:v>16.686082250000009</c:v>
                </c:pt>
                <c:pt idx="38">
                  <c:v>16.801004800000324</c:v>
                </c:pt>
                <c:pt idx="39">
                  <c:v>16.90788067499987</c:v>
                </c:pt>
                <c:pt idx="40">
                  <c:v>17.013853724999912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9378296"/>
        <c:axId val="189377512"/>
      </c:lineChart>
      <c:catAx>
        <c:axId val="1893782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200">
                    <a:latin typeface="Gill Sans MT" panose="020B0502020104020203" pitchFamily="34" charset="0"/>
                  </a:defRPr>
                </a:pPr>
                <a:r>
                  <a:rPr lang="en-US" sz="2200" b="0">
                    <a:latin typeface="Gill Sans MT" panose="020B0502020104020203" pitchFamily="34" charset="0"/>
                  </a:rPr>
                  <a:t>Number of men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Gill Sans MT" panose="020B0502020104020203" pitchFamily="34" charset="0"/>
              </a:defRPr>
            </a:pPr>
            <a:endParaRPr lang="en-US"/>
          </a:p>
        </c:txPr>
        <c:crossAx val="189377512"/>
        <c:crosses val="autoZero"/>
        <c:auto val="1"/>
        <c:lblAlgn val="ctr"/>
        <c:lblOffset val="100"/>
        <c:tickMarkSkip val="2"/>
        <c:noMultiLvlLbl val="0"/>
      </c:catAx>
      <c:valAx>
        <c:axId val="189377512"/>
        <c:scaling>
          <c:orientation val="minMax"/>
          <c:max val="18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200">
                    <a:latin typeface="Gill Sans MT" panose="020B0502020104020203" pitchFamily="34" charset="0"/>
                  </a:defRPr>
                </a:pPr>
                <a:r>
                  <a:rPr lang="en-US" sz="2200" b="0" dirty="0">
                    <a:latin typeface="Gill Sans MT" panose="020B0502020104020203" pitchFamily="34" charset="0"/>
                  </a:rPr>
                  <a:t>Men's average rank of wives</a:t>
                </a:r>
              </a:p>
            </c:rich>
          </c:tx>
          <c:layout/>
          <c:overlay val="0"/>
        </c:title>
        <c:numFmt formatCode="0" sourceLinked="0"/>
        <c:majorTickMark val="cross"/>
        <c:minorTickMark val="none"/>
        <c:tickLblPos val="nextTo"/>
        <c:txPr>
          <a:bodyPr/>
          <a:lstStyle/>
          <a:p>
            <a:pPr>
              <a:defRPr>
                <a:latin typeface="Gill Sans MT" panose="020B0502020104020203" pitchFamily="34" charset="0"/>
              </a:defRPr>
            </a:pPr>
            <a:endParaRPr lang="en-US"/>
          </a:p>
        </c:txPr>
        <c:crossAx val="189378296"/>
        <c:crosses val="autoZero"/>
        <c:crossBetween val="midCat"/>
        <c:majorUnit val="2"/>
      </c:valAx>
    </c:plotArea>
    <c:legend>
      <c:legendPos val="r"/>
      <c:layout>
        <c:manualLayout>
          <c:xMode val="edge"/>
          <c:yMode val="edge"/>
          <c:x val="0.81356274910080684"/>
          <c:y val="0.42084727469140604"/>
          <c:w val="0.17178526295324195"/>
          <c:h val="0.12604331953195777"/>
        </c:manualLayout>
      </c:layout>
      <c:overlay val="1"/>
      <c:spPr>
        <a:solidFill>
          <a:schemeClr val="bg1"/>
        </a:solidFill>
        <a:ln>
          <a:noFill/>
        </a:ln>
      </c:spPr>
      <c:txPr>
        <a:bodyPr/>
        <a:lstStyle/>
        <a:p>
          <a:pPr>
            <a:defRPr sz="2200">
              <a:latin typeface="Gill Sans MT" panose="020B0502020104020203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v>MOSM</c:v>
          </c:tx>
          <c:spPr>
            <a:ln w="12700">
              <a:solidFill>
                <a:schemeClr val="accent5"/>
              </a:solidFill>
            </a:ln>
          </c:spPr>
          <c:marker>
            <c:symbol val="diamond"/>
            <c:size val="8"/>
            <c:spPr>
              <a:solidFill>
                <a:schemeClr val="accent5"/>
              </a:solidFill>
              <a:ln>
                <a:noFill/>
              </a:ln>
            </c:spPr>
          </c:marker>
          <c:cat>
            <c:numRef>
              <c:f>'Data with var'!$A$3:$A$43</c:f>
              <c:numCache>
                <c:formatCode>General</c:formatCod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numCache>
            </c:numRef>
          </c:cat>
          <c:val>
            <c:numRef>
              <c:f>'Data with var, 10k Draws'!$C$2:$C$42</c:f>
              <c:numCache>
                <c:formatCode>0.00</c:formatCode>
                <c:ptCount val="41"/>
                <c:pt idx="0">
                  <c:v>1.3494275000000138</c:v>
                </c:pt>
                <c:pt idx="1">
                  <c:v>1.3785295238108142</c:v>
                </c:pt>
                <c:pt idx="2">
                  <c:v>1.4096191363644976</c:v>
                </c:pt>
                <c:pt idx="3">
                  <c:v>1.4424469999978744</c:v>
                </c:pt>
                <c:pt idx="4">
                  <c:v>1.4782322499999729</c:v>
                </c:pt>
                <c:pt idx="5">
                  <c:v>1.5158049999998817</c:v>
                </c:pt>
                <c:pt idx="6">
                  <c:v>1.5568751538462289</c:v>
                </c:pt>
                <c:pt idx="7">
                  <c:v>1.602143888888131</c:v>
                </c:pt>
                <c:pt idx="8">
                  <c:v>1.6508798571428751</c:v>
                </c:pt>
                <c:pt idx="9">
                  <c:v>1.7047248275861531</c:v>
                </c:pt>
                <c:pt idx="10">
                  <c:v>1.764039966666231</c:v>
                </c:pt>
                <c:pt idx="11">
                  <c:v>1.8307082580628888</c:v>
                </c:pt>
                <c:pt idx="12">
                  <c:v>1.9050425625</c:v>
                </c:pt>
                <c:pt idx="13">
                  <c:v>1.9903550909097554</c:v>
                </c:pt>
                <c:pt idx="14">
                  <c:v>2.0898381764707308</c:v>
                </c:pt>
                <c:pt idx="15">
                  <c:v>2.2082787714289025</c:v>
                </c:pt>
                <c:pt idx="16">
                  <c:v>2.3516833333332978</c:v>
                </c:pt>
                <c:pt idx="17">
                  <c:v>2.5354738378381079</c:v>
                </c:pt>
                <c:pt idx="18">
                  <c:v>2.7844263157894868</c:v>
                </c:pt>
                <c:pt idx="19">
                  <c:v>3.1603648974359251</c:v>
                </c:pt>
                <c:pt idx="20">
                  <c:v>3.9097801499999787</c:v>
                </c:pt>
                <c:pt idx="21">
                  <c:v>9.8696609999999509</c:v>
                </c:pt>
                <c:pt idx="22">
                  <c:v>11.436026000000071</c:v>
                </c:pt>
                <c:pt idx="23">
                  <c:v>12.397536149999935</c:v>
                </c:pt>
                <c:pt idx="24">
                  <c:v>13.092928625000097</c:v>
                </c:pt>
                <c:pt idx="25">
                  <c:v>13.637784750000241</c:v>
                </c:pt>
                <c:pt idx="26">
                  <c:v>14.08625765000005</c:v>
                </c:pt>
                <c:pt idx="27">
                  <c:v>14.464116650000181</c:v>
                </c:pt>
                <c:pt idx="28">
                  <c:v>14.787471000000108</c:v>
                </c:pt>
                <c:pt idx="29">
                  <c:v>15.07883659999982</c:v>
                </c:pt>
                <c:pt idx="30">
                  <c:v>15.331528450000066</c:v>
                </c:pt>
                <c:pt idx="31">
                  <c:v>15.55964540000021</c:v>
                </c:pt>
                <c:pt idx="32">
                  <c:v>15.761360650000016</c:v>
                </c:pt>
                <c:pt idx="33">
                  <c:v>15.949603474999904</c:v>
                </c:pt>
                <c:pt idx="34">
                  <c:v>16.116879575000141</c:v>
                </c:pt>
                <c:pt idx="35">
                  <c:v>16.2764263249999</c:v>
                </c:pt>
                <c:pt idx="36">
                  <c:v>16.420759724999922</c:v>
                </c:pt>
                <c:pt idx="37">
                  <c:v>16.553726724999919</c:v>
                </c:pt>
                <c:pt idx="38">
                  <c:v>16.677766750000387</c:v>
                </c:pt>
                <c:pt idx="39">
                  <c:v>16.792557824999861</c:v>
                </c:pt>
                <c:pt idx="40">
                  <c:v>16.905974275000069</c:v>
                </c:pt>
              </c:numCache>
            </c:numRef>
          </c:val>
          <c:smooth val="0"/>
        </c:ser>
        <c:ser>
          <c:idx val="3"/>
          <c:order val="1"/>
          <c:tx>
            <c:v>WOSM</c:v>
          </c:tx>
          <c:spPr>
            <a:ln w="12700">
              <a:solidFill>
                <a:schemeClr val="accent2"/>
              </a:solidFill>
            </a:ln>
          </c:spPr>
          <c:marker>
            <c:symbol val="square"/>
            <c:size val="7"/>
            <c:spPr>
              <a:solidFill>
                <a:schemeClr val="accent2"/>
              </a:solidFill>
              <a:ln>
                <a:noFill/>
              </a:ln>
            </c:spPr>
          </c:marker>
          <c:cat>
            <c:numRef>
              <c:f>'Data with var'!$A$3:$A$43</c:f>
              <c:numCache>
                <c:formatCode>General</c:formatCod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numCache>
            </c:numRef>
          </c:cat>
          <c:val>
            <c:numRef>
              <c:f>'Data with var, 10k Draws'!$G$2:$G$42</c:f>
              <c:numCache>
                <c:formatCode>0.00</c:formatCode>
                <c:ptCount val="41"/>
                <c:pt idx="0">
                  <c:v>1.3576538000000173</c:v>
                </c:pt>
                <c:pt idx="1">
                  <c:v>1.3879257142869053</c:v>
                </c:pt>
                <c:pt idx="2">
                  <c:v>1.4202883181826333</c:v>
                </c:pt>
                <c:pt idx="3">
                  <c:v>1.4546395217372645</c:v>
                </c:pt>
                <c:pt idx="4">
                  <c:v>1.4921451249999846</c:v>
                </c:pt>
                <c:pt idx="5">
                  <c:v>1.5317034400000309</c:v>
                </c:pt>
                <c:pt idx="6">
                  <c:v>1.5751352692308007</c:v>
                </c:pt>
                <c:pt idx="7">
                  <c:v>1.6231345555546937</c:v>
                </c:pt>
                <c:pt idx="8">
                  <c:v>1.6751747499999936</c:v>
                </c:pt>
                <c:pt idx="9">
                  <c:v>1.733114655172348</c:v>
                </c:pt>
                <c:pt idx="10">
                  <c:v>1.7975838999996447</c:v>
                </c:pt>
                <c:pt idx="11">
                  <c:v>1.870699580643741</c:v>
                </c:pt>
                <c:pt idx="12">
                  <c:v>1.95324759375</c:v>
                </c:pt>
                <c:pt idx="13">
                  <c:v>2.049705272727544</c:v>
                </c:pt>
                <c:pt idx="14">
                  <c:v>2.1643263823530283</c:v>
                </c:pt>
                <c:pt idx="15">
                  <c:v>2.3045384000003746</c:v>
                </c:pt>
                <c:pt idx="16">
                  <c:v>2.4811374722222022</c:v>
                </c:pt>
                <c:pt idx="17">
                  <c:v>2.7222408648649625</c:v>
                </c:pt>
                <c:pt idx="18">
                  <c:v>3.0880595263157411</c:v>
                </c:pt>
                <c:pt idx="19">
                  <c:v>3.810041717948649</c:v>
                </c:pt>
                <c:pt idx="20">
                  <c:v>9.9823264499996824</c:v>
                </c:pt>
                <c:pt idx="21">
                  <c:v>11.509953174999831</c:v>
                </c:pt>
                <c:pt idx="22">
                  <c:v>12.451722999999964</c:v>
                </c:pt>
                <c:pt idx="23">
                  <c:v>13.138488949999816</c:v>
                </c:pt>
                <c:pt idx="24">
                  <c:v>13.67499062499982</c:v>
                </c:pt>
                <c:pt idx="25">
                  <c:v>14.114610275000206</c:v>
                </c:pt>
                <c:pt idx="26">
                  <c:v>14.489565474999875</c:v>
                </c:pt>
                <c:pt idx="27">
                  <c:v>14.811960400000039</c:v>
                </c:pt>
                <c:pt idx="28">
                  <c:v>15.092525875000192</c:v>
                </c:pt>
                <c:pt idx="29">
                  <c:v>15.349705975000093</c:v>
                </c:pt>
                <c:pt idx="30">
                  <c:v>15.573630449999966</c:v>
                </c:pt>
                <c:pt idx="31">
                  <c:v>15.777301300000373</c:v>
                </c:pt>
                <c:pt idx="32">
                  <c:v>15.958729949999899</c:v>
                </c:pt>
                <c:pt idx="33">
                  <c:v>16.131236924999904</c:v>
                </c:pt>
                <c:pt idx="34">
                  <c:v>16.283511275000158</c:v>
                </c:pt>
                <c:pt idx="35">
                  <c:v>16.429278074999853</c:v>
                </c:pt>
                <c:pt idx="36">
                  <c:v>16.563016249999908</c:v>
                </c:pt>
                <c:pt idx="37">
                  <c:v>16.686082250000009</c:v>
                </c:pt>
                <c:pt idx="38">
                  <c:v>16.801004800000324</c:v>
                </c:pt>
                <c:pt idx="39">
                  <c:v>16.90788067499987</c:v>
                </c:pt>
                <c:pt idx="40">
                  <c:v>17.013853724999912</c:v>
                </c:pt>
              </c:numCache>
            </c:numRef>
          </c:val>
          <c:smooth val="0"/>
        </c:ser>
        <c:ser>
          <c:idx val="6"/>
          <c:order val="2"/>
          <c:tx>
            <c:v>RSD</c:v>
          </c:tx>
          <c:spPr>
            <a:ln w="12700">
              <a:solidFill>
                <a:srgbClr val="04A808"/>
              </a:solidFill>
            </a:ln>
          </c:spPr>
          <c:marker>
            <c:symbol val="x"/>
            <c:size val="6"/>
            <c:spPr>
              <a:noFill/>
              <a:ln w="12700">
                <a:solidFill>
                  <a:srgbClr val="04A808"/>
                </a:solidFill>
              </a:ln>
            </c:spPr>
          </c:marker>
          <c:cat>
            <c:numRef>
              <c:f>'Data with var'!$A$3:$A$43</c:f>
              <c:numCache>
                <c:formatCode>General</c:formatCod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numCache>
            </c:numRef>
          </c:cat>
          <c:val>
            <c:numRef>
              <c:f>'Data with var, 10k Draws'!$P$2:$P$42</c:f>
              <c:numCache>
                <c:formatCode>General</c:formatCode>
                <c:ptCount val="41"/>
                <c:pt idx="0">
                  <c:v>1.35</c:v>
                </c:pt>
                <c:pt idx="1">
                  <c:v>1.38</c:v>
                </c:pt>
                <c:pt idx="2">
                  <c:v>1.4</c:v>
                </c:pt>
                <c:pt idx="3">
                  <c:v>1.44</c:v>
                </c:pt>
                <c:pt idx="4">
                  <c:v>1.47</c:v>
                </c:pt>
                <c:pt idx="5">
                  <c:v>1.51</c:v>
                </c:pt>
                <c:pt idx="6">
                  <c:v>1.54</c:v>
                </c:pt>
                <c:pt idx="7">
                  <c:v>1.5899999999999999</c:v>
                </c:pt>
                <c:pt idx="8">
                  <c:v>1.6400000000000001</c:v>
                </c:pt>
                <c:pt idx="9">
                  <c:v>1.69</c:v>
                </c:pt>
                <c:pt idx="10">
                  <c:v>1.75</c:v>
                </c:pt>
                <c:pt idx="11">
                  <c:v>1.8199999999999998</c:v>
                </c:pt>
                <c:pt idx="12">
                  <c:v>1.8900000000000001</c:v>
                </c:pt>
                <c:pt idx="13">
                  <c:v>1.97</c:v>
                </c:pt>
                <c:pt idx="14">
                  <c:v>2.0499999999999998</c:v>
                </c:pt>
                <c:pt idx="15">
                  <c:v>2.19</c:v>
                </c:pt>
                <c:pt idx="16">
                  <c:v>2.2999999999999998</c:v>
                </c:pt>
                <c:pt idx="17">
                  <c:v>2.46</c:v>
                </c:pt>
                <c:pt idx="18">
                  <c:v>2.6799999999999997</c:v>
                </c:pt>
                <c:pt idx="19">
                  <c:v>2.9699999999999998</c:v>
                </c:pt>
                <c:pt idx="20">
                  <c:v>3.38</c:v>
                </c:pt>
                <c:pt idx="21">
                  <c:v>3.38</c:v>
                </c:pt>
                <c:pt idx="22">
                  <c:v>3.38</c:v>
                </c:pt>
                <c:pt idx="23">
                  <c:v>3.38</c:v>
                </c:pt>
                <c:pt idx="24">
                  <c:v>3.38</c:v>
                </c:pt>
                <c:pt idx="25">
                  <c:v>3.38</c:v>
                </c:pt>
                <c:pt idx="26">
                  <c:v>3.38</c:v>
                </c:pt>
                <c:pt idx="27">
                  <c:v>3.38</c:v>
                </c:pt>
                <c:pt idx="28">
                  <c:v>3.38</c:v>
                </c:pt>
                <c:pt idx="29">
                  <c:v>3.38</c:v>
                </c:pt>
                <c:pt idx="30">
                  <c:v>3.38</c:v>
                </c:pt>
                <c:pt idx="31">
                  <c:v>3.38</c:v>
                </c:pt>
                <c:pt idx="32">
                  <c:v>3.38</c:v>
                </c:pt>
                <c:pt idx="33">
                  <c:v>3.38</c:v>
                </c:pt>
                <c:pt idx="34">
                  <c:v>3.38</c:v>
                </c:pt>
                <c:pt idx="35">
                  <c:v>3.38</c:v>
                </c:pt>
                <c:pt idx="36">
                  <c:v>3.38</c:v>
                </c:pt>
                <c:pt idx="37">
                  <c:v>3.38</c:v>
                </c:pt>
                <c:pt idx="38">
                  <c:v>3.38</c:v>
                </c:pt>
                <c:pt idx="39">
                  <c:v>3.38</c:v>
                </c:pt>
                <c:pt idx="40">
                  <c:v>3.38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9375944"/>
        <c:axId val="189377120"/>
      </c:lineChart>
      <c:catAx>
        <c:axId val="189375944"/>
        <c:scaling>
          <c:orientation val="minMax"/>
        </c:scaling>
        <c:delete val="0"/>
        <c:axPos val="b"/>
        <c:minorGridlines>
          <c:spPr>
            <a:ln>
              <a:noFill/>
            </a:ln>
          </c:spPr>
        </c:minorGridlines>
        <c:title>
          <c:tx>
            <c:rich>
              <a:bodyPr/>
              <a:lstStyle/>
              <a:p>
                <a:pPr>
                  <a:defRPr sz="2200" b="0">
                    <a:latin typeface="Gill Sans MT" panose="020B0502020104020203" pitchFamily="34" charset="0"/>
                  </a:defRPr>
                </a:pPr>
                <a:r>
                  <a:rPr lang="en-US" sz="2200" b="0">
                    <a:latin typeface="Gill Sans MT" panose="020B0502020104020203" pitchFamily="34" charset="0"/>
                  </a:rPr>
                  <a:t>Number of men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low"/>
        <c:spPr>
          <a:noFill/>
        </c:spPr>
        <c:txPr>
          <a:bodyPr/>
          <a:lstStyle/>
          <a:p>
            <a:pPr>
              <a:defRPr>
                <a:latin typeface="Gill Sans MT" panose="020B0502020104020203" pitchFamily="34" charset="0"/>
              </a:defRPr>
            </a:pPr>
            <a:endParaRPr lang="en-US"/>
          </a:p>
        </c:txPr>
        <c:crossAx val="189377120"/>
        <c:crosses val="autoZero"/>
        <c:auto val="1"/>
        <c:lblAlgn val="ctr"/>
        <c:lblOffset val="100"/>
        <c:tickMarkSkip val="2"/>
        <c:noMultiLvlLbl val="0"/>
      </c:catAx>
      <c:valAx>
        <c:axId val="189377120"/>
        <c:scaling>
          <c:orientation val="minMax"/>
          <c:max val="18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200" b="0">
                    <a:latin typeface="Gill Sans MT" panose="020B0502020104020203" pitchFamily="34" charset="0"/>
                  </a:defRPr>
                </a:pPr>
                <a:r>
                  <a:rPr lang="en-US" sz="2200" b="0">
                    <a:latin typeface="Gill Sans MT" panose="020B0502020104020203" pitchFamily="34" charset="0"/>
                  </a:rPr>
                  <a:t>Men's average rank of wives</a:t>
                </a:r>
              </a:p>
            </c:rich>
          </c:tx>
          <c:layout>
            <c:manualLayout>
              <c:xMode val="edge"/>
              <c:yMode val="edge"/>
              <c:x val="1.6271386215611937E-2"/>
              <c:y val="0.11184991265159379"/>
            </c:manualLayout>
          </c:layout>
          <c:overlay val="0"/>
        </c:title>
        <c:numFmt formatCode="0" sourceLinked="0"/>
        <c:majorTickMark val="cross"/>
        <c:minorTickMark val="none"/>
        <c:tickLblPos val="nextTo"/>
        <c:txPr>
          <a:bodyPr/>
          <a:lstStyle/>
          <a:p>
            <a:pPr>
              <a:defRPr sz="1800">
                <a:latin typeface="Gill Sans MT" panose="020B0502020104020203" pitchFamily="34" charset="0"/>
              </a:defRPr>
            </a:pPr>
            <a:endParaRPr lang="en-US"/>
          </a:p>
        </c:txPr>
        <c:crossAx val="189375944"/>
        <c:crosses val="autoZero"/>
        <c:crossBetween val="midCat"/>
        <c:majorUnit val="2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2192354427918735"/>
          <c:y val="0.35521766210091904"/>
          <c:w val="0.15795761640905998"/>
          <c:h val="0.20481373268855863"/>
        </c:manualLayout>
      </c:layout>
      <c:overlay val="1"/>
      <c:spPr>
        <a:solidFill>
          <a:schemeClr val="bg1"/>
        </a:solidFill>
        <a:ln>
          <a:noFill/>
        </a:ln>
      </c:spPr>
      <c:txPr>
        <a:bodyPr/>
        <a:lstStyle/>
        <a:p>
          <a:pPr>
            <a:defRPr sz="2000">
              <a:latin typeface="Gill Sans MT" panose="020B0502020104020203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600"/>
      </a:pPr>
      <a:endParaRPr lang="en-US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2"/>
          <c:order val="0"/>
          <c:tx>
            <c:v>MOSM</c:v>
          </c:tx>
          <c:spPr>
            <a:ln>
              <a:solidFill>
                <a:schemeClr val="accent2"/>
              </a:solidFill>
            </a:ln>
          </c:spPr>
          <c:marker>
            <c:symbol val="none"/>
          </c:marker>
          <c:cat>
            <c:numRef>
              <c:f>'10k draws'!$AA$3:$AA$204</c:f>
              <c:numCache>
                <c:formatCode>General</c:formatCode>
                <c:ptCount val="202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  <c:pt idx="5">
                  <c:v>1</c:v>
                </c:pt>
                <c:pt idx="6">
                  <c:v>1.2</c:v>
                </c:pt>
                <c:pt idx="7">
                  <c:v>1.4000000000000001</c:v>
                </c:pt>
                <c:pt idx="8">
                  <c:v>1.6</c:v>
                </c:pt>
                <c:pt idx="9">
                  <c:v>1.7999999999999998</c:v>
                </c:pt>
                <c:pt idx="10">
                  <c:v>2</c:v>
                </c:pt>
                <c:pt idx="11">
                  <c:v>2.2000000000000002</c:v>
                </c:pt>
                <c:pt idx="12">
                  <c:v>2.4</c:v>
                </c:pt>
                <c:pt idx="13">
                  <c:v>2.6</c:v>
                </c:pt>
                <c:pt idx="14">
                  <c:v>2.8000000000000003</c:v>
                </c:pt>
                <c:pt idx="15">
                  <c:v>3</c:v>
                </c:pt>
                <c:pt idx="16">
                  <c:v>3.2</c:v>
                </c:pt>
                <c:pt idx="17">
                  <c:v>3.4000000000000004</c:v>
                </c:pt>
                <c:pt idx="18">
                  <c:v>3.5999999999999996</c:v>
                </c:pt>
                <c:pt idx="19">
                  <c:v>3.8</c:v>
                </c:pt>
                <c:pt idx="20">
                  <c:v>4</c:v>
                </c:pt>
                <c:pt idx="21">
                  <c:v>4.2</c:v>
                </c:pt>
                <c:pt idx="22">
                  <c:v>4.4000000000000004</c:v>
                </c:pt>
                <c:pt idx="23">
                  <c:v>4.6000000000000005</c:v>
                </c:pt>
                <c:pt idx="24">
                  <c:v>4.8</c:v>
                </c:pt>
                <c:pt idx="25">
                  <c:v>5</c:v>
                </c:pt>
                <c:pt idx="26">
                  <c:v>5.2</c:v>
                </c:pt>
                <c:pt idx="27">
                  <c:v>5.4</c:v>
                </c:pt>
                <c:pt idx="28">
                  <c:v>5.6000000000000005</c:v>
                </c:pt>
                <c:pt idx="29">
                  <c:v>5.8</c:v>
                </c:pt>
                <c:pt idx="30">
                  <c:v>6</c:v>
                </c:pt>
                <c:pt idx="31">
                  <c:v>6.2</c:v>
                </c:pt>
                <c:pt idx="32">
                  <c:v>6.4</c:v>
                </c:pt>
                <c:pt idx="33">
                  <c:v>6.6000000000000005</c:v>
                </c:pt>
                <c:pt idx="34">
                  <c:v>6.8000000000000007</c:v>
                </c:pt>
                <c:pt idx="35">
                  <c:v>7</c:v>
                </c:pt>
                <c:pt idx="36">
                  <c:v>7.1999999999999993</c:v>
                </c:pt>
                <c:pt idx="37">
                  <c:v>7.4</c:v>
                </c:pt>
                <c:pt idx="38">
                  <c:v>7.6</c:v>
                </c:pt>
                <c:pt idx="39">
                  <c:v>7.8000000000000007</c:v>
                </c:pt>
                <c:pt idx="40">
                  <c:v>8</c:v>
                </c:pt>
                <c:pt idx="41">
                  <c:v>8.1999999999999993</c:v>
                </c:pt>
                <c:pt idx="42">
                  <c:v>8.4</c:v>
                </c:pt>
                <c:pt idx="43">
                  <c:v>8.6</c:v>
                </c:pt>
                <c:pt idx="44">
                  <c:v>8.8000000000000007</c:v>
                </c:pt>
                <c:pt idx="45">
                  <c:v>9</c:v>
                </c:pt>
                <c:pt idx="46">
                  <c:v>9.2000000000000011</c:v>
                </c:pt>
                <c:pt idx="47">
                  <c:v>9.3999999999999986</c:v>
                </c:pt>
                <c:pt idx="48">
                  <c:v>9.6</c:v>
                </c:pt>
                <c:pt idx="49">
                  <c:v>9.8000000000000007</c:v>
                </c:pt>
                <c:pt idx="50">
                  <c:v>10</c:v>
                </c:pt>
                <c:pt idx="51">
                  <c:v>10.199999999999999</c:v>
                </c:pt>
                <c:pt idx="52">
                  <c:v>10.4</c:v>
                </c:pt>
                <c:pt idx="53">
                  <c:v>10.600000000000001</c:v>
                </c:pt>
                <c:pt idx="54">
                  <c:v>10.8</c:v>
                </c:pt>
                <c:pt idx="55">
                  <c:v>11</c:v>
                </c:pt>
                <c:pt idx="56">
                  <c:v>11.200000000000001</c:v>
                </c:pt>
                <c:pt idx="57">
                  <c:v>11.399999999999999</c:v>
                </c:pt>
                <c:pt idx="58">
                  <c:v>11.6</c:v>
                </c:pt>
                <c:pt idx="59">
                  <c:v>11.799999999999999</c:v>
                </c:pt>
                <c:pt idx="60">
                  <c:v>12</c:v>
                </c:pt>
                <c:pt idx="61">
                  <c:v>12.2</c:v>
                </c:pt>
                <c:pt idx="62">
                  <c:v>12.4</c:v>
                </c:pt>
                <c:pt idx="63">
                  <c:v>12.6</c:v>
                </c:pt>
                <c:pt idx="64">
                  <c:v>12.8</c:v>
                </c:pt>
                <c:pt idx="65">
                  <c:v>13</c:v>
                </c:pt>
                <c:pt idx="66">
                  <c:v>13.200000000000001</c:v>
                </c:pt>
                <c:pt idx="67">
                  <c:v>13.4</c:v>
                </c:pt>
                <c:pt idx="68">
                  <c:v>13.600000000000001</c:v>
                </c:pt>
                <c:pt idx="69">
                  <c:v>13.799999999999999</c:v>
                </c:pt>
                <c:pt idx="70">
                  <c:v>14</c:v>
                </c:pt>
                <c:pt idx="71">
                  <c:v>14.2</c:v>
                </c:pt>
                <c:pt idx="72">
                  <c:v>14.399999999999999</c:v>
                </c:pt>
                <c:pt idx="73">
                  <c:v>14.6</c:v>
                </c:pt>
                <c:pt idx="74">
                  <c:v>14.8</c:v>
                </c:pt>
                <c:pt idx="75">
                  <c:v>15</c:v>
                </c:pt>
                <c:pt idx="76">
                  <c:v>15.2</c:v>
                </c:pt>
                <c:pt idx="77">
                  <c:v>15.4</c:v>
                </c:pt>
                <c:pt idx="78">
                  <c:v>15.600000000000001</c:v>
                </c:pt>
                <c:pt idx="79">
                  <c:v>15.8</c:v>
                </c:pt>
                <c:pt idx="80">
                  <c:v>16</c:v>
                </c:pt>
                <c:pt idx="81">
                  <c:v>16.200000000000003</c:v>
                </c:pt>
                <c:pt idx="82">
                  <c:v>16.399999999999999</c:v>
                </c:pt>
                <c:pt idx="83">
                  <c:v>16.599999999999998</c:v>
                </c:pt>
                <c:pt idx="84">
                  <c:v>16.8</c:v>
                </c:pt>
                <c:pt idx="85">
                  <c:v>17</c:v>
                </c:pt>
                <c:pt idx="86">
                  <c:v>17.2</c:v>
                </c:pt>
                <c:pt idx="87">
                  <c:v>17.399999999999999</c:v>
                </c:pt>
                <c:pt idx="88">
                  <c:v>17.600000000000001</c:v>
                </c:pt>
                <c:pt idx="89">
                  <c:v>17.8</c:v>
                </c:pt>
                <c:pt idx="90">
                  <c:v>18</c:v>
                </c:pt>
                <c:pt idx="91">
                  <c:v>18.2</c:v>
                </c:pt>
                <c:pt idx="92">
                  <c:v>18.400000000000002</c:v>
                </c:pt>
                <c:pt idx="93">
                  <c:v>18.600000000000001</c:v>
                </c:pt>
                <c:pt idx="94">
                  <c:v>18.799999999999997</c:v>
                </c:pt>
                <c:pt idx="95">
                  <c:v>19</c:v>
                </c:pt>
                <c:pt idx="96">
                  <c:v>19.2</c:v>
                </c:pt>
                <c:pt idx="97">
                  <c:v>19.399999999999999</c:v>
                </c:pt>
                <c:pt idx="98">
                  <c:v>19.600000000000001</c:v>
                </c:pt>
                <c:pt idx="99">
                  <c:v>19.8</c:v>
                </c:pt>
                <c:pt idx="100">
                  <c:v>20</c:v>
                </c:pt>
                <c:pt idx="101">
                  <c:v>20.2</c:v>
                </c:pt>
                <c:pt idx="102">
                  <c:v>20.399999999999999</c:v>
                </c:pt>
                <c:pt idx="103">
                  <c:v>20.6</c:v>
                </c:pt>
                <c:pt idx="104">
                  <c:v>20.8</c:v>
                </c:pt>
                <c:pt idx="105">
                  <c:v>21</c:v>
                </c:pt>
                <c:pt idx="106">
                  <c:v>21.200000000000003</c:v>
                </c:pt>
                <c:pt idx="107">
                  <c:v>21.400000000000002</c:v>
                </c:pt>
                <c:pt idx="108">
                  <c:v>21.6</c:v>
                </c:pt>
                <c:pt idx="109">
                  <c:v>21.8</c:v>
                </c:pt>
                <c:pt idx="110">
                  <c:v>22</c:v>
                </c:pt>
                <c:pt idx="111">
                  <c:v>22.200000000000003</c:v>
                </c:pt>
                <c:pt idx="112">
                  <c:v>22.400000000000002</c:v>
                </c:pt>
                <c:pt idx="113">
                  <c:v>22.599999999999998</c:v>
                </c:pt>
                <c:pt idx="114">
                  <c:v>22.799999999999997</c:v>
                </c:pt>
                <c:pt idx="115">
                  <c:v>23</c:v>
                </c:pt>
                <c:pt idx="116">
                  <c:v>23.2</c:v>
                </c:pt>
                <c:pt idx="117">
                  <c:v>23.4</c:v>
                </c:pt>
                <c:pt idx="118">
                  <c:v>23.599999999999998</c:v>
                </c:pt>
                <c:pt idx="119">
                  <c:v>23.799999999999997</c:v>
                </c:pt>
                <c:pt idx="120">
                  <c:v>24</c:v>
                </c:pt>
                <c:pt idx="121">
                  <c:v>24.2</c:v>
                </c:pt>
                <c:pt idx="122">
                  <c:v>24.4</c:v>
                </c:pt>
                <c:pt idx="123">
                  <c:v>24.6</c:v>
                </c:pt>
                <c:pt idx="124">
                  <c:v>24.8</c:v>
                </c:pt>
                <c:pt idx="125">
                  <c:v>25</c:v>
                </c:pt>
                <c:pt idx="126">
                  <c:v>25.2</c:v>
                </c:pt>
                <c:pt idx="127">
                  <c:v>25.4</c:v>
                </c:pt>
                <c:pt idx="128">
                  <c:v>25.6</c:v>
                </c:pt>
                <c:pt idx="129">
                  <c:v>25.8</c:v>
                </c:pt>
                <c:pt idx="130">
                  <c:v>26</c:v>
                </c:pt>
                <c:pt idx="131">
                  <c:v>26.200000000000003</c:v>
                </c:pt>
                <c:pt idx="132">
                  <c:v>26.400000000000002</c:v>
                </c:pt>
                <c:pt idx="133">
                  <c:v>26.6</c:v>
                </c:pt>
                <c:pt idx="134">
                  <c:v>26.8</c:v>
                </c:pt>
                <c:pt idx="135">
                  <c:v>27</c:v>
                </c:pt>
                <c:pt idx="136">
                  <c:v>27.200000000000003</c:v>
                </c:pt>
                <c:pt idx="137">
                  <c:v>27.400000000000002</c:v>
                </c:pt>
                <c:pt idx="138">
                  <c:v>27.599999999999998</c:v>
                </c:pt>
                <c:pt idx="139">
                  <c:v>27.799999999999997</c:v>
                </c:pt>
                <c:pt idx="140">
                  <c:v>28</c:v>
                </c:pt>
                <c:pt idx="141">
                  <c:v>28.2</c:v>
                </c:pt>
                <c:pt idx="142">
                  <c:v>28.4</c:v>
                </c:pt>
                <c:pt idx="143">
                  <c:v>28.599999999999998</c:v>
                </c:pt>
                <c:pt idx="144">
                  <c:v>28.799999999999997</c:v>
                </c:pt>
                <c:pt idx="145">
                  <c:v>29</c:v>
                </c:pt>
                <c:pt idx="146">
                  <c:v>29.2</c:v>
                </c:pt>
                <c:pt idx="147">
                  <c:v>29.4</c:v>
                </c:pt>
                <c:pt idx="148">
                  <c:v>29.6</c:v>
                </c:pt>
                <c:pt idx="149">
                  <c:v>29.8</c:v>
                </c:pt>
                <c:pt idx="150">
                  <c:v>30</c:v>
                </c:pt>
                <c:pt idx="151">
                  <c:v>30.2</c:v>
                </c:pt>
                <c:pt idx="152">
                  <c:v>30.4</c:v>
                </c:pt>
                <c:pt idx="153">
                  <c:v>30.6</c:v>
                </c:pt>
                <c:pt idx="154">
                  <c:v>30.8</c:v>
                </c:pt>
                <c:pt idx="155">
                  <c:v>31</c:v>
                </c:pt>
                <c:pt idx="156">
                  <c:v>31.200000000000003</c:v>
                </c:pt>
                <c:pt idx="157">
                  <c:v>31.400000000000002</c:v>
                </c:pt>
                <c:pt idx="158">
                  <c:v>31.6</c:v>
                </c:pt>
                <c:pt idx="159">
                  <c:v>31.8</c:v>
                </c:pt>
                <c:pt idx="160">
                  <c:v>32</c:v>
                </c:pt>
                <c:pt idx="161">
                  <c:v>32.200000000000003</c:v>
                </c:pt>
                <c:pt idx="162">
                  <c:v>32.400000000000006</c:v>
                </c:pt>
                <c:pt idx="163">
                  <c:v>32.599999999999994</c:v>
                </c:pt>
                <c:pt idx="164">
                  <c:v>32.799999999999997</c:v>
                </c:pt>
                <c:pt idx="165">
                  <c:v>33</c:v>
                </c:pt>
                <c:pt idx="166">
                  <c:v>33.199999999999996</c:v>
                </c:pt>
                <c:pt idx="167">
                  <c:v>33.4</c:v>
                </c:pt>
                <c:pt idx="168">
                  <c:v>33.6</c:v>
                </c:pt>
                <c:pt idx="169">
                  <c:v>33.799999999999997</c:v>
                </c:pt>
                <c:pt idx="170">
                  <c:v>34</c:v>
                </c:pt>
                <c:pt idx="171">
                  <c:v>34.200000000000003</c:v>
                </c:pt>
                <c:pt idx="172">
                  <c:v>34.4</c:v>
                </c:pt>
                <c:pt idx="173">
                  <c:v>34.6</c:v>
                </c:pt>
                <c:pt idx="174">
                  <c:v>34.799999999999997</c:v>
                </c:pt>
                <c:pt idx="175">
                  <c:v>35</c:v>
                </c:pt>
                <c:pt idx="176">
                  <c:v>35.200000000000003</c:v>
                </c:pt>
                <c:pt idx="177">
                  <c:v>35.4</c:v>
                </c:pt>
                <c:pt idx="178">
                  <c:v>35.6</c:v>
                </c:pt>
                <c:pt idx="179">
                  <c:v>35.799999999999997</c:v>
                </c:pt>
                <c:pt idx="180">
                  <c:v>36</c:v>
                </c:pt>
                <c:pt idx="181">
                  <c:v>36.200000000000003</c:v>
                </c:pt>
                <c:pt idx="182">
                  <c:v>36.4</c:v>
                </c:pt>
                <c:pt idx="183">
                  <c:v>36.6</c:v>
                </c:pt>
                <c:pt idx="184">
                  <c:v>36.800000000000004</c:v>
                </c:pt>
                <c:pt idx="185">
                  <c:v>37</c:v>
                </c:pt>
                <c:pt idx="186">
                  <c:v>37.200000000000003</c:v>
                </c:pt>
                <c:pt idx="187">
                  <c:v>37.400000000000006</c:v>
                </c:pt>
                <c:pt idx="188">
                  <c:v>37.599999999999994</c:v>
                </c:pt>
                <c:pt idx="189">
                  <c:v>37.799999999999997</c:v>
                </c:pt>
                <c:pt idx="190">
                  <c:v>38</c:v>
                </c:pt>
                <c:pt idx="191">
                  <c:v>38.199999999999996</c:v>
                </c:pt>
                <c:pt idx="192">
                  <c:v>38.4</c:v>
                </c:pt>
                <c:pt idx="193">
                  <c:v>38.6</c:v>
                </c:pt>
                <c:pt idx="194">
                  <c:v>38.799999999999997</c:v>
                </c:pt>
                <c:pt idx="195">
                  <c:v>39</c:v>
                </c:pt>
                <c:pt idx="196">
                  <c:v>39.200000000000003</c:v>
                </c:pt>
                <c:pt idx="197">
                  <c:v>39.4</c:v>
                </c:pt>
                <c:pt idx="198">
                  <c:v>39.6</c:v>
                </c:pt>
                <c:pt idx="199">
                  <c:v>39.799999999999997</c:v>
                </c:pt>
                <c:pt idx="200">
                  <c:v>40</c:v>
                </c:pt>
                <c:pt idx="201">
                  <c:v>40.199999999999996</c:v>
                </c:pt>
              </c:numCache>
            </c:numRef>
          </c:cat>
          <c:val>
            <c:numRef>
              <c:f>'10k draws'!$X$3:$X$204</c:f>
              <c:numCache>
                <c:formatCode>General</c:formatCode>
                <c:ptCount val="202"/>
                <c:pt idx="0">
                  <c:v>1.774</c:v>
                </c:pt>
                <c:pt idx="1">
                  <c:v>1.7890000000000001</c:v>
                </c:pt>
                <c:pt idx="2">
                  <c:v>1.881</c:v>
                </c:pt>
                <c:pt idx="3">
                  <c:v>2.0329999999999999</c:v>
                </c:pt>
                <c:pt idx="4">
                  <c:v>2.23</c:v>
                </c:pt>
                <c:pt idx="5">
                  <c:v>2.504</c:v>
                </c:pt>
                <c:pt idx="6">
                  <c:v>2.7949999999999999</c:v>
                </c:pt>
                <c:pt idx="7">
                  <c:v>3.15</c:v>
                </c:pt>
                <c:pt idx="8">
                  <c:v>3.5369999999999999</c:v>
                </c:pt>
                <c:pt idx="9">
                  <c:v>3.9380000000000002</c:v>
                </c:pt>
                <c:pt idx="10">
                  <c:v>4.3130000000000006</c:v>
                </c:pt>
                <c:pt idx="11">
                  <c:v>4.7690000000000001</c:v>
                </c:pt>
                <c:pt idx="12">
                  <c:v>5.218</c:v>
                </c:pt>
                <c:pt idx="13">
                  <c:v>5.625</c:v>
                </c:pt>
                <c:pt idx="14">
                  <c:v>6.0960000000000001</c:v>
                </c:pt>
                <c:pt idx="15">
                  <c:v>6.5110000000000001</c:v>
                </c:pt>
                <c:pt idx="16">
                  <c:v>6.915</c:v>
                </c:pt>
                <c:pt idx="17">
                  <c:v>7.2859999999999996</c:v>
                </c:pt>
                <c:pt idx="18">
                  <c:v>7.6689999999999996</c:v>
                </c:pt>
                <c:pt idx="19">
                  <c:v>8.0259999999999998</c:v>
                </c:pt>
                <c:pt idx="20">
                  <c:v>8.3879999999999999</c:v>
                </c:pt>
                <c:pt idx="21">
                  <c:v>8.7539999999999996</c:v>
                </c:pt>
                <c:pt idx="22">
                  <c:v>9.0359999999999996</c:v>
                </c:pt>
                <c:pt idx="23">
                  <c:v>9.3339999999999996</c:v>
                </c:pt>
                <c:pt idx="24">
                  <c:v>9.5939999999999994</c:v>
                </c:pt>
                <c:pt idx="25">
                  <c:v>9.8610000000000007</c:v>
                </c:pt>
                <c:pt idx="26">
                  <c:v>10.109</c:v>
                </c:pt>
                <c:pt idx="27">
                  <c:v>10.333</c:v>
                </c:pt>
                <c:pt idx="28">
                  <c:v>10.582000000000001</c:v>
                </c:pt>
                <c:pt idx="29">
                  <c:v>10.864000000000001</c:v>
                </c:pt>
                <c:pt idx="30">
                  <c:v>11.028</c:v>
                </c:pt>
                <c:pt idx="31">
                  <c:v>11.22</c:v>
                </c:pt>
                <c:pt idx="32">
                  <c:v>11.37</c:v>
                </c:pt>
                <c:pt idx="33">
                  <c:v>11.56</c:v>
                </c:pt>
                <c:pt idx="34">
                  <c:v>11.773</c:v>
                </c:pt>
                <c:pt idx="35">
                  <c:v>11.888999999999999</c:v>
                </c:pt>
                <c:pt idx="36">
                  <c:v>11.994</c:v>
                </c:pt>
                <c:pt idx="37">
                  <c:v>12.208</c:v>
                </c:pt>
                <c:pt idx="38">
                  <c:v>12.331</c:v>
                </c:pt>
                <c:pt idx="39">
                  <c:v>12.426</c:v>
                </c:pt>
                <c:pt idx="40">
                  <c:v>12.568</c:v>
                </c:pt>
                <c:pt idx="41">
                  <c:v>12.68</c:v>
                </c:pt>
                <c:pt idx="42">
                  <c:v>12.733000000000001</c:v>
                </c:pt>
                <c:pt idx="43">
                  <c:v>12.816000000000001</c:v>
                </c:pt>
                <c:pt idx="44">
                  <c:v>12.946</c:v>
                </c:pt>
                <c:pt idx="45">
                  <c:v>13.025</c:v>
                </c:pt>
                <c:pt idx="46">
                  <c:v>13.125999999999999</c:v>
                </c:pt>
                <c:pt idx="47">
                  <c:v>13.196999999999999</c:v>
                </c:pt>
                <c:pt idx="48">
                  <c:v>13.225</c:v>
                </c:pt>
                <c:pt idx="49">
                  <c:v>13.337999999999999</c:v>
                </c:pt>
                <c:pt idx="50">
                  <c:v>13.444000000000001</c:v>
                </c:pt>
                <c:pt idx="51">
                  <c:v>13.48</c:v>
                </c:pt>
                <c:pt idx="52">
                  <c:v>13.571999999999999</c:v>
                </c:pt>
                <c:pt idx="53">
                  <c:v>13.609</c:v>
                </c:pt>
                <c:pt idx="54">
                  <c:v>13.641999999999999</c:v>
                </c:pt>
                <c:pt idx="55">
                  <c:v>13.711</c:v>
                </c:pt>
                <c:pt idx="56">
                  <c:v>13.763999999999999</c:v>
                </c:pt>
                <c:pt idx="57">
                  <c:v>13.826000000000001</c:v>
                </c:pt>
                <c:pt idx="58">
                  <c:v>13.897</c:v>
                </c:pt>
                <c:pt idx="59">
                  <c:v>13.911</c:v>
                </c:pt>
                <c:pt idx="60">
                  <c:v>13.936</c:v>
                </c:pt>
                <c:pt idx="61">
                  <c:v>13.999000000000001</c:v>
                </c:pt>
                <c:pt idx="62">
                  <c:v>14.032</c:v>
                </c:pt>
                <c:pt idx="63">
                  <c:v>14.117000000000001</c:v>
                </c:pt>
                <c:pt idx="64">
                  <c:v>14.125</c:v>
                </c:pt>
                <c:pt idx="65">
                  <c:v>14.159000000000001</c:v>
                </c:pt>
                <c:pt idx="66">
                  <c:v>14.199</c:v>
                </c:pt>
                <c:pt idx="67">
                  <c:v>14.244</c:v>
                </c:pt>
                <c:pt idx="68">
                  <c:v>14.250999999999999</c:v>
                </c:pt>
                <c:pt idx="69">
                  <c:v>14.268000000000001</c:v>
                </c:pt>
                <c:pt idx="70">
                  <c:v>14.348000000000001</c:v>
                </c:pt>
                <c:pt idx="71">
                  <c:v>14.356</c:v>
                </c:pt>
                <c:pt idx="72">
                  <c:v>14.382999999999999</c:v>
                </c:pt>
                <c:pt idx="73">
                  <c:v>14.432</c:v>
                </c:pt>
                <c:pt idx="74">
                  <c:v>14.433</c:v>
                </c:pt>
                <c:pt idx="75">
                  <c:v>14.461</c:v>
                </c:pt>
                <c:pt idx="76">
                  <c:v>14.446</c:v>
                </c:pt>
                <c:pt idx="77">
                  <c:v>14.502000000000001</c:v>
                </c:pt>
                <c:pt idx="78">
                  <c:v>14.513</c:v>
                </c:pt>
                <c:pt idx="79">
                  <c:v>14.529</c:v>
                </c:pt>
                <c:pt idx="80">
                  <c:v>14.568</c:v>
                </c:pt>
                <c:pt idx="81">
                  <c:v>14.577</c:v>
                </c:pt>
                <c:pt idx="82">
                  <c:v>14.613</c:v>
                </c:pt>
                <c:pt idx="83">
                  <c:v>14.625999999999999</c:v>
                </c:pt>
                <c:pt idx="84">
                  <c:v>14.632</c:v>
                </c:pt>
                <c:pt idx="85">
                  <c:v>14.664</c:v>
                </c:pt>
                <c:pt idx="86">
                  <c:v>14.67</c:v>
                </c:pt>
                <c:pt idx="87">
                  <c:v>14.689</c:v>
                </c:pt>
                <c:pt idx="88">
                  <c:v>14.722</c:v>
                </c:pt>
                <c:pt idx="89">
                  <c:v>14.728999999999999</c:v>
                </c:pt>
                <c:pt idx="90">
                  <c:v>14.747</c:v>
                </c:pt>
                <c:pt idx="91">
                  <c:v>14.738</c:v>
                </c:pt>
                <c:pt idx="92">
                  <c:v>14.782</c:v>
                </c:pt>
                <c:pt idx="93">
                  <c:v>14.768000000000001</c:v>
                </c:pt>
                <c:pt idx="94">
                  <c:v>14.814</c:v>
                </c:pt>
                <c:pt idx="95">
                  <c:v>14.794</c:v>
                </c:pt>
                <c:pt idx="96">
                  <c:v>14.832000000000001</c:v>
                </c:pt>
                <c:pt idx="97">
                  <c:v>14.855</c:v>
                </c:pt>
                <c:pt idx="98">
                  <c:v>14.827</c:v>
                </c:pt>
                <c:pt idx="99">
                  <c:v>14.843999999999999</c:v>
                </c:pt>
                <c:pt idx="100">
                  <c:v>14.871</c:v>
                </c:pt>
                <c:pt idx="101">
                  <c:v>14.882</c:v>
                </c:pt>
                <c:pt idx="102">
                  <c:v>14.898</c:v>
                </c:pt>
                <c:pt idx="103">
                  <c:v>14.906000000000001</c:v>
                </c:pt>
                <c:pt idx="104">
                  <c:v>14.911</c:v>
                </c:pt>
                <c:pt idx="105">
                  <c:v>14.926</c:v>
                </c:pt>
                <c:pt idx="106">
                  <c:v>14.933999999999999</c:v>
                </c:pt>
                <c:pt idx="107">
                  <c:v>14.941000000000001</c:v>
                </c:pt>
                <c:pt idx="108">
                  <c:v>14.959</c:v>
                </c:pt>
                <c:pt idx="109">
                  <c:v>14.962999999999999</c:v>
                </c:pt>
                <c:pt idx="110">
                  <c:v>14.976000000000001</c:v>
                </c:pt>
                <c:pt idx="111">
                  <c:v>14.983000000000001</c:v>
                </c:pt>
                <c:pt idx="112">
                  <c:v>14.992000000000001</c:v>
                </c:pt>
                <c:pt idx="113">
                  <c:v>14.997999999999999</c:v>
                </c:pt>
                <c:pt idx="114">
                  <c:v>14.999000000000001</c:v>
                </c:pt>
                <c:pt idx="115">
                  <c:v>15.015000000000001</c:v>
                </c:pt>
                <c:pt idx="116">
                  <c:v>15.021000000000001</c:v>
                </c:pt>
                <c:pt idx="117">
                  <c:v>15.031000000000001</c:v>
                </c:pt>
                <c:pt idx="118">
                  <c:v>15.038</c:v>
                </c:pt>
                <c:pt idx="119">
                  <c:v>15.041</c:v>
                </c:pt>
                <c:pt idx="120">
                  <c:v>15.047000000000001</c:v>
                </c:pt>
                <c:pt idx="121">
                  <c:v>15.053000000000001</c:v>
                </c:pt>
                <c:pt idx="122">
                  <c:v>15.061</c:v>
                </c:pt>
                <c:pt idx="123">
                  <c:v>15.065</c:v>
                </c:pt>
                <c:pt idx="124">
                  <c:v>15.077</c:v>
                </c:pt>
                <c:pt idx="125">
                  <c:v>15.083</c:v>
                </c:pt>
                <c:pt idx="126">
                  <c:v>15.082000000000001</c:v>
                </c:pt>
                <c:pt idx="127">
                  <c:v>15.092000000000001</c:v>
                </c:pt>
                <c:pt idx="128">
                  <c:v>15.099</c:v>
                </c:pt>
                <c:pt idx="129">
                  <c:v>15.103999999999999</c:v>
                </c:pt>
                <c:pt idx="130">
                  <c:v>15.111000000000001</c:v>
                </c:pt>
                <c:pt idx="131">
                  <c:v>15.115</c:v>
                </c:pt>
                <c:pt idx="132">
                  <c:v>15.119</c:v>
                </c:pt>
                <c:pt idx="133">
                  <c:v>15.124000000000001</c:v>
                </c:pt>
                <c:pt idx="134">
                  <c:v>15.132</c:v>
                </c:pt>
                <c:pt idx="135">
                  <c:v>15.135</c:v>
                </c:pt>
                <c:pt idx="136">
                  <c:v>15.141</c:v>
                </c:pt>
                <c:pt idx="137">
                  <c:v>15.145</c:v>
                </c:pt>
                <c:pt idx="138">
                  <c:v>15.15</c:v>
                </c:pt>
                <c:pt idx="139">
                  <c:v>15.154999999999999</c:v>
                </c:pt>
                <c:pt idx="140">
                  <c:v>15.162000000000001</c:v>
                </c:pt>
                <c:pt idx="141">
                  <c:v>15.166</c:v>
                </c:pt>
                <c:pt idx="142">
                  <c:v>15.167</c:v>
                </c:pt>
                <c:pt idx="143">
                  <c:v>15.173</c:v>
                </c:pt>
                <c:pt idx="144">
                  <c:v>15.177</c:v>
                </c:pt>
                <c:pt idx="145">
                  <c:v>15.177</c:v>
                </c:pt>
                <c:pt idx="146">
                  <c:v>15.186999999999999</c:v>
                </c:pt>
                <c:pt idx="147">
                  <c:v>15.185</c:v>
                </c:pt>
                <c:pt idx="148">
                  <c:v>15.191000000000001</c:v>
                </c:pt>
                <c:pt idx="149">
                  <c:v>15.196999999999999</c:v>
                </c:pt>
                <c:pt idx="150">
                  <c:v>15.199</c:v>
                </c:pt>
                <c:pt idx="151">
                  <c:v>15.202999999999999</c:v>
                </c:pt>
                <c:pt idx="152">
                  <c:v>15.209</c:v>
                </c:pt>
                <c:pt idx="153">
                  <c:v>15.211</c:v>
                </c:pt>
                <c:pt idx="154">
                  <c:v>15.212999999999999</c:v>
                </c:pt>
                <c:pt idx="155">
                  <c:v>15.218</c:v>
                </c:pt>
                <c:pt idx="156">
                  <c:v>15.22</c:v>
                </c:pt>
                <c:pt idx="157">
                  <c:v>15.225</c:v>
                </c:pt>
                <c:pt idx="158">
                  <c:v>15.231</c:v>
                </c:pt>
                <c:pt idx="159">
                  <c:v>15.23</c:v>
                </c:pt>
                <c:pt idx="160">
                  <c:v>15.233000000000001</c:v>
                </c:pt>
                <c:pt idx="161">
                  <c:v>15.238</c:v>
                </c:pt>
                <c:pt idx="162">
                  <c:v>15.24</c:v>
                </c:pt>
                <c:pt idx="163">
                  <c:v>15.24</c:v>
                </c:pt>
                <c:pt idx="164">
                  <c:v>15.25</c:v>
                </c:pt>
                <c:pt idx="165">
                  <c:v>15.250999999999999</c:v>
                </c:pt>
                <c:pt idx="166">
                  <c:v>15.249000000000001</c:v>
                </c:pt>
                <c:pt idx="167">
                  <c:v>15.253</c:v>
                </c:pt>
                <c:pt idx="168">
                  <c:v>15.255000000000001</c:v>
                </c:pt>
                <c:pt idx="169">
                  <c:v>15.263</c:v>
                </c:pt>
                <c:pt idx="170">
                  <c:v>15.266</c:v>
                </c:pt>
                <c:pt idx="171">
                  <c:v>15.268000000000001</c:v>
                </c:pt>
                <c:pt idx="172">
                  <c:v>15.272</c:v>
                </c:pt>
                <c:pt idx="173">
                  <c:v>15.273</c:v>
                </c:pt>
                <c:pt idx="174">
                  <c:v>15.276</c:v>
                </c:pt>
                <c:pt idx="175">
                  <c:v>15.278</c:v>
                </c:pt>
                <c:pt idx="176">
                  <c:v>15.278</c:v>
                </c:pt>
                <c:pt idx="177">
                  <c:v>15.278</c:v>
                </c:pt>
                <c:pt idx="178">
                  <c:v>15.282</c:v>
                </c:pt>
                <c:pt idx="179">
                  <c:v>15.285</c:v>
                </c:pt>
                <c:pt idx="180">
                  <c:v>15.286</c:v>
                </c:pt>
                <c:pt idx="181">
                  <c:v>15.288</c:v>
                </c:pt>
                <c:pt idx="182">
                  <c:v>15.292999999999999</c:v>
                </c:pt>
                <c:pt idx="183">
                  <c:v>15.292</c:v>
                </c:pt>
                <c:pt idx="184">
                  <c:v>15.295</c:v>
                </c:pt>
                <c:pt idx="185">
                  <c:v>15.295</c:v>
                </c:pt>
                <c:pt idx="186">
                  <c:v>15.295</c:v>
                </c:pt>
                <c:pt idx="187">
                  <c:v>15.302</c:v>
                </c:pt>
                <c:pt idx="188">
                  <c:v>15.304</c:v>
                </c:pt>
                <c:pt idx="189">
                  <c:v>15.308999999999999</c:v>
                </c:pt>
                <c:pt idx="190">
                  <c:v>15.308999999999999</c:v>
                </c:pt>
                <c:pt idx="191">
                  <c:v>15.316000000000001</c:v>
                </c:pt>
                <c:pt idx="192">
                  <c:v>15.308999999999999</c:v>
                </c:pt>
                <c:pt idx="193">
                  <c:v>15.318</c:v>
                </c:pt>
                <c:pt idx="194">
                  <c:v>15.317</c:v>
                </c:pt>
                <c:pt idx="195">
                  <c:v>15.315</c:v>
                </c:pt>
                <c:pt idx="196">
                  <c:v>15.321</c:v>
                </c:pt>
                <c:pt idx="197">
                  <c:v>15.321</c:v>
                </c:pt>
                <c:pt idx="198">
                  <c:v>15.323</c:v>
                </c:pt>
                <c:pt idx="199">
                  <c:v>15.326000000000001</c:v>
                </c:pt>
                <c:pt idx="200">
                  <c:v>15.327</c:v>
                </c:pt>
                <c:pt idx="201">
                  <c:v>15.333</c:v>
                </c:pt>
              </c:numCache>
            </c:numRef>
          </c:val>
          <c:smooth val="0"/>
        </c:ser>
        <c:ser>
          <c:idx val="3"/>
          <c:order val="1"/>
          <c:tx>
            <c:v>WOSM</c:v>
          </c:tx>
          <c:spPr>
            <a:ln w="28575">
              <a:solidFill>
                <a:srgbClr val="C00000"/>
              </a:solidFill>
              <a:prstDash val="sysDot"/>
            </a:ln>
          </c:spPr>
          <c:marker>
            <c:symbol val="none"/>
          </c:marker>
          <c:cat>
            <c:numRef>
              <c:f>'10k draws'!$AA$3:$AA$204</c:f>
              <c:numCache>
                <c:formatCode>General</c:formatCode>
                <c:ptCount val="202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  <c:pt idx="5">
                  <c:v>1</c:v>
                </c:pt>
                <c:pt idx="6">
                  <c:v>1.2</c:v>
                </c:pt>
                <c:pt idx="7">
                  <c:v>1.4000000000000001</c:v>
                </c:pt>
                <c:pt idx="8">
                  <c:v>1.6</c:v>
                </c:pt>
                <c:pt idx="9">
                  <c:v>1.7999999999999998</c:v>
                </c:pt>
                <c:pt idx="10">
                  <c:v>2</c:v>
                </c:pt>
                <c:pt idx="11">
                  <c:v>2.2000000000000002</c:v>
                </c:pt>
                <c:pt idx="12">
                  <c:v>2.4</c:v>
                </c:pt>
                <c:pt idx="13">
                  <c:v>2.6</c:v>
                </c:pt>
                <c:pt idx="14">
                  <c:v>2.8000000000000003</c:v>
                </c:pt>
                <c:pt idx="15">
                  <c:v>3</c:v>
                </c:pt>
                <c:pt idx="16">
                  <c:v>3.2</c:v>
                </c:pt>
                <c:pt idx="17">
                  <c:v>3.4000000000000004</c:v>
                </c:pt>
                <c:pt idx="18">
                  <c:v>3.5999999999999996</c:v>
                </c:pt>
                <c:pt idx="19">
                  <c:v>3.8</c:v>
                </c:pt>
                <c:pt idx="20">
                  <c:v>4</c:v>
                </c:pt>
                <c:pt idx="21">
                  <c:v>4.2</c:v>
                </c:pt>
                <c:pt idx="22">
                  <c:v>4.4000000000000004</c:v>
                </c:pt>
                <c:pt idx="23">
                  <c:v>4.6000000000000005</c:v>
                </c:pt>
                <c:pt idx="24">
                  <c:v>4.8</c:v>
                </c:pt>
                <c:pt idx="25">
                  <c:v>5</c:v>
                </c:pt>
                <c:pt idx="26">
                  <c:v>5.2</c:v>
                </c:pt>
                <c:pt idx="27">
                  <c:v>5.4</c:v>
                </c:pt>
                <c:pt idx="28">
                  <c:v>5.6000000000000005</c:v>
                </c:pt>
                <c:pt idx="29">
                  <c:v>5.8</c:v>
                </c:pt>
                <c:pt idx="30">
                  <c:v>6</c:v>
                </c:pt>
                <c:pt idx="31">
                  <c:v>6.2</c:v>
                </c:pt>
                <c:pt idx="32">
                  <c:v>6.4</c:v>
                </c:pt>
                <c:pt idx="33">
                  <c:v>6.6000000000000005</c:v>
                </c:pt>
                <c:pt idx="34">
                  <c:v>6.8000000000000007</c:v>
                </c:pt>
                <c:pt idx="35">
                  <c:v>7</c:v>
                </c:pt>
                <c:pt idx="36">
                  <c:v>7.1999999999999993</c:v>
                </c:pt>
                <c:pt idx="37">
                  <c:v>7.4</c:v>
                </c:pt>
                <c:pt idx="38">
                  <c:v>7.6</c:v>
                </c:pt>
                <c:pt idx="39">
                  <c:v>7.8000000000000007</c:v>
                </c:pt>
                <c:pt idx="40">
                  <c:v>8</c:v>
                </c:pt>
                <c:pt idx="41">
                  <c:v>8.1999999999999993</c:v>
                </c:pt>
                <c:pt idx="42">
                  <c:v>8.4</c:v>
                </c:pt>
                <c:pt idx="43">
                  <c:v>8.6</c:v>
                </c:pt>
                <c:pt idx="44">
                  <c:v>8.8000000000000007</c:v>
                </c:pt>
                <c:pt idx="45">
                  <c:v>9</c:v>
                </c:pt>
                <c:pt idx="46">
                  <c:v>9.2000000000000011</c:v>
                </c:pt>
                <c:pt idx="47">
                  <c:v>9.3999999999999986</c:v>
                </c:pt>
                <c:pt idx="48">
                  <c:v>9.6</c:v>
                </c:pt>
                <c:pt idx="49">
                  <c:v>9.8000000000000007</c:v>
                </c:pt>
                <c:pt idx="50">
                  <c:v>10</c:v>
                </c:pt>
                <c:pt idx="51">
                  <c:v>10.199999999999999</c:v>
                </c:pt>
                <c:pt idx="52">
                  <c:v>10.4</c:v>
                </c:pt>
                <c:pt idx="53">
                  <c:v>10.600000000000001</c:v>
                </c:pt>
                <c:pt idx="54">
                  <c:v>10.8</c:v>
                </c:pt>
                <c:pt idx="55">
                  <c:v>11</c:v>
                </c:pt>
                <c:pt idx="56">
                  <c:v>11.200000000000001</c:v>
                </c:pt>
                <c:pt idx="57">
                  <c:v>11.399999999999999</c:v>
                </c:pt>
                <c:pt idx="58">
                  <c:v>11.6</c:v>
                </c:pt>
                <c:pt idx="59">
                  <c:v>11.799999999999999</c:v>
                </c:pt>
                <c:pt idx="60">
                  <c:v>12</c:v>
                </c:pt>
                <c:pt idx="61">
                  <c:v>12.2</c:v>
                </c:pt>
                <c:pt idx="62">
                  <c:v>12.4</c:v>
                </c:pt>
                <c:pt idx="63">
                  <c:v>12.6</c:v>
                </c:pt>
                <c:pt idx="64">
                  <c:v>12.8</c:v>
                </c:pt>
                <c:pt idx="65">
                  <c:v>13</c:v>
                </c:pt>
                <c:pt idx="66">
                  <c:v>13.200000000000001</c:v>
                </c:pt>
                <c:pt idx="67">
                  <c:v>13.4</c:v>
                </c:pt>
                <c:pt idx="68">
                  <c:v>13.600000000000001</c:v>
                </c:pt>
                <c:pt idx="69">
                  <c:v>13.799999999999999</c:v>
                </c:pt>
                <c:pt idx="70">
                  <c:v>14</c:v>
                </c:pt>
                <c:pt idx="71">
                  <c:v>14.2</c:v>
                </c:pt>
                <c:pt idx="72">
                  <c:v>14.399999999999999</c:v>
                </c:pt>
                <c:pt idx="73">
                  <c:v>14.6</c:v>
                </c:pt>
                <c:pt idx="74">
                  <c:v>14.8</c:v>
                </c:pt>
                <c:pt idx="75">
                  <c:v>15</c:v>
                </c:pt>
                <c:pt idx="76">
                  <c:v>15.2</c:v>
                </c:pt>
                <c:pt idx="77">
                  <c:v>15.4</c:v>
                </c:pt>
                <c:pt idx="78">
                  <c:v>15.600000000000001</c:v>
                </c:pt>
                <c:pt idx="79">
                  <c:v>15.8</c:v>
                </c:pt>
                <c:pt idx="80">
                  <c:v>16</c:v>
                </c:pt>
                <c:pt idx="81">
                  <c:v>16.200000000000003</c:v>
                </c:pt>
                <c:pt idx="82">
                  <c:v>16.399999999999999</c:v>
                </c:pt>
                <c:pt idx="83">
                  <c:v>16.599999999999998</c:v>
                </c:pt>
                <c:pt idx="84">
                  <c:v>16.8</c:v>
                </c:pt>
                <c:pt idx="85">
                  <c:v>17</c:v>
                </c:pt>
                <c:pt idx="86">
                  <c:v>17.2</c:v>
                </c:pt>
                <c:pt idx="87">
                  <c:v>17.399999999999999</c:v>
                </c:pt>
                <c:pt idx="88">
                  <c:v>17.600000000000001</c:v>
                </c:pt>
                <c:pt idx="89">
                  <c:v>17.8</c:v>
                </c:pt>
                <c:pt idx="90">
                  <c:v>18</c:v>
                </c:pt>
                <c:pt idx="91">
                  <c:v>18.2</c:v>
                </c:pt>
                <c:pt idx="92">
                  <c:v>18.400000000000002</c:v>
                </c:pt>
                <c:pt idx="93">
                  <c:v>18.600000000000001</c:v>
                </c:pt>
                <c:pt idx="94">
                  <c:v>18.799999999999997</c:v>
                </c:pt>
                <c:pt idx="95">
                  <c:v>19</c:v>
                </c:pt>
                <c:pt idx="96">
                  <c:v>19.2</c:v>
                </c:pt>
                <c:pt idx="97">
                  <c:v>19.399999999999999</c:v>
                </c:pt>
                <c:pt idx="98">
                  <c:v>19.600000000000001</c:v>
                </c:pt>
                <c:pt idx="99">
                  <c:v>19.8</c:v>
                </c:pt>
                <c:pt idx="100">
                  <c:v>20</c:v>
                </c:pt>
                <c:pt idx="101">
                  <c:v>20.2</c:v>
                </c:pt>
                <c:pt idx="102">
                  <c:v>20.399999999999999</c:v>
                </c:pt>
                <c:pt idx="103">
                  <c:v>20.6</c:v>
                </c:pt>
                <c:pt idx="104">
                  <c:v>20.8</c:v>
                </c:pt>
                <c:pt idx="105">
                  <c:v>21</c:v>
                </c:pt>
                <c:pt idx="106">
                  <c:v>21.200000000000003</c:v>
                </c:pt>
                <c:pt idx="107">
                  <c:v>21.400000000000002</c:v>
                </c:pt>
                <c:pt idx="108">
                  <c:v>21.6</c:v>
                </c:pt>
                <c:pt idx="109">
                  <c:v>21.8</c:v>
                </c:pt>
                <c:pt idx="110">
                  <c:v>22</c:v>
                </c:pt>
                <c:pt idx="111">
                  <c:v>22.200000000000003</c:v>
                </c:pt>
                <c:pt idx="112">
                  <c:v>22.400000000000002</c:v>
                </c:pt>
                <c:pt idx="113">
                  <c:v>22.599999999999998</c:v>
                </c:pt>
                <c:pt idx="114">
                  <c:v>22.799999999999997</c:v>
                </c:pt>
                <c:pt idx="115">
                  <c:v>23</c:v>
                </c:pt>
                <c:pt idx="116">
                  <c:v>23.2</c:v>
                </c:pt>
                <c:pt idx="117">
                  <c:v>23.4</c:v>
                </c:pt>
                <c:pt idx="118">
                  <c:v>23.599999999999998</c:v>
                </c:pt>
                <c:pt idx="119">
                  <c:v>23.799999999999997</c:v>
                </c:pt>
                <c:pt idx="120">
                  <c:v>24</c:v>
                </c:pt>
                <c:pt idx="121">
                  <c:v>24.2</c:v>
                </c:pt>
                <c:pt idx="122">
                  <c:v>24.4</c:v>
                </c:pt>
                <c:pt idx="123">
                  <c:v>24.6</c:v>
                </c:pt>
                <c:pt idx="124">
                  <c:v>24.8</c:v>
                </c:pt>
                <c:pt idx="125">
                  <c:v>25</c:v>
                </c:pt>
                <c:pt idx="126">
                  <c:v>25.2</c:v>
                </c:pt>
                <c:pt idx="127">
                  <c:v>25.4</c:v>
                </c:pt>
                <c:pt idx="128">
                  <c:v>25.6</c:v>
                </c:pt>
                <c:pt idx="129">
                  <c:v>25.8</c:v>
                </c:pt>
                <c:pt idx="130">
                  <c:v>26</c:v>
                </c:pt>
                <c:pt idx="131">
                  <c:v>26.200000000000003</c:v>
                </c:pt>
                <c:pt idx="132">
                  <c:v>26.400000000000002</c:v>
                </c:pt>
                <c:pt idx="133">
                  <c:v>26.6</c:v>
                </c:pt>
                <c:pt idx="134">
                  <c:v>26.8</c:v>
                </c:pt>
                <c:pt idx="135">
                  <c:v>27</c:v>
                </c:pt>
                <c:pt idx="136">
                  <c:v>27.200000000000003</c:v>
                </c:pt>
                <c:pt idx="137">
                  <c:v>27.400000000000002</c:v>
                </c:pt>
                <c:pt idx="138">
                  <c:v>27.599999999999998</c:v>
                </c:pt>
                <c:pt idx="139">
                  <c:v>27.799999999999997</c:v>
                </c:pt>
                <c:pt idx="140">
                  <c:v>28</c:v>
                </c:pt>
                <c:pt idx="141">
                  <c:v>28.2</c:v>
                </c:pt>
                <c:pt idx="142">
                  <c:v>28.4</c:v>
                </c:pt>
                <c:pt idx="143">
                  <c:v>28.599999999999998</c:v>
                </c:pt>
                <c:pt idx="144">
                  <c:v>28.799999999999997</c:v>
                </c:pt>
                <c:pt idx="145">
                  <c:v>29</c:v>
                </c:pt>
                <c:pt idx="146">
                  <c:v>29.2</c:v>
                </c:pt>
                <c:pt idx="147">
                  <c:v>29.4</c:v>
                </c:pt>
                <c:pt idx="148">
                  <c:v>29.6</c:v>
                </c:pt>
                <c:pt idx="149">
                  <c:v>29.8</c:v>
                </c:pt>
                <c:pt idx="150">
                  <c:v>30</c:v>
                </c:pt>
                <c:pt idx="151">
                  <c:v>30.2</c:v>
                </c:pt>
                <c:pt idx="152">
                  <c:v>30.4</c:v>
                </c:pt>
                <c:pt idx="153">
                  <c:v>30.6</c:v>
                </c:pt>
                <c:pt idx="154">
                  <c:v>30.8</c:v>
                </c:pt>
                <c:pt idx="155">
                  <c:v>31</c:v>
                </c:pt>
                <c:pt idx="156">
                  <c:v>31.200000000000003</c:v>
                </c:pt>
                <c:pt idx="157">
                  <c:v>31.400000000000002</c:v>
                </c:pt>
                <c:pt idx="158">
                  <c:v>31.6</c:v>
                </c:pt>
                <c:pt idx="159">
                  <c:v>31.8</c:v>
                </c:pt>
                <c:pt idx="160">
                  <c:v>32</c:v>
                </c:pt>
                <c:pt idx="161">
                  <c:v>32.200000000000003</c:v>
                </c:pt>
                <c:pt idx="162">
                  <c:v>32.400000000000006</c:v>
                </c:pt>
                <c:pt idx="163">
                  <c:v>32.599999999999994</c:v>
                </c:pt>
                <c:pt idx="164">
                  <c:v>32.799999999999997</c:v>
                </c:pt>
                <c:pt idx="165">
                  <c:v>33</c:v>
                </c:pt>
                <c:pt idx="166">
                  <c:v>33.199999999999996</c:v>
                </c:pt>
                <c:pt idx="167">
                  <c:v>33.4</c:v>
                </c:pt>
                <c:pt idx="168">
                  <c:v>33.6</c:v>
                </c:pt>
                <c:pt idx="169">
                  <c:v>33.799999999999997</c:v>
                </c:pt>
                <c:pt idx="170">
                  <c:v>34</c:v>
                </c:pt>
                <c:pt idx="171">
                  <c:v>34.200000000000003</c:v>
                </c:pt>
                <c:pt idx="172">
                  <c:v>34.4</c:v>
                </c:pt>
                <c:pt idx="173">
                  <c:v>34.6</c:v>
                </c:pt>
                <c:pt idx="174">
                  <c:v>34.799999999999997</c:v>
                </c:pt>
                <c:pt idx="175">
                  <c:v>35</c:v>
                </c:pt>
                <c:pt idx="176">
                  <c:v>35.200000000000003</c:v>
                </c:pt>
                <c:pt idx="177">
                  <c:v>35.4</c:v>
                </c:pt>
                <c:pt idx="178">
                  <c:v>35.6</c:v>
                </c:pt>
                <c:pt idx="179">
                  <c:v>35.799999999999997</c:v>
                </c:pt>
                <c:pt idx="180">
                  <c:v>36</c:v>
                </c:pt>
                <c:pt idx="181">
                  <c:v>36.200000000000003</c:v>
                </c:pt>
                <c:pt idx="182">
                  <c:v>36.4</c:v>
                </c:pt>
                <c:pt idx="183">
                  <c:v>36.6</c:v>
                </c:pt>
                <c:pt idx="184">
                  <c:v>36.800000000000004</c:v>
                </c:pt>
                <c:pt idx="185">
                  <c:v>37</c:v>
                </c:pt>
                <c:pt idx="186">
                  <c:v>37.200000000000003</c:v>
                </c:pt>
                <c:pt idx="187">
                  <c:v>37.400000000000006</c:v>
                </c:pt>
                <c:pt idx="188">
                  <c:v>37.599999999999994</c:v>
                </c:pt>
                <c:pt idx="189">
                  <c:v>37.799999999999997</c:v>
                </c:pt>
                <c:pt idx="190">
                  <c:v>38</c:v>
                </c:pt>
                <c:pt idx="191">
                  <c:v>38.199999999999996</c:v>
                </c:pt>
                <c:pt idx="192">
                  <c:v>38.4</c:v>
                </c:pt>
                <c:pt idx="193">
                  <c:v>38.6</c:v>
                </c:pt>
                <c:pt idx="194">
                  <c:v>38.799999999999997</c:v>
                </c:pt>
                <c:pt idx="195">
                  <c:v>39</c:v>
                </c:pt>
                <c:pt idx="196">
                  <c:v>39.200000000000003</c:v>
                </c:pt>
                <c:pt idx="197">
                  <c:v>39.4</c:v>
                </c:pt>
                <c:pt idx="198">
                  <c:v>39.6</c:v>
                </c:pt>
                <c:pt idx="199">
                  <c:v>39.799999999999997</c:v>
                </c:pt>
                <c:pt idx="200">
                  <c:v>40</c:v>
                </c:pt>
                <c:pt idx="201">
                  <c:v>40.199999999999996</c:v>
                </c:pt>
              </c:numCache>
            </c:numRef>
          </c:cat>
          <c:val>
            <c:numRef>
              <c:f>'10k draws'!$Y$3:$Y$204</c:f>
              <c:numCache>
                <c:formatCode>General</c:formatCode>
                <c:ptCount val="202"/>
                <c:pt idx="0">
                  <c:v>1.806</c:v>
                </c:pt>
                <c:pt idx="1">
                  <c:v>1.83</c:v>
                </c:pt>
                <c:pt idx="2">
                  <c:v>1.92</c:v>
                </c:pt>
                <c:pt idx="3">
                  <c:v>2.0739999999999998</c:v>
                </c:pt>
                <c:pt idx="4">
                  <c:v>2.2880000000000003</c:v>
                </c:pt>
                <c:pt idx="5">
                  <c:v>2.569</c:v>
                </c:pt>
                <c:pt idx="6">
                  <c:v>2.87</c:v>
                </c:pt>
                <c:pt idx="7">
                  <c:v>3.2410000000000001</c:v>
                </c:pt>
                <c:pt idx="8">
                  <c:v>3.6509999999999998</c:v>
                </c:pt>
                <c:pt idx="9">
                  <c:v>4.0540000000000003</c:v>
                </c:pt>
                <c:pt idx="10">
                  <c:v>4.452</c:v>
                </c:pt>
                <c:pt idx="11">
                  <c:v>4.8940000000000001</c:v>
                </c:pt>
                <c:pt idx="12">
                  <c:v>5.3650000000000002</c:v>
                </c:pt>
                <c:pt idx="13">
                  <c:v>5.7910000000000004</c:v>
                </c:pt>
                <c:pt idx="14">
                  <c:v>6.266</c:v>
                </c:pt>
                <c:pt idx="15">
                  <c:v>6.7050000000000001</c:v>
                </c:pt>
                <c:pt idx="16">
                  <c:v>7.109</c:v>
                </c:pt>
                <c:pt idx="17">
                  <c:v>7.4820000000000002</c:v>
                </c:pt>
                <c:pt idx="18">
                  <c:v>7.87</c:v>
                </c:pt>
                <c:pt idx="19">
                  <c:v>8.2249999999999996</c:v>
                </c:pt>
                <c:pt idx="20">
                  <c:v>8.5820000000000007</c:v>
                </c:pt>
                <c:pt idx="21">
                  <c:v>8.9610000000000003</c:v>
                </c:pt>
                <c:pt idx="22">
                  <c:v>9.2609999999999992</c:v>
                </c:pt>
                <c:pt idx="23">
                  <c:v>9.532</c:v>
                </c:pt>
                <c:pt idx="24">
                  <c:v>9.8279999999999994</c:v>
                </c:pt>
                <c:pt idx="25">
                  <c:v>10.07</c:v>
                </c:pt>
                <c:pt idx="26">
                  <c:v>10.326000000000001</c:v>
                </c:pt>
                <c:pt idx="27">
                  <c:v>10.558</c:v>
                </c:pt>
                <c:pt idx="28">
                  <c:v>10.782999999999999</c:v>
                </c:pt>
                <c:pt idx="29">
                  <c:v>11.068</c:v>
                </c:pt>
                <c:pt idx="30">
                  <c:v>11.224</c:v>
                </c:pt>
                <c:pt idx="31">
                  <c:v>11.436</c:v>
                </c:pt>
                <c:pt idx="32">
                  <c:v>11.574</c:v>
                </c:pt>
                <c:pt idx="33">
                  <c:v>11.77</c:v>
                </c:pt>
                <c:pt idx="34">
                  <c:v>11.954000000000001</c:v>
                </c:pt>
                <c:pt idx="35">
                  <c:v>12.092000000000001</c:v>
                </c:pt>
                <c:pt idx="36">
                  <c:v>12.194000000000001</c:v>
                </c:pt>
                <c:pt idx="37">
                  <c:v>12.382999999999999</c:v>
                </c:pt>
                <c:pt idx="38">
                  <c:v>12.49</c:v>
                </c:pt>
                <c:pt idx="39">
                  <c:v>12.589</c:v>
                </c:pt>
                <c:pt idx="40">
                  <c:v>12.73</c:v>
                </c:pt>
                <c:pt idx="41">
                  <c:v>12.840999999999999</c:v>
                </c:pt>
                <c:pt idx="42">
                  <c:v>12.898</c:v>
                </c:pt>
                <c:pt idx="43">
                  <c:v>12.996</c:v>
                </c:pt>
                <c:pt idx="44">
                  <c:v>13.099</c:v>
                </c:pt>
                <c:pt idx="45">
                  <c:v>13.176</c:v>
                </c:pt>
                <c:pt idx="46">
                  <c:v>13.279</c:v>
                </c:pt>
                <c:pt idx="47">
                  <c:v>13.345000000000001</c:v>
                </c:pt>
                <c:pt idx="48">
                  <c:v>13.377000000000001</c:v>
                </c:pt>
                <c:pt idx="49">
                  <c:v>13.49</c:v>
                </c:pt>
                <c:pt idx="50">
                  <c:v>13.59</c:v>
                </c:pt>
                <c:pt idx="51">
                  <c:v>13.62</c:v>
                </c:pt>
                <c:pt idx="52">
                  <c:v>13.705</c:v>
                </c:pt>
                <c:pt idx="53">
                  <c:v>13.75</c:v>
                </c:pt>
                <c:pt idx="54">
                  <c:v>13.795999999999999</c:v>
                </c:pt>
                <c:pt idx="55">
                  <c:v>13.842000000000001</c:v>
                </c:pt>
                <c:pt idx="56">
                  <c:v>13.898999999999999</c:v>
                </c:pt>
                <c:pt idx="57">
                  <c:v>13.946999999999999</c:v>
                </c:pt>
                <c:pt idx="58">
                  <c:v>14.009</c:v>
                </c:pt>
                <c:pt idx="59">
                  <c:v>14.034000000000001</c:v>
                </c:pt>
                <c:pt idx="60">
                  <c:v>14.05</c:v>
                </c:pt>
                <c:pt idx="61">
                  <c:v>14.122999999999999</c:v>
                </c:pt>
                <c:pt idx="62">
                  <c:v>14.148999999999999</c:v>
                </c:pt>
                <c:pt idx="63">
                  <c:v>14.226000000000001</c:v>
                </c:pt>
                <c:pt idx="64">
                  <c:v>14.238</c:v>
                </c:pt>
                <c:pt idx="65">
                  <c:v>14.268000000000001</c:v>
                </c:pt>
                <c:pt idx="66">
                  <c:v>14.29</c:v>
                </c:pt>
                <c:pt idx="67">
                  <c:v>14.34</c:v>
                </c:pt>
                <c:pt idx="68">
                  <c:v>14.352</c:v>
                </c:pt>
                <c:pt idx="69">
                  <c:v>14.368</c:v>
                </c:pt>
                <c:pt idx="70">
                  <c:v>14.448</c:v>
                </c:pt>
                <c:pt idx="71">
                  <c:v>14.452</c:v>
                </c:pt>
                <c:pt idx="72">
                  <c:v>14.486000000000001</c:v>
                </c:pt>
                <c:pt idx="73">
                  <c:v>14.531000000000001</c:v>
                </c:pt>
                <c:pt idx="74">
                  <c:v>14.523999999999999</c:v>
                </c:pt>
                <c:pt idx="75">
                  <c:v>14.555999999999999</c:v>
                </c:pt>
                <c:pt idx="76">
                  <c:v>14.538</c:v>
                </c:pt>
                <c:pt idx="77">
                  <c:v>14.593</c:v>
                </c:pt>
                <c:pt idx="78">
                  <c:v>14.608000000000001</c:v>
                </c:pt>
                <c:pt idx="79">
                  <c:v>14.611000000000001</c:v>
                </c:pt>
                <c:pt idx="80">
                  <c:v>14.65</c:v>
                </c:pt>
                <c:pt idx="81">
                  <c:v>14.657</c:v>
                </c:pt>
                <c:pt idx="82">
                  <c:v>14.693</c:v>
                </c:pt>
                <c:pt idx="83">
                  <c:v>14.707000000000001</c:v>
                </c:pt>
                <c:pt idx="84">
                  <c:v>14.718999999999999</c:v>
                </c:pt>
                <c:pt idx="85">
                  <c:v>14.747</c:v>
                </c:pt>
                <c:pt idx="86">
                  <c:v>14.749000000000001</c:v>
                </c:pt>
                <c:pt idx="87">
                  <c:v>14.763999999999999</c:v>
                </c:pt>
                <c:pt idx="88">
                  <c:v>14.798</c:v>
                </c:pt>
                <c:pt idx="89">
                  <c:v>14.798999999999999</c:v>
                </c:pt>
                <c:pt idx="90">
                  <c:v>14.82</c:v>
                </c:pt>
                <c:pt idx="91">
                  <c:v>14.816000000000001</c:v>
                </c:pt>
                <c:pt idx="92">
                  <c:v>14.847</c:v>
                </c:pt>
                <c:pt idx="93">
                  <c:v>14.847</c:v>
                </c:pt>
                <c:pt idx="94">
                  <c:v>14.875</c:v>
                </c:pt>
                <c:pt idx="95">
                  <c:v>14.866</c:v>
                </c:pt>
                <c:pt idx="96">
                  <c:v>14.901999999999999</c:v>
                </c:pt>
                <c:pt idx="97">
                  <c:v>14.92</c:v>
                </c:pt>
                <c:pt idx="98">
                  <c:v>14.898</c:v>
                </c:pt>
                <c:pt idx="99">
                  <c:v>14.911</c:v>
                </c:pt>
                <c:pt idx="100">
                  <c:v>14.936999999999999</c:v>
                </c:pt>
                <c:pt idx="101">
                  <c:v>14.948</c:v>
                </c:pt>
                <c:pt idx="102">
                  <c:v>14.962</c:v>
                </c:pt>
                <c:pt idx="103">
                  <c:v>14.967000000000001</c:v>
                </c:pt>
                <c:pt idx="104">
                  <c:v>14.973000000000001</c:v>
                </c:pt>
                <c:pt idx="105">
                  <c:v>14.988</c:v>
                </c:pt>
                <c:pt idx="106">
                  <c:v>14.996</c:v>
                </c:pt>
                <c:pt idx="107">
                  <c:v>15.000999999999999</c:v>
                </c:pt>
                <c:pt idx="108">
                  <c:v>15.019</c:v>
                </c:pt>
                <c:pt idx="109">
                  <c:v>15.023999999999999</c:v>
                </c:pt>
                <c:pt idx="110">
                  <c:v>15.032</c:v>
                </c:pt>
                <c:pt idx="111">
                  <c:v>15.042</c:v>
                </c:pt>
                <c:pt idx="112">
                  <c:v>15.05</c:v>
                </c:pt>
                <c:pt idx="113">
                  <c:v>15.055</c:v>
                </c:pt>
                <c:pt idx="114">
                  <c:v>15.057</c:v>
                </c:pt>
                <c:pt idx="115">
                  <c:v>15.069000000000001</c:v>
                </c:pt>
                <c:pt idx="116">
                  <c:v>15.076000000000001</c:v>
                </c:pt>
                <c:pt idx="117">
                  <c:v>15.086</c:v>
                </c:pt>
                <c:pt idx="118">
                  <c:v>15.093</c:v>
                </c:pt>
                <c:pt idx="119">
                  <c:v>15.093999999999999</c:v>
                </c:pt>
                <c:pt idx="120">
                  <c:v>15.1</c:v>
                </c:pt>
                <c:pt idx="121">
                  <c:v>15.105</c:v>
                </c:pt>
                <c:pt idx="122">
                  <c:v>15.112</c:v>
                </c:pt>
                <c:pt idx="123">
                  <c:v>15.116</c:v>
                </c:pt>
                <c:pt idx="124">
                  <c:v>15.125999999999999</c:v>
                </c:pt>
                <c:pt idx="125">
                  <c:v>15.132</c:v>
                </c:pt>
                <c:pt idx="126">
                  <c:v>15.129</c:v>
                </c:pt>
                <c:pt idx="127">
                  <c:v>15.138</c:v>
                </c:pt>
                <c:pt idx="128">
                  <c:v>15.146000000000001</c:v>
                </c:pt>
                <c:pt idx="129">
                  <c:v>15.15</c:v>
                </c:pt>
                <c:pt idx="130">
                  <c:v>15.157999999999999</c:v>
                </c:pt>
                <c:pt idx="131">
                  <c:v>15.161</c:v>
                </c:pt>
                <c:pt idx="132">
                  <c:v>15.166</c:v>
                </c:pt>
                <c:pt idx="133">
                  <c:v>15.17</c:v>
                </c:pt>
                <c:pt idx="134">
                  <c:v>15.176</c:v>
                </c:pt>
                <c:pt idx="135">
                  <c:v>15.18</c:v>
                </c:pt>
                <c:pt idx="136">
                  <c:v>15.185</c:v>
                </c:pt>
                <c:pt idx="137">
                  <c:v>15.188000000000001</c:v>
                </c:pt>
                <c:pt idx="138">
                  <c:v>15.195</c:v>
                </c:pt>
                <c:pt idx="139">
                  <c:v>15.196999999999999</c:v>
                </c:pt>
                <c:pt idx="140">
                  <c:v>15.204000000000001</c:v>
                </c:pt>
                <c:pt idx="141">
                  <c:v>15.209</c:v>
                </c:pt>
                <c:pt idx="142">
                  <c:v>15.21</c:v>
                </c:pt>
                <c:pt idx="143">
                  <c:v>15.214</c:v>
                </c:pt>
                <c:pt idx="144">
                  <c:v>15.217000000000001</c:v>
                </c:pt>
                <c:pt idx="145">
                  <c:v>15.217000000000001</c:v>
                </c:pt>
                <c:pt idx="146">
                  <c:v>15.228</c:v>
                </c:pt>
                <c:pt idx="147">
                  <c:v>15.225</c:v>
                </c:pt>
                <c:pt idx="148">
                  <c:v>15.228999999999999</c:v>
                </c:pt>
                <c:pt idx="149">
                  <c:v>15.237</c:v>
                </c:pt>
                <c:pt idx="150">
                  <c:v>15.238</c:v>
                </c:pt>
                <c:pt idx="151">
                  <c:v>15.242000000000001</c:v>
                </c:pt>
                <c:pt idx="152">
                  <c:v>15.246</c:v>
                </c:pt>
                <c:pt idx="153">
                  <c:v>15.249000000000001</c:v>
                </c:pt>
                <c:pt idx="154">
                  <c:v>15.25</c:v>
                </c:pt>
                <c:pt idx="155">
                  <c:v>15.255000000000001</c:v>
                </c:pt>
                <c:pt idx="156">
                  <c:v>15.257</c:v>
                </c:pt>
                <c:pt idx="157">
                  <c:v>15.263999999999999</c:v>
                </c:pt>
                <c:pt idx="158">
                  <c:v>15.266</c:v>
                </c:pt>
                <c:pt idx="159">
                  <c:v>15.266999999999999</c:v>
                </c:pt>
                <c:pt idx="160">
                  <c:v>15.27</c:v>
                </c:pt>
                <c:pt idx="161">
                  <c:v>15.272</c:v>
                </c:pt>
                <c:pt idx="162">
                  <c:v>15.273</c:v>
                </c:pt>
                <c:pt idx="163">
                  <c:v>15.276</c:v>
                </c:pt>
                <c:pt idx="164">
                  <c:v>15.285</c:v>
                </c:pt>
                <c:pt idx="165">
                  <c:v>15.286</c:v>
                </c:pt>
                <c:pt idx="166">
                  <c:v>15.282</c:v>
                </c:pt>
                <c:pt idx="167">
                  <c:v>15.287000000000001</c:v>
                </c:pt>
                <c:pt idx="168">
                  <c:v>15.287000000000001</c:v>
                </c:pt>
                <c:pt idx="169">
                  <c:v>15.295999999999999</c:v>
                </c:pt>
                <c:pt idx="170">
                  <c:v>15.298</c:v>
                </c:pt>
                <c:pt idx="171">
                  <c:v>15.3</c:v>
                </c:pt>
                <c:pt idx="172">
                  <c:v>15.305</c:v>
                </c:pt>
                <c:pt idx="173">
                  <c:v>15.305</c:v>
                </c:pt>
                <c:pt idx="174">
                  <c:v>15.307</c:v>
                </c:pt>
                <c:pt idx="175">
                  <c:v>15.31</c:v>
                </c:pt>
                <c:pt idx="176">
                  <c:v>15.308999999999999</c:v>
                </c:pt>
                <c:pt idx="177">
                  <c:v>15.308999999999999</c:v>
                </c:pt>
                <c:pt idx="178">
                  <c:v>15.311999999999999</c:v>
                </c:pt>
                <c:pt idx="179">
                  <c:v>15.315</c:v>
                </c:pt>
                <c:pt idx="180">
                  <c:v>15.316000000000001</c:v>
                </c:pt>
                <c:pt idx="181">
                  <c:v>15.318</c:v>
                </c:pt>
                <c:pt idx="182">
                  <c:v>15.321999999999999</c:v>
                </c:pt>
                <c:pt idx="183">
                  <c:v>15.323</c:v>
                </c:pt>
                <c:pt idx="184">
                  <c:v>15.324</c:v>
                </c:pt>
                <c:pt idx="185">
                  <c:v>15.323</c:v>
                </c:pt>
                <c:pt idx="186">
                  <c:v>15.326000000000001</c:v>
                </c:pt>
                <c:pt idx="187">
                  <c:v>15.33</c:v>
                </c:pt>
                <c:pt idx="188">
                  <c:v>15.332000000000001</c:v>
                </c:pt>
                <c:pt idx="189">
                  <c:v>15.336</c:v>
                </c:pt>
                <c:pt idx="190">
                  <c:v>15.337</c:v>
                </c:pt>
                <c:pt idx="191">
                  <c:v>15.343999999999999</c:v>
                </c:pt>
                <c:pt idx="192">
                  <c:v>15.337</c:v>
                </c:pt>
                <c:pt idx="193">
                  <c:v>15.345000000000001</c:v>
                </c:pt>
                <c:pt idx="194">
                  <c:v>15.343999999999999</c:v>
                </c:pt>
                <c:pt idx="195">
                  <c:v>15.342000000000001</c:v>
                </c:pt>
                <c:pt idx="196">
                  <c:v>15.349</c:v>
                </c:pt>
                <c:pt idx="197">
                  <c:v>15.347</c:v>
                </c:pt>
                <c:pt idx="198">
                  <c:v>15.349</c:v>
                </c:pt>
                <c:pt idx="199">
                  <c:v>15.351000000000001</c:v>
                </c:pt>
                <c:pt idx="200">
                  <c:v>15.353999999999999</c:v>
                </c:pt>
                <c:pt idx="201">
                  <c:v>15.358000000000001</c:v>
                </c:pt>
              </c:numCache>
            </c:numRef>
          </c:val>
          <c:smooth val="0"/>
        </c:ser>
        <c:ser>
          <c:idx val="0"/>
          <c:order val="3"/>
          <c:tx>
            <c:v>RSD</c:v>
          </c:tx>
          <c:spPr>
            <a:ln>
              <a:solidFill>
                <a:schemeClr val="accent3"/>
              </a:solidFill>
              <a:prstDash val="sysDash"/>
            </a:ln>
          </c:spPr>
          <c:marker>
            <c:symbol val="none"/>
          </c:marker>
          <c:cat>
            <c:numRef>
              <c:f>'10k draws'!$AA$3:$AA$204</c:f>
              <c:numCache>
                <c:formatCode>General</c:formatCode>
                <c:ptCount val="202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  <c:pt idx="5">
                  <c:v>1</c:v>
                </c:pt>
                <c:pt idx="6">
                  <c:v>1.2</c:v>
                </c:pt>
                <c:pt idx="7">
                  <c:v>1.4000000000000001</c:v>
                </c:pt>
                <c:pt idx="8">
                  <c:v>1.6</c:v>
                </c:pt>
                <c:pt idx="9">
                  <c:v>1.7999999999999998</c:v>
                </c:pt>
                <c:pt idx="10">
                  <c:v>2</c:v>
                </c:pt>
                <c:pt idx="11">
                  <c:v>2.2000000000000002</c:v>
                </c:pt>
                <c:pt idx="12">
                  <c:v>2.4</c:v>
                </c:pt>
                <c:pt idx="13">
                  <c:v>2.6</c:v>
                </c:pt>
                <c:pt idx="14">
                  <c:v>2.8000000000000003</c:v>
                </c:pt>
                <c:pt idx="15">
                  <c:v>3</c:v>
                </c:pt>
                <c:pt idx="16">
                  <c:v>3.2</c:v>
                </c:pt>
                <c:pt idx="17">
                  <c:v>3.4000000000000004</c:v>
                </c:pt>
                <c:pt idx="18">
                  <c:v>3.5999999999999996</c:v>
                </c:pt>
                <c:pt idx="19">
                  <c:v>3.8</c:v>
                </c:pt>
                <c:pt idx="20">
                  <c:v>4</c:v>
                </c:pt>
                <c:pt idx="21">
                  <c:v>4.2</c:v>
                </c:pt>
                <c:pt idx="22">
                  <c:v>4.4000000000000004</c:v>
                </c:pt>
                <c:pt idx="23">
                  <c:v>4.6000000000000005</c:v>
                </c:pt>
                <c:pt idx="24">
                  <c:v>4.8</c:v>
                </c:pt>
                <c:pt idx="25">
                  <c:v>5</c:v>
                </c:pt>
                <c:pt idx="26">
                  <c:v>5.2</c:v>
                </c:pt>
                <c:pt idx="27">
                  <c:v>5.4</c:v>
                </c:pt>
                <c:pt idx="28">
                  <c:v>5.6000000000000005</c:v>
                </c:pt>
                <c:pt idx="29">
                  <c:v>5.8</c:v>
                </c:pt>
                <c:pt idx="30">
                  <c:v>6</c:v>
                </c:pt>
                <c:pt idx="31">
                  <c:v>6.2</c:v>
                </c:pt>
                <c:pt idx="32">
                  <c:v>6.4</c:v>
                </c:pt>
                <c:pt idx="33">
                  <c:v>6.6000000000000005</c:v>
                </c:pt>
                <c:pt idx="34">
                  <c:v>6.8000000000000007</c:v>
                </c:pt>
                <c:pt idx="35">
                  <c:v>7</c:v>
                </c:pt>
                <c:pt idx="36">
                  <c:v>7.1999999999999993</c:v>
                </c:pt>
                <c:pt idx="37">
                  <c:v>7.4</c:v>
                </c:pt>
                <c:pt idx="38">
                  <c:v>7.6</c:v>
                </c:pt>
                <c:pt idx="39">
                  <c:v>7.8000000000000007</c:v>
                </c:pt>
                <c:pt idx="40">
                  <c:v>8</c:v>
                </c:pt>
                <c:pt idx="41">
                  <c:v>8.1999999999999993</c:v>
                </c:pt>
                <c:pt idx="42">
                  <c:v>8.4</c:v>
                </c:pt>
                <c:pt idx="43">
                  <c:v>8.6</c:v>
                </c:pt>
                <c:pt idx="44">
                  <c:v>8.8000000000000007</c:v>
                </c:pt>
                <c:pt idx="45">
                  <c:v>9</c:v>
                </c:pt>
                <c:pt idx="46">
                  <c:v>9.2000000000000011</c:v>
                </c:pt>
                <c:pt idx="47">
                  <c:v>9.3999999999999986</c:v>
                </c:pt>
                <c:pt idx="48">
                  <c:v>9.6</c:v>
                </c:pt>
                <c:pt idx="49">
                  <c:v>9.8000000000000007</c:v>
                </c:pt>
                <c:pt idx="50">
                  <c:v>10</c:v>
                </c:pt>
                <c:pt idx="51">
                  <c:v>10.199999999999999</c:v>
                </c:pt>
                <c:pt idx="52">
                  <c:v>10.4</c:v>
                </c:pt>
                <c:pt idx="53">
                  <c:v>10.600000000000001</c:v>
                </c:pt>
                <c:pt idx="54">
                  <c:v>10.8</c:v>
                </c:pt>
                <c:pt idx="55">
                  <c:v>11</c:v>
                </c:pt>
                <c:pt idx="56">
                  <c:v>11.200000000000001</c:v>
                </c:pt>
                <c:pt idx="57">
                  <c:v>11.399999999999999</c:v>
                </c:pt>
                <c:pt idx="58">
                  <c:v>11.6</c:v>
                </c:pt>
                <c:pt idx="59">
                  <c:v>11.799999999999999</c:v>
                </c:pt>
                <c:pt idx="60">
                  <c:v>12</c:v>
                </c:pt>
                <c:pt idx="61">
                  <c:v>12.2</c:v>
                </c:pt>
                <c:pt idx="62">
                  <c:v>12.4</c:v>
                </c:pt>
                <c:pt idx="63">
                  <c:v>12.6</c:v>
                </c:pt>
                <c:pt idx="64">
                  <c:v>12.8</c:v>
                </c:pt>
                <c:pt idx="65">
                  <c:v>13</c:v>
                </c:pt>
                <c:pt idx="66">
                  <c:v>13.200000000000001</c:v>
                </c:pt>
                <c:pt idx="67">
                  <c:v>13.4</c:v>
                </c:pt>
                <c:pt idx="68">
                  <c:v>13.600000000000001</c:v>
                </c:pt>
                <c:pt idx="69">
                  <c:v>13.799999999999999</c:v>
                </c:pt>
                <c:pt idx="70">
                  <c:v>14</c:v>
                </c:pt>
                <c:pt idx="71">
                  <c:v>14.2</c:v>
                </c:pt>
                <c:pt idx="72">
                  <c:v>14.399999999999999</c:v>
                </c:pt>
                <c:pt idx="73">
                  <c:v>14.6</c:v>
                </c:pt>
                <c:pt idx="74">
                  <c:v>14.8</c:v>
                </c:pt>
                <c:pt idx="75">
                  <c:v>15</c:v>
                </c:pt>
                <c:pt idx="76">
                  <c:v>15.2</c:v>
                </c:pt>
                <c:pt idx="77">
                  <c:v>15.4</c:v>
                </c:pt>
                <c:pt idx="78">
                  <c:v>15.600000000000001</c:v>
                </c:pt>
                <c:pt idx="79">
                  <c:v>15.8</c:v>
                </c:pt>
                <c:pt idx="80">
                  <c:v>16</c:v>
                </c:pt>
                <c:pt idx="81">
                  <c:v>16.200000000000003</c:v>
                </c:pt>
                <c:pt idx="82">
                  <c:v>16.399999999999999</c:v>
                </c:pt>
                <c:pt idx="83">
                  <c:v>16.599999999999998</c:v>
                </c:pt>
                <c:pt idx="84">
                  <c:v>16.8</c:v>
                </c:pt>
                <c:pt idx="85">
                  <c:v>17</c:v>
                </c:pt>
                <c:pt idx="86">
                  <c:v>17.2</c:v>
                </c:pt>
                <c:pt idx="87">
                  <c:v>17.399999999999999</c:v>
                </c:pt>
                <c:pt idx="88">
                  <c:v>17.600000000000001</c:v>
                </c:pt>
                <c:pt idx="89">
                  <c:v>17.8</c:v>
                </c:pt>
                <c:pt idx="90">
                  <c:v>18</c:v>
                </c:pt>
                <c:pt idx="91">
                  <c:v>18.2</c:v>
                </c:pt>
                <c:pt idx="92">
                  <c:v>18.400000000000002</c:v>
                </c:pt>
                <c:pt idx="93">
                  <c:v>18.600000000000001</c:v>
                </c:pt>
                <c:pt idx="94">
                  <c:v>18.799999999999997</c:v>
                </c:pt>
                <c:pt idx="95">
                  <c:v>19</c:v>
                </c:pt>
                <c:pt idx="96">
                  <c:v>19.2</c:v>
                </c:pt>
                <c:pt idx="97">
                  <c:v>19.399999999999999</c:v>
                </c:pt>
                <c:pt idx="98">
                  <c:v>19.600000000000001</c:v>
                </c:pt>
                <c:pt idx="99">
                  <c:v>19.8</c:v>
                </c:pt>
                <c:pt idx="100">
                  <c:v>20</c:v>
                </c:pt>
                <c:pt idx="101">
                  <c:v>20.2</c:v>
                </c:pt>
                <c:pt idx="102">
                  <c:v>20.399999999999999</c:v>
                </c:pt>
                <c:pt idx="103">
                  <c:v>20.6</c:v>
                </c:pt>
                <c:pt idx="104">
                  <c:v>20.8</c:v>
                </c:pt>
                <c:pt idx="105">
                  <c:v>21</c:v>
                </c:pt>
                <c:pt idx="106">
                  <c:v>21.200000000000003</c:v>
                </c:pt>
                <c:pt idx="107">
                  <c:v>21.400000000000002</c:v>
                </c:pt>
                <c:pt idx="108">
                  <c:v>21.6</c:v>
                </c:pt>
                <c:pt idx="109">
                  <c:v>21.8</c:v>
                </c:pt>
                <c:pt idx="110">
                  <c:v>22</c:v>
                </c:pt>
                <c:pt idx="111">
                  <c:v>22.200000000000003</c:v>
                </c:pt>
                <c:pt idx="112">
                  <c:v>22.400000000000002</c:v>
                </c:pt>
                <c:pt idx="113">
                  <c:v>22.599999999999998</c:v>
                </c:pt>
                <c:pt idx="114">
                  <c:v>22.799999999999997</c:v>
                </c:pt>
                <c:pt idx="115">
                  <c:v>23</c:v>
                </c:pt>
                <c:pt idx="116">
                  <c:v>23.2</c:v>
                </c:pt>
                <c:pt idx="117">
                  <c:v>23.4</c:v>
                </c:pt>
                <c:pt idx="118">
                  <c:v>23.599999999999998</c:v>
                </c:pt>
                <c:pt idx="119">
                  <c:v>23.799999999999997</c:v>
                </c:pt>
                <c:pt idx="120">
                  <c:v>24</c:v>
                </c:pt>
                <c:pt idx="121">
                  <c:v>24.2</c:v>
                </c:pt>
                <c:pt idx="122">
                  <c:v>24.4</c:v>
                </c:pt>
                <c:pt idx="123">
                  <c:v>24.6</c:v>
                </c:pt>
                <c:pt idx="124">
                  <c:v>24.8</c:v>
                </c:pt>
                <c:pt idx="125">
                  <c:v>25</c:v>
                </c:pt>
                <c:pt idx="126">
                  <c:v>25.2</c:v>
                </c:pt>
                <c:pt idx="127">
                  <c:v>25.4</c:v>
                </c:pt>
                <c:pt idx="128">
                  <c:v>25.6</c:v>
                </c:pt>
                <c:pt idx="129">
                  <c:v>25.8</c:v>
                </c:pt>
                <c:pt idx="130">
                  <c:v>26</c:v>
                </c:pt>
                <c:pt idx="131">
                  <c:v>26.200000000000003</c:v>
                </c:pt>
                <c:pt idx="132">
                  <c:v>26.400000000000002</c:v>
                </c:pt>
                <c:pt idx="133">
                  <c:v>26.6</c:v>
                </c:pt>
                <c:pt idx="134">
                  <c:v>26.8</c:v>
                </c:pt>
                <c:pt idx="135">
                  <c:v>27</c:v>
                </c:pt>
                <c:pt idx="136">
                  <c:v>27.200000000000003</c:v>
                </c:pt>
                <c:pt idx="137">
                  <c:v>27.400000000000002</c:v>
                </c:pt>
                <c:pt idx="138">
                  <c:v>27.599999999999998</c:v>
                </c:pt>
                <c:pt idx="139">
                  <c:v>27.799999999999997</c:v>
                </c:pt>
                <c:pt idx="140">
                  <c:v>28</c:v>
                </c:pt>
                <c:pt idx="141">
                  <c:v>28.2</c:v>
                </c:pt>
                <c:pt idx="142">
                  <c:v>28.4</c:v>
                </c:pt>
                <c:pt idx="143">
                  <c:v>28.599999999999998</c:v>
                </c:pt>
                <c:pt idx="144">
                  <c:v>28.799999999999997</c:v>
                </c:pt>
                <c:pt idx="145">
                  <c:v>29</c:v>
                </c:pt>
                <c:pt idx="146">
                  <c:v>29.2</c:v>
                </c:pt>
                <c:pt idx="147">
                  <c:v>29.4</c:v>
                </c:pt>
                <c:pt idx="148">
                  <c:v>29.6</c:v>
                </c:pt>
                <c:pt idx="149">
                  <c:v>29.8</c:v>
                </c:pt>
                <c:pt idx="150">
                  <c:v>30</c:v>
                </c:pt>
                <c:pt idx="151">
                  <c:v>30.2</c:v>
                </c:pt>
                <c:pt idx="152">
                  <c:v>30.4</c:v>
                </c:pt>
                <c:pt idx="153">
                  <c:v>30.6</c:v>
                </c:pt>
                <c:pt idx="154">
                  <c:v>30.8</c:v>
                </c:pt>
                <c:pt idx="155">
                  <c:v>31</c:v>
                </c:pt>
                <c:pt idx="156">
                  <c:v>31.200000000000003</c:v>
                </c:pt>
                <c:pt idx="157">
                  <c:v>31.400000000000002</c:v>
                </c:pt>
                <c:pt idx="158">
                  <c:v>31.6</c:v>
                </c:pt>
                <c:pt idx="159">
                  <c:v>31.8</c:v>
                </c:pt>
                <c:pt idx="160">
                  <c:v>32</c:v>
                </c:pt>
                <c:pt idx="161">
                  <c:v>32.200000000000003</c:v>
                </c:pt>
                <c:pt idx="162">
                  <c:v>32.400000000000006</c:v>
                </c:pt>
                <c:pt idx="163">
                  <c:v>32.599999999999994</c:v>
                </c:pt>
                <c:pt idx="164">
                  <c:v>32.799999999999997</c:v>
                </c:pt>
                <c:pt idx="165">
                  <c:v>33</c:v>
                </c:pt>
                <c:pt idx="166">
                  <c:v>33.199999999999996</c:v>
                </c:pt>
                <c:pt idx="167">
                  <c:v>33.4</c:v>
                </c:pt>
                <c:pt idx="168">
                  <c:v>33.6</c:v>
                </c:pt>
                <c:pt idx="169">
                  <c:v>33.799999999999997</c:v>
                </c:pt>
                <c:pt idx="170">
                  <c:v>34</c:v>
                </c:pt>
                <c:pt idx="171">
                  <c:v>34.200000000000003</c:v>
                </c:pt>
                <c:pt idx="172">
                  <c:v>34.4</c:v>
                </c:pt>
                <c:pt idx="173">
                  <c:v>34.6</c:v>
                </c:pt>
                <c:pt idx="174">
                  <c:v>34.799999999999997</c:v>
                </c:pt>
                <c:pt idx="175">
                  <c:v>35</c:v>
                </c:pt>
                <c:pt idx="176">
                  <c:v>35.200000000000003</c:v>
                </c:pt>
                <c:pt idx="177">
                  <c:v>35.4</c:v>
                </c:pt>
                <c:pt idx="178">
                  <c:v>35.6</c:v>
                </c:pt>
                <c:pt idx="179">
                  <c:v>35.799999999999997</c:v>
                </c:pt>
                <c:pt idx="180">
                  <c:v>36</c:v>
                </c:pt>
                <c:pt idx="181">
                  <c:v>36.200000000000003</c:v>
                </c:pt>
                <c:pt idx="182">
                  <c:v>36.4</c:v>
                </c:pt>
                <c:pt idx="183">
                  <c:v>36.6</c:v>
                </c:pt>
                <c:pt idx="184">
                  <c:v>36.800000000000004</c:v>
                </c:pt>
                <c:pt idx="185">
                  <c:v>37</c:v>
                </c:pt>
                <c:pt idx="186">
                  <c:v>37.200000000000003</c:v>
                </c:pt>
                <c:pt idx="187">
                  <c:v>37.400000000000006</c:v>
                </c:pt>
                <c:pt idx="188">
                  <c:v>37.599999999999994</c:v>
                </c:pt>
                <c:pt idx="189">
                  <c:v>37.799999999999997</c:v>
                </c:pt>
                <c:pt idx="190">
                  <c:v>38</c:v>
                </c:pt>
                <c:pt idx="191">
                  <c:v>38.199999999999996</c:v>
                </c:pt>
                <c:pt idx="192">
                  <c:v>38.4</c:v>
                </c:pt>
                <c:pt idx="193">
                  <c:v>38.6</c:v>
                </c:pt>
                <c:pt idx="194">
                  <c:v>38.799999999999997</c:v>
                </c:pt>
                <c:pt idx="195">
                  <c:v>39</c:v>
                </c:pt>
                <c:pt idx="196">
                  <c:v>39.200000000000003</c:v>
                </c:pt>
                <c:pt idx="197">
                  <c:v>39.4</c:v>
                </c:pt>
                <c:pt idx="198">
                  <c:v>39.6</c:v>
                </c:pt>
                <c:pt idx="199">
                  <c:v>39.799999999999997</c:v>
                </c:pt>
                <c:pt idx="200">
                  <c:v>40</c:v>
                </c:pt>
                <c:pt idx="201">
                  <c:v>40.199999999999996</c:v>
                </c:pt>
              </c:numCache>
            </c:numRef>
          </c:cat>
          <c:val>
            <c:numRef>
              <c:f>'10k draws'!$Z$3:$Z$204</c:f>
              <c:numCache>
                <c:formatCode>General</c:formatCode>
                <c:ptCount val="202"/>
                <c:pt idx="0">
                  <c:v>1.754</c:v>
                </c:pt>
                <c:pt idx="1">
                  <c:v>1.7789999999999999</c:v>
                </c:pt>
                <c:pt idx="2">
                  <c:v>1.8660000000000001</c:v>
                </c:pt>
                <c:pt idx="3">
                  <c:v>1.998</c:v>
                </c:pt>
                <c:pt idx="4">
                  <c:v>2.1779999999999999</c:v>
                </c:pt>
                <c:pt idx="5">
                  <c:v>2.4020000000000001</c:v>
                </c:pt>
                <c:pt idx="6">
                  <c:v>2.665</c:v>
                </c:pt>
                <c:pt idx="7">
                  <c:v>2.944</c:v>
                </c:pt>
                <c:pt idx="8">
                  <c:v>3.2469999999999999</c:v>
                </c:pt>
                <c:pt idx="9">
                  <c:v>3.5569999999999999</c:v>
                </c:pt>
                <c:pt idx="10">
                  <c:v>3.8809999999999998</c:v>
                </c:pt>
                <c:pt idx="11">
                  <c:v>4.1929999999999996</c:v>
                </c:pt>
                <c:pt idx="12">
                  <c:v>4.5280000000000005</c:v>
                </c:pt>
                <c:pt idx="13">
                  <c:v>4.84</c:v>
                </c:pt>
                <c:pt idx="14">
                  <c:v>5.1539999999999999</c:v>
                </c:pt>
                <c:pt idx="15">
                  <c:v>5.468</c:v>
                </c:pt>
                <c:pt idx="16">
                  <c:v>5.7610000000000001</c:v>
                </c:pt>
                <c:pt idx="17">
                  <c:v>6.0609999999999999</c:v>
                </c:pt>
                <c:pt idx="18">
                  <c:v>6.3529999999999998</c:v>
                </c:pt>
                <c:pt idx="19">
                  <c:v>6.6239999999999997</c:v>
                </c:pt>
                <c:pt idx="20">
                  <c:v>6.907</c:v>
                </c:pt>
                <c:pt idx="21">
                  <c:v>7.149</c:v>
                </c:pt>
                <c:pt idx="22">
                  <c:v>7.39</c:v>
                </c:pt>
                <c:pt idx="23">
                  <c:v>7.6470000000000002</c:v>
                </c:pt>
                <c:pt idx="24">
                  <c:v>7.8650000000000002</c:v>
                </c:pt>
                <c:pt idx="25">
                  <c:v>8.09</c:v>
                </c:pt>
                <c:pt idx="26">
                  <c:v>8.298</c:v>
                </c:pt>
                <c:pt idx="27">
                  <c:v>8.5</c:v>
                </c:pt>
                <c:pt idx="28">
                  <c:v>8.6950000000000003</c:v>
                </c:pt>
                <c:pt idx="29">
                  <c:v>8.8710000000000004</c:v>
                </c:pt>
                <c:pt idx="30">
                  <c:v>9.0589999999999993</c:v>
                </c:pt>
                <c:pt idx="31">
                  <c:v>9.2370000000000001</c:v>
                </c:pt>
                <c:pt idx="32">
                  <c:v>9.3989999999999991</c:v>
                </c:pt>
                <c:pt idx="33">
                  <c:v>9.5510000000000002</c:v>
                </c:pt>
                <c:pt idx="34">
                  <c:v>9.7029999999999994</c:v>
                </c:pt>
                <c:pt idx="35">
                  <c:v>9.8569999999999993</c:v>
                </c:pt>
                <c:pt idx="36">
                  <c:v>9.9909999999999997</c:v>
                </c:pt>
                <c:pt idx="37">
                  <c:v>10.131</c:v>
                </c:pt>
                <c:pt idx="38">
                  <c:v>10.263</c:v>
                </c:pt>
                <c:pt idx="39">
                  <c:v>10.391999999999999</c:v>
                </c:pt>
                <c:pt idx="40">
                  <c:v>10.505000000000001</c:v>
                </c:pt>
                <c:pt idx="41">
                  <c:v>10.619</c:v>
                </c:pt>
                <c:pt idx="42">
                  <c:v>10.73</c:v>
                </c:pt>
                <c:pt idx="43">
                  <c:v>10.840999999999999</c:v>
                </c:pt>
                <c:pt idx="44">
                  <c:v>10.945</c:v>
                </c:pt>
                <c:pt idx="45">
                  <c:v>11.048</c:v>
                </c:pt>
                <c:pt idx="46">
                  <c:v>11.147</c:v>
                </c:pt>
                <c:pt idx="47">
                  <c:v>11.238</c:v>
                </c:pt>
                <c:pt idx="48">
                  <c:v>11.323</c:v>
                </c:pt>
                <c:pt idx="49">
                  <c:v>11.414999999999999</c:v>
                </c:pt>
                <c:pt idx="50">
                  <c:v>11.492000000000001</c:v>
                </c:pt>
                <c:pt idx="51">
                  <c:v>11.576000000000001</c:v>
                </c:pt>
                <c:pt idx="52">
                  <c:v>11.656000000000001</c:v>
                </c:pt>
                <c:pt idx="53">
                  <c:v>11.731999999999999</c:v>
                </c:pt>
                <c:pt idx="54">
                  <c:v>11.808999999999999</c:v>
                </c:pt>
                <c:pt idx="55">
                  <c:v>11.874000000000001</c:v>
                </c:pt>
                <c:pt idx="56">
                  <c:v>11.945</c:v>
                </c:pt>
                <c:pt idx="57">
                  <c:v>12.009</c:v>
                </c:pt>
                <c:pt idx="58">
                  <c:v>12.069000000000001</c:v>
                </c:pt>
                <c:pt idx="59">
                  <c:v>12.135</c:v>
                </c:pt>
                <c:pt idx="60">
                  <c:v>12.193</c:v>
                </c:pt>
                <c:pt idx="61">
                  <c:v>12.256</c:v>
                </c:pt>
                <c:pt idx="62">
                  <c:v>12.313000000000001</c:v>
                </c:pt>
                <c:pt idx="63">
                  <c:v>12.374000000000001</c:v>
                </c:pt>
                <c:pt idx="64">
                  <c:v>12.423999999999999</c:v>
                </c:pt>
                <c:pt idx="65">
                  <c:v>12.472</c:v>
                </c:pt>
                <c:pt idx="66">
                  <c:v>12.526999999999999</c:v>
                </c:pt>
                <c:pt idx="67">
                  <c:v>12.579000000000001</c:v>
                </c:pt>
                <c:pt idx="68">
                  <c:v>12.622999999999999</c:v>
                </c:pt>
                <c:pt idx="69">
                  <c:v>12.669</c:v>
                </c:pt>
                <c:pt idx="70">
                  <c:v>12.717000000000001</c:v>
                </c:pt>
                <c:pt idx="71">
                  <c:v>12.763</c:v>
                </c:pt>
                <c:pt idx="72">
                  <c:v>12.8</c:v>
                </c:pt>
                <c:pt idx="73">
                  <c:v>12.843</c:v>
                </c:pt>
                <c:pt idx="74">
                  <c:v>12.88</c:v>
                </c:pt>
                <c:pt idx="75">
                  <c:v>12.923</c:v>
                </c:pt>
                <c:pt idx="76">
                  <c:v>12.964</c:v>
                </c:pt>
                <c:pt idx="77">
                  <c:v>13.002000000000001</c:v>
                </c:pt>
                <c:pt idx="78">
                  <c:v>13.035</c:v>
                </c:pt>
                <c:pt idx="79">
                  <c:v>13.076000000000001</c:v>
                </c:pt>
                <c:pt idx="80">
                  <c:v>13.113</c:v>
                </c:pt>
                <c:pt idx="81">
                  <c:v>13.146000000000001</c:v>
                </c:pt>
                <c:pt idx="82">
                  <c:v>13.182</c:v>
                </c:pt>
                <c:pt idx="83">
                  <c:v>13.211</c:v>
                </c:pt>
                <c:pt idx="84">
                  <c:v>13.242000000000001</c:v>
                </c:pt>
                <c:pt idx="85">
                  <c:v>13.273</c:v>
                </c:pt>
                <c:pt idx="86">
                  <c:v>13.307</c:v>
                </c:pt>
                <c:pt idx="87">
                  <c:v>13.337</c:v>
                </c:pt>
                <c:pt idx="88">
                  <c:v>13.362</c:v>
                </c:pt>
                <c:pt idx="89">
                  <c:v>13.391999999999999</c:v>
                </c:pt>
                <c:pt idx="90">
                  <c:v>13.423999999999999</c:v>
                </c:pt>
                <c:pt idx="91">
                  <c:v>13.449</c:v>
                </c:pt>
                <c:pt idx="92">
                  <c:v>13.477</c:v>
                </c:pt>
                <c:pt idx="93">
                  <c:v>13.500999999999999</c:v>
                </c:pt>
                <c:pt idx="94">
                  <c:v>13.526</c:v>
                </c:pt>
                <c:pt idx="95">
                  <c:v>13.551</c:v>
                </c:pt>
                <c:pt idx="96">
                  <c:v>13.582000000000001</c:v>
                </c:pt>
                <c:pt idx="97">
                  <c:v>13.598000000000001</c:v>
                </c:pt>
                <c:pt idx="98">
                  <c:v>13.622999999999999</c:v>
                </c:pt>
                <c:pt idx="99">
                  <c:v>13.648999999999999</c:v>
                </c:pt>
                <c:pt idx="100">
                  <c:v>13.669</c:v>
                </c:pt>
                <c:pt idx="101">
                  <c:v>13.693</c:v>
                </c:pt>
                <c:pt idx="102">
                  <c:v>13.712</c:v>
                </c:pt>
                <c:pt idx="103">
                  <c:v>13.733000000000001</c:v>
                </c:pt>
                <c:pt idx="104">
                  <c:v>13.756</c:v>
                </c:pt>
                <c:pt idx="105">
                  <c:v>13.78</c:v>
                </c:pt>
                <c:pt idx="106">
                  <c:v>13.798999999999999</c:v>
                </c:pt>
                <c:pt idx="107">
                  <c:v>13.818</c:v>
                </c:pt>
                <c:pt idx="108">
                  <c:v>13.833</c:v>
                </c:pt>
                <c:pt idx="109">
                  <c:v>13.855</c:v>
                </c:pt>
                <c:pt idx="110">
                  <c:v>13.875999999999999</c:v>
                </c:pt>
                <c:pt idx="111">
                  <c:v>13.893000000000001</c:v>
                </c:pt>
                <c:pt idx="112">
                  <c:v>13.904999999999999</c:v>
                </c:pt>
                <c:pt idx="113">
                  <c:v>13.923</c:v>
                </c:pt>
                <c:pt idx="114">
                  <c:v>13.943</c:v>
                </c:pt>
                <c:pt idx="115">
                  <c:v>13.962999999999999</c:v>
                </c:pt>
                <c:pt idx="116">
                  <c:v>13.976000000000001</c:v>
                </c:pt>
                <c:pt idx="117">
                  <c:v>13.994999999999999</c:v>
                </c:pt>
                <c:pt idx="118">
                  <c:v>14.010999999999999</c:v>
                </c:pt>
                <c:pt idx="119">
                  <c:v>14.028</c:v>
                </c:pt>
                <c:pt idx="120">
                  <c:v>14.041</c:v>
                </c:pt>
                <c:pt idx="121">
                  <c:v>14.058</c:v>
                </c:pt>
                <c:pt idx="122">
                  <c:v>14.071999999999999</c:v>
                </c:pt>
                <c:pt idx="123">
                  <c:v>14.085000000000001</c:v>
                </c:pt>
                <c:pt idx="124">
                  <c:v>14.1</c:v>
                </c:pt>
                <c:pt idx="125">
                  <c:v>14.113</c:v>
                </c:pt>
                <c:pt idx="126">
                  <c:v>14.13</c:v>
                </c:pt>
                <c:pt idx="127">
                  <c:v>14.145</c:v>
                </c:pt>
                <c:pt idx="128">
                  <c:v>14.156000000000001</c:v>
                </c:pt>
                <c:pt idx="129">
                  <c:v>14.17</c:v>
                </c:pt>
                <c:pt idx="130">
                  <c:v>14.180999999999999</c:v>
                </c:pt>
                <c:pt idx="131">
                  <c:v>14.196</c:v>
                </c:pt>
                <c:pt idx="132">
                  <c:v>14.205</c:v>
                </c:pt>
                <c:pt idx="133">
                  <c:v>14.222</c:v>
                </c:pt>
                <c:pt idx="134">
                  <c:v>14.234</c:v>
                </c:pt>
                <c:pt idx="135">
                  <c:v>14.25</c:v>
                </c:pt>
                <c:pt idx="136">
                  <c:v>14.257999999999999</c:v>
                </c:pt>
                <c:pt idx="137">
                  <c:v>14.266</c:v>
                </c:pt>
                <c:pt idx="138">
                  <c:v>14.282</c:v>
                </c:pt>
                <c:pt idx="139">
                  <c:v>14.292999999999999</c:v>
                </c:pt>
                <c:pt idx="140">
                  <c:v>14.302</c:v>
                </c:pt>
                <c:pt idx="141">
                  <c:v>14.317</c:v>
                </c:pt>
                <c:pt idx="142">
                  <c:v>14.326000000000001</c:v>
                </c:pt>
                <c:pt idx="143">
                  <c:v>14.337</c:v>
                </c:pt>
                <c:pt idx="144">
                  <c:v>14.346</c:v>
                </c:pt>
                <c:pt idx="145">
                  <c:v>14.356999999999999</c:v>
                </c:pt>
                <c:pt idx="146">
                  <c:v>14.367000000000001</c:v>
                </c:pt>
                <c:pt idx="147">
                  <c:v>14.375999999999999</c:v>
                </c:pt>
                <c:pt idx="148">
                  <c:v>14.39</c:v>
                </c:pt>
                <c:pt idx="149">
                  <c:v>14.398999999999999</c:v>
                </c:pt>
                <c:pt idx="150">
                  <c:v>14.409000000000001</c:v>
                </c:pt>
                <c:pt idx="151">
                  <c:v>14.417999999999999</c:v>
                </c:pt>
                <c:pt idx="152">
                  <c:v>14.426</c:v>
                </c:pt>
                <c:pt idx="153">
                  <c:v>14.435</c:v>
                </c:pt>
                <c:pt idx="154">
                  <c:v>14.446999999999999</c:v>
                </c:pt>
                <c:pt idx="155">
                  <c:v>14.452999999999999</c:v>
                </c:pt>
                <c:pt idx="156">
                  <c:v>14.465999999999999</c:v>
                </c:pt>
                <c:pt idx="157">
                  <c:v>14.472</c:v>
                </c:pt>
                <c:pt idx="158">
                  <c:v>14.481999999999999</c:v>
                </c:pt>
                <c:pt idx="159">
                  <c:v>14.489000000000001</c:v>
                </c:pt>
                <c:pt idx="160">
                  <c:v>14.497</c:v>
                </c:pt>
                <c:pt idx="161">
                  <c:v>14.506</c:v>
                </c:pt>
                <c:pt idx="162">
                  <c:v>14.513999999999999</c:v>
                </c:pt>
                <c:pt idx="163">
                  <c:v>14.522</c:v>
                </c:pt>
                <c:pt idx="164">
                  <c:v>14.532</c:v>
                </c:pt>
                <c:pt idx="165">
                  <c:v>14.539</c:v>
                </c:pt>
                <c:pt idx="166">
                  <c:v>14.548</c:v>
                </c:pt>
                <c:pt idx="167">
                  <c:v>14.555999999999999</c:v>
                </c:pt>
                <c:pt idx="168">
                  <c:v>14.564</c:v>
                </c:pt>
                <c:pt idx="169">
                  <c:v>14.569000000000001</c:v>
                </c:pt>
                <c:pt idx="170">
                  <c:v>14.579000000000001</c:v>
                </c:pt>
                <c:pt idx="171">
                  <c:v>14.584</c:v>
                </c:pt>
                <c:pt idx="172">
                  <c:v>14.593</c:v>
                </c:pt>
                <c:pt idx="173">
                  <c:v>14.601000000000001</c:v>
                </c:pt>
                <c:pt idx="174">
                  <c:v>14.606999999999999</c:v>
                </c:pt>
                <c:pt idx="175">
                  <c:v>14.615</c:v>
                </c:pt>
                <c:pt idx="176">
                  <c:v>14.62</c:v>
                </c:pt>
                <c:pt idx="177">
                  <c:v>14.628</c:v>
                </c:pt>
                <c:pt idx="178">
                  <c:v>14.635999999999999</c:v>
                </c:pt>
                <c:pt idx="179">
                  <c:v>14.64</c:v>
                </c:pt>
                <c:pt idx="180">
                  <c:v>14.647</c:v>
                </c:pt>
                <c:pt idx="181">
                  <c:v>14.651999999999999</c:v>
                </c:pt>
                <c:pt idx="182">
                  <c:v>14.66</c:v>
                </c:pt>
                <c:pt idx="183">
                  <c:v>14.667999999999999</c:v>
                </c:pt>
                <c:pt idx="184">
                  <c:v>14.672000000000001</c:v>
                </c:pt>
                <c:pt idx="185">
                  <c:v>14.679</c:v>
                </c:pt>
                <c:pt idx="186">
                  <c:v>14.689</c:v>
                </c:pt>
                <c:pt idx="187">
                  <c:v>14.694000000000001</c:v>
                </c:pt>
                <c:pt idx="188">
                  <c:v>14.699</c:v>
                </c:pt>
                <c:pt idx="189">
                  <c:v>14.702999999999999</c:v>
                </c:pt>
                <c:pt idx="190">
                  <c:v>14.708</c:v>
                </c:pt>
                <c:pt idx="191">
                  <c:v>14.717000000000001</c:v>
                </c:pt>
                <c:pt idx="192">
                  <c:v>14.721</c:v>
                </c:pt>
                <c:pt idx="193">
                  <c:v>14.726000000000001</c:v>
                </c:pt>
                <c:pt idx="194">
                  <c:v>14.733000000000001</c:v>
                </c:pt>
                <c:pt idx="195">
                  <c:v>14.741</c:v>
                </c:pt>
                <c:pt idx="196">
                  <c:v>14.744999999999999</c:v>
                </c:pt>
                <c:pt idx="197">
                  <c:v>14.752000000000001</c:v>
                </c:pt>
                <c:pt idx="198">
                  <c:v>14.754</c:v>
                </c:pt>
                <c:pt idx="199">
                  <c:v>14.76</c:v>
                </c:pt>
                <c:pt idx="200">
                  <c:v>14.766999999999999</c:v>
                </c:pt>
                <c:pt idx="201">
                  <c:v>14.77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449328"/>
        <c:axId val="111449720"/>
      </c:lineChart>
      <c:lineChart>
        <c:grouping val="standard"/>
        <c:varyColors val="0"/>
        <c:ser>
          <c:idx val="1"/>
          <c:order val="2"/>
          <c:tx>
            <c:v>Pct Multiple Stable</c:v>
          </c:tx>
          <c:spPr>
            <a:ln>
              <a:noFill/>
            </a:ln>
          </c:spPr>
          <c:marker>
            <c:symbol val="triangle"/>
            <c:size val="7"/>
            <c:spPr>
              <a:solidFill>
                <a:schemeClr val="accent6"/>
              </a:solidFill>
              <a:ln>
                <a:noFill/>
              </a:ln>
            </c:spPr>
          </c:marker>
          <c:cat>
            <c:numRef>
              <c:f>'10k draws'!$C$3:$C$204</c:f>
              <c:numCache>
                <c:formatCode>General</c:formatCode>
                <c:ptCount val="202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5.5E-2</c:v>
                </c:pt>
                <c:pt idx="12">
                  <c:v>0.06</c:v>
                </c:pt>
                <c:pt idx="13">
                  <c:v>6.5000000000000002E-2</c:v>
                </c:pt>
                <c:pt idx="14">
                  <c:v>7.0000000000000007E-2</c:v>
                </c:pt>
                <c:pt idx="15">
                  <c:v>7.4999999999999997E-2</c:v>
                </c:pt>
                <c:pt idx="16">
                  <c:v>0.08</c:v>
                </c:pt>
                <c:pt idx="17">
                  <c:v>8.5000000000000006E-2</c:v>
                </c:pt>
                <c:pt idx="18">
                  <c:v>0.09</c:v>
                </c:pt>
                <c:pt idx="19">
                  <c:v>9.5000000000000001E-2</c:v>
                </c:pt>
                <c:pt idx="20">
                  <c:v>0.1</c:v>
                </c:pt>
                <c:pt idx="21">
                  <c:v>0.105</c:v>
                </c:pt>
                <c:pt idx="22">
                  <c:v>0.11</c:v>
                </c:pt>
                <c:pt idx="23">
                  <c:v>0.115</c:v>
                </c:pt>
                <c:pt idx="24">
                  <c:v>0.12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0.14499999999999999</c:v>
                </c:pt>
                <c:pt idx="30">
                  <c:v>0.15</c:v>
                </c:pt>
                <c:pt idx="31">
                  <c:v>0.155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0.17499999999999999</c:v>
                </c:pt>
                <c:pt idx="36">
                  <c:v>0.18</c:v>
                </c:pt>
                <c:pt idx="37">
                  <c:v>0.185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0.20499999999999999</c:v>
                </c:pt>
                <c:pt idx="42">
                  <c:v>0.21</c:v>
                </c:pt>
                <c:pt idx="43">
                  <c:v>0.215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0.23499999999999999</c:v>
                </c:pt>
                <c:pt idx="48">
                  <c:v>0.24</c:v>
                </c:pt>
                <c:pt idx="49">
                  <c:v>0.245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0.28000000000000003</c:v>
                </c:pt>
                <c:pt idx="57">
                  <c:v>0.28499999999999998</c:v>
                </c:pt>
                <c:pt idx="58">
                  <c:v>0.28999999999999998</c:v>
                </c:pt>
                <c:pt idx="59">
                  <c:v>0.29499999999999998</c:v>
                </c:pt>
                <c:pt idx="60">
                  <c:v>0.3</c:v>
                </c:pt>
                <c:pt idx="61">
                  <c:v>0.30499999999999999</c:v>
                </c:pt>
                <c:pt idx="62">
                  <c:v>0.31</c:v>
                </c:pt>
                <c:pt idx="63">
                  <c:v>0.315</c:v>
                </c:pt>
                <c:pt idx="64">
                  <c:v>0.32</c:v>
                </c:pt>
                <c:pt idx="65">
                  <c:v>0.32500000000000001</c:v>
                </c:pt>
                <c:pt idx="66">
                  <c:v>0.33</c:v>
                </c:pt>
                <c:pt idx="67">
                  <c:v>0.33500000000000002</c:v>
                </c:pt>
                <c:pt idx="68">
                  <c:v>0.34</c:v>
                </c:pt>
                <c:pt idx="69">
                  <c:v>0.34499999999999997</c:v>
                </c:pt>
                <c:pt idx="70">
                  <c:v>0.35</c:v>
                </c:pt>
                <c:pt idx="71">
                  <c:v>0.35499999999999998</c:v>
                </c:pt>
                <c:pt idx="72">
                  <c:v>0.36</c:v>
                </c:pt>
                <c:pt idx="73">
                  <c:v>0.36499999999999999</c:v>
                </c:pt>
                <c:pt idx="74">
                  <c:v>0.37</c:v>
                </c:pt>
                <c:pt idx="75">
                  <c:v>0.375</c:v>
                </c:pt>
                <c:pt idx="76">
                  <c:v>0.38</c:v>
                </c:pt>
                <c:pt idx="77">
                  <c:v>0.38500000000000001</c:v>
                </c:pt>
                <c:pt idx="78">
                  <c:v>0.39</c:v>
                </c:pt>
                <c:pt idx="79">
                  <c:v>0.39500000000000002</c:v>
                </c:pt>
                <c:pt idx="80">
                  <c:v>0.4</c:v>
                </c:pt>
                <c:pt idx="81">
                  <c:v>0.40500000000000003</c:v>
                </c:pt>
                <c:pt idx="82">
                  <c:v>0.41</c:v>
                </c:pt>
                <c:pt idx="83">
                  <c:v>0.41499999999999998</c:v>
                </c:pt>
                <c:pt idx="84">
                  <c:v>0.42</c:v>
                </c:pt>
                <c:pt idx="85">
                  <c:v>0.42499999999999999</c:v>
                </c:pt>
                <c:pt idx="86">
                  <c:v>0.43</c:v>
                </c:pt>
                <c:pt idx="87">
                  <c:v>0.435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</c:v>
                </c:pt>
                <c:pt idx="95">
                  <c:v>0.47499999999999998</c:v>
                </c:pt>
                <c:pt idx="96">
                  <c:v>0.48</c:v>
                </c:pt>
                <c:pt idx="97">
                  <c:v>0.48499999999999999</c:v>
                </c:pt>
                <c:pt idx="98">
                  <c:v>0.49</c:v>
                </c:pt>
                <c:pt idx="99">
                  <c:v>0.495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0.57499999999999996</c:v>
                </c:pt>
                <c:pt idx="116">
                  <c:v>0.57999999999999996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</c:v>
                </c:pt>
                <c:pt idx="121">
                  <c:v>0.60499999999999998</c:v>
                </c:pt>
                <c:pt idx="122">
                  <c:v>0.61</c:v>
                </c:pt>
                <c:pt idx="123">
                  <c:v>0.61499999999999999</c:v>
                </c:pt>
                <c:pt idx="124">
                  <c:v>0.62</c:v>
                </c:pt>
                <c:pt idx="125">
                  <c:v>0.625</c:v>
                </c:pt>
                <c:pt idx="126">
                  <c:v>0.63</c:v>
                </c:pt>
                <c:pt idx="127">
                  <c:v>0.63500000000000001</c:v>
                </c:pt>
                <c:pt idx="128">
                  <c:v>0.64</c:v>
                </c:pt>
                <c:pt idx="129">
                  <c:v>0.64500000000000002</c:v>
                </c:pt>
                <c:pt idx="130">
                  <c:v>0.65</c:v>
                </c:pt>
                <c:pt idx="131">
                  <c:v>0.65500000000000003</c:v>
                </c:pt>
                <c:pt idx="132">
                  <c:v>0.66</c:v>
                </c:pt>
                <c:pt idx="133">
                  <c:v>0.66500000000000004</c:v>
                </c:pt>
                <c:pt idx="134">
                  <c:v>0.67</c:v>
                </c:pt>
                <c:pt idx="135">
                  <c:v>0.67500000000000004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</c:v>
                </c:pt>
                <c:pt idx="139">
                  <c:v>0.69499999999999995</c:v>
                </c:pt>
                <c:pt idx="140">
                  <c:v>0.7</c:v>
                </c:pt>
                <c:pt idx="141">
                  <c:v>0.70499999999999996</c:v>
                </c:pt>
                <c:pt idx="142">
                  <c:v>0.71</c:v>
                </c:pt>
                <c:pt idx="143">
                  <c:v>0.71499999999999997</c:v>
                </c:pt>
                <c:pt idx="144">
                  <c:v>0.72</c:v>
                </c:pt>
                <c:pt idx="145">
                  <c:v>0.72499999999999998</c:v>
                </c:pt>
                <c:pt idx="146">
                  <c:v>0.73</c:v>
                </c:pt>
                <c:pt idx="147">
                  <c:v>0.73499999999999999</c:v>
                </c:pt>
                <c:pt idx="148">
                  <c:v>0.74</c:v>
                </c:pt>
                <c:pt idx="149">
                  <c:v>0.745</c:v>
                </c:pt>
                <c:pt idx="150">
                  <c:v>0.75</c:v>
                </c:pt>
                <c:pt idx="151">
                  <c:v>0.755</c:v>
                </c:pt>
                <c:pt idx="152">
                  <c:v>0.76</c:v>
                </c:pt>
                <c:pt idx="153">
                  <c:v>0.76500000000000001</c:v>
                </c:pt>
                <c:pt idx="154">
                  <c:v>0.77</c:v>
                </c:pt>
                <c:pt idx="155">
                  <c:v>0.77500000000000002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</c:v>
                </c:pt>
                <c:pt idx="165">
                  <c:v>0.82499999999999996</c:v>
                </c:pt>
                <c:pt idx="166">
                  <c:v>0.83</c:v>
                </c:pt>
                <c:pt idx="167">
                  <c:v>0.83499999999999996</c:v>
                </c:pt>
                <c:pt idx="168">
                  <c:v>0.84</c:v>
                </c:pt>
                <c:pt idx="169">
                  <c:v>0.84499999999999997</c:v>
                </c:pt>
                <c:pt idx="170">
                  <c:v>0.85</c:v>
                </c:pt>
                <c:pt idx="171">
                  <c:v>0.85499999999999998</c:v>
                </c:pt>
                <c:pt idx="172">
                  <c:v>0.86</c:v>
                </c:pt>
                <c:pt idx="173">
                  <c:v>0.86499999999999999</c:v>
                </c:pt>
                <c:pt idx="174">
                  <c:v>0.87</c:v>
                </c:pt>
                <c:pt idx="175">
                  <c:v>0.875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</c:v>
                </c:pt>
                <c:pt idx="189">
                  <c:v>0.94499999999999995</c:v>
                </c:pt>
                <c:pt idx="190">
                  <c:v>0.95</c:v>
                </c:pt>
                <c:pt idx="191">
                  <c:v>0.95499999999999996</c:v>
                </c:pt>
                <c:pt idx="192">
                  <c:v>0.96</c:v>
                </c:pt>
                <c:pt idx="193">
                  <c:v>0.96499999999999997</c:v>
                </c:pt>
                <c:pt idx="194">
                  <c:v>0.97</c:v>
                </c:pt>
                <c:pt idx="195">
                  <c:v>0.97499999999999998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  <c:pt idx="201">
                  <c:v>1.0049999999999999</c:v>
                </c:pt>
              </c:numCache>
            </c:numRef>
          </c:cat>
          <c:val>
            <c:numRef>
              <c:f>'10k draws'!$AB$3:$AB$204</c:f>
              <c:numCache>
                <c:formatCode>General</c:formatCode>
                <c:ptCount val="202"/>
                <c:pt idx="0">
                  <c:v>1.8000000000000002E-2</c:v>
                </c:pt>
                <c:pt idx="1">
                  <c:v>2.2269999999999998E-2</c:v>
                </c:pt>
                <c:pt idx="2">
                  <c:v>2.0870000000000003E-2</c:v>
                </c:pt>
                <c:pt idx="3">
                  <c:v>2.1099999999999997E-2</c:v>
                </c:pt>
                <c:pt idx="4">
                  <c:v>2.743E-2</c:v>
                </c:pt>
                <c:pt idx="5">
                  <c:v>2.92E-2</c:v>
                </c:pt>
                <c:pt idx="6">
                  <c:v>3.1230000000000001E-2</c:v>
                </c:pt>
                <c:pt idx="7">
                  <c:v>3.5299999999999998E-2</c:v>
                </c:pt>
                <c:pt idx="8">
                  <c:v>4.0469999999999999E-2</c:v>
                </c:pt>
                <c:pt idx="9">
                  <c:v>3.8699999999999998E-2</c:v>
                </c:pt>
                <c:pt idx="10">
                  <c:v>4.3529999999999999E-2</c:v>
                </c:pt>
                <c:pt idx="11">
                  <c:v>3.8199999999999998E-2</c:v>
                </c:pt>
                <c:pt idx="12">
                  <c:v>4.0869999999999997E-2</c:v>
                </c:pt>
                <c:pt idx="13">
                  <c:v>4.333E-2</c:v>
                </c:pt>
                <c:pt idx="14">
                  <c:v>4.5330000000000002E-2</c:v>
                </c:pt>
                <c:pt idx="15">
                  <c:v>4.8470000000000006E-2</c:v>
                </c:pt>
                <c:pt idx="16">
                  <c:v>4.5129999999999997E-2</c:v>
                </c:pt>
                <c:pt idx="17">
                  <c:v>4.5530000000000001E-2</c:v>
                </c:pt>
                <c:pt idx="18">
                  <c:v>4.7500000000000001E-2</c:v>
                </c:pt>
                <c:pt idx="19">
                  <c:v>4.5730000000000007E-2</c:v>
                </c:pt>
                <c:pt idx="20">
                  <c:v>4.3230000000000005E-2</c:v>
                </c:pt>
                <c:pt idx="21">
                  <c:v>4.4199999999999996E-2</c:v>
                </c:pt>
                <c:pt idx="22">
                  <c:v>4.8529999999999997E-2</c:v>
                </c:pt>
                <c:pt idx="23">
                  <c:v>4.2599999999999999E-2</c:v>
                </c:pt>
                <c:pt idx="24">
                  <c:v>5.0069999999999996E-2</c:v>
                </c:pt>
                <c:pt idx="25">
                  <c:v>4.4669999999999994E-2</c:v>
                </c:pt>
                <c:pt idx="26">
                  <c:v>4.8070000000000002E-2</c:v>
                </c:pt>
                <c:pt idx="27">
                  <c:v>4.8600000000000004E-2</c:v>
                </c:pt>
                <c:pt idx="28">
                  <c:v>4.3869999999999992E-2</c:v>
                </c:pt>
                <c:pt idx="29">
                  <c:v>4.4500000000000005E-2</c:v>
                </c:pt>
                <c:pt idx="30">
                  <c:v>4.2670000000000007E-2</c:v>
                </c:pt>
                <c:pt idx="31">
                  <c:v>4.793E-2</c:v>
                </c:pt>
                <c:pt idx="32">
                  <c:v>4.4429999999999997E-2</c:v>
                </c:pt>
                <c:pt idx="33">
                  <c:v>4.437E-2</c:v>
                </c:pt>
                <c:pt idx="34">
                  <c:v>4.0399999999999998E-2</c:v>
                </c:pt>
                <c:pt idx="35">
                  <c:v>4.5129999999999997E-2</c:v>
                </c:pt>
                <c:pt idx="36">
                  <c:v>4.5170000000000002E-2</c:v>
                </c:pt>
                <c:pt idx="37">
                  <c:v>4.0469999999999999E-2</c:v>
                </c:pt>
                <c:pt idx="38">
                  <c:v>3.61E-2</c:v>
                </c:pt>
                <c:pt idx="39">
                  <c:v>3.8530000000000002E-2</c:v>
                </c:pt>
                <c:pt idx="40">
                  <c:v>3.8469999999999997E-2</c:v>
                </c:pt>
                <c:pt idx="41">
                  <c:v>3.9529999999999996E-2</c:v>
                </c:pt>
                <c:pt idx="42">
                  <c:v>3.9E-2</c:v>
                </c:pt>
                <c:pt idx="43">
                  <c:v>4.2930000000000003E-2</c:v>
                </c:pt>
                <c:pt idx="44">
                  <c:v>3.773E-2</c:v>
                </c:pt>
                <c:pt idx="45">
                  <c:v>3.8269999999999998E-2</c:v>
                </c:pt>
                <c:pt idx="46">
                  <c:v>3.8399999999999997E-2</c:v>
                </c:pt>
                <c:pt idx="47">
                  <c:v>3.8629999999999998E-2</c:v>
                </c:pt>
                <c:pt idx="48">
                  <c:v>3.9329999999999997E-2</c:v>
                </c:pt>
                <c:pt idx="49">
                  <c:v>3.8699999999999998E-2</c:v>
                </c:pt>
                <c:pt idx="50">
                  <c:v>3.9699999999999999E-2</c:v>
                </c:pt>
                <c:pt idx="51">
                  <c:v>3.6130000000000002E-2</c:v>
                </c:pt>
                <c:pt idx="52">
                  <c:v>3.6170000000000001E-2</c:v>
                </c:pt>
                <c:pt idx="53">
                  <c:v>3.8730000000000001E-2</c:v>
                </c:pt>
                <c:pt idx="54">
                  <c:v>4.0170000000000004E-2</c:v>
                </c:pt>
                <c:pt idx="55">
                  <c:v>3.6170000000000001E-2</c:v>
                </c:pt>
                <c:pt idx="56">
                  <c:v>3.7100000000000001E-2</c:v>
                </c:pt>
                <c:pt idx="57">
                  <c:v>3.5200000000000002E-2</c:v>
                </c:pt>
                <c:pt idx="58">
                  <c:v>3.1669999999999997E-2</c:v>
                </c:pt>
                <c:pt idx="59">
                  <c:v>3.5900000000000001E-2</c:v>
                </c:pt>
                <c:pt idx="60">
                  <c:v>3.363E-2</c:v>
                </c:pt>
                <c:pt idx="61">
                  <c:v>3.5369999999999999E-2</c:v>
                </c:pt>
                <c:pt idx="62">
                  <c:v>3.4769999999999995E-2</c:v>
                </c:pt>
                <c:pt idx="63">
                  <c:v>3.39E-2</c:v>
                </c:pt>
                <c:pt idx="64">
                  <c:v>3.3869999999999997E-2</c:v>
                </c:pt>
                <c:pt idx="65">
                  <c:v>3.2730000000000002E-2</c:v>
                </c:pt>
                <c:pt idx="66">
                  <c:v>2.827E-2</c:v>
                </c:pt>
                <c:pt idx="67">
                  <c:v>3.0169999999999999E-2</c:v>
                </c:pt>
                <c:pt idx="68">
                  <c:v>3.2000000000000001E-2</c:v>
                </c:pt>
                <c:pt idx="69">
                  <c:v>3.2129999999999999E-2</c:v>
                </c:pt>
                <c:pt idx="70">
                  <c:v>3.1730000000000001E-2</c:v>
                </c:pt>
                <c:pt idx="71">
                  <c:v>3.1230000000000001E-2</c:v>
                </c:pt>
                <c:pt idx="72">
                  <c:v>3.347E-2</c:v>
                </c:pt>
                <c:pt idx="73">
                  <c:v>3.1230000000000001E-2</c:v>
                </c:pt>
                <c:pt idx="74">
                  <c:v>2.913E-2</c:v>
                </c:pt>
                <c:pt idx="75">
                  <c:v>3.0430000000000002E-2</c:v>
                </c:pt>
                <c:pt idx="76">
                  <c:v>3.1230000000000001E-2</c:v>
                </c:pt>
                <c:pt idx="77">
                  <c:v>3.0529999999999998E-2</c:v>
                </c:pt>
                <c:pt idx="78">
                  <c:v>3.0299999999999997E-2</c:v>
                </c:pt>
                <c:pt idx="79">
                  <c:v>2.8069999999999998E-2</c:v>
                </c:pt>
                <c:pt idx="80">
                  <c:v>2.8500000000000001E-2</c:v>
                </c:pt>
                <c:pt idx="81">
                  <c:v>2.8769999999999997E-2</c:v>
                </c:pt>
                <c:pt idx="82">
                  <c:v>2.793E-2</c:v>
                </c:pt>
                <c:pt idx="83">
                  <c:v>2.86E-2</c:v>
                </c:pt>
                <c:pt idx="84">
                  <c:v>3.023E-2</c:v>
                </c:pt>
                <c:pt idx="85">
                  <c:v>2.8530000000000003E-2</c:v>
                </c:pt>
                <c:pt idx="86">
                  <c:v>2.8469999999999999E-2</c:v>
                </c:pt>
                <c:pt idx="87">
                  <c:v>2.7200000000000002E-2</c:v>
                </c:pt>
                <c:pt idx="88">
                  <c:v>2.8069999999999998E-2</c:v>
                </c:pt>
                <c:pt idx="89">
                  <c:v>2.5470000000000003E-2</c:v>
                </c:pt>
                <c:pt idx="90">
                  <c:v>2.6230000000000003E-2</c:v>
                </c:pt>
                <c:pt idx="91">
                  <c:v>2.793E-2</c:v>
                </c:pt>
                <c:pt idx="92">
                  <c:v>2.5070000000000002E-2</c:v>
                </c:pt>
                <c:pt idx="93">
                  <c:v>2.947E-2</c:v>
                </c:pt>
                <c:pt idx="94">
                  <c:v>2.4399999999999998E-2</c:v>
                </c:pt>
                <c:pt idx="95">
                  <c:v>2.7970000000000002E-2</c:v>
                </c:pt>
                <c:pt idx="96">
                  <c:v>2.673E-2</c:v>
                </c:pt>
                <c:pt idx="97">
                  <c:v>2.6000000000000002E-2</c:v>
                </c:pt>
                <c:pt idx="98">
                  <c:v>2.7970000000000002E-2</c:v>
                </c:pt>
                <c:pt idx="99">
                  <c:v>2.5600000000000001E-2</c:v>
                </c:pt>
                <c:pt idx="100">
                  <c:v>2.6019999999999998E-2</c:v>
                </c:pt>
                <c:pt idx="101">
                  <c:v>2.6440000000000002E-2</c:v>
                </c:pt>
                <c:pt idx="102">
                  <c:v>2.5169999999999998E-2</c:v>
                </c:pt>
                <c:pt idx="103">
                  <c:v>2.4929999999999997E-2</c:v>
                </c:pt>
                <c:pt idx="104">
                  <c:v>2.5470000000000003E-2</c:v>
                </c:pt>
                <c:pt idx="105">
                  <c:v>2.5530000000000001E-2</c:v>
                </c:pt>
                <c:pt idx="106">
                  <c:v>2.5259999999999998E-2</c:v>
                </c:pt>
                <c:pt idx="107">
                  <c:v>2.4670000000000001E-2</c:v>
                </c:pt>
                <c:pt idx="108">
                  <c:v>2.5169999999999998E-2</c:v>
                </c:pt>
                <c:pt idx="109">
                  <c:v>2.4879999999999999E-2</c:v>
                </c:pt>
                <c:pt idx="110">
                  <c:v>2.3780000000000003E-2</c:v>
                </c:pt>
                <c:pt idx="111">
                  <c:v>2.4889999999999999E-2</c:v>
                </c:pt>
                <c:pt idx="112">
                  <c:v>2.4329999999999997E-2</c:v>
                </c:pt>
                <c:pt idx="113">
                  <c:v>2.4119999999999999E-2</c:v>
                </c:pt>
                <c:pt idx="114">
                  <c:v>2.4629999999999999E-2</c:v>
                </c:pt>
                <c:pt idx="115">
                  <c:v>2.349E-2</c:v>
                </c:pt>
                <c:pt idx="116">
                  <c:v>2.383E-2</c:v>
                </c:pt>
                <c:pt idx="117">
                  <c:v>2.3769999999999999E-2</c:v>
                </c:pt>
                <c:pt idx="118">
                  <c:v>2.3879999999999998E-2</c:v>
                </c:pt>
                <c:pt idx="119">
                  <c:v>2.3060000000000001E-2</c:v>
                </c:pt>
                <c:pt idx="120">
                  <c:v>2.3029999999999998E-2</c:v>
                </c:pt>
                <c:pt idx="121">
                  <c:v>2.3259999999999999E-2</c:v>
                </c:pt>
                <c:pt idx="122">
                  <c:v>2.298E-2</c:v>
                </c:pt>
                <c:pt idx="123">
                  <c:v>2.2799999999999997E-2</c:v>
                </c:pt>
                <c:pt idx="124">
                  <c:v>2.214E-2</c:v>
                </c:pt>
                <c:pt idx="125">
                  <c:v>2.2409999999999999E-2</c:v>
                </c:pt>
                <c:pt idx="126">
                  <c:v>2.138E-2</c:v>
                </c:pt>
                <c:pt idx="127">
                  <c:v>2.1309999999999999E-2</c:v>
                </c:pt>
                <c:pt idx="128">
                  <c:v>2.1869999999999997E-2</c:v>
                </c:pt>
                <c:pt idx="129">
                  <c:v>2.1489999999999999E-2</c:v>
                </c:pt>
                <c:pt idx="130">
                  <c:v>2.1760000000000002E-2</c:v>
                </c:pt>
                <c:pt idx="131">
                  <c:v>2.1530000000000001E-2</c:v>
                </c:pt>
                <c:pt idx="132">
                  <c:v>2.1869999999999997E-2</c:v>
                </c:pt>
                <c:pt idx="133">
                  <c:v>2.145E-2</c:v>
                </c:pt>
                <c:pt idx="134">
                  <c:v>2.0720000000000002E-2</c:v>
                </c:pt>
                <c:pt idx="135">
                  <c:v>2.145E-2</c:v>
                </c:pt>
                <c:pt idx="136">
                  <c:v>2.0809999999999999E-2</c:v>
                </c:pt>
                <c:pt idx="137">
                  <c:v>2.0799999999999999E-2</c:v>
                </c:pt>
                <c:pt idx="138">
                  <c:v>2.1629999999999996E-2</c:v>
                </c:pt>
                <c:pt idx="139">
                  <c:v>2.0330000000000001E-2</c:v>
                </c:pt>
                <c:pt idx="140">
                  <c:v>2.035E-2</c:v>
                </c:pt>
                <c:pt idx="141">
                  <c:v>2.0720000000000002E-2</c:v>
                </c:pt>
                <c:pt idx="142">
                  <c:v>2.0969999999999999E-2</c:v>
                </c:pt>
                <c:pt idx="143">
                  <c:v>2.0160000000000001E-2</c:v>
                </c:pt>
                <c:pt idx="144">
                  <c:v>1.9730000000000001E-2</c:v>
                </c:pt>
                <c:pt idx="145">
                  <c:v>0.02</c:v>
                </c:pt>
                <c:pt idx="146">
                  <c:v>2.0049999999999998E-2</c:v>
                </c:pt>
                <c:pt idx="147">
                  <c:v>1.967E-2</c:v>
                </c:pt>
                <c:pt idx="148">
                  <c:v>1.9259999999999999E-2</c:v>
                </c:pt>
                <c:pt idx="149">
                  <c:v>1.9699999999999999E-2</c:v>
                </c:pt>
                <c:pt idx="150">
                  <c:v>1.9220000000000001E-2</c:v>
                </c:pt>
                <c:pt idx="151">
                  <c:v>1.9630000000000002E-2</c:v>
                </c:pt>
                <c:pt idx="152">
                  <c:v>1.8769999999999998E-2</c:v>
                </c:pt>
                <c:pt idx="153">
                  <c:v>1.9220000000000001E-2</c:v>
                </c:pt>
                <c:pt idx="154">
                  <c:v>1.9480000000000001E-2</c:v>
                </c:pt>
                <c:pt idx="155">
                  <c:v>1.8710000000000001E-2</c:v>
                </c:pt>
                <c:pt idx="156">
                  <c:v>1.9290000000000002E-2</c:v>
                </c:pt>
                <c:pt idx="157">
                  <c:v>2.0030000000000003E-2</c:v>
                </c:pt>
                <c:pt idx="158">
                  <c:v>1.8579999999999999E-2</c:v>
                </c:pt>
                <c:pt idx="159">
                  <c:v>1.916E-2</c:v>
                </c:pt>
                <c:pt idx="160">
                  <c:v>1.8779999999999998E-2</c:v>
                </c:pt>
                <c:pt idx="161">
                  <c:v>1.8429999999999998E-2</c:v>
                </c:pt>
                <c:pt idx="162">
                  <c:v>1.8120000000000001E-2</c:v>
                </c:pt>
                <c:pt idx="163">
                  <c:v>1.8859999999999998E-2</c:v>
                </c:pt>
                <c:pt idx="164">
                  <c:v>1.8450000000000001E-2</c:v>
                </c:pt>
                <c:pt idx="165">
                  <c:v>1.8189999999999998E-2</c:v>
                </c:pt>
                <c:pt idx="166">
                  <c:v>1.7689999999999997E-2</c:v>
                </c:pt>
                <c:pt idx="167">
                  <c:v>1.8540000000000001E-2</c:v>
                </c:pt>
                <c:pt idx="168">
                  <c:v>1.7669999999999998E-2</c:v>
                </c:pt>
                <c:pt idx="169">
                  <c:v>1.8249999999999999E-2</c:v>
                </c:pt>
                <c:pt idx="170">
                  <c:v>1.7569999999999999E-2</c:v>
                </c:pt>
                <c:pt idx="171">
                  <c:v>1.7589999999999998E-2</c:v>
                </c:pt>
                <c:pt idx="172">
                  <c:v>1.805E-2</c:v>
                </c:pt>
                <c:pt idx="173">
                  <c:v>1.754E-2</c:v>
                </c:pt>
                <c:pt idx="174">
                  <c:v>1.7219999999999999E-2</c:v>
                </c:pt>
                <c:pt idx="175">
                  <c:v>1.788E-2</c:v>
                </c:pt>
                <c:pt idx="176">
                  <c:v>1.7469999999999999E-2</c:v>
                </c:pt>
                <c:pt idx="177">
                  <c:v>1.728E-2</c:v>
                </c:pt>
                <c:pt idx="178">
                  <c:v>1.6969999999999999E-2</c:v>
                </c:pt>
                <c:pt idx="179">
                  <c:v>1.6730000000000002E-2</c:v>
                </c:pt>
                <c:pt idx="180">
                  <c:v>1.695E-2</c:v>
                </c:pt>
                <c:pt idx="181">
                  <c:v>1.7129999999999999E-2</c:v>
                </c:pt>
                <c:pt idx="182">
                  <c:v>1.6449999999999999E-2</c:v>
                </c:pt>
                <c:pt idx="183">
                  <c:v>1.712E-2</c:v>
                </c:pt>
                <c:pt idx="184">
                  <c:v>1.6739999999999998E-2</c:v>
                </c:pt>
                <c:pt idx="185">
                  <c:v>1.609E-2</c:v>
                </c:pt>
                <c:pt idx="186">
                  <c:v>1.6990000000000002E-2</c:v>
                </c:pt>
                <c:pt idx="187">
                  <c:v>1.6080000000000001E-2</c:v>
                </c:pt>
                <c:pt idx="188">
                  <c:v>1.643E-2</c:v>
                </c:pt>
                <c:pt idx="189">
                  <c:v>1.5720000000000001E-2</c:v>
                </c:pt>
                <c:pt idx="190">
                  <c:v>1.592E-2</c:v>
                </c:pt>
                <c:pt idx="191">
                  <c:v>1.653E-2</c:v>
                </c:pt>
                <c:pt idx="192">
                  <c:v>1.6479999999999998E-2</c:v>
                </c:pt>
                <c:pt idx="193">
                  <c:v>1.562E-2</c:v>
                </c:pt>
                <c:pt idx="194">
                  <c:v>1.6310000000000002E-2</c:v>
                </c:pt>
                <c:pt idx="195">
                  <c:v>1.5789999999999998E-2</c:v>
                </c:pt>
                <c:pt idx="196">
                  <c:v>1.609E-2</c:v>
                </c:pt>
                <c:pt idx="197">
                  <c:v>1.5600000000000001E-2</c:v>
                </c:pt>
                <c:pt idx="198">
                  <c:v>1.5629999999999998E-2</c:v>
                </c:pt>
                <c:pt idx="199">
                  <c:v>1.504E-2</c:v>
                </c:pt>
                <c:pt idx="200">
                  <c:v>1.5650000000000001E-2</c:v>
                </c:pt>
                <c:pt idx="201">
                  <c:v>1.5149999999999999E-2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748672"/>
        <c:axId val="111751808"/>
      </c:lineChart>
      <c:catAx>
        <c:axId val="1114493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600" dirty="0"/>
                  <a:t>Correlation</a:t>
                </a:r>
                <a:r>
                  <a:rPr lang="en-US" sz="1600" baseline="0" dirty="0"/>
                  <a:t> in Men's </a:t>
                </a:r>
                <a:r>
                  <a:rPr lang="en-US" sz="1600" baseline="0" dirty="0" smtClean="0"/>
                  <a:t>preferences - </a:t>
                </a:r>
                <a:r>
                  <a:rPr lang="en-US" sz="1600" dirty="0" smtClean="0"/>
                  <a:t> </a:t>
                </a:r>
                <a:r>
                  <a:rPr lang="el-GR" sz="1600" dirty="0" smtClean="0"/>
                  <a:t>β</a:t>
                </a:r>
                <a:r>
                  <a:rPr lang="en-US" sz="1600" dirty="0" smtClean="0"/>
                  <a:t>(N+K)</a:t>
                </a:r>
                <a:endParaRPr lang="en-US" sz="1600" dirty="0"/>
              </a:p>
            </c:rich>
          </c:tx>
          <c:layout/>
          <c:overlay val="0"/>
        </c:title>
        <c:numFmt formatCode="General" sourceLinked="1"/>
        <c:majorTickMark val="cross"/>
        <c:minorTickMark val="none"/>
        <c:tickLblPos val="nextTo"/>
        <c:spPr>
          <a:ln/>
        </c:spPr>
        <c:txPr>
          <a:bodyPr/>
          <a:lstStyle/>
          <a:p>
            <a:pPr>
              <a:defRPr sz="1400"/>
            </a:pPr>
            <a:endParaRPr lang="en-US"/>
          </a:p>
        </c:txPr>
        <c:crossAx val="111449720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11144972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600"/>
                  <a:t>Men's Average Rank of Wives</a:t>
                </a:r>
              </a:p>
            </c:rich>
          </c:tx>
          <c:layout/>
          <c:overlay val="0"/>
        </c:title>
        <c:numFmt formatCode="General" sourceLinked="1"/>
        <c:majorTickMark val="cross"/>
        <c:minorTickMark val="none"/>
        <c:tickLblPos val="nextTo"/>
        <c:spPr>
          <a:ln/>
        </c:spPr>
        <c:txPr>
          <a:bodyPr/>
          <a:lstStyle/>
          <a:p>
            <a:pPr>
              <a:defRPr sz="1400"/>
            </a:pPr>
            <a:endParaRPr lang="en-US"/>
          </a:p>
        </c:txPr>
        <c:crossAx val="111449328"/>
        <c:crosses val="autoZero"/>
        <c:crossBetween val="between"/>
      </c:valAx>
      <c:valAx>
        <c:axId val="111751808"/>
        <c:scaling>
          <c:orientation val="minMax"/>
        </c:scaling>
        <c:delete val="0"/>
        <c:axPos val="r"/>
        <c:numFmt formatCode="0%" sourceLinked="0"/>
        <c:majorTickMark val="cross"/>
        <c:minorTickMark val="none"/>
        <c:tickLblPos val="nextTo"/>
        <c:spPr>
          <a:ln/>
        </c:spPr>
        <c:txPr>
          <a:bodyPr/>
          <a:lstStyle/>
          <a:p>
            <a:pPr>
              <a:defRPr sz="1400"/>
            </a:pPr>
            <a:endParaRPr lang="en-US"/>
          </a:p>
        </c:txPr>
        <c:crossAx val="111748672"/>
        <c:crosses val="max"/>
        <c:crossBetween val="between"/>
      </c:valAx>
      <c:catAx>
        <c:axId val="1117486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1751808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70399691358024696"/>
          <c:y val="0.232150492442464"/>
          <c:w val="0.23118827160493827"/>
          <c:h val="0.30675990581563156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13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[Simulations(chooseCorr)__IterationNum=2000.xlsx](PT) AbsOnly!PivotTable8</c:name>
    <c:fmtId val="-1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24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25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</c:pivotFmts>
    <c:plotArea>
      <c:layout/>
      <c:lineChart>
        <c:grouping val="standard"/>
        <c:varyColors val="0"/>
        <c:ser>
          <c:idx val="0"/>
          <c:order val="0"/>
          <c:tx>
            <c:strRef>
              <c:f>'(PT) AbsOnly'!$B$1:$B$2</c:f>
              <c:strCache>
                <c:ptCount val="1"/>
                <c:pt idx="0">
                  <c:v>0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'(PT) AbsOnly'!$A$3:$A$44</c:f>
              <c:strCach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strCache>
            </c:strRef>
          </c:cat>
          <c:val>
            <c:numRef>
              <c:f>'(PT) AbsOnly'!$B$3:$B$44</c:f>
              <c:numCache>
                <c:formatCode>General</c:formatCode>
                <c:ptCount val="41"/>
                <c:pt idx="0">
                  <c:v>0.34899999999999998</c:v>
                </c:pt>
                <c:pt idx="1">
                  <c:v>0.379</c:v>
                </c:pt>
                <c:pt idx="2">
                  <c:v>0.40500000000000003</c:v>
                </c:pt>
                <c:pt idx="3">
                  <c:v>0.44400000000000001</c:v>
                </c:pt>
                <c:pt idx="4">
                  <c:v>0.47199999999999998</c:v>
                </c:pt>
                <c:pt idx="5">
                  <c:v>0.52</c:v>
                </c:pt>
                <c:pt idx="6">
                  <c:v>0.55600000000000005</c:v>
                </c:pt>
                <c:pt idx="7">
                  <c:v>0.60499999999999998</c:v>
                </c:pt>
                <c:pt idx="8">
                  <c:v>0.65500000000000003</c:v>
                </c:pt>
                <c:pt idx="9">
                  <c:v>0.70099999999999996</c:v>
                </c:pt>
                <c:pt idx="10">
                  <c:v>0.752</c:v>
                </c:pt>
                <c:pt idx="11">
                  <c:v>0.83599999999999997</c:v>
                </c:pt>
                <c:pt idx="12">
                  <c:v>0.90500000000000003</c:v>
                </c:pt>
                <c:pt idx="13">
                  <c:v>1.0009999999999999</c:v>
                </c:pt>
                <c:pt idx="14">
                  <c:v>1.093</c:v>
                </c:pt>
                <c:pt idx="15">
                  <c:v>1.2170000000000001</c:v>
                </c:pt>
                <c:pt idx="16">
                  <c:v>1.357</c:v>
                </c:pt>
                <c:pt idx="17">
                  <c:v>1.522</c:v>
                </c:pt>
                <c:pt idx="18">
                  <c:v>1.7809999999999999</c:v>
                </c:pt>
                <c:pt idx="19">
                  <c:v>2.16</c:v>
                </c:pt>
                <c:pt idx="20">
                  <c:v>2.956</c:v>
                </c:pt>
                <c:pt idx="21">
                  <c:v>8.8610000000000007</c:v>
                </c:pt>
                <c:pt idx="22">
                  <c:v>10.41</c:v>
                </c:pt>
                <c:pt idx="23">
                  <c:v>11.451000000000001</c:v>
                </c:pt>
                <c:pt idx="24">
                  <c:v>11.994</c:v>
                </c:pt>
                <c:pt idx="25">
                  <c:v>12.597</c:v>
                </c:pt>
                <c:pt idx="26">
                  <c:v>13.053000000000001</c:v>
                </c:pt>
                <c:pt idx="27">
                  <c:v>13.474</c:v>
                </c:pt>
                <c:pt idx="28">
                  <c:v>13.769</c:v>
                </c:pt>
                <c:pt idx="29">
                  <c:v>14.019</c:v>
                </c:pt>
                <c:pt idx="30">
                  <c:v>14.334</c:v>
                </c:pt>
                <c:pt idx="31">
                  <c:v>14.534000000000001</c:v>
                </c:pt>
                <c:pt idx="32">
                  <c:v>14.773</c:v>
                </c:pt>
                <c:pt idx="33">
                  <c:v>14.862</c:v>
                </c:pt>
                <c:pt idx="34">
                  <c:v>15.114000000000001</c:v>
                </c:pt>
                <c:pt idx="35">
                  <c:v>15.419</c:v>
                </c:pt>
                <c:pt idx="36">
                  <c:v>15.41</c:v>
                </c:pt>
                <c:pt idx="37">
                  <c:v>15.569000000000001</c:v>
                </c:pt>
                <c:pt idx="38">
                  <c:v>15.641</c:v>
                </c:pt>
                <c:pt idx="39">
                  <c:v>15.801</c:v>
                </c:pt>
                <c:pt idx="40">
                  <c:v>15.917999999999999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'(PT) AbsOnly'!$C$1:$C$2</c:f>
              <c:strCache>
                <c:ptCount val="1"/>
                <c:pt idx="0">
                  <c:v>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'(PT) AbsOnly'!$A$3:$A$44</c:f>
              <c:strCach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strCache>
            </c:strRef>
          </c:cat>
          <c:val>
            <c:numRef>
              <c:f>'(PT) AbsOnly'!$C$3:$C$44</c:f>
              <c:numCache>
                <c:formatCode>General</c:formatCode>
                <c:ptCount val="41"/>
                <c:pt idx="0">
                  <c:v>0.38200000000000001</c:v>
                </c:pt>
                <c:pt idx="1">
                  <c:v>0.40899999999999997</c:v>
                </c:pt>
                <c:pt idx="2">
                  <c:v>0.45800000000000002</c:v>
                </c:pt>
                <c:pt idx="3">
                  <c:v>0.49</c:v>
                </c:pt>
                <c:pt idx="4">
                  <c:v>0.52600000000000002</c:v>
                </c:pt>
                <c:pt idx="5">
                  <c:v>0.57199999999999995</c:v>
                </c:pt>
                <c:pt idx="6">
                  <c:v>0.622</c:v>
                </c:pt>
                <c:pt idx="7">
                  <c:v>0.66600000000000004</c:v>
                </c:pt>
                <c:pt idx="8">
                  <c:v>0.71899999999999997</c:v>
                </c:pt>
                <c:pt idx="9">
                  <c:v>0.78</c:v>
                </c:pt>
                <c:pt idx="10">
                  <c:v>0.85299999999999998</c:v>
                </c:pt>
                <c:pt idx="11">
                  <c:v>0.91900000000000004</c:v>
                </c:pt>
                <c:pt idx="12">
                  <c:v>1.006</c:v>
                </c:pt>
                <c:pt idx="13">
                  <c:v>1.1220000000000001</c:v>
                </c:pt>
                <c:pt idx="14">
                  <c:v>1.242</c:v>
                </c:pt>
                <c:pt idx="15">
                  <c:v>1.39</c:v>
                </c:pt>
                <c:pt idx="16">
                  <c:v>1.5309999999999999</c:v>
                </c:pt>
                <c:pt idx="17">
                  <c:v>1.772</c:v>
                </c:pt>
                <c:pt idx="18">
                  <c:v>2.0680000000000001</c:v>
                </c:pt>
                <c:pt idx="19">
                  <c:v>2.536</c:v>
                </c:pt>
                <c:pt idx="20">
                  <c:v>3.4350000000000001</c:v>
                </c:pt>
                <c:pt idx="21">
                  <c:v>8.4969999999999999</c:v>
                </c:pt>
                <c:pt idx="22">
                  <c:v>10.113</c:v>
                </c:pt>
                <c:pt idx="23">
                  <c:v>11.042999999999999</c:v>
                </c:pt>
                <c:pt idx="24">
                  <c:v>11.839</c:v>
                </c:pt>
                <c:pt idx="25">
                  <c:v>12.401</c:v>
                </c:pt>
                <c:pt idx="26">
                  <c:v>12.867000000000001</c:v>
                </c:pt>
                <c:pt idx="27">
                  <c:v>13.177</c:v>
                </c:pt>
                <c:pt idx="28">
                  <c:v>13.625999999999999</c:v>
                </c:pt>
                <c:pt idx="29">
                  <c:v>13.954000000000001</c:v>
                </c:pt>
                <c:pt idx="30">
                  <c:v>14.156000000000001</c:v>
                </c:pt>
                <c:pt idx="31">
                  <c:v>14.385999999999999</c:v>
                </c:pt>
                <c:pt idx="32">
                  <c:v>14.587999999999999</c:v>
                </c:pt>
                <c:pt idx="33">
                  <c:v>14.802</c:v>
                </c:pt>
                <c:pt idx="34">
                  <c:v>15.007999999999999</c:v>
                </c:pt>
                <c:pt idx="35">
                  <c:v>15.254</c:v>
                </c:pt>
                <c:pt idx="36">
                  <c:v>15.308999999999999</c:v>
                </c:pt>
                <c:pt idx="37">
                  <c:v>15.438000000000001</c:v>
                </c:pt>
                <c:pt idx="38">
                  <c:v>15.598000000000001</c:v>
                </c:pt>
                <c:pt idx="39">
                  <c:v>15.695</c:v>
                </c:pt>
                <c:pt idx="40">
                  <c:v>15.811999999999999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'(PT) AbsOnly'!$D$1:$D$2</c:f>
              <c:strCache>
                <c:ptCount val="1"/>
                <c:pt idx="0">
                  <c:v>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'(PT) AbsOnly'!$A$3:$A$44</c:f>
              <c:strCach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strCache>
            </c:strRef>
          </c:cat>
          <c:val>
            <c:numRef>
              <c:f>'(PT) AbsOnly'!$D$3:$D$44</c:f>
              <c:numCache>
                <c:formatCode>General</c:formatCode>
                <c:ptCount val="41"/>
                <c:pt idx="0">
                  <c:v>0.49199999999999999</c:v>
                </c:pt>
                <c:pt idx="1">
                  <c:v>0.54100000000000004</c:v>
                </c:pt>
                <c:pt idx="2">
                  <c:v>0.58799999999999997</c:v>
                </c:pt>
                <c:pt idx="3">
                  <c:v>0.63200000000000001</c:v>
                </c:pt>
                <c:pt idx="4">
                  <c:v>0.68400000000000005</c:v>
                </c:pt>
                <c:pt idx="5">
                  <c:v>0.74</c:v>
                </c:pt>
                <c:pt idx="6">
                  <c:v>0.80500000000000005</c:v>
                </c:pt>
                <c:pt idx="7">
                  <c:v>0.89100000000000001</c:v>
                </c:pt>
                <c:pt idx="8">
                  <c:v>0.97499999999999998</c:v>
                </c:pt>
                <c:pt idx="9">
                  <c:v>1.0660000000000001</c:v>
                </c:pt>
                <c:pt idx="10">
                  <c:v>1.1839999999999999</c:v>
                </c:pt>
                <c:pt idx="11">
                  <c:v>1.28</c:v>
                </c:pt>
                <c:pt idx="12">
                  <c:v>1.4039999999999999</c:v>
                </c:pt>
                <c:pt idx="13">
                  <c:v>1.55</c:v>
                </c:pt>
                <c:pt idx="14">
                  <c:v>1.728</c:v>
                </c:pt>
                <c:pt idx="15">
                  <c:v>1.964</c:v>
                </c:pt>
                <c:pt idx="16">
                  <c:v>2.1880000000000002</c:v>
                </c:pt>
                <c:pt idx="17">
                  <c:v>2.5449999999999999</c:v>
                </c:pt>
                <c:pt idx="18">
                  <c:v>2.9609999999999999</c:v>
                </c:pt>
                <c:pt idx="19">
                  <c:v>3.6259999999999999</c:v>
                </c:pt>
                <c:pt idx="20">
                  <c:v>4.7450000000000001</c:v>
                </c:pt>
                <c:pt idx="21">
                  <c:v>8.3070000000000004</c:v>
                </c:pt>
                <c:pt idx="22">
                  <c:v>9.6300000000000008</c:v>
                </c:pt>
                <c:pt idx="23">
                  <c:v>10.725</c:v>
                </c:pt>
                <c:pt idx="24">
                  <c:v>11.385999999999999</c:v>
                </c:pt>
                <c:pt idx="25">
                  <c:v>11.920999999999999</c:v>
                </c:pt>
                <c:pt idx="26">
                  <c:v>12.413</c:v>
                </c:pt>
                <c:pt idx="27">
                  <c:v>12.829000000000001</c:v>
                </c:pt>
                <c:pt idx="28">
                  <c:v>13.141</c:v>
                </c:pt>
                <c:pt idx="29">
                  <c:v>13.448</c:v>
                </c:pt>
                <c:pt idx="30">
                  <c:v>13.746</c:v>
                </c:pt>
                <c:pt idx="31">
                  <c:v>14.025</c:v>
                </c:pt>
                <c:pt idx="32">
                  <c:v>14.246</c:v>
                </c:pt>
                <c:pt idx="33">
                  <c:v>14.523</c:v>
                </c:pt>
                <c:pt idx="34">
                  <c:v>14.63</c:v>
                </c:pt>
                <c:pt idx="35">
                  <c:v>14.852</c:v>
                </c:pt>
                <c:pt idx="36">
                  <c:v>14.914999999999999</c:v>
                </c:pt>
                <c:pt idx="37">
                  <c:v>15.141999999999999</c:v>
                </c:pt>
                <c:pt idx="38">
                  <c:v>15.211</c:v>
                </c:pt>
                <c:pt idx="39">
                  <c:v>15.411</c:v>
                </c:pt>
                <c:pt idx="40">
                  <c:v>15.513999999999999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'(PT) AbsOnly'!$E$1:$E$2</c:f>
              <c:strCache>
                <c:ptCount val="1"/>
                <c:pt idx="0">
                  <c:v>5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'(PT) AbsOnly'!$A$3:$A$44</c:f>
              <c:strCach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strCache>
            </c:strRef>
          </c:cat>
          <c:val>
            <c:numRef>
              <c:f>'(PT) AbsOnly'!$E$3:$E$44</c:f>
              <c:numCache>
                <c:formatCode>General</c:formatCode>
                <c:ptCount val="41"/>
                <c:pt idx="0">
                  <c:v>1.3540000000000001</c:v>
                </c:pt>
                <c:pt idx="1">
                  <c:v>1.5349999999999999</c:v>
                </c:pt>
                <c:pt idx="2">
                  <c:v>1.7010000000000001</c:v>
                </c:pt>
                <c:pt idx="3">
                  <c:v>1.867</c:v>
                </c:pt>
                <c:pt idx="4">
                  <c:v>2.0659999999999998</c:v>
                </c:pt>
                <c:pt idx="5">
                  <c:v>2.282</c:v>
                </c:pt>
                <c:pt idx="6">
                  <c:v>2.4950000000000001</c:v>
                </c:pt>
                <c:pt idx="7">
                  <c:v>2.7429999999999999</c:v>
                </c:pt>
                <c:pt idx="8">
                  <c:v>3.01</c:v>
                </c:pt>
                <c:pt idx="9">
                  <c:v>3.3319999999999999</c:v>
                </c:pt>
                <c:pt idx="10">
                  <c:v>3.62</c:v>
                </c:pt>
                <c:pt idx="11">
                  <c:v>4.0010000000000003</c:v>
                </c:pt>
                <c:pt idx="12">
                  <c:v>4.3929999999999998</c:v>
                </c:pt>
                <c:pt idx="13">
                  <c:v>4.774</c:v>
                </c:pt>
                <c:pt idx="14">
                  <c:v>5.24</c:v>
                </c:pt>
                <c:pt idx="15">
                  <c:v>5.7240000000000002</c:v>
                </c:pt>
                <c:pt idx="16">
                  <c:v>6.218</c:v>
                </c:pt>
                <c:pt idx="17">
                  <c:v>6.875</c:v>
                </c:pt>
                <c:pt idx="18">
                  <c:v>7.4820000000000002</c:v>
                </c:pt>
                <c:pt idx="19">
                  <c:v>8.3420000000000005</c:v>
                </c:pt>
                <c:pt idx="20">
                  <c:v>9.5169999999999995</c:v>
                </c:pt>
                <c:pt idx="21">
                  <c:v>10.725</c:v>
                </c:pt>
                <c:pt idx="22">
                  <c:v>11.336</c:v>
                </c:pt>
                <c:pt idx="23">
                  <c:v>11.77</c:v>
                </c:pt>
                <c:pt idx="24">
                  <c:v>12.125999999999999</c:v>
                </c:pt>
                <c:pt idx="25">
                  <c:v>12.427</c:v>
                </c:pt>
                <c:pt idx="26">
                  <c:v>12.662000000000001</c:v>
                </c:pt>
                <c:pt idx="27">
                  <c:v>12.881</c:v>
                </c:pt>
                <c:pt idx="28">
                  <c:v>13.125</c:v>
                </c:pt>
                <c:pt idx="29">
                  <c:v>13.333</c:v>
                </c:pt>
                <c:pt idx="30">
                  <c:v>13.518000000000001</c:v>
                </c:pt>
                <c:pt idx="31">
                  <c:v>13.615</c:v>
                </c:pt>
                <c:pt idx="32">
                  <c:v>13.766999999999999</c:v>
                </c:pt>
                <c:pt idx="33">
                  <c:v>14.002000000000001</c:v>
                </c:pt>
                <c:pt idx="34">
                  <c:v>14.103</c:v>
                </c:pt>
                <c:pt idx="35">
                  <c:v>14.301</c:v>
                </c:pt>
                <c:pt idx="36">
                  <c:v>14.423999999999999</c:v>
                </c:pt>
                <c:pt idx="37">
                  <c:v>14.56</c:v>
                </c:pt>
                <c:pt idx="38">
                  <c:v>14.644</c:v>
                </c:pt>
                <c:pt idx="39">
                  <c:v>14.755000000000001</c:v>
                </c:pt>
                <c:pt idx="40">
                  <c:v>14.856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'(PT) AbsOnly'!$F$1:$F$2</c:f>
              <c:strCache>
                <c:ptCount val="1"/>
                <c:pt idx="0">
                  <c:v>10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'(PT) AbsOnly'!$A$3:$A$44</c:f>
              <c:strCach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strCache>
            </c:strRef>
          </c:cat>
          <c:val>
            <c:numRef>
              <c:f>'(PT) AbsOnly'!$F$3:$F$44</c:f>
              <c:numCache>
                <c:formatCode>General</c:formatCode>
                <c:ptCount val="41"/>
                <c:pt idx="0">
                  <c:v>3.9590000000000001</c:v>
                </c:pt>
                <c:pt idx="1">
                  <c:v>4.33</c:v>
                </c:pt>
                <c:pt idx="2">
                  <c:v>4.6820000000000004</c:v>
                </c:pt>
                <c:pt idx="3">
                  <c:v>5.1440000000000001</c:v>
                </c:pt>
                <c:pt idx="4">
                  <c:v>5.5720000000000001</c:v>
                </c:pt>
                <c:pt idx="5">
                  <c:v>5.9619999999999997</c:v>
                </c:pt>
                <c:pt idx="6">
                  <c:v>6.46</c:v>
                </c:pt>
                <c:pt idx="7">
                  <c:v>6.8550000000000004</c:v>
                </c:pt>
                <c:pt idx="8">
                  <c:v>7.3319999999999999</c:v>
                </c:pt>
                <c:pt idx="9">
                  <c:v>7.8109999999999999</c:v>
                </c:pt>
                <c:pt idx="10">
                  <c:v>8.2919999999999998</c:v>
                </c:pt>
                <c:pt idx="11">
                  <c:v>8.7799999999999994</c:v>
                </c:pt>
                <c:pt idx="12">
                  <c:v>9.3559999999999999</c:v>
                </c:pt>
                <c:pt idx="13">
                  <c:v>9.8569999999999993</c:v>
                </c:pt>
                <c:pt idx="14">
                  <c:v>10.367000000000001</c:v>
                </c:pt>
                <c:pt idx="15">
                  <c:v>10.919</c:v>
                </c:pt>
                <c:pt idx="16">
                  <c:v>11.471</c:v>
                </c:pt>
                <c:pt idx="17">
                  <c:v>12.047000000000001</c:v>
                </c:pt>
                <c:pt idx="18">
                  <c:v>12.651999999999999</c:v>
                </c:pt>
                <c:pt idx="19">
                  <c:v>13.268000000000001</c:v>
                </c:pt>
                <c:pt idx="20">
                  <c:v>14.013</c:v>
                </c:pt>
                <c:pt idx="21">
                  <c:v>14.319000000000001</c:v>
                </c:pt>
                <c:pt idx="22">
                  <c:v>14.518000000000001</c:v>
                </c:pt>
                <c:pt idx="23">
                  <c:v>14.673999999999999</c:v>
                </c:pt>
                <c:pt idx="24">
                  <c:v>14.766999999999999</c:v>
                </c:pt>
                <c:pt idx="25">
                  <c:v>14.864000000000001</c:v>
                </c:pt>
                <c:pt idx="26">
                  <c:v>14.997</c:v>
                </c:pt>
                <c:pt idx="27">
                  <c:v>15.065</c:v>
                </c:pt>
                <c:pt idx="28">
                  <c:v>15.13</c:v>
                </c:pt>
                <c:pt idx="29">
                  <c:v>15.268000000000001</c:v>
                </c:pt>
                <c:pt idx="30">
                  <c:v>15.316000000000001</c:v>
                </c:pt>
                <c:pt idx="31">
                  <c:v>15.358000000000001</c:v>
                </c:pt>
                <c:pt idx="32">
                  <c:v>15.417999999999999</c:v>
                </c:pt>
                <c:pt idx="33">
                  <c:v>15.452999999999999</c:v>
                </c:pt>
                <c:pt idx="34">
                  <c:v>15.55</c:v>
                </c:pt>
                <c:pt idx="35">
                  <c:v>15.602</c:v>
                </c:pt>
                <c:pt idx="36">
                  <c:v>15.656000000000001</c:v>
                </c:pt>
                <c:pt idx="37">
                  <c:v>15.742000000000001</c:v>
                </c:pt>
                <c:pt idx="38">
                  <c:v>15.782</c:v>
                </c:pt>
                <c:pt idx="39">
                  <c:v>15.807</c:v>
                </c:pt>
                <c:pt idx="40">
                  <c:v>15.906000000000001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'(PT) AbsOnly'!$G$1:$G$2</c:f>
              <c:strCache>
                <c:ptCount val="1"/>
                <c:pt idx="0">
                  <c:v>100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'(PT) AbsOnly'!$A$3:$A$44</c:f>
              <c:strCach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strCache>
            </c:strRef>
          </c:cat>
          <c:val>
            <c:numRef>
              <c:f>'(PT) AbsOnly'!$G$3:$G$44</c:f>
              <c:numCache>
                <c:formatCode>General</c:formatCode>
                <c:ptCount val="41"/>
                <c:pt idx="0">
                  <c:v>9.06</c:v>
                </c:pt>
                <c:pt idx="1">
                  <c:v>9.5559999999999992</c:v>
                </c:pt>
                <c:pt idx="2">
                  <c:v>10.045</c:v>
                </c:pt>
                <c:pt idx="3">
                  <c:v>10.551</c:v>
                </c:pt>
                <c:pt idx="4">
                  <c:v>11.051</c:v>
                </c:pt>
                <c:pt idx="5">
                  <c:v>11.544</c:v>
                </c:pt>
                <c:pt idx="6">
                  <c:v>12.064</c:v>
                </c:pt>
                <c:pt idx="7">
                  <c:v>12.551</c:v>
                </c:pt>
                <c:pt idx="8">
                  <c:v>13.054</c:v>
                </c:pt>
                <c:pt idx="9">
                  <c:v>13.553000000000001</c:v>
                </c:pt>
                <c:pt idx="10">
                  <c:v>14.053000000000001</c:v>
                </c:pt>
                <c:pt idx="11">
                  <c:v>14.558999999999999</c:v>
                </c:pt>
                <c:pt idx="12">
                  <c:v>15.057</c:v>
                </c:pt>
                <c:pt idx="13">
                  <c:v>15.547000000000001</c:v>
                </c:pt>
                <c:pt idx="14">
                  <c:v>16.059000000000001</c:v>
                </c:pt>
                <c:pt idx="15">
                  <c:v>16.558</c:v>
                </c:pt>
                <c:pt idx="16">
                  <c:v>17.061</c:v>
                </c:pt>
                <c:pt idx="17">
                  <c:v>17.556999999999999</c:v>
                </c:pt>
                <c:pt idx="18">
                  <c:v>18.059999999999999</c:v>
                </c:pt>
                <c:pt idx="19">
                  <c:v>18.562000000000001</c:v>
                </c:pt>
                <c:pt idx="20">
                  <c:v>19.065000000000001</c:v>
                </c:pt>
                <c:pt idx="21">
                  <c:v>19.061</c:v>
                </c:pt>
                <c:pt idx="22">
                  <c:v>19.065999999999999</c:v>
                </c:pt>
                <c:pt idx="23">
                  <c:v>19.065999999999999</c:v>
                </c:pt>
                <c:pt idx="24">
                  <c:v>19.068999999999999</c:v>
                </c:pt>
                <c:pt idx="25">
                  <c:v>19.073</c:v>
                </c:pt>
                <c:pt idx="26">
                  <c:v>19.071999999999999</c:v>
                </c:pt>
                <c:pt idx="27">
                  <c:v>19.065999999999999</c:v>
                </c:pt>
                <c:pt idx="28">
                  <c:v>19.071000000000002</c:v>
                </c:pt>
                <c:pt idx="29">
                  <c:v>19.077999999999999</c:v>
                </c:pt>
                <c:pt idx="30">
                  <c:v>19.082000000000001</c:v>
                </c:pt>
                <c:pt idx="31">
                  <c:v>19.081</c:v>
                </c:pt>
                <c:pt idx="32">
                  <c:v>19.079999999999998</c:v>
                </c:pt>
                <c:pt idx="33">
                  <c:v>19.082000000000001</c:v>
                </c:pt>
                <c:pt idx="34">
                  <c:v>19.077999999999999</c:v>
                </c:pt>
                <c:pt idx="35">
                  <c:v>19.077999999999999</c:v>
                </c:pt>
                <c:pt idx="36">
                  <c:v>19.077999999999999</c:v>
                </c:pt>
                <c:pt idx="37">
                  <c:v>19.093</c:v>
                </c:pt>
                <c:pt idx="38">
                  <c:v>19.088000000000001</c:v>
                </c:pt>
                <c:pt idx="39">
                  <c:v>19.09</c:v>
                </c:pt>
                <c:pt idx="40">
                  <c:v>19.091000000000001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754944"/>
        <c:axId val="111753376"/>
      </c:lineChart>
      <c:catAx>
        <c:axId val="11175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753376"/>
        <c:crosses val="autoZero"/>
        <c:auto val="1"/>
        <c:lblAlgn val="ctr"/>
        <c:lblOffset val="100"/>
        <c:tickLblSkip val="2"/>
        <c:noMultiLvlLbl val="0"/>
      </c:catAx>
      <c:valAx>
        <c:axId val="111753376"/>
        <c:scaling>
          <c:orientation val="minMax"/>
          <c:max val="22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754944"/>
        <c:crosses val="autoZero"/>
        <c:crossBetween val="between"/>
        <c:majorUnit val="2"/>
      </c:valAx>
      <c:spPr>
        <a:noFill/>
        <a:ln w="25400"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[Simulations(chooseCorr)__IterationNum=2000.xlsx](PT) PosCorr_close!PivotTable4</c:name>
    <c:fmtId val="-1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24"/>
        <c:spPr>
          <a:solidFill>
            <a:schemeClr val="accent1"/>
          </a:solidFill>
          <a:ln>
            <a:noFill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25"/>
        <c:spPr>
          <a:solidFill>
            <a:schemeClr val="accent1"/>
          </a:solidFill>
          <a:ln>
            <a:noFill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26"/>
        <c:spPr>
          <a:solidFill>
            <a:schemeClr val="accent1"/>
          </a:solidFill>
          <a:ln>
            <a:noFill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27"/>
        <c:spPr>
          <a:solidFill>
            <a:schemeClr val="accent1"/>
          </a:solidFill>
          <a:ln>
            <a:noFill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28"/>
        <c:spPr>
          <a:solidFill>
            <a:schemeClr val="accent1"/>
          </a:solidFill>
          <a:ln>
            <a:noFill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29"/>
        <c:spPr>
          <a:solidFill>
            <a:schemeClr val="accent1"/>
          </a:solidFill>
          <a:ln>
            <a:noFill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30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31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32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33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34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35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36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37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38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39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40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41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42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43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</c:pivotFmts>
    <c:plotArea>
      <c:layout/>
      <c:lineChart>
        <c:grouping val="standard"/>
        <c:varyColors val="0"/>
        <c:ser>
          <c:idx val="0"/>
          <c:order val="0"/>
          <c:tx>
            <c:strRef>
              <c:f>'(PT) PosCorr_close'!$B$1:$B$2</c:f>
              <c:strCache>
                <c:ptCount val="1"/>
                <c:pt idx="0">
                  <c:v>-1000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'(PT) PosCorr_close'!$A$3:$A$44</c:f>
              <c:strCach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strCache>
            </c:strRef>
          </c:cat>
          <c:val>
            <c:numRef>
              <c:f>'(PT) PosCorr_close'!$B$3:$B$44</c:f>
              <c:numCache>
                <c:formatCode>General</c:formatCode>
                <c:ptCount val="41"/>
                <c:pt idx="0">
                  <c:v>0.59</c:v>
                </c:pt>
                <c:pt idx="1">
                  <c:v>0.64800000000000002</c:v>
                </c:pt>
                <c:pt idx="2">
                  <c:v>0.71</c:v>
                </c:pt>
                <c:pt idx="3">
                  <c:v>0.79600000000000004</c:v>
                </c:pt>
                <c:pt idx="4">
                  <c:v>0.83099999999999996</c:v>
                </c:pt>
                <c:pt idx="5">
                  <c:v>0.93200000000000005</c:v>
                </c:pt>
                <c:pt idx="6">
                  <c:v>1.024</c:v>
                </c:pt>
                <c:pt idx="7">
                  <c:v>1.1459999999999999</c:v>
                </c:pt>
                <c:pt idx="8">
                  <c:v>1.214</c:v>
                </c:pt>
                <c:pt idx="9">
                  <c:v>1.365</c:v>
                </c:pt>
                <c:pt idx="10">
                  <c:v>1.4990000000000001</c:v>
                </c:pt>
                <c:pt idx="11">
                  <c:v>1.667</c:v>
                </c:pt>
                <c:pt idx="12">
                  <c:v>1.827</c:v>
                </c:pt>
                <c:pt idx="13">
                  <c:v>2.0059999999999998</c:v>
                </c:pt>
                <c:pt idx="14">
                  <c:v>2.1549999999999998</c:v>
                </c:pt>
                <c:pt idx="15">
                  <c:v>2.4529999999999998</c:v>
                </c:pt>
                <c:pt idx="16">
                  <c:v>2.726</c:v>
                </c:pt>
                <c:pt idx="17">
                  <c:v>2.9910000000000001</c:v>
                </c:pt>
                <c:pt idx="18">
                  <c:v>3.3090000000000002</c:v>
                </c:pt>
                <c:pt idx="19">
                  <c:v>3.6960000000000002</c:v>
                </c:pt>
                <c:pt idx="20">
                  <c:v>4.1630000000000003</c:v>
                </c:pt>
                <c:pt idx="21">
                  <c:v>3.8849999999999998</c:v>
                </c:pt>
                <c:pt idx="22">
                  <c:v>3.56</c:v>
                </c:pt>
                <c:pt idx="23">
                  <c:v>3.4140000000000001</c:v>
                </c:pt>
                <c:pt idx="24">
                  <c:v>3.18</c:v>
                </c:pt>
                <c:pt idx="25">
                  <c:v>2.9820000000000002</c:v>
                </c:pt>
                <c:pt idx="26">
                  <c:v>2.8109999999999999</c:v>
                </c:pt>
                <c:pt idx="27">
                  <c:v>2.645</c:v>
                </c:pt>
                <c:pt idx="28">
                  <c:v>2.4910000000000001</c:v>
                </c:pt>
                <c:pt idx="29">
                  <c:v>2.3370000000000002</c:v>
                </c:pt>
                <c:pt idx="30">
                  <c:v>2.2469999999999999</c:v>
                </c:pt>
                <c:pt idx="31">
                  <c:v>2.1749999999999998</c:v>
                </c:pt>
                <c:pt idx="32">
                  <c:v>2.0329999999999999</c:v>
                </c:pt>
                <c:pt idx="33">
                  <c:v>2.0150000000000001</c:v>
                </c:pt>
                <c:pt idx="34">
                  <c:v>1.907</c:v>
                </c:pt>
                <c:pt idx="35">
                  <c:v>1.8540000000000001</c:v>
                </c:pt>
                <c:pt idx="36">
                  <c:v>1.792</c:v>
                </c:pt>
                <c:pt idx="37">
                  <c:v>1.7470000000000001</c:v>
                </c:pt>
                <c:pt idx="38">
                  <c:v>1.645</c:v>
                </c:pt>
                <c:pt idx="39">
                  <c:v>1.611</c:v>
                </c:pt>
                <c:pt idx="40">
                  <c:v>1.58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'(PT) PosCorr_close'!$C$1:$C$2</c:f>
              <c:strCache>
                <c:ptCount val="1"/>
                <c:pt idx="0">
                  <c:v>-100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'(PT) PosCorr_close'!$A$3:$A$44</c:f>
              <c:strCach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strCache>
            </c:strRef>
          </c:cat>
          <c:val>
            <c:numRef>
              <c:f>'(PT) PosCorr_close'!$C$3:$C$44</c:f>
              <c:numCache>
                <c:formatCode>General</c:formatCode>
                <c:ptCount val="41"/>
                <c:pt idx="0">
                  <c:v>0.45400000000000001</c:v>
                </c:pt>
                <c:pt idx="1">
                  <c:v>0.50600000000000001</c:v>
                </c:pt>
                <c:pt idx="2">
                  <c:v>0.55700000000000005</c:v>
                </c:pt>
                <c:pt idx="3">
                  <c:v>0.59799999999999998</c:v>
                </c:pt>
                <c:pt idx="4">
                  <c:v>0.68300000000000005</c:v>
                </c:pt>
                <c:pt idx="5">
                  <c:v>0.75900000000000001</c:v>
                </c:pt>
                <c:pt idx="6">
                  <c:v>0.84299999999999997</c:v>
                </c:pt>
                <c:pt idx="7">
                  <c:v>0.91500000000000004</c:v>
                </c:pt>
                <c:pt idx="8">
                  <c:v>1.0389999999999999</c:v>
                </c:pt>
                <c:pt idx="9">
                  <c:v>1.1299999999999999</c:v>
                </c:pt>
                <c:pt idx="10">
                  <c:v>1.2829999999999999</c:v>
                </c:pt>
                <c:pt idx="11">
                  <c:v>1.4450000000000001</c:v>
                </c:pt>
                <c:pt idx="12">
                  <c:v>1.6879999999999999</c:v>
                </c:pt>
                <c:pt idx="13">
                  <c:v>1.827</c:v>
                </c:pt>
                <c:pt idx="14">
                  <c:v>2.0619999999999998</c:v>
                </c:pt>
                <c:pt idx="15">
                  <c:v>2.3540000000000001</c:v>
                </c:pt>
                <c:pt idx="16">
                  <c:v>2.5779999999999998</c:v>
                </c:pt>
                <c:pt idx="17">
                  <c:v>2.944</c:v>
                </c:pt>
                <c:pt idx="18">
                  <c:v>3.3490000000000002</c:v>
                </c:pt>
                <c:pt idx="19">
                  <c:v>3.7589999999999999</c:v>
                </c:pt>
                <c:pt idx="20">
                  <c:v>4.3259999999999996</c:v>
                </c:pt>
                <c:pt idx="21">
                  <c:v>4.0940000000000003</c:v>
                </c:pt>
                <c:pt idx="22">
                  <c:v>3.9540000000000002</c:v>
                </c:pt>
                <c:pt idx="23">
                  <c:v>3.827</c:v>
                </c:pt>
                <c:pt idx="24">
                  <c:v>3.7080000000000002</c:v>
                </c:pt>
                <c:pt idx="25">
                  <c:v>3.5950000000000002</c:v>
                </c:pt>
                <c:pt idx="26">
                  <c:v>3.5339999999999998</c:v>
                </c:pt>
                <c:pt idx="27">
                  <c:v>3.5390000000000001</c:v>
                </c:pt>
                <c:pt idx="28">
                  <c:v>3.5</c:v>
                </c:pt>
                <c:pt idx="29">
                  <c:v>3.516</c:v>
                </c:pt>
                <c:pt idx="30">
                  <c:v>3.508</c:v>
                </c:pt>
                <c:pt idx="31">
                  <c:v>3.5169999999999999</c:v>
                </c:pt>
                <c:pt idx="32">
                  <c:v>3.5550000000000002</c:v>
                </c:pt>
                <c:pt idx="33">
                  <c:v>3.5310000000000001</c:v>
                </c:pt>
                <c:pt idx="34">
                  <c:v>3.5910000000000002</c:v>
                </c:pt>
                <c:pt idx="35">
                  <c:v>3.6040000000000001</c:v>
                </c:pt>
                <c:pt idx="36">
                  <c:v>3.6429999999999998</c:v>
                </c:pt>
                <c:pt idx="37">
                  <c:v>3.6419999999999999</c:v>
                </c:pt>
                <c:pt idx="38">
                  <c:v>3.714</c:v>
                </c:pt>
                <c:pt idx="39">
                  <c:v>3.7189999999999999</c:v>
                </c:pt>
                <c:pt idx="40">
                  <c:v>3.7669999999999999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'(PT) PosCorr_close'!$D$1:$D$2</c:f>
              <c:strCache>
                <c:ptCount val="1"/>
                <c:pt idx="0">
                  <c:v>-10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'(PT) PosCorr_close'!$A$3:$A$44</c:f>
              <c:strCach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strCache>
            </c:strRef>
          </c:cat>
          <c:val>
            <c:numRef>
              <c:f>'(PT) PosCorr_close'!$D$3:$D$44</c:f>
              <c:numCache>
                <c:formatCode>General</c:formatCode>
                <c:ptCount val="41"/>
                <c:pt idx="0">
                  <c:v>0.372</c:v>
                </c:pt>
                <c:pt idx="1">
                  <c:v>0.39300000000000002</c:v>
                </c:pt>
                <c:pt idx="2">
                  <c:v>0.42599999999999999</c:v>
                </c:pt>
                <c:pt idx="3">
                  <c:v>0.47399999999999998</c:v>
                </c:pt>
                <c:pt idx="4">
                  <c:v>0.505</c:v>
                </c:pt>
                <c:pt idx="5">
                  <c:v>0.54200000000000004</c:v>
                </c:pt>
                <c:pt idx="6">
                  <c:v>0.59199999999999997</c:v>
                </c:pt>
                <c:pt idx="7">
                  <c:v>0.63900000000000001</c:v>
                </c:pt>
                <c:pt idx="8">
                  <c:v>0.70199999999999996</c:v>
                </c:pt>
                <c:pt idx="9">
                  <c:v>0.754</c:v>
                </c:pt>
                <c:pt idx="10">
                  <c:v>0.83099999999999996</c:v>
                </c:pt>
                <c:pt idx="11">
                  <c:v>0.91300000000000003</c:v>
                </c:pt>
                <c:pt idx="12">
                  <c:v>1.0309999999999999</c:v>
                </c:pt>
                <c:pt idx="13">
                  <c:v>1.107</c:v>
                </c:pt>
                <c:pt idx="14">
                  <c:v>1.284</c:v>
                </c:pt>
                <c:pt idx="15">
                  <c:v>1.448</c:v>
                </c:pt>
                <c:pt idx="16">
                  <c:v>1.661</c:v>
                </c:pt>
                <c:pt idx="17">
                  <c:v>1.954</c:v>
                </c:pt>
                <c:pt idx="18">
                  <c:v>2.3330000000000002</c:v>
                </c:pt>
                <c:pt idx="19">
                  <c:v>2.919</c:v>
                </c:pt>
                <c:pt idx="20">
                  <c:v>3.8769999999999998</c:v>
                </c:pt>
                <c:pt idx="21">
                  <c:v>5.23</c:v>
                </c:pt>
                <c:pt idx="22">
                  <c:v>6.06</c:v>
                </c:pt>
                <c:pt idx="23">
                  <c:v>6.6609999999999996</c:v>
                </c:pt>
                <c:pt idx="24">
                  <c:v>7.3040000000000003</c:v>
                </c:pt>
                <c:pt idx="25">
                  <c:v>7.7450000000000001</c:v>
                </c:pt>
                <c:pt idx="26">
                  <c:v>8.1609999999999996</c:v>
                </c:pt>
                <c:pt idx="27">
                  <c:v>8.4600000000000009</c:v>
                </c:pt>
                <c:pt idx="28">
                  <c:v>8.7469999999999999</c:v>
                </c:pt>
                <c:pt idx="29">
                  <c:v>8.8870000000000005</c:v>
                </c:pt>
                <c:pt idx="30">
                  <c:v>9.2149999999999999</c:v>
                </c:pt>
                <c:pt idx="31">
                  <c:v>9.3369999999999997</c:v>
                </c:pt>
                <c:pt idx="32">
                  <c:v>9.5150000000000006</c:v>
                </c:pt>
                <c:pt idx="33">
                  <c:v>9.6</c:v>
                </c:pt>
                <c:pt idx="34">
                  <c:v>9.8689999999999998</c:v>
                </c:pt>
                <c:pt idx="35">
                  <c:v>10.016999999999999</c:v>
                </c:pt>
                <c:pt idx="36">
                  <c:v>10.145</c:v>
                </c:pt>
                <c:pt idx="37">
                  <c:v>10.222</c:v>
                </c:pt>
                <c:pt idx="38">
                  <c:v>10.307</c:v>
                </c:pt>
                <c:pt idx="39">
                  <c:v>10.387</c:v>
                </c:pt>
                <c:pt idx="40">
                  <c:v>10.493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'(PT) PosCorr_close'!$E$1:$E$2</c:f>
              <c:strCache>
                <c:ptCount val="1"/>
                <c:pt idx="0">
                  <c:v>-5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'(PT) PosCorr_close'!$A$3:$A$44</c:f>
              <c:strCach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strCache>
            </c:strRef>
          </c:cat>
          <c:val>
            <c:numRef>
              <c:f>'(PT) PosCorr_close'!$E$3:$E$44</c:f>
              <c:numCache>
                <c:formatCode>General</c:formatCode>
                <c:ptCount val="41"/>
                <c:pt idx="0">
                  <c:v>0.35499999999999998</c:v>
                </c:pt>
                <c:pt idx="1">
                  <c:v>0.38600000000000001</c:v>
                </c:pt>
                <c:pt idx="2">
                  <c:v>0.41599999999999998</c:v>
                </c:pt>
                <c:pt idx="3">
                  <c:v>0.45500000000000002</c:v>
                </c:pt>
                <c:pt idx="4">
                  <c:v>0.495</c:v>
                </c:pt>
                <c:pt idx="5">
                  <c:v>0.53100000000000003</c:v>
                </c:pt>
                <c:pt idx="6">
                  <c:v>0.57999999999999996</c:v>
                </c:pt>
                <c:pt idx="7">
                  <c:v>0.621</c:v>
                </c:pt>
                <c:pt idx="8">
                  <c:v>0.67400000000000004</c:v>
                </c:pt>
                <c:pt idx="9">
                  <c:v>0.73099999999999998</c:v>
                </c:pt>
                <c:pt idx="10">
                  <c:v>0.80600000000000005</c:v>
                </c:pt>
                <c:pt idx="11">
                  <c:v>0.85599999999999998</c:v>
                </c:pt>
                <c:pt idx="12">
                  <c:v>0.95899999999999996</c:v>
                </c:pt>
                <c:pt idx="13">
                  <c:v>1.052</c:v>
                </c:pt>
                <c:pt idx="14">
                  <c:v>1.153</c:v>
                </c:pt>
                <c:pt idx="15">
                  <c:v>1.294</c:v>
                </c:pt>
                <c:pt idx="16">
                  <c:v>1.4670000000000001</c:v>
                </c:pt>
                <c:pt idx="17">
                  <c:v>1.6850000000000001</c:v>
                </c:pt>
                <c:pt idx="18">
                  <c:v>1.96</c:v>
                </c:pt>
                <c:pt idx="19">
                  <c:v>2.468</c:v>
                </c:pt>
                <c:pt idx="20">
                  <c:v>3.387</c:v>
                </c:pt>
                <c:pt idx="21">
                  <c:v>6.5039999999999996</c:v>
                </c:pt>
                <c:pt idx="22">
                  <c:v>7.8540000000000001</c:v>
                </c:pt>
                <c:pt idx="23">
                  <c:v>8.7620000000000005</c:v>
                </c:pt>
                <c:pt idx="24">
                  <c:v>9.34</c:v>
                </c:pt>
                <c:pt idx="25">
                  <c:v>9.89</c:v>
                </c:pt>
                <c:pt idx="26">
                  <c:v>10.36</c:v>
                </c:pt>
                <c:pt idx="27">
                  <c:v>10.682</c:v>
                </c:pt>
                <c:pt idx="28">
                  <c:v>10.898</c:v>
                </c:pt>
                <c:pt idx="29">
                  <c:v>11.24</c:v>
                </c:pt>
                <c:pt idx="30">
                  <c:v>11.505000000000001</c:v>
                </c:pt>
                <c:pt idx="31">
                  <c:v>11.66</c:v>
                </c:pt>
                <c:pt idx="32">
                  <c:v>11.891</c:v>
                </c:pt>
                <c:pt idx="33">
                  <c:v>12.076000000000001</c:v>
                </c:pt>
                <c:pt idx="34">
                  <c:v>12.28</c:v>
                </c:pt>
                <c:pt idx="35">
                  <c:v>12.413</c:v>
                </c:pt>
                <c:pt idx="36">
                  <c:v>12.502000000000001</c:v>
                </c:pt>
                <c:pt idx="37">
                  <c:v>12.596</c:v>
                </c:pt>
                <c:pt idx="38">
                  <c:v>12.737</c:v>
                </c:pt>
                <c:pt idx="39">
                  <c:v>12.855</c:v>
                </c:pt>
                <c:pt idx="40">
                  <c:v>12.976000000000001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'(PT) PosCorr_close'!$F$1:$F$2</c:f>
              <c:strCache>
                <c:ptCount val="1"/>
                <c:pt idx="0">
                  <c:v>-2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'(PT) PosCorr_close'!$A$3:$A$44</c:f>
              <c:strCach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strCache>
            </c:strRef>
          </c:cat>
          <c:val>
            <c:numRef>
              <c:f>'(PT) PosCorr_close'!$F$3:$F$44</c:f>
              <c:numCache>
                <c:formatCode>General</c:formatCode>
                <c:ptCount val="41"/>
                <c:pt idx="0">
                  <c:v>0.35199999999999998</c:v>
                </c:pt>
                <c:pt idx="1">
                  <c:v>0.38600000000000001</c:v>
                </c:pt>
                <c:pt idx="2">
                  <c:v>0.41799999999999998</c:v>
                </c:pt>
                <c:pt idx="3">
                  <c:v>0.45500000000000002</c:v>
                </c:pt>
                <c:pt idx="4">
                  <c:v>0.48899999999999999</c:v>
                </c:pt>
                <c:pt idx="5">
                  <c:v>0.52100000000000002</c:v>
                </c:pt>
                <c:pt idx="6">
                  <c:v>0.56899999999999995</c:v>
                </c:pt>
                <c:pt idx="7">
                  <c:v>0.60699999999999998</c:v>
                </c:pt>
                <c:pt idx="8">
                  <c:v>0.66400000000000003</c:v>
                </c:pt>
                <c:pt idx="9">
                  <c:v>0.71399999999999997</c:v>
                </c:pt>
                <c:pt idx="10">
                  <c:v>0.77900000000000003</c:v>
                </c:pt>
                <c:pt idx="11">
                  <c:v>0.84199999999999997</c:v>
                </c:pt>
                <c:pt idx="12">
                  <c:v>0.91400000000000003</c:v>
                </c:pt>
                <c:pt idx="13">
                  <c:v>0.999</c:v>
                </c:pt>
                <c:pt idx="14">
                  <c:v>1.097</c:v>
                </c:pt>
                <c:pt idx="15">
                  <c:v>1.218</c:v>
                </c:pt>
                <c:pt idx="16">
                  <c:v>1.37</c:v>
                </c:pt>
                <c:pt idx="17">
                  <c:v>1.577</c:v>
                </c:pt>
                <c:pt idx="18">
                  <c:v>1.827</c:v>
                </c:pt>
                <c:pt idx="19">
                  <c:v>2.214</c:v>
                </c:pt>
                <c:pt idx="20">
                  <c:v>3.0470000000000002</c:v>
                </c:pt>
                <c:pt idx="21">
                  <c:v>8.2949999999999999</c:v>
                </c:pt>
                <c:pt idx="22">
                  <c:v>9.7040000000000006</c:v>
                </c:pt>
                <c:pt idx="23">
                  <c:v>10.603999999999999</c:v>
                </c:pt>
                <c:pt idx="24">
                  <c:v>11.39</c:v>
                </c:pt>
                <c:pt idx="25">
                  <c:v>11.842000000000001</c:v>
                </c:pt>
                <c:pt idx="26">
                  <c:v>12.297000000000001</c:v>
                </c:pt>
                <c:pt idx="27">
                  <c:v>12.624000000000001</c:v>
                </c:pt>
                <c:pt idx="28">
                  <c:v>12.981</c:v>
                </c:pt>
                <c:pt idx="29">
                  <c:v>13.266999999999999</c:v>
                </c:pt>
                <c:pt idx="30">
                  <c:v>13.477</c:v>
                </c:pt>
                <c:pt idx="31">
                  <c:v>13.782</c:v>
                </c:pt>
                <c:pt idx="32">
                  <c:v>13.914999999999999</c:v>
                </c:pt>
                <c:pt idx="33">
                  <c:v>14.157</c:v>
                </c:pt>
                <c:pt idx="34">
                  <c:v>14.298999999999999</c:v>
                </c:pt>
                <c:pt idx="35">
                  <c:v>14.573</c:v>
                </c:pt>
                <c:pt idx="36">
                  <c:v>14.656000000000001</c:v>
                </c:pt>
                <c:pt idx="37">
                  <c:v>14.709</c:v>
                </c:pt>
                <c:pt idx="38">
                  <c:v>14.821999999999999</c:v>
                </c:pt>
                <c:pt idx="39">
                  <c:v>14.843</c:v>
                </c:pt>
                <c:pt idx="40">
                  <c:v>15.086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'(PT) PosCorr_close'!$G$1:$G$2</c:f>
              <c:strCache>
                <c:ptCount val="1"/>
                <c:pt idx="0">
                  <c:v>-1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'(PT) PosCorr_close'!$A$3:$A$44</c:f>
              <c:strCach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strCache>
            </c:strRef>
          </c:cat>
          <c:val>
            <c:numRef>
              <c:f>'(PT) PosCorr_close'!$G$3:$G$44</c:f>
              <c:numCache>
                <c:formatCode>General</c:formatCode>
                <c:ptCount val="41"/>
                <c:pt idx="0">
                  <c:v>0.34899999999999998</c:v>
                </c:pt>
                <c:pt idx="1">
                  <c:v>0.376</c:v>
                </c:pt>
                <c:pt idx="2">
                  <c:v>0.41299999999999998</c:v>
                </c:pt>
                <c:pt idx="3">
                  <c:v>0.44800000000000001</c:v>
                </c:pt>
                <c:pt idx="4">
                  <c:v>0.47599999999999998</c:v>
                </c:pt>
                <c:pt idx="5">
                  <c:v>0.51400000000000001</c:v>
                </c:pt>
                <c:pt idx="6">
                  <c:v>0.55800000000000005</c:v>
                </c:pt>
                <c:pt idx="7">
                  <c:v>0.59899999999999998</c:v>
                </c:pt>
                <c:pt idx="8">
                  <c:v>0.65300000000000002</c:v>
                </c:pt>
                <c:pt idx="9">
                  <c:v>0.71</c:v>
                </c:pt>
                <c:pt idx="10">
                  <c:v>0.76500000000000001</c:v>
                </c:pt>
                <c:pt idx="11">
                  <c:v>0.84599999999999997</c:v>
                </c:pt>
                <c:pt idx="12">
                  <c:v>0.90400000000000003</c:v>
                </c:pt>
                <c:pt idx="13">
                  <c:v>1.0009999999999999</c:v>
                </c:pt>
                <c:pt idx="14">
                  <c:v>1.097</c:v>
                </c:pt>
                <c:pt idx="15">
                  <c:v>1.216</c:v>
                </c:pt>
                <c:pt idx="16">
                  <c:v>1.3640000000000001</c:v>
                </c:pt>
                <c:pt idx="17">
                  <c:v>1.5580000000000001</c:v>
                </c:pt>
                <c:pt idx="18">
                  <c:v>1.798</c:v>
                </c:pt>
                <c:pt idx="19">
                  <c:v>2.1800000000000002</c:v>
                </c:pt>
                <c:pt idx="20">
                  <c:v>2.919</c:v>
                </c:pt>
                <c:pt idx="21">
                  <c:v>8.6660000000000004</c:v>
                </c:pt>
                <c:pt idx="22">
                  <c:v>10.130000000000001</c:v>
                </c:pt>
                <c:pt idx="23">
                  <c:v>11.151</c:v>
                </c:pt>
                <c:pt idx="24">
                  <c:v>11.861000000000001</c:v>
                </c:pt>
                <c:pt idx="25">
                  <c:v>12.340999999999999</c:v>
                </c:pt>
                <c:pt idx="26">
                  <c:v>12.849</c:v>
                </c:pt>
                <c:pt idx="27">
                  <c:v>13.186999999999999</c:v>
                </c:pt>
                <c:pt idx="28">
                  <c:v>13.507</c:v>
                </c:pt>
                <c:pt idx="29">
                  <c:v>13.86</c:v>
                </c:pt>
                <c:pt idx="30">
                  <c:v>14.106999999999999</c:v>
                </c:pt>
                <c:pt idx="31">
                  <c:v>14.268000000000001</c:v>
                </c:pt>
                <c:pt idx="32">
                  <c:v>14.590999999999999</c:v>
                </c:pt>
                <c:pt idx="33">
                  <c:v>14.64</c:v>
                </c:pt>
                <c:pt idx="34">
                  <c:v>14.878</c:v>
                </c:pt>
                <c:pt idx="35">
                  <c:v>15.047000000000001</c:v>
                </c:pt>
                <c:pt idx="36">
                  <c:v>15.193</c:v>
                </c:pt>
                <c:pt idx="37">
                  <c:v>15.319000000000001</c:v>
                </c:pt>
                <c:pt idx="38">
                  <c:v>15.441000000000001</c:v>
                </c:pt>
                <c:pt idx="39">
                  <c:v>15.58</c:v>
                </c:pt>
                <c:pt idx="40">
                  <c:v>15.702999999999999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'(PT) PosCorr_close'!$H$1:$H$2</c:f>
              <c:strCache>
                <c:ptCount val="1"/>
                <c:pt idx="0">
                  <c:v>0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strRef>
              <c:f>'(PT) PosCorr_close'!$A$3:$A$44</c:f>
              <c:strCach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strCache>
            </c:strRef>
          </c:cat>
          <c:val>
            <c:numRef>
              <c:f>'(PT) PosCorr_close'!$H$3:$H$44</c:f>
              <c:numCache>
                <c:formatCode>General</c:formatCode>
                <c:ptCount val="41"/>
                <c:pt idx="0">
                  <c:v>0.35299999999999998</c:v>
                </c:pt>
                <c:pt idx="1">
                  <c:v>0.379</c:v>
                </c:pt>
                <c:pt idx="2">
                  <c:v>0.41699999999999998</c:v>
                </c:pt>
                <c:pt idx="3">
                  <c:v>0.433</c:v>
                </c:pt>
                <c:pt idx="4">
                  <c:v>0.47199999999999998</c:v>
                </c:pt>
                <c:pt idx="5">
                  <c:v>0.51600000000000001</c:v>
                </c:pt>
                <c:pt idx="6">
                  <c:v>0.56100000000000005</c:v>
                </c:pt>
                <c:pt idx="7">
                  <c:v>0.60099999999999998</c:v>
                </c:pt>
                <c:pt idx="8">
                  <c:v>0.64700000000000002</c:v>
                </c:pt>
                <c:pt idx="9">
                  <c:v>0.70499999999999996</c:v>
                </c:pt>
                <c:pt idx="10">
                  <c:v>0.75900000000000001</c:v>
                </c:pt>
                <c:pt idx="11">
                  <c:v>0.82399999999999995</c:v>
                </c:pt>
                <c:pt idx="12">
                  <c:v>0.89900000000000002</c:v>
                </c:pt>
                <c:pt idx="13">
                  <c:v>0.98</c:v>
                </c:pt>
                <c:pt idx="14">
                  <c:v>1.091</c:v>
                </c:pt>
                <c:pt idx="15">
                  <c:v>1.2050000000000001</c:v>
                </c:pt>
                <c:pt idx="16">
                  <c:v>1.3620000000000001</c:v>
                </c:pt>
                <c:pt idx="17">
                  <c:v>1.5389999999999999</c:v>
                </c:pt>
                <c:pt idx="18">
                  <c:v>1.7829999999999999</c:v>
                </c:pt>
                <c:pt idx="19">
                  <c:v>2.1669999999999998</c:v>
                </c:pt>
                <c:pt idx="20">
                  <c:v>2.8460000000000001</c:v>
                </c:pt>
                <c:pt idx="21">
                  <c:v>8.8480000000000008</c:v>
                </c:pt>
                <c:pt idx="22">
                  <c:v>10.454000000000001</c:v>
                </c:pt>
                <c:pt idx="23">
                  <c:v>11.489000000000001</c:v>
                </c:pt>
                <c:pt idx="24">
                  <c:v>12.09</c:v>
                </c:pt>
                <c:pt idx="25">
                  <c:v>12.611000000000001</c:v>
                </c:pt>
                <c:pt idx="26">
                  <c:v>13.037000000000001</c:v>
                </c:pt>
                <c:pt idx="27">
                  <c:v>13.446</c:v>
                </c:pt>
                <c:pt idx="28">
                  <c:v>13.803000000000001</c:v>
                </c:pt>
                <c:pt idx="29">
                  <c:v>14.067</c:v>
                </c:pt>
                <c:pt idx="30">
                  <c:v>14.361000000000001</c:v>
                </c:pt>
                <c:pt idx="31">
                  <c:v>14.563000000000001</c:v>
                </c:pt>
                <c:pt idx="32">
                  <c:v>14.734</c:v>
                </c:pt>
                <c:pt idx="33">
                  <c:v>14.973000000000001</c:v>
                </c:pt>
                <c:pt idx="34">
                  <c:v>15.167999999999999</c:v>
                </c:pt>
                <c:pt idx="35">
                  <c:v>15.263</c:v>
                </c:pt>
                <c:pt idx="36">
                  <c:v>15.416</c:v>
                </c:pt>
                <c:pt idx="37">
                  <c:v>15.55</c:v>
                </c:pt>
                <c:pt idx="38">
                  <c:v>15.638</c:v>
                </c:pt>
                <c:pt idx="39">
                  <c:v>15.763999999999999</c:v>
                </c:pt>
                <c:pt idx="40">
                  <c:v>15.917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753768"/>
        <c:axId val="111752200"/>
      </c:lineChart>
      <c:catAx>
        <c:axId val="111753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752200"/>
        <c:crosses val="autoZero"/>
        <c:auto val="1"/>
        <c:lblAlgn val="ctr"/>
        <c:lblOffset val="100"/>
        <c:tickLblSkip val="2"/>
        <c:noMultiLvlLbl val="0"/>
      </c:catAx>
      <c:valAx>
        <c:axId val="1117522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753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ChatData!$B$3</c:f>
              <c:strCache>
                <c:ptCount val="1"/>
                <c:pt idx="0">
                  <c:v>0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8"/>
            <c:spPr>
              <a:noFill/>
              <a:ln w="15875">
                <a:solidFill>
                  <a:srgbClr val="002060"/>
                </a:solidFill>
              </a:ln>
              <a:effectLst/>
            </c:spPr>
          </c:marker>
          <c:cat>
            <c:numRef>
              <c:f>ChatData!$A$4:$A$44</c:f>
              <c:numCache>
                <c:formatCode>General</c:formatCod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numCache>
            </c:numRef>
          </c:cat>
          <c:val>
            <c:numRef>
              <c:f>ChatData!$B$4:$B$44</c:f>
              <c:numCache>
                <c:formatCode>General</c:formatCode>
                <c:ptCount val="41"/>
                <c:pt idx="0">
                  <c:v>1.349</c:v>
                </c:pt>
                <c:pt idx="1">
                  <c:v>1.3819999999999999</c:v>
                </c:pt>
                <c:pt idx="2">
                  <c:v>1.409</c:v>
                </c:pt>
                <c:pt idx="3">
                  <c:v>1.44</c:v>
                </c:pt>
                <c:pt idx="4">
                  <c:v>1.4770000000000001</c:v>
                </c:pt>
                <c:pt idx="5">
                  <c:v>1.5189999999999999</c:v>
                </c:pt>
                <c:pt idx="6">
                  <c:v>1.554</c:v>
                </c:pt>
                <c:pt idx="7">
                  <c:v>1.6020000000000001</c:v>
                </c:pt>
                <c:pt idx="8">
                  <c:v>1.65</c:v>
                </c:pt>
                <c:pt idx="9">
                  <c:v>1.704</c:v>
                </c:pt>
                <c:pt idx="10">
                  <c:v>1.7629999999999999</c:v>
                </c:pt>
                <c:pt idx="11">
                  <c:v>1.831</c:v>
                </c:pt>
                <c:pt idx="12">
                  <c:v>1.9</c:v>
                </c:pt>
                <c:pt idx="13">
                  <c:v>1.992</c:v>
                </c:pt>
                <c:pt idx="14">
                  <c:v>2.0859999999999999</c:v>
                </c:pt>
                <c:pt idx="15">
                  <c:v>2.206</c:v>
                </c:pt>
                <c:pt idx="16">
                  <c:v>2.3460000000000001</c:v>
                </c:pt>
                <c:pt idx="17">
                  <c:v>2.5379999999999998</c:v>
                </c:pt>
                <c:pt idx="18">
                  <c:v>2.7890000000000001</c:v>
                </c:pt>
                <c:pt idx="19">
                  <c:v>3.1669999999999998</c:v>
                </c:pt>
                <c:pt idx="20">
                  <c:v>3.9089999999999998</c:v>
                </c:pt>
                <c:pt idx="21">
                  <c:v>9.8940000000000001</c:v>
                </c:pt>
                <c:pt idx="22">
                  <c:v>11.448</c:v>
                </c:pt>
                <c:pt idx="23">
                  <c:v>12.404999999999999</c:v>
                </c:pt>
                <c:pt idx="24">
                  <c:v>13.106</c:v>
                </c:pt>
                <c:pt idx="25">
                  <c:v>13.664</c:v>
                </c:pt>
                <c:pt idx="26">
                  <c:v>14.108000000000001</c:v>
                </c:pt>
                <c:pt idx="27">
                  <c:v>14.471</c:v>
                </c:pt>
                <c:pt idx="28">
                  <c:v>14.768000000000001</c:v>
                </c:pt>
                <c:pt idx="29">
                  <c:v>15.057</c:v>
                </c:pt>
                <c:pt idx="30">
                  <c:v>15.337</c:v>
                </c:pt>
                <c:pt idx="31">
                  <c:v>15.574999999999999</c:v>
                </c:pt>
                <c:pt idx="32">
                  <c:v>15.769</c:v>
                </c:pt>
                <c:pt idx="33">
                  <c:v>15.942</c:v>
                </c:pt>
                <c:pt idx="34">
                  <c:v>16.138999999999999</c:v>
                </c:pt>
                <c:pt idx="35">
                  <c:v>16.329000000000001</c:v>
                </c:pt>
                <c:pt idx="36">
                  <c:v>16.445</c:v>
                </c:pt>
                <c:pt idx="37">
                  <c:v>16.545999999999999</c:v>
                </c:pt>
                <c:pt idx="38">
                  <c:v>16.681999999999999</c:v>
                </c:pt>
                <c:pt idx="39">
                  <c:v>16.786000000000001</c:v>
                </c:pt>
                <c:pt idx="40">
                  <c:v>16.867999999999999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ChatData!$C$3</c:f>
              <c:strCache>
                <c:ptCount val="1"/>
                <c:pt idx="0">
                  <c:v>10</c:v>
                </c:pt>
              </c:strCache>
            </c:strRef>
          </c:tx>
          <c:spPr>
            <a:ln w="28575" cap="rnd">
              <a:solidFill>
                <a:srgbClr val="4472C4">
                  <a:lumMod val="60000"/>
                  <a:lumOff val="40000"/>
                </a:srgbClr>
              </a:solidFill>
              <a:round/>
            </a:ln>
            <a:effectLst/>
          </c:spPr>
          <c:marker>
            <c:symbol val="square"/>
            <c:size val="8"/>
            <c:spPr>
              <a:noFill/>
              <a:ln w="15875">
                <a:solidFill>
                  <a:srgbClr val="4472C4">
                    <a:lumMod val="60000"/>
                    <a:lumOff val="40000"/>
                  </a:srgbClr>
                </a:solidFill>
              </a:ln>
              <a:effectLst/>
            </c:spPr>
          </c:marker>
          <c:cat>
            <c:numRef>
              <c:f>ChatData!$A$4:$A$44</c:f>
              <c:numCache>
                <c:formatCode>General</c:formatCod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numCache>
            </c:numRef>
          </c:cat>
          <c:val>
            <c:numRef>
              <c:f>ChatData!$C$4:$C$44</c:f>
              <c:numCache>
                <c:formatCode>General</c:formatCode>
                <c:ptCount val="41"/>
                <c:pt idx="0">
                  <c:v>2.0270000000000001</c:v>
                </c:pt>
                <c:pt idx="1">
                  <c:v>2.0670000000000002</c:v>
                </c:pt>
                <c:pt idx="2">
                  <c:v>2.1110000000000002</c:v>
                </c:pt>
                <c:pt idx="3">
                  <c:v>2.1579999999999999</c:v>
                </c:pt>
                <c:pt idx="4">
                  <c:v>2.218</c:v>
                </c:pt>
                <c:pt idx="5">
                  <c:v>2.2709999999999999</c:v>
                </c:pt>
                <c:pt idx="6">
                  <c:v>2.3279999999999998</c:v>
                </c:pt>
                <c:pt idx="7">
                  <c:v>2.4049999999999998</c:v>
                </c:pt>
                <c:pt idx="8">
                  <c:v>2.4740000000000002</c:v>
                </c:pt>
                <c:pt idx="9">
                  <c:v>2.5659999999999998</c:v>
                </c:pt>
                <c:pt idx="10">
                  <c:v>2.641</c:v>
                </c:pt>
                <c:pt idx="11">
                  <c:v>2.742</c:v>
                </c:pt>
                <c:pt idx="12">
                  <c:v>2.859</c:v>
                </c:pt>
                <c:pt idx="13">
                  <c:v>2.9740000000000002</c:v>
                </c:pt>
                <c:pt idx="14">
                  <c:v>3.129</c:v>
                </c:pt>
                <c:pt idx="15">
                  <c:v>3.3140000000000001</c:v>
                </c:pt>
                <c:pt idx="16">
                  <c:v>3.5310000000000001</c:v>
                </c:pt>
                <c:pt idx="17">
                  <c:v>3.8119999999999998</c:v>
                </c:pt>
                <c:pt idx="18">
                  <c:v>4.1870000000000003</c:v>
                </c:pt>
                <c:pt idx="19">
                  <c:v>4.7309999999999999</c:v>
                </c:pt>
                <c:pt idx="20">
                  <c:v>5.7869999999999999</c:v>
                </c:pt>
                <c:pt idx="21">
                  <c:v>9.8719999999999999</c:v>
                </c:pt>
                <c:pt idx="22">
                  <c:v>11.423</c:v>
                </c:pt>
                <c:pt idx="23">
                  <c:v>12.413</c:v>
                </c:pt>
                <c:pt idx="24">
                  <c:v>13.064</c:v>
                </c:pt>
                <c:pt idx="25">
                  <c:v>13.618</c:v>
                </c:pt>
                <c:pt idx="26">
                  <c:v>14.047000000000001</c:v>
                </c:pt>
                <c:pt idx="27">
                  <c:v>14.465</c:v>
                </c:pt>
                <c:pt idx="28">
                  <c:v>14.778</c:v>
                </c:pt>
                <c:pt idx="29">
                  <c:v>15.055999999999999</c:v>
                </c:pt>
                <c:pt idx="30">
                  <c:v>15.33</c:v>
                </c:pt>
                <c:pt idx="31">
                  <c:v>15.54</c:v>
                </c:pt>
                <c:pt idx="32">
                  <c:v>15.755000000000001</c:v>
                </c:pt>
                <c:pt idx="33">
                  <c:v>15.93</c:v>
                </c:pt>
                <c:pt idx="34">
                  <c:v>16.117999999999999</c:v>
                </c:pt>
                <c:pt idx="35">
                  <c:v>16.263000000000002</c:v>
                </c:pt>
                <c:pt idx="36">
                  <c:v>16.395</c:v>
                </c:pt>
                <c:pt idx="37">
                  <c:v>16.532</c:v>
                </c:pt>
                <c:pt idx="38">
                  <c:v>16.690999999999999</c:v>
                </c:pt>
                <c:pt idx="39">
                  <c:v>16.792999999999999</c:v>
                </c:pt>
                <c:pt idx="40">
                  <c:v>16.895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ChatData!$D$3</c:f>
              <c:strCache>
                <c:ptCount val="1"/>
                <c:pt idx="0">
                  <c:v>20</c:v>
                </c:pt>
              </c:strCache>
            </c:strRef>
          </c:tx>
          <c:spPr>
            <a:ln w="28575" cap="rnd">
              <a:solidFill>
                <a:srgbClr val="A5A5A5"/>
              </a:solidFill>
              <a:round/>
            </a:ln>
            <a:effectLst/>
          </c:spPr>
          <c:marker>
            <c:symbol val="square"/>
            <c:size val="8"/>
            <c:spPr>
              <a:noFill/>
              <a:ln w="15875">
                <a:solidFill>
                  <a:srgbClr val="A5A5A5"/>
                </a:solidFill>
              </a:ln>
              <a:effectLst/>
            </c:spPr>
          </c:marker>
          <c:cat>
            <c:numRef>
              <c:f>ChatData!$A$4:$A$44</c:f>
              <c:numCache>
                <c:formatCode>General</c:formatCod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numCache>
            </c:numRef>
          </c:cat>
          <c:val>
            <c:numRef>
              <c:f>ChatData!$D$4:$D$44</c:f>
              <c:numCache>
                <c:formatCode>General</c:formatCode>
                <c:ptCount val="41"/>
                <c:pt idx="0">
                  <c:v>4.056</c:v>
                </c:pt>
                <c:pt idx="1">
                  <c:v>4.1360000000000001</c:v>
                </c:pt>
                <c:pt idx="2">
                  <c:v>4.2290000000000001</c:v>
                </c:pt>
                <c:pt idx="3">
                  <c:v>4.3239999999999998</c:v>
                </c:pt>
                <c:pt idx="4">
                  <c:v>4.4269999999999996</c:v>
                </c:pt>
                <c:pt idx="5">
                  <c:v>4.5289999999999999</c:v>
                </c:pt>
                <c:pt idx="6">
                  <c:v>4.6680000000000001</c:v>
                </c:pt>
                <c:pt idx="7">
                  <c:v>4.8</c:v>
                </c:pt>
                <c:pt idx="8">
                  <c:v>4.9240000000000004</c:v>
                </c:pt>
                <c:pt idx="9">
                  <c:v>5.1100000000000003</c:v>
                </c:pt>
                <c:pt idx="10">
                  <c:v>5.2770000000000001</c:v>
                </c:pt>
                <c:pt idx="11">
                  <c:v>5.4790000000000001</c:v>
                </c:pt>
                <c:pt idx="12">
                  <c:v>5.702</c:v>
                </c:pt>
                <c:pt idx="13">
                  <c:v>5.93</c:v>
                </c:pt>
                <c:pt idx="14">
                  <c:v>6.1890000000000001</c:v>
                </c:pt>
                <c:pt idx="15">
                  <c:v>6.5289999999999999</c:v>
                </c:pt>
                <c:pt idx="16">
                  <c:v>6.907</c:v>
                </c:pt>
                <c:pt idx="17">
                  <c:v>7.3680000000000003</c:v>
                </c:pt>
                <c:pt idx="18">
                  <c:v>7.9390000000000001</c:v>
                </c:pt>
                <c:pt idx="19">
                  <c:v>8.6140000000000008</c:v>
                </c:pt>
                <c:pt idx="20">
                  <c:v>9.4949999999999992</c:v>
                </c:pt>
                <c:pt idx="21">
                  <c:v>10.525</c:v>
                </c:pt>
                <c:pt idx="22">
                  <c:v>11.481</c:v>
                </c:pt>
                <c:pt idx="23">
                  <c:v>12.317</c:v>
                </c:pt>
                <c:pt idx="24">
                  <c:v>12.972</c:v>
                </c:pt>
                <c:pt idx="25">
                  <c:v>13.474</c:v>
                </c:pt>
                <c:pt idx="26">
                  <c:v>13.909000000000001</c:v>
                </c:pt>
                <c:pt idx="27">
                  <c:v>14.295999999999999</c:v>
                </c:pt>
                <c:pt idx="28">
                  <c:v>14.659000000000001</c:v>
                </c:pt>
                <c:pt idx="29">
                  <c:v>14.914</c:v>
                </c:pt>
                <c:pt idx="30">
                  <c:v>15.215999999999999</c:v>
                </c:pt>
                <c:pt idx="31">
                  <c:v>15.432</c:v>
                </c:pt>
                <c:pt idx="32">
                  <c:v>15.643000000000001</c:v>
                </c:pt>
                <c:pt idx="33">
                  <c:v>15.856999999999999</c:v>
                </c:pt>
                <c:pt idx="34">
                  <c:v>15.996</c:v>
                </c:pt>
                <c:pt idx="35">
                  <c:v>16.167000000000002</c:v>
                </c:pt>
                <c:pt idx="36">
                  <c:v>16.303999999999998</c:v>
                </c:pt>
                <c:pt idx="37">
                  <c:v>16.408000000000001</c:v>
                </c:pt>
                <c:pt idx="38">
                  <c:v>16.556000000000001</c:v>
                </c:pt>
                <c:pt idx="39">
                  <c:v>16.693999999999999</c:v>
                </c:pt>
                <c:pt idx="40">
                  <c:v>16.795000000000002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ChatData!$E$3</c:f>
              <c:strCache>
                <c:ptCount val="1"/>
                <c:pt idx="0">
                  <c:v>1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8"/>
            <c:spPr>
              <a:noFill/>
              <a:ln w="15875">
                <a:solidFill>
                  <a:srgbClr val="002060"/>
                </a:solidFill>
              </a:ln>
              <a:effectLst/>
            </c:spPr>
          </c:marker>
          <c:cat>
            <c:numRef>
              <c:f>ChatData!$A$4:$A$44</c:f>
              <c:numCache>
                <c:formatCode>General</c:formatCod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numCache>
            </c:numRef>
          </c:cat>
          <c:val>
            <c:numRef>
              <c:f>ChatData!$E$4:$E$44</c:f>
              <c:numCache>
                <c:formatCode>General</c:formatCode>
                <c:ptCount val="41"/>
                <c:pt idx="0">
                  <c:v>1.351</c:v>
                </c:pt>
                <c:pt idx="1">
                  <c:v>1.3839999999999999</c:v>
                </c:pt>
                <c:pt idx="2">
                  <c:v>1.4119999999999999</c:v>
                </c:pt>
                <c:pt idx="3">
                  <c:v>1.444</c:v>
                </c:pt>
                <c:pt idx="4">
                  <c:v>1.4830000000000001</c:v>
                </c:pt>
                <c:pt idx="5">
                  <c:v>1.522</c:v>
                </c:pt>
                <c:pt idx="6">
                  <c:v>1.5629999999999999</c:v>
                </c:pt>
                <c:pt idx="7">
                  <c:v>1.6040000000000001</c:v>
                </c:pt>
                <c:pt idx="8">
                  <c:v>1.653</c:v>
                </c:pt>
                <c:pt idx="9">
                  <c:v>1.708</c:v>
                </c:pt>
                <c:pt idx="10">
                  <c:v>1.772</c:v>
                </c:pt>
                <c:pt idx="11">
                  <c:v>1.837</c:v>
                </c:pt>
                <c:pt idx="12">
                  <c:v>1.9179999999999999</c:v>
                </c:pt>
                <c:pt idx="13">
                  <c:v>1.998</c:v>
                </c:pt>
                <c:pt idx="14">
                  <c:v>2.1</c:v>
                </c:pt>
                <c:pt idx="15">
                  <c:v>2.2130000000000001</c:v>
                </c:pt>
                <c:pt idx="16">
                  <c:v>2.3639999999999999</c:v>
                </c:pt>
                <c:pt idx="17">
                  <c:v>2.5539999999999998</c:v>
                </c:pt>
                <c:pt idx="18">
                  <c:v>2.8050000000000002</c:v>
                </c:pt>
                <c:pt idx="19">
                  <c:v>3.1989999999999998</c:v>
                </c:pt>
                <c:pt idx="20">
                  <c:v>3.9020000000000001</c:v>
                </c:pt>
                <c:pt idx="21">
                  <c:v>6.6349999999999998</c:v>
                </c:pt>
                <c:pt idx="22">
                  <c:v>7.69</c:v>
                </c:pt>
                <c:pt idx="23">
                  <c:v>8.3610000000000007</c:v>
                </c:pt>
                <c:pt idx="24">
                  <c:v>8.8249999999999993</c:v>
                </c:pt>
                <c:pt idx="25">
                  <c:v>9.2029999999999994</c:v>
                </c:pt>
                <c:pt idx="26">
                  <c:v>9.49</c:v>
                </c:pt>
                <c:pt idx="27">
                  <c:v>9.7639999999999993</c:v>
                </c:pt>
                <c:pt idx="28">
                  <c:v>9.9960000000000004</c:v>
                </c:pt>
                <c:pt idx="29">
                  <c:v>10.205</c:v>
                </c:pt>
                <c:pt idx="30">
                  <c:v>10.36</c:v>
                </c:pt>
                <c:pt idx="31">
                  <c:v>10.525</c:v>
                </c:pt>
                <c:pt idx="32">
                  <c:v>10.682</c:v>
                </c:pt>
                <c:pt idx="33">
                  <c:v>10.795</c:v>
                </c:pt>
                <c:pt idx="34">
                  <c:v>10.944000000000001</c:v>
                </c:pt>
                <c:pt idx="35">
                  <c:v>11.042</c:v>
                </c:pt>
                <c:pt idx="36">
                  <c:v>11.132</c:v>
                </c:pt>
                <c:pt idx="37">
                  <c:v>11.236000000000001</c:v>
                </c:pt>
                <c:pt idx="38">
                  <c:v>11.291</c:v>
                </c:pt>
                <c:pt idx="39">
                  <c:v>11.391</c:v>
                </c:pt>
                <c:pt idx="40">
                  <c:v>11.46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ChatData!$F$3</c:f>
              <c:strCache>
                <c:ptCount val="1"/>
                <c:pt idx="0">
                  <c:v>11</c:v>
                </c:pt>
              </c:strCache>
            </c:strRef>
          </c:tx>
          <c:spPr>
            <a:ln w="28575" cap="rnd">
              <a:solidFill>
                <a:srgbClr val="4472C4">
                  <a:lumMod val="60000"/>
                  <a:lumOff val="40000"/>
                </a:srgbClr>
              </a:solidFill>
              <a:round/>
            </a:ln>
            <a:effectLst/>
          </c:spPr>
          <c:marker>
            <c:symbol val="circle"/>
            <c:size val="8"/>
            <c:spPr>
              <a:noFill/>
              <a:ln w="15875">
                <a:solidFill>
                  <a:srgbClr val="4472C4">
                    <a:lumMod val="60000"/>
                    <a:lumOff val="40000"/>
                  </a:srgbClr>
                </a:solidFill>
              </a:ln>
              <a:effectLst/>
            </c:spPr>
          </c:marker>
          <c:cat>
            <c:numRef>
              <c:f>ChatData!$A$4:$A$44</c:f>
              <c:numCache>
                <c:formatCode>General</c:formatCod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numCache>
            </c:numRef>
          </c:cat>
          <c:val>
            <c:numRef>
              <c:f>ChatData!$F$4:$F$44</c:f>
              <c:numCache>
                <c:formatCode>General</c:formatCode>
                <c:ptCount val="41"/>
                <c:pt idx="0">
                  <c:v>2.0299999999999998</c:v>
                </c:pt>
                <c:pt idx="1">
                  <c:v>2.069</c:v>
                </c:pt>
                <c:pt idx="2">
                  <c:v>2.109</c:v>
                </c:pt>
                <c:pt idx="3">
                  <c:v>2.1659999999999999</c:v>
                </c:pt>
                <c:pt idx="4">
                  <c:v>2.2210000000000001</c:v>
                </c:pt>
                <c:pt idx="5">
                  <c:v>2.2810000000000001</c:v>
                </c:pt>
                <c:pt idx="6">
                  <c:v>2.343</c:v>
                </c:pt>
                <c:pt idx="7">
                  <c:v>2.411</c:v>
                </c:pt>
                <c:pt idx="8">
                  <c:v>2.4900000000000002</c:v>
                </c:pt>
                <c:pt idx="9">
                  <c:v>2.5670000000000002</c:v>
                </c:pt>
                <c:pt idx="10">
                  <c:v>2.6579999999999999</c:v>
                </c:pt>
                <c:pt idx="11">
                  <c:v>2.76</c:v>
                </c:pt>
                <c:pt idx="12">
                  <c:v>2.867</c:v>
                </c:pt>
                <c:pt idx="13">
                  <c:v>2.9969999999999999</c:v>
                </c:pt>
                <c:pt idx="14">
                  <c:v>3.1579999999999999</c:v>
                </c:pt>
                <c:pt idx="15">
                  <c:v>3.331</c:v>
                </c:pt>
                <c:pt idx="16">
                  <c:v>3.528</c:v>
                </c:pt>
                <c:pt idx="17">
                  <c:v>3.8050000000000002</c:v>
                </c:pt>
                <c:pt idx="18">
                  <c:v>4.1680000000000001</c:v>
                </c:pt>
                <c:pt idx="19">
                  <c:v>4.6820000000000004</c:v>
                </c:pt>
                <c:pt idx="20">
                  <c:v>5.46</c:v>
                </c:pt>
                <c:pt idx="21">
                  <c:v>6.84</c:v>
                </c:pt>
                <c:pt idx="22">
                  <c:v>7.7110000000000003</c:v>
                </c:pt>
                <c:pt idx="23">
                  <c:v>8.3369999999999997</c:v>
                </c:pt>
                <c:pt idx="24">
                  <c:v>8.8109999999999999</c:v>
                </c:pt>
                <c:pt idx="25">
                  <c:v>9.1820000000000004</c:v>
                </c:pt>
                <c:pt idx="26">
                  <c:v>9.4830000000000005</c:v>
                </c:pt>
                <c:pt idx="27">
                  <c:v>9.7680000000000007</c:v>
                </c:pt>
                <c:pt idx="28">
                  <c:v>9.9860000000000007</c:v>
                </c:pt>
                <c:pt idx="29">
                  <c:v>10.16</c:v>
                </c:pt>
                <c:pt idx="30">
                  <c:v>10.356</c:v>
                </c:pt>
                <c:pt idx="31">
                  <c:v>10.5</c:v>
                </c:pt>
                <c:pt idx="32">
                  <c:v>10.669</c:v>
                </c:pt>
                <c:pt idx="33">
                  <c:v>10.789</c:v>
                </c:pt>
                <c:pt idx="34">
                  <c:v>10.897</c:v>
                </c:pt>
                <c:pt idx="35">
                  <c:v>11.026</c:v>
                </c:pt>
                <c:pt idx="36">
                  <c:v>11.146000000000001</c:v>
                </c:pt>
                <c:pt idx="37">
                  <c:v>11.196</c:v>
                </c:pt>
                <c:pt idx="38">
                  <c:v>11.301</c:v>
                </c:pt>
                <c:pt idx="39">
                  <c:v>11.363</c:v>
                </c:pt>
                <c:pt idx="40">
                  <c:v>11.465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ChatData!$G$3</c:f>
              <c:strCache>
                <c:ptCount val="1"/>
                <c:pt idx="0">
                  <c:v>21</c:v>
                </c:pt>
              </c:strCache>
            </c:strRef>
          </c:tx>
          <c:spPr>
            <a:ln w="28575" cap="rnd">
              <a:solidFill>
                <a:srgbClr val="A5A5A5"/>
              </a:solidFill>
              <a:round/>
            </a:ln>
            <a:effectLst/>
          </c:spPr>
          <c:marker>
            <c:symbol val="circle"/>
            <c:size val="8"/>
            <c:spPr>
              <a:noFill/>
              <a:ln w="15875">
                <a:solidFill>
                  <a:srgbClr val="A5A5A5"/>
                </a:solidFill>
              </a:ln>
              <a:effectLst/>
            </c:spPr>
          </c:marker>
          <c:cat>
            <c:numRef>
              <c:f>ChatData!$A$4:$A$44</c:f>
              <c:numCache>
                <c:formatCode>General</c:formatCod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numCache>
            </c:numRef>
          </c:cat>
          <c:val>
            <c:numRef>
              <c:f>ChatData!$G$4:$G$44</c:f>
              <c:numCache>
                <c:formatCode>General</c:formatCode>
                <c:ptCount val="41"/>
                <c:pt idx="0">
                  <c:v>4.0359999999999996</c:v>
                </c:pt>
                <c:pt idx="1">
                  <c:v>4.1269999999999998</c:v>
                </c:pt>
                <c:pt idx="2">
                  <c:v>4.2130000000000001</c:v>
                </c:pt>
                <c:pt idx="3">
                  <c:v>4.2969999999999997</c:v>
                </c:pt>
                <c:pt idx="4">
                  <c:v>4.3979999999999997</c:v>
                </c:pt>
                <c:pt idx="5">
                  <c:v>4.524</c:v>
                </c:pt>
                <c:pt idx="6">
                  <c:v>4.6150000000000002</c:v>
                </c:pt>
                <c:pt idx="7">
                  <c:v>4.758</c:v>
                </c:pt>
                <c:pt idx="8">
                  <c:v>4.8860000000000001</c:v>
                </c:pt>
                <c:pt idx="9">
                  <c:v>5.0229999999999997</c:v>
                </c:pt>
                <c:pt idx="10">
                  <c:v>5.16</c:v>
                </c:pt>
                <c:pt idx="11">
                  <c:v>5.3339999999999996</c:v>
                </c:pt>
                <c:pt idx="12">
                  <c:v>5.51</c:v>
                </c:pt>
                <c:pt idx="13">
                  <c:v>5.7130000000000001</c:v>
                </c:pt>
                <c:pt idx="14">
                  <c:v>5.9109999999999996</c:v>
                </c:pt>
                <c:pt idx="15">
                  <c:v>6.1479999999999997</c:v>
                </c:pt>
                <c:pt idx="16">
                  <c:v>6.4</c:v>
                </c:pt>
                <c:pt idx="17">
                  <c:v>6.6630000000000003</c:v>
                </c:pt>
                <c:pt idx="18">
                  <c:v>6.9539999999999997</c:v>
                </c:pt>
                <c:pt idx="19">
                  <c:v>7.2939999999999996</c:v>
                </c:pt>
                <c:pt idx="20">
                  <c:v>7.6040000000000001</c:v>
                </c:pt>
                <c:pt idx="21">
                  <c:v>7.9660000000000002</c:v>
                </c:pt>
                <c:pt idx="22">
                  <c:v>8.3119999999999994</c:v>
                </c:pt>
                <c:pt idx="23">
                  <c:v>8.6530000000000005</c:v>
                </c:pt>
                <c:pt idx="24">
                  <c:v>8.9529999999999994</c:v>
                </c:pt>
                <c:pt idx="25">
                  <c:v>9.2240000000000002</c:v>
                </c:pt>
                <c:pt idx="26">
                  <c:v>9.5009999999999994</c:v>
                </c:pt>
                <c:pt idx="27">
                  <c:v>9.7460000000000004</c:v>
                </c:pt>
                <c:pt idx="28">
                  <c:v>9.9429999999999996</c:v>
                </c:pt>
                <c:pt idx="29">
                  <c:v>10.137</c:v>
                </c:pt>
                <c:pt idx="30">
                  <c:v>10.308</c:v>
                </c:pt>
                <c:pt idx="31">
                  <c:v>10.474</c:v>
                </c:pt>
                <c:pt idx="32">
                  <c:v>10.589</c:v>
                </c:pt>
                <c:pt idx="33">
                  <c:v>10.752000000000001</c:v>
                </c:pt>
                <c:pt idx="34">
                  <c:v>10.862</c:v>
                </c:pt>
                <c:pt idx="35">
                  <c:v>10.956</c:v>
                </c:pt>
                <c:pt idx="36">
                  <c:v>11.055999999999999</c:v>
                </c:pt>
                <c:pt idx="37">
                  <c:v>11.137</c:v>
                </c:pt>
                <c:pt idx="38">
                  <c:v>11.243</c:v>
                </c:pt>
                <c:pt idx="39">
                  <c:v>11.316000000000001</c:v>
                </c:pt>
                <c:pt idx="40">
                  <c:v>11.409000000000001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ChatData!$H$3</c:f>
              <c:strCache>
                <c:ptCount val="1"/>
                <c:pt idx="0">
                  <c:v>2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x"/>
            <c:size val="8"/>
            <c:spPr>
              <a:noFill/>
              <a:ln w="15875">
                <a:solidFill>
                  <a:srgbClr val="002060"/>
                </a:solidFill>
              </a:ln>
              <a:effectLst/>
            </c:spPr>
          </c:marker>
          <c:cat>
            <c:numRef>
              <c:f>ChatData!$A$4:$A$44</c:f>
              <c:numCache>
                <c:formatCode>General</c:formatCod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numCache>
            </c:numRef>
          </c:cat>
          <c:val>
            <c:numRef>
              <c:f>ChatData!$H$4:$H$44</c:f>
              <c:numCache>
                <c:formatCode>General</c:formatCode>
                <c:ptCount val="41"/>
                <c:pt idx="0">
                  <c:v>1.3779999999999999</c:v>
                </c:pt>
                <c:pt idx="1">
                  <c:v>1.411</c:v>
                </c:pt>
                <c:pt idx="2">
                  <c:v>1.444</c:v>
                </c:pt>
                <c:pt idx="3">
                  <c:v>1.4750000000000001</c:v>
                </c:pt>
                <c:pt idx="4">
                  <c:v>1.516</c:v>
                </c:pt>
                <c:pt idx="5">
                  <c:v>1.5549999999999999</c:v>
                </c:pt>
                <c:pt idx="6">
                  <c:v>1.603</c:v>
                </c:pt>
                <c:pt idx="7">
                  <c:v>1.647</c:v>
                </c:pt>
                <c:pt idx="8">
                  <c:v>1.7</c:v>
                </c:pt>
                <c:pt idx="9">
                  <c:v>1.754</c:v>
                </c:pt>
                <c:pt idx="10">
                  <c:v>1.821</c:v>
                </c:pt>
                <c:pt idx="11">
                  <c:v>1.89</c:v>
                </c:pt>
                <c:pt idx="12">
                  <c:v>1.964</c:v>
                </c:pt>
                <c:pt idx="13">
                  <c:v>2.0510000000000002</c:v>
                </c:pt>
                <c:pt idx="14">
                  <c:v>2.1560000000000001</c:v>
                </c:pt>
                <c:pt idx="15">
                  <c:v>2.2749999999999999</c:v>
                </c:pt>
                <c:pt idx="16">
                  <c:v>2.4169999999999998</c:v>
                </c:pt>
                <c:pt idx="17">
                  <c:v>2.6059999999999999</c:v>
                </c:pt>
                <c:pt idx="18">
                  <c:v>2.8180000000000001</c:v>
                </c:pt>
                <c:pt idx="19">
                  <c:v>3.097</c:v>
                </c:pt>
                <c:pt idx="20">
                  <c:v>3.444</c:v>
                </c:pt>
                <c:pt idx="21">
                  <c:v>3.8260000000000001</c:v>
                </c:pt>
                <c:pt idx="22">
                  <c:v>4.1920000000000002</c:v>
                </c:pt>
                <c:pt idx="23">
                  <c:v>4.4790000000000001</c:v>
                </c:pt>
                <c:pt idx="24">
                  <c:v>4.71</c:v>
                </c:pt>
                <c:pt idx="25">
                  <c:v>4.8940000000000001</c:v>
                </c:pt>
                <c:pt idx="26">
                  <c:v>5.0709999999999997</c:v>
                </c:pt>
                <c:pt idx="27">
                  <c:v>5.2030000000000003</c:v>
                </c:pt>
                <c:pt idx="28">
                  <c:v>5.3140000000000001</c:v>
                </c:pt>
                <c:pt idx="29">
                  <c:v>5.4160000000000004</c:v>
                </c:pt>
                <c:pt idx="30">
                  <c:v>5.5250000000000004</c:v>
                </c:pt>
                <c:pt idx="31">
                  <c:v>5.6050000000000004</c:v>
                </c:pt>
                <c:pt idx="32">
                  <c:v>5.6849999999999996</c:v>
                </c:pt>
                <c:pt idx="33">
                  <c:v>5.7460000000000004</c:v>
                </c:pt>
                <c:pt idx="34">
                  <c:v>5.8159999999999998</c:v>
                </c:pt>
                <c:pt idx="35">
                  <c:v>5.8780000000000001</c:v>
                </c:pt>
                <c:pt idx="36">
                  <c:v>5.9409999999999998</c:v>
                </c:pt>
                <c:pt idx="37">
                  <c:v>5.99</c:v>
                </c:pt>
                <c:pt idx="38">
                  <c:v>6.0350000000000001</c:v>
                </c:pt>
                <c:pt idx="39">
                  <c:v>6.0650000000000004</c:v>
                </c:pt>
                <c:pt idx="40">
                  <c:v>6.1079999999999997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ChatData!$I$3</c:f>
              <c:strCache>
                <c:ptCount val="1"/>
                <c:pt idx="0">
                  <c:v>12</c:v>
                </c:pt>
              </c:strCache>
            </c:strRef>
          </c:tx>
          <c:spPr>
            <a:ln w="28575" cap="rnd">
              <a:solidFill>
                <a:srgbClr val="4472C4">
                  <a:lumMod val="60000"/>
                  <a:lumOff val="40000"/>
                </a:srgbClr>
              </a:solidFill>
              <a:round/>
            </a:ln>
            <a:effectLst/>
          </c:spPr>
          <c:marker>
            <c:symbol val="x"/>
            <c:size val="8"/>
            <c:spPr>
              <a:noFill/>
              <a:ln w="15875">
                <a:solidFill>
                  <a:srgbClr val="4472C4">
                    <a:lumMod val="60000"/>
                    <a:lumOff val="40000"/>
                  </a:srgbClr>
                </a:solidFill>
              </a:ln>
              <a:effectLst/>
            </c:spPr>
          </c:marker>
          <c:cat>
            <c:numRef>
              <c:f>ChatData!$A$4:$A$44</c:f>
              <c:numCache>
                <c:formatCode>General</c:formatCod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numCache>
            </c:numRef>
          </c:cat>
          <c:val>
            <c:numRef>
              <c:f>ChatData!$I$4:$I$44</c:f>
              <c:numCache>
                <c:formatCode>General</c:formatCode>
                <c:ptCount val="41"/>
                <c:pt idx="0">
                  <c:v>2.0550000000000002</c:v>
                </c:pt>
                <c:pt idx="1">
                  <c:v>2.105</c:v>
                </c:pt>
                <c:pt idx="2">
                  <c:v>2.1509999999999998</c:v>
                </c:pt>
                <c:pt idx="3">
                  <c:v>2.2000000000000002</c:v>
                </c:pt>
                <c:pt idx="4">
                  <c:v>2.254</c:v>
                </c:pt>
                <c:pt idx="5">
                  <c:v>2.3050000000000002</c:v>
                </c:pt>
                <c:pt idx="6">
                  <c:v>2.367</c:v>
                </c:pt>
                <c:pt idx="7">
                  <c:v>2.4420000000000002</c:v>
                </c:pt>
                <c:pt idx="8">
                  <c:v>2.5179999999999998</c:v>
                </c:pt>
                <c:pt idx="9">
                  <c:v>2.5920000000000001</c:v>
                </c:pt>
                <c:pt idx="10">
                  <c:v>2.677</c:v>
                </c:pt>
                <c:pt idx="11">
                  <c:v>2.7679999999999998</c:v>
                </c:pt>
                <c:pt idx="12">
                  <c:v>2.8570000000000002</c:v>
                </c:pt>
                <c:pt idx="13">
                  <c:v>2.9710000000000001</c:v>
                </c:pt>
                <c:pt idx="14">
                  <c:v>3.093</c:v>
                </c:pt>
                <c:pt idx="15">
                  <c:v>3.2360000000000002</c:v>
                </c:pt>
                <c:pt idx="16">
                  <c:v>3.3769999999999998</c:v>
                </c:pt>
                <c:pt idx="17">
                  <c:v>3.5430000000000001</c:v>
                </c:pt>
                <c:pt idx="18">
                  <c:v>3.706</c:v>
                </c:pt>
                <c:pt idx="19">
                  <c:v>3.8969999999999998</c:v>
                </c:pt>
                <c:pt idx="20">
                  <c:v>4.0789999999999997</c:v>
                </c:pt>
                <c:pt idx="21">
                  <c:v>4.2850000000000001</c:v>
                </c:pt>
                <c:pt idx="22">
                  <c:v>4.4790000000000001</c:v>
                </c:pt>
                <c:pt idx="23">
                  <c:v>4.6550000000000002</c:v>
                </c:pt>
                <c:pt idx="24">
                  <c:v>4.819</c:v>
                </c:pt>
                <c:pt idx="25">
                  <c:v>4.9569999999999999</c:v>
                </c:pt>
                <c:pt idx="26">
                  <c:v>5.1109999999999998</c:v>
                </c:pt>
                <c:pt idx="27">
                  <c:v>5.2270000000000003</c:v>
                </c:pt>
                <c:pt idx="28">
                  <c:v>5.34</c:v>
                </c:pt>
                <c:pt idx="29">
                  <c:v>5.4420000000000002</c:v>
                </c:pt>
                <c:pt idx="30">
                  <c:v>5.5149999999999997</c:v>
                </c:pt>
                <c:pt idx="31">
                  <c:v>5.5979999999999999</c:v>
                </c:pt>
                <c:pt idx="32">
                  <c:v>5.694</c:v>
                </c:pt>
                <c:pt idx="33">
                  <c:v>5.7560000000000002</c:v>
                </c:pt>
                <c:pt idx="34">
                  <c:v>5.8150000000000004</c:v>
                </c:pt>
                <c:pt idx="35">
                  <c:v>5.88</c:v>
                </c:pt>
                <c:pt idx="36">
                  <c:v>5.9290000000000003</c:v>
                </c:pt>
                <c:pt idx="37">
                  <c:v>5.9790000000000001</c:v>
                </c:pt>
                <c:pt idx="38">
                  <c:v>6.0229999999999997</c:v>
                </c:pt>
                <c:pt idx="39">
                  <c:v>6.069</c:v>
                </c:pt>
                <c:pt idx="40">
                  <c:v>6.1159999999999997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ChatData!$J$3</c:f>
              <c:strCache>
                <c:ptCount val="1"/>
                <c:pt idx="0">
                  <c:v>22</c:v>
                </c:pt>
              </c:strCache>
            </c:strRef>
          </c:tx>
          <c:spPr>
            <a:ln w="28575" cap="rnd">
              <a:solidFill>
                <a:srgbClr val="A5A5A5"/>
              </a:solidFill>
              <a:round/>
            </a:ln>
            <a:effectLst/>
          </c:spPr>
          <c:marker>
            <c:symbol val="x"/>
            <c:size val="8"/>
            <c:spPr>
              <a:noFill/>
              <a:ln w="15875">
                <a:solidFill>
                  <a:srgbClr val="A5A5A5"/>
                </a:solidFill>
              </a:ln>
              <a:effectLst/>
            </c:spPr>
          </c:marker>
          <c:cat>
            <c:numRef>
              <c:f>ChatData!$A$4:$A$44</c:f>
              <c:numCache>
                <c:formatCode>General</c:formatCode>
                <c:ptCount val="4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</c:numCache>
            </c:numRef>
          </c:cat>
          <c:val>
            <c:numRef>
              <c:f>ChatData!$J$4:$J$44</c:f>
              <c:numCache>
                <c:formatCode>General</c:formatCode>
                <c:ptCount val="41"/>
                <c:pt idx="0">
                  <c:v>3.7040000000000002</c:v>
                </c:pt>
                <c:pt idx="1">
                  <c:v>3.7709999999999999</c:v>
                </c:pt>
                <c:pt idx="2">
                  <c:v>3.8250000000000002</c:v>
                </c:pt>
                <c:pt idx="3">
                  <c:v>3.88</c:v>
                </c:pt>
                <c:pt idx="4">
                  <c:v>3.9390000000000001</c:v>
                </c:pt>
                <c:pt idx="5">
                  <c:v>3.99</c:v>
                </c:pt>
                <c:pt idx="6">
                  <c:v>4.0540000000000003</c:v>
                </c:pt>
                <c:pt idx="7">
                  <c:v>4.1100000000000003</c:v>
                </c:pt>
                <c:pt idx="8">
                  <c:v>4.1710000000000003</c:v>
                </c:pt>
                <c:pt idx="9">
                  <c:v>4.24</c:v>
                </c:pt>
                <c:pt idx="10">
                  <c:v>4.2960000000000003</c:v>
                </c:pt>
                <c:pt idx="11">
                  <c:v>4.3659999999999997</c:v>
                </c:pt>
                <c:pt idx="12">
                  <c:v>4.4429999999999996</c:v>
                </c:pt>
                <c:pt idx="13">
                  <c:v>4.4969999999999999</c:v>
                </c:pt>
                <c:pt idx="14">
                  <c:v>4.5839999999999996</c:v>
                </c:pt>
                <c:pt idx="15">
                  <c:v>4.6459999999999999</c:v>
                </c:pt>
                <c:pt idx="16">
                  <c:v>4.7190000000000003</c:v>
                </c:pt>
                <c:pt idx="17">
                  <c:v>4.7990000000000004</c:v>
                </c:pt>
                <c:pt idx="18">
                  <c:v>4.8620000000000001</c:v>
                </c:pt>
                <c:pt idx="19">
                  <c:v>4.9470000000000001</c:v>
                </c:pt>
                <c:pt idx="20">
                  <c:v>5.0170000000000003</c:v>
                </c:pt>
                <c:pt idx="21">
                  <c:v>5.0789999999999997</c:v>
                </c:pt>
                <c:pt idx="22">
                  <c:v>5.1459999999999999</c:v>
                </c:pt>
                <c:pt idx="23">
                  <c:v>5.2190000000000003</c:v>
                </c:pt>
                <c:pt idx="24">
                  <c:v>5.2949999999999999</c:v>
                </c:pt>
                <c:pt idx="25">
                  <c:v>5.359</c:v>
                </c:pt>
                <c:pt idx="26">
                  <c:v>5.4249999999999998</c:v>
                </c:pt>
                <c:pt idx="27">
                  <c:v>5.4930000000000003</c:v>
                </c:pt>
                <c:pt idx="28">
                  <c:v>5.56</c:v>
                </c:pt>
                <c:pt idx="29">
                  <c:v>5.609</c:v>
                </c:pt>
                <c:pt idx="30">
                  <c:v>5.6520000000000001</c:v>
                </c:pt>
                <c:pt idx="31">
                  <c:v>5.7220000000000004</c:v>
                </c:pt>
                <c:pt idx="32">
                  <c:v>5.7759999999999998</c:v>
                </c:pt>
                <c:pt idx="33">
                  <c:v>5.8129999999999997</c:v>
                </c:pt>
                <c:pt idx="34">
                  <c:v>5.89</c:v>
                </c:pt>
                <c:pt idx="35">
                  <c:v>5.915</c:v>
                </c:pt>
                <c:pt idx="36">
                  <c:v>5.9720000000000004</c:v>
                </c:pt>
                <c:pt idx="37">
                  <c:v>6.0049999999999999</c:v>
                </c:pt>
                <c:pt idx="38">
                  <c:v>6.0449999999999999</c:v>
                </c:pt>
                <c:pt idx="39">
                  <c:v>6.0789999999999997</c:v>
                </c:pt>
                <c:pt idx="40">
                  <c:v>6.1219999999999999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274768"/>
        <c:axId val="112275160"/>
      </c:lineChart>
      <c:catAx>
        <c:axId val="1122747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>
                    <a:solidFill>
                      <a:schemeClr val="tx1"/>
                    </a:solidFill>
                  </a:rPr>
                  <a:t>Number of Men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27516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1227516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 smtClean="0">
                    <a:ln>
                      <a:noFill/>
                    </a:ln>
                    <a:solidFill>
                      <a:schemeClr val="tx1"/>
                    </a:solidFill>
                  </a:rPr>
                  <a:t>Men's average rank of wives</a:t>
                </a:r>
                <a:endParaRPr lang="en-US" sz="1800" dirty="0">
                  <a:ln>
                    <a:noFill/>
                  </a:ln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ln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cross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2747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0555555555555555E-2"/>
          <c:y val="5.0925925925925923E-2"/>
          <c:w val="0.15905511811023623"/>
          <c:h val="0.30555555555555558"/>
        </c:manualLayout>
      </c:layout>
      <c:lineChart>
        <c:grouping val="stacked"/>
        <c:varyColors val="0"/>
        <c:ser>
          <c:idx val="0"/>
          <c:order val="0"/>
          <c:tx>
            <c:strRef>
              <c:f>LegendData!$A$6</c:f>
              <c:strCache>
                <c:ptCount val="1"/>
                <c:pt idx="0">
                  <c:v>Women   0%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val>
            <c:numRef>
              <c:f>LegendData!$B$6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LegendData!$A$7</c:f>
              <c:strCache>
                <c:ptCount val="1"/>
                <c:pt idx="0">
                  <c:v>Women 33%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LegendData!$B$7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LegendData!$A$8</c:f>
              <c:strCache>
                <c:ptCount val="1"/>
                <c:pt idx="0">
                  <c:v>Women 66%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LegendData!$B$8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LegendData!$A$9</c:f>
              <c:strCache>
                <c:ptCount val="1"/>
                <c:pt idx="0">
                  <c:v>    Men     0%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square"/>
            <c:size val="8"/>
            <c:spPr>
              <a:noFill/>
              <a:ln w="15875">
                <a:solidFill>
                  <a:schemeClr val="tx1"/>
                </a:solidFill>
              </a:ln>
              <a:effectLst/>
            </c:spPr>
          </c:marker>
          <c:val>
            <c:numRef>
              <c:f>LegendData!$B$9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LegendData!$A$10</c:f>
              <c:strCache>
                <c:ptCount val="1"/>
                <c:pt idx="0">
                  <c:v>    Men   33%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8"/>
            <c:spPr>
              <a:noFill/>
              <a:ln w="15875">
                <a:solidFill>
                  <a:schemeClr val="tx1"/>
                </a:solidFill>
              </a:ln>
              <a:effectLst/>
            </c:spPr>
          </c:marker>
          <c:val>
            <c:numRef>
              <c:f>LegendData!$B$10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LegendData!$A$11</c:f>
              <c:strCache>
                <c:ptCount val="1"/>
                <c:pt idx="0">
                  <c:v>    Men   66%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x"/>
            <c:size val="8"/>
            <c:spPr>
              <a:noFill/>
              <a:ln w="15875">
                <a:solidFill>
                  <a:schemeClr val="tx1"/>
                </a:solidFill>
              </a:ln>
              <a:effectLst/>
            </c:spPr>
          </c:marker>
          <c:val>
            <c:numRef>
              <c:f>LegendData!$B$11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2275552"/>
        <c:axId val="112276336"/>
      </c:lineChart>
      <c:catAx>
        <c:axId val="1122755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2276336"/>
        <c:crosses val="autoZero"/>
        <c:auto val="1"/>
        <c:lblAlgn val="ctr"/>
        <c:lblOffset val="100"/>
        <c:noMultiLvlLbl val="0"/>
      </c:catAx>
      <c:valAx>
        <c:axId val="1122763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227555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0.55877</cdr:x>
      <cdr:y>0.04116</cdr:y>
    </cdr:from>
    <cdr:to>
      <cdr:x>0.5787</cdr:x>
      <cdr:y>0.81222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4598450" y="203199"/>
          <a:ext cx="164050" cy="3806825"/>
        </a:xfrm>
        <a:prstGeom xmlns:a="http://schemas.openxmlformats.org/drawingml/2006/main" prst="rect">
          <a:avLst/>
        </a:prstGeom>
        <a:solidFill xmlns:a="http://schemas.openxmlformats.org/drawingml/2006/main">
          <a:schemeClr val="tx1">
            <a:alpha val="15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0.53499</cdr:x>
      <cdr:y>0.0317</cdr:y>
    </cdr:from>
    <cdr:to>
      <cdr:x>0.55177</cdr:x>
      <cdr:y>0.82125</cdr:y>
    </cdr:to>
    <cdr:sp macro="" textlink="">
      <cdr:nvSpPr>
        <cdr:cNvPr id="5" name="Rectangle 4"/>
        <cdr:cNvSpPr/>
      </cdr:nvSpPr>
      <cdr:spPr>
        <a:xfrm xmlns:a="http://schemas.openxmlformats.org/drawingml/2006/main">
          <a:off x="4402772" y="156527"/>
          <a:ext cx="138113" cy="3898106"/>
        </a:xfrm>
        <a:prstGeom xmlns:a="http://schemas.openxmlformats.org/drawingml/2006/main" prst="rect">
          <a:avLst/>
        </a:prstGeom>
        <a:solidFill xmlns:a="http://schemas.openxmlformats.org/drawingml/2006/main">
          <a:schemeClr val="tx1">
            <a:alpha val="15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EBEB45-85A9-4CFD-AF09-5C6F7EC293AC}" type="datetimeFigureOut">
              <a:rPr lang="en-US" smtClean="0"/>
              <a:t>5/14/2016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6532C0-764C-45A1-B1AE-FD8A3DDB3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510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6532C0-764C-45A1-B1AE-FD8A3DDB3A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271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727A6-E6AB-423A-9137-A288C472D7D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578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727A6-E6AB-423A-9137-A288C472D7D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409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727A6-E6AB-423A-9137-A288C472D7D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671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BC6AA4B-E2E8-4319-9FDE-02A37ECC112D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baseline="0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255028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727A6-E6AB-423A-9137-A288C472D7D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5788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727A6-E6AB-423A-9137-A288C472D7D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578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727A6-E6AB-423A-9137-A288C472D7D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377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727A6-E6AB-423A-9137-A288C472D7D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8069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727A6-E6AB-423A-9137-A288C472D7D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4635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727A6-E6AB-423A-9137-A288C472D7D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5987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6532C0-764C-45A1-B1AE-FD8A3DDB3A3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6943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727A6-E6AB-423A-9137-A288C472D7D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6431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727A6-E6AB-423A-9137-A288C472D7D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8069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727A6-E6AB-423A-9137-A288C472D7D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5955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727A6-E6AB-423A-9137-A288C472D7D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246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727A6-E6AB-423A-9137-A288C472D7D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068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727A6-E6AB-423A-9137-A288C472D7D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06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6532C0-764C-45A1-B1AE-FD8A3DDB3A3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960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6532C0-764C-45A1-B1AE-FD8A3DDB3A3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6884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727A6-E6AB-423A-9137-A288C472D7D1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9021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6532C0-764C-45A1-B1AE-FD8A3DDB3A37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001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7C65220B-2D3A-4E81-8830-C9BC56963063}" type="datetimeFigureOut">
              <a:rPr lang="en-US" smtClean="0">
                <a:solidFill>
                  <a:srgbClr val="464653"/>
                </a:solidFill>
              </a:rPr>
              <a:pPr/>
              <a:t>5/14/2016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4B2EAA40-7C77-4578-9B6D-C47506932D3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95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220B-2D3A-4E81-8830-C9BC56963063}" type="datetimeFigureOut">
              <a:rPr lang="en-US" smtClean="0">
                <a:solidFill>
                  <a:srgbClr val="464653"/>
                </a:solidFill>
              </a:rPr>
              <a:pPr/>
              <a:t>5/14/2016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AA40-7C77-4578-9B6D-C47506932D3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01375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7C65220B-2D3A-4E81-8830-C9BC56963063}" type="datetimeFigureOut">
              <a:rPr lang="en-US" smtClean="0">
                <a:solidFill>
                  <a:srgbClr val="464653"/>
                </a:solidFill>
              </a:rPr>
              <a:pPr/>
              <a:t>5/14/2016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4B2EAA40-7C77-4578-9B6D-C47506932D3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056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220B-2D3A-4E81-8830-C9BC56963063}" type="datetimeFigureOut">
              <a:rPr lang="en-US" smtClean="0">
                <a:solidFill>
                  <a:srgbClr val="464653"/>
                </a:solidFill>
              </a:rPr>
              <a:pPr/>
              <a:t>5/14/2016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AA40-7C77-4578-9B6D-C47506932D3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92625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220B-2D3A-4E81-8830-C9BC56963063}" type="datetimeFigureOut">
              <a:rPr lang="en-US" smtClean="0">
                <a:solidFill>
                  <a:srgbClr val="464653"/>
                </a:solidFill>
              </a:rPr>
              <a:pPr/>
              <a:t>5/14/2016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AA40-7C77-4578-9B6D-C47506932D3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93063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220B-2D3A-4E81-8830-C9BC56963063}" type="datetimeFigureOut">
              <a:rPr lang="en-US" smtClean="0">
                <a:solidFill>
                  <a:srgbClr val="464653"/>
                </a:solidFill>
              </a:rPr>
              <a:pPr/>
              <a:t>5/14/2016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AA40-7C77-4578-9B6D-C47506932D3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053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220B-2D3A-4E81-8830-C9BC56963063}" type="datetimeFigureOut">
              <a:rPr lang="en-US" smtClean="0">
                <a:solidFill>
                  <a:srgbClr val="464653"/>
                </a:solidFill>
              </a:rPr>
              <a:pPr/>
              <a:t>5/14/2016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AA40-7C77-4578-9B6D-C47506932D3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140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220B-2D3A-4E81-8830-C9BC56963063}" type="datetimeFigureOut">
              <a:rPr lang="en-US" smtClean="0">
                <a:solidFill>
                  <a:srgbClr val="464653"/>
                </a:solidFill>
              </a:rPr>
              <a:pPr/>
              <a:t>5/14/2016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AA40-7C77-4578-9B6D-C47506932D3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68467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220B-2D3A-4E81-8830-C9BC56963063}" type="datetimeFigureOut">
              <a:rPr lang="en-US" smtClean="0">
                <a:solidFill>
                  <a:srgbClr val="464653"/>
                </a:solidFill>
              </a:rPr>
              <a:pPr/>
              <a:t>5/14/2016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AA40-7C77-4578-9B6D-C47506932D3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906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220B-2D3A-4E81-8830-C9BC56963063}" type="datetimeFigureOut">
              <a:rPr lang="en-US" smtClean="0">
                <a:solidFill>
                  <a:srgbClr val="464653"/>
                </a:solidFill>
              </a:rPr>
              <a:pPr/>
              <a:t>5/14/2016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AA40-7C77-4578-9B6D-C47506932D3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468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220B-2D3A-4E81-8830-C9BC56963063}" type="datetimeFigureOut">
              <a:rPr lang="en-US" smtClean="0">
                <a:solidFill>
                  <a:srgbClr val="464653"/>
                </a:solidFill>
              </a:rPr>
              <a:pPr/>
              <a:t>5/14/2016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AA40-7C77-4578-9B6D-C47506932D3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525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C65220B-2D3A-4E81-8830-C9BC56963063}" type="datetimeFigureOut">
              <a:rPr lang="en-US" smtClean="0">
                <a:solidFill>
                  <a:srgbClr val="464653"/>
                </a:solidFill>
              </a:rPr>
              <a:pPr/>
              <a:t>5/14/2016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B2EAA40-7C77-4578-9B6D-C47506932D3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93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0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0.png"/><Relationship Id="rId4" Type="http://schemas.openxmlformats.org/officeDocument/2006/relationships/image" Target="../media/image16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7" Type="http://schemas.openxmlformats.org/officeDocument/2006/relationships/image" Target="../media/image22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png"/><Relationship Id="rId7" Type="http://schemas.openxmlformats.org/officeDocument/2006/relationships/image" Target="../media/image28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Relationship Id="rId5" Type="http://schemas.openxmlformats.org/officeDocument/2006/relationships/image" Target="../media/image241.png"/><Relationship Id="rId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2.png"/><Relationship Id="rId3" Type="http://schemas.openxmlformats.org/officeDocument/2006/relationships/image" Target="../media/image241.png"/><Relationship Id="rId7" Type="http://schemas.openxmlformats.org/officeDocument/2006/relationships/image" Target="../media/image3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1.png"/><Relationship Id="rId5" Type="http://schemas.openxmlformats.org/officeDocument/2006/relationships/image" Target="../media/image280.png"/><Relationship Id="rId4" Type="http://schemas.openxmlformats.org/officeDocument/2006/relationships/image" Target="../media/image27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3.png"/><Relationship Id="rId7" Type="http://schemas.openxmlformats.org/officeDocument/2006/relationships/image" Target="../media/image291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0.png"/><Relationship Id="rId5" Type="http://schemas.openxmlformats.org/officeDocument/2006/relationships/image" Target="../media/image270.png"/><Relationship Id="rId4" Type="http://schemas.openxmlformats.org/officeDocument/2006/relationships/image" Target="../media/image241.png"/><Relationship Id="rId9" Type="http://schemas.openxmlformats.org/officeDocument/2006/relationships/image" Target="../media/image29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0.png"/><Relationship Id="rId3" Type="http://schemas.openxmlformats.org/officeDocument/2006/relationships/image" Target="../media/image241.png"/><Relationship Id="rId7" Type="http://schemas.openxmlformats.org/officeDocument/2006/relationships/image" Target="../media/image3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1.png"/><Relationship Id="rId5" Type="http://schemas.openxmlformats.org/officeDocument/2006/relationships/image" Target="../media/image280.png"/><Relationship Id="rId4" Type="http://schemas.openxmlformats.org/officeDocument/2006/relationships/image" Target="../media/image270.png"/><Relationship Id="rId9" Type="http://schemas.openxmlformats.org/officeDocument/2006/relationships/image" Target="../media/image32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0.png"/><Relationship Id="rId3" Type="http://schemas.openxmlformats.org/officeDocument/2006/relationships/image" Target="../media/image241.png"/><Relationship Id="rId7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280.png"/><Relationship Id="rId4" Type="http://schemas.openxmlformats.org/officeDocument/2006/relationships/image" Target="../media/image34.png"/><Relationship Id="rId9" Type="http://schemas.openxmlformats.org/officeDocument/2006/relationships/image" Target="../media/image32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6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7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7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90.png"/><Relationship Id="rId14" Type="http://schemas.openxmlformats.org/officeDocument/2006/relationships/image" Target="../media/image63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7010400" cy="1066800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600" dirty="0" smtClean="0"/>
              <a:t>Unbalanced Random Matching Markets: the Start Effect of Competition</a:t>
            </a:r>
            <a:br>
              <a:rPr lang="en-US" sz="2600" dirty="0" smtClean="0"/>
            </a:b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500" dirty="0" smtClean="0"/>
              <a:t>Itai Ashlagi, </a:t>
            </a:r>
            <a:r>
              <a:rPr lang="en-US" sz="2400" dirty="0" err="1" smtClean="0"/>
              <a:t>Yash</a:t>
            </a:r>
            <a:r>
              <a:rPr lang="en-US" sz="2400" dirty="0" smtClean="0"/>
              <a:t> Kanoria, Jacob Leshno</a:t>
            </a:r>
            <a:r>
              <a:rPr lang="en-US" sz="2800" dirty="0"/>
              <a:t/>
            </a:r>
            <a:br>
              <a:rPr lang="en-US" sz="2800" dirty="0"/>
            </a:b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32015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Matching </a:t>
            </a:r>
            <a:r>
              <a:rPr lang="en-US" dirty="0"/>
              <a:t>M</a:t>
            </a:r>
            <a:r>
              <a:rPr lang="en-US" dirty="0" smtClean="0"/>
              <a:t>arkets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study two-sided matching markets where</a:t>
            </a:r>
          </a:p>
          <a:p>
            <a:pPr lvl="1"/>
            <a:r>
              <a:rPr lang="en-US" dirty="0" smtClean="0"/>
              <a:t>Agents have private preferences</a:t>
            </a:r>
          </a:p>
          <a:p>
            <a:pPr lvl="1"/>
            <a:r>
              <a:rPr lang="en-US" dirty="0" smtClean="0"/>
              <a:t>There are no transfers</a:t>
            </a:r>
          </a:p>
          <a:p>
            <a:pPr marL="274320" lvl="1" indent="0">
              <a:buNone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[Gale &amp; Shapley 1962]</a:t>
            </a:r>
            <a:endParaRPr lang="en-US" dirty="0" smtClean="0"/>
          </a:p>
          <a:p>
            <a:r>
              <a:rPr lang="en-US" dirty="0" smtClean="0"/>
              <a:t>Stable </a:t>
            </a:r>
            <a:r>
              <a:rPr lang="en-US" dirty="0" err="1"/>
              <a:t>matchings</a:t>
            </a:r>
            <a:r>
              <a:rPr lang="en-US" dirty="0"/>
              <a:t> are equilibrium outcomes in matching markets.</a:t>
            </a:r>
          </a:p>
          <a:p>
            <a:pPr lvl="1"/>
            <a:r>
              <a:rPr lang="en-US" sz="2000" dirty="0"/>
              <a:t>Centralized matching markets:  Medical residency match (NRMP), School choice (</a:t>
            </a:r>
            <a:r>
              <a:rPr lang="en-US" sz="2000" dirty="0" smtClean="0"/>
              <a:t>NYC, Boston, New Orleans,…)</a:t>
            </a:r>
            <a:endParaRPr lang="en-US" sz="2000" dirty="0"/>
          </a:p>
          <a:p>
            <a:pPr lvl="1"/>
            <a:r>
              <a:rPr lang="en-US" sz="2000" dirty="0"/>
              <a:t>Decentralized matching markets: Online dating, labor markets, college </a:t>
            </a:r>
            <a:r>
              <a:rPr lang="en-US" sz="2000" dirty="0" smtClean="0"/>
              <a:t>admissions</a:t>
            </a:r>
          </a:p>
          <a:p>
            <a:r>
              <a:rPr lang="en-US" dirty="0" smtClean="0"/>
              <a:t>This work: characterizing </a:t>
            </a:r>
            <a:r>
              <a:rPr lang="en-US" dirty="0"/>
              <a:t>stable </a:t>
            </a:r>
            <a:r>
              <a:rPr lang="en-US" dirty="0" err="1" smtClean="0"/>
              <a:t>matchings</a:t>
            </a:r>
            <a:endParaRPr lang="en-US" dirty="0"/>
          </a:p>
          <a:p>
            <a:pPr lvl="1"/>
            <a:r>
              <a:rPr lang="en-US" dirty="0" smtClean="0"/>
              <a:t>What can we say about typical outcomes?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09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Background: </a:t>
            </a:r>
            <a:br>
              <a:rPr lang="en-US" dirty="0" smtClean="0"/>
            </a:br>
            <a:r>
              <a:rPr lang="en-US" dirty="0" smtClean="0"/>
              <a:t>Stable Matchings </a:t>
            </a:r>
            <a:r>
              <a:rPr lang="en-US" dirty="0"/>
              <a:t>(</a:t>
            </a:r>
            <a:r>
              <a:rPr lang="en-US" dirty="0" smtClean="0"/>
              <a:t>Core Allocations)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A matching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𝜇</m:t>
                    </m:r>
                  </m:oMath>
                </a14:m>
                <a:r>
                  <a:rPr lang="en-US" dirty="0" smtClean="0"/>
                  <a:t> is </a:t>
                </a:r>
                <a:r>
                  <a:rPr lang="en-US" i="1" dirty="0"/>
                  <a:t>stable</a:t>
                </a:r>
                <a:r>
                  <a:rPr lang="en-US" dirty="0"/>
                  <a:t> if there is no </a:t>
                </a:r>
                <a:r>
                  <a:rPr lang="en-US" dirty="0" smtClean="0"/>
                  <a:t>man </a:t>
                </a:r>
                <a:r>
                  <a:rPr lang="en-US" dirty="0"/>
                  <a:t>and </a:t>
                </a:r>
                <a:r>
                  <a:rPr lang="en-US" dirty="0" smtClean="0"/>
                  <a:t>woman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𝑚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dirty="0"/>
                  <a:t> who both prefers each other over their current match. 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The set of stable matchings is a non-empty lattice, whose extreme points are the </a:t>
                </a:r>
                <a:r>
                  <a:rPr lang="en-US" i="1" dirty="0" smtClean="0"/>
                  <a:t>Men Optimal Stable Match </a:t>
                </a:r>
                <a:r>
                  <a:rPr lang="en-US" dirty="0" smtClean="0"/>
                  <a:t>(MOSM) and the </a:t>
                </a:r>
                <a:r>
                  <a:rPr lang="en-US" i="1" dirty="0" smtClean="0"/>
                  <a:t>Women Optimal Stable Match </a:t>
                </a:r>
                <a:r>
                  <a:rPr lang="en-US" dirty="0" smtClean="0"/>
                  <a:t>(WOSM) (Knuth 1976)</a:t>
                </a:r>
              </a:p>
              <a:p>
                <a:pPr lvl="1"/>
                <a:endParaRPr lang="en-US" dirty="0" smtClean="0"/>
              </a:p>
              <a:p>
                <a:r>
                  <a:rPr lang="en-US" dirty="0" smtClean="0"/>
                  <a:t>The </a:t>
                </a:r>
                <a:r>
                  <a:rPr lang="en-US" dirty="0"/>
                  <a:t>W</a:t>
                </a:r>
                <a:r>
                  <a:rPr lang="en-US" dirty="0" smtClean="0"/>
                  <a:t>OSM </a:t>
                </a:r>
                <a:r>
                  <a:rPr lang="en-US" dirty="0"/>
                  <a:t>can be computed </a:t>
                </a:r>
                <a:r>
                  <a:rPr lang="en-US" dirty="0" smtClean="0"/>
                  <a:t>using the women proposing Deferred </a:t>
                </a:r>
                <a:r>
                  <a:rPr lang="en-US" dirty="0"/>
                  <a:t>Accepted algorithm (Gale &amp; Shapely 1962)</a:t>
                </a:r>
              </a:p>
              <a:p>
                <a:pPr lvl="1"/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3"/>
                <a:stretch>
                  <a:fillRect l="-593" t="-1852" r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475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89607464"/>
              </p:ext>
            </p:extLst>
          </p:nvPr>
        </p:nvGraphicFramePr>
        <p:xfrm>
          <a:off x="685800" y="2438400"/>
          <a:ext cx="3124200" cy="18542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041400"/>
                <a:gridCol w="1041400"/>
                <a:gridCol w="1041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0426208"/>
              </p:ext>
            </p:extLst>
          </p:nvPr>
        </p:nvGraphicFramePr>
        <p:xfrm>
          <a:off x="4343400" y="2438400"/>
          <a:ext cx="4038600" cy="14630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009650"/>
                <a:gridCol w="1009650"/>
                <a:gridCol w="1009650"/>
                <a:gridCol w="1009650"/>
              </a:tblGrid>
              <a:tr h="294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219200"/>
            <a:ext cx="8229600" cy="493776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preferences of 3 men and 4 women: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90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555157503"/>
              </p:ext>
            </p:extLst>
          </p:nvPr>
        </p:nvGraphicFramePr>
        <p:xfrm>
          <a:off x="685800" y="2438400"/>
          <a:ext cx="3124200" cy="18542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041400"/>
                <a:gridCol w="1041400"/>
                <a:gridCol w="1041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993673"/>
              </p:ext>
            </p:extLst>
          </p:nvPr>
        </p:nvGraphicFramePr>
        <p:xfrm>
          <a:off x="4343400" y="2438400"/>
          <a:ext cx="4038600" cy="14630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009650"/>
                <a:gridCol w="1009650"/>
                <a:gridCol w="1009650"/>
                <a:gridCol w="1009650"/>
              </a:tblGrid>
              <a:tr h="294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94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219200"/>
            <a:ext cx="8229600" cy="493776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 non stable matching ( A and 2 would block)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77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154612358"/>
              </p:ext>
            </p:extLst>
          </p:nvPr>
        </p:nvGraphicFramePr>
        <p:xfrm>
          <a:off x="685800" y="2438400"/>
          <a:ext cx="3124200" cy="18542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041400"/>
                <a:gridCol w="1041400"/>
                <a:gridCol w="1041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3458578"/>
              </p:ext>
            </p:extLst>
          </p:nvPr>
        </p:nvGraphicFramePr>
        <p:xfrm>
          <a:off x="4343400" y="2438400"/>
          <a:ext cx="4038600" cy="14630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009650"/>
                <a:gridCol w="1009650"/>
                <a:gridCol w="1009650"/>
                <a:gridCol w="1009650"/>
              </a:tblGrid>
              <a:tr h="294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94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219200"/>
            <a:ext cx="8229600" cy="493776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MOSM: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(3 is unmatched)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56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5314852"/>
              </p:ext>
            </p:extLst>
          </p:nvPr>
        </p:nvGraphicFramePr>
        <p:xfrm>
          <a:off x="685800" y="2438400"/>
          <a:ext cx="3124200" cy="18542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041400"/>
                <a:gridCol w="1041400"/>
                <a:gridCol w="1041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218209"/>
              </p:ext>
            </p:extLst>
          </p:nvPr>
        </p:nvGraphicFramePr>
        <p:xfrm>
          <a:off x="4343400" y="2438400"/>
          <a:ext cx="4038600" cy="14630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009650"/>
                <a:gridCol w="1009650"/>
                <a:gridCol w="1009650"/>
                <a:gridCol w="1009650"/>
              </a:tblGrid>
              <a:tr h="294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94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219200"/>
            <a:ext cx="8229600" cy="493776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WOSM: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(3 is unmatched)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03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E60BF0-A545-4056-8039-BEE455BC9AB1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>
            <a:normAutofit/>
          </a:bodyPr>
          <a:lstStyle/>
          <a:p>
            <a:r>
              <a:rPr lang="en-US" sz="2600" dirty="0" smtClean="0"/>
              <a:t>Clearinghouses that find </a:t>
            </a:r>
            <a:r>
              <a:rPr lang="en-US" sz="2600" b="1" dirty="0"/>
              <a:t>s</a:t>
            </a:r>
            <a:r>
              <a:rPr lang="en-US" sz="2600" b="1" dirty="0" smtClean="0"/>
              <a:t>table</a:t>
            </a:r>
            <a:r>
              <a:rPr lang="en-US" sz="2600" dirty="0" smtClean="0"/>
              <a:t> </a:t>
            </a:r>
            <a:r>
              <a:rPr lang="en-US" sz="2600" dirty="0" err="1" smtClean="0"/>
              <a:t>matchings</a:t>
            </a:r>
            <a:endParaRPr lang="en-US" sz="2600" dirty="0" smtClean="0">
              <a:solidFill>
                <a:srgbClr val="000099"/>
              </a:solidFill>
            </a:endParaRPr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762000"/>
            <a:ext cx="4572000" cy="6096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600" dirty="0" smtClean="0">
                <a:solidFill>
                  <a:srgbClr val="0000FF"/>
                </a:solidFill>
              </a:rPr>
              <a:t>Medical Residencies in the U.S. (NRMP)</a:t>
            </a:r>
            <a:r>
              <a:rPr lang="en-US" sz="1400" dirty="0" smtClean="0">
                <a:solidFill>
                  <a:srgbClr val="0000FF"/>
                </a:solidFill>
              </a:rPr>
              <a:t> (1952)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Abdominal Transplant Surgery (2005)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Child &amp; Adolescent Psychiatry (1995)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Colon &amp; Rectal Surgery (1984)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Combined Musculoskeletal Matching Program (CMMP)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Hand Surgery (1990)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Medical Specialties Matching Program (MSMP)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Cardiovascular Disease (1986) </a:t>
            </a:r>
          </a:p>
          <a:p>
            <a:pPr>
              <a:lnSpc>
                <a:spcPct val="80000"/>
              </a:lnSpc>
            </a:pPr>
            <a:r>
              <a:rPr lang="en-US" sz="1400" dirty="0" smtClean="0">
                <a:solidFill>
                  <a:srgbClr val="0000FF"/>
                </a:solidFill>
              </a:rPr>
              <a:t>Gastroenterology (1986-1999; rejoined in 2006)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Hematology (2006)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Hematology/Oncology (2006)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Infectious Disease (1986-1990; rejoined in 1994)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Oncology (2006)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Pulmonary and Critical Medicine (1986)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Rheumatology (2005)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Minimally Invasive and Gastrointestinal Surgery (2003)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Obstetrics/Gynecology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Reproductive Endocrinology (1991)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Gynecologic Oncology (1993)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Maternal-Fetal Medicine (1994)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Female Pelvic Medicine &amp; Reconstructive Surgery (2001)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Ophthalmic Plastic &amp; Reconstructive Surgery (1991)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Pediatric Cardiology (1999)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Pediatric Critical Care Medicine (2000)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Pediatric Emergency Medicine (1994)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Pediatric Hematology/Oncology (2001)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Pediatric Rheumatology (2004)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Pediatric Surgery (1992)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dirty="0" smtClean="0">
              <a:solidFill>
                <a:srgbClr val="0000FF"/>
              </a:solidFill>
            </a:endParaRPr>
          </a:p>
        </p:txBody>
      </p:sp>
      <p:sp>
        <p:nvSpPr>
          <p:cNvPr id="5837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762000"/>
            <a:ext cx="4495800" cy="6096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Primary Care Sports Medicine (1994)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Radiology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Interventional Radiology (2002) </a:t>
            </a:r>
          </a:p>
          <a:p>
            <a:pPr>
              <a:lnSpc>
                <a:spcPct val="80000"/>
              </a:lnSpc>
            </a:pPr>
            <a:r>
              <a:rPr lang="en-US" sz="1200" dirty="0" err="1" smtClean="0">
                <a:solidFill>
                  <a:srgbClr val="0000FF"/>
                </a:solidFill>
              </a:rPr>
              <a:t>Neuroradiology</a:t>
            </a:r>
            <a:r>
              <a:rPr lang="en-US" sz="1200" dirty="0" smtClean="0">
                <a:solidFill>
                  <a:srgbClr val="0000FF"/>
                </a:solidFill>
              </a:rPr>
              <a:t> (2001)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Pediatric Radiology (2003)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Surgical Critical Care (2004)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Thoracic Surgery (1988)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Vascular Surgery (1988)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dirty="0" smtClean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Postdoctoral Dental Residencies in the United States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Oral and Maxillofacial Surgery (1985)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General Practice Residency (1986)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Advanced Education in General Dentistry (1986)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Pediatric Dentistry (1989)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Orthodontics (1996)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dirty="0" smtClean="0">
                <a:solidFill>
                  <a:srgbClr val="0000FF"/>
                </a:solidFill>
              </a:rPr>
              <a:t>Psychology Internships (1999)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Neuropsychology Residencies in the U.S. &amp; CA (2001)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Osteopathic Internships in the U.S. (before 1995)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Pharmacy Practice Residencies in the U.S. (1994)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Articling Positions with Law Firms in Alberta, CA(1993)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Medical Residencies in CA (</a:t>
            </a:r>
            <a:r>
              <a:rPr lang="en-US" sz="1400" dirty="0" err="1" smtClean="0">
                <a:solidFill>
                  <a:srgbClr val="0000FF"/>
                </a:solidFill>
              </a:rPr>
              <a:t>CaRMS</a:t>
            </a:r>
            <a:r>
              <a:rPr lang="en-US" sz="1400" dirty="0" smtClean="0">
                <a:solidFill>
                  <a:srgbClr val="0000FF"/>
                </a:solidFill>
              </a:rPr>
              <a:t>) (before 1970)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dirty="0" smtClean="0"/>
              <a:t>	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dirty="0" smtClean="0">
                <a:solidFill>
                  <a:srgbClr val="0000FF"/>
                </a:solidFill>
              </a:rPr>
              <a:t>British (medical) house officer positions</a:t>
            </a:r>
          </a:p>
          <a:p>
            <a:pPr>
              <a:lnSpc>
                <a:spcPct val="80000"/>
              </a:lnSpc>
            </a:pPr>
            <a:r>
              <a:rPr lang="en-US" sz="1600" dirty="0" smtClean="0">
                <a:solidFill>
                  <a:srgbClr val="0000FF"/>
                </a:solidFill>
              </a:rPr>
              <a:t>Edinburgh (1969)</a:t>
            </a:r>
          </a:p>
          <a:p>
            <a:pPr>
              <a:lnSpc>
                <a:spcPct val="80000"/>
              </a:lnSpc>
            </a:pPr>
            <a:r>
              <a:rPr lang="en-US" sz="1600" dirty="0" smtClean="0">
                <a:solidFill>
                  <a:srgbClr val="0000FF"/>
                </a:solidFill>
              </a:rPr>
              <a:t>Cardiff (197x)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dirty="0" smtClean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New York City High Schools (2003)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Boston Public Schools (2006), Denver, New Orleans</a:t>
            </a:r>
          </a:p>
        </p:txBody>
      </p:sp>
    </p:spTree>
    <p:extLst>
      <p:ext uri="{BB962C8B-B14F-4D97-AF65-F5344CB8AC3E}">
        <p14:creationId xmlns:p14="http://schemas.microsoft.com/office/powerpoint/2010/main" val="250896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>
              <a:lnSpc>
                <a:spcPct val="110000"/>
              </a:lnSpc>
            </a:pPr>
            <a:r>
              <a:rPr lang="en-US" sz="2400" dirty="0">
                <a:solidFill>
                  <a:srgbClr val="FF0000"/>
                </a:solidFill>
              </a:rPr>
              <a:t>So far theory does not explain the success of centralized </a:t>
            </a:r>
            <a:r>
              <a:rPr lang="en-US" sz="2400" dirty="0" smtClean="0">
                <a:solidFill>
                  <a:srgbClr val="FF0000"/>
                </a:solidFill>
              </a:rPr>
              <a:t>markets</a:t>
            </a:r>
            <a:endParaRPr lang="en-US" sz="2400" dirty="0" smtClean="0"/>
          </a:p>
          <a:p>
            <a:pPr lvl="2">
              <a:lnSpc>
                <a:spcPct val="110000"/>
              </a:lnSpc>
            </a:pPr>
            <a:r>
              <a:rPr lang="en-US" sz="2100" dirty="0" smtClean="0"/>
              <a:t>Theorem </a:t>
            </a:r>
            <a:r>
              <a:rPr lang="en-US" sz="2100" dirty="0"/>
              <a:t>[Roth 1982]: No stable mechanism is </a:t>
            </a:r>
            <a:r>
              <a:rPr lang="en-US" sz="2100" dirty="0" err="1" smtClean="0"/>
              <a:t>strategyproof</a:t>
            </a:r>
            <a:endParaRPr lang="en-US" sz="2100" dirty="0"/>
          </a:p>
          <a:p>
            <a:pPr lvl="2">
              <a:lnSpc>
                <a:spcPct val="110000"/>
              </a:lnSpc>
            </a:pPr>
            <a:r>
              <a:rPr lang="en-US" sz="2100" dirty="0"/>
              <a:t>Theorem [</a:t>
            </a:r>
            <a:r>
              <a:rPr lang="en-US" sz="2100" dirty="0" err="1"/>
              <a:t>Demange</a:t>
            </a:r>
            <a:r>
              <a:rPr lang="en-US" sz="2100" dirty="0"/>
              <a:t>, Gale, Sotomayor (1987)]: Agents can </a:t>
            </a:r>
            <a:r>
              <a:rPr lang="en-US" sz="2100" dirty="0" smtClean="0"/>
              <a:t>successfully manipulate </a:t>
            </a:r>
            <a:r>
              <a:rPr lang="en-US" sz="2100" dirty="0"/>
              <a:t>if only if they have multiple stable </a:t>
            </a:r>
            <a:r>
              <a:rPr lang="en-US" sz="2100" dirty="0" smtClean="0"/>
              <a:t>partners</a:t>
            </a:r>
          </a:p>
          <a:p>
            <a:pPr lvl="1">
              <a:lnSpc>
                <a:spcPct val="110000"/>
              </a:lnSpc>
            </a:pPr>
            <a:endParaRPr lang="en-US" sz="2400" dirty="0"/>
          </a:p>
          <a:p>
            <a:pPr lvl="1">
              <a:lnSpc>
                <a:spcPct val="110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This paper provides an explanation for why stable matchings are essentially unique.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38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Matching Markets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Hard to give general </a:t>
                </a:r>
                <a:r>
                  <a:rPr lang="en-US" dirty="0" smtClean="0"/>
                  <a:t>characterizations</a:t>
                </a:r>
                <a:endParaRPr lang="en-US" dirty="0"/>
              </a:p>
              <a:p>
                <a:pPr lvl="1"/>
                <a:r>
                  <a:rPr lang="en-US" dirty="0"/>
                  <a:t>Examples exist where the core is large or small, stable outcomes good or bad for women </a:t>
                </a:r>
              </a:p>
              <a:p>
                <a:pPr marL="0" indent="0">
                  <a:buNone/>
                </a:pPr>
                <a:endParaRPr lang="en-US" i="1" dirty="0" smtClean="0"/>
              </a:p>
              <a:p>
                <a:r>
                  <a:rPr lang="en-US" i="1" dirty="0" smtClean="0"/>
                  <a:t>Random Matching Market: </a:t>
                </a:r>
                <a:r>
                  <a:rPr lang="en-US" dirty="0" smtClean="0"/>
                  <a:t>A </a:t>
                </a:r>
                <a:r>
                  <a:rPr lang="en-US" dirty="0"/>
                  <a:t>set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men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ℳ</m:t>
                    </m:r>
                  </m:oMath>
                </a14:m>
                <a:r>
                  <a:rPr lang="en-US" dirty="0"/>
                  <a:t> and a set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 women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𝒲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 smtClean="0"/>
                  <a:t>Man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has </a:t>
                </a:r>
                <a:r>
                  <a:rPr lang="en-US" dirty="0" smtClean="0"/>
                  <a:t>complete preferences </a:t>
                </a:r>
                <a:r>
                  <a:rPr lang="en-US" dirty="0"/>
                  <a:t>over </a:t>
                </a:r>
                <a:r>
                  <a:rPr lang="en-US" dirty="0" smtClean="0"/>
                  <a:t>women, </a:t>
                </a:r>
                <a:br>
                  <a:rPr lang="en-US" dirty="0" smtClean="0"/>
                </a:br>
                <a:r>
                  <a:rPr lang="en-US" dirty="0" smtClean="0"/>
                  <a:t>drawn </a:t>
                </a:r>
                <a:r>
                  <a:rPr lang="en-US" dirty="0"/>
                  <a:t>randomly at </a:t>
                </a:r>
                <a:r>
                  <a:rPr lang="en-US" dirty="0" smtClean="0"/>
                  <a:t>uniform </a:t>
                </a:r>
                <a:r>
                  <a:rPr lang="en-US" dirty="0" err="1" smtClean="0"/>
                  <a:t>iid</a:t>
                </a:r>
                <a:r>
                  <a:rPr lang="en-US" dirty="0"/>
                  <a:t>.</a:t>
                </a:r>
              </a:p>
              <a:p>
                <a:pPr lvl="1"/>
                <a:r>
                  <a:rPr lang="en-US" dirty="0" smtClean="0"/>
                  <a:t>Woman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𝑤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has </a:t>
                </a:r>
                <a:r>
                  <a:rPr lang="en-US" dirty="0" smtClean="0"/>
                  <a:t>complete preferences </a:t>
                </a:r>
                <a:r>
                  <a:rPr lang="en-US" dirty="0"/>
                  <a:t>over </a:t>
                </a:r>
                <a:r>
                  <a:rPr lang="en-US" dirty="0" smtClean="0"/>
                  <a:t>men</a:t>
                </a:r>
                <a:r>
                  <a:rPr lang="en-US" dirty="0"/>
                  <a:t>,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drawn </a:t>
                </a:r>
                <a:r>
                  <a:rPr lang="en-US" dirty="0"/>
                  <a:t>randomly </a:t>
                </a:r>
                <a:r>
                  <a:rPr lang="en-US" dirty="0" smtClean="0"/>
                  <a:t>at uniform </a:t>
                </a:r>
                <a:r>
                  <a:rPr lang="en-US" dirty="0" err="1" smtClean="0"/>
                  <a:t>iid</a:t>
                </a:r>
                <a:r>
                  <a:rPr lang="en-US" dirty="0" smtClean="0"/>
                  <a:t>.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dirty="0" smtClean="0"/>
                  <a:t>Goal: characterization of </a:t>
                </a:r>
                <a:r>
                  <a:rPr lang="en-US" dirty="0" smtClean="0">
                    <a:solidFill>
                      <a:schemeClr val="accent1"/>
                    </a:solidFill>
                  </a:rPr>
                  <a:t>typical outcomes</a:t>
                </a:r>
                <a:r>
                  <a:rPr lang="en-US" dirty="0" smtClean="0"/>
                  <a:t> in random markets with varying </a:t>
                </a:r>
                <a:r>
                  <a:rPr lang="en-US" dirty="0" smtClean="0">
                    <a:solidFill>
                      <a:schemeClr val="accent1"/>
                    </a:solidFill>
                  </a:rPr>
                  <a:t>imbalance</a:t>
                </a:r>
                <a:r>
                  <a:rPr lang="en-US" dirty="0" smtClean="0"/>
                  <a:t> and hence </a:t>
                </a:r>
                <a:r>
                  <a:rPr lang="en-US" dirty="0" smtClean="0">
                    <a:solidFill>
                      <a:schemeClr val="accent1"/>
                    </a:solidFill>
                  </a:rPr>
                  <a:t>competition</a:t>
                </a:r>
                <a:r>
                  <a:rPr lang="en-US" dirty="0" smtClean="0"/>
                  <a:t>. 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3"/>
                <a:stretch>
                  <a:fillRect l="-444" t="-1728" r="-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540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sz="2700" dirty="0" smtClean="0"/>
                  <a:t>How many agents have </a:t>
                </a:r>
                <a:r>
                  <a:rPr lang="en-US" sz="2700" i="1" dirty="0" smtClean="0">
                    <a:solidFill>
                      <a:schemeClr val="accent1"/>
                    </a:solidFill>
                  </a:rPr>
                  <a:t>multiple stable assignments</a:t>
                </a:r>
                <a:r>
                  <a:rPr lang="en-US" sz="2700" dirty="0" smtClean="0"/>
                  <a:t>?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en-US" sz="2400" dirty="0" err="1" smtClean="0"/>
                  <a:t>Demange</a:t>
                </a:r>
                <a:r>
                  <a:rPr lang="en-US" sz="2400" dirty="0" smtClean="0"/>
                  <a:t>, Gale, Sotomayor (1987):  Agents can manipulate if only if they have multiple stable partners.</a:t>
                </a:r>
              </a:p>
              <a:p>
                <a:pPr lvl="1">
                  <a:lnSpc>
                    <a:spcPct val="110000"/>
                  </a:lnSpc>
                </a:pPr>
                <a:endParaRPr lang="en-US" sz="2700" dirty="0" smtClean="0"/>
              </a:p>
              <a:p>
                <a:r>
                  <a:rPr lang="en-US" sz="2700" dirty="0" smtClean="0"/>
                  <a:t>Average rank for each side</a:t>
                </a:r>
                <a:endParaRPr lang="en-US" sz="2700" dirty="0"/>
              </a:p>
              <a:p>
                <a:pPr lvl="1"/>
                <a:r>
                  <a:rPr lang="en-US" sz="2400" dirty="0"/>
                  <a:t>Define men’s average rank of their wives under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𝜇</m:t>
                    </m:r>
                  </m:oMath>
                </a14:m>
                <a:r>
                  <a:rPr lang="en-US" sz="2400" dirty="0"/>
                  <a:t> </a:t>
                </a:r>
                <a:br>
                  <a:rPr lang="en-US" sz="2400" dirty="0"/>
                </a:br>
                <a:r>
                  <a:rPr lang="en-US" sz="2400" dirty="0"/>
                  <a:t/>
                </a:r>
                <a:br>
                  <a:rPr lang="en-US" sz="24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Men</m:t>
                        </m:r>
                        <m:r>
                          <a:rPr lang="en-US" sz="2400" i="1">
                            <a:latin typeface="Cambria Math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𝜇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≔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𝜇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/>
                                    <a:ea typeface="Cambria Math"/>
                                  </a:rPr>
                                  <m:t>𝒲</m:t>
                                </m:r>
                              </m:e>
                            </m:d>
                          </m:e>
                        </m:d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𝑚</m:t>
                        </m:r>
                        <m:r>
                          <a:rPr lang="en-US" sz="2400" i="1">
                            <a:latin typeface="Cambria Math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𝜇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𝒲</m:t>
                            </m:r>
                          </m:e>
                        </m:d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Rank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𝜇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𝑚</m:t>
                                </m:r>
                              </m:e>
                            </m:d>
                          </m:e>
                        </m:d>
                      </m:e>
                    </m:nary>
                  </m:oMath>
                </a14:m>
                <a:r>
                  <a:rPr lang="en-US" sz="2400" dirty="0"/>
                  <a:t/>
                </a:r>
                <a:br>
                  <a:rPr lang="en-US" sz="2400" dirty="0"/>
                </a:br>
                <a:endParaRPr lang="en-US" sz="2400" dirty="0"/>
              </a:p>
              <a:p>
                <a:pPr marL="274320" lvl="1" indent="0">
                  <a:buNone/>
                </a:pPr>
                <a:r>
                  <a:rPr lang="en-US" sz="2400" dirty="0"/>
                  <a:t>    excluding unmatched men from the average </a:t>
                </a:r>
              </a:p>
              <a:p>
                <a:pPr lvl="1"/>
                <a:r>
                  <a:rPr lang="en-US" sz="2400" dirty="0"/>
                  <a:t>Average rank is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1</m:t>
                    </m:r>
                  </m:oMath>
                </a14:m>
                <a:r>
                  <a:rPr lang="en-US" sz="2400" dirty="0"/>
                  <a:t> if all men got their most preferred wife, higher rank is worse. </a:t>
                </a:r>
              </a:p>
              <a:p>
                <a:pPr marL="274320" lvl="1" indent="0">
                  <a:lnSpc>
                    <a:spcPct val="110000"/>
                  </a:lnSpc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3"/>
                <a:stretch>
                  <a:fillRect l="-519" t="-17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623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core in balanced random markets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/>
                  <a:t>Theorem [</a:t>
                </a:r>
                <a:r>
                  <a:rPr lang="en-US" sz="2400" dirty="0" err="1" smtClean="0"/>
                  <a:t>Pittel</a:t>
                </a:r>
                <a:r>
                  <a:rPr lang="en-US" sz="2400" dirty="0" smtClean="0"/>
                  <a:t> 1998, Knuth, </a:t>
                </a:r>
                <a:r>
                  <a:rPr lang="en-US" sz="2400" dirty="0" err="1" smtClean="0"/>
                  <a:t>Motwani</a:t>
                </a:r>
                <a:r>
                  <a:rPr lang="en-US" sz="2400" dirty="0" smtClean="0"/>
                  <a:t>, </a:t>
                </a:r>
                <a:r>
                  <a:rPr lang="en-US" sz="2400" dirty="0" err="1" smtClean="0"/>
                  <a:t>Pittel</a:t>
                </a:r>
                <a:r>
                  <a:rPr lang="en-US" sz="2400" dirty="0" smtClean="0"/>
                  <a:t> 1990]: In a random market with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men and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women</a:t>
                </a:r>
                <a:r>
                  <a:rPr lang="en-US" sz="2400" dirty="0" smtClean="0"/>
                  <a:t>, with high probability:</a:t>
                </a:r>
                <a:br>
                  <a:rPr lang="en-US" sz="2400" dirty="0" smtClean="0"/>
                </a:br>
                <a:endParaRPr lang="en-US" sz="2400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rgbClr val="FF0000"/>
                    </a:solidFill>
                  </a:rPr>
                  <a:t>The core is large: </a:t>
                </a:r>
                <a:r>
                  <a:rPr lang="en-US" sz="2400" dirty="0" smtClean="0"/>
                  <a:t>the </a:t>
                </a:r>
                <a:r>
                  <a:rPr lang="en-US" sz="2400" dirty="0"/>
                  <a:t>fraction of agents that have  multiple stable partners tends to 1 as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 tends to infinity</a:t>
                </a:r>
                <a:r>
                  <a:rPr lang="en-US" sz="2400" dirty="0" smtClean="0"/>
                  <a:t>.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en-US" sz="24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 smtClean="0"/>
                  <a:t> The average ranks in the WOSM are</a:t>
                </a:r>
              </a:p>
              <a:p>
                <a:pPr marL="0" indent="0" algn="ctr">
                  <a:lnSpc>
                    <a:spcPct val="150000"/>
                  </a:lnSpc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/>
                            </a:rPr>
                            <m:t>Wom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en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b="0" i="1" smtClean="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US" sz="2400" b="0" dirty="0" smtClean="0"/>
              </a:p>
              <a:p>
                <a:pPr marL="0" indent="0">
                  <a:lnSpc>
                    <a:spcPts val="80"/>
                  </a:lnSpc>
                  <a:spcBef>
                    <a:spcPts val="0"/>
                  </a:spcBef>
                  <a:buNone/>
                </a:pPr>
                <a:r>
                  <a:rPr lang="en-US" sz="2400" b="0" dirty="0" smtClean="0"/>
                  <a:t>       and</a:t>
                </a:r>
              </a:p>
              <a:p>
                <a:pPr marL="0" indent="0">
                  <a:lnSpc>
                    <a:spcPct val="11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men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r>
                  <a:rPr lang="en-US" sz="2400" b="0" dirty="0" smtClean="0"/>
                  <a:t/>
                </a:r>
                <a:br>
                  <a:rPr lang="en-US" sz="2400" b="0" dirty="0" smtClean="0"/>
                </a:b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3"/>
                <a:stretch>
                  <a:fillRect l="-1111" t="-988" r="-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64106" y="5638800"/>
                <a:ext cx="6141493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smtClean="0"/>
                  <a:t>=1000</a:t>
                </a:r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1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sz="2000" i="1">
                        <a:latin typeface="Cambria Math"/>
                      </a:rPr>
                      <m:t> </m:t>
                    </m:r>
                    <m:r>
                      <a:rPr lang="en-US" sz="20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/>
                  <a:t>= 6.9,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smtClean="0"/>
                  <a:t>/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1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sz="2000" i="1">
                        <a:latin typeface="Cambria Math"/>
                      </a:rPr>
                      <m:t> </m:t>
                    </m:r>
                    <m:r>
                      <a:rPr lang="en-US" sz="20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smtClean="0"/>
                  <a:t>=145</a:t>
                </a:r>
                <a:endParaRPr lang="en-US" sz="2000" dirty="0"/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smtClean="0"/>
                  <a:t>=100000,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1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sz="2000" i="1">
                        <a:latin typeface="Cambria Math"/>
                      </a:rPr>
                      <m:t> </m:t>
                    </m:r>
                    <m:r>
                      <a:rPr lang="en-US" sz="20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/>
                  <a:t>=11.5,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smtClean="0"/>
                  <a:t>/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1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sz="2000" i="1">
                        <a:latin typeface="Cambria Math"/>
                      </a:rPr>
                      <m:t> </m:t>
                    </m:r>
                    <m:r>
                      <a:rPr lang="en-US" sz="200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/>
                  <a:t>=</a:t>
                </a:r>
                <a:r>
                  <a:rPr lang="en-US" sz="2000" dirty="0" smtClean="0"/>
                  <a:t>8695</a:t>
                </a:r>
                <a:endParaRPr lang="en-US" sz="2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106" y="5638800"/>
                <a:ext cx="6141493" cy="707886"/>
              </a:xfrm>
              <a:prstGeom prst="rect">
                <a:avLst/>
              </a:prstGeom>
              <a:blipFill rotWithShape="1">
                <a:blip r:embed="rId4"/>
                <a:stretch>
                  <a:fillRect t="-4310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715000" y="3429000"/>
            <a:ext cx="3276600" cy="267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large is the core when there </a:t>
            </a:r>
            <a:r>
              <a:rPr lang="en-US" sz="2400" b="1" dirty="0" smtClean="0">
                <a:solidFill>
                  <a:srgbClr val="FF0000"/>
                </a:solidFill>
              </a:rPr>
              <a:t>n men and  n+1 women</a:t>
            </a:r>
            <a:r>
              <a:rPr lang="en-US" sz="2400" dirty="0" smtClean="0">
                <a:solidFill>
                  <a:srgbClr val="FF0000"/>
                </a:solidFill>
              </a:rPr>
              <a:t>? 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What is the average rank of women in the WOSM?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25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990600"/>
          </a:xfrm>
        </p:spPr>
        <p:txBody>
          <a:bodyPr/>
          <a:lstStyle/>
          <a:p>
            <a:r>
              <a:rPr lang="en-US" dirty="0" smtClean="0"/>
              <a:t>Related literature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382000" cy="52578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400" dirty="0" smtClean="0"/>
              <a:t>All documented evidence shows the core is small:</a:t>
            </a:r>
            <a:endParaRPr lang="en-US" sz="2400" dirty="0"/>
          </a:p>
          <a:p>
            <a:pPr lvl="1">
              <a:lnSpc>
                <a:spcPct val="110000"/>
              </a:lnSpc>
            </a:pPr>
            <a:r>
              <a:rPr lang="en-US" sz="2100" dirty="0"/>
              <a:t>Roth, </a:t>
            </a:r>
            <a:r>
              <a:rPr lang="en-US" sz="2100" dirty="0" err="1"/>
              <a:t>Peranson</a:t>
            </a:r>
            <a:r>
              <a:rPr lang="en-US" sz="2100" dirty="0"/>
              <a:t> (1999) – small core in the NRMP</a:t>
            </a:r>
          </a:p>
          <a:p>
            <a:pPr lvl="1">
              <a:lnSpc>
                <a:spcPct val="110000"/>
              </a:lnSpc>
            </a:pPr>
            <a:r>
              <a:rPr lang="en-US" sz="2100" dirty="0" err="1"/>
              <a:t>Hitsch</a:t>
            </a:r>
            <a:r>
              <a:rPr lang="en-US" sz="2100" dirty="0"/>
              <a:t>, </a:t>
            </a:r>
            <a:r>
              <a:rPr lang="en-US" sz="2100" dirty="0" err="1"/>
              <a:t>Hortascu</a:t>
            </a:r>
            <a:r>
              <a:rPr lang="en-US" sz="2100" dirty="0"/>
              <a:t>, </a:t>
            </a:r>
            <a:r>
              <a:rPr lang="en-US" sz="2100" dirty="0" err="1"/>
              <a:t>Ariely</a:t>
            </a:r>
            <a:r>
              <a:rPr lang="en-US" sz="2100" dirty="0"/>
              <a:t> (2010) – small core in online </a:t>
            </a:r>
            <a:r>
              <a:rPr lang="en-US" sz="2100" dirty="0" smtClean="0"/>
              <a:t>dating</a:t>
            </a:r>
            <a:endParaRPr lang="en-US" sz="2100" dirty="0">
              <a:solidFill>
                <a:schemeClr val="tx1"/>
              </a:solidFill>
            </a:endParaRPr>
          </a:p>
          <a:p>
            <a:pPr lvl="1">
              <a:lnSpc>
                <a:spcPct val="110000"/>
              </a:lnSpc>
            </a:pPr>
            <a:r>
              <a:rPr lang="en-US" sz="2100" dirty="0" smtClean="0"/>
              <a:t>Banerjee </a:t>
            </a:r>
            <a:r>
              <a:rPr lang="en-US" sz="2100" dirty="0"/>
              <a:t>et al. (2009) – small core in Indian marriage markets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We can explain small cores in restricted settings</a:t>
            </a:r>
            <a:r>
              <a:rPr lang="en-US" sz="2400" dirty="0"/>
              <a:t>:</a:t>
            </a:r>
          </a:p>
          <a:p>
            <a:pPr lvl="1">
              <a:lnSpc>
                <a:spcPct val="110000"/>
              </a:lnSpc>
            </a:pPr>
            <a:r>
              <a:rPr lang="en-US" sz="2100" dirty="0"/>
              <a:t>Immorlica, </a:t>
            </a:r>
            <a:r>
              <a:rPr lang="en-US" sz="2100" dirty="0" smtClean="0"/>
              <a:t> </a:t>
            </a:r>
            <a:r>
              <a:rPr lang="en-US" sz="2100" dirty="0" err="1" smtClean="0"/>
              <a:t>Mahdian</a:t>
            </a:r>
            <a:r>
              <a:rPr lang="en-US" sz="2100" dirty="0" smtClean="0"/>
              <a:t> </a:t>
            </a:r>
            <a:r>
              <a:rPr lang="en-US" sz="2100" dirty="0"/>
              <a:t>(2005) and Kojima, Pathak (2009) show that if one side has short random preference lists the core is </a:t>
            </a:r>
            <a:r>
              <a:rPr lang="en-US" sz="2100" dirty="0" smtClean="0"/>
              <a:t>small</a:t>
            </a:r>
          </a:p>
          <a:p>
            <a:pPr marL="594360" lvl="2" indent="0">
              <a:lnSpc>
                <a:spcPct val="110000"/>
              </a:lnSpc>
              <a:buNone/>
            </a:pPr>
            <a:r>
              <a:rPr lang="en-US" sz="1800" dirty="0" smtClean="0"/>
              <a:t>	But many agents are unmatched</a:t>
            </a:r>
          </a:p>
          <a:p>
            <a:pPr lvl="1">
              <a:lnSpc>
                <a:spcPct val="110000"/>
              </a:lnSpc>
            </a:pPr>
            <a:r>
              <a:rPr lang="en-US" sz="2100" dirty="0" smtClean="0"/>
              <a:t>Small core when preferences </a:t>
            </a:r>
            <a:r>
              <a:rPr lang="en-US" sz="2100" dirty="0"/>
              <a:t>are highly </a:t>
            </a:r>
            <a:r>
              <a:rPr lang="en-US" sz="2100" dirty="0" smtClean="0"/>
              <a:t>correlated (e.g., Holzman, </a:t>
            </a:r>
            <a:r>
              <a:rPr lang="en-US" sz="2100" dirty="0" err="1" smtClean="0"/>
              <a:t>Samet</a:t>
            </a:r>
            <a:r>
              <a:rPr lang="en-US" sz="2100" dirty="0" smtClean="0"/>
              <a:t> (2013))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Comparative statics on adding men but only in a given extreme stable matching, Crawford (1991)</a:t>
            </a:r>
          </a:p>
          <a:p>
            <a:pPr lvl="1">
              <a:lnSpc>
                <a:spcPct val="110000"/>
              </a:lnSpc>
            </a:pPr>
            <a:endParaRPr lang="en-US" sz="2100" dirty="0" smtClean="0"/>
          </a:p>
        </p:txBody>
      </p:sp>
    </p:spTree>
    <p:extLst>
      <p:ext uri="{BB962C8B-B14F-4D97-AF65-F5344CB8AC3E}">
        <p14:creationId xmlns:p14="http://schemas.microsoft.com/office/powerpoint/2010/main" val="195037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unbalanced markets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i="1" dirty="0" smtClean="0"/>
              <a:t>When there are unequal number of men and women:</a:t>
            </a:r>
          </a:p>
          <a:p>
            <a:pPr lvl="1"/>
            <a:r>
              <a:rPr lang="en-US" sz="2400" dirty="0">
                <a:solidFill>
                  <a:srgbClr val="002060"/>
                </a:solidFill>
              </a:rPr>
              <a:t>The core is </a:t>
            </a:r>
            <a:r>
              <a:rPr lang="en-US" sz="2400" dirty="0" smtClean="0">
                <a:solidFill>
                  <a:srgbClr val="002060"/>
                </a:solidFill>
              </a:rPr>
              <a:t>small; small difference </a:t>
            </a:r>
            <a:r>
              <a:rPr lang="en-US" sz="2400" dirty="0">
                <a:solidFill>
                  <a:srgbClr val="002060"/>
                </a:solidFill>
              </a:rPr>
              <a:t>between the MOSM and the WOSM</a:t>
            </a:r>
          </a:p>
          <a:p>
            <a:pPr lvl="2"/>
            <a:r>
              <a:rPr lang="en-US" sz="2100" dirty="0">
                <a:solidFill>
                  <a:srgbClr val="0070C0"/>
                </a:solidFill>
              </a:rPr>
              <a:t>Small core despite long lists and uncorrelated </a:t>
            </a:r>
            <a:r>
              <a:rPr lang="en-US" sz="2100" dirty="0" smtClean="0">
                <a:solidFill>
                  <a:srgbClr val="0070C0"/>
                </a:solidFill>
              </a:rPr>
              <a:t>preferences</a:t>
            </a:r>
            <a:endParaRPr lang="en-US" sz="2400" dirty="0" smtClean="0">
              <a:solidFill>
                <a:srgbClr val="002060"/>
              </a:solidFill>
            </a:endParaRPr>
          </a:p>
          <a:p>
            <a:pPr lvl="1"/>
            <a:r>
              <a:rPr lang="en-US" sz="2400" dirty="0" smtClean="0">
                <a:solidFill>
                  <a:srgbClr val="002060"/>
                </a:solidFill>
              </a:rPr>
              <a:t>The short side is much better off under all stable </a:t>
            </a:r>
            <a:r>
              <a:rPr lang="en-US" sz="2400" dirty="0" err="1" smtClean="0">
                <a:solidFill>
                  <a:srgbClr val="002060"/>
                </a:solidFill>
              </a:rPr>
              <a:t>matchings</a:t>
            </a:r>
            <a:r>
              <a:rPr lang="en-US" sz="2400" dirty="0" smtClean="0">
                <a:solidFill>
                  <a:srgbClr val="002060"/>
                </a:solidFill>
              </a:rPr>
              <a:t>;</a:t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en-US" sz="2400" dirty="0" smtClean="0">
                <a:solidFill>
                  <a:srgbClr val="002060"/>
                </a:solidFill>
              </a:rPr>
              <a:t>roughly, the short </a:t>
            </a:r>
            <a:r>
              <a:rPr lang="en-US" sz="2400" dirty="0">
                <a:solidFill>
                  <a:srgbClr val="002060"/>
                </a:solidFill>
              </a:rPr>
              <a:t>side </a:t>
            </a:r>
            <a:r>
              <a:rPr lang="en-US" sz="2400" dirty="0" smtClean="0">
                <a:solidFill>
                  <a:srgbClr val="002060"/>
                </a:solidFill>
              </a:rPr>
              <a:t>chooses and the long side gets chosen</a:t>
            </a:r>
            <a:endParaRPr lang="en-US" sz="2400" dirty="0">
              <a:solidFill>
                <a:srgbClr val="002060"/>
              </a:solidFill>
            </a:endParaRPr>
          </a:p>
          <a:p>
            <a:pPr lvl="2"/>
            <a:r>
              <a:rPr lang="en-US" sz="2100" dirty="0" smtClean="0">
                <a:solidFill>
                  <a:srgbClr val="0070C0"/>
                </a:solidFill>
              </a:rPr>
              <a:t>sharp effect of competition</a:t>
            </a:r>
            <a:endParaRPr lang="en-US" sz="2100" dirty="0">
              <a:solidFill>
                <a:srgbClr val="0070C0"/>
              </a:solidFill>
            </a:endParaRPr>
          </a:p>
          <a:p>
            <a:pPr lvl="2"/>
            <a:endParaRPr lang="en-US" sz="2100" dirty="0" smtClean="0">
              <a:solidFill>
                <a:srgbClr val="0070C0"/>
              </a:solidFill>
            </a:endParaRPr>
          </a:p>
          <a:p>
            <a:pPr marL="274320" lvl="1" indent="0">
              <a:buNone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Out results suggest that real matching markets will have an essentially unique stable matching</a:t>
            </a:r>
          </a:p>
          <a:p>
            <a:pPr lvl="2"/>
            <a:endParaRPr lang="en-US" sz="2100" dirty="0" smtClean="0">
              <a:solidFill>
                <a:srgbClr val="0070C0"/>
              </a:solidFill>
            </a:endParaRPr>
          </a:p>
          <a:p>
            <a:pPr lvl="2"/>
            <a:endParaRPr lang="en-US" sz="2100" dirty="0">
              <a:solidFill>
                <a:srgbClr val="0070C0"/>
              </a:solidFill>
            </a:endParaRPr>
          </a:p>
          <a:p>
            <a:pPr lvl="2"/>
            <a:endParaRPr lang="en-US" sz="21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45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Percent of matched men with multiple stable partners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𝒲</m:t>
                        </m:r>
                      </m:e>
                    </m:d>
                    <m:r>
                      <a:rPr lang="en-US" i="1">
                        <a:latin typeface="Cambria Math"/>
                        <a:ea typeface="Cambria Math"/>
                      </a:rPr>
                      <m:t>=40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1556" t="-4294" b="-171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48168892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9123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Men’s average </a:t>
                </a:r>
                <a:r>
                  <a:rPr lang="en-US" dirty="0"/>
                  <a:t>rank </a:t>
                </a:r>
                <a:r>
                  <a:rPr lang="en-US" dirty="0" smtClean="0"/>
                  <a:t>of wives,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𝒲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=40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852" b="-19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" name="Content Placeholder 1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782296721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Rectangle 15"/>
          <p:cNvSpPr/>
          <p:nvPr/>
        </p:nvSpPr>
        <p:spPr>
          <a:xfrm>
            <a:off x="4853940" y="1371600"/>
            <a:ext cx="138113" cy="3898106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948266" y="3559189"/>
            <a:ext cx="1905000" cy="144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005666" y="2330885"/>
            <a:ext cx="1905000" cy="144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536369" y="4191000"/>
                <a:ext cx="13404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/>
                        </a:rPr>
                        <m:t>4~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log</m:t>
                      </m:r>
                      <m:r>
                        <a:rPr lang="en-US" b="0" i="1" smtClean="0">
                          <a:latin typeface="Cambria Math"/>
                        </a:rPr>
                        <m:t>⁡(40)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369" y="4191000"/>
                <a:ext cx="1340431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089131" y="2951321"/>
                <a:ext cx="17876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/>
                        </a:rPr>
                        <m:t>10~40/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log</m:t>
                      </m:r>
                      <m:r>
                        <a:rPr lang="en-US" b="0" i="1" smtClean="0">
                          <a:latin typeface="Cambria Math"/>
                        </a:rPr>
                        <m:t>⁡(40)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9131" y="2951321"/>
                <a:ext cx="1787669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787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Men’s average </a:t>
                </a:r>
                <a:r>
                  <a:rPr lang="en-US" dirty="0"/>
                  <a:t>rank </a:t>
                </a:r>
                <a:r>
                  <a:rPr lang="en-US" dirty="0" smtClean="0"/>
                  <a:t>of wives,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𝒲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=40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852" b="-19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" name="Content Placeholder 1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88262603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Rectangle 15"/>
          <p:cNvSpPr/>
          <p:nvPr/>
        </p:nvSpPr>
        <p:spPr>
          <a:xfrm>
            <a:off x="4853940" y="1371600"/>
            <a:ext cx="138113" cy="3898106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90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Men’s average rank of wives,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𝒲</m:t>
                        </m:r>
                      </m:e>
                    </m:d>
                    <m:r>
                      <a:rPr lang="en-US" i="1">
                        <a:latin typeface="Cambria Math"/>
                        <a:ea typeface="Cambria Math"/>
                      </a:rPr>
                      <m:t>=40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1852" b="-19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08569424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8"/>
          <p:cNvSpPr/>
          <p:nvPr/>
        </p:nvSpPr>
        <p:spPr>
          <a:xfrm>
            <a:off x="4857750" y="1371600"/>
            <a:ext cx="138113" cy="3898106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1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Men’s average rank of wives,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𝒲</m:t>
                        </m:r>
                      </m:e>
                    </m:d>
                    <m:r>
                      <a:rPr lang="en-US" i="1">
                        <a:latin typeface="Cambria Math"/>
                        <a:ea typeface="Cambria Math"/>
                      </a:rPr>
                      <m:t>=40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1852" b="-19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717697648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6556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Theorem 2: One woman makes a difference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In a random market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 men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 smtClean="0"/>
                  <a:t> women, with high probability in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all</a:t>
                </a:r>
                <a:r>
                  <a:rPr lang="en-US" dirty="0" smtClean="0"/>
                  <a:t> stable </a:t>
                </a:r>
                <a:r>
                  <a:rPr lang="en-US" dirty="0" err="1" smtClean="0"/>
                  <a:t>matchings</a:t>
                </a:r>
                <a:r>
                  <a:rPr lang="en-US" dirty="0" smtClean="0"/>
                  <a:t>:</a:t>
                </a:r>
                <a:endParaRPr lang="en-US" i="1" dirty="0" smtClean="0">
                  <a:latin typeface="Cambria Math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Men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/>
                        </a:rPr>
                        <m:t>1.01 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:r>
                  <a:rPr lang="en-US" b="0" dirty="0" smtClean="0"/>
                  <a:t>and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Women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≥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1.01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b="0" dirty="0" smtClean="0"/>
              </a:p>
              <a:p>
                <a:pPr marL="0" indent="0">
                  <a:lnSpc>
                    <a:spcPct val="110000"/>
                  </a:lnSpc>
                  <a:spcBef>
                    <a:spcPts val="0"/>
                  </a:spcBef>
                  <a:buNone/>
                </a:pPr>
                <a:r>
                  <a:rPr lang="en-US" dirty="0"/>
                  <a:t>Moreover,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Men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WOSM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(1))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Men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MOSM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Women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WOSM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)≥</m:t>
                      </m:r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1−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(1))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Women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MOSM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3"/>
                <a:stretch>
                  <a:fillRect l="-1259" t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771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 2 (for any k)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Consider a random market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 men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women,</a:t>
                </a:r>
                <a:br>
                  <a:rPr lang="en-US" dirty="0" smtClean="0"/>
                </a:br>
                <a:r>
                  <a:rPr lang="en-US" dirty="0" smtClean="0"/>
                  <a:t>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dirty="0" smtClean="0">
                        <a:latin typeface="Cambria Math"/>
                      </a:rPr>
                      <m:t>=</m:t>
                    </m:r>
                    <m:r>
                      <a:rPr lang="en-US" b="0" i="1" dirty="0" smtClean="0">
                        <a:latin typeface="Cambria Math"/>
                      </a:rPr>
                      <m:t>𝑘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en-US" b="0" i="1" dirty="0" smtClean="0">
                        <a:latin typeface="Cambria Math"/>
                      </a:rPr>
                      <m:t>≥1</m:t>
                    </m:r>
                  </m:oMath>
                </a14:m>
                <a:r>
                  <a:rPr lang="en-US" dirty="0" smtClean="0"/>
                  <a:t>.  With high probability in any stable matching</a:t>
                </a:r>
              </a:p>
              <a:p>
                <a:pPr marL="0" indent="0" algn="ctr">
                  <a:lnSpc>
                    <a:spcPct val="150000"/>
                  </a:lnSpc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Men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/>
                        </a:rPr>
                        <m:t>1.01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log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0" dirty="0" smtClean="0"/>
              </a:p>
              <a:p>
                <a:pPr marL="0" indent="0">
                  <a:lnSpc>
                    <a:spcPts val="80"/>
                  </a:lnSpc>
                  <a:spcBef>
                    <a:spcPts val="0"/>
                  </a:spcBef>
                  <a:buNone/>
                </a:pPr>
                <a:r>
                  <a:rPr lang="en-US" b="0" dirty="0" smtClean="0"/>
                  <a:t>and</a:t>
                </a:r>
              </a:p>
              <a:p>
                <a:pPr marL="0" indent="0">
                  <a:lnSpc>
                    <a:spcPct val="11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Women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1+1.01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log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𝑘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r>
                  <a:rPr lang="en-US" b="0" dirty="0" smtClean="0"/>
                  <a:t/>
                </a:r>
                <a:br>
                  <a:rPr lang="en-US" b="0" dirty="0" smtClean="0"/>
                </a:br>
                <a:r>
                  <a:rPr lang="en-US" dirty="0" smtClean="0"/>
                  <a:t>Moreover,</a:t>
                </a:r>
                <a:endParaRPr lang="en-US" b="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Men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WOSM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(1))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Men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MOSM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Women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WOSM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)≥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(1))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Women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MOSM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3"/>
                <a:stretch>
                  <a:fillRect l="-1111" t="-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54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That is, with high probability under all stable matchings when the men are on the short side 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M</a:t>
            </a:r>
            <a:r>
              <a:rPr lang="en-US" dirty="0" smtClean="0">
                <a:solidFill>
                  <a:schemeClr val="accent1"/>
                </a:solidFill>
              </a:rPr>
              <a:t>en do almost as well as they would if they chose</a:t>
            </a:r>
            <a:r>
              <a:rPr lang="en-US" dirty="0" smtClean="0"/>
              <a:t>, ignoring women’s preferences. </a:t>
            </a:r>
          </a:p>
          <a:p>
            <a:pPr lvl="1"/>
            <a:r>
              <a:rPr lang="en-US" dirty="0" smtClean="0"/>
              <a:t>Women are either unmatched or roughly getting a randomly assigned man.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4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Large imbalance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219200"/>
                <a:ext cx="8610600" cy="493776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dirty="0" smtClean="0"/>
                  <a:t>Theorem: Consider a random market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 men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(1+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 women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 smtClean="0"/>
                  <a:t>.  Let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𝜅</m:t>
                    </m:r>
                    <m:r>
                      <a:rPr lang="en-US" i="1">
                        <a:latin typeface="Cambria Math"/>
                      </a:rPr>
                      <m:t>=1.01 (1+</m:t>
                    </m:r>
                    <m:r>
                      <a:rPr lang="en-US" b="0" i="1" smtClean="0">
                        <a:latin typeface="Cambria Math"/>
                      </a:rPr>
                      <m:t>𝜆</m:t>
                    </m:r>
                    <m:r>
                      <a:rPr lang="en-US" b="0" i="1" smtClean="0">
                        <a:latin typeface="Cambria Math"/>
                      </a:rPr>
                      <m:t>) </m:t>
                    </m:r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(1+</m:t>
                    </m:r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we have that, </a:t>
                </a:r>
                <a:r>
                  <a:rPr lang="en-US" dirty="0"/>
                  <a:t>with high </a:t>
                </a:r>
                <a:r>
                  <a:rPr lang="en-US" dirty="0" smtClean="0"/>
                  <a:t>probability, in </a:t>
                </a:r>
                <a:r>
                  <a:rPr lang="en-US" dirty="0"/>
                  <a:t>all stable </a:t>
                </a:r>
                <a:r>
                  <a:rPr lang="en-US" dirty="0" smtClean="0"/>
                  <a:t>matchings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Men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𝜅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:r>
                  <a:rPr lang="en-US" b="0" dirty="0" smtClean="0"/>
                  <a:t>and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Women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≥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1+</m:t>
                          </m:r>
                          <m: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den>
                      </m:f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sz="1800" dirty="0" smtClean="0"/>
                  <a:t>Follows also from Ashlagi</a:t>
                </a:r>
                <a:r>
                  <a:rPr lang="en-US" sz="1800" dirty="0"/>
                  <a:t>, Braverman, Hassidim (</a:t>
                </a:r>
                <a:r>
                  <a:rPr lang="en-US" sz="1800" dirty="0" smtClean="0"/>
                  <a:t>2011)</a:t>
                </a:r>
                <a:endParaRPr lang="en-US" sz="1800" b="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219200"/>
                <a:ext cx="8610600" cy="4937760"/>
              </a:xfrm>
              <a:blipFill rotWithShape="1">
                <a:blip r:embed="rId3"/>
                <a:stretch>
                  <a:fillRect l="-1203" t="-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04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Intuition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In a competitive assignment market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homogenous buyers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homogenous sellers the core is large, </a:t>
                </a:r>
                <a:br>
                  <a:rPr lang="en-US" dirty="0" smtClean="0"/>
                </a:br>
                <a:r>
                  <a:rPr lang="en-US" dirty="0" smtClean="0"/>
                  <a:t>but the core shrinks when there is one extra seller.</a:t>
                </a:r>
              </a:p>
              <a:p>
                <a:r>
                  <a:rPr lang="en-US" dirty="0" smtClean="0"/>
                  <a:t>In a matching market the addition of an extra woman makes all men better off</a:t>
                </a:r>
              </a:p>
              <a:p>
                <a:pPr lvl="1"/>
                <a:r>
                  <a:rPr lang="en-US" dirty="0" smtClean="0"/>
                  <a:t>Every man has the option of matching with the single woman</a:t>
                </a:r>
              </a:p>
              <a:p>
                <a:pPr lvl="1"/>
                <a:r>
                  <a:rPr lang="en-US" dirty="0" smtClean="0"/>
                  <a:t>But only some men like the single woman</a:t>
                </a:r>
              </a:p>
              <a:p>
                <a:pPr lvl="1"/>
                <a:r>
                  <a:rPr lang="en-US" dirty="0" smtClean="0"/>
                  <a:t>Changing the allocation of some men requires changing the allocation of many men: 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If some men are made better, some women are made worse off, creating more options for other men. 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All men benefit, and the core is small. 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3"/>
                <a:stretch>
                  <a:fillRect l="-593" t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295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Strategic implications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000" dirty="0" smtClean="0"/>
                  <a:t>Men proposing DA (MPDA) is </a:t>
                </a:r>
                <a:r>
                  <a:rPr lang="en-US" sz="2000" dirty="0" err="1" smtClean="0"/>
                  <a:t>strategyproof</a:t>
                </a:r>
                <a:r>
                  <a:rPr lang="en-US" sz="2000" dirty="0" smtClean="0"/>
                  <a:t> for men, but no stable mechanism is </a:t>
                </a:r>
                <a:r>
                  <a:rPr lang="en-US" sz="2000" dirty="0" err="1" smtClean="0"/>
                  <a:t>strategyproof</a:t>
                </a:r>
                <a:r>
                  <a:rPr lang="en-US" sz="2000" dirty="0" smtClean="0"/>
                  <a:t> for all agents.</a:t>
                </a:r>
              </a:p>
              <a:p>
                <a:r>
                  <a:rPr lang="en-US" sz="2000" dirty="0" smtClean="0"/>
                  <a:t>A woman can manipulate MPDA only if she has multiple stable husbands (</a:t>
                </a:r>
                <a:r>
                  <a:rPr lang="en-US" sz="2000" dirty="0" err="1" smtClean="0"/>
                  <a:t>Demange</a:t>
                </a:r>
                <a:r>
                  <a:rPr lang="en-US" sz="2000" dirty="0" smtClean="0"/>
                  <a:t>, Gale, Sotomayor 1987)</a:t>
                </a:r>
              </a:p>
              <a:p>
                <a:pPr lvl="1"/>
                <a:r>
                  <a:rPr lang="en-US" sz="2000" dirty="0" smtClean="0"/>
                  <a:t>Misreport by truncating preferences.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In unbalanced matching market a diminishing number of woman have multiple stable husbands</a:t>
                </a:r>
              </a:p>
              <a:p>
                <a:pPr lvl="1"/>
                <a:r>
                  <a:rPr lang="en-US" dirty="0" smtClean="0"/>
                  <a:t>Under full information,  a diminishing fraction can manipulate </a:t>
                </a:r>
              </a:p>
              <a:p>
                <a:pPr lvl="1"/>
                <a:r>
                  <a:rPr lang="en-US" dirty="0" smtClean="0"/>
                  <a:t>At the interim, </a:t>
                </a:r>
                <a:r>
                  <a:rPr lang="en-US" dirty="0"/>
                  <a:t>under mild assumptions on </a:t>
                </a:r>
                <a:r>
                  <a:rPr lang="en-US" dirty="0" smtClean="0"/>
                  <a:t>utilities, </a:t>
                </a:r>
                <a:br>
                  <a:rPr lang="en-US" dirty="0" smtClean="0"/>
                </a:br>
                <a:r>
                  <a:rPr lang="en-US" dirty="0" smtClean="0"/>
                  <a:t>all agents reporting truthfully is an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𝜀</m:t>
                    </m:r>
                  </m:oMath>
                </a14:m>
                <a:r>
                  <a:rPr lang="en-US" dirty="0" smtClean="0"/>
                  <a:t>-Nash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593" t="-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872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step:  Count proposals under the Men-proposing </a:t>
            </a:r>
            <a:r>
              <a:rPr lang="en-US" dirty="0"/>
              <a:t>Deferred Acceptance </a:t>
            </a:r>
            <a:r>
              <a:rPr lang="en-US" dirty="0" smtClean="0"/>
              <a:t>(which finds the MOSM)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61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Calculate the WOSM using: </a:t>
            </a:r>
          </a:p>
          <a:p>
            <a:r>
              <a:rPr lang="en-US" dirty="0" smtClean="0"/>
              <a:t>Algorithm </a:t>
            </a:r>
            <a:r>
              <a:rPr lang="en-US" dirty="0"/>
              <a:t>1: Men-proposing Deferred Acceptance gives MOSM</a:t>
            </a:r>
          </a:p>
          <a:p>
            <a:r>
              <a:rPr lang="en-US" dirty="0"/>
              <a:t>Algorithm 2: MOSM→WOSM</a:t>
            </a:r>
          </a:p>
          <a:p>
            <a:pPr marL="0" indent="0">
              <a:buNone/>
            </a:pPr>
            <a:r>
              <a:rPr lang="en-US" dirty="0" smtClean="0"/>
              <a:t>Both algorithms use a sequence of proposals by men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Stochastic analysis by sequential revelation of preferences. </a:t>
            </a:r>
          </a:p>
        </p:txBody>
      </p:sp>
    </p:spTree>
    <p:extLst>
      <p:ext uri="{BB962C8B-B14F-4D97-AF65-F5344CB8AC3E}">
        <p14:creationId xmlns:p14="http://schemas.microsoft.com/office/powerpoint/2010/main" val="100958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92202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Men-proposing Deferred Acceptance (Gale &amp; Shapley)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Everyone starts unmatched.  </a:t>
            </a:r>
          </a:p>
          <a:p>
            <a:r>
              <a:rPr lang="en-US" dirty="0" smtClean="0"/>
              <a:t>Repeat until all men are matched:</a:t>
            </a:r>
          </a:p>
          <a:p>
            <a:pPr lvl="1"/>
            <a:r>
              <a:rPr lang="en-US" dirty="0" smtClean="0"/>
              <a:t>Each rejected or unmatched man proposes to his most preferred woman he has yet proposed to. </a:t>
            </a:r>
          </a:p>
          <a:p>
            <a:pPr lvl="1"/>
            <a:r>
              <a:rPr lang="en-US" dirty="0" smtClean="0"/>
              <a:t>Each woman who receives at least one proposal, rejects all but her most preferred proposal so far.</a:t>
            </a:r>
          </a:p>
        </p:txBody>
      </p:sp>
    </p:spTree>
    <p:extLst>
      <p:ext uri="{BB962C8B-B14F-4D97-AF65-F5344CB8AC3E}">
        <p14:creationId xmlns:p14="http://schemas.microsoft.com/office/powerpoint/2010/main" val="355278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2: MOSM → WOSM 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dirty="0" smtClean="0"/>
                  <a:t>We look for stable improvement cycles for women. </a:t>
                </a:r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/>
                  <a:t>I</a:t>
                </a:r>
                <a:r>
                  <a:rPr lang="en-US" dirty="0" smtClean="0"/>
                  <a:t>terate:</a:t>
                </a:r>
              </a:p>
              <a:p>
                <a:pPr marL="274320" lvl="1" indent="0" algn="just">
                  <a:buNone/>
                </a:pPr>
                <a:r>
                  <a:rPr lang="en-US" dirty="0" smtClean="0">
                    <a:solidFill>
                      <a:srgbClr val="0070C0"/>
                    </a:solidFill>
                  </a:rPr>
                  <a:t>Phase</a:t>
                </a:r>
                <a:r>
                  <a:rPr lang="en-US" dirty="0">
                    <a:solidFill>
                      <a:srgbClr val="0070C0"/>
                    </a:solidFill>
                  </a:rPr>
                  <a:t>:</a:t>
                </a:r>
                <a:r>
                  <a:rPr lang="en-US" dirty="0"/>
                  <a:t> </a:t>
                </a:r>
                <a:r>
                  <a:rPr lang="en-US" dirty="0" smtClean="0"/>
                  <a:t>For candidate woman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dirty="0" smtClean="0"/>
                  <a:t>, reject her match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 smtClean="0"/>
                  <a:t> starting a chain.</a:t>
                </a:r>
              </a:p>
              <a:p>
                <a:pPr marL="274320" lvl="1" indent="0" algn="just">
                  <a:buNone/>
                </a:pPr>
                <a:r>
                  <a:rPr lang="en-US" dirty="0" smtClean="0"/>
                  <a:t>Two possibilities for how the chain ends:</a:t>
                </a:r>
              </a:p>
              <a:p>
                <a:pPr lvl="2" algn="just"/>
                <a:r>
                  <a:rPr lang="en-US" sz="2300" dirty="0" smtClean="0">
                    <a:solidFill>
                      <a:srgbClr val="0070C0"/>
                    </a:solidFill>
                  </a:rPr>
                  <a:t>(</a:t>
                </a:r>
                <a:r>
                  <a:rPr lang="en-US" sz="2300" dirty="0">
                    <a:solidFill>
                      <a:srgbClr val="0070C0"/>
                    </a:solidFill>
                  </a:rPr>
                  <a:t>Improvement phase</a:t>
                </a:r>
                <a:r>
                  <a:rPr lang="en-US" sz="2300" dirty="0" smtClean="0">
                    <a:solidFill>
                      <a:srgbClr val="0070C0"/>
                    </a:solidFill>
                  </a:rPr>
                  <a:t>) </a:t>
                </a:r>
                <a:r>
                  <a:rPr lang="en-US" sz="2300" dirty="0"/>
                  <a:t>C</a:t>
                </a:r>
                <a:r>
                  <a:rPr lang="en-US" sz="2300" dirty="0" smtClean="0"/>
                  <a:t>hain reaches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3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3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  <m:r>
                      <a:rPr lang="en-IN" sz="2300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2300" dirty="0" smtClean="0"/>
                  <a:t> new stable match.  </a:t>
                </a:r>
              </a:p>
              <a:p>
                <a:pPr lvl="2" algn="just"/>
                <a:r>
                  <a:rPr lang="en-US" sz="2300" dirty="0">
                    <a:solidFill>
                      <a:srgbClr val="0070C0"/>
                    </a:solidFill>
                  </a:rPr>
                  <a:t>(Terminal phase</a:t>
                </a:r>
                <a:r>
                  <a:rPr lang="en-US" sz="2300" dirty="0" smtClean="0">
                    <a:solidFill>
                      <a:srgbClr val="0070C0"/>
                    </a:solidFill>
                  </a:rPr>
                  <a:t>) </a:t>
                </a:r>
                <a:r>
                  <a:rPr lang="en-US" sz="2300" dirty="0" smtClean="0"/>
                  <a:t>Chain ends with unmatched woman </a:t>
                </a:r>
                <a14:m>
                  <m:oMath xmlns:m="http://schemas.openxmlformats.org/officeDocument/2006/math">
                    <m:r>
                      <a:rPr lang="en-IN" sz="2300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300" dirty="0" smtClean="0"/>
                  <a:t> is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3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3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sz="2300" dirty="0" smtClean="0"/>
                  <a:t>’s best stable match.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3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3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sz="2300" dirty="0" smtClean="0"/>
                  <a:t> is no longer a candidate.</a:t>
                </a:r>
                <a:endParaRPr lang="en-US" sz="2300" dirty="0"/>
              </a:p>
              <a:p>
                <a:pPr marL="274320" lvl="1" indent="0" algn="just">
                  <a:buNone/>
                </a:pPr>
                <a:endParaRPr lang="en-US" dirty="0"/>
              </a:p>
              <a:p>
                <a:pPr marL="274320" lvl="1" indent="0" algn="just">
                  <a:buNone/>
                </a:pPr>
                <a:r>
                  <a:rPr lang="en-US" sz="1900" dirty="0" smtClean="0"/>
                  <a:t>[same women who are unmatched in all stable matchings]</a:t>
                </a:r>
              </a:p>
              <a:p>
                <a:pPr marL="0" indent="0" algn="just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1259" t="-1111" r="-1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449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276600" y="5082278"/>
                <a:ext cx="238898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prefers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𝑚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𝑚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5082278"/>
                <a:ext cx="2388987" cy="400110"/>
              </a:xfrm>
              <a:prstGeom prst="rect">
                <a:avLst/>
              </a:prstGeom>
              <a:blipFill rotWithShape="0">
                <a:blip r:embed="rId3"/>
                <a:stretch>
                  <a:fillRect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3276600" y="5086290"/>
                <a:ext cx="32792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 rejects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𝑚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 to start a chain</a:t>
                </a:r>
                <a:endParaRPr lang="en-US" sz="20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5086290"/>
                <a:ext cx="3279296" cy="400110"/>
              </a:xfrm>
              <a:prstGeom prst="rect">
                <a:avLst/>
              </a:prstGeom>
              <a:blipFill rotWithShape="0">
                <a:blip r:embed="rId4"/>
                <a:stretch>
                  <a:fillRect t="-7576" r="-1117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976884" y="3733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3733800"/>
                <a:ext cx="533400" cy="45720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Illustration of Algorithm 2: MOSM → WOSM</a:t>
            </a:r>
          </a:p>
        </p:txBody>
      </p:sp>
      <p:cxnSp>
        <p:nvCxnSpPr>
          <p:cNvPr id="3" name="Straight Connector 2"/>
          <p:cNvCxnSpPr>
            <a:stCxn id="6" idx="2"/>
            <a:endCxn id="12" idx="0"/>
          </p:cNvCxnSpPr>
          <p:nvPr/>
        </p:nvCxnSpPr>
        <p:spPr>
          <a:xfrm>
            <a:off x="1243584" y="2667000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243584" y="2667000"/>
            <a:ext cx="0" cy="1066800"/>
          </a:xfrm>
          <a:prstGeom prst="line">
            <a:avLst/>
          </a:prstGeom>
          <a:ln w="952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stCxn id="12" idx="0"/>
          </p:cNvCxnSpPr>
          <p:nvPr/>
        </p:nvCxnSpPr>
        <p:spPr>
          <a:xfrm flipV="1">
            <a:off x="1243584" y="2667000"/>
            <a:ext cx="4328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2" idx="0"/>
          </p:cNvCxnSpPr>
          <p:nvPr/>
        </p:nvCxnSpPr>
        <p:spPr>
          <a:xfrm flipV="1">
            <a:off x="1243584" y="2667000"/>
            <a:ext cx="6995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2" idx="0"/>
            <a:endCxn id="26" idx="2"/>
          </p:cNvCxnSpPr>
          <p:nvPr/>
        </p:nvCxnSpPr>
        <p:spPr>
          <a:xfrm flipV="1">
            <a:off x="1243584" y="2667000"/>
            <a:ext cx="13853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362200" y="2209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2209800"/>
                <a:ext cx="533400" cy="4572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2362200" y="3736848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3736848"/>
                <a:ext cx="533400" cy="45720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/>
          <p:cNvCxnSpPr/>
          <p:nvPr/>
        </p:nvCxnSpPr>
        <p:spPr>
          <a:xfrm>
            <a:off x="2628900" y="2667000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07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26" grpId="0" animBg="1"/>
      <p:bldP spid="2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976884" y="3733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3733800"/>
                <a:ext cx="533400" cy="4572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Illustration of Algorithm 2: MOSM → </a:t>
            </a:r>
            <a:r>
              <a:rPr lang="en-US" dirty="0" smtClean="0"/>
              <a:t>WOSM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1243931" y="2667000"/>
            <a:ext cx="0" cy="1066800"/>
          </a:xfrm>
          <a:prstGeom prst="line">
            <a:avLst/>
          </a:prstGeom>
          <a:ln w="952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stCxn id="12" idx="0"/>
          </p:cNvCxnSpPr>
          <p:nvPr/>
        </p:nvCxnSpPr>
        <p:spPr>
          <a:xfrm flipV="1">
            <a:off x="1243584" y="2667000"/>
            <a:ext cx="4328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2" idx="0"/>
          </p:cNvCxnSpPr>
          <p:nvPr/>
        </p:nvCxnSpPr>
        <p:spPr>
          <a:xfrm flipV="1">
            <a:off x="1243584" y="2667000"/>
            <a:ext cx="6995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2" idx="0"/>
            <a:endCxn id="26" idx="2"/>
          </p:cNvCxnSpPr>
          <p:nvPr/>
        </p:nvCxnSpPr>
        <p:spPr>
          <a:xfrm flipV="1">
            <a:off x="1243584" y="2667000"/>
            <a:ext cx="13853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362200" y="2209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2209800"/>
                <a:ext cx="533400" cy="4572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2362200" y="3736848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3736848"/>
                <a:ext cx="533400" cy="45720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/>
          <p:cNvCxnSpPr/>
          <p:nvPr/>
        </p:nvCxnSpPr>
        <p:spPr>
          <a:xfrm>
            <a:off x="2628900" y="2667000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2632838" y="2667000"/>
            <a:ext cx="0" cy="106984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2632842" y="2667000"/>
            <a:ext cx="681858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28" idx="0"/>
            <a:endCxn id="21" idx="2"/>
          </p:cNvCxnSpPr>
          <p:nvPr/>
        </p:nvCxnSpPr>
        <p:spPr>
          <a:xfrm flipV="1">
            <a:off x="2628900" y="2663952"/>
            <a:ext cx="1365174" cy="1072896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727374" y="2209800"/>
                <a:ext cx="533400" cy="45415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2209800"/>
                <a:ext cx="533400" cy="45415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3994074" y="2667000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727374" y="3736848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3736848"/>
                <a:ext cx="533400" cy="4572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276600" y="5082278"/>
                <a:ext cx="238898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prefers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𝑚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𝑚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5082278"/>
                <a:ext cx="2388987" cy="400110"/>
              </a:xfrm>
              <a:prstGeom prst="rect">
                <a:avLst/>
              </a:prstGeom>
              <a:blipFill rotWithShape="0">
                <a:blip r:embed="rId8"/>
                <a:stretch>
                  <a:fillRect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433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4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976884" y="3733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3733800"/>
                <a:ext cx="533400" cy="4572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Illustration of Algorithm 2: MOSM → WOSM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50732" y="2667000"/>
            <a:ext cx="0" cy="1066800"/>
          </a:xfrm>
          <a:prstGeom prst="line">
            <a:avLst/>
          </a:prstGeom>
          <a:ln w="952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stCxn id="12" idx="0"/>
          </p:cNvCxnSpPr>
          <p:nvPr/>
        </p:nvCxnSpPr>
        <p:spPr>
          <a:xfrm flipV="1">
            <a:off x="1243584" y="2667000"/>
            <a:ext cx="4328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2" idx="0"/>
          </p:cNvCxnSpPr>
          <p:nvPr/>
        </p:nvCxnSpPr>
        <p:spPr>
          <a:xfrm flipV="1">
            <a:off x="1243584" y="2667000"/>
            <a:ext cx="6995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2" idx="0"/>
            <a:endCxn id="26" idx="2"/>
          </p:cNvCxnSpPr>
          <p:nvPr/>
        </p:nvCxnSpPr>
        <p:spPr>
          <a:xfrm flipV="1">
            <a:off x="1243584" y="2667000"/>
            <a:ext cx="13853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362200" y="2209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2209800"/>
                <a:ext cx="533400" cy="4572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2362200" y="3736848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3736848"/>
                <a:ext cx="533400" cy="45720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>
            <a:off x="2626660" y="2667000"/>
            <a:ext cx="0" cy="106984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2632842" y="2667000"/>
            <a:ext cx="681858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28" idx="0"/>
            <a:endCxn id="21" idx="2"/>
          </p:cNvCxnSpPr>
          <p:nvPr/>
        </p:nvCxnSpPr>
        <p:spPr>
          <a:xfrm flipV="1">
            <a:off x="2628900" y="2663952"/>
            <a:ext cx="1365174" cy="107289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727374" y="2209800"/>
                <a:ext cx="533400" cy="45415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2209800"/>
                <a:ext cx="533400" cy="45415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727374" y="3736848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3736848"/>
                <a:ext cx="533400" cy="4572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/>
          <p:cNvCxnSpPr/>
          <p:nvPr/>
        </p:nvCxnSpPr>
        <p:spPr>
          <a:xfrm>
            <a:off x="3989295" y="2665476"/>
            <a:ext cx="0" cy="106984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 40"/>
          <p:cNvSpPr/>
          <p:nvPr/>
        </p:nvSpPr>
        <p:spPr>
          <a:xfrm>
            <a:off x="1219200" y="1511690"/>
            <a:ext cx="4876800" cy="2222110"/>
          </a:xfrm>
          <a:custGeom>
            <a:avLst/>
            <a:gdLst>
              <a:gd name="connsiteX0" fmla="*/ 1353312 w 2416780"/>
              <a:gd name="connsiteY0" fmla="*/ 2222110 h 2222110"/>
              <a:gd name="connsiteX1" fmla="*/ 2414016 w 2416780"/>
              <a:gd name="connsiteY1" fmla="*/ 1271134 h 2222110"/>
              <a:gd name="connsiteX2" fmla="*/ 1072896 w 2416780"/>
              <a:gd name="connsiteY2" fmla="*/ 15358 h 2222110"/>
              <a:gd name="connsiteX3" fmla="*/ 0 w 2416780"/>
              <a:gd name="connsiteY3" fmla="*/ 685918 h 2222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6780" h="2222110">
                <a:moveTo>
                  <a:pt x="1353312" y="2222110"/>
                </a:moveTo>
                <a:cubicBezTo>
                  <a:pt x="1907032" y="1930518"/>
                  <a:pt x="2460752" y="1638926"/>
                  <a:pt x="2414016" y="1271134"/>
                </a:cubicBezTo>
                <a:cubicBezTo>
                  <a:pt x="2367280" y="903342"/>
                  <a:pt x="1475232" y="112894"/>
                  <a:pt x="1072896" y="15358"/>
                </a:cubicBezTo>
                <a:cubicBezTo>
                  <a:pt x="670560" y="-82178"/>
                  <a:pt x="335280" y="301870"/>
                  <a:pt x="0" y="685918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>
            <a:stCxn id="25" idx="0"/>
          </p:cNvCxnSpPr>
          <p:nvPr/>
        </p:nvCxnSpPr>
        <p:spPr>
          <a:xfrm flipV="1">
            <a:off x="3994074" y="2658035"/>
            <a:ext cx="428037" cy="1078813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85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976884" y="3733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3733800"/>
                <a:ext cx="533400" cy="4572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Illustration of Algorithm 2: MOSM → WOSM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50732" y="2667000"/>
            <a:ext cx="0" cy="1066800"/>
          </a:xfrm>
          <a:prstGeom prst="line">
            <a:avLst/>
          </a:prstGeom>
          <a:ln w="952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stCxn id="12" idx="0"/>
          </p:cNvCxnSpPr>
          <p:nvPr/>
        </p:nvCxnSpPr>
        <p:spPr>
          <a:xfrm flipV="1">
            <a:off x="1243584" y="2667000"/>
            <a:ext cx="4328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2" idx="0"/>
          </p:cNvCxnSpPr>
          <p:nvPr/>
        </p:nvCxnSpPr>
        <p:spPr>
          <a:xfrm flipV="1">
            <a:off x="1243584" y="2667000"/>
            <a:ext cx="6995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2" idx="0"/>
            <a:endCxn id="26" idx="2"/>
          </p:cNvCxnSpPr>
          <p:nvPr/>
        </p:nvCxnSpPr>
        <p:spPr>
          <a:xfrm flipV="1">
            <a:off x="1243584" y="2667000"/>
            <a:ext cx="13853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362200" y="2209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2209800"/>
                <a:ext cx="533400" cy="4572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2362200" y="3736848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3736848"/>
                <a:ext cx="533400" cy="45720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>
            <a:off x="2626660" y="2667000"/>
            <a:ext cx="0" cy="106984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2632842" y="2667000"/>
            <a:ext cx="681858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28" idx="0"/>
            <a:endCxn id="21" idx="2"/>
          </p:cNvCxnSpPr>
          <p:nvPr/>
        </p:nvCxnSpPr>
        <p:spPr>
          <a:xfrm flipV="1">
            <a:off x="2628900" y="2663952"/>
            <a:ext cx="1365174" cy="107289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727374" y="2209800"/>
                <a:ext cx="533400" cy="45415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2209800"/>
                <a:ext cx="533400" cy="45415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727374" y="3736848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3736848"/>
                <a:ext cx="533400" cy="4572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/>
          <p:cNvCxnSpPr/>
          <p:nvPr/>
        </p:nvCxnSpPr>
        <p:spPr>
          <a:xfrm>
            <a:off x="3989295" y="2665476"/>
            <a:ext cx="0" cy="106984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5" idx="0"/>
          </p:cNvCxnSpPr>
          <p:nvPr/>
        </p:nvCxnSpPr>
        <p:spPr>
          <a:xfrm flipV="1">
            <a:off x="3994074" y="2658035"/>
            <a:ext cx="428037" cy="1078813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276600" y="5082278"/>
                <a:ext cx="24659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IN" sz="20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 prefers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𝑚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𝑚</m:t>
                        </m:r>
                      </m:e>
                      <m:sub>
                        <m:r>
                          <a:rPr lang="en-IN" sz="20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5082278"/>
                <a:ext cx="2465996" cy="400110"/>
              </a:xfrm>
              <a:prstGeom prst="rect">
                <a:avLst/>
              </a:prstGeom>
              <a:blipFill rotWithShape="0">
                <a:blip r:embed="rId8"/>
                <a:stretch>
                  <a:fillRect t="-9231" b="-2769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Freeform 29"/>
          <p:cNvSpPr/>
          <p:nvPr/>
        </p:nvSpPr>
        <p:spPr>
          <a:xfrm>
            <a:off x="1219200" y="1511690"/>
            <a:ext cx="4876800" cy="2222110"/>
          </a:xfrm>
          <a:custGeom>
            <a:avLst/>
            <a:gdLst>
              <a:gd name="connsiteX0" fmla="*/ 1353312 w 2416780"/>
              <a:gd name="connsiteY0" fmla="*/ 2222110 h 2222110"/>
              <a:gd name="connsiteX1" fmla="*/ 2414016 w 2416780"/>
              <a:gd name="connsiteY1" fmla="*/ 1271134 h 2222110"/>
              <a:gd name="connsiteX2" fmla="*/ 1072896 w 2416780"/>
              <a:gd name="connsiteY2" fmla="*/ 15358 h 2222110"/>
              <a:gd name="connsiteX3" fmla="*/ 0 w 2416780"/>
              <a:gd name="connsiteY3" fmla="*/ 685918 h 2222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6780" h="2222110">
                <a:moveTo>
                  <a:pt x="1353312" y="2222110"/>
                </a:moveTo>
                <a:cubicBezTo>
                  <a:pt x="1907032" y="1930518"/>
                  <a:pt x="2460752" y="1638926"/>
                  <a:pt x="2414016" y="1271134"/>
                </a:cubicBezTo>
                <a:cubicBezTo>
                  <a:pt x="2367280" y="903342"/>
                  <a:pt x="1475232" y="112894"/>
                  <a:pt x="1072896" y="15358"/>
                </a:cubicBezTo>
                <a:cubicBezTo>
                  <a:pt x="670560" y="-82178"/>
                  <a:pt x="335280" y="301870"/>
                  <a:pt x="0" y="685918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79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976884" y="3733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3733800"/>
                <a:ext cx="533400" cy="4572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Illustration of Algorithm 2: MOSM → WOSM</a:t>
            </a:r>
          </a:p>
        </p:txBody>
      </p:sp>
      <p:cxnSp>
        <p:nvCxnSpPr>
          <p:cNvPr id="24" name="Straight Arrow Connector 23"/>
          <p:cNvCxnSpPr>
            <a:stCxn id="12" idx="0"/>
            <a:endCxn id="26" idx="2"/>
          </p:cNvCxnSpPr>
          <p:nvPr/>
        </p:nvCxnSpPr>
        <p:spPr>
          <a:xfrm flipV="1">
            <a:off x="1243584" y="2667000"/>
            <a:ext cx="1385316" cy="106680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362200" y="2209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2209800"/>
                <a:ext cx="533400" cy="45720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2362200" y="3736848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3736848"/>
                <a:ext cx="533400" cy="45720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>
            <a:stCxn id="28" idx="0"/>
            <a:endCxn id="21" idx="2"/>
          </p:cNvCxnSpPr>
          <p:nvPr/>
        </p:nvCxnSpPr>
        <p:spPr>
          <a:xfrm flipV="1">
            <a:off x="2628900" y="2663952"/>
            <a:ext cx="1365174" cy="1072896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727374" y="2209800"/>
                <a:ext cx="533400" cy="45415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2209800"/>
                <a:ext cx="533400" cy="45415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727374" y="3736848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3736848"/>
                <a:ext cx="533400" cy="45720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1524000" y="5082278"/>
            <a:ext cx="5756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New stable match found. Update match and continue.</a:t>
            </a:r>
            <a:endParaRPr lang="en-US" sz="2000" dirty="0"/>
          </a:p>
        </p:txBody>
      </p:sp>
      <p:sp>
        <p:nvSpPr>
          <p:cNvPr id="16" name="Freeform 15"/>
          <p:cNvSpPr/>
          <p:nvPr/>
        </p:nvSpPr>
        <p:spPr>
          <a:xfrm>
            <a:off x="1219200" y="1511690"/>
            <a:ext cx="4876800" cy="2222110"/>
          </a:xfrm>
          <a:custGeom>
            <a:avLst/>
            <a:gdLst>
              <a:gd name="connsiteX0" fmla="*/ 1353312 w 2416780"/>
              <a:gd name="connsiteY0" fmla="*/ 2222110 h 2222110"/>
              <a:gd name="connsiteX1" fmla="*/ 2414016 w 2416780"/>
              <a:gd name="connsiteY1" fmla="*/ 1271134 h 2222110"/>
              <a:gd name="connsiteX2" fmla="*/ 1072896 w 2416780"/>
              <a:gd name="connsiteY2" fmla="*/ 15358 h 2222110"/>
              <a:gd name="connsiteX3" fmla="*/ 0 w 2416780"/>
              <a:gd name="connsiteY3" fmla="*/ 685918 h 2222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6780" h="2222110">
                <a:moveTo>
                  <a:pt x="1353312" y="2222110"/>
                </a:moveTo>
                <a:cubicBezTo>
                  <a:pt x="1907032" y="1930518"/>
                  <a:pt x="2460752" y="1638926"/>
                  <a:pt x="2414016" y="1271134"/>
                </a:cubicBezTo>
                <a:cubicBezTo>
                  <a:pt x="2367280" y="903342"/>
                  <a:pt x="1475232" y="112894"/>
                  <a:pt x="1072896" y="15358"/>
                </a:cubicBezTo>
                <a:cubicBezTo>
                  <a:pt x="670560" y="-82178"/>
                  <a:pt x="335280" y="301870"/>
                  <a:pt x="0" y="685918"/>
                </a:cubicBezTo>
              </a:path>
            </a:pathLst>
          </a:cu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47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Illustration of Algorithm 2: MOSM → WOSM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727374" y="3736848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3736848"/>
                <a:ext cx="533400" cy="4572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Freeform 15"/>
          <p:cNvSpPr/>
          <p:nvPr/>
        </p:nvSpPr>
        <p:spPr>
          <a:xfrm>
            <a:off x="1219200" y="1511690"/>
            <a:ext cx="4876800" cy="2222110"/>
          </a:xfrm>
          <a:custGeom>
            <a:avLst/>
            <a:gdLst>
              <a:gd name="connsiteX0" fmla="*/ 1353312 w 2416780"/>
              <a:gd name="connsiteY0" fmla="*/ 2222110 h 2222110"/>
              <a:gd name="connsiteX1" fmla="*/ 2414016 w 2416780"/>
              <a:gd name="connsiteY1" fmla="*/ 1271134 h 2222110"/>
              <a:gd name="connsiteX2" fmla="*/ 1072896 w 2416780"/>
              <a:gd name="connsiteY2" fmla="*/ 15358 h 2222110"/>
              <a:gd name="connsiteX3" fmla="*/ 0 w 2416780"/>
              <a:gd name="connsiteY3" fmla="*/ 685918 h 2222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6780" h="2222110">
                <a:moveTo>
                  <a:pt x="1353312" y="2222110"/>
                </a:moveTo>
                <a:cubicBezTo>
                  <a:pt x="1907032" y="1930518"/>
                  <a:pt x="2460752" y="1638926"/>
                  <a:pt x="2414016" y="1271134"/>
                </a:cubicBezTo>
                <a:cubicBezTo>
                  <a:pt x="2367280" y="903342"/>
                  <a:pt x="1475232" y="112894"/>
                  <a:pt x="1072896" y="15358"/>
                </a:cubicBezTo>
                <a:cubicBezTo>
                  <a:pt x="670560" y="-82178"/>
                  <a:pt x="335280" y="301870"/>
                  <a:pt x="0" y="685918"/>
                </a:cubicBezTo>
              </a:path>
            </a:pathLst>
          </a:cu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80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976884" y="3733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3733800"/>
                <a:ext cx="533400" cy="4572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Illustration of Algorithm 2: MOSM → WOSM</a:t>
            </a:r>
          </a:p>
        </p:txBody>
      </p:sp>
      <p:cxnSp>
        <p:nvCxnSpPr>
          <p:cNvPr id="3" name="Straight Connector 2"/>
          <p:cNvCxnSpPr>
            <a:stCxn id="6" idx="2"/>
            <a:endCxn id="12" idx="0"/>
          </p:cNvCxnSpPr>
          <p:nvPr/>
        </p:nvCxnSpPr>
        <p:spPr>
          <a:xfrm>
            <a:off x="1243584" y="2667000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243584" y="2667000"/>
            <a:ext cx="0" cy="1066800"/>
          </a:xfrm>
          <a:prstGeom prst="line">
            <a:avLst/>
          </a:prstGeom>
          <a:ln w="952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575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3276600" y="5086290"/>
                <a:ext cx="334777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 rejects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𝑚</m:t>
                        </m:r>
                      </m:e>
                      <m:sub>
                        <m:r>
                          <a:rPr lang="en-IN" sz="20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 smtClean="0"/>
                  <a:t> to start a chain</a:t>
                </a:r>
                <a:endParaRPr lang="en-US" sz="20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5086290"/>
                <a:ext cx="3347776" cy="400110"/>
              </a:xfrm>
              <a:prstGeom prst="rect">
                <a:avLst/>
              </a:prstGeom>
              <a:blipFill rotWithShape="0">
                <a:blip r:embed="rId2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276600" y="5082278"/>
                <a:ext cx="246003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IN" sz="20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 smtClean="0"/>
                  <a:t> prefers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𝑚</m:t>
                        </m:r>
                      </m:e>
                      <m:sub>
                        <m:r>
                          <a:rPr lang="en-IN" sz="20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𝑚</m:t>
                        </m:r>
                      </m:e>
                      <m:sub>
                        <m:r>
                          <a:rPr lang="en-IN" sz="20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5082278"/>
                <a:ext cx="2460032" cy="400110"/>
              </a:xfrm>
              <a:prstGeom prst="rect">
                <a:avLst/>
              </a:prstGeom>
              <a:blipFill rotWithShape="0">
                <a:blip r:embed="rId3"/>
                <a:stretch>
                  <a:fillRect t="-9231" b="-2769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976884" y="3733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3733800"/>
                <a:ext cx="533400" cy="45720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Illustration of Algorithm 2: MOSM → WOSM</a:t>
            </a:r>
          </a:p>
        </p:txBody>
      </p:sp>
      <p:cxnSp>
        <p:nvCxnSpPr>
          <p:cNvPr id="3" name="Straight Connector 2"/>
          <p:cNvCxnSpPr>
            <a:stCxn id="6" idx="2"/>
            <a:endCxn id="12" idx="0"/>
          </p:cNvCxnSpPr>
          <p:nvPr/>
        </p:nvCxnSpPr>
        <p:spPr>
          <a:xfrm>
            <a:off x="1243584" y="2667000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243584" y="2667000"/>
            <a:ext cx="0" cy="1066800"/>
          </a:xfrm>
          <a:prstGeom prst="line">
            <a:avLst/>
          </a:prstGeom>
          <a:ln w="952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stCxn id="12" idx="0"/>
          </p:cNvCxnSpPr>
          <p:nvPr/>
        </p:nvCxnSpPr>
        <p:spPr>
          <a:xfrm flipV="1">
            <a:off x="1243584" y="2667000"/>
            <a:ext cx="4328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2" idx="0"/>
          </p:cNvCxnSpPr>
          <p:nvPr/>
        </p:nvCxnSpPr>
        <p:spPr>
          <a:xfrm flipV="1">
            <a:off x="1243584" y="2667000"/>
            <a:ext cx="6995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2" idx="0"/>
            <a:endCxn id="26" idx="2"/>
          </p:cNvCxnSpPr>
          <p:nvPr/>
        </p:nvCxnSpPr>
        <p:spPr>
          <a:xfrm flipV="1">
            <a:off x="1243584" y="2667000"/>
            <a:ext cx="13853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362200" y="2209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2209800"/>
                <a:ext cx="533400" cy="45720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2362200" y="3736848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3736848"/>
                <a:ext cx="533400" cy="4572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/>
          <p:cNvCxnSpPr/>
          <p:nvPr/>
        </p:nvCxnSpPr>
        <p:spPr>
          <a:xfrm>
            <a:off x="2628900" y="2667000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126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7" grpId="0"/>
      <p:bldP spid="26" grpId="0" animBg="1"/>
      <p:bldP spid="2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632838" y="2667000"/>
            <a:ext cx="0" cy="106984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976884" y="3733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3733800"/>
                <a:ext cx="533400" cy="4572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Illustration of Algorithm 2: MOSM → </a:t>
            </a:r>
            <a:r>
              <a:rPr lang="en-US" dirty="0" smtClean="0"/>
              <a:t>WOSM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1243931" y="2667000"/>
            <a:ext cx="0" cy="1066800"/>
          </a:xfrm>
          <a:prstGeom prst="line">
            <a:avLst/>
          </a:prstGeom>
          <a:ln w="952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stCxn id="12" idx="0"/>
          </p:cNvCxnSpPr>
          <p:nvPr/>
        </p:nvCxnSpPr>
        <p:spPr>
          <a:xfrm flipV="1">
            <a:off x="1243584" y="2667000"/>
            <a:ext cx="4328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2" idx="0"/>
          </p:cNvCxnSpPr>
          <p:nvPr/>
        </p:nvCxnSpPr>
        <p:spPr>
          <a:xfrm flipV="1">
            <a:off x="1243584" y="2667000"/>
            <a:ext cx="6995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2" idx="0"/>
            <a:endCxn id="26" idx="2"/>
          </p:cNvCxnSpPr>
          <p:nvPr/>
        </p:nvCxnSpPr>
        <p:spPr>
          <a:xfrm flipV="1">
            <a:off x="1243584" y="2667000"/>
            <a:ext cx="13853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362200" y="2209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2209800"/>
                <a:ext cx="533400" cy="4572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2362200" y="3736848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3736848"/>
                <a:ext cx="533400" cy="45720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>
          <a:xfrm flipV="1">
            <a:off x="2632842" y="2667000"/>
            <a:ext cx="681858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28" idx="0"/>
            <a:endCxn id="21" idx="2"/>
          </p:cNvCxnSpPr>
          <p:nvPr/>
        </p:nvCxnSpPr>
        <p:spPr>
          <a:xfrm flipV="1">
            <a:off x="2628900" y="2663952"/>
            <a:ext cx="1365174" cy="1072896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727374" y="2209800"/>
                <a:ext cx="533400" cy="45415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2209800"/>
                <a:ext cx="533400" cy="45415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3994074" y="2667000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727374" y="3736848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3736848"/>
                <a:ext cx="533400" cy="4572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276600" y="5082278"/>
                <a:ext cx="24659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IN" sz="20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2000" dirty="0"/>
                  <a:t> prefers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𝑚</m:t>
                        </m:r>
                      </m:e>
                      <m:sub>
                        <m:r>
                          <a:rPr lang="en-IN" sz="20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𝑚</m:t>
                        </m:r>
                      </m:e>
                      <m:sub>
                        <m:r>
                          <a:rPr lang="en-IN" sz="20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5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5082278"/>
                <a:ext cx="2465996" cy="400110"/>
              </a:xfrm>
              <a:prstGeom prst="rect">
                <a:avLst/>
              </a:prstGeom>
              <a:blipFill rotWithShape="0">
                <a:blip r:embed="rId8"/>
                <a:stretch>
                  <a:fillRect t="-9231" b="-2769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849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4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632838" y="2667000"/>
            <a:ext cx="0" cy="106984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1524000" y="4724400"/>
                <a:ext cx="6478440" cy="1477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  <a:cs typeface="Arial" pitchFamily="34" charset="0"/>
                      </a:rPr>
                      <m:t>Chain</m:t>
                    </m:r>
                    <m:r>
                      <a:rPr lang="en-US" sz="2000" b="0" i="0" smtClean="0">
                        <a:latin typeface="Cambria Math" panose="02040503050406030204" pitchFamily="18" charset="0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ends with a proposal to unmatched woman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 smtClean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’s best stable partner</a:t>
                </a:r>
                <a:br>
                  <a:rPr lang="en-US" sz="2000" dirty="0" smtClean="0"/>
                </a:br>
                <a:r>
                  <a:rPr lang="en-US" sz="2000" dirty="0" smtClean="0"/>
                  <a:t>and similarly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2000" dirty="0" smtClean="0"/>
                  <a:t> already had their best </a:t>
                </a:r>
                <a:r>
                  <a:rPr lang="en-US" sz="2000" dirty="0"/>
                  <a:t>stable partner</a:t>
                </a: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4724400"/>
                <a:ext cx="6478440" cy="1477328"/>
              </a:xfrm>
              <a:prstGeom prst="rect">
                <a:avLst/>
              </a:prstGeom>
              <a:blipFill rotWithShape="0">
                <a:blip r:embed="rId2"/>
                <a:stretch>
                  <a:fillRect l="-941" r="-188" b="-289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976884" y="3733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3733800"/>
                <a:ext cx="533400" cy="4572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Illustration of Algorithm 2: MOSM → </a:t>
            </a:r>
            <a:r>
              <a:rPr lang="en-US" dirty="0" smtClean="0"/>
              <a:t>WOSM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1243931" y="2667000"/>
            <a:ext cx="0" cy="1066800"/>
          </a:xfrm>
          <a:prstGeom prst="line">
            <a:avLst/>
          </a:prstGeom>
          <a:ln w="952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stCxn id="12" idx="0"/>
          </p:cNvCxnSpPr>
          <p:nvPr/>
        </p:nvCxnSpPr>
        <p:spPr>
          <a:xfrm flipV="1">
            <a:off x="1243584" y="2667000"/>
            <a:ext cx="4328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2" idx="0"/>
          </p:cNvCxnSpPr>
          <p:nvPr/>
        </p:nvCxnSpPr>
        <p:spPr>
          <a:xfrm flipV="1">
            <a:off x="1243584" y="2667000"/>
            <a:ext cx="6995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2" idx="0"/>
            <a:endCxn id="26" idx="2"/>
          </p:cNvCxnSpPr>
          <p:nvPr/>
        </p:nvCxnSpPr>
        <p:spPr>
          <a:xfrm flipV="1">
            <a:off x="1243584" y="2667000"/>
            <a:ext cx="13853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362200" y="2209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2209800"/>
                <a:ext cx="533400" cy="45720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2362200" y="3736848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3736848"/>
                <a:ext cx="533400" cy="45720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>
          <a:xfrm flipV="1">
            <a:off x="2632842" y="2667000"/>
            <a:ext cx="681858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28" idx="0"/>
            <a:endCxn id="21" idx="2"/>
          </p:cNvCxnSpPr>
          <p:nvPr/>
        </p:nvCxnSpPr>
        <p:spPr>
          <a:xfrm flipV="1">
            <a:off x="2628900" y="2663952"/>
            <a:ext cx="1365174" cy="107289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727374" y="2209800"/>
                <a:ext cx="533400" cy="45415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2209800"/>
                <a:ext cx="533400" cy="45415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727374" y="3736848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3736848"/>
                <a:ext cx="533400" cy="45720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>
          <a:xfrm flipV="1">
            <a:off x="3978805" y="2667000"/>
            <a:ext cx="4328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3978805" y="2667000"/>
            <a:ext cx="6995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3976070" y="2667000"/>
            <a:ext cx="1385316" cy="106680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5099100" y="2218944"/>
                <a:ext cx="533400" cy="457200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100" y="2218944"/>
                <a:ext cx="533400" cy="45720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>
          <a:xfrm>
            <a:off x="3987800" y="2667000"/>
            <a:ext cx="0" cy="106984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8056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976884" y="3733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3733800"/>
                <a:ext cx="533400" cy="4572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Illustration of Algorithm 2: MOSM → </a:t>
            </a:r>
            <a:r>
              <a:rPr lang="en-US" dirty="0" smtClean="0"/>
              <a:t>WOSM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1243931" y="2667000"/>
            <a:ext cx="0" cy="1066800"/>
          </a:xfrm>
          <a:prstGeom prst="line">
            <a:avLst/>
          </a:prstGeom>
          <a:ln w="1905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stCxn id="12" idx="0"/>
          </p:cNvCxnSpPr>
          <p:nvPr/>
        </p:nvCxnSpPr>
        <p:spPr>
          <a:xfrm flipV="1">
            <a:off x="1243584" y="2667000"/>
            <a:ext cx="4328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2" idx="0"/>
          </p:cNvCxnSpPr>
          <p:nvPr/>
        </p:nvCxnSpPr>
        <p:spPr>
          <a:xfrm flipV="1">
            <a:off x="1243584" y="2667000"/>
            <a:ext cx="6995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2" idx="0"/>
            <a:endCxn id="26" idx="2"/>
          </p:cNvCxnSpPr>
          <p:nvPr/>
        </p:nvCxnSpPr>
        <p:spPr>
          <a:xfrm flipV="1">
            <a:off x="1243584" y="2667000"/>
            <a:ext cx="13853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362200" y="2209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2209800"/>
                <a:ext cx="533400" cy="4572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2362200" y="3736848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3736848"/>
                <a:ext cx="533400" cy="45720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/>
          <p:cNvCxnSpPr/>
          <p:nvPr/>
        </p:nvCxnSpPr>
        <p:spPr>
          <a:xfrm>
            <a:off x="2628900" y="2667000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2632838" y="2667000"/>
            <a:ext cx="0" cy="106984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2632842" y="2667000"/>
            <a:ext cx="681858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28" idx="0"/>
            <a:endCxn id="21" idx="2"/>
          </p:cNvCxnSpPr>
          <p:nvPr/>
        </p:nvCxnSpPr>
        <p:spPr>
          <a:xfrm flipV="1">
            <a:off x="2628900" y="2663952"/>
            <a:ext cx="1365174" cy="1072896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727374" y="2209800"/>
                <a:ext cx="533400" cy="45415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2209800"/>
                <a:ext cx="533400" cy="45415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3994074" y="2667000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727374" y="3736848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3736848"/>
                <a:ext cx="533400" cy="4572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>
          <a:xfrm flipV="1">
            <a:off x="3978805" y="2667000"/>
            <a:ext cx="4328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3978805" y="2667000"/>
            <a:ext cx="6995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3976070" y="2667000"/>
            <a:ext cx="1385316" cy="1066800"/>
          </a:xfrm>
          <a:prstGeom prst="straightConnector1">
            <a:avLst/>
          </a:prstGeom>
          <a:ln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5099100" y="2218944"/>
                <a:ext cx="533400" cy="457200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100" y="2218944"/>
                <a:ext cx="533400" cy="45720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524000" y="4724400"/>
                <a:ext cx="6478440" cy="1477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  <a:cs typeface="Arial" pitchFamily="34" charset="0"/>
                      </a:rPr>
                      <m:t>Chain</m:t>
                    </m:r>
                    <m:r>
                      <a:rPr lang="en-US" sz="2000" b="0" i="0" smtClean="0">
                        <a:latin typeface="Cambria Math" panose="02040503050406030204" pitchFamily="18" charset="0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ends with a proposal to </a:t>
                </a:r>
                <a:r>
                  <a:rPr lang="en-US" sz="2000" dirty="0"/>
                  <a:t>unmatched woman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 smtClean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’s best stable partner</a:t>
                </a:r>
                <a:br>
                  <a:rPr lang="en-US" sz="2000" dirty="0" smtClean="0"/>
                </a:br>
                <a:r>
                  <a:rPr lang="en-US" sz="2000" dirty="0" smtClean="0"/>
                  <a:t>and similarly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2000" dirty="0" smtClean="0"/>
                  <a:t> already had their best </a:t>
                </a:r>
                <a:r>
                  <a:rPr lang="en-US" sz="2000" dirty="0"/>
                  <a:t>stable partner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4724400"/>
                <a:ext cx="6478440" cy="1477328"/>
              </a:xfrm>
              <a:prstGeom prst="rect">
                <a:avLst/>
              </a:prstGeom>
              <a:blipFill rotWithShape="0">
                <a:blip r:embed="rId9"/>
                <a:stretch>
                  <a:fillRect l="-941" r="-188" b="-289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53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2209800"/>
                <a:ext cx="533400" cy="45720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976884" y="3733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3733800"/>
                <a:ext cx="533400" cy="4572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Illustration of Algorithm 2: MOSM → </a:t>
            </a:r>
            <a:r>
              <a:rPr lang="en-US" dirty="0" smtClean="0"/>
              <a:t>WOSM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1243931" y="2667000"/>
            <a:ext cx="0" cy="1066800"/>
          </a:xfrm>
          <a:prstGeom prst="line">
            <a:avLst/>
          </a:prstGeom>
          <a:ln w="1905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362200" y="2209800"/>
                <a:ext cx="533400" cy="457200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2209800"/>
                <a:ext cx="533400" cy="4572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2362200" y="3736848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3736848"/>
                <a:ext cx="533400" cy="45720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/>
          <p:cNvCxnSpPr/>
          <p:nvPr/>
        </p:nvCxnSpPr>
        <p:spPr>
          <a:xfrm>
            <a:off x="2628900" y="2667000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2632838" y="2667000"/>
            <a:ext cx="0" cy="106984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727374" y="2209800"/>
                <a:ext cx="533400" cy="454152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2209800"/>
                <a:ext cx="533400" cy="45415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3994074" y="2667000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727374" y="3736848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3736848"/>
                <a:ext cx="533400" cy="4572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5099100" y="2218944"/>
                <a:ext cx="533400" cy="457200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100" y="2218944"/>
                <a:ext cx="533400" cy="45720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524000" y="4724400"/>
                <a:ext cx="6478440" cy="1477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  <a:cs typeface="Arial" pitchFamily="34" charset="0"/>
                      </a:rPr>
                      <m:t>Chain</m:t>
                    </m:r>
                    <m:r>
                      <a:rPr lang="en-US" sz="2000" b="0" i="0" smtClean="0">
                        <a:latin typeface="Cambria Math" panose="02040503050406030204" pitchFamily="18" charset="0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ends with a proposal to </a:t>
                </a:r>
                <a:r>
                  <a:rPr lang="en-US" sz="2000" dirty="0"/>
                  <a:t>unmatched woman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 smtClean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’s best stable partner</a:t>
                </a:r>
                <a:br>
                  <a:rPr lang="en-US" sz="2000" dirty="0" smtClean="0"/>
                </a:br>
                <a:r>
                  <a:rPr lang="en-US" sz="2000" dirty="0" smtClean="0"/>
                  <a:t>and similarly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2000" dirty="0" smtClean="0"/>
                  <a:t> already had their best </a:t>
                </a:r>
                <a:r>
                  <a:rPr lang="en-US" sz="2000" dirty="0"/>
                  <a:t>stable partner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4724400"/>
                <a:ext cx="6478440" cy="1477328"/>
              </a:xfrm>
              <a:prstGeom prst="rect">
                <a:avLst/>
              </a:prstGeom>
              <a:blipFill rotWithShape="0">
                <a:blip r:embed="rId9"/>
                <a:stretch>
                  <a:fillRect l="-941" r="-188" b="-289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/>
          <p:cNvSpPr/>
          <p:nvPr/>
        </p:nvSpPr>
        <p:spPr>
          <a:xfrm>
            <a:off x="304800" y="1790700"/>
            <a:ext cx="6096000" cy="1295400"/>
          </a:xfrm>
          <a:prstGeom prst="ellipse">
            <a:avLst/>
          </a:prstGeom>
          <a:noFill/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9" name="Group 8"/>
          <p:cNvGrpSpPr/>
          <p:nvPr/>
        </p:nvGrpSpPr>
        <p:grpSpPr>
          <a:xfrm>
            <a:off x="6106804" y="1286470"/>
            <a:ext cx="2786987" cy="1015663"/>
            <a:chOff x="6106804" y="1286470"/>
            <a:chExt cx="2786987" cy="1015663"/>
          </a:xfrm>
        </p:grpSpPr>
        <p:sp>
          <p:nvSpPr>
            <p:cNvPr id="3" name="TextBox 2"/>
            <p:cNvSpPr txBox="1"/>
            <p:nvPr/>
          </p:nvSpPr>
          <p:spPr>
            <a:xfrm>
              <a:off x="6683991" y="1286470"/>
              <a:ext cx="2209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women who found their best stable partner</a:t>
              </a:r>
              <a:endParaRPr lang="en-US" sz="2000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>
              <a:off x="6106804" y="1752600"/>
              <a:ext cx="587991" cy="4572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6689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76884" y="1673352"/>
                <a:ext cx="533400" cy="457200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1673352"/>
                <a:ext cx="533400" cy="45720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976884" y="3197352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3197352"/>
                <a:ext cx="533400" cy="4572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Illustration of Algorithm 2: MOSM → </a:t>
            </a:r>
            <a:r>
              <a:rPr lang="en-US" dirty="0" smtClean="0"/>
              <a:t>WOSM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1243931" y="2130552"/>
            <a:ext cx="0" cy="1066800"/>
          </a:xfrm>
          <a:prstGeom prst="line">
            <a:avLst/>
          </a:prstGeom>
          <a:ln w="1905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362200" y="1673352"/>
                <a:ext cx="533400" cy="457200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1673352"/>
                <a:ext cx="533400" cy="4572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2362200" y="32004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3200400"/>
                <a:ext cx="533400" cy="45720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/>
          <p:cNvCxnSpPr/>
          <p:nvPr/>
        </p:nvCxnSpPr>
        <p:spPr>
          <a:xfrm>
            <a:off x="2628900" y="2130552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2632838" y="2130552"/>
            <a:ext cx="0" cy="106984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727374" y="1673352"/>
                <a:ext cx="533400" cy="454152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1673352"/>
                <a:ext cx="533400" cy="45415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3994074" y="2130552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727374" y="32004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3200400"/>
                <a:ext cx="533400" cy="4572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5099100" y="1682496"/>
                <a:ext cx="533400" cy="457200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100" y="1682496"/>
                <a:ext cx="533400" cy="45720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/>
          <p:cNvSpPr/>
          <p:nvPr/>
        </p:nvSpPr>
        <p:spPr>
          <a:xfrm>
            <a:off x="304800" y="1254252"/>
            <a:ext cx="6096000" cy="1295400"/>
          </a:xfrm>
          <a:prstGeom prst="ellipse">
            <a:avLst/>
          </a:prstGeom>
          <a:noFill/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607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76884" y="1673352"/>
                <a:ext cx="533400" cy="457200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1673352"/>
                <a:ext cx="533400" cy="45720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976884" y="3197352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3197352"/>
                <a:ext cx="533400" cy="4572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Illustration of Algorithm 2: MOSM → </a:t>
            </a:r>
            <a:r>
              <a:rPr lang="en-US" dirty="0" smtClean="0"/>
              <a:t>WOSM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1243931" y="2130552"/>
            <a:ext cx="0" cy="1066800"/>
          </a:xfrm>
          <a:prstGeom prst="line">
            <a:avLst/>
          </a:prstGeom>
          <a:ln w="1905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362200" y="1673352"/>
                <a:ext cx="533400" cy="457200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1673352"/>
                <a:ext cx="533400" cy="4572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2362200" y="32004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3200400"/>
                <a:ext cx="533400" cy="45720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/>
          <p:cNvCxnSpPr/>
          <p:nvPr/>
        </p:nvCxnSpPr>
        <p:spPr>
          <a:xfrm>
            <a:off x="2628900" y="2130552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2632838" y="2130552"/>
            <a:ext cx="0" cy="106984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727374" y="1673352"/>
                <a:ext cx="533400" cy="454152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1673352"/>
                <a:ext cx="533400" cy="45415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3994074" y="2130552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727374" y="32004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3200400"/>
                <a:ext cx="533400" cy="4572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5099100" y="1682496"/>
                <a:ext cx="533400" cy="457200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100" y="1682496"/>
                <a:ext cx="533400" cy="45720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/>
          <p:cNvSpPr/>
          <p:nvPr/>
        </p:nvSpPr>
        <p:spPr>
          <a:xfrm>
            <a:off x="304800" y="1254252"/>
            <a:ext cx="6096000" cy="1295400"/>
          </a:xfrm>
          <a:prstGeom prst="ellipse">
            <a:avLst/>
          </a:prstGeom>
          <a:noFill/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985848" y="4114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848" y="4114800"/>
                <a:ext cx="533400" cy="45720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985848" y="5638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848" y="5638800"/>
                <a:ext cx="533400" cy="45720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/>
          <p:cNvCxnSpPr/>
          <p:nvPr/>
        </p:nvCxnSpPr>
        <p:spPr>
          <a:xfrm>
            <a:off x="1259696" y="4572000"/>
            <a:ext cx="0" cy="1066800"/>
          </a:xfrm>
          <a:prstGeom prst="line">
            <a:avLst/>
          </a:prstGeom>
          <a:ln w="952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590800" y="4933890"/>
                <a:ext cx="379385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IN" sz="20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2000" dirty="0" smtClean="0"/>
                  <a:t> rejects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2000" dirty="0" smtClean="0"/>
                  <a:t> to start a new chain</a:t>
                </a:r>
                <a:endParaRPr lang="en-US" sz="2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4933890"/>
                <a:ext cx="3793859" cy="400110"/>
              </a:xfrm>
              <a:prstGeom prst="rect">
                <a:avLst/>
              </a:prstGeom>
              <a:blipFill rotWithShape="0">
                <a:blip r:embed="rId11"/>
                <a:stretch>
                  <a:fillRect t="-7576" r="-643" b="-2575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/>
          <p:cNvCxnSpPr/>
          <p:nvPr/>
        </p:nvCxnSpPr>
        <p:spPr>
          <a:xfrm>
            <a:off x="1270000" y="4572000"/>
            <a:ext cx="0" cy="1066800"/>
          </a:xfrm>
          <a:prstGeom prst="line">
            <a:avLst/>
          </a:prstGeom>
          <a:ln w="1905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691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76884" y="1673352"/>
                <a:ext cx="533400" cy="457200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1673352"/>
                <a:ext cx="533400" cy="45720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976884" y="3197352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3197352"/>
                <a:ext cx="533400" cy="4572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Illustration of Algorithm 2: MOSM → </a:t>
            </a:r>
            <a:r>
              <a:rPr lang="en-US" dirty="0" smtClean="0"/>
              <a:t>WOSM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1243931" y="2130552"/>
            <a:ext cx="0" cy="1066800"/>
          </a:xfrm>
          <a:prstGeom prst="line">
            <a:avLst/>
          </a:prstGeom>
          <a:ln w="1905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362200" y="1673352"/>
                <a:ext cx="533400" cy="457200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1673352"/>
                <a:ext cx="533400" cy="4572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2362200" y="32004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3200400"/>
                <a:ext cx="533400" cy="45720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/>
          <p:cNvCxnSpPr/>
          <p:nvPr/>
        </p:nvCxnSpPr>
        <p:spPr>
          <a:xfrm>
            <a:off x="2628900" y="2130552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2632838" y="2130552"/>
            <a:ext cx="0" cy="106984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727374" y="1673352"/>
                <a:ext cx="533400" cy="454152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1673352"/>
                <a:ext cx="533400" cy="45415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3994074" y="2130552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727374" y="32004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3200400"/>
                <a:ext cx="533400" cy="4572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5099100" y="1682496"/>
                <a:ext cx="533400" cy="457200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100" y="1682496"/>
                <a:ext cx="533400" cy="45720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/>
          <p:cNvSpPr/>
          <p:nvPr/>
        </p:nvSpPr>
        <p:spPr>
          <a:xfrm>
            <a:off x="304800" y="1254252"/>
            <a:ext cx="6096000" cy="1295400"/>
          </a:xfrm>
          <a:prstGeom prst="ellipse">
            <a:avLst/>
          </a:prstGeom>
          <a:noFill/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985848" y="4114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848" y="4114800"/>
                <a:ext cx="533400" cy="45720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985848" y="5638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848" y="5638800"/>
                <a:ext cx="533400" cy="45720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/>
          <p:cNvCxnSpPr/>
          <p:nvPr/>
        </p:nvCxnSpPr>
        <p:spPr>
          <a:xfrm>
            <a:off x="1259696" y="4572000"/>
            <a:ext cx="0" cy="1066800"/>
          </a:xfrm>
          <a:prstGeom prst="line">
            <a:avLst/>
          </a:prstGeom>
          <a:ln w="952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6" idx="0"/>
          </p:cNvCxnSpPr>
          <p:nvPr/>
        </p:nvCxnSpPr>
        <p:spPr>
          <a:xfrm flipV="1">
            <a:off x="1252548" y="4572000"/>
            <a:ext cx="347652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6" idx="0"/>
            <a:endCxn id="26" idx="2"/>
          </p:cNvCxnSpPr>
          <p:nvPr/>
        </p:nvCxnSpPr>
        <p:spPr>
          <a:xfrm flipV="1">
            <a:off x="1252548" y="2130552"/>
            <a:ext cx="1376352" cy="3508248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590800" y="4933890"/>
                <a:ext cx="564526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cs typeface="Arial" pitchFamily="34" charset="0"/>
                  </a:rPr>
                  <a:t>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 smtClean="0"/>
                  <a:t> is already matched to her best stable partner</a:t>
                </a:r>
                <a:endParaRPr lang="en-US" sz="2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4933890"/>
                <a:ext cx="5645263" cy="400110"/>
              </a:xfrm>
              <a:prstGeom prst="rect">
                <a:avLst/>
              </a:prstGeom>
              <a:blipFill rotWithShape="0">
                <a:blip r:embed="rId11"/>
                <a:stretch>
                  <a:fillRect l="-1080" t="-7576" r="-432" b="-2575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590800" y="4463716"/>
                <a:ext cx="238719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 smtClean="0"/>
                  <a:t> prefers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4463716"/>
                <a:ext cx="2387192" cy="400110"/>
              </a:xfrm>
              <a:prstGeom prst="rect">
                <a:avLst/>
              </a:prstGeom>
              <a:blipFill rotWithShape="0">
                <a:blip r:embed="rId12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092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76884" y="1673352"/>
                <a:ext cx="533400" cy="457200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1673352"/>
                <a:ext cx="533400" cy="45720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976884" y="3197352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3197352"/>
                <a:ext cx="533400" cy="4572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Illustration of Algorithm 2: MOSM → </a:t>
            </a:r>
            <a:r>
              <a:rPr lang="en-US" dirty="0" smtClean="0"/>
              <a:t>WOSM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1243931" y="2130552"/>
            <a:ext cx="0" cy="1066800"/>
          </a:xfrm>
          <a:prstGeom prst="line">
            <a:avLst/>
          </a:prstGeom>
          <a:ln w="1905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362200" y="1673352"/>
                <a:ext cx="533400" cy="457200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1673352"/>
                <a:ext cx="533400" cy="4572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2362200" y="32004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3200400"/>
                <a:ext cx="533400" cy="45720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/>
          <p:cNvCxnSpPr/>
          <p:nvPr/>
        </p:nvCxnSpPr>
        <p:spPr>
          <a:xfrm>
            <a:off x="2628900" y="2130552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2632838" y="2130552"/>
            <a:ext cx="0" cy="106984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727374" y="1673352"/>
                <a:ext cx="533400" cy="454152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1673352"/>
                <a:ext cx="533400" cy="45415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3994074" y="2130552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727374" y="32004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3200400"/>
                <a:ext cx="533400" cy="4572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5099100" y="1682496"/>
                <a:ext cx="533400" cy="457200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100" y="1682496"/>
                <a:ext cx="533400" cy="45720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/>
          <p:cNvSpPr/>
          <p:nvPr/>
        </p:nvSpPr>
        <p:spPr>
          <a:xfrm>
            <a:off x="304800" y="1254252"/>
            <a:ext cx="6096000" cy="1295400"/>
          </a:xfrm>
          <a:prstGeom prst="ellipse">
            <a:avLst/>
          </a:prstGeom>
          <a:noFill/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985848" y="4114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848" y="4114800"/>
                <a:ext cx="533400" cy="45720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985848" y="5638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848" y="5638800"/>
                <a:ext cx="533400" cy="45720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/>
          <p:cNvCxnSpPr/>
          <p:nvPr/>
        </p:nvCxnSpPr>
        <p:spPr>
          <a:xfrm>
            <a:off x="1259696" y="4572000"/>
            <a:ext cx="0" cy="1066800"/>
          </a:xfrm>
          <a:prstGeom prst="line">
            <a:avLst/>
          </a:prstGeom>
          <a:ln w="952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6" idx="0"/>
          </p:cNvCxnSpPr>
          <p:nvPr/>
        </p:nvCxnSpPr>
        <p:spPr>
          <a:xfrm flipV="1">
            <a:off x="1252548" y="4572000"/>
            <a:ext cx="347652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6" idx="0"/>
            <a:endCxn id="26" idx="2"/>
          </p:cNvCxnSpPr>
          <p:nvPr/>
        </p:nvCxnSpPr>
        <p:spPr>
          <a:xfrm flipV="1">
            <a:off x="1252548" y="2130552"/>
            <a:ext cx="1376352" cy="3508248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590800" y="4463716"/>
                <a:ext cx="238719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 smtClean="0"/>
                  <a:t> prefers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4463716"/>
                <a:ext cx="2387192" cy="400110"/>
              </a:xfrm>
              <a:prstGeom prst="rect">
                <a:avLst/>
              </a:prstGeom>
              <a:blipFill rotWithShape="0">
                <a:blip r:embed="rId11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590800" y="4813637"/>
                <a:ext cx="5645263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000" dirty="0" smtClean="0">
                    <a:cs typeface="Arial" pitchFamily="34" charset="0"/>
                  </a:rPr>
                  <a:t>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 smtClean="0"/>
                  <a:t> is already matched to her best stable partner</a:t>
                </a:r>
                <a:br>
                  <a:rPr lang="en-US" sz="2000" dirty="0" smtClean="0"/>
                </a:b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2000" dirty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2000" dirty="0"/>
                  <a:t>’s best stable </a:t>
                </a:r>
                <a:r>
                  <a:rPr lang="en-US" sz="2000" dirty="0" smtClean="0"/>
                  <a:t>partner</a:t>
                </a:r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4813637"/>
                <a:ext cx="5645263" cy="1015663"/>
              </a:xfrm>
              <a:prstGeom prst="rect">
                <a:avLst/>
              </a:prstGeom>
              <a:blipFill rotWithShape="0">
                <a:blip r:embed="rId12"/>
                <a:stretch>
                  <a:fillRect l="-1080" r="-432" b="-481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860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76884" y="1673352"/>
                <a:ext cx="533400" cy="457200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1673352"/>
                <a:ext cx="533400" cy="45720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976884" y="3197352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3197352"/>
                <a:ext cx="533400" cy="4572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Illustration of Algorithm 2: MOSM → </a:t>
            </a:r>
            <a:r>
              <a:rPr lang="en-US" dirty="0" smtClean="0"/>
              <a:t>WOSM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1243931" y="2130552"/>
            <a:ext cx="0" cy="1066800"/>
          </a:xfrm>
          <a:prstGeom prst="line">
            <a:avLst/>
          </a:prstGeom>
          <a:ln w="1905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362200" y="1673352"/>
                <a:ext cx="533400" cy="457200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1673352"/>
                <a:ext cx="533400" cy="4572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2362200" y="32004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3200400"/>
                <a:ext cx="533400" cy="45720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/>
          <p:cNvCxnSpPr/>
          <p:nvPr/>
        </p:nvCxnSpPr>
        <p:spPr>
          <a:xfrm>
            <a:off x="2628900" y="2130552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2632838" y="2130552"/>
            <a:ext cx="0" cy="106984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727374" y="1673352"/>
                <a:ext cx="533400" cy="454152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1673352"/>
                <a:ext cx="533400" cy="45415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3994074" y="2130552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727374" y="32004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74" y="3200400"/>
                <a:ext cx="533400" cy="4572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5099100" y="1682496"/>
                <a:ext cx="533400" cy="457200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100" y="1682496"/>
                <a:ext cx="533400" cy="45720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/>
          <p:cNvSpPr/>
          <p:nvPr/>
        </p:nvSpPr>
        <p:spPr>
          <a:xfrm>
            <a:off x="228599" y="1295400"/>
            <a:ext cx="6172305" cy="3886200"/>
          </a:xfrm>
          <a:custGeom>
            <a:avLst/>
            <a:gdLst>
              <a:gd name="connsiteX0" fmla="*/ 0 w 6096000"/>
              <a:gd name="connsiteY0" fmla="*/ 647700 h 1295400"/>
              <a:gd name="connsiteX1" fmla="*/ 3048000 w 6096000"/>
              <a:gd name="connsiteY1" fmla="*/ 0 h 1295400"/>
              <a:gd name="connsiteX2" fmla="*/ 6096000 w 6096000"/>
              <a:gd name="connsiteY2" fmla="*/ 647700 h 1295400"/>
              <a:gd name="connsiteX3" fmla="*/ 3048000 w 6096000"/>
              <a:gd name="connsiteY3" fmla="*/ 1295400 h 1295400"/>
              <a:gd name="connsiteX4" fmla="*/ 0 w 6096000"/>
              <a:gd name="connsiteY4" fmla="*/ 647700 h 1295400"/>
              <a:gd name="connsiteX0" fmla="*/ 0 w 4724400"/>
              <a:gd name="connsiteY0" fmla="*/ 3521209 h 3564076"/>
              <a:gd name="connsiteX1" fmla="*/ 1676400 w 4724400"/>
              <a:gd name="connsiteY1" fmla="*/ 143009 h 3564076"/>
              <a:gd name="connsiteX2" fmla="*/ 4724400 w 4724400"/>
              <a:gd name="connsiteY2" fmla="*/ 790709 h 3564076"/>
              <a:gd name="connsiteX3" fmla="*/ 1676400 w 4724400"/>
              <a:gd name="connsiteY3" fmla="*/ 1438409 h 3564076"/>
              <a:gd name="connsiteX4" fmla="*/ 0 w 4724400"/>
              <a:gd name="connsiteY4" fmla="*/ 3521209 h 3564076"/>
              <a:gd name="connsiteX0" fmla="*/ 1569238 w 6293638"/>
              <a:gd name="connsiteY0" fmla="*/ 3369733 h 3383102"/>
              <a:gd name="connsiteX1" fmla="*/ 210338 w 6293638"/>
              <a:gd name="connsiteY1" fmla="*/ 169333 h 3383102"/>
              <a:gd name="connsiteX2" fmla="*/ 6293638 w 6293638"/>
              <a:gd name="connsiteY2" fmla="*/ 639233 h 3383102"/>
              <a:gd name="connsiteX3" fmla="*/ 3245638 w 6293638"/>
              <a:gd name="connsiteY3" fmla="*/ 1286933 h 3383102"/>
              <a:gd name="connsiteX4" fmla="*/ 1569238 w 6293638"/>
              <a:gd name="connsiteY4" fmla="*/ 3369733 h 3383102"/>
              <a:gd name="connsiteX0" fmla="*/ 1540719 w 6265119"/>
              <a:gd name="connsiteY0" fmla="*/ 3369733 h 3382035"/>
              <a:gd name="connsiteX1" fmla="*/ 181819 w 6265119"/>
              <a:gd name="connsiteY1" fmla="*/ 169333 h 3382035"/>
              <a:gd name="connsiteX2" fmla="*/ 6265119 w 6265119"/>
              <a:gd name="connsiteY2" fmla="*/ 639233 h 3382035"/>
              <a:gd name="connsiteX3" fmla="*/ 956519 w 6265119"/>
              <a:gd name="connsiteY3" fmla="*/ 1248833 h 3382035"/>
              <a:gd name="connsiteX4" fmla="*/ 1540719 w 6265119"/>
              <a:gd name="connsiteY4" fmla="*/ 3369733 h 3382035"/>
              <a:gd name="connsiteX0" fmla="*/ 1540719 w 6265225"/>
              <a:gd name="connsiteY0" fmla="*/ 3369733 h 3382035"/>
              <a:gd name="connsiteX1" fmla="*/ 181819 w 6265225"/>
              <a:gd name="connsiteY1" fmla="*/ 169333 h 3382035"/>
              <a:gd name="connsiteX2" fmla="*/ 6265119 w 6265225"/>
              <a:gd name="connsiteY2" fmla="*/ 639233 h 3382035"/>
              <a:gd name="connsiteX3" fmla="*/ 956519 w 6265225"/>
              <a:gd name="connsiteY3" fmla="*/ 1248833 h 3382035"/>
              <a:gd name="connsiteX4" fmla="*/ 1540719 w 6265225"/>
              <a:gd name="connsiteY4" fmla="*/ 3369733 h 3382035"/>
              <a:gd name="connsiteX0" fmla="*/ 1604752 w 6329258"/>
              <a:gd name="connsiteY0" fmla="*/ 3369733 h 3616231"/>
              <a:gd name="connsiteX1" fmla="*/ 245852 w 6329258"/>
              <a:gd name="connsiteY1" fmla="*/ 169333 h 3616231"/>
              <a:gd name="connsiteX2" fmla="*/ 6329152 w 6329258"/>
              <a:gd name="connsiteY2" fmla="*/ 639233 h 3616231"/>
              <a:gd name="connsiteX3" fmla="*/ 1020552 w 6329258"/>
              <a:gd name="connsiteY3" fmla="*/ 1248833 h 3616231"/>
              <a:gd name="connsiteX4" fmla="*/ 1604752 w 6329258"/>
              <a:gd name="connsiteY4" fmla="*/ 3369733 h 3616231"/>
              <a:gd name="connsiteX0" fmla="*/ 1555168 w 6279674"/>
              <a:gd name="connsiteY0" fmla="*/ 3369733 h 3392480"/>
              <a:gd name="connsiteX1" fmla="*/ 196268 w 6279674"/>
              <a:gd name="connsiteY1" fmla="*/ 169333 h 3392480"/>
              <a:gd name="connsiteX2" fmla="*/ 6279568 w 6279674"/>
              <a:gd name="connsiteY2" fmla="*/ 639233 h 3392480"/>
              <a:gd name="connsiteX3" fmla="*/ 970968 w 6279674"/>
              <a:gd name="connsiteY3" fmla="*/ 1248833 h 3392480"/>
              <a:gd name="connsiteX4" fmla="*/ 1555168 w 6279674"/>
              <a:gd name="connsiteY4" fmla="*/ 3369733 h 3392480"/>
              <a:gd name="connsiteX0" fmla="*/ 1541621 w 6266127"/>
              <a:gd name="connsiteY0" fmla="*/ 3491018 h 3515834"/>
              <a:gd name="connsiteX1" fmla="*/ 182721 w 6266127"/>
              <a:gd name="connsiteY1" fmla="*/ 290618 h 3515834"/>
              <a:gd name="connsiteX2" fmla="*/ 6266021 w 6266127"/>
              <a:gd name="connsiteY2" fmla="*/ 760518 h 3515834"/>
              <a:gd name="connsiteX3" fmla="*/ 957421 w 6266127"/>
              <a:gd name="connsiteY3" fmla="*/ 1370118 h 3515834"/>
              <a:gd name="connsiteX4" fmla="*/ 1541621 w 6266127"/>
              <a:gd name="connsiteY4" fmla="*/ 3491018 h 3515834"/>
              <a:gd name="connsiteX0" fmla="*/ 1653954 w 6264159"/>
              <a:gd name="connsiteY0" fmla="*/ 3818934 h 3839490"/>
              <a:gd name="connsiteX1" fmla="*/ 180754 w 6264159"/>
              <a:gd name="connsiteY1" fmla="*/ 199434 h 3839490"/>
              <a:gd name="connsiteX2" fmla="*/ 6264054 w 6264159"/>
              <a:gd name="connsiteY2" fmla="*/ 669334 h 3839490"/>
              <a:gd name="connsiteX3" fmla="*/ 955454 w 6264159"/>
              <a:gd name="connsiteY3" fmla="*/ 1278934 h 3839490"/>
              <a:gd name="connsiteX4" fmla="*/ 1653954 w 6264159"/>
              <a:gd name="connsiteY4" fmla="*/ 3818934 h 3839490"/>
              <a:gd name="connsiteX0" fmla="*/ 1720479 w 6254484"/>
              <a:gd name="connsiteY0" fmla="*/ 3533055 h 3554953"/>
              <a:gd name="connsiteX1" fmla="*/ 171079 w 6254484"/>
              <a:gd name="connsiteY1" fmla="*/ 180255 h 3554953"/>
              <a:gd name="connsiteX2" fmla="*/ 6254379 w 6254484"/>
              <a:gd name="connsiteY2" fmla="*/ 650155 h 3554953"/>
              <a:gd name="connsiteX3" fmla="*/ 945779 w 6254484"/>
              <a:gd name="connsiteY3" fmla="*/ 1259755 h 3554953"/>
              <a:gd name="connsiteX4" fmla="*/ 1720479 w 6254484"/>
              <a:gd name="connsiteY4" fmla="*/ 3533055 h 3554953"/>
              <a:gd name="connsiteX0" fmla="*/ 1704283 w 6238288"/>
              <a:gd name="connsiteY0" fmla="*/ 3533055 h 3721965"/>
              <a:gd name="connsiteX1" fmla="*/ 154883 w 6238288"/>
              <a:gd name="connsiteY1" fmla="*/ 180255 h 3721965"/>
              <a:gd name="connsiteX2" fmla="*/ 6238183 w 6238288"/>
              <a:gd name="connsiteY2" fmla="*/ 650155 h 3721965"/>
              <a:gd name="connsiteX3" fmla="*/ 929583 w 6238288"/>
              <a:gd name="connsiteY3" fmla="*/ 1259755 h 3721965"/>
              <a:gd name="connsiteX4" fmla="*/ 1704283 w 6238288"/>
              <a:gd name="connsiteY4" fmla="*/ 3533055 h 3721965"/>
              <a:gd name="connsiteX0" fmla="*/ 1660164 w 6194169"/>
              <a:gd name="connsiteY0" fmla="*/ 3318725 h 3325324"/>
              <a:gd name="connsiteX1" fmla="*/ 161564 w 6194169"/>
              <a:gd name="connsiteY1" fmla="*/ 245325 h 3325324"/>
              <a:gd name="connsiteX2" fmla="*/ 6194064 w 6194169"/>
              <a:gd name="connsiteY2" fmla="*/ 435825 h 3325324"/>
              <a:gd name="connsiteX3" fmla="*/ 885464 w 6194169"/>
              <a:gd name="connsiteY3" fmla="*/ 1045425 h 3325324"/>
              <a:gd name="connsiteX4" fmla="*/ 1660164 w 6194169"/>
              <a:gd name="connsiteY4" fmla="*/ 3318725 h 3325324"/>
              <a:gd name="connsiteX0" fmla="*/ 1624107 w 6158112"/>
              <a:gd name="connsiteY0" fmla="*/ 4006104 h 4012703"/>
              <a:gd name="connsiteX1" fmla="*/ 125507 w 6158112"/>
              <a:gd name="connsiteY1" fmla="*/ 932704 h 4012703"/>
              <a:gd name="connsiteX2" fmla="*/ 6158007 w 6158112"/>
              <a:gd name="connsiteY2" fmla="*/ 1123204 h 4012703"/>
              <a:gd name="connsiteX3" fmla="*/ 849407 w 6158112"/>
              <a:gd name="connsiteY3" fmla="*/ 1732804 h 4012703"/>
              <a:gd name="connsiteX4" fmla="*/ 1624107 w 6158112"/>
              <a:gd name="connsiteY4" fmla="*/ 4006104 h 4012703"/>
              <a:gd name="connsiteX0" fmla="*/ 1646185 w 6180190"/>
              <a:gd name="connsiteY0" fmla="*/ 4006104 h 4144431"/>
              <a:gd name="connsiteX1" fmla="*/ 147585 w 6180190"/>
              <a:gd name="connsiteY1" fmla="*/ 932704 h 4144431"/>
              <a:gd name="connsiteX2" fmla="*/ 6180085 w 6180190"/>
              <a:gd name="connsiteY2" fmla="*/ 1123204 h 4144431"/>
              <a:gd name="connsiteX3" fmla="*/ 871485 w 6180190"/>
              <a:gd name="connsiteY3" fmla="*/ 1732804 h 4144431"/>
              <a:gd name="connsiteX4" fmla="*/ 1646185 w 6180190"/>
              <a:gd name="connsiteY4" fmla="*/ 4006104 h 4144431"/>
              <a:gd name="connsiteX0" fmla="*/ 1622792 w 6156793"/>
              <a:gd name="connsiteY0" fmla="*/ 4006104 h 4012236"/>
              <a:gd name="connsiteX1" fmla="*/ 124192 w 6156793"/>
              <a:gd name="connsiteY1" fmla="*/ 932704 h 4012236"/>
              <a:gd name="connsiteX2" fmla="*/ 6156692 w 6156793"/>
              <a:gd name="connsiteY2" fmla="*/ 1123204 h 4012236"/>
              <a:gd name="connsiteX3" fmla="*/ 682992 w 6156793"/>
              <a:gd name="connsiteY3" fmla="*/ 1707404 h 4012236"/>
              <a:gd name="connsiteX4" fmla="*/ 1622792 w 6156793"/>
              <a:gd name="connsiteY4" fmla="*/ 4006104 h 4012236"/>
              <a:gd name="connsiteX0" fmla="*/ 1671499 w 6205500"/>
              <a:gd name="connsiteY0" fmla="*/ 3649263 h 3649973"/>
              <a:gd name="connsiteX1" fmla="*/ 122099 w 6205500"/>
              <a:gd name="connsiteY1" fmla="*/ 1096563 h 3649973"/>
              <a:gd name="connsiteX2" fmla="*/ 6205399 w 6205500"/>
              <a:gd name="connsiteY2" fmla="*/ 766363 h 3649973"/>
              <a:gd name="connsiteX3" fmla="*/ 731699 w 6205500"/>
              <a:gd name="connsiteY3" fmla="*/ 1350563 h 3649973"/>
              <a:gd name="connsiteX4" fmla="*/ 1671499 w 6205500"/>
              <a:gd name="connsiteY4" fmla="*/ 3649263 h 3649973"/>
              <a:gd name="connsiteX0" fmla="*/ 1683562 w 6217563"/>
              <a:gd name="connsiteY0" fmla="*/ 3649263 h 3771652"/>
              <a:gd name="connsiteX1" fmla="*/ 134162 w 6217563"/>
              <a:gd name="connsiteY1" fmla="*/ 1096563 h 3771652"/>
              <a:gd name="connsiteX2" fmla="*/ 6217462 w 6217563"/>
              <a:gd name="connsiteY2" fmla="*/ 766363 h 3771652"/>
              <a:gd name="connsiteX3" fmla="*/ 743762 w 6217563"/>
              <a:gd name="connsiteY3" fmla="*/ 1350563 h 3771652"/>
              <a:gd name="connsiteX4" fmla="*/ 1683562 w 6217563"/>
              <a:gd name="connsiteY4" fmla="*/ 3649263 h 3771652"/>
              <a:gd name="connsiteX0" fmla="*/ 1654679 w 6264880"/>
              <a:gd name="connsiteY0" fmla="*/ 3274759 h 3333534"/>
              <a:gd name="connsiteX1" fmla="*/ 181479 w 6264880"/>
              <a:gd name="connsiteY1" fmla="*/ 518859 h 3333534"/>
              <a:gd name="connsiteX2" fmla="*/ 6264779 w 6264880"/>
              <a:gd name="connsiteY2" fmla="*/ 188659 h 3333534"/>
              <a:gd name="connsiteX3" fmla="*/ 791079 w 6264880"/>
              <a:gd name="connsiteY3" fmla="*/ 772859 h 3333534"/>
              <a:gd name="connsiteX4" fmla="*/ 1654679 w 6264880"/>
              <a:gd name="connsiteY4" fmla="*/ 3274759 h 3333534"/>
              <a:gd name="connsiteX0" fmla="*/ 1684761 w 6294962"/>
              <a:gd name="connsiteY0" fmla="*/ 3274759 h 3307365"/>
              <a:gd name="connsiteX1" fmla="*/ 211561 w 6294962"/>
              <a:gd name="connsiteY1" fmla="*/ 518859 h 3307365"/>
              <a:gd name="connsiteX2" fmla="*/ 6294861 w 6294962"/>
              <a:gd name="connsiteY2" fmla="*/ 188659 h 3307365"/>
              <a:gd name="connsiteX3" fmla="*/ 821161 w 6294962"/>
              <a:gd name="connsiteY3" fmla="*/ 772859 h 3307365"/>
              <a:gd name="connsiteX4" fmla="*/ 1684761 w 6294962"/>
              <a:gd name="connsiteY4" fmla="*/ 3274759 h 3307365"/>
              <a:gd name="connsiteX0" fmla="*/ 1647003 w 6257204"/>
              <a:gd name="connsiteY0" fmla="*/ 3715653 h 3770105"/>
              <a:gd name="connsiteX1" fmla="*/ 173803 w 6257204"/>
              <a:gd name="connsiteY1" fmla="*/ 959753 h 3770105"/>
              <a:gd name="connsiteX2" fmla="*/ 6257103 w 6257204"/>
              <a:gd name="connsiteY2" fmla="*/ 629553 h 3770105"/>
              <a:gd name="connsiteX3" fmla="*/ 783403 w 6257204"/>
              <a:gd name="connsiteY3" fmla="*/ 1213753 h 3770105"/>
              <a:gd name="connsiteX4" fmla="*/ 1647003 w 6257204"/>
              <a:gd name="connsiteY4" fmla="*/ 3715653 h 3770105"/>
              <a:gd name="connsiteX0" fmla="*/ 1647003 w 6257207"/>
              <a:gd name="connsiteY0" fmla="*/ 3715653 h 3770105"/>
              <a:gd name="connsiteX1" fmla="*/ 173803 w 6257207"/>
              <a:gd name="connsiteY1" fmla="*/ 959753 h 3770105"/>
              <a:gd name="connsiteX2" fmla="*/ 6257103 w 6257207"/>
              <a:gd name="connsiteY2" fmla="*/ 629553 h 3770105"/>
              <a:gd name="connsiteX3" fmla="*/ 783403 w 6257207"/>
              <a:gd name="connsiteY3" fmla="*/ 1213753 h 3770105"/>
              <a:gd name="connsiteX4" fmla="*/ 1647003 w 6257207"/>
              <a:gd name="connsiteY4" fmla="*/ 3715653 h 3770105"/>
              <a:gd name="connsiteX0" fmla="*/ 1607127 w 6217331"/>
              <a:gd name="connsiteY0" fmla="*/ 3715653 h 3717171"/>
              <a:gd name="connsiteX1" fmla="*/ 133927 w 6217331"/>
              <a:gd name="connsiteY1" fmla="*/ 959753 h 3717171"/>
              <a:gd name="connsiteX2" fmla="*/ 6217227 w 6217331"/>
              <a:gd name="connsiteY2" fmla="*/ 629553 h 3717171"/>
              <a:gd name="connsiteX3" fmla="*/ 768927 w 6217331"/>
              <a:gd name="connsiteY3" fmla="*/ 1315353 h 3717171"/>
              <a:gd name="connsiteX4" fmla="*/ 1607127 w 6217331"/>
              <a:gd name="connsiteY4" fmla="*/ 3715653 h 3717171"/>
              <a:gd name="connsiteX0" fmla="*/ 1611786 w 6221990"/>
              <a:gd name="connsiteY0" fmla="*/ 3715653 h 4019630"/>
              <a:gd name="connsiteX1" fmla="*/ 138586 w 6221990"/>
              <a:gd name="connsiteY1" fmla="*/ 959753 h 4019630"/>
              <a:gd name="connsiteX2" fmla="*/ 6221886 w 6221990"/>
              <a:gd name="connsiteY2" fmla="*/ 629553 h 4019630"/>
              <a:gd name="connsiteX3" fmla="*/ 773586 w 6221990"/>
              <a:gd name="connsiteY3" fmla="*/ 1315353 h 4019630"/>
              <a:gd name="connsiteX4" fmla="*/ 1611786 w 6221990"/>
              <a:gd name="connsiteY4" fmla="*/ 3715653 h 4019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21990" h="4019630">
                <a:moveTo>
                  <a:pt x="1611786" y="3715653"/>
                </a:moveTo>
                <a:cubicBezTo>
                  <a:pt x="1417053" y="4824786"/>
                  <a:pt x="-528164" y="2667903"/>
                  <a:pt x="138586" y="959753"/>
                </a:cubicBezTo>
                <a:cubicBezTo>
                  <a:pt x="805336" y="-748397"/>
                  <a:pt x="6221886" y="271838"/>
                  <a:pt x="6221886" y="629553"/>
                </a:cubicBezTo>
                <a:cubicBezTo>
                  <a:pt x="6247286" y="1507968"/>
                  <a:pt x="1656236" y="547003"/>
                  <a:pt x="773586" y="1315353"/>
                </a:cubicBezTo>
                <a:cubicBezTo>
                  <a:pt x="-109064" y="2083703"/>
                  <a:pt x="1806519" y="2606520"/>
                  <a:pt x="1611786" y="3715653"/>
                </a:cubicBezTo>
                <a:close/>
              </a:path>
            </a:pathLst>
          </a:custGeom>
          <a:noFill/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985848" y="4114800"/>
                <a:ext cx="533400" cy="457200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848" y="4114800"/>
                <a:ext cx="533400" cy="45720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985848" y="5638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848" y="5638800"/>
                <a:ext cx="533400" cy="45720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/>
          <p:cNvCxnSpPr/>
          <p:nvPr/>
        </p:nvCxnSpPr>
        <p:spPr>
          <a:xfrm>
            <a:off x="1259696" y="4572000"/>
            <a:ext cx="0" cy="1066800"/>
          </a:xfrm>
          <a:prstGeom prst="line">
            <a:avLst/>
          </a:prstGeom>
          <a:ln w="1905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590800" y="4463716"/>
                <a:ext cx="238719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 smtClean="0"/>
                  <a:t> prefers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4463716"/>
                <a:ext cx="2387192" cy="400110"/>
              </a:xfrm>
              <a:prstGeom prst="rect">
                <a:avLst/>
              </a:prstGeom>
              <a:blipFill rotWithShape="0">
                <a:blip r:embed="rId11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590800" y="4813637"/>
                <a:ext cx="5645263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000" dirty="0" smtClean="0">
                    <a:cs typeface="Arial" pitchFamily="34" charset="0"/>
                  </a:rPr>
                  <a:t>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 smtClean="0"/>
                  <a:t> is already matched to her best stable partner</a:t>
                </a:r>
                <a:br>
                  <a:rPr lang="en-US" sz="2000" dirty="0" smtClean="0"/>
                </a:b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2000" dirty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2000" dirty="0"/>
                  <a:t>’s best stable </a:t>
                </a:r>
                <a:r>
                  <a:rPr lang="en-US" sz="2000" dirty="0" smtClean="0"/>
                  <a:t>partner</a:t>
                </a:r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4813637"/>
                <a:ext cx="5645263" cy="1015663"/>
              </a:xfrm>
              <a:prstGeom prst="rect">
                <a:avLst/>
              </a:prstGeom>
              <a:blipFill rotWithShape="0">
                <a:blip r:embed="rId12"/>
                <a:stretch>
                  <a:fillRect l="-1080" r="-432" b="-481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488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idea: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19200"/>
            <a:ext cx="9220200" cy="493776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Analysis of men-proposing DA is similar to that of </a:t>
            </a:r>
            <a:r>
              <a:rPr lang="en-US" dirty="0" err="1" smtClean="0"/>
              <a:t>Pittel</a:t>
            </a:r>
            <a:r>
              <a:rPr lang="en-US" dirty="0" smtClean="0"/>
              <a:t> (1989)</a:t>
            </a:r>
          </a:p>
          <a:p>
            <a:pPr lvl="1"/>
            <a:r>
              <a:rPr lang="en-US" dirty="0" smtClean="0"/>
              <a:t>Coupon collectors problem</a:t>
            </a:r>
          </a:p>
          <a:p>
            <a:endParaRPr lang="en-US" dirty="0" smtClean="0"/>
          </a:p>
          <a:p>
            <a:r>
              <a:rPr lang="en-US" dirty="0" smtClean="0"/>
              <a:t>Analysis of  Algorithm 2: MOSM </a:t>
            </a:r>
            <a:r>
              <a:rPr lang="en-US" dirty="0"/>
              <a:t>→ </a:t>
            </a:r>
            <a:r>
              <a:rPr lang="en-US" dirty="0" smtClean="0"/>
              <a:t>WOSM more involved.</a:t>
            </a:r>
          </a:p>
          <a:p>
            <a:pPr lvl="1"/>
            <a:r>
              <a:rPr lang="en-US" dirty="0" smtClean="0"/>
              <a:t>Track S - set </a:t>
            </a:r>
            <a:r>
              <a:rPr lang="en-US" dirty="0"/>
              <a:t>of woman </a:t>
            </a:r>
            <a:r>
              <a:rPr lang="en-US" dirty="0" smtClean="0"/>
              <a:t>matched already to </a:t>
            </a:r>
            <a:r>
              <a:rPr lang="en-US" dirty="0"/>
              <a:t>best stable </a:t>
            </a:r>
            <a:r>
              <a:rPr lang="en-US" dirty="0" smtClean="0"/>
              <a:t>partner</a:t>
            </a:r>
            <a:endParaRPr lang="en-US" dirty="0"/>
          </a:p>
          <a:p>
            <a:pPr lvl="1"/>
            <a:r>
              <a:rPr lang="en-US" dirty="0"/>
              <a:t>Once S is large improvement phases are rare</a:t>
            </a:r>
          </a:p>
          <a:p>
            <a:pPr lvl="1"/>
            <a:r>
              <a:rPr lang="en-US" dirty="0"/>
              <a:t>Together, in a typical market, </a:t>
            </a:r>
            <a:r>
              <a:rPr lang="en-US" dirty="0">
                <a:solidFill>
                  <a:srgbClr val="0070C0"/>
                </a:solidFill>
              </a:rPr>
              <a:t>very few agents participate in improvement </a:t>
            </a:r>
            <a:r>
              <a:rPr lang="en-US" dirty="0" smtClean="0">
                <a:solidFill>
                  <a:srgbClr val="0070C0"/>
                </a:solidFill>
              </a:rPr>
              <a:t>cycles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5762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57200" y="1828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828800"/>
                <a:ext cx="533400" cy="45720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" y="3352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352800"/>
                <a:ext cx="533400" cy="45720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Why does the S (set of women matched to best stable partners) grows quickly?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724247" y="2286000"/>
            <a:ext cx="0" cy="1066800"/>
          </a:xfrm>
          <a:prstGeom prst="line">
            <a:avLst/>
          </a:prstGeom>
          <a:ln w="1905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stCxn id="12" idx="0"/>
          </p:cNvCxnSpPr>
          <p:nvPr/>
        </p:nvCxnSpPr>
        <p:spPr>
          <a:xfrm flipV="1">
            <a:off x="723900" y="2286000"/>
            <a:ext cx="4328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2" idx="0"/>
          </p:cNvCxnSpPr>
          <p:nvPr/>
        </p:nvCxnSpPr>
        <p:spPr>
          <a:xfrm flipV="1">
            <a:off x="723900" y="2286000"/>
            <a:ext cx="6995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2" idx="0"/>
            <a:endCxn id="26" idx="2"/>
          </p:cNvCxnSpPr>
          <p:nvPr/>
        </p:nvCxnSpPr>
        <p:spPr>
          <a:xfrm flipV="1">
            <a:off x="723900" y="2286000"/>
            <a:ext cx="13853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1842516" y="1828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2516" y="1828800"/>
                <a:ext cx="533400" cy="45720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1842516" y="3355848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2516" y="3355848"/>
                <a:ext cx="533400" cy="45720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/>
          <p:cNvCxnSpPr/>
          <p:nvPr/>
        </p:nvCxnSpPr>
        <p:spPr>
          <a:xfrm>
            <a:off x="2109216" y="2286000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2113154" y="2286000"/>
            <a:ext cx="0" cy="106984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2113158" y="2286000"/>
            <a:ext cx="681858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28" idx="0"/>
            <a:endCxn id="21" idx="2"/>
          </p:cNvCxnSpPr>
          <p:nvPr/>
        </p:nvCxnSpPr>
        <p:spPr>
          <a:xfrm flipV="1">
            <a:off x="2109216" y="2282952"/>
            <a:ext cx="1365174" cy="1072896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207690" y="1828800"/>
                <a:ext cx="533400" cy="45415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7690" y="1828800"/>
                <a:ext cx="533400" cy="45415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3520469" y="2286000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207690" y="3355848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7690" y="3355848"/>
                <a:ext cx="533400" cy="45720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>
          <a:xfrm flipV="1">
            <a:off x="3505200" y="2286000"/>
            <a:ext cx="4328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3505200" y="2286000"/>
            <a:ext cx="6995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3793549" y="2286000"/>
            <a:ext cx="1385316" cy="1066800"/>
          </a:xfrm>
          <a:prstGeom prst="straightConnector1">
            <a:avLst/>
          </a:prstGeom>
          <a:ln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8351879" y="1828800"/>
                <a:ext cx="533400" cy="457200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1879" y="1828800"/>
                <a:ext cx="533400" cy="45720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29074" y="4191000"/>
                <a:ext cx="8839200" cy="18112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200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 dirty="0" smtClean="0"/>
                  <a:t>After finding the MOSM, no man made too many proposals and no  woman received too many proposals. 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 dirty="0" smtClean="0"/>
                  <a:t>Proposals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 smtClean="0"/>
                  <a:t> or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Arial" pitchFamily="34" charset="0"/>
                          </a:rPr>
                          <m:t>𝑤</m:t>
                        </m:r>
                      </m:e>
                    </m:acc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sz="2200" dirty="0" smtClean="0"/>
                  <a:t>happen with probability ~1/n.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 dirty="0" smtClean="0"/>
                  <a:t>But after eliminating cycles first terminal phase will include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2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200" b="0" i="1" dirty="0" smtClean="0">
                            <a:latin typeface="Cambria Math"/>
                          </a:rPr>
                          <m:t>𝑛</m:t>
                        </m:r>
                        <m:r>
                          <a:rPr lang="en-US" sz="2200" b="0" i="1" dirty="0" smtClean="0">
                            <a:latin typeface="Cambria Math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2200" dirty="0" smtClean="0"/>
                  <a:t>women!  </a:t>
                </a:r>
                <a:endParaRPr lang="en-US" sz="22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74" y="4191000"/>
                <a:ext cx="8839200" cy="1811201"/>
              </a:xfrm>
              <a:prstGeom prst="rect">
                <a:avLst/>
              </a:prstGeom>
              <a:blipFill rotWithShape="1">
                <a:blip r:embed="rId9"/>
                <a:stretch>
                  <a:fillRect l="-828" b="-5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4455558" y="1828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558" y="1828800"/>
                <a:ext cx="533400" cy="45720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4455558" y="3352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558" y="3352800"/>
                <a:ext cx="533400" cy="45720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/>
          <p:cNvCxnSpPr/>
          <p:nvPr/>
        </p:nvCxnSpPr>
        <p:spPr>
          <a:xfrm>
            <a:off x="4722258" y="2289048"/>
            <a:ext cx="0" cy="1066800"/>
          </a:xfrm>
          <a:prstGeom prst="line">
            <a:avLst/>
          </a:prstGeom>
          <a:ln w="1905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35" idx="0"/>
          </p:cNvCxnSpPr>
          <p:nvPr/>
        </p:nvCxnSpPr>
        <p:spPr>
          <a:xfrm flipV="1">
            <a:off x="4722258" y="2286000"/>
            <a:ext cx="4328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35" idx="0"/>
          </p:cNvCxnSpPr>
          <p:nvPr/>
        </p:nvCxnSpPr>
        <p:spPr>
          <a:xfrm flipV="1">
            <a:off x="4722258" y="2286000"/>
            <a:ext cx="6995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35" idx="0"/>
            <a:endCxn id="40" idx="2"/>
          </p:cNvCxnSpPr>
          <p:nvPr/>
        </p:nvCxnSpPr>
        <p:spPr>
          <a:xfrm flipV="1">
            <a:off x="4722258" y="2286000"/>
            <a:ext cx="13853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5840874" y="1828800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0874" y="1828800"/>
                <a:ext cx="533400" cy="45720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5840874" y="3355848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0874" y="3355848"/>
                <a:ext cx="533400" cy="457200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/>
          <p:cNvCxnSpPr/>
          <p:nvPr/>
        </p:nvCxnSpPr>
        <p:spPr>
          <a:xfrm>
            <a:off x="6107574" y="2286000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6111512" y="2286000"/>
            <a:ext cx="0" cy="106984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6111516" y="2286000"/>
            <a:ext cx="681858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41" idx="0"/>
            <a:endCxn id="47" idx="2"/>
          </p:cNvCxnSpPr>
          <p:nvPr/>
        </p:nvCxnSpPr>
        <p:spPr>
          <a:xfrm flipV="1">
            <a:off x="6107574" y="2282952"/>
            <a:ext cx="1365174" cy="1072896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7206048" y="1828800"/>
                <a:ext cx="533400" cy="45415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6048" y="1828800"/>
                <a:ext cx="533400" cy="45415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/>
          <p:nvPr/>
        </p:nvCxnSpPr>
        <p:spPr>
          <a:xfrm>
            <a:off x="7472748" y="2286000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206048" y="3355848"/>
                <a:ext cx="5334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6048" y="3355848"/>
                <a:ext cx="533400" cy="457200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/>
          <p:cNvCxnSpPr/>
          <p:nvPr/>
        </p:nvCxnSpPr>
        <p:spPr>
          <a:xfrm flipV="1">
            <a:off x="7457479" y="2286000"/>
            <a:ext cx="4328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7457479" y="2286000"/>
            <a:ext cx="699516" cy="1066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endCxn id="31" idx="2"/>
          </p:cNvCxnSpPr>
          <p:nvPr/>
        </p:nvCxnSpPr>
        <p:spPr>
          <a:xfrm flipV="1">
            <a:off x="7454744" y="2286000"/>
            <a:ext cx="1163835" cy="1066800"/>
          </a:xfrm>
          <a:prstGeom prst="straightConnector1">
            <a:avLst/>
          </a:prstGeom>
          <a:ln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516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questions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endParaRPr lang="en-US" dirty="0" smtClean="0"/>
              </a:p>
              <a:p>
                <a:r>
                  <a:rPr lang="en-US" dirty="0" smtClean="0"/>
                  <a:t>Can we allow correlation in preferences?</a:t>
                </a:r>
              </a:p>
              <a:p>
                <a:pPr lvl="1"/>
                <a:r>
                  <a:rPr lang="en-US" dirty="0" smtClean="0"/>
                  <a:t>Perfect correlation leads to a unique core.</a:t>
                </a:r>
              </a:p>
              <a:p>
                <a:pPr lvl="1"/>
                <a:r>
                  <a:rPr lang="en-US" dirty="0" smtClean="0"/>
                  <a:t>But “short side” depends on more than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dirty="0" smtClean="0"/>
              </a:p>
              <a:p>
                <a:pPr lvl="2"/>
                <a:r>
                  <a:rPr lang="en-US" dirty="0" smtClean="0"/>
                  <a:t>Tiered market: 30 doctors, 40 medical programs: 20 top, 20 low</a:t>
                </a:r>
              </a:p>
              <a:p>
                <a:pPr lvl="1"/>
                <a:r>
                  <a:rPr lang="en-US" dirty="0" smtClean="0"/>
                  <a:t>What is a general balance condition?</a:t>
                </a:r>
              </a:p>
              <a:p>
                <a:pPr lvl="1"/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27432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91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Correlation 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52" b="-19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78475255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04800" y="5715000"/>
                <a:ext cx="16764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=30</m:t>
                      </m:r>
                    </m:oMath>
                  </m:oMathPara>
                </a14:m>
                <a:endParaRPr lang="en-US" sz="2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5715000"/>
                <a:ext cx="1676400" cy="70788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445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Correlated Preferences </a:t>
            </a:r>
            <a:r>
              <a:rPr lang="en-US" spc="-200" dirty="0" smtClean="0"/>
              <a:t>– absolute correlation  </a:t>
            </a:r>
            <a:endParaRPr lang="en-US" spc="-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/>
          </p:nvPr>
        </p:nvGraphicFramePr>
        <p:xfrm>
          <a:off x="457200" y="1219200"/>
          <a:ext cx="8229600" cy="493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077200" y="2743200"/>
                <a:ext cx="3936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200" y="2743200"/>
                <a:ext cx="393633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4274528" y="1378581"/>
            <a:ext cx="138092" cy="4418868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46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Correlated Preferences </a:t>
            </a:r>
            <a:r>
              <a:rPr lang="en-US" spc="-200" dirty="0"/>
              <a:t>– </a:t>
            </a:r>
            <a:r>
              <a:rPr lang="en-US" spc="-200" dirty="0" smtClean="0"/>
              <a:t>pos cross correlation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/>
          </p:nvPr>
        </p:nvGraphicFramePr>
        <p:xfrm>
          <a:off x="457200" y="1219200"/>
          <a:ext cx="8229600" cy="493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4211708" y="1385561"/>
            <a:ext cx="138092" cy="4418868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77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7499"/>
            <a:ext cx="822960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Short Lists</a:t>
            </a:r>
            <a:endParaRPr lang="en-US" dirty="0"/>
          </a:p>
        </p:txBody>
      </p:sp>
      <p:graphicFrame>
        <p:nvGraphicFramePr>
          <p:cNvPr id="10" name="Chart 9"/>
          <p:cNvGraphicFramePr>
            <a:graphicFrameLocks noGrp="1"/>
          </p:cNvGraphicFramePr>
          <p:nvPr>
            <p:extLst/>
          </p:nvPr>
        </p:nvGraphicFramePr>
        <p:xfrm>
          <a:off x="207168" y="1219200"/>
          <a:ext cx="8729663" cy="5218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/>
          </p:nvPr>
        </p:nvGraphicFramePr>
        <p:xfrm>
          <a:off x="-1600200" y="118872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Rectangle 14"/>
          <p:cNvSpPr/>
          <p:nvPr/>
        </p:nvSpPr>
        <p:spPr>
          <a:xfrm>
            <a:off x="4786788" y="1447800"/>
            <a:ext cx="183356" cy="3985260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/>
          </a:p>
        </p:txBody>
      </p:sp>
    </p:spTree>
    <p:extLst>
      <p:ext uri="{BB962C8B-B14F-4D97-AF65-F5344CB8AC3E}">
        <p14:creationId xmlns:p14="http://schemas.microsoft.com/office/powerpoint/2010/main" val="43089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Percent of men with multiple stable matches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sz="quarter" idx="1"/>
                <p:extLst>
                  <p:ext uri="{D42A27DB-BD31-4B8C-83A1-F6EECF244321}">
                    <p14:modId xmlns:p14="http://schemas.microsoft.com/office/powerpoint/2010/main" val="1377859603"/>
                  </p:ext>
                </p:extLst>
              </p:nvPr>
            </p:nvGraphicFramePr>
            <p:xfrm>
              <a:off x="685803" y="1447802"/>
              <a:ext cx="7848596" cy="3733800"/>
            </p:xfrm>
            <a:graphic>
              <a:graphicData uri="http://schemas.openxmlformats.org/drawingml/2006/table">
                <a:tbl>
                  <a:tblPr firstRow="1" firstCol="1" bandRow="1">
                    <a:tableStyleId>{6E25E649-3F16-4E02-A733-19D2CDBF48F0}</a:tableStyleId>
                  </a:tblPr>
                  <a:tblGrid>
                    <a:gridCol w="560614"/>
                    <a:gridCol w="560614"/>
                    <a:gridCol w="1121228"/>
                    <a:gridCol w="1121228"/>
                    <a:gridCol w="1121228"/>
                    <a:gridCol w="1121228"/>
                    <a:gridCol w="1121228"/>
                    <a:gridCol w="1121228"/>
                  </a:tblGrid>
                  <a:tr h="533400"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u="none" strike="noStrike" smtClean="0">
                                    <a:effectLst/>
                                    <a:latin typeface="Cambria Math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 smtClean="0">
                              <a:effectLst/>
                            </a:rPr>
                            <a:t>Diff: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-10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-1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 smtClean="0">
                              <a:effectLst/>
                            </a:rPr>
                            <a:t>+1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 smtClean="0">
                              <a:effectLst/>
                            </a:rPr>
                            <a:t>+5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 smtClean="0">
                              <a:effectLst/>
                            </a:rPr>
                            <a:t>+10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</a:tr>
                  <a:tr h="533400">
                    <a:tc grid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100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2.1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15.1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75.3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15.4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4.5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2.3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</a:tr>
                  <a:tr h="533400">
                    <a:tc grid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200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2.2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14.6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83.6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14.6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4.1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2.1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</a:tr>
                  <a:tr h="533400">
                    <a:tc grid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500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2.0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12.6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91.0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13.1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3.6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2.0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</a:tr>
                  <a:tr h="533400">
                    <a:tc grid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1000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1.9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12.3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94.5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12.2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3.4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2.0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</a:tr>
                  <a:tr h="533400">
                    <a:tc grid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2000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1.8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11.1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96.7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11.1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2.9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1.7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</a:tr>
                  <a:tr h="533400">
                    <a:tc grid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5000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1.5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10.1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98.4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10.2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2.8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1.5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sz="quarter" idx="1"/>
                <p:extLst>
                  <p:ext uri="{D42A27DB-BD31-4B8C-83A1-F6EECF244321}">
                    <p14:modId xmlns:p14="http://schemas.microsoft.com/office/powerpoint/2010/main" val="1490307288"/>
                  </p:ext>
                </p:extLst>
              </p:nvPr>
            </p:nvGraphicFramePr>
            <p:xfrm>
              <a:off x="685803" y="1447802"/>
              <a:ext cx="7848596" cy="3733800"/>
            </p:xfrm>
            <a:graphic>
              <a:graphicData uri="http://schemas.openxmlformats.org/drawingml/2006/table">
                <a:tbl>
                  <a:tblPr firstRow="1" firstCol="1" bandRow="1">
                    <a:tableStyleId>{6E25E649-3F16-4E02-A733-19D2CDBF48F0}</a:tableStyleId>
                  </a:tblPr>
                  <a:tblGrid>
                    <a:gridCol w="560614"/>
                    <a:gridCol w="560614"/>
                    <a:gridCol w="1121228"/>
                    <a:gridCol w="1121228"/>
                    <a:gridCol w="1121228"/>
                    <a:gridCol w="1121228"/>
                    <a:gridCol w="1121228"/>
                    <a:gridCol w="1121228"/>
                  </a:tblGrid>
                  <a:tr h="5334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blipFill rotWithShape="1">
                          <a:blip r:embed="rId3"/>
                          <a:stretch>
                            <a:fillRect l="-1087" t="-1149" r="-1298913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 smtClean="0">
                              <a:effectLst/>
                            </a:rPr>
                            <a:t>Diff: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-10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-1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 smtClean="0">
                              <a:effectLst/>
                            </a:rPr>
                            <a:t>+1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 smtClean="0">
                              <a:effectLst/>
                            </a:rPr>
                            <a:t>+5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 smtClean="0">
                              <a:effectLst/>
                            </a:rPr>
                            <a:t>+10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</a:tr>
                  <a:tr h="533400">
                    <a:tc grid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100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2.1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15.1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75.3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15.4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4.5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2.3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</a:tr>
                  <a:tr h="533400">
                    <a:tc grid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200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2.2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14.6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83.6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14.6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4.1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2.1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</a:tr>
                  <a:tr h="533400">
                    <a:tc grid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500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2.0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12.6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91.0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13.1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3.6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2.0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</a:tr>
                  <a:tr h="533400">
                    <a:tc grid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1000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1.9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12.3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94.5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12.2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3.4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2.0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</a:tr>
                  <a:tr h="533400">
                    <a:tc grid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2000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1.8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11.1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96.7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11.1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2.9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1.7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</a:tr>
                  <a:tr h="533400">
                    <a:tc grid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5000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1.5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10.1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98.4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10.2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>
                              <a:effectLst/>
                            </a:rPr>
                            <a:t>2.8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>
                              <a:effectLst/>
                            </a:rPr>
                            <a:t>1.5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4423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Simulations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Content Placeholder 9"/>
              <p:cNvGraphicFramePr>
                <a:graphicFrameLocks noGrp="1"/>
              </p:cNvGraphicFramePr>
              <p:nvPr>
                <p:ph sz="quarter" idx="1"/>
                <p:extLst>
                  <p:ext uri="{D42A27DB-BD31-4B8C-83A1-F6EECF244321}">
                    <p14:modId xmlns:p14="http://schemas.microsoft.com/office/powerpoint/2010/main" val="1883312480"/>
                  </p:ext>
                </p:extLst>
              </p:nvPr>
            </p:nvGraphicFramePr>
            <p:xfrm>
              <a:off x="152400" y="1447800"/>
              <a:ext cx="8686800" cy="4807877"/>
            </p:xfrm>
            <a:graphic>
              <a:graphicData uri="http://schemas.openxmlformats.org/drawingml/2006/table">
                <a:tbl>
                  <a:tblPr/>
                  <a:tblGrid>
                    <a:gridCol w="1173892"/>
                    <a:gridCol w="1252151"/>
                    <a:gridCol w="1196798"/>
                    <a:gridCol w="1385763"/>
                    <a:gridCol w="1166258"/>
                    <a:gridCol w="1216538"/>
                    <a:gridCol w="1295400"/>
                  </a:tblGrid>
                  <a:tr h="550888"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𝑁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1F497D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𝐾</m:t>
                                </m:r>
                                <m:r>
                                  <a:rPr lang="en-US" i="1" dirty="0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=+1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1F497D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𝐾</m:t>
                                </m:r>
                                <m:r>
                                  <a:rPr lang="en-US" i="1" dirty="0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=+10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1F497D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524656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 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Men's rank under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solidFill>
                          <a:srgbClr val="4F81BD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% Men with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solidFill>
                          <a:srgbClr val="4F81BD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Men's rank under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solidFill>
                          <a:srgbClr val="4F81BD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% Men with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solidFill>
                          <a:srgbClr val="4F81BD"/>
                        </a:solidFill>
                      </a:tcPr>
                    </a:tc>
                  </a:tr>
                  <a:tr h="550888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>
                              <a:solidFill>
                                <a:schemeClr val="bg1"/>
                              </a:solidFill>
                            </a:rPr>
                            <a:t> 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MOSM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4F81B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WOSM</a:t>
                          </a:r>
                        </a:p>
                      </a:txBody>
                      <a:tcPr marL="9525" marR="9525" marT="9525" marB="0" anchor="b">
                        <a:lnL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4F81B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Multiple </a:t>
                          </a:r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Stable 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4F81B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MOSM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4F81B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WOSM</a:t>
                          </a:r>
                        </a:p>
                      </a:txBody>
                      <a:tcPr marL="9525" marR="9525" marT="9525" marB="0" anchor="b">
                        <a:lnL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4F81B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Multiple </a:t>
                          </a:r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Stable 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4F81BD"/>
                        </a:solidFill>
                      </a:tcPr>
                    </a:tc>
                  </a:tr>
                  <a:tr h="52465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1.98 </a:t>
                          </a:r>
                          <a:r>
                            <a:rPr lang="en-US" dirty="0"/>
                            <a:t>(0.45)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2.29 </a:t>
                          </a:r>
                          <a:r>
                            <a:rPr lang="en-US" dirty="0"/>
                            <a:t>(0.60)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/>
                            <a:t>13.84  (18.82)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1.31 </a:t>
                          </a:r>
                          <a:r>
                            <a:rPr lang="en-US" dirty="0"/>
                            <a:t>(0.20)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1.33 </a:t>
                          </a:r>
                          <a:r>
                            <a:rPr lang="en-US" dirty="0"/>
                            <a:t>(0.21)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/>
                            <a:t>1.19 </a:t>
                          </a:r>
                          <a:r>
                            <a:rPr lang="en-US" dirty="0" smtClean="0"/>
                            <a:t>(</a:t>
                          </a:r>
                          <a:r>
                            <a:rPr lang="en-US" dirty="0"/>
                            <a:t>5.13)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</a:tr>
                  <a:tr h="52465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/>
                            <a:t>100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4.09 </a:t>
                          </a:r>
                          <a:r>
                            <a:rPr lang="en-US" dirty="0"/>
                            <a:t>(0.72)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4.89 </a:t>
                          </a:r>
                          <a:r>
                            <a:rPr lang="en-US" dirty="0"/>
                            <a:t>(1.08)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/>
                            <a:t>15.16  (12.98)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2.55 </a:t>
                          </a:r>
                          <a:r>
                            <a:rPr lang="en-US" dirty="0"/>
                            <a:t>(0.26)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2.61 </a:t>
                          </a:r>
                          <a:r>
                            <a:rPr lang="en-US" dirty="0"/>
                            <a:t>(0.27)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2.30 </a:t>
                          </a:r>
                          <a:r>
                            <a:rPr lang="en-US" dirty="0"/>
                            <a:t>(3.15)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52465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/>
                            <a:t>1,000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6.47 </a:t>
                          </a:r>
                          <a:r>
                            <a:rPr lang="en-US" dirty="0"/>
                            <a:t>(0.79)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7.44 </a:t>
                          </a:r>
                          <a:r>
                            <a:rPr lang="en-US" dirty="0"/>
                            <a:t>(1.28)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/>
                            <a:t>11.9  (10.17)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4.59 </a:t>
                          </a:r>
                          <a:r>
                            <a:rPr lang="en-US" dirty="0"/>
                            <a:t>(0.30)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4.69 </a:t>
                          </a:r>
                          <a:r>
                            <a:rPr lang="en-US" dirty="0"/>
                            <a:t>(0.31)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1.95 </a:t>
                          </a:r>
                          <a:r>
                            <a:rPr lang="en-US" dirty="0"/>
                            <a:t>(2.03)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52465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/>
                            <a:t>10,000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8.80 </a:t>
                          </a:r>
                          <a:r>
                            <a:rPr lang="en-US" dirty="0"/>
                            <a:t>(0.79)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9.80 (1.30</a:t>
                          </a:r>
                          <a:r>
                            <a:rPr lang="en-US" dirty="0"/>
                            <a:t>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/>
                            <a:t>9.45  (8.30)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6.88 </a:t>
                          </a:r>
                          <a:r>
                            <a:rPr lang="en-US" dirty="0"/>
                            <a:t>(0.30)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6.98 </a:t>
                          </a:r>
                          <a:r>
                            <a:rPr lang="en-US" dirty="0"/>
                            <a:t>(0.32)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/>
                            <a:t>1.46 </a:t>
                          </a:r>
                          <a:r>
                            <a:rPr lang="en-US" dirty="0" smtClean="0"/>
                            <a:t>(</a:t>
                          </a:r>
                          <a:r>
                            <a:rPr lang="en-US" dirty="0"/>
                            <a:t>1.47)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52465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/>
                            <a:t>100,000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11.11 </a:t>
                          </a:r>
                          <a:r>
                            <a:rPr lang="en-US" dirty="0"/>
                            <a:t>(0.83)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12.09 (1.31</a:t>
                          </a:r>
                          <a:r>
                            <a:rPr lang="en-US" dirty="0"/>
                            <a:t>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/>
                            <a:t>7.66  (6.60)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9.16 </a:t>
                          </a:r>
                          <a:r>
                            <a:rPr lang="en-US" dirty="0"/>
                            <a:t>(0.31)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9.26 </a:t>
                          </a:r>
                          <a:r>
                            <a:rPr lang="en-US" dirty="0"/>
                            <a:t>(0.32)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/>
                            <a:t>1.08 </a:t>
                          </a:r>
                          <a:r>
                            <a:rPr lang="en-US" dirty="0" smtClean="0"/>
                            <a:t>(</a:t>
                          </a:r>
                          <a:r>
                            <a:rPr lang="en-US" dirty="0"/>
                            <a:t>1.02)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550888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/>
                            <a:t>1,000,000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13.40 </a:t>
                          </a:r>
                          <a:r>
                            <a:rPr lang="en-US" dirty="0"/>
                            <a:t>(0.80)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14.41 (1.27</a:t>
                          </a:r>
                          <a:r>
                            <a:rPr lang="en-US" dirty="0"/>
                            <a:t>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/>
                            <a:t>6.62  (6.04)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11.46 </a:t>
                          </a:r>
                          <a:r>
                            <a:rPr lang="en-US" dirty="0"/>
                            <a:t>(0.30)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11.56 </a:t>
                          </a:r>
                          <a:r>
                            <a:rPr lang="en-US" dirty="0"/>
                            <a:t>(0.32)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0.85 </a:t>
                          </a:r>
                          <a:r>
                            <a:rPr lang="en-US" dirty="0"/>
                            <a:t>(0.80)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Content Placeholder 9"/>
              <p:cNvGraphicFramePr>
                <a:graphicFrameLocks noGrp="1"/>
              </p:cNvGraphicFramePr>
              <p:nvPr>
                <p:ph sz="quarter" idx="1"/>
                <p:extLst>
                  <p:ext uri="{D42A27DB-BD31-4B8C-83A1-F6EECF244321}">
                    <p14:modId xmlns:p14="http://schemas.microsoft.com/office/powerpoint/2010/main" val="1791263627"/>
                  </p:ext>
                </p:extLst>
              </p:nvPr>
            </p:nvGraphicFramePr>
            <p:xfrm>
              <a:off x="152400" y="1447800"/>
              <a:ext cx="8686800" cy="4807877"/>
            </p:xfrm>
            <a:graphic>
              <a:graphicData uri="http://schemas.openxmlformats.org/drawingml/2006/table">
                <a:tbl>
                  <a:tblPr/>
                  <a:tblGrid>
                    <a:gridCol w="1173892"/>
                    <a:gridCol w="1252151"/>
                    <a:gridCol w="1196798"/>
                    <a:gridCol w="1385763"/>
                    <a:gridCol w="1166258"/>
                    <a:gridCol w="1216538"/>
                    <a:gridCol w="1295400"/>
                  </a:tblGrid>
                  <a:tr h="5508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036" t="-1099" r="-639896" b="-794505"/>
                          </a:stretch>
                        </a:blipFill>
                      </a:tcPr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31002" t="-1099" r="-96343" b="-794505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36650" t="-1099" r="-498" b="-794505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524656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 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Men's rank under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solidFill>
                          <a:srgbClr val="4F81BD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% Men with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solidFill>
                          <a:srgbClr val="4F81BD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Men's rank under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solidFill>
                          <a:srgbClr val="4F81BD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% Men with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solidFill>
                          <a:srgbClr val="4F81BD"/>
                        </a:solidFill>
                      </a:tcPr>
                    </a:tc>
                  </a:tr>
                  <a:tr h="558165"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>
                              <a:solidFill>
                                <a:schemeClr val="bg1"/>
                              </a:solidFill>
                            </a:rPr>
                            <a:t> 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MOSM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4F81B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WOSM</a:t>
                          </a:r>
                        </a:p>
                      </a:txBody>
                      <a:tcPr marL="9525" marR="9525" marT="9525" marB="0" anchor="b">
                        <a:lnL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4F81B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Multiple </a:t>
                          </a:r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Stable 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4F81B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MOSM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4F81B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WOSM</a:t>
                          </a:r>
                        </a:p>
                      </a:txBody>
                      <a:tcPr marL="9525" marR="9525" marT="9525" marB="0" anchor="b">
                        <a:lnL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4F81B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Multiple </a:t>
                          </a:r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Stable 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4F81BD"/>
                        </a:solidFill>
                      </a:tcPr>
                    </a:tc>
                  </a:tr>
                  <a:tr h="52465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1.98 </a:t>
                          </a:r>
                          <a:r>
                            <a:rPr lang="en-US" dirty="0"/>
                            <a:t>(0.45)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2.29 </a:t>
                          </a:r>
                          <a:r>
                            <a:rPr lang="en-US" dirty="0"/>
                            <a:t>(0.60)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/>
                            <a:t>13.84  (18.82)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1.31 </a:t>
                          </a:r>
                          <a:r>
                            <a:rPr lang="en-US" dirty="0"/>
                            <a:t>(0.20)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1.33 </a:t>
                          </a:r>
                          <a:r>
                            <a:rPr lang="en-US" dirty="0"/>
                            <a:t>(0.21)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/>
                            <a:t>1.19 </a:t>
                          </a:r>
                          <a:r>
                            <a:rPr lang="en-US" dirty="0" smtClean="0"/>
                            <a:t>(</a:t>
                          </a:r>
                          <a:r>
                            <a:rPr lang="en-US" dirty="0"/>
                            <a:t>5.13)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</a:tr>
                  <a:tr h="52465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/>
                            <a:t>100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4.09 </a:t>
                          </a:r>
                          <a:r>
                            <a:rPr lang="en-US" dirty="0"/>
                            <a:t>(0.72)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4.89 </a:t>
                          </a:r>
                          <a:r>
                            <a:rPr lang="en-US" dirty="0"/>
                            <a:t>(1.08)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/>
                            <a:t>15.16  (12.98)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2.55 </a:t>
                          </a:r>
                          <a:r>
                            <a:rPr lang="en-US" dirty="0"/>
                            <a:t>(0.26)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2.61 </a:t>
                          </a:r>
                          <a:r>
                            <a:rPr lang="en-US" dirty="0"/>
                            <a:t>(0.27)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2.30 </a:t>
                          </a:r>
                          <a:r>
                            <a:rPr lang="en-US" dirty="0"/>
                            <a:t>(3.15)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52465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/>
                            <a:t>1,000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6.47 </a:t>
                          </a:r>
                          <a:r>
                            <a:rPr lang="en-US" dirty="0"/>
                            <a:t>(0.79)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7.44 </a:t>
                          </a:r>
                          <a:r>
                            <a:rPr lang="en-US" dirty="0"/>
                            <a:t>(1.28)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/>
                            <a:t>11.9  (10.17)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4.59 </a:t>
                          </a:r>
                          <a:r>
                            <a:rPr lang="en-US" dirty="0"/>
                            <a:t>(0.30)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4.69 </a:t>
                          </a:r>
                          <a:r>
                            <a:rPr lang="en-US" dirty="0"/>
                            <a:t>(0.31)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1.95 </a:t>
                          </a:r>
                          <a:r>
                            <a:rPr lang="en-US" dirty="0"/>
                            <a:t>(2.03)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52465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/>
                            <a:t>10,000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8.80 </a:t>
                          </a:r>
                          <a:r>
                            <a:rPr lang="en-US" dirty="0"/>
                            <a:t>(0.79)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9.80 (1.30</a:t>
                          </a:r>
                          <a:r>
                            <a:rPr lang="en-US" dirty="0"/>
                            <a:t>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/>
                            <a:t>9.45  (8.30)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6.88 </a:t>
                          </a:r>
                          <a:r>
                            <a:rPr lang="en-US" dirty="0"/>
                            <a:t>(0.30)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6.98 </a:t>
                          </a:r>
                          <a:r>
                            <a:rPr lang="en-US" dirty="0"/>
                            <a:t>(0.32)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/>
                            <a:t>1.46 </a:t>
                          </a:r>
                          <a:r>
                            <a:rPr lang="en-US" dirty="0" smtClean="0"/>
                            <a:t>(</a:t>
                          </a:r>
                          <a:r>
                            <a:rPr lang="en-US" dirty="0"/>
                            <a:t>1.47)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52465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/>
                            <a:t>100,000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11.11 </a:t>
                          </a:r>
                          <a:r>
                            <a:rPr lang="en-US" dirty="0"/>
                            <a:t>(0.83)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12.09 (1.31</a:t>
                          </a:r>
                          <a:r>
                            <a:rPr lang="en-US" dirty="0"/>
                            <a:t>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/>
                            <a:t>7.66  (6.60)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9.16 </a:t>
                          </a:r>
                          <a:r>
                            <a:rPr lang="en-US" dirty="0"/>
                            <a:t>(0.31)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9.26 </a:t>
                          </a:r>
                          <a:r>
                            <a:rPr lang="en-US" dirty="0"/>
                            <a:t>(0.32)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/>
                            <a:t>1.08 </a:t>
                          </a:r>
                          <a:r>
                            <a:rPr lang="en-US" dirty="0" smtClean="0"/>
                            <a:t>(</a:t>
                          </a:r>
                          <a:r>
                            <a:rPr lang="en-US" dirty="0"/>
                            <a:t>1.02)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</a:tr>
                  <a:tr h="550888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/>
                            <a:t>1,000,000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13.40 </a:t>
                          </a:r>
                          <a:r>
                            <a:rPr lang="en-US" dirty="0"/>
                            <a:t>(0.80)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14.41 (1.27</a:t>
                          </a:r>
                          <a:r>
                            <a:rPr lang="en-US" dirty="0"/>
                            <a:t>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/>
                            <a:t>6.62  (6.04)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11.46 </a:t>
                          </a:r>
                          <a:r>
                            <a:rPr lang="en-US" dirty="0"/>
                            <a:t>(0.30)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11.56 </a:t>
                          </a:r>
                          <a:r>
                            <a:rPr lang="en-US" dirty="0"/>
                            <a:t>(0.32)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dirty="0" smtClean="0"/>
                            <a:t>0.85 </a:t>
                          </a:r>
                          <a:r>
                            <a:rPr lang="en-US" dirty="0"/>
                            <a:t>(0.80)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83897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458200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Random unbalanced matching markets are highly competitive: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Essentially a unique stable matching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The short side is highly favored and “gets to choose”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Results suggest that every matching market has a small core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Clearinghouses that implement stable outcomes make it safe for all agents to reveal their information! 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 smtClean="0">
              <a:solidFill>
                <a:srgbClr val="0218BE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Remark: in </a:t>
            </a:r>
            <a:r>
              <a:rPr lang="en-US" dirty="0"/>
              <a:t>order to  find an “optimal” allocation, one can focus on the set of feasible matchings (or on choice menus)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0218BE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 smtClean="0">
              <a:solidFill>
                <a:srgbClr val="0218BE"/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23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11962</TotalTime>
  <Words>2120</Words>
  <Application>Microsoft Office PowerPoint</Application>
  <PresentationFormat>On-screen Show (4:3)</PresentationFormat>
  <Paragraphs>700</Paragraphs>
  <Slides>56</Slides>
  <Notes>22</Notes>
  <HiddenSlides>7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4" baseType="lpstr">
      <vt:lpstr>Arial</vt:lpstr>
      <vt:lpstr>Bookman Old Style</vt:lpstr>
      <vt:lpstr>Calibri</vt:lpstr>
      <vt:lpstr>Cambria Math</vt:lpstr>
      <vt:lpstr>Gill Sans MT</vt:lpstr>
      <vt:lpstr>Wingdings</vt:lpstr>
      <vt:lpstr>Wingdings 3</vt:lpstr>
      <vt:lpstr>1_Origin</vt:lpstr>
      <vt:lpstr>Unbalanced Random Matching Markets: the Start Effect of Competition  Itai Ashlagi, Yash Kanoria, Jacob Leshno </vt:lpstr>
      <vt:lpstr>Matching Markets</vt:lpstr>
      <vt:lpstr>Background:  Stable Matchings (Core Allocations)</vt:lpstr>
      <vt:lpstr>Example</vt:lpstr>
      <vt:lpstr>Example</vt:lpstr>
      <vt:lpstr>Example</vt:lpstr>
      <vt:lpstr>Example</vt:lpstr>
      <vt:lpstr>Clearinghouses that find stable matchings</vt:lpstr>
      <vt:lpstr>This Paper</vt:lpstr>
      <vt:lpstr>Random Matching Markets</vt:lpstr>
      <vt:lpstr>Questions</vt:lpstr>
      <vt:lpstr>Large core in balanced random markets</vt:lpstr>
      <vt:lpstr>Related literature</vt:lpstr>
      <vt:lpstr>Results – unbalanced markets</vt:lpstr>
      <vt:lpstr>Percent of matched men with multiple stable partners |W|=40</vt:lpstr>
      <vt:lpstr>Men’s average rank of wives, |W|=40</vt:lpstr>
      <vt:lpstr>Men’s average rank of wives, |W|=40</vt:lpstr>
      <vt:lpstr>Men’s average rank of wives, |W|=40</vt:lpstr>
      <vt:lpstr>Men’s average rank of wives, |W|=40</vt:lpstr>
      <vt:lpstr>Theorem 2: One woman makes a difference</vt:lpstr>
      <vt:lpstr>Theorem 2 (for any k)</vt:lpstr>
      <vt:lpstr>Theorem 2</vt:lpstr>
      <vt:lpstr>Large imbalance</vt:lpstr>
      <vt:lpstr>Intuition</vt:lpstr>
      <vt:lpstr>Strategic implications</vt:lpstr>
      <vt:lpstr>Proof overview</vt:lpstr>
      <vt:lpstr>Proof overview</vt:lpstr>
      <vt:lpstr>Men-proposing Deferred Acceptance (Gale &amp; Shapley)</vt:lpstr>
      <vt:lpstr>Algorithm 2: MOSM → WOSM  </vt:lpstr>
      <vt:lpstr>Illustration of Algorithm 2: MOSM → WOSM</vt:lpstr>
      <vt:lpstr>Illustration of Algorithm 2: MOSM → WOSM</vt:lpstr>
      <vt:lpstr>Illustration of Algorithm 2: MOSM → WOSM</vt:lpstr>
      <vt:lpstr>Illustration of Algorithm 2: MOSM → WOSM</vt:lpstr>
      <vt:lpstr>Illustration of Algorithm 2: MOSM → WOSM</vt:lpstr>
      <vt:lpstr>Illustration of Algorithm 2: MOSM → WOSM</vt:lpstr>
      <vt:lpstr>Illustration of Algorithm 2: MOSM → WOSM</vt:lpstr>
      <vt:lpstr>Illustration of Algorithm 2: MOSM → WOSM</vt:lpstr>
      <vt:lpstr>Illustration of Algorithm 2: MOSM → WOSM</vt:lpstr>
      <vt:lpstr>Illustration of Algorithm 2: MOSM → WOSM</vt:lpstr>
      <vt:lpstr>Illustration of Algorithm 2: MOSM → WOSM</vt:lpstr>
      <vt:lpstr>Illustration of Algorithm 2: MOSM → WOSM</vt:lpstr>
      <vt:lpstr>Illustration of Algorithm 2: MOSM → WOSM</vt:lpstr>
      <vt:lpstr>Illustration of Algorithm 2: MOSM → WOSM</vt:lpstr>
      <vt:lpstr>Illustration of Algorithm 2: MOSM → WOSM</vt:lpstr>
      <vt:lpstr>Illustration of Algorithm 2: MOSM → WOSM</vt:lpstr>
      <vt:lpstr>Illustration of Algorithm 2: MOSM → WOSM</vt:lpstr>
      <vt:lpstr>Proof idea:</vt:lpstr>
      <vt:lpstr>Why does the S (set of women matched to best stable partners) grows quickly?</vt:lpstr>
      <vt:lpstr>Further questions</vt:lpstr>
      <vt:lpstr>Correlation - u_m (w)=β⋅w+ε</vt:lpstr>
      <vt:lpstr>Correlated Preferences – absolute correlation  </vt:lpstr>
      <vt:lpstr>Correlated Preferences – pos cross correlation </vt:lpstr>
      <vt:lpstr>Short Lists</vt:lpstr>
      <vt:lpstr>Percent of men with multiple stable matches</vt:lpstr>
      <vt:lpstr>Large Simulations</vt:lpstr>
      <vt:lpstr>Conclusion</vt:lpstr>
    </vt:vector>
  </TitlesOfParts>
  <Company>MIT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Optimal Allocation without Money: an Engineering Approach</dc:title>
  <dc:creator>Peng Shi</dc:creator>
  <cp:lastModifiedBy>Itai Ashlagi</cp:lastModifiedBy>
  <cp:revision>668</cp:revision>
  <dcterms:created xsi:type="dcterms:W3CDTF">2014-05-02T21:36:24Z</dcterms:created>
  <dcterms:modified xsi:type="dcterms:W3CDTF">2016-05-14T16:30:31Z</dcterms:modified>
</cp:coreProperties>
</file>