
<file path=[Content_Types].xml><?xml version="1.0" encoding="utf-8"?>
<Types xmlns="http://schemas.openxmlformats.org/package/2006/content-types">
  <Default Extension="xml" ContentType="application/xml"/>
  <Default Extension="jpeg" ContentType="image/jpeg"/>
  <Default Extension="tiff" ContentType="image/tiff"/>
  <Default Extension="mp4" ContentType="video/mp4"/>
  <Default Extension="emf" ContentType="image/x-emf"/>
  <Default Extension="rels" ContentType="application/vnd.openxmlformats-package.relationships+xml"/>
  <Default Extension="vml" ContentType="application/vnd.openxmlformats-officedocument.vmlDrawing"/>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9" r:id="rId1"/>
  </p:sldMasterIdLst>
  <p:notesMasterIdLst>
    <p:notesMasterId r:id="rId75"/>
  </p:notesMasterIdLst>
  <p:handoutMasterIdLst>
    <p:handoutMasterId r:id="rId76"/>
  </p:handoutMasterIdLst>
  <p:sldIdLst>
    <p:sldId id="476" r:id="rId2"/>
    <p:sldId id="768" r:id="rId3"/>
    <p:sldId id="769" r:id="rId4"/>
    <p:sldId id="784" r:id="rId5"/>
    <p:sldId id="785" r:id="rId6"/>
    <p:sldId id="782" r:id="rId7"/>
    <p:sldId id="783" r:id="rId8"/>
    <p:sldId id="780" r:id="rId9"/>
    <p:sldId id="777" r:id="rId10"/>
    <p:sldId id="776" r:id="rId11"/>
    <p:sldId id="774" r:id="rId12"/>
    <p:sldId id="775" r:id="rId13"/>
    <p:sldId id="781" r:id="rId14"/>
    <p:sldId id="787" r:id="rId15"/>
    <p:sldId id="788" r:id="rId16"/>
    <p:sldId id="736" r:id="rId17"/>
    <p:sldId id="735" r:id="rId18"/>
    <p:sldId id="733" r:id="rId19"/>
    <p:sldId id="548" r:id="rId20"/>
    <p:sldId id="547" r:id="rId21"/>
    <p:sldId id="549" r:id="rId22"/>
    <p:sldId id="550" r:id="rId23"/>
    <p:sldId id="551" r:id="rId24"/>
    <p:sldId id="553" r:id="rId25"/>
    <p:sldId id="554" r:id="rId26"/>
    <p:sldId id="555" r:id="rId27"/>
    <p:sldId id="556" r:id="rId28"/>
    <p:sldId id="557" r:id="rId29"/>
    <p:sldId id="558" r:id="rId30"/>
    <p:sldId id="559" r:id="rId31"/>
    <p:sldId id="560" r:id="rId32"/>
    <p:sldId id="639" r:id="rId33"/>
    <p:sldId id="730" r:id="rId34"/>
    <p:sldId id="650" r:id="rId35"/>
    <p:sldId id="649" r:id="rId36"/>
    <p:sldId id="562" r:id="rId37"/>
    <p:sldId id="565" r:id="rId38"/>
    <p:sldId id="569" r:id="rId39"/>
    <p:sldId id="568" r:id="rId40"/>
    <p:sldId id="618" r:id="rId41"/>
    <p:sldId id="731" r:id="rId42"/>
    <p:sldId id="790" r:id="rId43"/>
    <p:sldId id="744" r:id="rId44"/>
    <p:sldId id="745" r:id="rId45"/>
    <p:sldId id="617" r:id="rId46"/>
    <p:sldId id="732" r:id="rId47"/>
    <p:sldId id="570" r:id="rId48"/>
    <p:sldId id="619" r:id="rId49"/>
    <p:sldId id="573" r:id="rId50"/>
    <p:sldId id="651" r:id="rId51"/>
    <p:sldId id="746" r:id="rId52"/>
    <p:sldId id="747" r:id="rId53"/>
    <p:sldId id="748" r:id="rId54"/>
    <p:sldId id="749" r:id="rId55"/>
    <p:sldId id="750" r:id="rId56"/>
    <p:sldId id="751" r:id="rId57"/>
    <p:sldId id="752" r:id="rId58"/>
    <p:sldId id="753" r:id="rId59"/>
    <p:sldId id="754" r:id="rId60"/>
    <p:sldId id="755" r:id="rId61"/>
    <p:sldId id="756" r:id="rId62"/>
    <p:sldId id="757" r:id="rId63"/>
    <p:sldId id="789" r:id="rId64"/>
    <p:sldId id="758" r:id="rId65"/>
    <p:sldId id="759" r:id="rId66"/>
    <p:sldId id="760" r:id="rId67"/>
    <p:sldId id="761" r:id="rId68"/>
    <p:sldId id="762" r:id="rId69"/>
    <p:sldId id="763" r:id="rId70"/>
    <p:sldId id="764" r:id="rId71"/>
    <p:sldId id="765" r:id="rId72"/>
    <p:sldId id="766" r:id="rId73"/>
    <p:sldId id="767" r:id="rId74"/>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52" autoAdjust="0"/>
    <p:restoredTop sz="86882" autoAdjust="0"/>
  </p:normalViewPr>
  <p:slideViewPr>
    <p:cSldViewPr>
      <p:cViewPr varScale="1">
        <p:scale>
          <a:sx n="146" d="100"/>
          <a:sy n="146" d="100"/>
        </p:scale>
        <p:origin x="208" y="1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notesMaster" Target="notesMasters/notesMaster1.xml"/><Relationship Id="rId76" Type="http://schemas.openxmlformats.org/officeDocument/2006/relationships/handoutMaster" Target="handoutMasters/handoutMaster1.xml"/><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jurafsky:Downloads:sagihistoric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78923665791776"/>
          <c:y val="0.0555555555555555"/>
          <c:w val="0.596119422572178"/>
          <c:h val="0.822469378827647"/>
        </c:manualLayout>
      </c:layout>
      <c:barChart>
        <c:barDir val="col"/>
        <c:grouping val="clustered"/>
        <c:varyColors val="0"/>
        <c:ser>
          <c:idx val="0"/>
          <c:order val="0"/>
          <c:tx>
            <c:strRef>
              <c:f>Sheet1!$A$13</c:f>
              <c:strCache>
                <c:ptCount val="1"/>
                <c:pt idx="0">
                  <c:v>&lt;1250</c:v>
                </c:pt>
              </c:strCache>
            </c:strRef>
          </c:tx>
          <c:spPr>
            <a:solidFill>
              <a:schemeClr val="accent2">
                <a:lumMod val="20000"/>
                <a:lumOff val="80000"/>
              </a:schemeClr>
            </a:solidFill>
          </c:spPr>
          <c:invertIfNegative val="0"/>
          <c:cat>
            <c:strRef>
              <c:f>Sheet1!$B$12:$D$12</c:f>
              <c:strCache>
                <c:ptCount val="3"/>
                <c:pt idx="0">
                  <c:v>dog</c:v>
                </c:pt>
                <c:pt idx="1">
                  <c:v>deer</c:v>
                </c:pt>
                <c:pt idx="2">
                  <c:v>hound</c:v>
                </c:pt>
              </c:strCache>
            </c:strRef>
          </c:cat>
          <c:val>
            <c:numRef>
              <c:f>Sheet1!$B$13:$D$13</c:f>
              <c:numCache>
                <c:formatCode>General</c:formatCode>
                <c:ptCount val="3"/>
                <c:pt idx="1">
                  <c:v>38.7</c:v>
                </c:pt>
              </c:numCache>
            </c:numRef>
          </c:val>
        </c:ser>
        <c:ser>
          <c:idx val="1"/>
          <c:order val="1"/>
          <c:tx>
            <c:strRef>
              <c:f>Sheet1!$A$14</c:f>
              <c:strCache>
                <c:ptCount val="1"/>
                <c:pt idx="0">
                  <c:v>Middle 1350-1500</c:v>
                </c:pt>
              </c:strCache>
            </c:strRef>
          </c:tx>
          <c:spPr>
            <a:solidFill>
              <a:schemeClr val="accent2">
                <a:lumMod val="40000"/>
                <a:lumOff val="60000"/>
              </a:schemeClr>
            </a:solidFill>
          </c:spPr>
          <c:invertIfNegative val="0"/>
          <c:cat>
            <c:strRef>
              <c:f>Sheet1!$B$12:$D$12</c:f>
              <c:strCache>
                <c:ptCount val="3"/>
                <c:pt idx="0">
                  <c:v>dog</c:v>
                </c:pt>
                <c:pt idx="1">
                  <c:v>deer</c:v>
                </c:pt>
                <c:pt idx="2">
                  <c:v>hound</c:v>
                </c:pt>
              </c:strCache>
            </c:strRef>
          </c:cat>
          <c:val>
            <c:numRef>
              <c:f>Sheet1!$B$14:$D$14</c:f>
              <c:numCache>
                <c:formatCode>General</c:formatCode>
                <c:ptCount val="3"/>
                <c:pt idx="0">
                  <c:v>12.8</c:v>
                </c:pt>
                <c:pt idx="1">
                  <c:v>20.6</c:v>
                </c:pt>
                <c:pt idx="2">
                  <c:v>22.8</c:v>
                </c:pt>
              </c:numCache>
            </c:numRef>
          </c:val>
        </c:ser>
        <c:ser>
          <c:idx val="2"/>
          <c:order val="2"/>
          <c:tx>
            <c:strRef>
              <c:f>Sheet1!$A$15</c:f>
              <c:strCache>
                <c:ptCount val="1"/>
                <c:pt idx="0">
                  <c:v>Modern 1500-1710</c:v>
                </c:pt>
              </c:strCache>
            </c:strRef>
          </c:tx>
          <c:spPr>
            <a:solidFill>
              <a:schemeClr val="accent2">
                <a:lumMod val="60000"/>
                <a:lumOff val="40000"/>
              </a:schemeClr>
            </a:solidFill>
          </c:spPr>
          <c:invertIfNegative val="0"/>
          <c:cat>
            <c:strRef>
              <c:f>Sheet1!$B$12:$D$12</c:f>
              <c:strCache>
                <c:ptCount val="3"/>
                <c:pt idx="0">
                  <c:v>dog</c:v>
                </c:pt>
                <c:pt idx="1">
                  <c:v>deer</c:v>
                </c:pt>
                <c:pt idx="2">
                  <c:v>hound</c:v>
                </c:pt>
              </c:strCache>
            </c:strRef>
          </c:cat>
          <c:val>
            <c:numRef>
              <c:f>Sheet1!$B$15:$D$15</c:f>
              <c:numCache>
                <c:formatCode>General</c:formatCode>
                <c:ptCount val="3"/>
                <c:pt idx="0">
                  <c:v>24.7</c:v>
                </c:pt>
                <c:pt idx="1">
                  <c:v>20.5</c:v>
                </c:pt>
                <c:pt idx="2">
                  <c:v>16.5</c:v>
                </c:pt>
              </c:numCache>
            </c:numRef>
          </c:val>
        </c:ser>
        <c:dLbls>
          <c:showLegendKey val="0"/>
          <c:showVal val="0"/>
          <c:showCatName val="0"/>
          <c:showSerName val="0"/>
          <c:showPercent val="0"/>
          <c:showBubbleSize val="0"/>
        </c:dLbls>
        <c:gapWidth val="50"/>
        <c:axId val="-2113573232"/>
        <c:axId val="-2130398688"/>
      </c:barChart>
      <c:catAx>
        <c:axId val="-2113573232"/>
        <c:scaling>
          <c:orientation val="minMax"/>
        </c:scaling>
        <c:delete val="0"/>
        <c:axPos val="b"/>
        <c:numFmt formatCode="General" sourceLinked="0"/>
        <c:majorTickMark val="out"/>
        <c:minorTickMark val="none"/>
        <c:tickLblPos val="nextTo"/>
        <c:txPr>
          <a:bodyPr/>
          <a:lstStyle/>
          <a:p>
            <a:pPr>
              <a:defRPr sz="1400"/>
            </a:pPr>
            <a:endParaRPr lang="en-US"/>
          </a:p>
        </c:txPr>
        <c:crossAx val="-2130398688"/>
        <c:crosses val="autoZero"/>
        <c:auto val="1"/>
        <c:lblAlgn val="ctr"/>
        <c:lblOffset val="100"/>
        <c:noMultiLvlLbl val="0"/>
      </c:catAx>
      <c:valAx>
        <c:axId val="-2130398688"/>
        <c:scaling>
          <c:orientation val="minMax"/>
        </c:scaling>
        <c:delete val="0"/>
        <c:axPos val="l"/>
        <c:majorGridlines/>
        <c:title>
          <c:tx>
            <c:rich>
              <a:bodyPr rot="-5400000" vert="horz"/>
              <a:lstStyle/>
              <a:p>
                <a:pPr>
                  <a:defRPr/>
                </a:pPr>
                <a:r>
                  <a:rPr lang="en-US" sz="1600"/>
                  <a:t>Semantic</a:t>
                </a:r>
                <a:r>
                  <a:rPr lang="en-US" sz="1600" baseline="0"/>
                  <a:t> Broadening</a:t>
                </a:r>
                <a:endParaRPr lang="en-US" sz="1600"/>
              </a:p>
            </c:rich>
          </c:tx>
          <c:layout/>
          <c:overlay val="0"/>
        </c:title>
        <c:numFmt formatCode="General" sourceLinked="1"/>
        <c:majorTickMark val="out"/>
        <c:minorTickMark val="none"/>
        <c:tickLblPos val="nextTo"/>
        <c:crossAx val="-2113573232"/>
        <c:crosses val="autoZero"/>
        <c:crossBetween val="between"/>
      </c:valAx>
    </c:plotArea>
    <c:legend>
      <c:legendPos val="r"/>
      <c:layout>
        <c:manualLayout>
          <c:xMode val="edge"/>
          <c:yMode val="edge"/>
          <c:x val="0.416709755030621"/>
          <c:y val="0.110535141440653"/>
          <c:w val="0.272179133858268"/>
          <c:h val="0.278929352580927"/>
        </c:manualLayout>
      </c:layout>
      <c:overlay val="0"/>
      <c:spPr>
        <a:solidFill>
          <a:schemeClr val="bg1"/>
        </a:solidFill>
      </c:sp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emf"/><Relationship Id="rId2" Type="http://schemas.openxmlformats.org/officeDocument/2006/relationships/image" Target="../media/image2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1.emf"/><Relationship Id="rId2" Type="http://schemas.openxmlformats.org/officeDocument/2006/relationships/image" Target="../media/image32.emf"/><Relationship Id="rId3" Type="http://schemas.openxmlformats.org/officeDocument/2006/relationships/image" Target="../media/image3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008057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D408EE-8737-D141-9FE5-8DAEE476D1D6}" type="slidenum">
              <a:rPr lang="en-US"/>
              <a:pPr/>
              <a:t>4</a:t>
            </a:fld>
            <a:endParaRPr lang="en-US"/>
          </a:p>
        </p:txBody>
      </p:sp>
      <p:sp>
        <p:nvSpPr>
          <p:cNvPr id="1440770" name="Rectangle 2"/>
          <p:cNvSpPr>
            <a:spLocks noGrp="1" noRot="1" noChangeAspect="1" noChangeArrowheads="1"/>
          </p:cNvSpPr>
          <p:nvPr>
            <p:ph type="sldImg"/>
          </p:nvPr>
        </p:nvSpPr>
        <p:spPr bwMode="auto">
          <a:xfrm>
            <a:off x="290513" y="704850"/>
            <a:ext cx="6264275" cy="3524250"/>
          </a:xfrm>
          <a:prstGeom prst="rect">
            <a:avLst/>
          </a:prstGeom>
          <a:solidFill>
            <a:srgbClr val="FFFFFF"/>
          </a:solidFill>
          <a:ln>
            <a:solidFill>
              <a:srgbClr val="000000"/>
            </a:solidFill>
            <a:miter lim="800000"/>
            <a:headEnd/>
            <a:tailEnd/>
          </a:ln>
        </p:spPr>
      </p:sp>
      <p:sp>
        <p:nvSpPr>
          <p:cNvPr id="1440771" name="Rectangle 3"/>
          <p:cNvSpPr>
            <a:spLocks noGrp="1" noChangeArrowheads="1"/>
          </p:cNvSpPr>
          <p:nvPr>
            <p:ph type="body" idx="1"/>
          </p:nvPr>
        </p:nvSpPr>
        <p:spPr bwMode="auto">
          <a:xfrm>
            <a:off x="684530" y="4463296"/>
            <a:ext cx="5476240" cy="4228386"/>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053514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Thanks</a:t>
            </a:r>
            <a:r>
              <a:rPr lang="en-US" baseline="0" dirty="0" smtClean="0"/>
              <a:t> to Chris Potts for permission to use figures</a:t>
            </a:r>
            <a:endParaRPr lang="en-US" dirty="0" smtClean="0"/>
          </a:p>
          <a:p>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15</a:t>
            </a:fld>
            <a:endParaRPr lang="en-US"/>
          </a:p>
        </p:txBody>
      </p:sp>
    </p:spTree>
    <p:extLst>
      <p:ext uri="{BB962C8B-B14F-4D97-AF65-F5344CB8AC3E}">
        <p14:creationId xmlns:p14="http://schemas.microsoft.com/office/powerpoint/2010/main" val="318033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17</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051030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A86A9FE-83D6-4343-A368-4D673939E6AA}" type="slidenum">
              <a:rPr lang="en-US"/>
              <a:pPr/>
              <a:t>19</a:t>
            </a:fld>
            <a:endParaRPr lang="en-US"/>
          </a:p>
        </p:txBody>
      </p:sp>
      <p:sp>
        <p:nvSpPr>
          <p:cNvPr id="29699" name="Rectangle 1026"/>
          <p:cNvSpPr>
            <a:spLocks noGrp="1" noRot="1" noChangeAspect="1" noChangeArrowheads="1"/>
          </p:cNvSpPr>
          <p:nvPr>
            <p:ph type="sldImg"/>
          </p:nvPr>
        </p:nvSpPr>
        <p:spPr>
          <a:solidFill>
            <a:srgbClr val="FFFFFF"/>
          </a:solidFill>
          <a:ln/>
        </p:spPr>
      </p:sp>
      <p:sp>
        <p:nvSpPr>
          <p:cNvPr id="29700"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008620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2F974EC4-09B4-3142-8CA4-CABD5AEF83BF}" type="slidenum">
              <a:rPr lang="en-US"/>
              <a:pPr/>
              <a:t>21</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391607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F39DE374-CD1C-C545-B342-372C41FFCFB5}" type="slidenum">
              <a:rPr lang="en-US"/>
              <a:pPr/>
              <a:t>22</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3637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CEA3D700-1B5D-5E45-B72A-E782122A85FF}" type="slidenum">
              <a:rPr lang="en-US"/>
              <a:pPr/>
              <a:t>23</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121147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2BB938B8-BEE4-6C4C-B254-E81D400533BC}" type="slidenum">
              <a:rPr lang="en-US"/>
              <a:pPr/>
              <a:t>25</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869439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04131D9D-3987-4743-ACA8-3340374092C6}" type="slidenum">
              <a:rPr lang="en-US"/>
              <a:pPr/>
              <a:t>26</a:t>
            </a:fld>
            <a:endParaRPr lang="en-US"/>
          </a:p>
        </p:txBody>
      </p:sp>
      <p:sp>
        <p:nvSpPr>
          <p:cNvPr id="43011" name="Rectangle 1026"/>
          <p:cNvSpPr>
            <a:spLocks noGrp="1" noRot="1" noChangeAspect="1" noChangeArrowheads="1"/>
          </p:cNvSpPr>
          <p:nvPr>
            <p:ph type="sldImg"/>
          </p:nvPr>
        </p:nvSpPr>
        <p:spPr>
          <a:solidFill>
            <a:srgbClr val="FFFFFF"/>
          </a:solidFill>
          <a:ln/>
        </p:spPr>
      </p:sp>
      <p:sp>
        <p:nvSpPr>
          <p:cNvPr id="43012"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767405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7F4EB77-EF9A-D548-A1B8-FC40CBAEA682}" type="slidenum">
              <a:rPr lang="en-US"/>
              <a:pPr/>
              <a:t>27</a:t>
            </a:fld>
            <a:endParaRPr lang="en-US"/>
          </a:p>
        </p:txBody>
      </p:sp>
      <p:sp>
        <p:nvSpPr>
          <p:cNvPr id="45059" name="Rectangle 2"/>
          <p:cNvSpPr>
            <a:spLocks noGrp="1" noRot="1" noChangeAspect="1" noChangeArrowheads="1"/>
          </p:cNvSpPr>
          <p:nvPr>
            <p:ph type="sldImg"/>
          </p:nvPr>
        </p:nvSpPr>
        <p:spPr>
          <a:solidFill>
            <a:srgbClr val="FFFFFF"/>
          </a:solidFill>
          <a:ln/>
        </p:spPr>
      </p:sp>
      <p:sp>
        <p:nvSpPr>
          <p:cNvPr id="4506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273207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AE1947F1-3C68-9D46-B01B-C61D8C2AD3F6}" type="slidenum">
              <a:rPr lang="en-US"/>
              <a:pPr/>
              <a:t>28</a:t>
            </a:fld>
            <a:endParaRPr lang="en-US"/>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566417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0AAF7090-B501-694D-8635-028277A3FDB6}" type="slidenum">
              <a:rPr lang="en-US"/>
              <a:pPr/>
              <a:t>29</a:t>
            </a:fld>
            <a:endParaRPr lang="en-US"/>
          </a:p>
        </p:txBody>
      </p:sp>
      <p:sp>
        <p:nvSpPr>
          <p:cNvPr id="49155" name="Rectangle 1026"/>
          <p:cNvSpPr>
            <a:spLocks noGrp="1" noRot="1" noChangeAspect="1" noChangeArrowheads="1"/>
          </p:cNvSpPr>
          <p:nvPr>
            <p:ph type="sldImg"/>
          </p:nvPr>
        </p:nvSpPr>
        <p:spPr>
          <a:solidFill>
            <a:srgbClr val="FFFFFF"/>
          </a:solidFill>
          <a:ln/>
        </p:spPr>
      </p:sp>
      <p:sp>
        <p:nvSpPr>
          <p:cNvPr id="49156"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300248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B9D56A17-8CE6-F84F-A9EC-C05920D725B4}" type="slidenum">
              <a:rPr lang="en-US"/>
              <a:pPr/>
              <a:t>30</a:t>
            </a:fld>
            <a:endParaRPr lang="en-US"/>
          </a:p>
        </p:txBody>
      </p:sp>
      <p:sp>
        <p:nvSpPr>
          <p:cNvPr id="51203" name="Rectangle 1026"/>
          <p:cNvSpPr>
            <a:spLocks noGrp="1" noRot="1" noChangeAspect="1" noChangeArrowheads="1"/>
          </p:cNvSpPr>
          <p:nvPr>
            <p:ph type="sldImg"/>
          </p:nvPr>
        </p:nvSpPr>
        <p:spPr>
          <a:solidFill>
            <a:srgbClr val="FFFFFF"/>
          </a:solidFill>
          <a:ln/>
        </p:spPr>
      </p:sp>
      <p:sp>
        <p:nvSpPr>
          <p:cNvPr id="51204"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527532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A1DBD71C-4444-1B48-8B17-41973DF40CE4}" type="slidenum">
              <a:rPr lang="en-US"/>
              <a:pPr/>
              <a:t>31</a:t>
            </a:fld>
            <a:endParaRPr lang="en-US"/>
          </a:p>
        </p:txBody>
      </p:sp>
      <p:sp>
        <p:nvSpPr>
          <p:cNvPr id="53251" name="Rectangle 1026"/>
          <p:cNvSpPr>
            <a:spLocks noGrp="1" noRot="1" noChangeAspect="1" noChangeArrowheads="1"/>
          </p:cNvSpPr>
          <p:nvPr>
            <p:ph type="sldImg"/>
          </p:nvPr>
        </p:nvSpPr>
        <p:spPr>
          <a:solidFill>
            <a:srgbClr val="FFFFFF"/>
          </a:solidFill>
          <a:ln/>
        </p:spPr>
      </p:sp>
      <p:sp>
        <p:nvSpPr>
          <p:cNvPr id="53252"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807444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34</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645803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35</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535589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D88F0E60-711F-264E-9700-3BFFCFDBB649}" type="slidenum">
              <a:rPr lang="en-US"/>
              <a:pPr/>
              <a:t>36</a:t>
            </a:fld>
            <a:endParaRPr lang="en-US"/>
          </a:p>
        </p:txBody>
      </p:sp>
      <p:sp>
        <p:nvSpPr>
          <p:cNvPr id="55299" name="Rectangle 1026"/>
          <p:cNvSpPr>
            <a:spLocks noGrp="1" noRot="1" noChangeAspect="1" noChangeArrowheads="1"/>
          </p:cNvSpPr>
          <p:nvPr>
            <p:ph type="sldImg"/>
          </p:nvPr>
        </p:nvSpPr>
        <p:spPr>
          <a:solidFill>
            <a:srgbClr val="FFFFFF"/>
          </a:solidFill>
          <a:ln/>
        </p:spPr>
      </p:sp>
      <p:sp>
        <p:nvSpPr>
          <p:cNvPr id="55300"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713475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443A07A9-555F-9247-B931-A8C2BD40E6FA}" type="slidenum">
              <a:rPr lang="en-US"/>
              <a:pPr/>
              <a:t>37</a:t>
            </a:fld>
            <a:endParaRPr lang="en-US"/>
          </a:p>
        </p:txBody>
      </p:sp>
      <p:sp>
        <p:nvSpPr>
          <p:cNvPr id="60419" name="Rectangle 1026"/>
          <p:cNvSpPr>
            <a:spLocks noGrp="1" noRot="1" noChangeAspect="1" noChangeArrowheads="1"/>
          </p:cNvSpPr>
          <p:nvPr>
            <p:ph type="sldImg"/>
          </p:nvPr>
        </p:nvSpPr>
        <p:spPr>
          <a:solidFill>
            <a:srgbClr val="FFFFFF"/>
          </a:solidFill>
          <a:ln/>
        </p:spPr>
      </p:sp>
      <p:sp>
        <p:nvSpPr>
          <p:cNvPr id="60420"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092059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69EDCFF4-2D24-E54C-B96B-F2E29F5E7D9E}" type="slidenum">
              <a:rPr lang="en-US"/>
              <a:pPr/>
              <a:t>38</a:t>
            </a:fld>
            <a:endParaRPr lang="en-US"/>
          </a:p>
        </p:txBody>
      </p:sp>
      <p:sp>
        <p:nvSpPr>
          <p:cNvPr id="68611" name="Rectangle 2"/>
          <p:cNvSpPr>
            <a:spLocks noGrp="1" noRot="1" noChangeAspect="1" noChangeArrowheads="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9468558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34F77A55-F982-9A4C-A108-979BDF95137C}" type="slidenum">
              <a:rPr lang="en-US"/>
              <a:pPr/>
              <a:t>39</a:t>
            </a:fld>
            <a:endParaRPr lang="en-US"/>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362638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36F666C5-4FD6-FE41-A1F8-E4152B6B8AF3}" type="slidenum">
              <a:rPr lang="en-US"/>
              <a:pPr/>
              <a:t>40</a:t>
            </a:fld>
            <a:endParaRPr lang="en-US"/>
          </a:p>
        </p:txBody>
      </p:sp>
      <p:sp>
        <p:nvSpPr>
          <p:cNvPr id="62467" name="Rectangle 1026"/>
          <p:cNvSpPr>
            <a:spLocks noGrp="1" noRot="1" noChangeAspect="1" noChangeArrowheads="1"/>
          </p:cNvSpPr>
          <p:nvPr>
            <p:ph type="sldImg"/>
          </p:nvPr>
        </p:nvSpPr>
        <p:spPr>
          <a:solidFill>
            <a:srgbClr val="FFFFFF"/>
          </a:solidFill>
          <a:ln/>
        </p:spPr>
      </p:sp>
      <p:sp>
        <p:nvSpPr>
          <p:cNvPr id="62468"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4863635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36F666C5-4FD6-FE41-A1F8-E4152B6B8AF3}" type="slidenum">
              <a:rPr lang="en-US"/>
              <a:pPr/>
              <a:t>41</a:t>
            </a:fld>
            <a:endParaRPr lang="en-US"/>
          </a:p>
        </p:txBody>
      </p:sp>
      <p:sp>
        <p:nvSpPr>
          <p:cNvPr id="62467" name="Rectangle 1026"/>
          <p:cNvSpPr>
            <a:spLocks noGrp="1" noRot="1" noChangeAspect="1" noChangeArrowheads="1"/>
          </p:cNvSpPr>
          <p:nvPr>
            <p:ph type="sldImg"/>
          </p:nvPr>
        </p:nvSpPr>
        <p:spPr>
          <a:solidFill>
            <a:srgbClr val="FFFFFF"/>
          </a:solidFill>
          <a:ln/>
        </p:spPr>
      </p:sp>
      <p:sp>
        <p:nvSpPr>
          <p:cNvPr id="62468"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8461622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D02B2770-A075-794E-BA87-A418E39DC540}" type="slidenum">
              <a:rPr lang="en-US"/>
              <a:pPr/>
              <a:t>45</a:t>
            </a:fld>
            <a:endParaRPr lang="en-US"/>
          </a:p>
        </p:txBody>
      </p:sp>
      <p:sp>
        <p:nvSpPr>
          <p:cNvPr id="57347" name="Rectangle 1026"/>
          <p:cNvSpPr>
            <a:spLocks noGrp="1" noRot="1" noChangeAspect="1" noChangeArrowheads="1"/>
          </p:cNvSpPr>
          <p:nvPr>
            <p:ph type="sldImg"/>
          </p:nvPr>
        </p:nvSpPr>
        <p:spPr>
          <a:solidFill>
            <a:srgbClr val="FFFFFF"/>
          </a:solidFill>
          <a:ln/>
        </p:spPr>
      </p:sp>
      <p:sp>
        <p:nvSpPr>
          <p:cNvPr id="57348"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3670851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AF2C7E2F-4738-F449-87E8-0ACB82847C3D}" type="slidenum">
              <a:rPr lang="de-DE"/>
              <a:pPr/>
              <a:t>47</a:t>
            </a:fld>
            <a:endParaRPr lang="de-DE"/>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endParaRPr lang="de-DE"/>
          </a:p>
        </p:txBody>
      </p:sp>
    </p:spTree>
    <p:extLst>
      <p:ext uri="{BB962C8B-B14F-4D97-AF65-F5344CB8AC3E}">
        <p14:creationId xmlns:p14="http://schemas.microsoft.com/office/powerpoint/2010/main" val="7028338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4DE581CC-CD63-F846-A813-592057682C12}" type="slidenum">
              <a:rPr lang="ko-KR" altLang="en-US">
                <a:cs typeface="맑은 고딕" charset="0"/>
              </a:rPr>
              <a:pPr/>
              <a:t>49</a:t>
            </a:fld>
            <a:endParaRPr lang="en-US" altLang="ko-KR">
              <a:cs typeface="맑은 고딕"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1464107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50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8946172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51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3627951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3759723E-0802-E542-98CA-6580138354FB}" type="slidenum">
              <a:rPr lang="en-US"/>
              <a:pPr/>
              <a:t>69</a:t>
            </a:fld>
            <a:endParaRPr lang="en-US"/>
          </a:p>
        </p:txBody>
      </p:sp>
      <p:sp>
        <p:nvSpPr>
          <p:cNvPr id="96259" name="Rectangle 2"/>
          <p:cNvSpPr>
            <a:spLocks noGrp="1" noRot="1" noChangeAspect="1" noChangeArrowheads="1"/>
          </p:cNvSpPr>
          <p:nvPr>
            <p:ph type="sldImg"/>
          </p:nvPr>
        </p:nvSpPr>
        <p:spPr>
          <a:solidFill>
            <a:srgbClr val="FFFFFF"/>
          </a:solidFill>
          <a:ln/>
        </p:spPr>
      </p:sp>
      <p:sp>
        <p:nvSpPr>
          <p:cNvPr id="9626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21201315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EAE85AD2-0232-AA4F-9B6D-46957FD49A43}" type="slidenum">
              <a:rPr lang="en-US"/>
              <a:pPr/>
              <a:t>72</a:t>
            </a:fld>
            <a:endParaRPr lang="en-US"/>
          </a:p>
        </p:txBody>
      </p:sp>
      <p:sp>
        <p:nvSpPr>
          <p:cNvPr id="123907" name="Rectangle 2"/>
          <p:cNvSpPr>
            <a:spLocks noGrp="1" noRot="1" noChangeAspect="1" noChangeArrowheads="1"/>
          </p:cNvSpPr>
          <p:nvPr>
            <p:ph type="sldImg"/>
          </p:nvPr>
        </p:nvSpPr>
        <p:spPr>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8617016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73</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196748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3200" b="1"/>
            </a:lvl1pPr>
          </a:lstStyle>
          <a:p>
            <a:r>
              <a:rPr lang="en-US" smtClean="0"/>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900"/>
              </a:spcBef>
              <a:buFont typeface="Times" pitchFamily="-65" charset="0"/>
              <a:buNone/>
              <a:defRPr/>
            </a:lvl1pPr>
          </a:lstStyle>
          <a:p>
            <a:r>
              <a:rPr lang="en-US" smtClean="0"/>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pic>
        <p:nvPicPr>
          <p:cNvPr id="9" name="Picture 8" descr="wordcloud2.jpg"/>
          <p:cNvPicPr>
            <a:picLocks noChangeAspect="1"/>
          </p:cNvPicPr>
          <p:nvPr userDrawn="1"/>
        </p:nvPicPr>
        <p:blipFill rotWithShape="1">
          <a:blip r:embed="rId2"/>
          <a:srcRect l="19740" t="8415" r="20308" b="8153"/>
          <a:stretch/>
        </p:blipFill>
        <p:spPr>
          <a:xfrm>
            <a:off x="781451" y="165818"/>
            <a:ext cx="2647549" cy="4768132"/>
          </a:xfrm>
          <a:prstGeom prst="rect">
            <a:avLst/>
          </a:prstGeom>
        </p:spPr>
      </p:pic>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0721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04800" y="1352550"/>
            <a:ext cx="8534400" cy="3333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dt" sz="half" idx="10"/>
          </p:nvPr>
        </p:nvSpPr>
        <p:spPr>
          <a:xfrm>
            <a:off x="6858000" y="4705350"/>
            <a:ext cx="1981200" cy="342900"/>
          </a:xfrm>
          <a:ln/>
        </p:spPr>
        <p:txBody>
          <a:bodyPr/>
          <a:lstStyle>
            <a:lvl1pPr>
              <a:defRPr/>
            </a:lvl1pPr>
          </a:lstStyle>
          <a:p>
            <a:pPr>
              <a:defRPr/>
            </a:pPr>
            <a:endParaRPr lang="en-US"/>
          </a:p>
        </p:txBody>
      </p:sp>
      <p:sp>
        <p:nvSpPr>
          <p:cNvPr id="5" name="Rectangle 6"/>
          <p:cNvSpPr>
            <a:spLocks noGrp="1" noChangeArrowheads="1"/>
          </p:cNvSpPr>
          <p:nvPr>
            <p:ph type="ftr" sz="quarter" idx="11"/>
          </p:nvPr>
        </p:nvSpPr>
        <p:spPr>
          <a:xfrm>
            <a:off x="3048000" y="4705350"/>
            <a:ext cx="2895600" cy="342900"/>
          </a:xfrm>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386176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9C2BDC8F-D922-0A4E-AAA0-9C7D97FF3D71}" type="slidenum">
              <a:rPr lang="en-US"/>
              <a:pPr/>
              <a:t>‹#›</a:t>
            </a:fld>
            <a:endParaRPr lang="en-US"/>
          </a:p>
        </p:txBody>
      </p:sp>
    </p:spTree>
    <p:extLst>
      <p:ext uri="{BB962C8B-B14F-4D97-AF65-F5344CB8AC3E}">
        <p14:creationId xmlns:p14="http://schemas.microsoft.com/office/powerpoint/2010/main" val="231173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048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672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5"/>
          <p:cNvSpPr>
            <a:spLocks noGrp="1" noChangeArrowheads="1"/>
          </p:cNvSpPr>
          <p:nvPr>
            <p:ph type="dt" sz="half" idx="10"/>
          </p:nvPr>
        </p:nvSpPr>
        <p:spPr>
          <a:xfrm>
            <a:off x="6096000" y="4705350"/>
            <a:ext cx="1981200" cy="342900"/>
          </a:xfrm>
          <a:ln/>
        </p:spPr>
        <p:txBody>
          <a:bodyPr/>
          <a:lstStyle>
            <a:lvl1pPr>
              <a:defRPr/>
            </a:lvl1pPr>
          </a:lstStyle>
          <a:p>
            <a:pPr>
              <a:defRPr/>
            </a:pPr>
            <a:endParaRPr lang="en-US" dirty="0"/>
          </a:p>
        </p:txBody>
      </p:sp>
      <p:sp>
        <p:nvSpPr>
          <p:cNvPr id="6" name="Rectangle 6"/>
          <p:cNvSpPr>
            <a:spLocks noGrp="1" noChangeArrowheads="1"/>
          </p:cNvSpPr>
          <p:nvPr>
            <p:ph type="ftr" sz="quarter" idx="11"/>
          </p:nvPr>
        </p:nvSpPr>
        <p:spPr>
          <a:xfrm>
            <a:off x="2667000" y="4686300"/>
            <a:ext cx="2895600" cy="342900"/>
          </a:xfrm>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BAC7A63A-31A1-2C4C-95AA-A445DBCAB174}"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3639134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fld id="{03BC7101-16EA-C942-850C-355264FDE9E8}" type="slidenum">
              <a:rPr lang="en-US"/>
              <a:pPr/>
              <a:t>‹#›</a:t>
            </a:fld>
            <a:endParaRPr lang="en-US"/>
          </a:p>
        </p:txBody>
      </p:sp>
      <p:sp>
        <p:nvSpPr>
          <p:cNvPr id="6"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18628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3941278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750"/>
            <a:ext cx="3008313" cy="871538"/>
          </a:xfrm>
        </p:spPr>
        <p:txBody>
          <a:bodyPr/>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2343150"/>
            <a:ext cx="3008313" cy="225147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83729988-E849-C549-AA67-252EA40F09C2}"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833127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497882B1-C6D6-A945-BB8B-B7B1B12471B5}" type="slidenum">
              <a:rPr lang="en-US"/>
              <a:pPr/>
              <a:t>‹#›</a:t>
            </a:fld>
            <a:endParaRPr lang="en-US"/>
          </a:p>
        </p:txBody>
      </p:sp>
    </p:spTree>
    <p:extLst>
      <p:ext uri="{BB962C8B-B14F-4D97-AF65-F5344CB8AC3E}">
        <p14:creationId xmlns:p14="http://schemas.microsoft.com/office/powerpoint/2010/main" val="1506046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C1DFA8D9-15F1-AF4D-8149-0C26EB27AC9C}" type="slidenum">
              <a:rPr lang="en-US"/>
              <a:pPr/>
              <a:t>‹#›</a:t>
            </a:fld>
            <a:endParaRPr lang="en-US"/>
          </a:p>
        </p:txBody>
      </p:sp>
    </p:spTree>
    <p:extLst>
      <p:ext uri="{BB962C8B-B14F-4D97-AF65-F5344CB8AC3E}">
        <p14:creationId xmlns:p14="http://schemas.microsoft.com/office/powerpoint/2010/main" val="3316983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285750"/>
            <a:ext cx="2114550" cy="44005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85750"/>
            <a:ext cx="6191250" cy="4400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6857BED9-9427-674C-8047-314E304C86F8}" type="slidenum">
              <a:rPr lang="en-US"/>
              <a:pPr/>
              <a:t>‹#›</a:t>
            </a:fld>
            <a:endParaRPr lang="en-US"/>
          </a:p>
        </p:txBody>
      </p:sp>
    </p:spTree>
    <p:extLst>
      <p:ext uri="{BB962C8B-B14F-4D97-AF65-F5344CB8AC3E}">
        <p14:creationId xmlns:p14="http://schemas.microsoft.com/office/powerpoint/2010/main" val="3743081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04800" y="3057525"/>
            <a:ext cx="7772400" cy="1628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Narrow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04800" y="1352550"/>
            <a:ext cx="6858000" cy="3333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dt" sz="half" idx="10"/>
          </p:nvPr>
        </p:nvSpPr>
        <p:spPr>
          <a:xfrm>
            <a:off x="5181600" y="4705350"/>
            <a:ext cx="1981200" cy="342900"/>
          </a:xfrm>
          <a:ln/>
        </p:spPr>
        <p:txBody>
          <a:bodyPr/>
          <a:lstStyle>
            <a:lvl1pPr>
              <a:defRPr/>
            </a:lvl1pPr>
          </a:lstStyle>
          <a:p>
            <a:pPr>
              <a:defRPr/>
            </a:pPr>
            <a:endParaRPr lang="en-US" dirty="0"/>
          </a:p>
        </p:txBody>
      </p:sp>
      <p:sp>
        <p:nvSpPr>
          <p:cNvPr id="5" name="Rectangle 6"/>
          <p:cNvSpPr>
            <a:spLocks noGrp="1" noChangeArrowheads="1"/>
          </p:cNvSpPr>
          <p:nvPr>
            <p:ph type="ftr" sz="quarter" idx="11"/>
          </p:nvPr>
        </p:nvSpPr>
        <p:spPr>
          <a:xfrm>
            <a:off x="2286000" y="4705350"/>
            <a:ext cx="2895600" cy="342900"/>
          </a:xfrm>
          <a:ln/>
        </p:spPr>
        <p:txBody>
          <a:bodyPr/>
          <a:lstStyle>
            <a:lvl1pPr>
              <a:defRPr/>
            </a:lvl1pPr>
          </a:lstStyle>
          <a:p>
            <a:pPr>
              <a:defRPr/>
            </a:pPr>
            <a:endParaRPr lang="en-US" dirty="0"/>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817706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680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
            <a:ext cx="7848600" cy="742950"/>
          </a:xfrm>
        </p:spPr>
        <p:txBody>
          <a:bodyPr/>
          <a:lstStyle/>
          <a:p>
            <a:r>
              <a:rPr lang="en-US"/>
              <a:t>Click to edit Master title style</a:t>
            </a:r>
          </a:p>
        </p:txBody>
      </p:sp>
      <p:sp>
        <p:nvSpPr>
          <p:cNvPr id="3" name="Text Placeholder 2"/>
          <p:cNvSpPr>
            <a:spLocks noGrp="1"/>
          </p:cNvSpPr>
          <p:nvPr>
            <p:ph type="body" sz="half" idx="1"/>
          </p:nvPr>
        </p:nvSpPr>
        <p:spPr>
          <a:xfrm>
            <a:off x="685800" y="1143000"/>
            <a:ext cx="3848100"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143000"/>
            <a:ext cx="3848100"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304800" y="4800600"/>
            <a:ext cx="5181600" cy="342900"/>
          </a:xfrm>
          <a:prstGeom prst="rect">
            <a:avLst/>
          </a:prstGeom>
        </p:spPr>
        <p:txBody>
          <a:bodyPr/>
          <a:lstStyle>
            <a:lvl1pPr>
              <a:defRPr/>
            </a:lvl1pPr>
          </a:lstStyle>
          <a:p>
            <a:r>
              <a:rPr lang="en-US"/>
              <a:t>Slide from Chris Manning's 276 class</a:t>
            </a:r>
          </a:p>
        </p:txBody>
      </p:sp>
    </p:spTree>
    <p:extLst>
      <p:ext uri="{BB962C8B-B14F-4D97-AF65-F5344CB8AC3E}">
        <p14:creationId xmlns:p14="http://schemas.microsoft.com/office/powerpoint/2010/main" val="68795442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7"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3"/>
          <p:cNvSpPr>
            <a:spLocks noGrp="1" noChangeArrowheads="1"/>
          </p:cNvSpPr>
          <p:nvPr>
            <p:ph type="title"/>
          </p:nvPr>
        </p:nvSpPr>
        <p:spPr bwMode="auto">
          <a:xfrm>
            <a:off x="1371600" y="381000"/>
            <a:ext cx="7467600" cy="74295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a:p>
        </p:txBody>
      </p:sp>
      <p:sp>
        <p:nvSpPr>
          <p:cNvPr id="1029" name="Rectangle 4"/>
          <p:cNvSpPr>
            <a:spLocks noGrp="1" noChangeArrowheads="1"/>
          </p:cNvSpPr>
          <p:nvPr>
            <p:ph type="body" idx="1"/>
          </p:nvPr>
        </p:nvSpPr>
        <p:spPr bwMode="auto">
          <a:xfrm>
            <a:off x="304800" y="1352550"/>
            <a:ext cx="7772400" cy="333375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4805" name="Rectangle 5"/>
          <p:cNvSpPr>
            <a:spLocks noGrp="1" noChangeArrowheads="1"/>
          </p:cNvSpPr>
          <p:nvPr>
            <p:ph type="dt" sz="half" idx="2"/>
          </p:nvPr>
        </p:nvSpPr>
        <p:spPr bwMode="auto">
          <a:xfrm>
            <a:off x="60960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cs typeface="+mn-cs"/>
              </a:defRPr>
            </a:lvl1pPr>
          </a:lstStyle>
          <a:p>
            <a:pPr>
              <a:defRPr/>
            </a:pPr>
            <a:endParaRPr lang="en-US" dirty="0"/>
          </a:p>
        </p:txBody>
      </p:sp>
      <p:sp>
        <p:nvSpPr>
          <p:cNvPr id="204806" name="Rectangle 6"/>
          <p:cNvSpPr>
            <a:spLocks noGrp="1" noChangeArrowheads="1"/>
          </p:cNvSpPr>
          <p:nvPr>
            <p:ph type="ftr" sz="quarter" idx="3"/>
          </p:nvPr>
        </p:nvSpPr>
        <p:spPr bwMode="auto">
          <a:xfrm>
            <a:off x="2743200" y="4686300"/>
            <a:ext cx="2895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cs typeface="+mn-cs"/>
              </a:defRPr>
            </a:lvl1pPr>
          </a:lstStyle>
          <a:p>
            <a:pPr>
              <a:defRPr/>
            </a:pPr>
            <a:endParaRPr lang="en-US" dirty="0"/>
          </a:p>
        </p:txBody>
      </p:sp>
      <p:sp>
        <p:nvSpPr>
          <p:cNvPr id="204807" name="Rectangle 7"/>
          <p:cNvSpPr>
            <a:spLocks noGrp="1" noChangeArrowheads="1"/>
          </p:cNvSpPr>
          <p:nvPr>
            <p:ph type="sldNum" sz="quarter" idx="4"/>
          </p:nvPr>
        </p:nvSpPr>
        <p:spPr bwMode="auto">
          <a:xfrm>
            <a:off x="3048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fld id="{91F816EA-24CC-2048-859A-C5EA9F275392}" type="slidenum">
              <a:rPr lang="en-US" smtClean="0"/>
              <a:pPr/>
              <a:t>‹#›</a:t>
            </a:fld>
            <a:endParaRPr lang="en-US" dirty="0"/>
          </a:p>
        </p:txBody>
      </p:sp>
      <p:pic>
        <p:nvPicPr>
          <p:cNvPr id="10" name="Picture 9"/>
          <p:cNvPicPr>
            <a:picLocks noChangeAspect="1"/>
          </p:cNvPicPr>
          <p:nvPr/>
        </p:nvPicPr>
        <p:blipFill>
          <a:blip r:embed="rId17"/>
          <a:stretch>
            <a:fillRect/>
          </a:stretch>
        </p:blipFill>
        <p:spPr>
          <a:xfrm>
            <a:off x="274056" y="325348"/>
            <a:ext cx="868944" cy="874802"/>
          </a:xfrm>
          <a:prstGeom prst="rect">
            <a:avLst/>
          </a:prstGeom>
        </p:spPr>
      </p:pic>
      <p:sp>
        <p:nvSpPr>
          <p:cNvPr id="8" name="TextBox 7"/>
          <p:cNvSpPr txBox="1"/>
          <p:nvPr/>
        </p:nvSpPr>
        <p:spPr>
          <a:xfrm>
            <a:off x="76200" y="8750"/>
            <a:ext cx="1295400" cy="261610"/>
          </a:xfrm>
          <a:prstGeom prst="rect">
            <a:avLst/>
          </a:prstGeom>
          <a:noFill/>
        </p:spPr>
        <p:txBody>
          <a:bodyPr wrap="square" lIns="0" rIns="0" rtlCol="0">
            <a:spAutoFit/>
          </a:bodyPr>
          <a:lstStyle/>
          <a:p>
            <a:pPr algn="ctr"/>
            <a:r>
              <a:rPr lang="en-US" sz="1100" dirty="0" smtClean="0">
                <a:solidFill>
                  <a:srgbClr val="A4001D"/>
                </a:solidFill>
                <a:latin typeface="+mn-lt"/>
              </a:rPr>
              <a:t>Dan Jurafsky</a:t>
            </a:r>
            <a:endParaRPr lang="en-US" sz="1100" dirty="0">
              <a:solidFill>
                <a:srgbClr val="A4001D"/>
              </a:solidFill>
              <a:latin typeface="+mn-lt"/>
            </a:endParaRPr>
          </a:p>
        </p:txBody>
      </p:sp>
    </p:spTree>
  </p:cSld>
  <p:clrMap bg1="lt1" tx1="dk1" bg2="lt2" tx2="dk2" accent1="accent1" accent2="accent2" accent3="accent3" accent4="accent4" accent5="accent5" accent6="accent6" hlink="hlink" folHlink="folHlink"/>
  <p:sldLayoutIdLst>
    <p:sldLayoutId id="2147483710"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1" r:id="rId13"/>
    <p:sldLayoutId id="2147483712" r:id="rId14"/>
    <p:sldLayoutId id="2147483713" r:id="rId15"/>
  </p:sldLayoutIdLst>
  <p:timing>
    <p:tnLst>
      <p:par>
        <p:cTn id="1" dur="indefinite" restart="never" nodeType="tmRoot"/>
      </p:par>
    </p:tnLst>
  </p:timing>
  <p:hf hdr="0" ftr="0" dt="0"/>
  <p:txStyles>
    <p:titleStyle>
      <a:lvl1pPr algn="l" rtl="0" eaLnBrk="1" fontAlgn="base" hangingPunct="1">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p:titleStyle>
    <p:body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laylita.com/recetas/2008/02/28/platanos-maduros-frito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0.png"/><Relationship Id="rId1" Type="http://schemas.microsoft.com/office/2007/relationships/media" Target="../media/media1.mp4"/><Relationship Id="rId2" Type="http://schemas.openxmlformats.org/officeDocument/2006/relationships/video" Target="../media/media1.mp4"/></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4" Type="http://schemas.openxmlformats.org/officeDocument/2006/relationships/image" Target="../media/image12.em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www.globalwordnet.org/gwa/wordnet_table.htm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6.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43.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9.emf"/><Relationship Id="rId1" Type="http://schemas.openxmlformats.org/officeDocument/2006/relationships/slideLayout" Target="../slideLayouts/slideLayout2.xml"/><Relationship Id="rId2" Type="http://schemas.openxmlformats.org/officeDocument/2006/relationships/image" Target="../media/image17.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emf"/></Relationships>
</file>

<file path=ppt/slides/_rels/slide45.xml.rels><?xml version="1.0" encoding="UTF-8" standalone="yes"?>
<Relationships xmlns="http://schemas.openxmlformats.org/package/2006/relationships"><Relationship Id="rId3" Type="http://schemas.openxmlformats.org/officeDocument/2006/relationships/hyperlink" Target="http://wordnetweb.princeton.edu/perl/webwn" TargetMode="External"/><Relationship Id="rId4" Type="http://schemas.openxmlformats.org/officeDocument/2006/relationships/hyperlink" Target="http://www.nltk.org/Home" TargetMode="External"/><Relationship Id="rId1" Type="http://schemas.openxmlformats.org/officeDocument/2006/relationships/slideLayout" Target="../slideLayouts/slideLayout15.xml"/><Relationship Id="rId2" Type="http://schemas.openxmlformats.org/officeDocument/2006/relationships/notesSlide" Target="../notesSlides/notesSlide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tiff"/><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e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2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oleObject" Target="../embeddings/oleObject3.bin"/><Relationship Id="rId5" Type="http://schemas.openxmlformats.org/officeDocument/2006/relationships/image" Target="../media/image28.emf"/><Relationship Id="rId6" Type="http://schemas.openxmlformats.org/officeDocument/2006/relationships/oleObject" Target="../embeddings/oleObject4.bin"/><Relationship Id="rId7" Type="http://schemas.openxmlformats.org/officeDocument/2006/relationships/image" Target="../media/image2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31.emf"/><Relationship Id="rId5" Type="http://schemas.openxmlformats.org/officeDocument/2006/relationships/oleObject" Target="../embeddings/oleObject6.bin"/><Relationship Id="rId6" Type="http://schemas.openxmlformats.org/officeDocument/2006/relationships/image" Target="../media/image32.emf"/><Relationship Id="rId7" Type="http://schemas.openxmlformats.org/officeDocument/2006/relationships/oleObject" Target="../embeddings/oleObject7.bin"/><Relationship Id="rId8" Type="http://schemas.openxmlformats.org/officeDocument/2006/relationships/image" Target="../media/image33.emf"/><Relationship Id="rId9" Type="http://schemas.openxmlformats.org/officeDocument/2006/relationships/image" Target="../media/image27.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34.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n-similarity.sourceforge.net/" TargetMode="External"/><Relationship Id="rId4" Type="http://schemas.openxmlformats.org/officeDocument/2006/relationships/hyperlink" Target="http://marimba.d.umn.edu/cgi-bin/similarity/similarity.cgi" TargetMode="External"/><Relationship Id="rId1" Type="http://schemas.openxmlformats.org/officeDocument/2006/relationships/slideLayout" Target="../slideLayouts/slideLayout2.xml"/><Relationship Id="rId2" Type="http://schemas.openxmlformats.org/officeDocument/2006/relationships/hyperlink" Target="http://nltk.github.com/api/nltk.corpus.reader.html?highlight=similarity#nltk.corpus.reader.WordNetCorpusReader.res_similarity"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71450"/>
            <a:ext cx="4800600" cy="2286000"/>
          </a:xfrm>
        </p:spPr>
        <p:txBody>
          <a:bodyPr/>
          <a:lstStyle/>
          <a:p>
            <a:r>
              <a:rPr lang="en-US" sz="4000" dirty="0" smtClean="0">
                <a:latin typeface="Calibri (Headings)"/>
                <a:cs typeface="Calibri (Headings)"/>
              </a:rPr>
              <a:t>LSA 311</a:t>
            </a:r>
            <a:br>
              <a:rPr lang="en-US" sz="4000" dirty="0" smtClean="0">
                <a:latin typeface="Calibri (Headings)"/>
                <a:cs typeface="Calibri (Headings)"/>
              </a:rPr>
            </a:br>
            <a:r>
              <a:rPr lang="en-US" sz="4000" dirty="0" smtClean="0">
                <a:latin typeface="Calibri (Headings)"/>
                <a:cs typeface="Calibri (Headings)"/>
              </a:rPr>
              <a:t>Computational Lexical Semantics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a:xfrm>
            <a:off x="4114800" y="2419350"/>
            <a:ext cx="4724400" cy="1295400"/>
          </a:xfrm>
        </p:spPr>
        <p:txBody>
          <a:bodyPr/>
          <a:lstStyle/>
          <a:p>
            <a:pPr eaLnBrk="1" hangingPunct="1">
              <a:lnSpc>
                <a:spcPct val="80000"/>
              </a:lnSpc>
              <a:buFont typeface="Times" charset="0"/>
              <a:buNone/>
            </a:pPr>
            <a:r>
              <a:rPr lang="en-US" sz="3600" dirty="0" smtClean="0">
                <a:solidFill>
                  <a:srgbClr val="A4001D"/>
                </a:solidFill>
                <a:latin typeface="Calibri"/>
                <a:ea typeface="ＭＳ Ｐゴシック" charset="0"/>
                <a:cs typeface="Calibri"/>
              </a:rPr>
              <a:t>Dan Jurafsky</a:t>
            </a:r>
          </a:p>
          <a:p>
            <a:pPr eaLnBrk="1" hangingPunct="1">
              <a:lnSpc>
                <a:spcPct val="80000"/>
              </a:lnSpc>
              <a:buFont typeface="Times" charset="0"/>
              <a:buNone/>
            </a:pPr>
            <a:r>
              <a:rPr lang="en-US" sz="3600" dirty="0" smtClean="0">
                <a:solidFill>
                  <a:srgbClr val="A4001D"/>
                </a:solidFill>
                <a:latin typeface="Calibri"/>
                <a:ea typeface="ＭＳ Ｐゴシック" charset="0"/>
                <a:cs typeface="Calibri"/>
              </a:rPr>
              <a:t>Stanford University</a:t>
            </a:r>
          </a:p>
          <a:p>
            <a:r>
              <a:rPr lang="en-US" sz="3200" b="1" dirty="0">
                <a:solidFill>
                  <a:schemeClr val="tx2"/>
                </a:solidFill>
              </a:rPr>
              <a:t>Introduction and Course Overview</a:t>
            </a:r>
          </a:p>
          <a:p>
            <a:pPr eaLnBrk="1" hangingPunct="1">
              <a:buFont typeface="Times" charset="0"/>
              <a:buNone/>
            </a:pP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209436550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Computational Lexical Semantics</a:t>
            </a:r>
            <a:endParaRPr lang="en-US" dirty="0"/>
          </a:p>
        </p:txBody>
      </p:sp>
      <p:sp>
        <p:nvSpPr>
          <p:cNvPr id="3" name="Content Placeholder 2"/>
          <p:cNvSpPr>
            <a:spLocks noGrp="1"/>
          </p:cNvSpPr>
          <p:nvPr>
            <p:ph idx="1"/>
          </p:nvPr>
        </p:nvSpPr>
        <p:spPr/>
        <p:txBody>
          <a:bodyPr/>
          <a:lstStyle/>
          <a:p>
            <a:pPr marL="0" indent="0">
              <a:buNone/>
            </a:pPr>
            <a:r>
              <a:rPr lang="en-US" dirty="0" smtClean="0"/>
              <a:t>Any computational process involving word meaning!</a:t>
            </a:r>
          </a:p>
          <a:p>
            <a:r>
              <a:rPr lang="en-US" dirty="0" smtClean="0"/>
              <a:t>Computing </a:t>
            </a:r>
            <a:r>
              <a:rPr lang="en-US" dirty="0" smtClean="0"/>
              <a:t>Word Similarity </a:t>
            </a:r>
          </a:p>
          <a:p>
            <a:pPr lvl="1"/>
            <a:r>
              <a:rPr lang="en-US" dirty="0"/>
              <a:t>Distributional (Vector) Models of </a:t>
            </a:r>
            <a:r>
              <a:rPr lang="en-US" dirty="0" smtClean="0"/>
              <a:t>Meaning</a:t>
            </a:r>
          </a:p>
          <a:p>
            <a:r>
              <a:rPr lang="en-US" dirty="0" smtClean="0"/>
              <a:t>Computing Word Relations</a:t>
            </a:r>
          </a:p>
          <a:p>
            <a:r>
              <a:rPr lang="en-US" dirty="0"/>
              <a:t>Word Sense </a:t>
            </a:r>
            <a:r>
              <a:rPr lang="en-US" dirty="0" smtClean="0"/>
              <a:t>Disambiguation</a:t>
            </a:r>
          </a:p>
          <a:p>
            <a:r>
              <a:rPr lang="en-US" dirty="0" smtClean="0"/>
              <a:t>Semantic Role Labeling</a:t>
            </a:r>
          </a:p>
          <a:p>
            <a:r>
              <a:rPr lang="en-US" dirty="0" smtClean="0"/>
              <a:t>Computing word connotation and sentiment</a:t>
            </a:r>
          </a:p>
        </p:txBody>
      </p:sp>
      <p:sp>
        <p:nvSpPr>
          <p:cNvPr id="4" name="Slide Number Placeholder 3"/>
          <p:cNvSpPr>
            <a:spLocks noGrp="1"/>
          </p:cNvSpPr>
          <p:nvPr>
            <p:ph type="sldNum" sz="quarter" idx="12"/>
          </p:nvPr>
        </p:nvSpPr>
        <p:spPr/>
        <p:txBody>
          <a:bodyPr/>
          <a:lstStyle/>
          <a:p>
            <a:fld id="{10F35DC5-7E65-8247-99AB-4E984F8A921E}" type="slidenum">
              <a:rPr lang="en-US" smtClean="0"/>
              <a:pPr/>
              <a:t>2</a:t>
            </a:fld>
            <a:endParaRPr lang="en-US"/>
          </a:p>
        </p:txBody>
      </p:sp>
    </p:spTree>
    <p:extLst>
      <p:ext uri="{BB962C8B-B14F-4D97-AF65-F5344CB8AC3E}">
        <p14:creationId xmlns:p14="http://schemas.microsoft.com/office/powerpoint/2010/main" val="2663566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Synonyms and near-synonymy:</a:t>
            </a:r>
            <a:br>
              <a:rPr lang="en-US" dirty="0" smtClean="0"/>
            </a:br>
            <a:r>
              <a:rPr lang="en-US" dirty="0" smtClean="0"/>
              <a:t>computing the similarity between words</a:t>
            </a:r>
            <a:endParaRPr lang="en-US" dirty="0"/>
          </a:p>
        </p:txBody>
      </p:sp>
      <p:sp>
        <p:nvSpPr>
          <p:cNvPr id="3" name="Content Placeholder 2"/>
          <p:cNvSpPr>
            <a:spLocks noGrp="1"/>
          </p:cNvSpPr>
          <p:nvPr>
            <p:ph idx="1"/>
          </p:nvPr>
        </p:nvSpPr>
        <p:spPr/>
        <p:txBody>
          <a:bodyPr/>
          <a:lstStyle/>
          <a:p>
            <a:pPr marL="0" indent="0">
              <a:buNone/>
            </a:pPr>
            <a:r>
              <a:rPr lang="en-US" dirty="0"/>
              <a:t>“</a:t>
            </a:r>
            <a:r>
              <a:rPr lang="en-US" b="1" dirty="0">
                <a:solidFill>
                  <a:srgbClr val="0000FF"/>
                </a:solidFill>
              </a:rPr>
              <a:t>fast</a:t>
            </a:r>
            <a:r>
              <a:rPr lang="en-US" dirty="0"/>
              <a:t>” is similar to “</a:t>
            </a:r>
            <a:r>
              <a:rPr lang="en-US" b="1" dirty="0">
                <a:solidFill>
                  <a:srgbClr val="0000FF"/>
                </a:solidFill>
              </a:rPr>
              <a:t>rapid</a:t>
            </a:r>
            <a:r>
              <a:rPr lang="en-US" dirty="0"/>
              <a:t>”</a:t>
            </a:r>
          </a:p>
          <a:p>
            <a:pPr marL="0" indent="0">
              <a:buNone/>
            </a:pPr>
            <a:r>
              <a:rPr lang="en-US" dirty="0" smtClean="0"/>
              <a:t>“</a:t>
            </a:r>
            <a:r>
              <a:rPr lang="en-US" b="1" dirty="0" smtClean="0">
                <a:solidFill>
                  <a:srgbClr val="0000FF"/>
                </a:solidFill>
              </a:rPr>
              <a:t>tall</a:t>
            </a:r>
            <a:r>
              <a:rPr lang="en-US" dirty="0" smtClean="0"/>
              <a:t>” is similar to “</a:t>
            </a:r>
            <a:r>
              <a:rPr lang="en-US" b="1" dirty="0" smtClean="0">
                <a:solidFill>
                  <a:srgbClr val="0000FF"/>
                </a:solidFill>
              </a:rPr>
              <a:t>height</a:t>
            </a:r>
            <a:r>
              <a:rPr lang="en-US" dirty="0" smtClean="0"/>
              <a:t>”</a:t>
            </a:r>
          </a:p>
          <a:p>
            <a:pPr marL="0" indent="0">
              <a:buNone/>
            </a:pPr>
            <a:endParaRPr lang="en-US" dirty="0" smtClean="0"/>
          </a:p>
          <a:p>
            <a:pPr marL="0" indent="0">
              <a:buNone/>
            </a:pPr>
            <a:r>
              <a:rPr lang="en-US" dirty="0" smtClean="0"/>
              <a:t>Question answering:</a:t>
            </a:r>
          </a:p>
          <a:p>
            <a:pPr marL="0" indent="0">
              <a:buNone/>
            </a:pPr>
            <a:r>
              <a:rPr lang="en-US" i="1" dirty="0"/>
              <a:t>Q</a:t>
            </a:r>
            <a:r>
              <a:rPr lang="en-US" i="1" dirty="0" smtClean="0"/>
              <a:t>: “</a:t>
            </a:r>
            <a:r>
              <a:rPr lang="en-US" i="1" dirty="0"/>
              <a:t>How </a:t>
            </a:r>
            <a:r>
              <a:rPr lang="en-US" b="1" i="1" dirty="0">
                <a:solidFill>
                  <a:srgbClr val="0000FF"/>
                </a:solidFill>
              </a:rPr>
              <a:t>tall</a:t>
            </a:r>
            <a:r>
              <a:rPr lang="en-US" i="1" dirty="0">
                <a:solidFill>
                  <a:srgbClr val="0000FF"/>
                </a:solidFill>
              </a:rPr>
              <a:t> </a:t>
            </a:r>
            <a:r>
              <a:rPr lang="en-US" i="1" dirty="0"/>
              <a:t>is Mt. Everest?”</a:t>
            </a:r>
            <a:br>
              <a:rPr lang="en-US" i="1" dirty="0"/>
            </a:br>
            <a:r>
              <a:rPr lang="en-US" i="1" dirty="0" smtClean="0"/>
              <a:t>Candidate A: “The </a:t>
            </a:r>
            <a:r>
              <a:rPr lang="en-US" i="1" dirty="0"/>
              <a:t>official </a:t>
            </a:r>
            <a:r>
              <a:rPr lang="en-US" b="1" i="1" dirty="0">
                <a:solidFill>
                  <a:srgbClr val="0000FF"/>
                </a:solidFill>
              </a:rPr>
              <a:t>height</a:t>
            </a:r>
            <a:r>
              <a:rPr lang="en-US" i="1" dirty="0">
                <a:solidFill>
                  <a:srgbClr val="0000FF"/>
                </a:solidFill>
              </a:rPr>
              <a:t> </a:t>
            </a:r>
            <a:r>
              <a:rPr lang="en-US" i="1" dirty="0"/>
              <a:t>of Mount Everest is 29029 </a:t>
            </a:r>
            <a:r>
              <a:rPr lang="en-US" i="1" dirty="0" smtClean="0"/>
              <a:t>feet”</a:t>
            </a:r>
            <a:endParaRPr lang="en-US" dirty="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3</a:t>
            </a:fld>
            <a:endParaRPr lang="en-US"/>
          </a:p>
        </p:txBody>
      </p:sp>
    </p:spTree>
    <p:extLst>
      <p:ext uri="{BB962C8B-B14F-4D97-AF65-F5344CB8AC3E}">
        <p14:creationId xmlns:p14="http://schemas.microsoft.com/office/powerpoint/2010/main" val="3898961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9746" name="Rectangle 2"/>
          <p:cNvSpPr>
            <a:spLocks noGrp="1" noChangeArrowheads="1"/>
          </p:cNvSpPr>
          <p:nvPr>
            <p:ph type="title"/>
          </p:nvPr>
        </p:nvSpPr>
        <p:spPr>
          <a:xfrm>
            <a:off x="1371600" y="209550"/>
            <a:ext cx="7467600" cy="533400"/>
          </a:xfrm>
        </p:spPr>
        <p:txBody>
          <a:bodyPr/>
          <a:lstStyle/>
          <a:p>
            <a:r>
              <a:rPr lang="en-US" dirty="0" smtClean="0"/>
              <a:t>Word similarity for plagiarism detection</a:t>
            </a:r>
            <a:endParaRPr lang="en-US" dirty="0"/>
          </a:p>
        </p:txBody>
      </p:sp>
      <p:sp>
        <p:nvSpPr>
          <p:cNvPr id="1439747" name="Rectangle 3"/>
          <p:cNvSpPr>
            <a:spLocks noGrp="1" noChangeArrowheads="1"/>
          </p:cNvSpPr>
          <p:nvPr>
            <p:ph sz="quarter" idx="1"/>
          </p:nvPr>
        </p:nvSpPr>
        <p:spPr/>
        <p:txBody>
          <a:bodyPr/>
          <a:lstStyle/>
          <a:p>
            <a:endParaRPr lang="en-US"/>
          </a:p>
        </p:txBody>
      </p:sp>
      <p:pic>
        <p:nvPicPr>
          <p:cNvPr id="1439748" name="Picture 4" descr="lsamainframe"/>
          <p:cNvPicPr>
            <a:picLocks noChangeAspect="1" noChangeArrowheads="1"/>
          </p:cNvPicPr>
          <p:nvPr/>
        </p:nvPicPr>
        <p:blipFill>
          <a:blip r:embed="rId3"/>
          <a:srcRect/>
          <a:stretch>
            <a:fillRect/>
          </a:stretch>
        </p:blipFill>
        <p:spPr bwMode="auto">
          <a:xfrm>
            <a:off x="1371600" y="971550"/>
            <a:ext cx="6948678" cy="5053584"/>
          </a:xfrm>
          <a:prstGeom prst="rect">
            <a:avLst/>
          </a:prstGeom>
          <a:noFill/>
        </p:spPr>
      </p:pic>
    </p:spTree>
    <p:extLst>
      <p:ext uri="{BB962C8B-B14F-4D97-AF65-F5344CB8AC3E}">
        <p14:creationId xmlns:p14="http://schemas.microsoft.com/office/powerpoint/2010/main" val="9609855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04800"/>
            <a:ext cx="7467600" cy="742950"/>
          </a:xfrm>
        </p:spPr>
        <p:txBody>
          <a:bodyPr/>
          <a:lstStyle/>
          <a:p>
            <a:r>
              <a:rPr lang="en-US" dirty="0" smtClean="0"/>
              <a:t>Word similarity for historical linguistics:</a:t>
            </a:r>
            <a:br>
              <a:rPr lang="en-US" dirty="0" smtClean="0"/>
            </a:br>
            <a:r>
              <a:rPr lang="en-US" dirty="0" smtClean="0"/>
              <a:t>semantic change over time</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93390" y="1678781"/>
            <a:ext cx="4624420" cy="2797968"/>
          </a:xfrm>
        </p:spPr>
      </p:pic>
      <p:sp>
        <p:nvSpPr>
          <p:cNvPr id="4" name="Slide Number Placeholder 3"/>
          <p:cNvSpPr>
            <a:spLocks noGrp="1"/>
          </p:cNvSpPr>
          <p:nvPr>
            <p:ph type="sldNum" sz="quarter" idx="12"/>
          </p:nvPr>
        </p:nvSpPr>
        <p:spPr/>
        <p:txBody>
          <a:bodyPr/>
          <a:lstStyle/>
          <a:p>
            <a:fld id="{10F35DC5-7E65-8247-99AB-4E984F8A921E}" type="slidenum">
              <a:rPr lang="en-US" smtClean="0"/>
              <a:pPr/>
              <a:t>5</a:t>
            </a:fld>
            <a:endParaRPr lang="en-US"/>
          </a:p>
        </p:txBody>
      </p:sp>
      <p:sp>
        <p:nvSpPr>
          <p:cNvPr id="6" name="TextBox 5"/>
          <p:cNvSpPr txBox="1"/>
          <p:nvPr/>
        </p:nvSpPr>
        <p:spPr>
          <a:xfrm>
            <a:off x="4953000" y="1135618"/>
            <a:ext cx="3776883" cy="369332"/>
          </a:xfrm>
          <a:prstGeom prst="rect">
            <a:avLst/>
          </a:prstGeom>
          <a:noFill/>
        </p:spPr>
        <p:txBody>
          <a:bodyPr wrap="none" rtlCol="0">
            <a:spAutoFit/>
          </a:bodyPr>
          <a:lstStyle/>
          <a:p>
            <a:r>
              <a:rPr lang="en-US" sz="1800" dirty="0" err="1" smtClean="0">
                <a:latin typeface="+mn-lt"/>
              </a:rPr>
              <a:t>Kulkarni</a:t>
            </a:r>
            <a:r>
              <a:rPr lang="en-US" sz="1800" dirty="0" smtClean="0">
                <a:latin typeface="+mn-lt"/>
              </a:rPr>
              <a:t>, Al-</a:t>
            </a:r>
            <a:r>
              <a:rPr lang="en-US" sz="1800" dirty="0" err="1" smtClean="0">
                <a:latin typeface="+mn-lt"/>
              </a:rPr>
              <a:t>Rfou</a:t>
            </a:r>
            <a:r>
              <a:rPr lang="en-US" sz="1800" dirty="0" smtClean="0">
                <a:latin typeface="+mn-lt"/>
              </a:rPr>
              <a:t>, </a:t>
            </a:r>
            <a:r>
              <a:rPr lang="en-US" sz="1800" dirty="0" err="1" smtClean="0">
                <a:latin typeface="+mn-lt"/>
              </a:rPr>
              <a:t>Perozzi</a:t>
            </a:r>
            <a:r>
              <a:rPr lang="en-US" sz="1800" dirty="0" smtClean="0">
                <a:latin typeface="+mn-lt"/>
              </a:rPr>
              <a:t>, </a:t>
            </a:r>
            <a:r>
              <a:rPr lang="en-US" sz="1800" dirty="0" err="1" smtClean="0">
                <a:latin typeface="+mn-lt"/>
              </a:rPr>
              <a:t>Skiena</a:t>
            </a:r>
            <a:r>
              <a:rPr lang="en-US" sz="1800" dirty="0" smtClean="0">
                <a:latin typeface="+mn-lt"/>
              </a:rPr>
              <a:t> 2015</a:t>
            </a:r>
            <a:endParaRPr lang="en-US" sz="1800" dirty="0">
              <a:latin typeface="+mn-lt"/>
            </a:endParaRPr>
          </a:p>
        </p:txBody>
      </p:sp>
      <p:sp>
        <p:nvSpPr>
          <p:cNvPr id="8" name="TextBox 7"/>
          <p:cNvSpPr txBox="1"/>
          <p:nvPr/>
        </p:nvSpPr>
        <p:spPr>
          <a:xfrm>
            <a:off x="990600" y="1163419"/>
            <a:ext cx="2676822" cy="646331"/>
          </a:xfrm>
          <a:prstGeom prst="rect">
            <a:avLst/>
          </a:prstGeom>
          <a:noFill/>
        </p:spPr>
        <p:txBody>
          <a:bodyPr wrap="none" rtlCol="0">
            <a:spAutoFit/>
          </a:bodyPr>
          <a:lstStyle/>
          <a:p>
            <a:r>
              <a:rPr lang="en-US" sz="1800" dirty="0" err="1" smtClean="0">
                <a:latin typeface="+mn-lt"/>
              </a:rPr>
              <a:t>Sagi</a:t>
            </a:r>
            <a:r>
              <a:rPr lang="en-US" sz="1800" dirty="0" smtClean="0">
                <a:latin typeface="+mn-lt"/>
              </a:rPr>
              <a:t>, Kaufmann Clark 2013</a:t>
            </a:r>
          </a:p>
          <a:p>
            <a:endParaRPr lang="en-US" sz="1800" dirty="0">
              <a:latin typeface="+mn-lt"/>
            </a:endParaRPr>
          </a:p>
        </p:txBody>
      </p:sp>
      <p:graphicFrame>
        <p:nvGraphicFramePr>
          <p:cNvPr id="10" name="Chart 9"/>
          <p:cNvGraphicFramePr>
            <a:graphicFrameLocks/>
          </p:cNvGraphicFramePr>
          <p:nvPr>
            <p:extLst>
              <p:ext uri="{D42A27DB-BD31-4B8C-83A1-F6EECF244321}">
                <p14:modId xmlns:p14="http://schemas.microsoft.com/office/powerpoint/2010/main" val="3881003710"/>
              </p:ext>
            </p:extLst>
          </p:nvPr>
        </p:nvGraphicFramePr>
        <p:xfrm>
          <a:off x="-381000" y="150495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2663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 Relations: </a:t>
            </a:r>
            <a:br>
              <a:rPr lang="en-US" dirty="0" smtClean="0"/>
            </a:br>
            <a:r>
              <a:rPr lang="en-US" dirty="0" smtClean="0"/>
              <a:t>Part-Whole or </a:t>
            </a:r>
            <a:r>
              <a:rPr lang="en-US" dirty="0" err="1" smtClean="0"/>
              <a:t>Supertype</a:t>
            </a:r>
            <a:r>
              <a:rPr lang="en-US" dirty="0" smtClean="0"/>
              <a:t>-Subtype</a:t>
            </a:r>
            <a:endParaRPr lang="en-US" dirty="0"/>
          </a:p>
        </p:txBody>
      </p:sp>
      <p:sp>
        <p:nvSpPr>
          <p:cNvPr id="3" name="Content Placeholder 2"/>
          <p:cNvSpPr>
            <a:spLocks noGrp="1"/>
          </p:cNvSpPr>
          <p:nvPr>
            <p:ph idx="1"/>
          </p:nvPr>
        </p:nvSpPr>
        <p:spPr/>
        <p:txBody>
          <a:bodyPr/>
          <a:lstStyle/>
          <a:p>
            <a:r>
              <a:rPr lang="en-US" dirty="0" smtClean="0"/>
              <a:t>A “collie” is-a “dog”</a:t>
            </a:r>
          </a:p>
          <a:p>
            <a:r>
              <a:rPr lang="en-US" dirty="0" smtClean="0"/>
              <a:t>A “wheel” is-part-of a “car”</a:t>
            </a:r>
          </a:p>
          <a:p>
            <a:pPr lvl="1"/>
            <a:r>
              <a:rPr lang="en-US" dirty="0" smtClean="0"/>
              <a:t>Question answering:</a:t>
            </a:r>
          </a:p>
          <a:p>
            <a:pPr lvl="2"/>
            <a:r>
              <a:rPr lang="en-US" dirty="0" smtClean="0"/>
              <a:t>Q: Does Sean have a dog?   Candidate A: “Sean has </a:t>
            </a:r>
            <a:r>
              <a:rPr lang="en-US" dirty="0" smtClean="0"/>
              <a:t>two collies”</a:t>
            </a:r>
            <a:endParaRPr lang="en-US" dirty="0" smtClean="0"/>
          </a:p>
          <a:p>
            <a:pPr lvl="1"/>
            <a:r>
              <a:rPr lang="en-US" dirty="0" smtClean="0"/>
              <a:t>Reference resolution</a:t>
            </a:r>
          </a:p>
          <a:p>
            <a:pPr lvl="2"/>
            <a:r>
              <a:rPr lang="en-US" dirty="0" smtClean="0"/>
              <a:t>“How’s your </a:t>
            </a:r>
            <a:r>
              <a:rPr lang="en-US" b="1" dirty="0" smtClean="0"/>
              <a:t>car</a:t>
            </a:r>
            <a:r>
              <a:rPr lang="en-US" dirty="0" smtClean="0"/>
              <a:t>?”  “I’m having problems with </a:t>
            </a:r>
            <a:r>
              <a:rPr lang="en-US" b="1" dirty="0" smtClean="0"/>
              <a:t>the wheels</a:t>
            </a:r>
            <a:r>
              <a:rPr lang="en-US" dirty="0" smtClean="0"/>
              <a:t>”</a:t>
            </a:r>
          </a:p>
          <a:p>
            <a:pPr lvl="2"/>
            <a:r>
              <a:rPr lang="en-US" b="1" dirty="0"/>
              <a:t>B</a:t>
            </a:r>
            <a:r>
              <a:rPr lang="en-US" b="1" dirty="0" smtClean="0"/>
              <a:t>ridging anaphora</a:t>
            </a:r>
            <a:r>
              <a:rPr lang="en-US" dirty="0" smtClean="0"/>
              <a:t>: how do we know which wheels there are? </a:t>
            </a:r>
          </a:p>
          <a:p>
            <a:pPr lvl="2"/>
            <a:r>
              <a:rPr lang="en-US" dirty="0" smtClean="0"/>
              <a:t>And why is it ok to use the define article “the”?</a:t>
            </a:r>
          </a:p>
          <a:p>
            <a:pPr lvl="3"/>
            <a:r>
              <a:rPr lang="en-US" dirty="0" smtClean="0"/>
              <a:t>Because we know that “wheels” are a part of a car</a:t>
            </a:r>
            <a:endParaRPr lang="en-US" dirty="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6</a:t>
            </a:fld>
            <a:endParaRPr lang="en-US"/>
          </a:p>
        </p:txBody>
      </p:sp>
    </p:spTree>
    <p:extLst>
      <p:ext uri="{BB962C8B-B14F-4D97-AF65-F5344CB8AC3E}">
        <p14:creationId xmlns:p14="http://schemas.microsoft.com/office/powerpoint/2010/main" val="11901772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81000"/>
            <a:ext cx="7467600" cy="209550"/>
          </a:xfrm>
        </p:spPr>
        <p:txBody>
          <a:bodyPr/>
          <a:lstStyle/>
          <a:p>
            <a:r>
              <a:rPr lang="en-US" dirty="0" smtClean="0"/>
              <a:t>WordNet: Online thesaurus</a:t>
            </a:r>
            <a:endParaRPr lang="en-US" dirty="0"/>
          </a:p>
        </p:txBody>
      </p:sp>
      <p:pic>
        <p:nvPicPr>
          <p:cNvPr id="5" name="Content Placeholder 4" descr="wordnetnaviglipicture.pdf"/>
          <p:cNvPicPr>
            <a:picLocks noGrp="1" noChangeAspect="1"/>
          </p:cNvPicPr>
          <p:nvPr>
            <p:ph idx="1"/>
          </p:nvPr>
        </p:nvPicPr>
        <p:blipFill>
          <a:blip r:embed="rId2">
            <a:extLst>
              <a:ext uri="{28A0092B-C50C-407E-A947-70E740481C1C}">
                <a14:useLocalDpi xmlns:a14="http://schemas.microsoft.com/office/drawing/2010/main" val="0"/>
              </a:ext>
            </a:extLst>
          </a:blip>
          <a:srcRect l="-38481" r="-38481"/>
          <a:stretch>
            <a:fillRect/>
          </a:stretch>
        </p:blipFill>
        <p:spPr>
          <a:xfrm>
            <a:off x="-1478280" y="742950"/>
            <a:ext cx="11460480" cy="4476750"/>
          </a:xfrm>
        </p:spPr>
      </p:pic>
      <p:sp>
        <p:nvSpPr>
          <p:cNvPr id="4" name="Slide Number Placeholder 3"/>
          <p:cNvSpPr>
            <a:spLocks noGrp="1"/>
          </p:cNvSpPr>
          <p:nvPr>
            <p:ph type="sldNum" sz="quarter" idx="12"/>
          </p:nvPr>
        </p:nvSpPr>
        <p:spPr/>
        <p:txBody>
          <a:bodyPr/>
          <a:lstStyle/>
          <a:p>
            <a:fld id="{10F35DC5-7E65-8247-99AB-4E984F8A921E}" type="slidenum">
              <a:rPr lang="en-US" smtClean="0"/>
              <a:pPr/>
              <a:t>7</a:t>
            </a:fld>
            <a:endParaRPr lang="en-US"/>
          </a:p>
        </p:txBody>
      </p:sp>
    </p:spTree>
    <p:extLst>
      <p:ext uri="{BB962C8B-B14F-4D97-AF65-F5344CB8AC3E}">
        <p14:creationId xmlns:p14="http://schemas.microsoft.com/office/powerpoint/2010/main" val="1806459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 Sense Disambiguation</a:t>
            </a:r>
            <a:endParaRPr lang="en-US" dirty="0"/>
          </a:p>
        </p:txBody>
      </p:sp>
      <p:sp>
        <p:nvSpPr>
          <p:cNvPr id="3" name="Content Placeholder 2"/>
          <p:cNvSpPr>
            <a:spLocks noGrp="1"/>
          </p:cNvSpPr>
          <p:nvPr>
            <p:ph idx="1"/>
          </p:nvPr>
        </p:nvSpPr>
        <p:spPr/>
        <p:txBody>
          <a:bodyPr/>
          <a:lstStyle/>
          <a:p>
            <a:r>
              <a:rPr lang="en-US" dirty="0" smtClean="0"/>
              <a:t>Motivating </a:t>
            </a:r>
            <a:r>
              <a:rPr lang="en-US" dirty="0"/>
              <a:t>e</a:t>
            </a:r>
            <a:r>
              <a:rPr lang="en-US" dirty="0" smtClean="0"/>
              <a:t>xample, Google translate from </a:t>
            </a:r>
            <a:r>
              <a:rPr lang="en-US" sz="1600" dirty="0">
                <a:hlinkClick r:id="rId2"/>
              </a:rPr>
              <a:t>http://laylita.com/recetas/2008/02/28/platanos-maduros-fritos</a:t>
            </a:r>
            <a:r>
              <a:rPr lang="en-US" sz="1600" dirty="0" smtClean="0">
                <a:hlinkClick r:id="rId2"/>
              </a:rPr>
              <a:t>/</a:t>
            </a:r>
            <a:endParaRPr lang="en-US" sz="1600" dirty="0" smtClean="0"/>
          </a:p>
          <a:p>
            <a:endParaRPr lang="en-US" sz="1600" dirty="0"/>
          </a:p>
          <a:p>
            <a:pPr marL="0" indent="0">
              <a:buNone/>
            </a:pPr>
            <a:r>
              <a:rPr lang="en-US" dirty="0" smtClean="0"/>
              <a:t>A </a:t>
            </a:r>
            <a:r>
              <a:rPr lang="en-US" dirty="0" err="1"/>
              <a:t>veces</a:t>
            </a:r>
            <a:r>
              <a:rPr lang="en-US" dirty="0"/>
              <a:t> </a:t>
            </a:r>
            <a:r>
              <a:rPr lang="en-US" dirty="0" err="1"/>
              <a:t>siento</a:t>
            </a:r>
            <a:r>
              <a:rPr lang="en-US" dirty="0"/>
              <a:t> </a:t>
            </a:r>
            <a:r>
              <a:rPr lang="en-US" dirty="0" err="1"/>
              <a:t>que</a:t>
            </a:r>
            <a:r>
              <a:rPr lang="en-US" dirty="0"/>
              <a:t> no </a:t>
            </a:r>
            <a:r>
              <a:rPr lang="en-US" dirty="0" err="1"/>
              <a:t>como</a:t>
            </a:r>
            <a:r>
              <a:rPr lang="en-US" dirty="0"/>
              <a:t> </a:t>
            </a:r>
            <a:r>
              <a:rPr lang="en-US" dirty="0" err="1"/>
              <a:t>suficiente</a:t>
            </a:r>
            <a:r>
              <a:rPr lang="en-US" dirty="0"/>
              <a:t> </a:t>
            </a:r>
            <a:r>
              <a:rPr lang="en-US" dirty="0" err="1"/>
              <a:t>plátanos</a:t>
            </a:r>
            <a:r>
              <a:rPr lang="en-US" dirty="0"/>
              <a:t> </a:t>
            </a:r>
            <a:r>
              <a:rPr lang="en-US" dirty="0" err="1"/>
              <a:t>maduros</a:t>
            </a:r>
            <a:r>
              <a:rPr lang="en-US" dirty="0"/>
              <a:t> </a:t>
            </a:r>
            <a:r>
              <a:rPr lang="en-US" dirty="0" err="1"/>
              <a:t>fritos</a:t>
            </a:r>
            <a:r>
              <a:rPr lang="en-US" dirty="0"/>
              <a:t>, </a:t>
            </a:r>
            <a:r>
              <a:rPr lang="en-US" dirty="0" err="1">
                <a:solidFill>
                  <a:schemeClr val="bg1">
                    <a:lumMod val="65000"/>
                  </a:schemeClr>
                </a:solidFill>
              </a:rPr>
              <a:t>quizás</a:t>
            </a:r>
            <a:r>
              <a:rPr lang="en-US" dirty="0">
                <a:solidFill>
                  <a:schemeClr val="bg1">
                    <a:lumMod val="65000"/>
                  </a:schemeClr>
                </a:solidFill>
              </a:rPr>
              <a:t> </a:t>
            </a:r>
            <a:r>
              <a:rPr lang="en-US" dirty="0" err="1">
                <a:solidFill>
                  <a:schemeClr val="bg1">
                    <a:lumMod val="65000"/>
                  </a:schemeClr>
                </a:solidFill>
              </a:rPr>
              <a:t>es</a:t>
            </a:r>
            <a:r>
              <a:rPr lang="en-US" dirty="0">
                <a:solidFill>
                  <a:schemeClr val="bg1">
                    <a:lumMod val="65000"/>
                  </a:schemeClr>
                </a:solidFill>
              </a:rPr>
              <a:t> </a:t>
            </a:r>
            <a:r>
              <a:rPr lang="en-US" dirty="0" err="1">
                <a:solidFill>
                  <a:schemeClr val="bg1">
                    <a:lumMod val="65000"/>
                  </a:schemeClr>
                </a:solidFill>
              </a:rPr>
              <a:t>porque</a:t>
            </a:r>
            <a:r>
              <a:rPr lang="en-US" dirty="0">
                <a:solidFill>
                  <a:schemeClr val="bg1">
                    <a:lumMod val="65000"/>
                  </a:schemeClr>
                </a:solidFill>
              </a:rPr>
              <a:t> los </a:t>
            </a:r>
            <a:r>
              <a:rPr lang="en-US" dirty="0" err="1">
                <a:solidFill>
                  <a:schemeClr val="bg1">
                    <a:lumMod val="65000"/>
                  </a:schemeClr>
                </a:solidFill>
              </a:rPr>
              <a:t>comía</a:t>
            </a:r>
            <a:r>
              <a:rPr lang="en-US" dirty="0">
                <a:solidFill>
                  <a:schemeClr val="bg1">
                    <a:lumMod val="65000"/>
                  </a:schemeClr>
                </a:solidFill>
              </a:rPr>
              <a:t> </a:t>
            </a:r>
            <a:r>
              <a:rPr lang="en-US" dirty="0" err="1">
                <a:solidFill>
                  <a:schemeClr val="bg1">
                    <a:lumMod val="65000"/>
                  </a:schemeClr>
                </a:solidFill>
              </a:rPr>
              <a:t>casi</a:t>
            </a:r>
            <a:r>
              <a:rPr lang="en-US" dirty="0">
                <a:solidFill>
                  <a:schemeClr val="bg1">
                    <a:lumMod val="65000"/>
                  </a:schemeClr>
                </a:solidFill>
              </a:rPr>
              <a:t> </a:t>
            </a:r>
            <a:r>
              <a:rPr lang="en-US" dirty="0" err="1">
                <a:solidFill>
                  <a:schemeClr val="bg1">
                    <a:lumMod val="65000"/>
                  </a:schemeClr>
                </a:solidFill>
              </a:rPr>
              <a:t>todos</a:t>
            </a:r>
            <a:r>
              <a:rPr lang="en-US" dirty="0">
                <a:solidFill>
                  <a:schemeClr val="bg1">
                    <a:lumMod val="65000"/>
                  </a:schemeClr>
                </a:solidFill>
              </a:rPr>
              <a:t> los </a:t>
            </a:r>
            <a:r>
              <a:rPr lang="en-US" dirty="0" err="1">
                <a:solidFill>
                  <a:schemeClr val="bg1">
                    <a:lumMod val="65000"/>
                  </a:schemeClr>
                </a:solidFill>
              </a:rPr>
              <a:t>días</a:t>
            </a:r>
            <a:r>
              <a:rPr lang="en-US" dirty="0">
                <a:solidFill>
                  <a:schemeClr val="bg1">
                    <a:lumMod val="65000"/>
                  </a:schemeClr>
                </a:solidFill>
              </a:rPr>
              <a:t> </a:t>
            </a:r>
            <a:r>
              <a:rPr lang="en-US" dirty="0" err="1">
                <a:solidFill>
                  <a:schemeClr val="bg1">
                    <a:lumMod val="65000"/>
                  </a:schemeClr>
                </a:solidFill>
              </a:rPr>
              <a:t>cuando</a:t>
            </a:r>
            <a:r>
              <a:rPr lang="en-US" dirty="0">
                <a:solidFill>
                  <a:schemeClr val="bg1">
                    <a:lumMod val="65000"/>
                  </a:schemeClr>
                </a:solidFill>
              </a:rPr>
              <a:t> </a:t>
            </a:r>
            <a:r>
              <a:rPr lang="en-US" dirty="0" err="1">
                <a:solidFill>
                  <a:schemeClr val="bg1">
                    <a:lumMod val="65000"/>
                  </a:schemeClr>
                </a:solidFill>
              </a:rPr>
              <a:t>vivía</a:t>
            </a:r>
            <a:r>
              <a:rPr lang="en-US" dirty="0">
                <a:solidFill>
                  <a:schemeClr val="bg1">
                    <a:lumMod val="65000"/>
                  </a:schemeClr>
                </a:solidFill>
              </a:rPr>
              <a:t> en Ecuador</a:t>
            </a:r>
            <a:r>
              <a:rPr lang="en-US" dirty="0" smtClean="0">
                <a:solidFill>
                  <a:schemeClr val="bg1">
                    <a:lumMod val="65000"/>
                  </a:schemeClr>
                </a:solidFill>
              </a:rPr>
              <a:t>.</a:t>
            </a:r>
          </a:p>
          <a:p>
            <a:pPr marL="0" indent="0">
              <a:buNone/>
            </a:pPr>
            <a:r>
              <a:rPr lang="en-US" dirty="0"/>
              <a:t>Sometimes I feel like not enough fried plantains, </a:t>
            </a:r>
            <a:r>
              <a:rPr lang="en-US" dirty="0">
                <a:solidFill>
                  <a:srgbClr val="A6A6A6"/>
                </a:solidFill>
              </a:rPr>
              <a:t>perhaps because he ate almost every day when I lived in Ecuador. </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8</a:t>
            </a:fld>
            <a:endParaRPr lang="en-US" dirty="0"/>
          </a:p>
        </p:txBody>
      </p:sp>
      <p:sp>
        <p:nvSpPr>
          <p:cNvPr id="5" name="TextBox 4"/>
          <p:cNvSpPr txBox="1"/>
          <p:nvPr/>
        </p:nvSpPr>
        <p:spPr>
          <a:xfrm>
            <a:off x="2743200" y="4476750"/>
            <a:ext cx="3516908" cy="584776"/>
          </a:xfrm>
          <a:prstGeom prst="rect">
            <a:avLst/>
          </a:prstGeom>
          <a:noFill/>
        </p:spPr>
        <p:txBody>
          <a:bodyPr wrap="none" rtlCol="0">
            <a:spAutoFit/>
          </a:bodyPr>
          <a:lstStyle/>
          <a:p>
            <a:r>
              <a:rPr lang="en-US" sz="3200" dirty="0" err="1" smtClean="0">
                <a:latin typeface="+mn-lt"/>
              </a:rPr>
              <a:t>como</a:t>
            </a:r>
            <a:r>
              <a:rPr lang="en-US" sz="3200" dirty="0" smtClean="0">
                <a:latin typeface="+mn-lt"/>
              </a:rPr>
              <a:t>: “like”, “I eat”</a:t>
            </a:r>
            <a:endParaRPr lang="en-US" sz="3200" dirty="0">
              <a:latin typeface="+mn-lt"/>
            </a:endParaRPr>
          </a:p>
        </p:txBody>
      </p:sp>
    </p:spTree>
    <p:extLst>
      <p:ext uri="{BB962C8B-B14F-4D97-AF65-F5344CB8AC3E}">
        <p14:creationId xmlns:p14="http://schemas.microsoft.com/office/powerpoint/2010/main" val="3946976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Answering</a:t>
            </a:r>
            <a:endParaRPr lang="en-US" dirty="0"/>
          </a:p>
        </p:txBody>
      </p:sp>
      <p:sp>
        <p:nvSpPr>
          <p:cNvPr id="3" name="Content Placeholder 2"/>
          <p:cNvSpPr>
            <a:spLocks noGrp="1"/>
          </p:cNvSpPr>
          <p:nvPr>
            <p:ph idx="1"/>
          </p:nvPr>
        </p:nvSpPr>
        <p:spPr/>
        <p:txBody>
          <a:bodyPr/>
          <a:lstStyle/>
          <a:p>
            <a:pPr marL="0" indent="0">
              <a:buNone/>
            </a:pPr>
            <a:r>
              <a:rPr lang="en-US" i="1" dirty="0" smtClean="0"/>
              <a:t>“Analysts have been expecting a GM-Jaguar pact that would give the U.S. car maker an eventual 30% stake in the British company.”</a:t>
            </a:r>
          </a:p>
          <a:p>
            <a:endParaRPr lang="en-US" dirty="0"/>
          </a:p>
          <a:p>
            <a:r>
              <a:rPr lang="en-US" dirty="0" smtClean="0"/>
              <a:t>How do we answer questions about who did what to whom?</a:t>
            </a:r>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9</a:t>
            </a:fld>
            <a:endParaRPr lang="en-US"/>
          </a:p>
        </p:txBody>
      </p:sp>
    </p:spTree>
    <p:extLst>
      <p:ext uri="{BB962C8B-B14F-4D97-AF65-F5344CB8AC3E}">
        <p14:creationId xmlns:p14="http://schemas.microsoft.com/office/powerpoint/2010/main" val="2783912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 Role Labeling</a:t>
            </a:r>
            <a:endParaRPr lang="en-US" dirty="0"/>
          </a:p>
        </p:txBody>
      </p:sp>
      <p:pic>
        <p:nvPicPr>
          <p:cNvPr id="5" name="Content Placeholder 4" descr="whodidwhattowom.pdf"/>
          <p:cNvPicPr>
            <a:picLocks noGrp="1" noChangeAspect="1"/>
          </p:cNvPicPr>
          <p:nvPr>
            <p:ph idx="1"/>
          </p:nvPr>
        </p:nvPicPr>
        <p:blipFill>
          <a:blip r:embed="rId2">
            <a:extLst>
              <a:ext uri="{28A0092B-C50C-407E-A947-70E740481C1C}">
                <a14:useLocalDpi xmlns:a14="http://schemas.microsoft.com/office/drawing/2010/main" val="0"/>
              </a:ext>
            </a:extLst>
          </a:blip>
          <a:srcRect t="-30208" b="-30208"/>
          <a:stretch>
            <a:fillRect/>
          </a:stretch>
        </p:blipFill>
        <p:spPr>
          <a:xfrm>
            <a:off x="304800" y="971550"/>
            <a:ext cx="8534400" cy="3333750"/>
          </a:xfrm>
        </p:spPr>
      </p:pic>
      <p:sp>
        <p:nvSpPr>
          <p:cNvPr id="6" name="TextBox 5"/>
          <p:cNvSpPr txBox="1"/>
          <p:nvPr/>
        </p:nvSpPr>
        <p:spPr>
          <a:xfrm>
            <a:off x="1219200" y="3714750"/>
            <a:ext cx="925554" cy="461665"/>
          </a:xfrm>
          <a:prstGeom prst="rect">
            <a:avLst/>
          </a:prstGeom>
          <a:noFill/>
        </p:spPr>
        <p:txBody>
          <a:bodyPr wrap="none" rtlCol="0">
            <a:spAutoFit/>
          </a:bodyPr>
          <a:lstStyle/>
          <a:p>
            <a:r>
              <a:rPr lang="en-US" dirty="0" smtClean="0">
                <a:latin typeface="+mn-lt"/>
              </a:rPr>
              <a:t>Agent</a:t>
            </a:r>
            <a:endParaRPr lang="en-US" dirty="0">
              <a:latin typeface="+mn-lt"/>
            </a:endParaRPr>
          </a:p>
        </p:txBody>
      </p:sp>
      <p:sp>
        <p:nvSpPr>
          <p:cNvPr id="7" name="TextBox 6"/>
          <p:cNvSpPr txBox="1"/>
          <p:nvPr/>
        </p:nvSpPr>
        <p:spPr>
          <a:xfrm>
            <a:off x="4114800" y="3714750"/>
            <a:ext cx="1048484" cy="461665"/>
          </a:xfrm>
          <a:prstGeom prst="rect">
            <a:avLst/>
          </a:prstGeom>
          <a:noFill/>
        </p:spPr>
        <p:txBody>
          <a:bodyPr wrap="none" rtlCol="0">
            <a:spAutoFit/>
          </a:bodyPr>
          <a:lstStyle/>
          <a:p>
            <a:r>
              <a:rPr lang="en-US" dirty="0" smtClean="0">
                <a:latin typeface="+mn-lt"/>
              </a:rPr>
              <a:t>Theme</a:t>
            </a:r>
            <a:endParaRPr lang="en-US" dirty="0">
              <a:latin typeface="+mn-lt"/>
            </a:endParaRPr>
          </a:p>
        </p:txBody>
      </p:sp>
      <p:sp>
        <p:nvSpPr>
          <p:cNvPr id="8" name="TextBox 7"/>
          <p:cNvSpPr txBox="1"/>
          <p:nvPr/>
        </p:nvSpPr>
        <p:spPr>
          <a:xfrm>
            <a:off x="2590800" y="3714750"/>
            <a:ext cx="1370237" cy="461665"/>
          </a:xfrm>
          <a:prstGeom prst="rect">
            <a:avLst/>
          </a:prstGeom>
          <a:noFill/>
        </p:spPr>
        <p:txBody>
          <a:bodyPr wrap="none" rtlCol="0">
            <a:spAutoFit/>
          </a:bodyPr>
          <a:lstStyle/>
          <a:p>
            <a:r>
              <a:rPr lang="en-US" dirty="0" smtClean="0">
                <a:latin typeface="+mn-lt"/>
              </a:rPr>
              <a:t>Predicate</a:t>
            </a:r>
            <a:endParaRPr lang="en-US" dirty="0">
              <a:latin typeface="+mn-lt"/>
            </a:endParaRPr>
          </a:p>
        </p:txBody>
      </p:sp>
      <p:sp>
        <p:nvSpPr>
          <p:cNvPr id="9" name="TextBox 8"/>
          <p:cNvSpPr txBox="1"/>
          <p:nvPr/>
        </p:nvSpPr>
        <p:spPr>
          <a:xfrm>
            <a:off x="6324600" y="3714750"/>
            <a:ext cx="1249411" cy="461665"/>
          </a:xfrm>
          <a:prstGeom prst="rect">
            <a:avLst/>
          </a:prstGeom>
          <a:noFill/>
        </p:spPr>
        <p:txBody>
          <a:bodyPr wrap="none" rtlCol="0">
            <a:spAutoFit/>
          </a:bodyPr>
          <a:lstStyle/>
          <a:p>
            <a:r>
              <a:rPr lang="en-US" dirty="0" smtClean="0">
                <a:latin typeface="+mn-lt"/>
              </a:rPr>
              <a:t>Location</a:t>
            </a:r>
            <a:endParaRPr lang="en-US" dirty="0">
              <a:latin typeface="+mn-lt"/>
            </a:endParaRPr>
          </a:p>
        </p:txBody>
      </p:sp>
    </p:spTree>
    <p:extLst>
      <p:ext uri="{BB962C8B-B14F-4D97-AF65-F5344CB8AC3E}">
        <p14:creationId xmlns:p14="http://schemas.microsoft.com/office/powerpoint/2010/main" val="3171604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81000"/>
            <a:ext cx="7772400" cy="742950"/>
          </a:xfrm>
        </p:spPr>
        <p:txBody>
          <a:bodyPr/>
          <a:lstStyle/>
          <a:p>
            <a:r>
              <a:rPr lang="en-US" sz="2800" dirty="0" smtClean="0"/>
              <a:t>Semantic Role Labeling: Who did what to whom</a:t>
            </a:r>
            <a:br>
              <a:rPr lang="en-US" sz="2800" dirty="0" smtClean="0"/>
            </a:br>
            <a:endParaRPr lang="en-US" sz="2800" dirty="0"/>
          </a:p>
        </p:txBody>
      </p:sp>
      <p:pic>
        <p:nvPicPr>
          <p:cNvPr id="5" name="Content Placeholder 4" descr="palmer1propbank.pdf"/>
          <p:cNvPicPr>
            <a:picLocks noGrp="1" noChangeAspect="1"/>
          </p:cNvPicPr>
          <p:nvPr>
            <p:ph idx="1"/>
          </p:nvPr>
        </p:nvPicPr>
        <p:blipFill>
          <a:blip r:embed="rId2">
            <a:extLst>
              <a:ext uri="{28A0092B-C50C-407E-A947-70E740481C1C}">
                <a14:useLocalDpi xmlns:a14="http://schemas.microsoft.com/office/drawing/2010/main" val="0"/>
              </a:ext>
            </a:extLst>
          </a:blip>
          <a:srcRect l="-25783" r="-25783"/>
          <a:stretch>
            <a:fillRect/>
          </a:stretch>
        </p:blipFill>
        <p:spPr>
          <a:xfrm>
            <a:off x="0" y="1200150"/>
            <a:ext cx="9704832" cy="3790950"/>
          </a:xfrm>
        </p:spPr>
      </p:pic>
      <p:sp>
        <p:nvSpPr>
          <p:cNvPr id="4" name="Slide Number Placeholder 3"/>
          <p:cNvSpPr>
            <a:spLocks noGrp="1"/>
          </p:cNvSpPr>
          <p:nvPr>
            <p:ph type="sldNum" sz="quarter" idx="12"/>
          </p:nvPr>
        </p:nvSpPr>
        <p:spPr/>
        <p:txBody>
          <a:bodyPr/>
          <a:lstStyle/>
          <a:p>
            <a:fld id="{10F35DC5-7E65-8247-99AB-4E984F8A921E}" type="slidenum">
              <a:rPr lang="en-US" smtClean="0"/>
              <a:pPr/>
              <a:t>11</a:t>
            </a:fld>
            <a:endParaRPr lang="en-US"/>
          </a:p>
        </p:txBody>
      </p:sp>
      <p:sp>
        <p:nvSpPr>
          <p:cNvPr id="6" name="TextBox 5"/>
          <p:cNvSpPr txBox="1"/>
          <p:nvPr/>
        </p:nvSpPr>
        <p:spPr>
          <a:xfrm>
            <a:off x="7023460" y="819150"/>
            <a:ext cx="2117098" cy="369332"/>
          </a:xfrm>
          <a:prstGeom prst="rect">
            <a:avLst/>
          </a:prstGeom>
          <a:noFill/>
        </p:spPr>
        <p:txBody>
          <a:bodyPr wrap="none" rtlCol="0">
            <a:spAutoFit/>
          </a:bodyPr>
          <a:lstStyle/>
          <a:p>
            <a:r>
              <a:rPr lang="en-US" sz="1800" dirty="0" smtClean="0">
                <a:latin typeface="+mn-lt"/>
              </a:rPr>
              <a:t>Martha Palmer 2013</a:t>
            </a:r>
          </a:p>
        </p:txBody>
      </p:sp>
      <p:sp>
        <p:nvSpPr>
          <p:cNvPr id="7" name="TextBox 6"/>
          <p:cNvSpPr txBox="1"/>
          <p:nvPr/>
        </p:nvSpPr>
        <p:spPr>
          <a:xfrm>
            <a:off x="152400" y="1200150"/>
            <a:ext cx="2415783" cy="369332"/>
          </a:xfrm>
          <a:prstGeom prst="rect">
            <a:avLst/>
          </a:prstGeom>
          <a:noFill/>
        </p:spPr>
        <p:txBody>
          <a:bodyPr wrap="none" rtlCol="0">
            <a:spAutoFit/>
          </a:bodyPr>
          <a:lstStyle/>
          <a:p>
            <a:r>
              <a:rPr lang="en-US" sz="1800" dirty="0"/>
              <a:t>A sample parse tree</a:t>
            </a:r>
            <a:endParaRPr lang="en-US" sz="1800" dirty="0">
              <a:latin typeface="+mn-lt"/>
            </a:endParaRPr>
          </a:p>
        </p:txBody>
      </p:sp>
    </p:spTree>
    <p:extLst>
      <p:ext uri="{BB962C8B-B14F-4D97-AF65-F5344CB8AC3E}">
        <p14:creationId xmlns:p14="http://schemas.microsoft.com/office/powerpoint/2010/main" val="365843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Semantic Role Labeling: Who did what to whom</a:t>
            </a:r>
            <a:br>
              <a:rPr lang="en-US" sz="2800" dirty="0"/>
            </a:br>
            <a:r>
              <a:rPr lang="en-US" sz="2800" dirty="0" smtClean="0"/>
              <a:t>The same parse tree </a:t>
            </a:r>
            <a:r>
              <a:rPr lang="en-US" sz="2800" dirty="0" err="1" smtClean="0"/>
              <a:t>PropBanked</a:t>
            </a:r>
            <a:endParaRPr lang="en-US" sz="28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1572" y="1200150"/>
            <a:ext cx="6705689" cy="3790950"/>
          </a:xfrm>
        </p:spPr>
      </p:pic>
      <p:sp>
        <p:nvSpPr>
          <p:cNvPr id="4" name="Slide Number Placeholder 3"/>
          <p:cNvSpPr>
            <a:spLocks noGrp="1"/>
          </p:cNvSpPr>
          <p:nvPr>
            <p:ph type="sldNum" sz="quarter" idx="12"/>
          </p:nvPr>
        </p:nvSpPr>
        <p:spPr/>
        <p:txBody>
          <a:bodyPr/>
          <a:lstStyle/>
          <a:p>
            <a:fld id="{10F35DC5-7E65-8247-99AB-4E984F8A921E}" type="slidenum">
              <a:rPr lang="en-US" smtClean="0"/>
              <a:pPr/>
              <a:t>12</a:t>
            </a:fld>
            <a:endParaRPr lang="en-US"/>
          </a:p>
        </p:txBody>
      </p:sp>
      <p:sp>
        <p:nvSpPr>
          <p:cNvPr id="6" name="TextBox 5"/>
          <p:cNvSpPr txBox="1"/>
          <p:nvPr/>
        </p:nvSpPr>
        <p:spPr>
          <a:xfrm>
            <a:off x="7023460" y="819150"/>
            <a:ext cx="2117098" cy="369332"/>
          </a:xfrm>
          <a:prstGeom prst="rect">
            <a:avLst/>
          </a:prstGeom>
          <a:noFill/>
        </p:spPr>
        <p:txBody>
          <a:bodyPr wrap="none" rtlCol="0">
            <a:spAutoFit/>
          </a:bodyPr>
          <a:lstStyle/>
          <a:p>
            <a:r>
              <a:rPr lang="en-US" sz="1800" dirty="0" smtClean="0">
                <a:latin typeface="+mn-lt"/>
              </a:rPr>
              <a:t>Martha Palmer 2013</a:t>
            </a:r>
          </a:p>
        </p:txBody>
      </p:sp>
    </p:spTree>
    <p:extLst>
      <p:ext uri="{BB962C8B-B14F-4D97-AF65-F5344CB8AC3E}">
        <p14:creationId xmlns:p14="http://schemas.microsoft.com/office/powerpoint/2010/main" val="35295421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Frame Semantics</a:t>
            </a:r>
            <a:endParaRPr lang="en-US" dirty="0"/>
          </a:p>
        </p:txBody>
      </p:sp>
      <p:pic>
        <p:nvPicPr>
          <p:cNvPr id="5" name="Content Placeholder 4" descr="titov14Frames.png"/>
          <p:cNvPicPr>
            <a:picLocks noGrp="1" noChangeAspect="1"/>
          </p:cNvPicPr>
          <p:nvPr>
            <p:ph idx="1"/>
          </p:nvPr>
        </p:nvPicPr>
        <p:blipFill>
          <a:blip r:embed="rId2">
            <a:extLst>
              <a:ext uri="{28A0092B-C50C-407E-A947-70E740481C1C}">
                <a14:useLocalDpi xmlns:a14="http://schemas.microsoft.com/office/drawing/2010/main" val="0"/>
              </a:ext>
            </a:extLst>
          </a:blip>
          <a:srcRect t="-23785" b="-23785"/>
          <a:stretch>
            <a:fillRect/>
          </a:stretch>
        </p:blipFill>
        <p:spPr/>
      </p:pic>
      <p:sp>
        <p:nvSpPr>
          <p:cNvPr id="4" name="Slide Number Placeholder 3"/>
          <p:cNvSpPr>
            <a:spLocks noGrp="1"/>
          </p:cNvSpPr>
          <p:nvPr>
            <p:ph type="sldNum" sz="quarter" idx="12"/>
          </p:nvPr>
        </p:nvSpPr>
        <p:spPr/>
        <p:txBody>
          <a:bodyPr/>
          <a:lstStyle/>
          <a:p>
            <a:fld id="{10F35DC5-7E65-8247-99AB-4E984F8A921E}" type="slidenum">
              <a:rPr lang="en-US" smtClean="0"/>
              <a:pPr/>
              <a:t>13</a:t>
            </a:fld>
            <a:endParaRPr lang="en-US"/>
          </a:p>
        </p:txBody>
      </p:sp>
      <p:sp>
        <p:nvSpPr>
          <p:cNvPr id="6" name="TextBox 5"/>
          <p:cNvSpPr txBox="1"/>
          <p:nvPr/>
        </p:nvSpPr>
        <p:spPr>
          <a:xfrm>
            <a:off x="5410200" y="4552950"/>
            <a:ext cx="2320768" cy="369332"/>
          </a:xfrm>
          <a:prstGeom prst="rect">
            <a:avLst/>
          </a:prstGeom>
          <a:noFill/>
        </p:spPr>
        <p:txBody>
          <a:bodyPr wrap="none" rtlCol="0">
            <a:spAutoFit/>
          </a:bodyPr>
          <a:lstStyle/>
          <a:p>
            <a:r>
              <a:rPr lang="en-US" sz="1800" dirty="0" smtClean="0">
                <a:latin typeface="+mn-lt"/>
              </a:rPr>
              <a:t>Figure from Ivan </a:t>
            </a:r>
            <a:r>
              <a:rPr lang="en-US" sz="1800" dirty="0" err="1" smtClean="0">
                <a:latin typeface="+mn-lt"/>
              </a:rPr>
              <a:t>Titov</a:t>
            </a:r>
            <a:r>
              <a:rPr lang="en-US" sz="1800" dirty="0" smtClean="0">
                <a:latin typeface="+mn-lt"/>
              </a:rPr>
              <a:t>! </a:t>
            </a:r>
            <a:endParaRPr lang="en-US" sz="1800" dirty="0">
              <a:latin typeface="+mn-lt"/>
            </a:endParaRPr>
          </a:p>
        </p:txBody>
      </p:sp>
    </p:spTree>
    <p:extLst>
      <p:ext uri="{BB962C8B-B14F-4D97-AF65-F5344CB8AC3E}">
        <p14:creationId xmlns:p14="http://schemas.microsoft.com/office/powerpoint/2010/main" val="3484964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467600" cy="685800"/>
          </a:xfrm>
        </p:spPr>
        <p:txBody>
          <a:bodyPr/>
          <a:lstStyle/>
          <a:p>
            <a:r>
              <a:rPr lang="en-US" dirty="0" smtClean="0"/>
              <a:t>Sentiment Analysis</a:t>
            </a:r>
            <a:endParaRPr lang="en-US" dirty="0"/>
          </a:p>
        </p:txBody>
      </p:sp>
      <p:pic>
        <p:nvPicPr>
          <p:cNvPr id="4" name="emotionalspellcheck.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95400" y="1047750"/>
            <a:ext cx="6858000" cy="3857625"/>
          </a:xfrm>
          <a:prstGeom prst="rect">
            <a:avLst/>
          </a:prstGeom>
        </p:spPr>
      </p:pic>
    </p:spTree>
    <p:extLst>
      <p:ext uri="{BB962C8B-B14F-4D97-AF65-F5344CB8AC3E}">
        <p14:creationId xmlns:p14="http://schemas.microsoft.com/office/powerpoint/2010/main" val="21906570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9050"/>
            <a:ext cx="7772400" cy="742950"/>
          </a:xfrm>
        </p:spPr>
        <p:txBody>
          <a:bodyPr/>
          <a:lstStyle/>
          <a:p>
            <a:r>
              <a:rPr lang="en-US" dirty="0" smtClean="0"/>
              <a:t>Analyzing the polarity of each word in IMDB</a:t>
            </a:r>
            <a:endParaRPr lang="en-US" dirty="0"/>
          </a:p>
        </p:txBody>
      </p:sp>
      <p:pic>
        <p:nvPicPr>
          <p:cNvPr id="5" name="Picture 4" descr="scalarpos-imdb.pdf"/>
          <p:cNvPicPr>
            <a:picLocks noChangeAspect="1"/>
          </p:cNvPicPr>
          <p:nvPr/>
        </p:nvPicPr>
        <p:blipFill rotWithShape="1">
          <a:blip r:embed="rId3">
            <a:extLst>
              <a:ext uri="{28A0092B-C50C-407E-A947-70E740481C1C}">
                <a14:useLocalDpi xmlns:a14="http://schemas.microsoft.com/office/drawing/2010/main" val="0"/>
              </a:ext>
            </a:extLst>
          </a:blip>
          <a:srcRect l="2430" r="-2430"/>
          <a:stretch/>
        </p:blipFill>
        <p:spPr>
          <a:xfrm>
            <a:off x="740664" y="1200150"/>
            <a:ext cx="8534400" cy="2133600"/>
          </a:xfrm>
          <a:prstGeom prst="rect">
            <a:avLst/>
          </a:prstGeom>
        </p:spPr>
      </p:pic>
      <p:pic>
        <p:nvPicPr>
          <p:cNvPr id="6" name="Picture 5" descr="scalarneg-imdb.pdf"/>
          <p:cNvPicPr>
            <a:picLocks noChangeAspect="1"/>
          </p:cNvPicPr>
          <p:nvPr/>
        </p:nvPicPr>
        <p:blipFill rotWithShape="1">
          <a:blip r:embed="rId4">
            <a:extLst>
              <a:ext uri="{28A0092B-C50C-407E-A947-70E740481C1C}">
                <a14:useLocalDpi xmlns:a14="http://schemas.microsoft.com/office/drawing/2010/main" val="0"/>
              </a:ext>
            </a:extLst>
          </a:blip>
          <a:srcRect l="2679" r="-2679"/>
          <a:stretch/>
        </p:blipFill>
        <p:spPr>
          <a:xfrm>
            <a:off x="685800" y="3257550"/>
            <a:ext cx="8534400" cy="2133600"/>
          </a:xfrm>
          <a:prstGeom prst="rect">
            <a:avLst/>
          </a:prstGeom>
        </p:spPr>
      </p:pic>
      <p:sp>
        <p:nvSpPr>
          <p:cNvPr id="9" name="TextBox 8"/>
          <p:cNvSpPr txBox="1"/>
          <p:nvPr/>
        </p:nvSpPr>
        <p:spPr>
          <a:xfrm rot="16200000">
            <a:off x="-138412" y="2124753"/>
            <a:ext cx="1058678" cy="400110"/>
          </a:xfrm>
          <a:prstGeom prst="rect">
            <a:avLst/>
          </a:prstGeom>
          <a:noFill/>
        </p:spPr>
        <p:txBody>
          <a:bodyPr wrap="none" rtlCol="0">
            <a:spAutoFit/>
          </a:bodyPr>
          <a:lstStyle/>
          <a:p>
            <a:r>
              <a:rPr lang="en-US" sz="1000" dirty="0" smtClean="0">
                <a:latin typeface="+mn-lt"/>
              </a:rPr>
              <a:t>Scaled likelihood</a:t>
            </a:r>
          </a:p>
          <a:p>
            <a:r>
              <a:rPr lang="en-US" sz="1000" dirty="0" smtClean="0">
                <a:latin typeface="+mn-lt"/>
              </a:rPr>
              <a:t>P(</a:t>
            </a:r>
            <a:r>
              <a:rPr lang="en-US" sz="1000" dirty="0" err="1" smtClean="0">
                <a:latin typeface="+mn-lt"/>
              </a:rPr>
              <a:t>w|c</a:t>
            </a:r>
            <a:r>
              <a:rPr lang="en-US" sz="1000" dirty="0" smtClean="0">
                <a:latin typeface="+mn-lt"/>
              </a:rPr>
              <a:t>)/P(w)</a:t>
            </a:r>
            <a:endParaRPr lang="en-US" sz="1000" dirty="0">
              <a:latin typeface="+mn-lt"/>
            </a:endParaRPr>
          </a:p>
        </p:txBody>
      </p:sp>
      <p:sp>
        <p:nvSpPr>
          <p:cNvPr id="11" name="TextBox 10"/>
          <p:cNvSpPr txBox="1"/>
          <p:nvPr/>
        </p:nvSpPr>
        <p:spPr>
          <a:xfrm rot="16200000">
            <a:off x="-138412" y="4087735"/>
            <a:ext cx="1058678" cy="400110"/>
          </a:xfrm>
          <a:prstGeom prst="rect">
            <a:avLst/>
          </a:prstGeom>
          <a:noFill/>
        </p:spPr>
        <p:txBody>
          <a:bodyPr wrap="none" rtlCol="0">
            <a:spAutoFit/>
          </a:bodyPr>
          <a:lstStyle/>
          <a:p>
            <a:r>
              <a:rPr lang="en-US" sz="1000" dirty="0" smtClean="0">
                <a:latin typeface="+mn-lt"/>
              </a:rPr>
              <a:t>Scaled likelihood</a:t>
            </a:r>
          </a:p>
          <a:p>
            <a:r>
              <a:rPr lang="en-US" sz="1000" dirty="0" smtClean="0">
                <a:latin typeface="+mn-lt"/>
              </a:rPr>
              <a:t>P(</a:t>
            </a:r>
            <a:r>
              <a:rPr lang="en-US" sz="1000" dirty="0" err="1" smtClean="0">
                <a:latin typeface="+mn-lt"/>
              </a:rPr>
              <a:t>w|c</a:t>
            </a:r>
            <a:r>
              <a:rPr lang="en-US" sz="1000" dirty="0" smtClean="0">
                <a:latin typeface="+mn-lt"/>
              </a:rPr>
              <a:t>)/P(w)</a:t>
            </a:r>
            <a:endParaRPr lang="en-US" sz="1000" dirty="0">
              <a:latin typeface="+mn-lt"/>
            </a:endParaRPr>
          </a:p>
        </p:txBody>
      </p:sp>
      <p:sp>
        <p:nvSpPr>
          <p:cNvPr id="12" name="TextBox 11"/>
          <p:cNvSpPr txBox="1"/>
          <p:nvPr/>
        </p:nvSpPr>
        <p:spPr>
          <a:xfrm>
            <a:off x="2521285" y="742950"/>
            <a:ext cx="6546515" cy="338554"/>
          </a:xfrm>
          <a:prstGeom prst="rect">
            <a:avLst/>
          </a:prstGeom>
          <a:noFill/>
        </p:spPr>
        <p:txBody>
          <a:bodyPr wrap="square" rtlCol="0">
            <a:spAutoFit/>
          </a:bodyPr>
          <a:lstStyle/>
          <a:p>
            <a:r>
              <a:rPr lang="en-US" sz="1600" dirty="0">
                <a:solidFill>
                  <a:srgbClr val="28817A"/>
                </a:solidFill>
                <a:latin typeface="+mn-lt"/>
              </a:rPr>
              <a:t>Potts, Christopher. 2011. On the negativity of negation.  </a:t>
            </a:r>
            <a:r>
              <a:rPr lang="en-US" sz="1600" dirty="0" smtClean="0">
                <a:solidFill>
                  <a:srgbClr val="28817A"/>
                </a:solidFill>
                <a:latin typeface="+mn-lt"/>
              </a:rPr>
              <a:t>SALT  </a:t>
            </a:r>
            <a:r>
              <a:rPr lang="en-US" sz="1600" dirty="0">
                <a:solidFill>
                  <a:srgbClr val="28817A"/>
                </a:solidFill>
                <a:latin typeface="+mn-lt"/>
              </a:rPr>
              <a:t>20, 636-659.</a:t>
            </a:r>
          </a:p>
        </p:txBody>
      </p:sp>
    </p:spTree>
    <p:extLst>
      <p:ext uri="{BB962C8B-B14F-4D97-AF65-F5344CB8AC3E}">
        <p14:creationId xmlns:p14="http://schemas.microsoft.com/office/powerpoint/2010/main" val="4035592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33350"/>
            <a:ext cx="8534400" cy="4800600"/>
          </a:xfrm>
        </p:spPr>
        <p:txBody>
          <a:bodyPr/>
          <a:lstStyle/>
          <a:p>
            <a:pPr marL="0" indent="0">
              <a:spcBef>
                <a:spcPts val="476"/>
              </a:spcBef>
              <a:buNone/>
            </a:pPr>
            <a:r>
              <a:rPr lang="en-US" b="1" dirty="0" smtClean="0">
                <a:solidFill>
                  <a:srgbClr val="FF0000"/>
                </a:solidFill>
              </a:rPr>
              <a:t>July 7 </a:t>
            </a:r>
            <a:r>
              <a:rPr lang="en-US" b="1" dirty="0" smtClean="0"/>
              <a:t>	  </a:t>
            </a:r>
            <a:r>
              <a:rPr lang="en-US" dirty="0" smtClean="0"/>
              <a:t>Computing with </a:t>
            </a:r>
            <a:r>
              <a:rPr lang="en-US" dirty="0"/>
              <a:t>o</a:t>
            </a:r>
            <a:r>
              <a:rPr lang="en-US" dirty="0" smtClean="0"/>
              <a:t>nline thesauri like WordNet</a:t>
            </a:r>
          </a:p>
          <a:p>
            <a:pPr lvl="2">
              <a:spcBef>
                <a:spcPts val="376"/>
              </a:spcBef>
            </a:pPr>
            <a:r>
              <a:rPr lang="en-US" dirty="0" smtClean="0"/>
              <a:t>Word Similarity</a:t>
            </a:r>
          </a:p>
          <a:p>
            <a:pPr lvl="2">
              <a:spcBef>
                <a:spcPts val="376"/>
              </a:spcBef>
            </a:pPr>
            <a:r>
              <a:rPr lang="en-US" dirty="0"/>
              <a:t>Word Sense Disambiguation (WSD) and </a:t>
            </a:r>
            <a:r>
              <a:rPr lang="en-US" dirty="0" smtClean="0"/>
              <a:t>Classification</a:t>
            </a:r>
          </a:p>
          <a:p>
            <a:pPr marL="0" indent="0">
              <a:spcBef>
                <a:spcPts val="476"/>
              </a:spcBef>
              <a:buNone/>
            </a:pPr>
            <a:r>
              <a:rPr lang="en-US" b="1" dirty="0" smtClean="0">
                <a:solidFill>
                  <a:srgbClr val="FF0000"/>
                </a:solidFill>
              </a:rPr>
              <a:t>July 10   </a:t>
            </a:r>
            <a:r>
              <a:rPr lang="en-US" dirty="0" smtClean="0"/>
              <a:t>Distributional Semantics (vector models of meaning)</a:t>
            </a:r>
          </a:p>
          <a:p>
            <a:pPr lvl="2">
              <a:spcBef>
                <a:spcPts val="376"/>
              </a:spcBef>
            </a:pPr>
            <a:r>
              <a:rPr lang="en-US" dirty="0" smtClean="0"/>
              <a:t>Co-occurrence vectors and mutual information</a:t>
            </a:r>
          </a:p>
          <a:p>
            <a:pPr lvl="2">
              <a:spcBef>
                <a:spcPts val="376"/>
              </a:spcBef>
            </a:pPr>
            <a:r>
              <a:rPr lang="en-US" sz="2000" dirty="0" smtClean="0"/>
              <a:t>Singular Value Decomposition and LSA</a:t>
            </a:r>
          </a:p>
          <a:p>
            <a:pPr lvl="2">
              <a:spcBef>
                <a:spcPts val="376"/>
              </a:spcBef>
            </a:pPr>
            <a:r>
              <a:rPr lang="en-US" sz="2000" dirty="0" smtClean="0"/>
              <a:t>“</a:t>
            </a:r>
            <a:r>
              <a:rPr lang="en-US" sz="2000" dirty="0" err="1" smtClean="0"/>
              <a:t>Embeddings</a:t>
            </a:r>
            <a:r>
              <a:rPr lang="en-US" sz="2000" dirty="0" smtClean="0"/>
              <a:t>”: </a:t>
            </a:r>
            <a:r>
              <a:rPr lang="en-US" sz="2000" dirty="0"/>
              <a:t>skip-</a:t>
            </a:r>
            <a:r>
              <a:rPr lang="en-US" sz="2000" dirty="0" smtClean="0"/>
              <a:t>grams &amp; neural network models</a:t>
            </a:r>
          </a:p>
          <a:p>
            <a:pPr marL="0" indent="0">
              <a:spcBef>
                <a:spcPts val="476"/>
              </a:spcBef>
              <a:buNone/>
            </a:pPr>
            <a:r>
              <a:rPr lang="en-US" b="1" dirty="0" smtClean="0">
                <a:solidFill>
                  <a:srgbClr val="FF0000"/>
                </a:solidFill>
              </a:rPr>
              <a:t>July 14 </a:t>
            </a:r>
            <a:r>
              <a:rPr lang="en-US" dirty="0" smtClean="0"/>
              <a:t>Learning Thesauri and Dictionaries from text</a:t>
            </a:r>
          </a:p>
          <a:p>
            <a:pPr lvl="2">
              <a:spcBef>
                <a:spcPts val="376"/>
              </a:spcBef>
            </a:pPr>
            <a:r>
              <a:rPr lang="en-US" dirty="0" smtClean="0"/>
              <a:t>Lexicons for affect and sentiment</a:t>
            </a:r>
          </a:p>
          <a:p>
            <a:pPr lvl="2">
              <a:spcBef>
                <a:spcPts val="376"/>
              </a:spcBef>
            </a:pPr>
            <a:r>
              <a:rPr lang="en-US" dirty="0" smtClean="0"/>
              <a:t>Inducing </a:t>
            </a:r>
            <a:r>
              <a:rPr lang="en-US" dirty="0" err="1" smtClean="0"/>
              <a:t>hypernym</a:t>
            </a:r>
            <a:r>
              <a:rPr lang="en-US" dirty="0" smtClean="0"/>
              <a:t> relations</a:t>
            </a:r>
          </a:p>
          <a:p>
            <a:pPr marL="0" indent="0">
              <a:spcBef>
                <a:spcPts val="476"/>
              </a:spcBef>
              <a:buNone/>
            </a:pPr>
            <a:r>
              <a:rPr lang="en-US" b="1" dirty="0" smtClean="0">
                <a:solidFill>
                  <a:srgbClr val="FF0000"/>
                </a:solidFill>
              </a:rPr>
              <a:t>July 17  </a:t>
            </a:r>
            <a:r>
              <a:rPr lang="en-US" dirty="0" smtClean="0"/>
              <a:t>Semantic Role Labeling (</a:t>
            </a:r>
            <a:r>
              <a:rPr lang="en-US" smtClean="0"/>
              <a:t>Charles J. Fillmore </a:t>
            </a:r>
            <a:r>
              <a:rPr lang="en-US" dirty="0" smtClean="0"/>
              <a:t>Day)</a:t>
            </a:r>
          </a:p>
          <a:p>
            <a:pPr lvl="2">
              <a:spcBef>
                <a:spcPts val="376"/>
              </a:spcBef>
            </a:pPr>
            <a:r>
              <a:rPr lang="en-US" dirty="0" err="1" smtClean="0"/>
              <a:t>FrameNet</a:t>
            </a:r>
            <a:r>
              <a:rPr lang="en-US" dirty="0" smtClean="0"/>
              <a:t>, </a:t>
            </a:r>
            <a:r>
              <a:rPr lang="en-US" dirty="0" err="1" smtClean="0"/>
              <a:t>PropBank</a:t>
            </a:r>
            <a:r>
              <a:rPr lang="en-US" dirty="0" smtClean="0"/>
              <a:t>, labeling</a:t>
            </a:r>
          </a:p>
          <a:p>
            <a:pPr lvl="2">
              <a:spcBef>
                <a:spcPts val="376"/>
              </a:spcBef>
            </a:pPr>
            <a:r>
              <a:rPr lang="en-US" dirty="0" err="1" smtClean="0"/>
              <a:t>Selectional</a:t>
            </a:r>
            <a:r>
              <a:rPr lang="en-US" dirty="0" smtClean="0"/>
              <a:t> restrictions</a:t>
            </a:r>
          </a:p>
        </p:txBody>
      </p:sp>
      <p:sp>
        <p:nvSpPr>
          <p:cNvPr id="4" name="Slide Number Placeholder 3"/>
          <p:cNvSpPr>
            <a:spLocks noGrp="1"/>
          </p:cNvSpPr>
          <p:nvPr>
            <p:ph type="sldNum" sz="quarter" idx="12"/>
          </p:nvPr>
        </p:nvSpPr>
        <p:spPr/>
        <p:txBody>
          <a:bodyPr/>
          <a:lstStyle/>
          <a:p>
            <a:fld id="{10F35DC5-7E65-8247-99AB-4E984F8A921E}" type="slidenum">
              <a:rPr lang="en-US" smtClean="0"/>
              <a:pPr/>
              <a:t>16</a:t>
            </a:fld>
            <a:endParaRPr lang="en-US" dirty="0"/>
          </a:p>
        </p:txBody>
      </p:sp>
    </p:spTree>
    <p:extLst>
      <p:ext uri="{BB962C8B-B14F-4D97-AF65-F5344CB8AC3E}">
        <p14:creationId xmlns:p14="http://schemas.microsoft.com/office/powerpoint/2010/main" val="1836978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361950"/>
            <a:ext cx="4800600" cy="1143000"/>
          </a:xfrm>
        </p:spPr>
        <p:txBody>
          <a:bodyPr/>
          <a:lstStyle/>
          <a:p>
            <a:r>
              <a:rPr lang="en-US" sz="4000" dirty="0" smtClean="0">
                <a:latin typeface="Calibri (Headings)"/>
                <a:cs typeface="Calibri (Headings)"/>
              </a:rPr>
              <a:t>Computing with a Thesaurus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a:xfrm>
            <a:off x="4495800" y="2419350"/>
            <a:ext cx="3886200" cy="1295400"/>
          </a:xfrm>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Word Senses</a:t>
            </a:r>
            <a:r>
              <a:rPr lang="en-US" sz="3600" dirty="0">
                <a:solidFill>
                  <a:srgbClr val="A4001D"/>
                </a:solidFill>
                <a:latin typeface="Calibri"/>
                <a:ea typeface="ＭＳ Ｐゴシック" charset="0"/>
                <a:cs typeface="Calibri"/>
              </a:rPr>
              <a:t> </a:t>
            </a:r>
            <a:r>
              <a:rPr lang="en-US" sz="3600" dirty="0" smtClean="0">
                <a:solidFill>
                  <a:srgbClr val="A4001D"/>
                </a:solidFill>
                <a:latin typeface="Calibri"/>
                <a:ea typeface="ＭＳ Ｐゴシック" charset="0"/>
                <a:cs typeface="Calibri"/>
              </a:rPr>
              <a:t>and Word Relations</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303738378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a:t>
            </a:r>
            <a:r>
              <a:rPr lang="en-US" dirty="0" err="1" smtClean="0"/>
              <a:t>brushup</a:t>
            </a:r>
            <a:r>
              <a:rPr lang="en-US" dirty="0" smtClean="0"/>
              <a:t> on word senses and relations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10F35DC5-7E65-8247-99AB-4E984F8A921E}" type="slidenum">
              <a:rPr lang="en-US" smtClean="0"/>
              <a:pPr/>
              <a:t>18</a:t>
            </a:fld>
            <a:endParaRPr lang="en-US"/>
          </a:p>
        </p:txBody>
      </p:sp>
    </p:spTree>
    <p:extLst>
      <p:ext uri="{BB962C8B-B14F-4D97-AF65-F5344CB8AC3E}">
        <p14:creationId xmlns:p14="http://schemas.microsoft.com/office/powerpoint/2010/main" val="967694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dirty="0" smtClean="0"/>
              <a:t>Terminology: lemma and </a:t>
            </a:r>
            <a:r>
              <a:rPr lang="en-US" dirty="0" err="1" smtClean="0"/>
              <a:t>wordform</a:t>
            </a:r>
            <a:endParaRPr lang="en-US" dirty="0"/>
          </a:p>
        </p:txBody>
      </p:sp>
      <p:sp>
        <p:nvSpPr>
          <p:cNvPr id="28675" name="Rectangle 3"/>
          <p:cNvSpPr>
            <a:spLocks noGrp="1" noChangeArrowheads="1"/>
          </p:cNvSpPr>
          <p:nvPr>
            <p:ph sz="quarter" idx="1"/>
          </p:nvPr>
        </p:nvSpPr>
        <p:spPr>
          <a:xfrm>
            <a:off x="304800" y="1352550"/>
            <a:ext cx="8534400" cy="3581400"/>
          </a:xfrm>
        </p:spPr>
        <p:txBody>
          <a:bodyPr/>
          <a:lstStyle/>
          <a:p>
            <a:pPr>
              <a:lnSpc>
                <a:spcPct val="90000"/>
              </a:lnSpc>
            </a:pPr>
            <a:r>
              <a:rPr lang="en-US" sz="2800" dirty="0" smtClean="0"/>
              <a:t>A </a:t>
            </a:r>
            <a:r>
              <a:rPr lang="en-US" sz="2800" b="1" dirty="0"/>
              <a:t>lemma</a:t>
            </a:r>
            <a:r>
              <a:rPr lang="en-US" sz="2800" dirty="0"/>
              <a:t> or </a:t>
            </a:r>
            <a:r>
              <a:rPr lang="en-US" sz="2800" b="1" dirty="0"/>
              <a:t>citation </a:t>
            </a:r>
            <a:r>
              <a:rPr lang="en-US" sz="2800" b="1" dirty="0" smtClean="0"/>
              <a:t>form</a:t>
            </a:r>
          </a:p>
          <a:p>
            <a:pPr lvl="1">
              <a:lnSpc>
                <a:spcPct val="90000"/>
              </a:lnSpc>
            </a:pPr>
            <a:r>
              <a:rPr lang="en-US" dirty="0" smtClean="0"/>
              <a:t>Same </a:t>
            </a:r>
            <a:r>
              <a:rPr lang="en-US" dirty="0"/>
              <a:t>stem, part of speech, rough </a:t>
            </a:r>
            <a:r>
              <a:rPr lang="en-US" dirty="0" smtClean="0"/>
              <a:t>semantics</a:t>
            </a:r>
          </a:p>
          <a:p>
            <a:pPr>
              <a:lnSpc>
                <a:spcPct val="90000"/>
              </a:lnSpc>
            </a:pPr>
            <a:r>
              <a:rPr lang="en-US" sz="2800" dirty="0" smtClean="0"/>
              <a:t>A </a:t>
            </a:r>
            <a:r>
              <a:rPr lang="en-US" sz="2800" b="1" dirty="0" err="1" smtClean="0"/>
              <a:t>wordfor</a:t>
            </a:r>
            <a:r>
              <a:rPr lang="en-US" sz="2800" b="1" dirty="0" err="1"/>
              <a:t>m</a:t>
            </a:r>
            <a:endParaRPr lang="en-US" sz="2800" b="1" dirty="0"/>
          </a:p>
          <a:p>
            <a:pPr lvl="1">
              <a:lnSpc>
                <a:spcPct val="90000"/>
              </a:lnSpc>
            </a:pPr>
            <a:r>
              <a:rPr lang="en-US" sz="2400" dirty="0" smtClean="0"/>
              <a:t>The inflected word as it appears in text</a:t>
            </a:r>
          </a:p>
        </p:txBody>
      </p:sp>
      <p:graphicFrame>
        <p:nvGraphicFramePr>
          <p:cNvPr id="2" name="Table 1"/>
          <p:cNvGraphicFramePr>
            <a:graphicFrameLocks noGrp="1"/>
          </p:cNvGraphicFramePr>
          <p:nvPr>
            <p:extLst>
              <p:ext uri="{D42A27DB-BD31-4B8C-83A1-F6EECF244321}">
                <p14:modId xmlns:p14="http://schemas.microsoft.com/office/powerpoint/2010/main" val="2813337010"/>
              </p:ext>
            </p:extLst>
          </p:nvPr>
        </p:nvGraphicFramePr>
        <p:xfrm>
          <a:off x="2438400" y="3333750"/>
          <a:ext cx="3314364" cy="1682496"/>
        </p:xfrm>
        <a:graphic>
          <a:graphicData uri="http://schemas.openxmlformats.org/drawingml/2006/table">
            <a:tbl>
              <a:tblPr firstRow="1" bandRow="1">
                <a:tableStyleId>{5C22544A-7EE6-4342-B048-85BDC9FD1C3A}</a:tableStyleId>
              </a:tblPr>
              <a:tblGrid>
                <a:gridCol w="1657182"/>
                <a:gridCol w="1657182"/>
              </a:tblGrid>
              <a:tr h="317500">
                <a:tc>
                  <a:txBody>
                    <a:bodyPr/>
                    <a:lstStyle/>
                    <a:p>
                      <a:pPr>
                        <a:lnSpc>
                          <a:spcPct val="90000"/>
                        </a:lnSpc>
                      </a:pPr>
                      <a:r>
                        <a:rPr lang="en-US" sz="2400" dirty="0" err="1" smtClean="0"/>
                        <a:t>Wordform</a:t>
                      </a:r>
                      <a:endParaRPr lang="en-US" sz="2400" dirty="0"/>
                    </a:p>
                  </a:txBody>
                  <a:tcPr/>
                </a:tc>
                <a:tc>
                  <a:txBody>
                    <a:bodyPr/>
                    <a:lstStyle/>
                    <a:p>
                      <a:pPr>
                        <a:lnSpc>
                          <a:spcPct val="90000"/>
                        </a:lnSpc>
                      </a:pPr>
                      <a:r>
                        <a:rPr lang="en-US" sz="2400" dirty="0" smtClean="0"/>
                        <a:t>Lemma</a:t>
                      </a:r>
                      <a:endParaRPr lang="en-US" sz="2400" dirty="0"/>
                    </a:p>
                  </a:txBody>
                  <a:tcPr/>
                </a:tc>
              </a:tr>
              <a:tr h="317500">
                <a:tc>
                  <a:txBody>
                    <a:bodyPr/>
                    <a:lstStyle/>
                    <a:p>
                      <a:pPr>
                        <a:lnSpc>
                          <a:spcPct val="90000"/>
                        </a:lnSpc>
                      </a:pPr>
                      <a:r>
                        <a:rPr lang="en-US" sz="2400" dirty="0" smtClean="0"/>
                        <a:t>banks</a:t>
                      </a:r>
                      <a:endParaRPr lang="en-US" sz="2400" dirty="0"/>
                    </a:p>
                  </a:txBody>
                  <a:tcPr/>
                </a:tc>
                <a:tc>
                  <a:txBody>
                    <a:bodyPr/>
                    <a:lstStyle/>
                    <a:p>
                      <a:pPr>
                        <a:lnSpc>
                          <a:spcPct val="90000"/>
                        </a:lnSpc>
                      </a:pPr>
                      <a:r>
                        <a:rPr lang="en-US" sz="2400" dirty="0" smtClean="0"/>
                        <a:t>bank</a:t>
                      </a:r>
                      <a:endParaRPr lang="en-US" sz="2400" dirty="0"/>
                    </a:p>
                  </a:txBody>
                  <a:tcPr/>
                </a:tc>
              </a:tr>
              <a:tr h="317500">
                <a:tc>
                  <a:txBody>
                    <a:bodyPr/>
                    <a:lstStyle/>
                    <a:p>
                      <a:pPr>
                        <a:lnSpc>
                          <a:spcPct val="90000"/>
                        </a:lnSpc>
                      </a:pPr>
                      <a:r>
                        <a:rPr lang="en-US" sz="2400" dirty="0" smtClean="0"/>
                        <a:t>sung</a:t>
                      </a:r>
                      <a:endParaRPr lang="en-US" sz="2400" dirty="0"/>
                    </a:p>
                  </a:txBody>
                  <a:tcPr/>
                </a:tc>
                <a:tc>
                  <a:txBody>
                    <a:bodyPr/>
                    <a:lstStyle/>
                    <a:p>
                      <a:pPr>
                        <a:lnSpc>
                          <a:spcPct val="90000"/>
                        </a:lnSpc>
                      </a:pPr>
                      <a:r>
                        <a:rPr lang="en-US" sz="2400" dirty="0" smtClean="0"/>
                        <a:t>sing</a:t>
                      </a:r>
                      <a:endParaRPr lang="en-US" sz="2400" dirty="0"/>
                    </a:p>
                  </a:txBody>
                  <a:tcPr/>
                </a:tc>
              </a:tr>
              <a:tr h="0">
                <a:tc>
                  <a:txBody>
                    <a:bodyPr/>
                    <a:lstStyle/>
                    <a:p>
                      <a:pPr>
                        <a:lnSpc>
                          <a:spcPct val="90000"/>
                        </a:lnSpc>
                      </a:pPr>
                      <a:r>
                        <a:rPr lang="en-US" sz="2400" dirty="0" err="1" smtClean="0"/>
                        <a:t>duermes</a:t>
                      </a:r>
                      <a:endParaRPr lang="en-US" sz="2400" dirty="0"/>
                    </a:p>
                  </a:txBody>
                  <a:tcPr/>
                </a:tc>
                <a:tc>
                  <a:txBody>
                    <a:bodyPr/>
                    <a:lstStyle/>
                    <a:p>
                      <a:pPr>
                        <a:lnSpc>
                          <a:spcPct val="90000"/>
                        </a:lnSpc>
                      </a:pPr>
                      <a:r>
                        <a:rPr lang="en-US" sz="2400" dirty="0" err="1" smtClean="0"/>
                        <a:t>dormir</a:t>
                      </a:r>
                      <a:endParaRPr lang="en-US" sz="2400" dirty="0"/>
                    </a:p>
                  </a:txBody>
                  <a:tcPr/>
                </a:tc>
              </a:tr>
            </a:tbl>
          </a:graphicData>
        </a:graphic>
      </p:graphicFrame>
    </p:spTree>
    <p:extLst>
      <p:ext uri="{BB962C8B-B14F-4D97-AF65-F5344CB8AC3E}">
        <p14:creationId xmlns:p14="http://schemas.microsoft.com/office/powerpoint/2010/main" val="2591897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371600" y="209550"/>
            <a:ext cx="7467600" cy="742950"/>
          </a:xfrm>
        </p:spPr>
        <p:txBody>
          <a:bodyPr/>
          <a:lstStyle/>
          <a:p>
            <a:r>
              <a:rPr lang="en-US" sz="3200" dirty="0" smtClean="0"/>
              <a:t>Lemmas have senses</a:t>
            </a:r>
            <a:endParaRPr lang="en-US" sz="3200" dirty="0"/>
          </a:p>
        </p:txBody>
      </p:sp>
      <p:sp>
        <p:nvSpPr>
          <p:cNvPr id="27651" name="Rectangle 3"/>
          <p:cNvSpPr>
            <a:spLocks noGrp="1" noChangeArrowheads="1"/>
          </p:cNvSpPr>
          <p:nvPr>
            <p:ph sz="quarter" idx="1"/>
          </p:nvPr>
        </p:nvSpPr>
        <p:spPr>
          <a:xfrm>
            <a:off x="304800" y="1200150"/>
            <a:ext cx="8534400" cy="3333750"/>
          </a:xfrm>
        </p:spPr>
        <p:txBody>
          <a:bodyPr/>
          <a:lstStyle/>
          <a:p>
            <a:r>
              <a:rPr lang="en-US" sz="2800" dirty="0"/>
              <a:t>One </a:t>
            </a:r>
            <a:r>
              <a:rPr lang="en-US" sz="2800" dirty="0" smtClean="0"/>
              <a:t>lemma “</a:t>
            </a:r>
            <a:r>
              <a:rPr lang="en-US" sz="2800" dirty="0"/>
              <a:t>bank” can have </a:t>
            </a:r>
            <a:r>
              <a:rPr lang="en-US" sz="2800" dirty="0" smtClean="0"/>
              <a:t>many meanings</a:t>
            </a:r>
            <a:r>
              <a:rPr lang="en-US" sz="2800" dirty="0"/>
              <a:t>:</a:t>
            </a:r>
          </a:p>
          <a:p>
            <a:pPr lvl="2"/>
            <a:r>
              <a:rPr lang="en-US" dirty="0" smtClean="0">
                <a:latin typeface="Courier"/>
                <a:cs typeface="Courier"/>
              </a:rPr>
              <a:t>…a </a:t>
            </a:r>
            <a:r>
              <a:rPr lang="en-US" b="1" dirty="0">
                <a:solidFill>
                  <a:srgbClr val="0000FF"/>
                </a:solidFill>
                <a:latin typeface="Courier"/>
                <a:cs typeface="Courier"/>
              </a:rPr>
              <a:t>bank</a:t>
            </a:r>
            <a:r>
              <a:rPr lang="en-US" dirty="0">
                <a:solidFill>
                  <a:srgbClr val="0000FF"/>
                </a:solidFill>
                <a:latin typeface="Courier"/>
                <a:cs typeface="Courier"/>
              </a:rPr>
              <a:t> </a:t>
            </a:r>
            <a:r>
              <a:rPr lang="en-US" dirty="0">
                <a:latin typeface="Courier"/>
                <a:cs typeface="Courier"/>
              </a:rPr>
              <a:t>can hold the investments in a custodial </a:t>
            </a:r>
            <a:r>
              <a:rPr lang="en-US" dirty="0" smtClean="0">
                <a:latin typeface="Courier"/>
                <a:cs typeface="Courier"/>
              </a:rPr>
              <a:t>account…</a:t>
            </a:r>
            <a:endParaRPr lang="en-US" dirty="0">
              <a:latin typeface="Courier"/>
              <a:cs typeface="Courier"/>
            </a:endParaRPr>
          </a:p>
          <a:p>
            <a:pPr lvl="2"/>
            <a:r>
              <a:rPr lang="en-US" dirty="0" smtClean="0">
                <a:latin typeface="Courier"/>
                <a:cs typeface="Courier"/>
              </a:rPr>
              <a:t>“…as agriculture </a:t>
            </a:r>
            <a:r>
              <a:rPr lang="en-US" dirty="0">
                <a:latin typeface="Courier"/>
                <a:cs typeface="Courier"/>
              </a:rPr>
              <a:t>burgeons on the east </a:t>
            </a:r>
            <a:r>
              <a:rPr lang="en-US" b="1" dirty="0" smtClean="0">
                <a:solidFill>
                  <a:srgbClr val="0000FF"/>
                </a:solidFill>
                <a:latin typeface="Courier"/>
                <a:cs typeface="Courier"/>
              </a:rPr>
              <a:t>bank</a:t>
            </a:r>
            <a:r>
              <a:rPr lang="en-US" dirty="0" smtClean="0">
                <a:latin typeface="Courier"/>
                <a:cs typeface="Courier"/>
              </a:rPr>
              <a:t> </a:t>
            </a:r>
            <a:r>
              <a:rPr lang="en-US" dirty="0">
                <a:latin typeface="Courier"/>
                <a:cs typeface="Courier"/>
              </a:rPr>
              <a:t>the river will shrink even more</a:t>
            </a:r>
            <a:r>
              <a:rPr lang="en-US" sz="2400" dirty="0" smtClean="0"/>
              <a:t>”</a:t>
            </a:r>
            <a:endParaRPr lang="en-US" sz="2800" dirty="0"/>
          </a:p>
          <a:p>
            <a:r>
              <a:rPr lang="en-US" sz="2800" b="1" dirty="0" smtClean="0"/>
              <a:t>Sense </a:t>
            </a:r>
            <a:r>
              <a:rPr lang="en-US" sz="2800" dirty="0" smtClean="0"/>
              <a:t>(or </a:t>
            </a:r>
            <a:r>
              <a:rPr lang="en-US" sz="2800" b="1" dirty="0" smtClean="0"/>
              <a:t>word sense</a:t>
            </a:r>
            <a:r>
              <a:rPr lang="en-US" sz="2800" dirty="0" smtClean="0"/>
              <a:t>)</a:t>
            </a:r>
          </a:p>
          <a:p>
            <a:pPr lvl="1"/>
            <a:r>
              <a:rPr lang="en-US" sz="2400" dirty="0" smtClean="0"/>
              <a:t>A discrete representation </a:t>
            </a:r>
          </a:p>
          <a:p>
            <a:pPr marL="457200" lvl="1" indent="0">
              <a:buNone/>
            </a:pPr>
            <a:r>
              <a:rPr lang="en-US" sz="2400" dirty="0"/>
              <a:t> </a:t>
            </a:r>
            <a:r>
              <a:rPr lang="en-US" sz="2400" dirty="0" smtClean="0"/>
              <a:t>                 of an aspect of a word’s meaning.</a:t>
            </a:r>
            <a:endParaRPr lang="en-US" sz="2400" dirty="0"/>
          </a:p>
          <a:p>
            <a:r>
              <a:rPr lang="en-US" sz="2800" dirty="0" smtClean="0"/>
              <a:t>The lemma </a:t>
            </a:r>
            <a:r>
              <a:rPr lang="en-US" sz="2800" b="1" dirty="0" smtClean="0"/>
              <a:t>bank</a:t>
            </a:r>
            <a:r>
              <a:rPr lang="en-US" sz="2800" dirty="0" smtClean="0"/>
              <a:t> </a:t>
            </a:r>
            <a:r>
              <a:rPr lang="en-US" sz="2800" dirty="0"/>
              <a:t>here has two </a:t>
            </a:r>
            <a:r>
              <a:rPr lang="en-US" sz="2800" dirty="0" smtClean="0"/>
              <a:t>senses</a:t>
            </a:r>
            <a:endParaRPr lang="en-US" sz="2800" dirty="0"/>
          </a:p>
        </p:txBody>
      </p:sp>
      <p:sp>
        <p:nvSpPr>
          <p:cNvPr id="2" name="TextBox 1"/>
          <p:cNvSpPr txBox="1"/>
          <p:nvPr/>
        </p:nvSpPr>
        <p:spPr>
          <a:xfrm>
            <a:off x="2384482" y="1917594"/>
            <a:ext cx="307797" cy="338554"/>
          </a:xfrm>
          <a:prstGeom prst="rect">
            <a:avLst/>
          </a:prstGeom>
          <a:noFill/>
        </p:spPr>
        <p:txBody>
          <a:bodyPr wrap="none" rtlCol="0">
            <a:spAutoFit/>
          </a:bodyPr>
          <a:lstStyle/>
          <a:p>
            <a:r>
              <a:rPr lang="en-US" sz="1600" dirty="0" smtClean="0">
                <a:solidFill>
                  <a:srgbClr val="0000FF"/>
                </a:solidFill>
                <a:latin typeface="Courier"/>
                <a:cs typeface="Courier"/>
              </a:rPr>
              <a:t>1</a:t>
            </a:r>
            <a:endParaRPr lang="en-US" sz="1600" dirty="0">
              <a:solidFill>
                <a:srgbClr val="0000FF"/>
              </a:solidFill>
              <a:latin typeface="Courier"/>
              <a:cs typeface="Courier"/>
            </a:endParaRPr>
          </a:p>
        </p:txBody>
      </p:sp>
      <p:sp>
        <p:nvSpPr>
          <p:cNvPr id="5" name="TextBox 4"/>
          <p:cNvSpPr txBox="1"/>
          <p:nvPr/>
        </p:nvSpPr>
        <p:spPr>
          <a:xfrm>
            <a:off x="7718482" y="2594028"/>
            <a:ext cx="307797" cy="338554"/>
          </a:xfrm>
          <a:prstGeom prst="rect">
            <a:avLst/>
          </a:prstGeom>
          <a:noFill/>
        </p:spPr>
        <p:txBody>
          <a:bodyPr wrap="none" rtlCol="0">
            <a:spAutoFit/>
          </a:bodyPr>
          <a:lstStyle/>
          <a:p>
            <a:r>
              <a:rPr lang="en-US" sz="1600" dirty="0" smtClean="0">
                <a:solidFill>
                  <a:srgbClr val="0000FF"/>
                </a:solidFill>
                <a:latin typeface="Courier"/>
                <a:cs typeface="Courier"/>
              </a:rPr>
              <a:t>2</a:t>
            </a:r>
            <a:endParaRPr lang="en-US" sz="1600" dirty="0">
              <a:solidFill>
                <a:srgbClr val="0000FF"/>
              </a:solidFill>
              <a:latin typeface="Courier"/>
              <a:cs typeface="Courier"/>
            </a:endParaRPr>
          </a:p>
        </p:txBody>
      </p:sp>
      <p:sp>
        <p:nvSpPr>
          <p:cNvPr id="3" name="TextBox 2"/>
          <p:cNvSpPr txBox="1"/>
          <p:nvPr/>
        </p:nvSpPr>
        <p:spPr>
          <a:xfrm>
            <a:off x="76200" y="1798611"/>
            <a:ext cx="962936" cy="369332"/>
          </a:xfrm>
          <a:prstGeom prst="rect">
            <a:avLst/>
          </a:prstGeom>
          <a:noFill/>
        </p:spPr>
        <p:txBody>
          <a:bodyPr wrap="none" rtlCol="0">
            <a:spAutoFit/>
          </a:bodyPr>
          <a:lstStyle/>
          <a:p>
            <a:r>
              <a:rPr lang="en-US" sz="1800" dirty="0" smtClean="0">
                <a:solidFill>
                  <a:srgbClr val="0000FF"/>
                </a:solidFill>
                <a:latin typeface="+mn-lt"/>
              </a:rPr>
              <a:t>Sense 1:</a:t>
            </a:r>
            <a:endParaRPr lang="en-US" sz="1800" dirty="0">
              <a:solidFill>
                <a:srgbClr val="0000FF"/>
              </a:solidFill>
              <a:latin typeface="+mn-lt"/>
            </a:endParaRPr>
          </a:p>
        </p:txBody>
      </p:sp>
      <p:sp>
        <p:nvSpPr>
          <p:cNvPr id="7" name="TextBox 6"/>
          <p:cNvSpPr txBox="1"/>
          <p:nvPr/>
        </p:nvSpPr>
        <p:spPr>
          <a:xfrm>
            <a:off x="76200" y="2495550"/>
            <a:ext cx="962936" cy="369332"/>
          </a:xfrm>
          <a:prstGeom prst="rect">
            <a:avLst/>
          </a:prstGeom>
          <a:noFill/>
        </p:spPr>
        <p:txBody>
          <a:bodyPr wrap="none" rtlCol="0">
            <a:spAutoFit/>
          </a:bodyPr>
          <a:lstStyle/>
          <a:p>
            <a:r>
              <a:rPr lang="en-US" sz="1800" dirty="0" smtClean="0">
                <a:solidFill>
                  <a:srgbClr val="0000FF"/>
                </a:solidFill>
                <a:latin typeface="+mn-lt"/>
              </a:rPr>
              <a:t>Sense 2:</a:t>
            </a:r>
            <a:endParaRPr lang="en-US" sz="1800" dirty="0">
              <a:solidFill>
                <a:srgbClr val="0000FF"/>
              </a:solidFill>
              <a:latin typeface="+mn-lt"/>
            </a:endParaRPr>
          </a:p>
        </p:txBody>
      </p:sp>
    </p:spTree>
    <p:extLst>
      <p:ext uri="{BB962C8B-B14F-4D97-AF65-F5344CB8AC3E}">
        <p14:creationId xmlns:p14="http://schemas.microsoft.com/office/powerpoint/2010/main" val="111461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1">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3"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smtClean="0"/>
              <a:t>Homonymy</a:t>
            </a:r>
            <a:endParaRPr lang="en-US" dirty="0"/>
          </a:p>
        </p:txBody>
      </p:sp>
      <p:sp>
        <p:nvSpPr>
          <p:cNvPr id="30723" name="Rectangle 3"/>
          <p:cNvSpPr>
            <a:spLocks noGrp="1" noChangeArrowheads="1"/>
          </p:cNvSpPr>
          <p:nvPr>
            <p:ph sz="quarter" idx="1"/>
          </p:nvPr>
        </p:nvSpPr>
        <p:spPr>
          <a:xfrm>
            <a:off x="457200" y="1352550"/>
            <a:ext cx="8382000" cy="3333750"/>
          </a:xfrm>
        </p:spPr>
        <p:txBody>
          <a:bodyPr/>
          <a:lstStyle/>
          <a:p>
            <a:pPr marL="0" indent="0">
              <a:lnSpc>
                <a:spcPct val="90000"/>
              </a:lnSpc>
              <a:buNone/>
            </a:pPr>
            <a:r>
              <a:rPr lang="en-US" sz="2800" b="1" dirty="0" smtClean="0"/>
              <a:t>Homonyms</a:t>
            </a:r>
            <a:r>
              <a:rPr lang="en-US" sz="2800" dirty="0" smtClean="0"/>
              <a:t>: </a:t>
            </a:r>
            <a:r>
              <a:rPr lang="en-US" sz="2800" dirty="0"/>
              <a:t>w</a:t>
            </a:r>
            <a:r>
              <a:rPr lang="en-US" sz="2800" dirty="0" smtClean="0"/>
              <a:t>ords that </a:t>
            </a:r>
            <a:r>
              <a:rPr lang="en-US" sz="2800" dirty="0"/>
              <a:t>share a </a:t>
            </a:r>
            <a:r>
              <a:rPr lang="en-US" sz="2800" dirty="0" smtClean="0"/>
              <a:t>form but </a:t>
            </a:r>
            <a:r>
              <a:rPr lang="en-US" sz="2800" dirty="0"/>
              <a:t>have unrelated, distinct </a:t>
            </a:r>
            <a:r>
              <a:rPr lang="en-US" sz="2800" dirty="0" smtClean="0"/>
              <a:t>meanings:</a:t>
            </a:r>
            <a:endParaRPr lang="en-US" sz="3200" dirty="0"/>
          </a:p>
          <a:p>
            <a:pPr lvl="1">
              <a:lnSpc>
                <a:spcPct val="90000"/>
              </a:lnSpc>
            </a:pPr>
            <a:r>
              <a:rPr lang="en-US" sz="2400" dirty="0" smtClean="0">
                <a:solidFill>
                  <a:srgbClr val="0000FF"/>
                </a:solidFill>
              </a:rPr>
              <a:t>bank</a:t>
            </a:r>
            <a:r>
              <a:rPr lang="en-US" sz="2400" baseline="-25000" dirty="0" smtClean="0">
                <a:solidFill>
                  <a:srgbClr val="0000FF"/>
                </a:solidFill>
              </a:rPr>
              <a:t>1</a:t>
            </a:r>
            <a:r>
              <a:rPr lang="en-US" sz="2400" dirty="0" smtClean="0"/>
              <a:t>: financial institution,    </a:t>
            </a:r>
            <a:r>
              <a:rPr lang="en-US" sz="2400" dirty="0" smtClean="0">
                <a:solidFill>
                  <a:srgbClr val="0000FF"/>
                </a:solidFill>
              </a:rPr>
              <a:t>bank</a:t>
            </a:r>
            <a:r>
              <a:rPr lang="en-US" sz="2400" baseline="-25000" dirty="0" smtClean="0">
                <a:solidFill>
                  <a:srgbClr val="0000FF"/>
                </a:solidFill>
              </a:rPr>
              <a:t>2</a:t>
            </a:r>
            <a:r>
              <a:rPr lang="en-US" sz="2400" dirty="0" smtClean="0"/>
              <a:t>:  sloping land</a:t>
            </a:r>
          </a:p>
          <a:p>
            <a:pPr lvl="1">
              <a:lnSpc>
                <a:spcPct val="90000"/>
              </a:lnSpc>
            </a:pPr>
            <a:r>
              <a:rPr lang="en-US" sz="2400" dirty="0">
                <a:solidFill>
                  <a:srgbClr val="0000FF"/>
                </a:solidFill>
              </a:rPr>
              <a:t>b</a:t>
            </a:r>
            <a:r>
              <a:rPr lang="en-US" sz="2400" dirty="0" smtClean="0">
                <a:solidFill>
                  <a:srgbClr val="0000FF"/>
                </a:solidFill>
              </a:rPr>
              <a:t>at</a:t>
            </a:r>
            <a:r>
              <a:rPr lang="en-US" sz="2400" baseline="-25000" dirty="0" smtClean="0">
                <a:solidFill>
                  <a:srgbClr val="0000FF"/>
                </a:solidFill>
              </a:rPr>
              <a:t>1</a:t>
            </a:r>
            <a:r>
              <a:rPr lang="en-US" sz="2400" dirty="0" smtClean="0"/>
              <a:t>: club for hitting a ball,    </a:t>
            </a:r>
            <a:r>
              <a:rPr lang="en-US" sz="2400" dirty="0" smtClean="0">
                <a:solidFill>
                  <a:srgbClr val="0000FF"/>
                </a:solidFill>
              </a:rPr>
              <a:t>bat</a:t>
            </a:r>
            <a:r>
              <a:rPr lang="en-US" sz="2400" baseline="-25000" dirty="0" smtClean="0">
                <a:solidFill>
                  <a:srgbClr val="0000FF"/>
                </a:solidFill>
              </a:rPr>
              <a:t>2</a:t>
            </a:r>
            <a:r>
              <a:rPr lang="en-US" sz="2400" dirty="0" smtClean="0">
                <a:solidFill>
                  <a:srgbClr val="0000FF"/>
                </a:solidFill>
              </a:rPr>
              <a:t>:  </a:t>
            </a:r>
            <a:r>
              <a:rPr lang="en-US" sz="2400" dirty="0" smtClean="0"/>
              <a:t>nocturnal flying mammal</a:t>
            </a:r>
            <a:endParaRPr lang="en-US" sz="2400" dirty="0"/>
          </a:p>
          <a:p>
            <a:pPr marL="514350" indent="-514350">
              <a:lnSpc>
                <a:spcPct val="90000"/>
              </a:lnSpc>
              <a:buFont typeface="+mj-lt"/>
              <a:buAutoNum type="arabicPeriod"/>
            </a:pPr>
            <a:r>
              <a:rPr lang="en-US" sz="2800" dirty="0" smtClean="0"/>
              <a:t>Homographs</a:t>
            </a:r>
            <a:r>
              <a:rPr lang="en-US" sz="2800" dirty="0"/>
              <a:t> </a:t>
            </a:r>
            <a:r>
              <a:rPr lang="en-US" sz="2800" dirty="0" smtClean="0"/>
              <a:t>(bank/bank, bat/bat)</a:t>
            </a:r>
          </a:p>
          <a:p>
            <a:pPr marL="514350" indent="-514350">
              <a:lnSpc>
                <a:spcPct val="90000"/>
              </a:lnSpc>
              <a:buFont typeface="+mj-lt"/>
              <a:buAutoNum type="arabicPeriod"/>
            </a:pPr>
            <a:r>
              <a:rPr lang="en-US" sz="2800" dirty="0" smtClean="0"/>
              <a:t>Homophones</a:t>
            </a:r>
            <a:r>
              <a:rPr lang="en-US" sz="2800" dirty="0"/>
              <a:t>:</a:t>
            </a:r>
          </a:p>
          <a:p>
            <a:pPr marL="914400" lvl="1" indent="-457200">
              <a:lnSpc>
                <a:spcPct val="90000"/>
              </a:lnSpc>
              <a:buFont typeface="+mj-lt"/>
              <a:buAutoNum type="arabicPeriod"/>
            </a:pPr>
            <a:r>
              <a:rPr lang="en-US" sz="2400" dirty="0">
                <a:solidFill>
                  <a:srgbClr val="0000FF"/>
                </a:solidFill>
              </a:rPr>
              <a:t>Write</a:t>
            </a:r>
            <a:r>
              <a:rPr lang="en-US" sz="2400" dirty="0"/>
              <a:t> and </a:t>
            </a:r>
            <a:r>
              <a:rPr lang="en-US" sz="2400" dirty="0">
                <a:solidFill>
                  <a:srgbClr val="0000FF"/>
                </a:solidFill>
              </a:rPr>
              <a:t>right</a:t>
            </a:r>
          </a:p>
          <a:p>
            <a:pPr marL="914400" lvl="1" indent="-457200">
              <a:lnSpc>
                <a:spcPct val="90000"/>
              </a:lnSpc>
              <a:buFont typeface="+mj-lt"/>
              <a:buAutoNum type="arabicPeriod"/>
            </a:pPr>
            <a:r>
              <a:rPr lang="en-US" sz="2400" dirty="0">
                <a:solidFill>
                  <a:srgbClr val="0000FF"/>
                </a:solidFill>
              </a:rPr>
              <a:t>Piece</a:t>
            </a:r>
            <a:r>
              <a:rPr lang="en-US" sz="2400" dirty="0"/>
              <a:t> and </a:t>
            </a:r>
            <a:r>
              <a:rPr lang="en-US" sz="2400" dirty="0">
                <a:solidFill>
                  <a:srgbClr val="0000FF"/>
                </a:solidFill>
              </a:rPr>
              <a:t>peace</a:t>
            </a:r>
          </a:p>
        </p:txBody>
      </p:sp>
    </p:spTree>
    <p:extLst>
      <p:ext uri="{BB962C8B-B14F-4D97-AF65-F5344CB8AC3E}">
        <p14:creationId xmlns:p14="http://schemas.microsoft.com/office/powerpoint/2010/main" val="199814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Homonymy causes problems for NLP applications</a:t>
            </a:r>
          </a:p>
        </p:txBody>
      </p:sp>
      <p:sp>
        <p:nvSpPr>
          <p:cNvPr id="32771" name="Rectangle 3"/>
          <p:cNvSpPr>
            <a:spLocks noGrp="1" noChangeArrowheads="1"/>
          </p:cNvSpPr>
          <p:nvPr>
            <p:ph sz="quarter" idx="1"/>
          </p:nvPr>
        </p:nvSpPr>
        <p:spPr/>
        <p:txBody>
          <a:bodyPr/>
          <a:lstStyle/>
          <a:p>
            <a:pPr>
              <a:lnSpc>
                <a:spcPct val="90000"/>
              </a:lnSpc>
            </a:pPr>
            <a:r>
              <a:rPr lang="en-US" sz="2400" dirty="0" smtClean="0"/>
              <a:t>Information </a:t>
            </a:r>
            <a:r>
              <a:rPr lang="en-US" sz="2400" dirty="0"/>
              <a:t>retrieval</a:t>
            </a:r>
          </a:p>
          <a:p>
            <a:pPr lvl="1">
              <a:lnSpc>
                <a:spcPct val="90000"/>
              </a:lnSpc>
            </a:pPr>
            <a:r>
              <a:rPr lang="en-US" sz="2400" dirty="0" smtClean="0"/>
              <a:t>“</a:t>
            </a:r>
            <a:r>
              <a:rPr lang="en-US" sz="2400" dirty="0" smtClean="0">
                <a:latin typeface="Courier"/>
                <a:cs typeface="Courier"/>
              </a:rPr>
              <a:t>bat care”</a:t>
            </a:r>
            <a:endParaRPr lang="en-US" sz="2400" dirty="0">
              <a:latin typeface="Courier"/>
              <a:cs typeface="Courier"/>
            </a:endParaRPr>
          </a:p>
          <a:p>
            <a:pPr>
              <a:lnSpc>
                <a:spcPct val="90000"/>
              </a:lnSpc>
            </a:pPr>
            <a:r>
              <a:rPr lang="en-US" sz="2400" dirty="0"/>
              <a:t>Machine </a:t>
            </a:r>
            <a:r>
              <a:rPr lang="en-US" sz="2400" dirty="0" smtClean="0"/>
              <a:t>Translation</a:t>
            </a:r>
          </a:p>
          <a:p>
            <a:pPr lvl="1">
              <a:lnSpc>
                <a:spcPct val="90000"/>
              </a:lnSpc>
            </a:pPr>
            <a:r>
              <a:rPr lang="en-US" sz="2400" dirty="0" smtClean="0">
                <a:latin typeface="Courier"/>
                <a:cs typeface="Courier"/>
              </a:rPr>
              <a:t>bat</a:t>
            </a:r>
            <a:r>
              <a:rPr lang="en-US" sz="2400" dirty="0" smtClean="0"/>
              <a:t>:  </a:t>
            </a:r>
            <a:r>
              <a:rPr lang="fr-FR" sz="2400" dirty="0" err="1" smtClean="0">
                <a:solidFill>
                  <a:srgbClr val="0000FF"/>
                </a:solidFill>
              </a:rPr>
              <a:t>murciélago</a:t>
            </a:r>
            <a:r>
              <a:rPr lang="fr-FR" sz="2400" dirty="0"/>
              <a:t> </a:t>
            </a:r>
            <a:r>
              <a:rPr lang="fr-FR" sz="2400" dirty="0" smtClean="0"/>
              <a:t> (animal) or  </a:t>
            </a:r>
            <a:r>
              <a:rPr lang="fr-FR" sz="2400" dirty="0" err="1" smtClean="0">
                <a:solidFill>
                  <a:srgbClr val="0000FF"/>
                </a:solidFill>
              </a:rPr>
              <a:t>bate</a:t>
            </a:r>
            <a:r>
              <a:rPr lang="fr-FR" sz="2400" dirty="0" smtClean="0">
                <a:solidFill>
                  <a:srgbClr val="0000FF"/>
                </a:solidFill>
              </a:rPr>
              <a:t> </a:t>
            </a:r>
            <a:r>
              <a:rPr lang="fr-FR" sz="2400" dirty="0" smtClean="0"/>
              <a:t>(for baseball)</a:t>
            </a:r>
            <a:endParaRPr lang="en-US" sz="2000" dirty="0" smtClean="0"/>
          </a:p>
          <a:p>
            <a:pPr>
              <a:lnSpc>
                <a:spcPct val="90000"/>
              </a:lnSpc>
            </a:pPr>
            <a:r>
              <a:rPr lang="en-US" dirty="0" smtClean="0"/>
              <a:t>Text</a:t>
            </a:r>
            <a:r>
              <a:rPr lang="en-US" dirty="0"/>
              <a:t>-to-Speech</a:t>
            </a:r>
          </a:p>
          <a:p>
            <a:pPr lvl="1">
              <a:lnSpc>
                <a:spcPct val="90000"/>
              </a:lnSpc>
            </a:pPr>
            <a:r>
              <a:rPr lang="en-US" sz="2400" dirty="0" smtClean="0">
                <a:latin typeface="Courier"/>
                <a:cs typeface="Courier"/>
              </a:rPr>
              <a:t>bass</a:t>
            </a:r>
            <a:r>
              <a:rPr lang="en-US" sz="2400" dirty="0" smtClean="0"/>
              <a:t> (stringed instrument) vs. </a:t>
            </a:r>
            <a:r>
              <a:rPr lang="en-US" sz="2400" dirty="0" smtClean="0">
                <a:latin typeface="Courier"/>
                <a:cs typeface="Courier"/>
              </a:rPr>
              <a:t>bass</a:t>
            </a:r>
            <a:r>
              <a:rPr lang="en-US" sz="2400" dirty="0" smtClean="0"/>
              <a:t> (fish)</a:t>
            </a:r>
            <a:endParaRPr lang="en-US" sz="2400" dirty="0"/>
          </a:p>
          <a:p>
            <a:pPr lvl="1">
              <a:lnSpc>
                <a:spcPct val="90000"/>
              </a:lnSpc>
            </a:pPr>
            <a:endParaRPr lang="en-US" sz="2000" dirty="0"/>
          </a:p>
        </p:txBody>
      </p:sp>
    </p:spTree>
    <p:extLst>
      <p:ext uri="{BB962C8B-B14F-4D97-AF65-F5344CB8AC3E}">
        <p14:creationId xmlns:p14="http://schemas.microsoft.com/office/powerpoint/2010/main" val="8531603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71600" y="209550"/>
            <a:ext cx="7467600" cy="742950"/>
          </a:xfrm>
        </p:spPr>
        <p:txBody>
          <a:bodyPr/>
          <a:lstStyle/>
          <a:p>
            <a:r>
              <a:rPr lang="en-US" dirty="0"/>
              <a:t>Polysemy</a:t>
            </a:r>
          </a:p>
        </p:txBody>
      </p:sp>
      <p:sp>
        <p:nvSpPr>
          <p:cNvPr id="34819" name="Rectangle 3"/>
          <p:cNvSpPr>
            <a:spLocks noGrp="1" noChangeArrowheads="1"/>
          </p:cNvSpPr>
          <p:nvPr>
            <p:ph sz="quarter" idx="1"/>
          </p:nvPr>
        </p:nvSpPr>
        <p:spPr>
          <a:xfrm>
            <a:off x="152400" y="1276350"/>
            <a:ext cx="8534400" cy="3333750"/>
          </a:xfrm>
        </p:spPr>
        <p:txBody>
          <a:bodyPr/>
          <a:lstStyle/>
          <a:p>
            <a:r>
              <a:rPr lang="en-US" sz="2600" dirty="0"/>
              <a:t>1. The </a:t>
            </a:r>
            <a:r>
              <a:rPr lang="en-US" sz="2600" b="1" dirty="0">
                <a:solidFill>
                  <a:srgbClr val="0000FF"/>
                </a:solidFill>
              </a:rPr>
              <a:t>bank </a:t>
            </a:r>
            <a:r>
              <a:rPr lang="en-US" sz="2600" dirty="0"/>
              <a:t>was constructed in 1875 out of local red brick.</a:t>
            </a:r>
          </a:p>
          <a:p>
            <a:r>
              <a:rPr lang="en-US" sz="2600" dirty="0"/>
              <a:t>2. I withdrew the money from the </a:t>
            </a:r>
            <a:r>
              <a:rPr lang="en-US" sz="2600" b="1" dirty="0">
                <a:solidFill>
                  <a:srgbClr val="0000FF"/>
                </a:solidFill>
              </a:rPr>
              <a:t>bank</a:t>
            </a:r>
            <a:r>
              <a:rPr lang="en-US" sz="2600" dirty="0">
                <a:solidFill>
                  <a:srgbClr val="0000FF"/>
                </a:solidFill>
              </a:rPr>
              <a:t> </a:t>
            </a:r>
          </a:p>
          <a:p>
            <a:r>
              <a:rPr lang="en-US" sz="2600" dirty="0"/>
              <a:t>Are those the same sense?</a:t>
            </a:r>
          </a:p>
          <a:p>
            <a:pPr lvl="1"/>
            <a:r>
              <a:rPr lang="en-US" dirty="0" smtClean="0"/>
              <a:t>Sense 2: “</a:t>
            </a:r>
            <a:r>
              <a:rPr lang="en-US" dirty="0"/>
              <a:t>A financial institution”</a:t>
            </a:r>
          </a:p>
          <a:p>
            <a:pPr lvl="1"/>
            <a:r>
              <a:rPr lang="en-US" dirty="0" smtClean="0"/>
              <a:t>Sense 1: “</a:t>
            </a:r>
            <a:r>
              <a:rPr lang="en-US" dirty="0"/>
              <a:t>The building belonging to a financial institution</a:t>
            </a:r>
            <a:r>
              <a:rPr lang="en-US" dirty="0" smtClean="0"/>
              <a:t>”</a:t>
            </a:r>
          </a:p>
          <a:p>
            <a:r>
              <a:rPr lang="en-US" sz="2600" dirty="0" smtClean="0"/>
              <a:t>A </a:t>
            </a:r>
            <a:r>
              <a:rPr lang="en-US" sz="2600" b="1" dirty="0" err="1"/>
              <a:t>p</a:t>
            </a:r>
            <a:r>
              <a:rPr lang="en-US" sz="2600" b="1" dirty="0" err="1" smtClean="0"/>
              <a:t>olysemous</a:t>
            </a:r>
            <a:r>
              <a:rPr lang="en-US" sz="2600" dirty="0" smtClean="0"/>
              <a:t> word has </a:t>
            </a:r>
            <a:r>
              <a:rPr lang="en-US" sz="2600" b="1" dirty="0" smtClean="0">
                <a:solidFill>
                  <a:srgbClr val="FF0000"/>
                </a:solidFill>
              </a:rPr>
              <a:t>related</a:t>
            </a:r>
            <a:r>
              <a:rPr lang="en-US" sz="2600" dirty="0" smtClean="0">
                <a:solidFill>
                  <a:srgbClr val="FF0000"/>
                </a:solidFill>
              </a:rPr>
              <a:t> </a:t>
            </a:r>
            <a:r>
              <a:rPr lang="en-US" sz="2600" dirty="0" smtClean="0"/>
              <a:t>meanings</a:t>
            </a:r>
          </a:p>
          <a:p>
            <a:pPr lvl="1"/>
            <a:r>
              <a:rPr lang="en-US" sz="2400" dirty="0" smtClean="0"/>
              <a:t>Most </a:t>
            </a:r>
            <a:r>
              <a:rPr lang="en-US" sz="2400" dirty="0"/>
              <a:t>non-rare words have multiple meanings</a:t>
            </a:r>
          </a:p>
          <a:p>
            <a:endParaRPr lang="en-US" sz="2200" dirty="0"/>
          </a:p>
        </p:txBody>
      </p:sp>
    </p:spTree>
    <p:extLst>
      <p:ext uri="{BB962C8B-B14F-4D97-AF65-F5344CB8AC3E}">
        <p14:creationId xmlns:p14="http://schemas.microsoft.com/office/powerpoint/2010/main" val="16809811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sz="quarter" idx="1"/>
          </p:nvPr>
        </p:nvSpPr>
        <p:spPr>
          <a:xfrm>
            <a:off x="381000" y="1276350"/>
            <a:ext cx="8763000" cy="3638550"/>
          </a:xfrm>
        </p:spPr>
        <p:txBody>
          <a:bodyPr/>
          <a:lstStyle/>
          <a:p>
            <a:r>
              <a:rPr lang="en-US" dirty="0"/>
              <a:t>Lots of types of polysemy are systematic</a:t>
            </a:r>
          </a:p>
          <a:p>
            <a:pPr lvl="1"/>
            <a:r>
              <a:rPr lang="en-US" dirty="0">
                <a:latin typeface="Courier"/>
                <a:cs typeface="Courier"/>
              </a:rPr>
              <a:t>School, university, hospital</a:t>
            </a:r>
          </a:p>
          <a:p>
            <a:pPr lvl="1"/>
            <a:r>
              <a:rPr lang="en-US" dirty="0" smtClean="0"/>
              <a:t>All can mean </a:t>
            </a:r>
            <a:r>
              <a:rPr lang="en-US" dirty="0"/>
              <a:t>the institution or the building.</a:t>
            </a:r>
          </a:p>
          <a:p>
            <a:r>
              <a:rPr lang="en-US" dirty="0" smtClean="0"/>
              <a:t>A systematic relationship</a:t>
            </a:r>
            <a:r>
              <a:rPr lang="en-US" dirty="0"/>
              <a:t>:</a:t>
            </a:r>
          </a:p>
          <a:p>
            <a:pPr lvl="1"/>
            <a:r>
              <a:rPr lang="en-US" dirty="0" smtClean="0">
                <a:solidFill>
                  <a:srgbClr val="0000FF"/>
                </a:solidFill>
              </a:rPr>
              <a:t>Building</a:t>
            </a:r>
            <a:r>
              <a:rPr lang="en-US" dirty="0" smtClean="0"/>
              <a:t>            </a:t>
            </a:r>
            <a:r>
              <a:rPr lang="en-US" dirty="0" smtClean="0">
                <a:solidFill>
                  <a:srgbClr val="0000FF"/>
                </a:solidFill>
              </a:rPr>
              <a:t>Organization</a:t>
            </a:r>
            <a:endParaRPr lang="en-US" dirty="0">
              <a:solidFill>
                <a:srgbClr val="0000FF"/>
              </a:solidFill>
            </a:endParaRPr>
          </a:p>
          <a:p>
            <a:r>
              <a:rPr lang="en-US" dirty="0"/>
              <a:t>Other such kinds of systematic polysemy: </a:t>
            </a:r>
            <a:endParaRPr lang="en-US" dirty="0" smtClean="0"/>
          </a:p>
          <a:p>
            <a:pPr marL="114300" indent="0">
              <a:buNone/>
            </a:pPr>
            <a:r>
              <a:rPr lang="en-US" sz="1800" dirty="0" smtClean="0">
                <a:solidFill>
                  <a:srgbClr val="0000FF"/>
                </a:solidFill>
              </a:rPr>
              <a:t>Author</a:t>
            </a:r>
            <a:r>
              <a:rPr lang="en-US" sz="1800" dirty="0" smtClean="0"/>
              <a:t> </a:t>
            </a:r>
            <a:r>
              <a:rPr lang="en-US" sz="1600" dirty="0" smtClean="0"/>
              <a:t>(</a:t>
            </a:r>
            <a:r>
              <a:rPr lang="en-US" sz="1600" dirty="0" smtClean="0">
                <a:latin typeface="Courier"/>
                <a:cs typeface="Courier"/>
              </a:rPr>
              <a:t>Jane Austen wrote Emma</a:t>
            </a:r>
            <a:r>
              <a:rPr lang="en-US" sz="1600" dirty="0" smtClean="0"/>
              <a:t>)                 </a:t>
            </a:r>
          </a:p>
          <a:p>
            <a:pPr marL="114300" indent="0">
              <a:buNone/>
            </a:pPr>
            <a:r>
              <a:rPr lang="en-US" sz="1600" dirty="0">
                <a:solidFill>
                  <a:srgbClr val="0000FF"/>
                </a:solidFill>
              </a:rPr>
              <a:t>	</a:t>
            </a:r>
            <a:r>
              <a:rPr lang="en-US" sz="1800" dirty="0" smtClean="0">
                <a:solidFill>
                  <a:srgbClr val="0000FF"/>
                </a:solidFill>
              </a:rPr>
              <a:t>Works of Author </a:t>
            </a:r>
            <a:r>
              <a:rPr lang="en-US" sz="1600" dirty="0" smtClean="0"/>
              <a:t>(</a:t>
            </a:r>
            <a:r>
              <a:rPr lang="en-US" sz="1600" dirty="0" smtClean="0">
                <a:latin typeface="Courier"/>
                <a:cs typeface="Courier"/>
              </a:rPr>
              <a:t>I love Jane Austen</a:t>
            </a:r>
            <a:r>
              <a:rPr lang="en-US" sz="1600" dirty="0" smtClean="0"/>
              <a:t>)</a:t>
            </a:r>
          </a:p>
          <a:p>
            <a:pPr marL="114300" indent="0">
              <a:buNone/>
            </a:pPr>
            <a:r>
              <a:rPr lang="en-US" sz="1800" dirty="0" smtClean="0">
                <a:solidFill>
                  <a:srgbClr val="0000FF"/>
                </a:solidFill>
              </a:rPr>
              <a:t>Tree</a:t>
            </a:r>
            <a:r>
              <a:rPr lang="en-US" sz="1800" dirty="0" smtClean="0"/>
              <a:t> </a:t>
            </a:r>
            <a:r>
              <a:rPr lang="en-US" sz="1600" dirty="0" smtClean="0">
                <a:latin typeface="Courier"/>
                <a:cs typeface="Courier"/>
              </a:rPr>
              <a:t>(Plums have beautiful blossoms)    </a:t>
            </a:r>
          </a:p>
          <a:p>
            <a:pPr marL="114300" indent="0">
              <a:buNone/>
            </a:pPr>
            <a:r>
              <a:rPr lang="en-US" sz="1600" dirty="0" smtClean="0">
                <a:latin typeface="Courier"/>
                <a:cs typeface="Courier"/>
              </a:rPr>
              <a:t> 	</a:t>
            </a:r>
            <a:r>
              <a:rPr lang="en-US" sz="1800" dirty="0" smtClean="0">
                <a:solidFill>
                  <a:srgbClr val="0000FF"/>
                </a:solidFill>
              </a:rPr>
              <a:t>Fruit</a:t>
            </a:r>
            <a:r>
              <a:rPr lang="en-US" sz="1800" dirty="0" smtClean="0"/>
              <a:t> </a:t>
            </a:r>
            <a:r>
              <a:rPr lang="en-US" sz="1600" dirty="0" smtClean="0">
                <a:latin typeface="Courier"/>
                <a:cs typeface="Courier"/>
              </a:rPr>
              <a:t>(I ate a preserved plum)</a:t>
            </a:r>
            <a:endParaRPr lang="en-US" sz="1600" dirty="0">
              <a:latin typeface="Courier"/>
              <a:cs typeface="Courier"/>
            </a:endParaRPr>
          </a:p>
        </p:txBody>
      </p:sp>
      <p:sp>
        <p:nvSpPr>
          <p:cNvPr id="38914" name="Rectangle 2"/>
          <p:cNvSpPr>
            <a:spLocks noGrp="1" noChangeArrowheads="1"/>
          </p:cNvSpPr>
          <p:nvPr>
            <p:ph type="title"/>
          </p:nvPr>
        </p:nvSpPr>
        <p:spPr>
          <a:xfrm>
            <a:off x="1371600" y="133350"/>
            <a:ext cx="7772400" cy="990600"/>
          </a:xfrm>
        </p:spPr>
        <p:txBody>
          <a:bodyPr/>
          <a:lstStyle/>
          <a:p>
            <a:r>
              <a:rPr lang="en-US" dirty="0" smtClean="0"/>
              <a:t>Metonymy or Systematic Polysemy</a:t>
            </a:r>
            <a:r>
              <a:rPr lang="en-US" dirty="0"/>
              <a:t>: </a:t>
            </a:r>
            <a:r>
              <a:rPr lang="en-US" dirty="0" smtClean="0"/>
              <a:t/>
            </a:r>
            <a:br>
              <a:rPr lang="en-US" dirty="0" smtClean="0"/>
            </a:br>
            <a:r>
              <a:rPr lang="en-US" dirty="0" smtClean="0"/>
              <a:t>A </a:t>
            </a:r>
            <a:r>
              <a:rPr lang="en-US" dirty="0"/>
              <a:t>systematic relationship between senses</a:t>
            </a:r>
          </a:p>
        </p:txBody>
      </p:sp>
      <p:sp>
        <p:nvSpPr>
          <p:cNvPr id="2" name="Left-Right Arrow 1"/>
          <p:cNvSpPr/>
          <p:nvPr/>
        </p:nvSpPr>
        <p:spPr bwMode="auto">
          <a:xfrm>
            <a:off x="2145252" y="2976050"/>
            <a:ext cx="400751" cy="228600"/>
          </a:xfrm>
          <a:prstGeom prst="leftRightArrow">
            <a:avLst/>
          </a:prstGeom>
          <a:solidFill>
            <a:srgbClr val="0000FF"/>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FF0000"/>
              </a:solidFill>
              <a:effectLst/>
              <a:latin typeface="Lucida Sans" pitchFamily="-65" charset="0"/>
            </a:endParaRPr>
          </a:p>
        </p:txBody>
      </p:sp>
      <p:sp>
        <p:nvSpPr>
          <p:cNvPr id="6" name="Left-Right Arrow 5"/>
          <p:cNvSpPr/>
          <p:nvPr/>
        </p:nvSpPr>
        <p:spPr bwMode="auto">
          <a:xfrm>
            <a:off x="914400" y="4019550"/>
            <a:ext cx="400751" cy="228600"/>
          </a:xfrm>
          <a:prstGeom prst="leftRightArrow">
            <a:avLst/>
          </a:prstGeom>
          <a:solidFill>
            <a:srgbClr val="0000FF"/>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FF0000"/>
              </a:solidFill>
              <a:effectLst/>
              <a:latin typeface="Lucida Sans" pitchFamily="-65" charset="0"/>
            </a:endParaRPr>
          </a:p>
        </p:txBody>
      </p:sp>
      <p:sp>
        <p:nvSpPr>
          <p:cNvPr id="8" name="Left-Right Arrow 7"/>
          <p:cNvSpPr/>
          <p:nvPr/>
        </p:nvSpPr>
        <p:spPr bwMode="auto">
          <a:xfrm>
            <a:off x="990600" y="4705350"/>
            <a:ext cx="364319" cy="228600"/>
          </a:xfrm>
          <a:prstGeom prst="leftRightArrow">
            <a:avLst/>
          </a:prstGeom>
          <a:solidFill>
            <a:srgbClr val="0000FF"/>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FF0000"/>
              </a:solidFill>
              <a:effectLst/>
              <a:latin typeface="Lucida Sans" pitchFamily="-65" charset="0"/>
            </a:endParaRPr>
          </a:p>
        </p:txBody>
      </p:sp>
    </p:spTree>
    <p:extLst>
      <p:ext uri="{BB962C8B-B14F-4D97-AF65-F5344CB8AC3E}">
        <p14:creationId xmlns:p14="http://schemas.microsoft.com/office/powerpoint/2010/main" val="145848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91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915">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915">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915">
                                            <p:txEl>
                                              <p:pRg st="9" end="9"/>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z="3200"/>
              <a:t>How do we know when a word has more than one sense?</a:t>
            </a:r>
          </a:p>
        </p:txBody>
      </p:sp>
      <p:sp>
        <p:nvSpPr>
          <p:cNvPr id="1210371" name="Rectangle 3"/>
          <p:cNvSpPr>
            <a:spLocks noGrp="1" noChangeArrowheads="1"/>
          </p:cNvSpPr>
          <p:nvPr>
            <p:ph sz="quarter" idx="1"/>
          </p:nvPr>
        </p:nvSpPr>
        <p:spPr/>
        <p:txBody>
          <a:bodyPr/>
          <a:lstStyle/>
          <a:p>
            <a:r>
              <a:rPr lang="en-US" dirty="0"/>
              <a:t>The “zeugma” </a:t>
            </a:r>
            <a:r>
              <a:rPr lang="en-US" dirty="0" smtClean="0"/>
              <a:t>test: Two senses of </a:t>
            </a:r>
            <a:r>
              <a:rPr lang="en-US" dirty="0" smtClean="0">
                <a:latin typeface="Courier"/>
                <a:cs typeface="Courier"/>
              </a:rPr>
              <a:t>serve</a:t>
            </a:r>
            <a:r>
              <a:rPr lang="en-US" dirty="0" smtClean="0"/>
              <a:t>?</a:t>
            </a:r>
          </a:p>
          <a:p>
            <a:pPr lvl="1"/>
            <a:r>
              <a:rPr lang="en-US" dirty="0" smtClean="0">
                <a:latin typeface="Courier"/>
                <a:cs typeface="Courier"/>
              </a:rPr>
              <a:t>Which </a:t>
            </a:r>
            <a:r>
              <a:rPr lang="en-US" dirty="0">
                <a:latin typeface="Courier"/>
                <a:cs typeface="Courier"/>
              </a:rPr>
              <a:t>flights </a:t>
            </a:r>
            <a:r>
              <a:rPr lang="en-US" b="1" dirty="0">
                <a:latin typeface="Courier"/>
                <a:cs typeface="Courier"/>
              </a:rPr>
              <a:t>serve</a:t>
            </a:r>
            <a:r>
              <a:rPr lang="en-US" dirty="0">
                <a:latin typeface="Courier"/>
                <a:cs typeface="Courier"/>
              </a:rPr>
              <a:t> breakfast?</a:t>
            </a:r>
          </a:p>
          <a:p>
            <a:pPr lvl="1"/>
            <a:r>
              <a:rPr lang="en-US" dirty="0">
                <a:latin typeface="Courier"/>
                <a:cs typeface="Courier"/>
              </a:rPr>
              <a:t>Does </a:t>
            </a:r>
            <a:r>
              <a:rPr lang="en-US" dirty="0" smtClean="0">
                <a:latin typeface="Courier"/>
                <a:cs typeface="Courier"/>
              </a:rPr>
              <a:t>Lufthansa </a:t>
            </a:r>
            <a:r>
              <a:rPr lang="en-US" b="1" dirty="0" smtClean="0">
                <a:latin typeface="Courier"/>
                <a:cs typeface="Courier"/>
              </a:rPr>
              <a:t>serve</a:t>
            </a:r>
            <a:r>
              <a:rPr lang="en-US" dirty="0" smtClean="0">
                <a:latin typeface="Courier"/>
                <a:cs typeface="Courier"/>
              </a:rPr>
              <a:t> </a:t>
            </a:r>
            <a:r>
              <a:rPr lang="en-US" dirty="0">
                <a:latin typeface="Courier"/>
                <a:cs typeface="Courier"/>
              </a:rPr>
              <a:t>Philadelphia</a:t>
            </a:r>
            <a:r>
              <a:rPr lang="en-US" dirty="0" smtClean="0">
                <a:latin typeface="Courier"/>
                <a:cs typeface="Courier"/>
              </a:rPr>
              <a:t>?</a:t>
            </a:r>
            <a:endParaRPr lang="en-US" dirty="0">
              <a:latin typeface="Courier"/>
              <a:cs typeface="Courier"/>
            </a:endParaRPr>
          </a:p>
          <a:p>
            <a:pPr lvl="1"/>
            <a:r>
              <a:rPr lang="en-US" dirty="0">
                <a:solidFill>
                  <a:srgbClr val="A50021"/>
                </a:solidFill>
                <a:latin typeface="Calibri"/>
                <a:cs typeface="Calibri"/>
              </a:rPr>
              <a:t>?Does </a:t>
            </a:r>
            <a:r>
              <a:rPr lang="en-US" dirty="0" smtClean="0">
                <a:solidFill>
                  <a:srgbClr val="A50021"/>
                </a:solidFill>
                <a:latin typeface="Calibri"/>
                <a:cs typeface="Calibri"/>
              </a:rPr>
              <a:t>Lufthansa serve </a:t>
            </a:r>
            <a:r>
              <a:rPr lang="en-US" dirty="0">
                <a:solidFill>
                  <a:srgbClr val="A50021"/>
                </a:solidFill>
                <a:latin typeface="Calibri"/>
                <a:cs typeface="Calibri"/>
              </a:rPr>
              <a:t>breakfast and San Jose?</a:t>
            </a:r>
          </a:p>
          <a:p>
            <a:r>
              <a:rPr lang="en-US" dirty="0">
                <a:solidFill>
                  <a:srgbClr val="0000FF"/>
                </a:solidFill>
              </a:rPr>
              <a:t>Since this </a:t>
            </a:r>
            <a:r>
              <a:rPr lang="en-US" dirty="0" smtClean="0">
                <a:solidFill>
                  <a:srgbClr val="0000FF"/>
                </a:solidFill>
              </a:rPr>
              <a:t>conjunction sounds </a:t>
            </a:r>
            <a:r>
              <a:rPr lang="en-US" dirty="0">
                <a:solidFill>
                  <a:srgbClr val="0000FF"/>
                </a:solidFill>
              </a:rPr>
              <a:t>weird, </a:t>
            </a:r>
            <a:endParaRPr lang="en-US" dirty="0" smtClean="0">
              <a:solidFill>
                <a:srgbClr val="0000FF"/>
              </a:solidFill>
            </a:endParaRPr>
          </a:p>
          <a:p>
            <a:pPr lvl="1"/>
            <a:r>
              <a:rPr lang="en-US" dirty="0" smtClean="0">
                <a:solidFill>
                  <a:srgbClr val="0000FF"/>
                </a:solidFill>
              </a:rPr>
              <a:t>we </a:t>
            </a:r>
            <a:r>
              <a:rPr lang="en-US" dirty="0">
                <a:solidFill>
                  <a:srgbClr val="0000FF"/>
                </a:solidFill>
              </a:rPr>
              <a:t>say that these are </a:t>
            </a:r>
            <a:r>
              <a:rPr lang="en-US" b="1" dirty="0">
                <a:solidFill>
                  <a:srgbClr val="0000FF"/>
                </a:solidFill>
              </a:rPr>
              <a:t>two different senses of “serve”</a:t>
            </a:r>
            <a:endParaRPr lang="en-US" dirty="0">
              <a:solidFill>
                <a:srgbClr val="0000FF"/>
              </a:solidFill>
            </a:endParaRPr>
          </a:p>
        </p:txBody>
      </p:sp>
    </p:spTree>
    <p:extLst>
      <p:ext uri="{BB962C8B-B14F-4D97-AF65-F5344CB8AC3E}">
        <p14:creationId xmlns:p14="http://schemas.microsoft.com/office/powerpoint/2010/main" val="250121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037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1037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103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371600" y="285750"/>
            <a:ext cx="7467600" cy="742950"/>
          </a:xfrm>
        </p:spPr>
        <p:txBody>
          <a:bodyPr/>
          <a:lstStyle/>
          <a:p>
            <a:r>
              <a:rPr lang="en-US" dirty="0"/>
              <a:t>Synonyms</a:t>
            </a:r>
          </a:p>
        </p:txBody>
      </p:sp>
      <p:sp>
        <p:nvSpPr>
          <p:cNvPr id="41987" name="Rectangle 3"/>
          <p:cNvSpPr>
            <a:spLocks noGrp="1" noChangeArrowheads="1"/>
          </p:cNvSpPr>
          <p:nvPr>
            <p:ph sz="quarter" idx="1"/>
          </p:nvPr>
        </p:nvSpPr>
        <p:spPr>
          <a:xfrm>
            <a:off x="304800" y="1200150"/>
            <a:ext cx="8534400" cy="3333750"/>
          </a:xfrm>
        </p:spPr>
        <p:txBody>
          <a:bodyPr/>
          <a:lstStyle/>
          <a:p>
            <a:r>
              <a:rPr lang="en-US" dirty="0"/>
              <a:t>Word that have the same meaning in some or all contexts.</a:t>
            </a:r>
          </a:p>
          <a:p>
            <a:pPr lvl="1">
              <a:lnSpc>
                <a:spcPct val="90000"/>
              </a:lnSpc>
            </a:pPr>
            <a:r>
              <a:rPr lang="en-US" dirty="0"/>
              <a:t>filbert / hazelnut</a:t>
            </a:r>
          </a:p>
          <a:p>
            <a:pPr lvl="1">
              <a:lnSpc>
                <a:spcPct val="90000"/>
              </a:lnSpc>
            </a:pPr>
            <a:r>
              <a:rPr lang="en-US" dirty="0"/>
              <a:t>couch / sofa</a:t>
            </a:r>
          </a:p>
          <a:p>
            <a:pPr lvl="1">
              <a:lnSpc>
                <a:spcPct val="90000"/>
              </a:lnSpc>
            </a:pPr>
            <a:r>
              <a:rPr lang="en-US" dirty="0"/>
              <a:t>big / large</a:t>
            </a:r>
          </a:p>
          <a:p>
            <a:pPr lvl="1">
              <a:lnSpc>
                <a:spcPct val="90000"/>
              </a:lnSpc>
            </a:pPr>
            <a:r>
              <a:rPr lang="en-US" dirty="0"/>
              <a:t>automobile / car</a:t>
            </a:r>
          </a:p>
          <a:p>
            <a:pPr lvl="1">
              <a:lnSpc>
                <a:spcPct val="90000"/>
              </a:lnSpc>
            </a:pPr>
            <a:r>
              <a:rPr lang="en-US" dirty="0"/>
              <a:t>vomit / throw up</a:t>
            </a:r>
          </a:p>
          <a:p>
            <a:pPr lvl="1">
              <a:lnSpc>
                <a:spcPct val="90000"/>
              </a:lnSpc>
            </a:pPr>
            <a:r>
              <a:rPr lang="en-US" dirty="0"/>
              <a:t>Water / H</a:t>
            </a:r>
            <a:r>
              <a:rPr lang="en-US" baseline="-25000" dirty="0"/>
              <a:t>2</a:t>
            </a:r>
            <a:r>
              <a:rPr lang="en-US" dirty="0"/>
              <a:t>0</a:t>
            </a:r>
          </a:p>
          <a:p>
            <a:r>
              <a:rPr lang="en-US" dirty="0"/>
              <a:t>Two lexemes are </a:t>
            </a:r>
            <a:r>
              <a:rPr lang="en-US" dirty="0" smtClean="0"/>
              <a:t>synonyms </a:t>
            </a:r>
          </a:p>
          <a:p>
            <a:pPr lvl="1"/>
            <a:r>
              <a:rPr lang="en-US" dirty="0" smtClean="0"/>
              <a:t>if they can be substituted </a:t>
            </a:r>
            <a:r>
              <a:rPr lang="en-US" dirty="0"/>
              <a:t>for each other in all situations</a:t>
            </a:r>
          </a:p>
          <a:p>
            <a:pPr lvl="1"/>
            <a:r>
              <a:rPr lang="en-US" dirty="0"/>
              <a:t>If so they have the same </a:t>
            </a:r>
            <a:r>
              <a:rPr lang="en-US" b="1" dirty="0"/>
              <a:t>propositional </a:t>
            </a:r>
            <a:r>
              <a:rPr lang="en-US" b="1" dirty="0" smtClean="0"/>
              <a:t>meaning</a:t>
            </a:r>
            <a:endParaRPr lang="en-US" dirty="0"/>
          </a:p>
        </p:txBody>
      </p:sp>
    </p:spTree>
    <p:extLst>
      <p:ext uri="{BB962C8B-B14F-4D97-AF65-F5344CB8AC3E}">
        <p14:creationId xmlns:p14="http://schemas.microsoft.com/office/powerpoint/2010/main" val="3659848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Synonyms</a:t>
            </a:r>
          </a:p>
        </p:txBody>
      </p:sp>
      <p:sp>
        <p:nvSpPr>
          <p:cNvPr id="1458179" name="Rectangle 3"/>
          <p:cNvSpPr>
            <a:spLocks noGrp="1" noChangeArrowheads="1"/>
          </p:cNvSpPr>
          <p:nvPr>
            <p:ph sz="quarter" idx="1"/>
          </p:nvPr>
        </p:nvSpPr>
        <p:spPr/>
        <p:txBody>
          <a:bodyPr/>
          <a:lstStyle/>
          <a:p>
            <a:r>
              <a:rPr lang="en-US" dirty="0"/>
              <a:t>But there are few (or no) examples of perfect synonymy.</a:t>
            </a:r>
          </a:p>
          <a:p>
            <a:pPr lvl="1"/>
            <a:r>
              <a:rPr lang="en-US" dirty="0" smtClean="0"/>
              <a:t>Even </a:t>
            </a:r>
            <a:r>
              <a:rPr lang="en-US" dirty="0"/>
              <a:t>if many aspects of meaning are identical</a:t>
            </a:r>
          </a:p>
          <a:p>
            <a:pPr lvl="1"/>
            <a:r>
              <a:rPr lang="en-US" dirty="0"/>
              <a:t>Still may not preserve the acceptability based on notions of politeness, slang, register, genre, etc.</a:t>
            </a:r>
          </a:p>
          <a:p>
            <a:r>
              <a:rPr lang="en-US" dirty="0"/>
              <a:t>Example:</a:t>
            </a:r>
          </a:p>
          <a:p>
            <a:pPr lvl="1"/>
            <a:r>
              <a:rPr lang="en-US" dirty="0" smtClean="0"/>
              <a:t>Water/H</a:t>
            </a:r>
            <a:r>
              <a:rPr lang="en-US" baseline="-25000" dirty="0" smtClean="0"/>
              <a:t>2</a:t>
            </a:r>
            <a:r>
              <a:rPr lang="en-US" dirty="0" smtClean="0"/>
              <a:t>0</a:t>
            </a:r>
            <a:endParaRPr lang="en-US" dirty="0"/>
          </a:p>
          <a:p>
            <a:pPr lvl="1"/>
            <a:r>
              <a:rPr lang="en-US" dirty="0"/>
              <a:t>Big/large</a:t>
            </a:r>
          </a:p>
          <a:p>
            <a:pPr lvl="1"/>
            <a:r>
              <a:rPr lang="en-US" dirty="0"/>
              <a:t>Brave/courageous</a:t>
            </a:r>
          </a:p>
        </p:txBody>
      </p:sp>
    </p:spTree>
    <p:extLst>
      <p:ext uri="{BB962C8B-B14F-4D97-AF65-F5344CB8AC3E}">
        <p14:creationId xmlns:p14="http://schemas.microsoft.com/office/powerpoint/2010/main" val="2686139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58179">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58179">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581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8179"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z="3200" dirty="0"/>
              <a:t>Synonymy is a relation </a:t>
            </a:r>
            <a:r>
              <a:rPr lang="en-US" sz="3200" dirty="0" smtClean="0"/>
              <a:t/>
            </a:r>
            <a:br>
              <a:rPr lang="en-US" sz="3200" dirty="0" smtClean="0"/>
            </a:br>
            <a:r>
              <a:rPr lang="en-US" sz="3200" dirty="0" smtClean="0"/>
              <a:t>between </a:t>
            </a:r>
            <a:r>
              <a:rPr lang="en-US" sz="3200" dirty="0"/>
              <a:t>senses rather than words</a:t>
            </a:r>
          </a:p>
        </p:txBody>
      </p:sp>
      <p:sp>
        <p:nvSpPr>
          <p:cNvPr id="1462275" name="Rectangle 3"/>
          <p:cNvSpPr>
            <a:spLocks noGrp="1" noChangeArrowheads="1"/>
          </p:cNvSpPr>
          <p:nvPr>
            <p:ph sz="quarter" idx="1"/>
          </p:nvPr>
        </p:nvSpPr>
        <p:spPr>
          <a:xfrm>
            <a:off x="304800" y="1276350"/>
            <a:ext cx="8534400" cy="3333750"/>
          </a:xfrm>
        </p:spPr>
        <p:txBody>
          <a:bodyPr/>
          <a:lstStyle/>
          <a:p>
            <a:r>
              <a:rPr lang="en-US" sz="2000" dirty="0"/>
              <a:t>Consider the words </a:t>
            </a:r>
            <a:r>
              <a:rPr lang="en-US" sz="2000" i="1" dirty="0"/>
              <a:t>big</a:t>
            </a:r>
            <a:r>
              <a:rPr lang="en-US" sz="2000" dirty="0"/>
              <a:t> and </a:t>
            </a:r>
            <a:r>
              <a:rPr lang="en-US" sz="2000" i="1" dirty="0"/>
              <a:t>large</a:t>
            </a:r>
            <a:endParaRPr lang="en-US" sz="2000" dirty="0"/>
          </a:p>
          <a:p>
            <a:r>
              <a:rPr lang="en-US" sz="2000" dirty="0"/>
              <a:t>Are they synonyms?</a:t>
            </a:r>
            <a:endParaRPr lang="en-US" sz="2000" dirty="0">
              <a:solidFill>
                <a:srgbClr val="A50021"/>
              </a:solidFill>
            </a:endParaRPr>
          </a:p>
          <a:p>
            <a:pPr lvl="1"/>
            <a:r>
              <a:rPr lang="en-US" sz="1800" dirty="0"/>
              <a:t>How </a:t>
            </a:r>
            <a:r>
              <a:rPr lang="en-US" sz="1800" b="1" dirty="0"/>
              <a:t>big</a:t>
            </a:r>
            <a:r>
              <a:rPr lang="en-US" sz="1800" dirty="0"/>
              <a:t> is that plane?</a:t>
            </a:r>
          </a:p>
          <a:p>
            <a:pPr lvl="1"/>
            <a:r>
              <a:rPr lang="en-US" sz="1800" dirty="0"/>
              <a:t>Would I be flying on a </a:t>
            </a:r>
            <a:r>
              <a:rPr lang="en-US" sz="1800" b="1" dirty="0"/>
              <a:t>large</a:t>
            </a:r>
            <a:r>
              <a:rPr lang="en-US" sz="1800" dirty="0"/>
              <a:t> or small plane?</a:t>
            </a:r>
          </a:p>
          <a:p>
            <a:r>
              <a:rPr lang="en-US" sz="2000" dirty="0"/>
              <a:t>How about here:</a:t>
            </a:r>
          </a:p>
          <a:p>
            <a:pPr lvl="1"/>
            <a:r>
              <a:rPr lang="en-US" sz="1800" dirty="0"/>
              <a:t>Miss </a:t>
            </a:r>
            <a:r>
              <a:rPr lang="en-US" sz="1800" dirty="0" smtClean="0"/>
              <a:t>Nelson</a:t>
            </a:r>
            <a:r>
              <a:rPr lang="en-US" sz="1800" dirty="0"/>
              <a:t> </a:t>
            </a:r>
            <a:r>
              <a:rPr lang="en-US" sz="1800" dirty="0" smtClean="0"/>
              <a:t>became </a:t>
            </a:r>
            <a:r>
              <a:rPr lang="en-US" sz="1800" dirty="0"/>
              <a:t>a kind of </a:t>
            </a:r>
            <a:r>
              <a:rPr lang="en-US" sz="1800" b="1" dirty="0"/>
              <a:t>big </a:t>
            </a:r>
            <a:r>
              <a:rPr lang="en-US" sz="1800" dirty="0"/>
              <a:t>sister to Benjamin.</a:t>
            </a:r>
          </a:p>
          <a:p>
            <a:pPr lvl="1"/>
            <a:r>
              <a:rPr lang="en-US" sz="1800" dirty="0"/>
              <a:t>?Miss </a:t>
            </a:r>
            <a:r>
              <a:rPr lang="en-US" sz="1800" dirty="0" smtClean="0"/>
              <a:t>Nelson</a:t>
            </a:r>
            <a:r>
              <a:rPr lang="en-US" sz="1800" dirty="0"/>
              <a:t> </a:t>
            </a:r>
            <a:r>
              <a:rPr lang="en-US" sz="1800" dirty="0" smtClean="0"/>
              <a:t>became </a:t>
            </a:r>
            <a:r>
              <a:rPr lang="en-US" sz="1800" dirty="0"/>
              <a:t>a kind of </a:t>
            </a:r>
            <a:r>
              <a:rPr lang="en-US" sz="1800" b="1" dirty="0"/>
              <a:t>large</a:t>
            </a:r>
            <a:r>
              <a:rPr lang="en-US" sz="1800" dirty="0"/>
              <a:t> sister to Benjamin.</a:t>
            </a:r>
          </a:p>
          <a:p>
            <a:r>
              <a:rPr lang="en-US" sz="2000" dirty="0"/>
              <a:t>Why?</a:t>
            </a:r>
          </a:p>
          <a:p>
            <a:pPr lvl="1"/>
            <a:r>
              <a:rPr lang="en-US" sz="1800" i="1" dirty="0"/>
              <a:t>big</a:t>
            </a:r>
            <a:r>
              <a:rPr lang="en-US" sz="1800" dirty="0"/>
              <a:t> has a sense that means being older, or grown up</a:t>
            </a:r>
          </a:p>
          <a:p>
            <a:pPr lvl="1"/>
            <a:r>
              <a:rPr lang="en-US" sz="1800" i="1" dirty="0"/>
              <a:t>large</a:t>
            </a:r>
            <a:r>
              <a:rPr lang="en-US" sz="1800" dirty="0"/>
              <a:t> lacks this sense</a:t>
            </a:r>
          </a:p>
        </p:txBody>
      </p:sp>
    </p:spTree>
    <p:extLst>
      <p:ext uri="{BB962C8B-B14F-4D97-AF65-F5344CB8AC3E}">
        <p14:creationId xmlns:p14="http://schemas.microsoft.com/office/powerpoint/2010/main" val="136379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62275">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62275">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6227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62275">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62275">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622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227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Antonyms</a:t>
            </a:r>
          </a:p>
        </p:txBody>
      </p:sp>
      <p:sp>
        <p:nvSpPr>
          <p:cNvPr id="48131" name="Rectangle 3"/>
          <p:cNvSpPr>
            <a:spLocks noGrp="1" noChangeArrowheads="1"/>
          </p:cNvSpPr>
          <p:nvPr>
            <p:ph sz="quarter" idx="1"/>
          </p:nvPr>
        </p:nvSpPr>
        <p:spPr>
          <a:xfrm>
            <a:off x="304800" y="1352550"/>
            <a:ext cx="8763000" cy="3657600"/>
          </a:xfrm>
        </p:spPr>
        <p:txBody>
          <a:bodyPr/>
          <a:lstStyle/>
          <a:p>
            <a:r>
              <a:rPr lang="en-US" sz="2300" dirty="0"/>
              <a:t>Senses that are opposites with respect to one feature of </a:t>
            </a:r>
            <a:r>
              <a:rPr lang="en-US" sz="2300" dirty="0" smtClean="0"/>
              <a:t>meaning</a:t>
            </a:r>
            <a:endParaRPr lang="en-US" sz="2300" dirty="0"/>
          </a:p>
          <a:p>
            <a:r>
              <a:rPr lang="en-US" sz="2300" dirty="0"/>
              <a:t>Otherwise, they are very similar!</a:t>
            </a:r>
          </a:p>
          <a:p>
            <a:pPr marL="457200" lvl="1" indent="0">
              <a:buNone/>
            </a:pPr>
            <a:r>
              <a:rPr lang="en-US" dirty="0" smtClean="0">
                <a:latin typeface="Courier"/>
                <a:cs typeface="Courier"/>
              </a:rPr>
              <a:t>dark/light</a:t>
            </a:r>
            <a:r>
              <a:rPr lang="en-US" dirty="0">
                <a:latin typeface="Courier"/>
                <a:cs typeface="Courier"/>
              </a:rPr>
              <a:t> </a:t>
            </a:r>
            <a:r>
              <a:rPr lang="en-US" dirty="0" smtClean="0">
                <a:latin typeface="Courier"/>
                <a:cs typeface="Courier"/>
              </a:rPr>
              <a:t>  short/long	fast/slow	rise/fall</a:t>
            </a:r>
            <a:endParaRPr lang="en-US" dirty="0">
              <a:latin typeface="Courier"/>
              <a:cs typeface="Courier"/>
            </a:endParaRPr>
          </a:p>
          <a:p>
            <a:pPr marL="457200" lvl="1" indent="0">
              <a:buNone/>
            </a:pPr>
            <a:r>
              <a:rPr lang="en-US" dirty="0" smtClean="0">
                <a:latin typeface="Courier"/>
                <a:cs typeface="Courier"/>
              </a:rPr>
              <a:t>hot/cold	    up/down	      in/out</a:t>
            </a:r>
            <a:endParaRPr lang="en-US" dirty="0">
              <a:latin typeface="Courier"/>
              <a:cs typeface="Courier"/>
            </a:endParaRPr>
          </a:p>
          <a:p>
            <a:r>
              <a:rPr lang="en-US" dirty="0" smtClean="0"/>
              <a:t>More </a:t>
            </a:r>
            <a:r>
              <a:rPr lang="en-US" dirty="0"/>
              <a:t>formally: antonyms can</a:t>
            </a:r>
          </a:p>
          <a:p>
            <a:pPr lvl="1">
              <a:lnSpc>
                <a:spcPct val="70000"/>
              </a:lnSpc>
            </a:pPr>
            <a:r>
              <a:rPr lang="en-US" sz="2300" dirty="0"/>
              <a:t>define a binary </a:t>
            </a:r>
            <a:r>
              <a:rPr lang="en-US" sz="2300" dirty="0" smtClean="0"/>
              <a:t>opposition</a:t>
            </a:r>
          </a:p>
          <a:p>
            <a:pPr marL="800100" lvl="2" indent="0">
              <a:lnSpc>
                <a:spcPct val="70000"/>
              </a:lnSpc>
              <a:buNone/>
            </a:pPr>
            <a:r>
              <a:rPr lang="en-US" sz="2300" dirty="0" smtClean="0"/>
              <a:t> </a:t>
            </a:r>
            <a:r>
              <a:rPr lang="en-US" sz="2300" dirty="0"/>
              <a:t>or </a:t>
            </a:r>
            <a:r>
              <a:rPr lang="en-US" sz="2300" dirty="0" smtClean="0"/>
              <a:t>be at </a:t>
            </a:r>
            <a:r>
              <a:rPr lang="en-US" sz="2300" dirty="0"/>
              <a:t>opposite ends of a </a:t>
            </a:r>
            <a:r>
              <a:rPr lang="en-US" sz="2300" dirty="0" smtClean="0"/>
              <a:t>scale</a:t>
            </a:r>
          </a:p>
          <a:p>
            <a:pPr lvl="2"/>
            <a:r>
              <a:rPr lang="en-US" dirty="0" smtClean="0"/>
              <a:t> </a:t>
            </a:r>
            <a:r>
              <a:rPr lang="en-US" dirty="0" smtClean="0">
                <a:latin typeface="Courier"/>
                <a:cs typeface="Courier"/>
              </a:rPr>
              <a:t>long</a:t>
            </a:r>
            <a:r>
              <a:rPr lang="en-US" dirty="0">
                <a:latin typeface="Courier"/>
                <a:cs typeface="Courier"/>
              </a:rPr>
              <a:t>/short, fast/</a:t>
            </a:r>
            <a:r>
              <a:rPr lang="en-US" dirty="0" smtClean="0">
                <a:latin typeface="Courier"/>
                <a:cs typeface="Courier"/>
              </a:rPr>
              <a:t>slow</a:t>
            </a:r>
            <a:endParaRPr lang="en-US" dirty="0">
              <a:latin typeface="Courier"/>
              <a:cs typeface="Courier"/>
            </a:endParaRPr>
          </a:p>
          <a:p>
            <a:pPr lvl="1"/>
            <a:r>
              <a:rPr lang="en-US" sz="2300" dirty="0"/>
              <a:t>Be </a:t>
            </a:r>
            <a:r>
              <a:rPr lang="en-US" sz="2300" b="1" dirty="0" err="1"/>
              <a:t>reversives</a:t>
            </a:r>
            <a:r>
              <a:rPr lang="en-US" sz="2300" dirty="0" smtClean="0"/>
              <a:t>:</a:t>
            </a:r>
          </a:p>
          <a:p>
            <a:pPr lvl="2"/>
            <a:r>
              <a:rPr lang="en-US" dirty="0" smtClean="0">
                <a:latin typeface="Courier"/>
                <a:cs typeface="Courier"/>
              </a:rPr>
              <a:t> </a:t>
            </a:r>
            <a:r>
              <a:rPr lang="en-US" dirty="0">
                <a:latin typeface="Courier"/>
                <a:cs typeface="Courier"/>
              </a:rPr>
              <a:t>rise/fall, up/down</a:t>
            </a:r>
            <a:endParaRPr lang="en-US" sz="2400" dirty="0">
              <a:latin typeface="Courier"/>
              <a:cs typeface="Courier"/>
            </a:endParaRPr>
          </a:p>
        </p:txBody>
      </p:sp>
    </p:spTree>
    <p:extLst>
      <p:ext uri="{BB962C8B-B14F-4D97-AF65-F5344CB8AC3E}">
        <p14:creationId xmlns:p14="http://schemas.microsoft.com/office/powerpoint/2010/main" val="34189001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26"/>
          <p:cNvSpPr>
            <a:spLocks noGrp="1" noChangeArrowheads="1"/>
          </p:cNvSpPr>
          <p:nvPr>
            <p:ph type="title"/>
          </p:nvPr>
        </p:nvSpPr>
        <p:spPr/>
        <p:txBody>
          <a:bodyPr/>
          <a:lstStyle/>
          <a:p>
            <a:r>
              <a:rPr lang="en-US" dirty="0" smtClean="0"/>
              <a:t>Hyponymy and </a:t>
            </a:r>
            <a:r>
              <a:rPr lang="en-US" dirty="0" err="1" smtClean="0"/>
              <a:t>Hypernymy</a:t>
            </a:r>
            <a:endParaRPr lang="en-US" dirty="0"/>
          </a:p>
        </p:txBody>
      </p:sp>
      <p:sp>
        <p:nvSpPr>
          <p:cNvPr id="50179" name="Rectangle 1027"/>
          <p:cNvSpPr>
            <a:spLocks noGrp="1" noChangeArrowheads="1"/>
          </p:cNvSpPr>
          <p:nvPr>
            <p:ph sz="quarter" idx="1"/>
          </p:nvPr>
        </p:nvSpPr>
        <p:spPr/>
        <p:txBody>
          <a:bodyPr/>
          <a:lstStyle/>
          <a:p>
            <a:r>
              <a:rPr lang="en-US" dirty="0"/>
              <a:t>One sense is a </a:t>
            </a:r>
            <a:r>
              <a:rPr lang="en-US" b="1" dirty="0">
                <a:solidFill>
                  <a:srgbClr val="0000FF"/>
                </a:solidFill>
              </a:rPr>
              <a:t>hyponym</a:t>
            </a:r>
            <a:r>
              <a:rPr lang="en-US" dirty="0">
                <a:solidFill>
                  <a:srgbClr val="0000FF"/>
                </a:solidFill>
              </a:rPr>
              <a:t> </a:t>
            </a:r>
            <a:r>
              <a:rPr lang="en-US" dirty="0"/>
              <a:t>of another if the first sense is more specific, denoting a subclass of the other</a:t>
            </a:r>
          </a:p>
          <a:p>
            <a:pPr lvl="1"/>
            <a:r>
              <a:rPr lang="en-US" i="1" dirty="0">
                <a:latin typeface="Calibri (Body)"/>
                <a:cs typeface="Calibri (Body)"/>
              </a:rPr>
              <a:t>car</a:t>
            </a:r>
            <a:r>
              <a:rPr lang="en-US" dirty="0"/>
              <a:t> is a hyponym of </a:t>
            </a:r>
            <a:r>
              <a:rPr lang="en-US" i="1" dirty="0"/>
              <a:t>vehicle</a:t>
            </a:r>
            <a:endParaRPr lang="en-US" dirty="0"/>
          </a:p>
          <a:p>
            <a:pPr lvl="1"/>
            <a:r>
              <a:rPr lang="en-US" i="1" dirty="0" smtClean="0"/>
              <a:t>mango</a:t>
            </a:r>
            <a:r>
              <a:rPr lang="en-US" dirty="0" smtClean="0"/>
              <a:t> </a:t>
            </a:r>
            <a:r>
              <a:rPr lang="en-US" dirty="0"/>
              <a:t>is a hyponym of </a:t>
            </a:r>
            <a:r>
              <a:rPr lang="en-US" i="1" dirty="0"/>
              <a:t>fruit</a:t>
            </a:r>
          </a:p>
          <a:p>
            <a:r>
              <a:rPr lang="en-US" dirty="0" smtClean="0"/>
              <a:t>Conversely </a:t>
            </a:r>
            <a:r>
              <a:rPr lang="en-US" b="1" dirty="0" err="1">
                <a:solidFill>
                  <a:srgbClr val="0000FF"/>
                </a:solidFill>
              </a:rPr>
              <a:t>hypernym</a:t>
            </a:r>
            <a:r>
              <a:rPr lang="en-US" dirty="0">
                <a:solidFill>
                  <a:srgbClr val="0000FF"/>
                </a:solidFill>
              </a:rPr>
              <a:t>/</a:t>
            </a:r>
            <a:r>
              <a:rPr lang="en-US" b="1" dirty="0">
                <a:solidFill>
                  <a:srgbClr val="0000FF"/>
                </a:solidFill>
              </a:rPr>
              <a:t>superordinate</a:t>
            </a:r>
            <a:r>
              <a:rPr lang="en-US" dirty="0">
                <a:solidFill>
                  <a:srgbClr val="0000FF"/>
                </a:solidFill>
              </a:rPr>
              <a:t> </a:t>
            </a:r>
            <a:r>
              <a:rPr lang="en-US" dirty="0" smtClean="0">
                <a:solidFill>
                  <a:srgbClr val="0000FF"/>
                </a:solidFill>
              </a:rPr>
              <a:t>(“hyper is super”)</a:t>
            </a:r>
            <a:endParaRPr lang="en-US" dirty="0"/>
          </a:p>
          <a:p>
            <a:pPr lvl="1"/>
            <a:r>
              <a:rPr lang="en-US" i="1" dirty="0"/>
              <a:t>vehicle</a:t>
            </a:r>
            <a:r>
              <a:rPr lang="en-US" dirty="0"/>
              <a:t> is a </a:t>
            </a:r>
            <a:r>
              <a:rPr lang="en-US" b="1" dirty="0" err="1" smtClean="0">
                <a:solidFill>
                  <a:srgbClr val="0000FF"/>
                </a:solidFill>
              </a:rPr>
              <a:t>hypernym</a:t>
            </a:r>
            <a:r>
              <a:rPr lang="en-US" dirty="0" smtClean="0">
                <a:solidFill>
                  <a:srgbClr val="0000FF"/>
                </a:solidFill>
              </a:rPr>
              <a:t>  </a:t>
            </a:r>
            <a:r>
              <a:rPr lang="en-US" dirty="0"/>
              <a:t>of </a:t>
            </a:r>
            <a:r>
              <a:rPr lang="en-US" i="1" dirty="0"/>
              <a:t>car</a:t>
            </a:r>
            <a:endParaRPr lang="en-US" dirty="0"/>
          </a:p>
          <a:p>
            <a:pPr lvl="1"/>
            <a:r>
              <a:rPr lang="en-US" i="1" dirty="0" smtClean="0"/>
              <a:t>fruit</a:t>
            </a:r>
            <a:r>
              <a:rPr lang="en-US" dirty="0" smtClean="0"/>
              <a:t> </a:t>
            </a:r>
            <a:r>
              <a:rPr lang="en-US" dirty="0"/>
              <a:t>is a </a:t>
            </a:r>
            <a:r>
              <a:rPr lang="en-US" dirty="0" err="1"/>
              <a:t>hypernym</a:t>
            </a:r>
            <a:r>
              <a:rPr lang="en-US" dirty="0"/>
              <a:t> of </a:t>
            </a:r>
            <a:r>
              <a:rPr lang="en-US" i="1" dirty="0"/>
              <a:t>mango</a:t>
            </a:r>
            <a:endParaRPr lang="en-US" dirty="0"/>
          </a:p>
          <a:p>
            <a:endParaRPr lang="en-US" sz="2000" dirty="0">
              <a:solidFill>
                <a:srgbClr val="008000"/>
              </a:solidFill>
            </a:endParaRPr>
          </a:p>
        </p:txBody>
      </p:sp>
      <p:graphicFrame>
        <p:nvGraphicFramePr>
          <p:cNvPr id="1466372" name="Group 1028"/>
          <p:cNvGraphicFramePr>
            <a:graphicFrameLocks noGrp="1"/>
          </p:cNvGraphicFramePr>
          <p:nvPr>
            <p:extLst>
              <p:ext uri="{D42A27DB-BD31-4B8C-83A1-F6EECF244321}">
                <p14:modId xmlns:p14="http://schemas.microsoft.com/office/powerpoint/2010/main" val="2292203539"/>
              </p:ext>
            </p:extLst>
          </p:nvPr>
        </p:nvGraphicFramePr>
        <p:xfrm>
          <a:off x="457200" y="4248150"/>
          <a:ext cx="5257800" cy="594360"/>
        </p:xfrm>
        <a:graphic>
          <a:graphicData uri="http://schemas.openxmlformats.org/drawingml/2006/table">
            <a:tbl>
              <a:tblPr/>
              <a:tblGrid>
                <a:gridCol w="2438400"/>
                <a:gridCol w="762000"/>
                <a:gridCol w="838200"/>
                <a:gridCol w="1219200"/>
              </a:tblGrid>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1" i="0" u="none" strike="noStrike" cap="none" normalizeH="0" baseline="0" dirty="0" smtClean="0">
                          <a:ln>
                            <a:noFill/>
                          </a:ln>
                          <a:solidFill>
                            <a:srgbClr val="0000FF"/>
                          </a:solidFill>
                          <a:effectLst/>
                          <a:latin typeface="Tahoma" charset="0"/>
                        </a:rPr>
                        <a:t>Superordinate/hyper</a:t>
                      </a:r>
                      <a:endParaRPr kumimoji="0" lang="en-US" sz="1500" b="0" i="0" u="none" strike="noStrike" cap="none" normalizeH="0" baseline="0" dirty="0">
                        <a:ln>
                          <a:noFill/>
                        </a:ln>
                        <a:solidFill>
                          <a:srgbClr val="0000FF"/>
                        </a:solidFill>
                        <a:effectLst/>
                        <a:latin typeface="Tahoma" charset="0"/>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0000FF"/>
                          </a:solidFill>
                          <a:effectLst/>
                          <a:latin typeface="Tahoma" charset="0"/>
                        </a:rPr>
                        <a:t>vehicle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0000FF"/>
                          </a:solidFill>
                          <a:effectLst/>
                          <a:latin typeface="Tahoma" charset="0"/>
                        </a:rPr>
                        <a:t>fruit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0000FF"/>
                          </a:solidFill>
                          <a:effectLst/>
                          <a:latin typeface="Tahoma" charset="0"/>
                        </a:rPr>
                        <a:t>furniture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1" i="0" u="none" strike="noStrike" cap="none" normalizeH="0" baseline="0" dirty="0" smtClean="0">
                          <a:ln>
                            <a:noFill/>
                          </a:ln>
                          <a:solidFill>
                            <a:srgbClr val="0000FF"/>
                          </a:solidFill>
                          <a:effectLst/>
                          <a:latin typeface="Tahoma" charset="0"/>
                        </a:rPr>
                        <a:t>Subordinate/hyponym</a:t>
                      </a:r>
                      <a:endParaRPr kumimoji="0" lang="en-US" sz="1500" b="0" i="0" u="none" strike="noStrike" cap="none" normalizeH="0" baseline="0" dirty="0">
                        <a:ln>
                          <a:noFill/>
                        </a:ln>
                        <a:solidFill>
                          <a:srgbClr val="0000FF"/>
                        </a:solidFill>
                        <a:effectLst/>
                        <a:latin typeface="Tahoma" charset="0"/>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0000FF"/>
                          </a:solidFill>
                          <a:effectLst/>
                          <a:latin typeface="Tahoma" charset="0"/>
                        </a:rPr>
                        <a:t>car</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0000FF"/>
                          </a:solidFill>
                          <a:effectLst/>
                          <a:latin typeface="Tahoma" charset="0"/>
                        </a:rPr>
                        <a:t>mango</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0000FF"/>
                          </a:solidFill>
                          <a:effectLst/>
                          <a:latin typeface="Tahoma" charset="0"/>
                        </a:rPr>
                        <a:t>chair</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2521207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6"/>
          <p:cNvSpPr>
            <a:spLocks noGrp="1" noChangeArrowheads="1"/>
          </p:cNvSpPr>
          <p:nvPr>
            <p:ph type="title"/>
          </p:nvPr>
        </p:nvSpPr>
        <p:spPr/>
        <p:txBody>
          <a:bodyPr/>
          <a:lstStyle/>
          <a:p>
            <a:r>
              <a:rPr lang="en-US" dirty="0" smtClean="0"/>
              <a:t>Hyponymy more </a:t>
            </a:r>
            <a:r>
              <a:rPr lang="en-US" dirty="0"/>
              <a:t>formally</a:t>
            </a:r>
          </a:p>
        </p:txBody>
      </p:sp>
      <p:sp>
        <p:nvSpPr>
          <p:cNvPr id="52227" name="Rectangle 1027"/>
          <p:cNvSpPr>
            <a:spLocks noGrp="1" noChangeArrowheads="1"/>
          </p:cNvSpPr>
          <p:nvPr>
            <p:ph sz="quarter" idx="1"/>
          </p:nvPr>
        </p:nvSpPr>
        <p:spPr>
          <a:xfrm>
            <a:off x="304800" y="1276350"/>
            <a:ext cx="8534400" cy="3581400"/>
          </a:xfrm>
        </p:spPr>
        <p:txBody>
          <a:bodyPr/>
          <a:lstStyle/>
          <a:p>
            <a:r>
              <a:rPr lang="en-US" dirty="0"/>
              <a:t>Extensional:</a:t>
            </a:r>
          </a:p>
          <a:p>
            <a:pPr lvl="1"/>
            <a:r>
              <a:rPr lang="en-US" dirty="0"/>
              <a:t>The class denoted by the </a:t>
            </a:r>
            <a:r>
              <a:rPr lang="en-US" dirty="0" smtClean="0"/>
              <a:t>superordinate extensionally </a:t>
            </a:r>
            <a:r>
              <a:rPr lang="en-US" dirty="0"/>
              <a:t>includes the class denoted by the hyponym</a:t>
            </a:r>
          </a:p>
          <a:p>
            <a:r>
              <a:rPr lang="en-US" dirty="0"/>
              <a:t>Entailment:</a:t>
            </a:r>
          </a:p>
          <a:p>
            <a:pPr lvl="1"/>
            <a:r>
              <a:rPr lang="en-US" dirty="0"/>
              <a:t>A sense A is a hyponym of sense B if </a:t>
            </a:r>
            <a:r>
              <a:rPr lang="en-US" i="1" dirty="0"/>
              <a:t>being an A </a:t>
            </a:r>
            <a:r>
              <a:rPr lang="en-US" dirty="0"/>
              <a:t>entails </a:t>
            </a:r>
            <a:r>
              <a:rPr lang="en-US" i="1" dirty="0"/>
              <a:t>being a B</a:t>
            </a:r>
          </a:p>
          <a:p>
            <a:r>
              <a:rPr lang="en-US" dirty="0"/>
              <a:t>Hyponymy is usually transitive </a:t>
            </a:r>
          </a:p>
          <a:p>
            <a:pPr lvl="1"/>
            <a:r>
              <a:rPr lang="en-US" dirty="0"/>
              <a:t>(A hypo B and B hypo C entails A hypo C</a:t>
            </a:r>
            <a:r>
              <a:rPr lang="en-US" dirty="0" smtClean="0"/>
              <a:t>)</a:t>
            </a:r>
          </a:p>
          <a:p>
            <a:r>
              <a:rPr lang="en-US" dirty="0" smtClean="0"/>
              <a:t>Another name: the </a:t>
            </a:r>
            <a:r>
              <a:rPr lang="en-US" b="1" dirty="0" smtClean="0">
                <a:solidFill>
                  <a:srgbClr val="0000FF"/>
                </a:solidFill>
              </a:rPr>
              <a:t>IS-A hierarchy</a:t>
            </a:r>
          </a:p>
          <a:p>
            <a:pPr lvl="1"/>
            <a:r>
              <a:rPr lang="en-US" dirty="0" smtClean="0"/>
              <a:t>A </a:t>
            </a:r>
            <a:r>
              <a:rPr lang="en-US" dirty="0" smtClean="0">
                <a:solidFill>
                  <a:srgbClr val="0000FF"/>
                </a:solidFill>
              </a:rPr>
              <a:t>IS-A</a:t>
            </a:r>
            <a:r>
              <a:rPr lang="en-US" dirty="0" smtClean="0"/>
              <a:t> B      (or A </a:t>
            </a:r>
            <a:r>
              <a:rPr lang="en-US" dirty="0" smtClean="0">
                <a:solidFill>
                  <a:srgbClr val="0000FF"/>
                </a:solidFill>
              </a:rPr>
              <a:t>ISA</a:t>
            </a:r>
            <a:r>
              <a:rPr lang="en-US" dirty="0" smtClean="0"/>
              <a:t> B)</a:t>
            </a:r>
          </a:p>
          <a:p>
            <a:pPr lvl="1"/>
            <a:r>
              <a:rPr lang="en-US" dirty="0" smtClean="0"/>
              <a:t>B </a:t>
            </a:r>
            <a:r>
              <a:rPr lang="en-US" b="1" dirty="0" smtClean="0"/>
              <a:t>subsumes</a:t>
            </a:r>
            <a:r>
              <a:rPr lang="en-US" dirty="0" smtClean="0"/>
              <a:t> A</a:t>
            </a:r>
            <a:endParaRPr lang="en-US" dirty="0"/>
          </a:p>
        </p:txBody>
      </p:sp>
    </p:spTree>
    <p:extLst>
      <p:ext uri="{BB962C8B-B14F-4D97-AF65-F5344CB8AC3E}">
        <p14:creationId xmlns:p14="http://schemas.microsoft.com/office/powerpoint/2010/main" val="20838663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Hyponyms and Instances</a:t>
            </a:r>
            <a:endParaRPr lang="en-US" dirty="0"/>
          </a:p>
        </p:txBody>
      </p:sp>
      <p:sp>
        <p:nvSpPr>
          <p:cNvPr id="3" name="Content Placeholder 2"/>
          <p:cNvSpPr>
            <a:spLocks noGrp="1"/>
          </p:cNvSpPr>
          <p:nvPr>
            <p:ph idx="1"/>
          </p:nvPr>
        </p:nvSpPr>
        <p:spPr>
          <a:xfrm>
            <a:off x="304800" y="1352550"/>
            <a:ext cx="8610600" cy="3333750"/>
          </a:xfrm>
        </p:spPr>
        <p:txBody>
          <a:bodyPr/>
          <a:lstStyle/>
          <a:p>
            <a:r>
              <a:rPr lang="en-US" dirty="0" err="1">
                <a:cs typeface="Calibri"/>
              </a:rPr>
              <a:t>WordNet</a:t>
            </a:r>
            <a:r>
              <a:rPr lang="en-US" dirty="0">
                <a:cs typeface="Calibri"/>
              </a:rPr>
              <a:t> has both </a:t>
            </a:r>
            <a:r>
              <a:rPr lang="en-US" b="1" dirty="0">
                <a:cs typeface="Calibri"/>
              </a:rPr>
              <a:t>classes</a:t>
            </a:r>
            <a:r>
              <a:rPr lang="en-US" dirty="0">
                <a:cs typeface="Calibri"/>
              </a:rPr>
              <a:t> and </a:t>
            </a:r>
            <a:r>
              <a:rPr lang="en-US" b="1" dirty="0">
                <a:cs typeface="Calibri"/>
              </a:rPr>
              <a:t>instances</a:t>
            </a:r>
            <a:r>
              <a:rPr lang="en-US" dirty="0">
                <a:cs typeface="Calibri"/>
              </a:rPr>
              <a:t>.</a:t>
            </a:r>
          </a:p>
          <a:p>
            <a:r>
              <a:rPr lang="en-US" dirty="0" smtClean="0"/>
              <a:t>An </a:t>
            </a:r>
            <a:r>
              <a:rPr lang="en-US" b="1" dirty="0" smtClean="0">
                <a:solidFill>
                  <a:srgbClr val="FF0000"/>
                </a:solidFill>
              </a:rPr>
              <a:t>instance</a:t>
            </a:r>
            <a:r>
              <a:rPr lang="en-US" dirty="0" smtClean="0">
                <a:solidFill>
                  <a:srgbClr val="FF0000"/>
                </a:solidFill>
              </a:rPr>
              <a:t> </a:t>
            </a:r>
            <a:r>
              <a:rPr lang="en-US" dirty="0" smtClean="0"/>
              <a:t>is</a:t>
            </a:r>
            <a:r>
              <a:rPr lang="en-US" sz="2400" dirty="0" smtClean="0"/>
              <a:t> an individual, a proper noun that is a unique entity</a:t>
            </a:r>
          </a:p>
          <a:p>
            <a:pPr lvl="2"/>
            <a:r>
              <a:rPr lang="en-US" sz="2400" dirty="0" smtClean="0">
                <a:latin typeface="Courier"/>
                <a:cs typeface="Courier"/>
              </a:rPr>
              <a:t>San Francisco </a:t>
            </a:r>
            <a:r>
              <a:rPr lang="en-US" sz="2400" dirty="0" smtClean="0"/>
              <a:t>is an </a:t>
            </a:r>
            <a:r>
              <a:rPr lang="en-US" sz="2400" b="1" dirty="0" smtClean="0"/>
              <a:t>instance</a:t>
            </a:r>
            <a:r>
              <a:rPr lang="en-US" sz="2400" dirty="0" smtClean="0"/>
              <a:t> of </a:t>
            </a:r>
            <a:r>
              <a:rPr lang="en-US" sz="2400" dirty="0" smtClean="0">
                <a:latin typeface="Courier"/>
                <a:cs typeface="Courier"/>
              </a:rPr>
              <a:t>city</a:t>
            </a:r>
          </a:p>
          <a:p>
            <a:pPr lvl="1"/>
            <a:r>
              <a:rPr lang="en-US" sz="2400" dirty="0" smtClean="0">
                <a:latin typeface="Calibri"/>
                <a:cs typeface="Calibri"/>
              </a:rPr>
              <a:t>But </a:t>
            </a:r>
            <a:r>
              <a:rPr lang="en-US" sz="2400" dirty="0" smtClean="0">
                <a:latin typeface="Courier"/>
                <a:cs typeface="Courier"/>
              </a:rPr>
              <a:t>city</a:t>
            </a:r>
            <a:r>
              <a:rPr lang="en-US" sz="2400" dirty="0" smtClean="0">
                <a:latin typeface="Calibri"/>
                <a:cs typeface="Calibri"/>
              </a:rPr>
              <a:t> is a class</a:t>
            </a:r>
          </a:p>
          <a:p>
            <a:pPr lvl="2"/>
            <a:r>
              <a:rPr lang="en-US" sz="2400" dirty="0" smtClean="0">
                <a:latin typeface="Courier"/>
                <a:cs typeface="Courier"/>
              </a:rPr>
              <a:t>city</a:t>
            </a:r>
            <a:r>
              <a:rPr lang="en-US" sz="2400" dirty="0" smtClean="0"/>
              <a:t> is a </a:t>
            </a:r>
            <a:r>
              <a:rPr lang="en-US" sz="2400" b="1" dirty="0" smtClean="0"/>
              <a:t>hyponym</a:t>
            </a:r>
            <a:r>
              <a:rPr lang="en-US" sz="2400" dirty="0" smtClean="0"/>
              <a:t> of    </a:t>
            </a:r>
            <a:r>
              <a:rPr lang="en-US" dirty="0" smtClean="0">
                <a:latin typeface="Courier"/>
                <a:cs typeface="Courier"/>
              </a:rPr>
              <a:t>municipality...location...</a:t>
            </a:r>
          </a:p>
        </p:txBody>
      </p:sp>
      <p:sp>
        <p:nvSpPr>
          <p:cNvPr id="4" name="Slide Number Placeholder 3"/>
          <p:cNvSpPr>
            <a:spLocks noGrp="1"/>
          </p:cNvSpPr>
          <p:nvPr>
            <p:ph type="sldNum" sz="quarter" idx="12"/>
          </p:nvPr>
        </p:nvSpPr>
        <p:spPr/>
        <p:txBody>
          <a:bodyPr/>
          <a:lstStyle/>
          <a:p>
            <a:fld id="{10F35DC5-7E65-8247-99AB-4E984F8A921E}" type="slidenum">
              <a:rPr lang="en-US" smtClean="0"/>
              <a:pPr/>
              <a:t>32</a:t>
            </a:fld>
            <a:endParaRPr lang="en-US"/>
          </a:p>
        </p:txBody>
      </p:sp>
    </p:spTree>
    <p:extLst>
      <p:ext uri="{BB962C8B-B14F-4D97-AF65-F5344CB8AC3E}">
        <p14:creationId xmlns:p14="http://schemas.microsoft.com/office/powerpoint/2010/main" val="22148132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Meronymy</a:t>
            </a:r>
            <a:endParaRPr lang="en-US" dirty="0"/>
          </a:p>
        </p:txBody>
      </p:sp>
      <p:sp>
        <p:nvSpPr>
          <p:cNvPr id="3" name="Content Placeholder 2"/>
          <p:cNvSpPr>
            <a:spLocks noGrp="1"/>
          </p:cNvSpPr>
          <p:nvPr>
            <p:ph idx="1"/>
          </p:nvPr>
        </p:nvSpPr>
        <p:spPr/>
        <p:txBody>
          <a:bodyPr/>
          <a:lstStyle/>
          <a:p>
            <a:r>
              <a:rPr lang="en-US" dirty="0" smtClean="0"/>
              <a:t>The </a:t>
            </a:r>
            <a:r>
              <a:rPr lang="en-US" dirty="0"/>
              <a:t>part-whole </a:t>
            </a:r>
            <a:r>
              <a:rPr lang="en-US" dirty="0" smtClean="0"/>
              <a:t>relation</a:t>
            </a:r>
          </a:p>
          <a:p>
            <a:pPr lvl="1"/>
            <a:r>
              <a:rPr lang="en-US" dirty="0" smtClean="0"/>
              <a:t>A </a:t>
            </a:r>
            <a:r>
              <a:rPr lang="en-US" i="1" dirty="0"/>
              <a:t>leg </a:t>
            </a:r>
            <a:r>
              <a:rPr lang="en-US" dirty="0"/>
              <a:t>is part of a </a:t>
            </a:r>
            <a:r>
              <a:rPr lang="en-US" i="1" dirty="0"/>
              <a:t>chair</a:t>
            </a:r>
            <a:r>
              <a:rPr lang="en-US" dirty="0"/>
              <a:t>; a </a:t>
            </a:r>
            <a:r>
              <a:rPr lang="en-US" i="1" dirty="0"/>
              <a:t>wheel </a:t>
            </a:r>
            <a:r>
              <a:rPr lang="en-US" dirty="0"/>
              <a:t>is part of a </a:t>
            </a:r>
            <a:r>
              <a:rPr lang="en-US" i="1" dirty="0"/>
              <a:t>car</a:t>
            </a:r>
            <a:r>
              <a:rPr lang="en-US" dirty="0"/>
              <a:t>. </a:t>
            </a:r>
            <a:endParaRPr lang="en-US" dirty="0" smtClean="0"/>
          </a:p>
          <a:p>
            <a:r>
              <a:rPr lang="en-US" i="1" dirty="0"/>
              <a:t>W</a:t>
            </a:r>
            <a:r>
              <a:rPr lang="en-US" i="1" dirty="0" smtClean="0"/>
              <a:t>heel </a:t>
            </a:r>
            <a:r>
              <a:rPr lang="en-US" dirty="0"/>
              <a:t>is a </a:t>
            </a:r>
            <a:r>
              <a:rPr lang="en-US" b="1" dirty="0" err="1"/>
              <a:t>meronym</a:t>
            </a:r>
            <a:r>
              <a:rPr lang="en-US" dirty="0"/>
              <a:t> of </a:t>
            </a:r>
            <a:r>
              <a:rPr lang="en-US" i="1" dirty="0"/>
              <a:t>car</a:t>
            </a:r>
            <a:r>
              <a:rPr lang="en-US" dirty="0"/>
              <a:t>, and </a:t>
            </a:r>
            <a:r>
              <a:rPr lang="en-US" i="1" dirty="0"/>
              <a:t>car </a:t>
            </a:r>
            <a:r>
              <a:rPr lang="en-US" dirty="0"/>
              <a:t>is a </a:t>
            </a:r>
            <a:r>
              <a:rPr lang="en-US" b="1" dirty="0" err="1"/>
              <a:t>holonym</a:t>
            </a:r>
            <a:r>
              <a:rPr lang="en-US" dirty="0"/>
              <a:t> of </a:t>
            </a:r>
            <a:r>
              <a:rPr lang="en-US" i="1" dirty="0"/>
              <a:t>wheel</a:t>
            </a:r>
            <a:r>
              <a:rPr lang="en-US" dirty="0"/>
              <a:t>. </a:t>
            </a:r>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33</a:t>
            </a:fld>
            <a:endParaRPr lang="en-US"/>
          </a:p>
        </p:txBody>
      </p:sp>
    </p:spTree>
    <p:extLst>
      <p:ext uri="{BB962C8B-B14F-4D97-AF65-F5344CB8AC3E}">
        <p14:creationId xmlns:p14="http://schemas.microsoft.com/office/powerpoint/2010/main" val="3186563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71450"/>
            <a:ext cx="4800600" cy="1905000"/>
          </a:xfrm>
        </p:spPr>
        <p:txBody>
          <a:bodyPr/>
          <a:lstStyle/>
          <a:p>
            <a:r>
              <a:rPr lang="en-US" sz="4000" dirty="0" smtClean="0">
                <a:latin typeface="Calibri (Headings)"/>
                <a:cs typeface="Calibri (Headings)"/>
              </a:rPr>
              <a:t>Computing with a Thesaurus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a:xfrm>
            <a:off x="4495800" y="1962150"/>
            <a:ext cx="3886200" cy="1295400"/>
          </a:xfrm>
        </p:spPr>
        <p:txBody>
          <a:bodyPr/>
          <a:lstStyle/>
          <a:p>
            <a:pPr eaLnBrk="1" hangingPunct="1">
              <a:buFont typeface="Times" charset="0"/>
              <a:buNone/>
            </a:pPr>
            <a:r>
              <a:rPr lang="en-US" sz="3600" dirty="0" smtClean="0">
                <a:solidFill>
                  <a:srgbClr val="A4001D"/>
                </a:solidFill>
                <a:latin typeface="Calibri"/>
                <a:ea typeface="ＭＳ Ｐゴシック" charset="0"/>
                <a:cs typeface="Calibri"/>
              </a:rPr>
              <a:t>Word Senses</a:t>
            </a:r>
            <a:r>
              <a:rPr lang="en-US" sz="3600" dirty="0">
                <a:solidFill>
                  <a:srgbClr val="A4001D"/>
                </a:solidFill>
                <a:latin typeface="Calibri"/>
                <a:ea typeface="ＭＳ Ｐゴシック" charset="0"/>
                <a:cs typeface="Calibri"/>
              </a:rPr>
              <a:t> </a:t>
            </a:r>
            <a:r>
              <a:rPr lang="en-US" sz="3600" dirty="0" smtClean="0">
                <a:solidFill>
                  <a:srgbClr val="A4001D"/>
                </a:solidFill>
                <a:latin typeface="Calibri"/>
                <a:ea typeface="ＭＳ Ｐゴシック" charset="0"/>
                <a:cs typeface="Calibri"/>
              </a:rPr>
              <a:t>and Word Relations</a:t>
            </a:r>
            <a:endParaRPr lang="en-US" sz="3600" dirty="0">
              <a:solidFill>
                <a:srgbClr val="A4001D"/>
              </a:solidFill>
              <a:latin typeface="Calibri"/>
              <a:ea typeface="ＭＳ Ｐゴシック" charset="0"/>
              <a:cs typeface="Calibri"/>
            </a:endParaRPr>
          </a:p>
        </p:txBody>
      </p:sp>
    </p:spTree>
    <p:extLst>
      <p:ext uri="{BB962C8B-B14F-4D97-AF65-F5344CB8AC3E}">
        <p14:creationId xmlns:p14="http://schemas.microsoft.com/office/powerpoint/2010/main" val="226411738"/>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323850"/>
            <a:ext cx="4800600" cy="1905000"/>
          </a:xfrm>
        </p:spPr>
        <p:txBody>
          <a:bodyPr/>
          <a:lstStyle/>
          <a:p>
            <a:r>
              <a:rPr lang="en-US" sz="4000" dirty="0" smtClean="0">
                <a:latin typeface="Calibri (Headings)"/>
                <a:cs typeface="Calibri (Headings)"/>
              </a:rPr>
              <a:t>Computing with a Thesaurus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a:xfrm>
            <a:off x="4495800" y="1809750"/>
            <a:ext cx="3886200" cy="1295400"/>
          </a:xfrm>
        </p:spPr>
        <p:txBody>
          <a:bodyPr/>
          <a:lstStyle/>
          <a:p>
            <a:r>
              <a:rPr lang="en-US" sz="3600" dirty="0" smtClean="0">
                <a:solidFill>
                  <a:srgbClr val="A4001D"/>
                </a:solidFill>
                <a:ea typeface="ＭＳ Ｐゴシック" charset="0"/>
                <a:cs typeface="Calibri"/>
              </a:rPr>
              <a:t>WordNet</a:t>
            </a:r>
            <a:endParaRPr lang="en-US" sz="3600" dirty="0">
              <a:solidFill>
                <a:srgbClr val="A4001D"/>
              </a:solidFill>
              <a:ea typeface="ＭＳ Ｐゴシック" charset="0"/>
              <a:cs typeface="Calibri"/>
            </a:endParaRPr>
          </a:p>
        </p:txBody>
      </p:sp>
    </p:spTree>
    <p:extLst>
      <p:ext uri="{BB962C8B-B14F-4D97-AF65-F5344CB8AC3E}">
        <p14:creationId xmlns:p14="http://schemas.microsoft.com/office/powerpoint/2010/main" val="2726886590"/>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26"/>
          <p:cNvSpPr>
            <a:spLocks noGrp="1" noChangeArrowheads="1"/>
          </p:cNvSpPr>
          <p:nvPr>
            <p:ph type="title"/>
          </p:nvPr>
        </p:nvSpPr>
        <p:spPr>
          <a:xfrm>
            <a:off x="1371600" y="209550"/>
            <a:ext cx="7467600" cy="742950"/>
          </a:xfrm>
        </p:spPr>
        <p:txBody>
          <a:bodyPr/>
          <a:lstStyle/>
          <a:p>
            <a:r>
              <a:rPr lang="en-US" dirty="0" err="1" smtClean="0"/>
              <a:t>WordNet</a:t>
            </a:r>
            <a:r>
              <a:rPr lang="en-US" dirty="0" smtClean="0"/>
              <a:t> 3.0</a:t>
            </a:r>
            <a:endParaRPr lang="en-US" dirty="0"/>
          </a:p>
        </p:txBody>
      </p:sp>
      <p:sp>
        <p:nvSpPr>
          <p:cNvPr id="54275" name="Rectangle 1027"/>
          <p:cNvSpPr>
            <a:spLocks noGrp="1" noChangeArrowheads="1"/>
          </p:cNvSpPr>
          <p:nvPr>
            <p:ph sz="quarter" idx="1"/>
          </p:nvPr>
        </p:nvSpPr>
        <p:spPr>
          <a:xfrm>
            <a:off x="304800" y="1276350"/>
            <a:ext cx="8534400" cy="3333750"/>
          </a:xfrm>
        </p:spPr>
        <p:txBody>
          <a:bodyPr/>
          <a:lstStyle/>
          <a:p>
            <a:r>
              <a:rPr lang="en-US" dirty="0"/>
              <a:t>A hierarchically organized lexical database</a:t>
            </a:r>
          </a:p>
          <a:p>
            <a:r>
              <a:rPr lang="en-US" dirty="0"/>
              <a:t>On-line thesaurus + aspects of a dictionary</a:t>
            </a:r>
          </a:p>
          <a:p>
            <a:pPr lvl="2"/>
            <a:r>
              <a:rPr lang="en-US" dirty="0" smtClean="0"/>
              <a:t>Some </a:t>
            </a:r>
            <a:r>
              <a:rPr lang="en-US" dirty="0" smtClean="0">
                <a:hlinkClick r:id="rId3"/>
              </a:rPr>
              <a:t>other </a:t>
            </a:r>
            <a:r>
              <a:rPr lang="en-US" dirty="0">
                <a:hlinkClick r:id="rId3"/>
              </a:rPr>
              <a:t>languages </a:t>
            </a:r>
            <a:r>
              <a:rPr lang="en-US" dirty="0" smtClean="0"/>
              <a:t>available or under development</a:t>
            </a:r>
          </a:p>
          <a:p>
            <a:pPr lvl="3"/>
            <a:r>
              <a:rPr lang="en-US" dirty="0" smtClean="0"/>
              <a:t>(Arabic, Finnish, German, Portuguese…)</a:t>
            </a:r>
            <a:endParaRPr lang="en-US" dirty="0"/>
          </a:p>
          <a:p>
            <a:pPr lvl="1"/>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2304900056"/>
              </p:ext>
            </p:extLst>
          </p:nvPr>
        </p:nvGraphicFramePr>
        <p:xfrm>
          <a:off x="1447800" y="2952750"/>
          <a:ext cx="4953000" cy="1981200"/>
        </p:xfrm>
        <a:graphic>
          <a:graphicData uri="http://schemas.openxmlformats.org/drawingml/2006/table">
            <a:tbl>
              <a:tblPr firstRow="1" bandRow="1">
                <a:tableStyleId>{5C22544A-7EE6-4342-B048-85BDC9FD1C3A}</a:tableStyleId>
              </a:tblPr>
              <a:tblGrid>
                <a:gridCol w="2476500"/>
                <a:gridCol w="2476500"/>
              </a:tblGrid>
              <a:tr h="370840">
                <a:tc>
                  <a:txBody>
                    <a:bodyPr/>
                    <a:lstStyle/>
                    <a:p>
                      <a:r>
                        <a:rPr lang="en-US" sz="2000" dirty="0" smtClean="0"/>
                        <a:t>Category</a:t>
                      </a:r>
                      <a:endParaRPr lang="en-US" sz="2000" dirty="0"/>
                    </a:p>
                  </a:txBody>
                  <a:tcPr/>
                </a:tc>
                <a:tc>
                  <a:txBody>
                    <a:bodyPr/>
                    <a:lstStyle/>
                    <a:p>
                      <a:r>
                        <a:rPr lang="en-US" sz="2000" dirty="0" smtClean="0"/>
                        <a:t>Unique Strings</a:t>
                      </a:r>
                      <a:endParaRPr lang="en-US" sz="2000" dirty="0"/>
                    </a:p>
                  </a:txBody>
                  <a:tcPr/>
                </a:tc>
              </a:tr>
              <a:tr h="370840">
                <a:tc>
                  <a:txBody>
                    <a:bodyPr/>
                    <a:lstStyle/>
                    <a:p>
                      <a:r>
                        <a:rPr lang="en-US" sz="2000" dirty="0" smtClean="0"/>
                        <a:t>Noun</a:t>
                      </a:r>
                    </a:p>
                  </a:txBody>
                  <a:tcPr/>
                </a:tc>
                <a:tc>
                  <a:txBody>
                    <a:bodyPr/>
                    <a:lstStyle/>
                    <a:p>
                      <a:r>
                        <a:rPr lang="en-US" sz="2000" dirty="0" smtClean="0"/>
                        <a:t>117,798</a:t>
                      </a:r>
                      <a:endParaRPr lang="en-US" sz="2000" dirty="0"/>
                    </a:p>
                  </a:txBody>
                  <a:tcPr/>
                </a:tc>
              </a:tr>
              <a:tr h="370840">
                <a:tc>
                  <a:txBody>
                    <a:bodyPr/>
                    <a:lstStyle/>
                    <a:p>
                      <a:r>
                        <a:rPr lang="en-US" sz="2000" dirty="0" smtClean="0"/>
                        <a:t>Verb</a:t>
                      </a:r>
                      <a:endParaRPr lang="en-US" sz="2000" dirty="0"/>
                    </a:p>
                  </a:txBody>
                  <a:tcPr/>
                </a:tc>
                <a:tc>
                  <a:txBody>
                    <a:bodyPr/>
                    <a:lstStyle/>
                    <a:p>
                      <a:r>
                        <a:rPr lang="en-US" sz="2000" dirty="0" smtClean="0"/>
                        <a:t>11,529</a:t>
                      </a:r>
                      <a:endParaRPr lang="en-US" sz="2000" dirty="0"/>
                    </a:p>
                  </a:txBody>
                  <a:tcPr/>
                </a:tc>
              </a:tr>
              <a:tr h="370840">
                <a:tc>
                  <a:txBody>
                    <a:bodyPr/>
                    <a:lstStyle/>
                    <a:p>
                      <a:r>
                        <a:rPr lang="en-US" sz="2000" dirty="0" smtClean="0"/>
                        <a:t>Adjective</a:t>
                      </a:r>
                      <a:endParaRPr lang="en-US" sz="2000" dirty="0"/>
                    </a:p>
                  </a:txBody>
                  <a:tcPr/>
                </a:tc>
                <a:tc>
                  <a:txBody>
                    <a:bodyPr/>
                    <a:lstStyle/>
                    <a:p>
                      <a:r>
                        <a:rPr lang="en-US" sz="2000" dirty="0" smtClean="0"/>
                        <a:t>22,479</a:t>
                      </a:r>
                      <a:endParaRPr lang="en-US" sz="2000" dirty="0"/>
                    </a:p>
                  </a:txBody>
                  <a:tcPr/>
                </a:tc>
              </a:tr>
              <a:tr h="370840">
                <a:tc>
                  <a:txBody>
                    <a:bodyPr/>
                    <a:lstStyle/>
                    <a:p>
                      <a:r>
                        <a:rPr lang="en-US" sz="2000" dirty="0" smtClean="0"/>
                        <a:t>Adverb</a:t>
                      </a:r>
                      <a:endParaRPr lang="en-US" sz="2000" dirty="0"/>
                    </a:p>
                  </a:txBody>
                  <a:tcPr/>
                </a:tc>
                <a:tc>
                  <a:txBody>
                    <a:bodyPr/>
                    <a:lstStyle/>
                    <a:p>
                      <a:r>
                        <a:rPr lang="en-US" sz="2000" dirty="0" smtClean="0"/>
                        <a:t>4,481</a:t>
                      </a:r>
                      <a:endParaRPr lang="en-US" sz="2000" dirty="0"/>
                    </a:p>
                  </a:txBody>
                  <a:tcPr/>
                </a:tc>
              </a:tr>
            </a:tbl>
          </a:graphicData>
        </a:graphic>
      </p:graphicFrame>
    </p:spTree>
    <p:extLst>
      <p:ext uri="{BB962C8B-B14F-4D97-AF65-F5344CB8AC3E}">
        <p14:creationId xmlns:p14="http://schemas.microsoft.com/office/powerpoint/2010/main" val="34999331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26"/>
          <p:cNvSpPr>
            <a:spLocks noGrp="1" noChangeArrowheads="1"/>
          </p:cNvSpPr>
          <p:nvPr>
            <p:ph type="title"/>
          </p:nvPr>
        </p:nvSpPr>
        <p:spPr>
          <a:xfrm>
            <a:off x="1371600" y="133350"/>
            <a:ext cx="7467600" cy="742950"/>
          </a:xfrm>
        </p:spPr>
        <p:txBody>
          <a:bodyPr/>
          <a:lstStyle/>
          <a:p>
            <a:r>
              <a:rPr lang="en-US" dirty="0" smtClean="0"/>
              <a:t>Senses of “bass” in </a:t>
            </a:r>
            <a:r>
              <a:rPr lang="en-US" dirty="0" err="1" smtClean="0"/>
              <a:t>Wordnet</a:t>
            </a:r>
            <a:endParaRPr lang="en-US" dirty="0"/>
          </a:p>
        </p:txBody>
      </p:sp>
      <p:pic>
        <p:nvPicPr>
          <p:cNvPr id="59395" name="Picture 102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2400" y="1246404"/>
            <a:ext cx="6675753" cy="3839946"/>
          </a:xfrm>
          <a:prstGeom prst="rect">
            <a:avLst/>
          </a:prstGeom>
          <a:noFill/>
          <a:ln w="9525">
            <a:noFill/>
            <a:miter lim="800000"/>
            <a:headEnd/>
            <a:tailEnd/>
          </a:ln>
        </p:spPr>
      </p:pic>
    </p:spTree>
    <p:extLst>
      <p:ext uri="{BB962C8B-B14F-4D97-AF65-F5344CB8AC3E}">
        <p14:creationId xmlns:p14="http://schemas.microsoft.com/office/powerpoint/2010/main" val="16116331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t>How is “sense” defined in WordNet?</a:t>
            </a:r>
          </a:p>
        </p:txBody>
      </p:sp>
      <p:sp>
        <p:nvSpPr>
          <p:cNvPr id="67587" name="Rectangle 3"/>
          <p:cNvSpPr>
            <a:spLocks noGrp="1" noChangeArrowheads="1"/>
          </p:cNvSpPr>
          <p:nvPr>
            <p:ph sz="quarter" idx="1"/>
          </p:nvPr>
        </p:nvSpPr>
        <p:spPr>
          <a:xfrm>
            <a:off x="228600" y="1276350"/>
            <a:ext cx="7620000" cy="3657600"/>
          </a:xfrm>
        </p:spPr>
        <p:txBody>
          <a:bodyPr/>
          <a:lstStyle/>
          <a:p>
            <a:r>
              <a:rPr lang="en-US" b="1" dirty="0" smtClean="0"/>
              <a:t>The</a:t>
            </a:r>
            <a:r>
              <a:rPr lang="en-US" b="1" dirty="0" smtClean="0">
                <a:solidFill>
                  <a:srgbClr val="0000FF"/>
                </a:solidFill>
              </a:rPr>
              <a:t> </a:t>
            </a:r>
            <a:r>
              <a:rPr lang="en-US" b="1" dirty="0" err="1" smtClean="0">
                <a:solidFill>
                  <a:srgbClr val="0000FF"/>
                </a:solidFill>
              </a:rPr>
              <a:t>synset</a:t>
            </a:r>
            <a:r>
              <a:rPr lang="en-US" dirty="0" smtClean="0">
                <a:solidFill>
                  <a:srgbClr val="0000FF"/>
                </a:solidFill>
              </a:rPr>
              <a:t> </a:t>
            </a:r>
            <a:r>
              <a:rPr lang="en-US" dirty="0">
                <a:solidFill>
                  <a:srgbClr val="0000FF"/>
                </a:solidFill>
              </a:rPr>
              <a:t>(</a:t>
            </a:r>
            <a:r>
              <a:rPr lang="en-US" b="1" dirty="0">
                <a:solidFill>
                  <a:srgbClr val="0000FF"/>
                </a:solidFill>
              </a:rPr>
              <a:t>synonym set</a:t>
            </a:r>
            <a:r>
              <a:rPr lang="en-US" dirty="0" smtClean="0">
                <a:solidFill>
                  <a:srgbClr val="0000FF"/>
                </a:solidFill>
              </a:rPr>
              <a:t>), </a:t>
            </a:r>
            <a:r>
              <a:rPr lang="en-US" dirty="0" smtClean="0"/>
              <a:t>the set of near-synonyms, instantiates a sense or concept, with a </a:t>
            </a:r>
            <a:r>
              <a:rPr lang="en-US" dirty="0" smtClean="0">
                <a:solidFill>
                  <a:srgbClr val="0000FF"/>
                </a:solidFill>
              </a:rPr>
              <a:t>gloss</a:t>
            </a:r>
          </a:p>
          <a:p>
            <a:r>
              <a:rPr lang="en-US" dirty="0" smtClean="0"/>
              <a:t>Example</a:t>
            </a:r>
            <a:r>
              <a:rPr lang="en-US" dirty="0"/>
              <a:t>: </a:t>
            </a:r>
            <a:r>
              <a:rPr lang="en-US" dirty="0">
                <a:solidFill>
                  <a:srgbClr val="0000FF"/>
                </a:solidFill>
              </a:rPr>
              <a:t>chump </a:t>
            </a:r>
            <a:r>
              <a:rPr lang="en-US" dirty="0"/>
              <a:t>as a </a:t>
            </a:r>
            <a:r>
              <a:rPr lang="en-US" dirty="0" smtClean="0"/>
              <a:t>noun with the </a:t>
            </a:r>
            <a:r>
              <a:rPr lang="en-US" dirty="0" smtClean="0">
                <a:solidFill>
                  <a:srgbClr val="0000FF"/>
                </a:solidFill>
              </a:rPr>
              <a:t>gloss</a:t>
            </a:r>
            <a:r>
              <a:rPr lang="en-US" dirty="0" smtClean="0"/>
              <a:t>:</a:t>
            </a:r>
            <a:endParaRPr lang="en-US" dirty="0"/>
          </a:p>
          <a:p>
            <a:pPr marL="457200" lvl="1" indent="0">
              <a:buNone/>
            </a:pPr>
            <a:r>
              <a:rPr lang="en-US" sz="2400" dirty="0" smtClean="0"/>
              <a:t>“a </a:t>
            </a:r>
            <a:r>
              <a:rPr lang="en-US" sz="2400" dirty="0"/>
              <a:t>person who is gullible and easy to take advantage </a:t>
            </a:r>
            <a:r>
              <a:rPr lang="en-US" sz="2400" dirty="0" smtClean="0"/>
              <a:t>of”</a:t>
            </a:r>
          </a:p>
          <a:p>
            <a:r>
              <a:rPr lang="en-US" sz="2800" dirty="0" smtClean="0"/>
              <a:t>This sense of “chump” is shared by 9 words:</a:t>
            </a:r>
            <a:endParaRPr lang="en-US" sz="2800" dirty="0"/>
          </a:p>
          <a:p>
            <a:pPr marL="342900" lvl="1" indent="0">
              <a:buNone/>
            </a:pPr>
            <a:r>
              <a:rPr lang="en-US" sz="1800" dirty="0">
                <a:latin typeface="Courier"/>
                <a:cs typeface="Courier"/>
              </a:rPr>
              <a:t>c</a:t>
            </a:r>
            <a:r>
              <a:rPr lang="en-US" sz="1800" dirty="0" smtClean="0">
                <a:latin typeface="Courier"/>
                <a:cs typeface="Courier"/>
              </a:rPr>
              <a:t>hump</a:t>
            </a:r>
            <a:r>
              <a:rPr lang="en-US" sz="1800" baseline="30000" dirty="0" smtClean="0">
                <a:latin typeface="Courier"/>
                <a:cs typeface="Courier"/>
              </a:rPr>
              <a:t>1</a:t>
            </a:r>
            <a:r>
              <a:rPr lang="en-US" sz="1800" dirty="0" smtClean="0">
                <a:latin typeface="Courier"/>
                <a:cs typeface="Courier"/>
              </a:rPr>
              <a:t>, fool</a:t>
            </a:r>
            <a:r>
              <a:rPr lang="en-US" sz="1800" baseline="30000" dirty="0" smtClean="0">
                <a:latin typeface="Courier"/>
                <a:cs typeface="Courier"/>
              </a:rPr>
              <a:t>2</a:t>
            </a:r>
            <a:r>
              <a:rPr lang="en-US" sz="1800" dirty="0" smtClean="0">
                <a:latin typeface="Courier"/>
                <a:cs typeface="Courier"/>
              </a:rPr>
              <a:t>, gull</a:t>
            </a:r>
            <a:r>
              <a:rPr lang="en-US" sz="1800" baseline="30000" dirty="0" smtClean="0">
                <a:latin typeface="Courier"/>
                <a:cs typeface="Courier"/>
              </a:rPr>
              <a:t>1</a:t>
            </a:r>
            <a:r>
              <a:rPr lang="en-US" sz="1800" dirty="0" smtClean="0">
                <a:latin typeface="Courier"/>
                <a:cs typeface="Courier"/>
              </a:rPr>
              <a:t>, mark</a:t>
            </a:r>
            <a:r>
              <a:rPr lang="en-US" sz="1800" baseline="30000" dirty="0" smtClean="0">
                <a:latin typeface="Courier"/>
                <a:cs typeface="Courier"/>
              </a:rPr>
              <a:t>9</a:t>
            </a:r>
            <a:r>
              <a:rPr lang="en-US" sz="1800" dirty="0" smtClean="0">
                <a:latin typeface="Courier"/>
                <a:cs typeface="Courier"/>
              </a:rPr>
              <a:t>, patsy</a:t>
            </a:r>
            <a:r>
              <a:rPr lang="en-US" sz="1800" baseline="30000" dirty="0" smtClean="0">
                <a:latin typeface="Courier"/>
                <a:cs typeface="Courier"/>
              </a:rPr>
              <a:t>1</a:t>
            </a:r>
            <a:r>
              <a:rPr lang="en-US" sz="1800" dirty="0" smtClean="0">
                <a:latin typeface="Courier"/>
                <a:cs typeface="Courier"/>
              </a:rPr>
              <a:t>, fall guy</a:t>
            </a:r>
            <a:r>
              <a:rPr lang="en-US" sz="1800" baseline="30000" dirty="0" smtClean="0">
                <a:latin typeface="Courier"/>
                <a:cs typeface="Courier"/>
              </a:rPr>
              <a:t>1</a:t>
            </a:r>
            <a:r>
              <a:rPr lang="en-US" sz="1800" dirty="0" smtClean="0">
                <a:latin typeface="Courier"/>
                <a:cs typeface="Courier"/>
              </a:rPr>
              <a:t>, sucker</a:t>
            </a:r>
            <a:r>
              <a:rPr lang="en-US" sz="1800" baseline="30000" dirty="0" smtClean="0">
                <a:latin typeface="Courier"/>
                <a:cs typeface="Courier"/>
              </a:rPr>
              <a:t>1</a:t>
            </a:r>
            <a:r>
              <a:rPr lang="en-US" sz="1800" dirty="0" smtClean="0">
                <a:latin typeface="Courier"/>
                <a:cs typeface="Courier"/>
              </a:rPr>
              <a:t>, soft touch</a:t>
            </a:r>
            <a:r>
              <a:rPr lang="en-US" sz="1800" baseline="30000" dirty="0" smtClean="0">
                <a:latin typeface="Courier"/>
                <a:cs typeface="Courier"/>
              </a:rPr>
              <a:t>1</a:t>
            </a:r>
            <a:r>
              <a:rPr lang="en-US" sz="1800" dirty="0" smtClean="0">
                <a:latin typeface="Courier"/>
                <a:cs typeface="Courier"/>
              </a:rPr>
              <a:t>, mug</a:t>
            </a:r>
            <a:r>
              <a:rPr lang="en-US" sz="1800" baseline="30000" dirty="0" smtClean="0">
                <a:latin typeface="Courier"/>
                <a:cs typeface="Courier"/>
              </a:rPr>
              <a:t>2</a:t>
            </a:r>
            <a:endParaRPr lang="en-US" sz="1800" baseline="30000" dirty="0">
              <a:latin typeface="Courier"/>
              <a:cs typeface="Courier"/>
            </a:endParaRPr>
          </a:p>
          <a:p>
            <a:r>
              <a:rPr lang="en-US" dirty="0"/>
              <a:t>Each of </a:t>
            </a:r>
            <a:r>
              <a:rPr lang="en-US" b="1" dirty="0"/>
              <a:t>these</a:t>
            </a:r>
            <a:r>
              <a:rPr lang="en-US" dirty="0"/>
              <a:t> </a:t>
            </a:r>
            <a:r>
              <a:rPr lang="en-US" dirty="0" smtClean="0"/>
              <a:t>senses have this </a:t>
            </a:r>
            <a:r>
              <a:rPr lang="en-US" dirty="0"/>
              <a:t>same </a:t>
            </a:r>
            <a:r>
              <a:rPr lang="en-US" dirty="0" smtClean="0"/>
              <a:t>gloss</a:t>
            </a:r>
          </a:p>
          <a:p>
            <a:pPr lvl="1"/>
            <a:r>
              <a:rPr lang="en-US" sz="1800" dirty="0" smtClean="0"/>
              <a:t>(Not </a:t>
            </a:r>
            <a:r>
              <a:rPr lang="en-US" sz="1800" b="1" dirty="0" smtClean="0"/>
              <a:t>every</a:t>
            </a:r>
            <a:r>
              <a:rPr lang="en-US" sz="1800" dirty="0" smtClean="0"/>
              <a:t> sense; sense 2 of gull is the aquatic bird)</a:t>
            </a:r>
            <a:endParaRPr lang="en-US" sz="1800" dirty="0"/>
          </a:p>
          <a:p>
            <a:pPr marL="457200" lvl="1" indent="0">
              <a:buNone/>
            </a:pPr>
            <a:endParaRPr lang="en-US" sz="1600" dirty="0"/>
          </a:p>
        </p:txBody>
      </p:sp>
    </p:spTree>
    <p:extLst>
      <p:ext uri="{BB962C8B-B14F-4D97-AF65-F5344CB8AC3E}">
        <p14:creationId xmlns:p14="http://schemas.microsoft.com/office/powerpoint/2010/main" val="14109723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dirty="0" err="1"/>
              <a:t>WordNet</a:t>
            </a:r>
            <a:r>
              <a:rPr lang="en-US" dirty="0"/>
              <a:t> </a:t>
            </a:r>
            <a:r>
              <a:rPr lang="en-US" dirty="0" err="1" smtClean="0"/>
              <a:t>Hypernym</a:t>
            </a:r>
            <a:r>
              <a:rPr lang="en-US" dirty="0" smtClean="0"/>
              <a:t> Hierarchy for “bass”</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276350"/>
            <a:ext cx="8915400" cy="2704293"/>
          </a:xfrm>
          <a:prstGeom prst="rect">
            <a:avLst/>
          </a:prstGeom>
        </p:spPr>
      </p:pic>
    </p:spTree>
    <p:extLst>
      <p:ext uri="{BB962C8B-B14F-4D97-AF65-F5344CB8AC3E}">
        <p14:creationId xmlns:p14="http://schemas.microsoft.com/office/powerpoint/2010/main" val="23507495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a:xfrm>
            <a:off x="1295400" y="133350"/>
            <a:ext cx="7467600" cy="533400"/>
          </a:xfrm>
        </p:spPr>
        <p:txBody>
          <a:bodyPr/>
          <a:lstStyle/>
          <a:p>
            <a:r>
              <a:rPr lang="en-US" dirty="0" err="1"/>
              <a:t>WordNet</a:t>
            </a:r>
            <a:r>
              <a:rPr lang="en-US" dirty="0"/>
              <a:t> Noun Relations</a:t>
            </a:r>
          </a:p>
        </p:txBody>
      </p:sp>
      <p:pic>
        <p:nvPicPr>
          <p:cNvPr id="4" name="Picture 102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200" y="1352550"/>
            <a:ext cx="8480096" cy="3581400"/>
          </a:xfrm>
          <a:prstGeom prst="rect">
            <a:avLst/>
          </a:prstGeom>
          <a:noFill/>
          <a:ln w="9525">
            <a:noFill/>
            <a:miter lim="800000"/>
            <a:headEnd/>
            <a:tailEnd/>
          </a:ln>
        </p:spPr>
      </p:pic>
    </p:spTree>
    <p:extLst>
      <p:ext uri="{BB962C8B-B14F-4D97-AF65-F5344CB8AC3E}">
        <p14:creationId xmlns:p14="http://schemas.microsoft.com/office/powerpoint/2010/main" val="15318348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a:xfrm>
            <a:off x="1295400" y="133350"/>
            <a:ext cx="7467600" cy="533400"/>
          </a:xfrm>
        </p:spPr>
        <p:txBody>
          <a:bodyPr/>
          <a:lstStyle/>
          <a:p>
            <a:r>
              <a:rPr lang="en-US" dirty="0"/>
              <a:t>WordNet </a:t>
            </a:r>
            <a:r>
              <a:rPr lang="en-US" dirty="0" err="1" smtClean="0"/>
              <a:t>VerbRelations</a:t>
            </a:r>
            <a:endParaRPr lang="en-US" dirty="0"/>
          </a:p>
        </p:txBody>
      </p:sp>
      <p:pic>
        <p:nvPicPr>
          <p:cNvPr id="2" name="Picture 1" descr="wordnetverb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410" y="1733550"/>
            <a:ext cx="8939590" cy="2273911"/>
          </a:xfrm>
          <a:prstGeom prst="rect">
            <a:avLst/>
          </a:prstGeom>
        </p:spPr>
      </p:pic>
    </p:spTree>
    <p:extLst>
      <p:ext uri="{BB962C8B-B14F-4D97-AF65-F5344CB8AC3E}">
        <p14:creationId xmlns:p14="http://schemas.microsoft.com/office/powerpoint/2010/main" val="2503732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81000"/>
            <a:ext cx="7467600" cy="209550"/>
          </a:xfrm>
        </p:spPr>
        <p:txBody>
          <a:bodyPr/>
          <a:lstStyle/>
          <a:p>
            <a:r>
              <a:rPr lang="en-US" dirty="0" smtClean="0"/>
              <a:t>WordNet: </a:t>
            </a:r>
            <a:r>
              <a:rPr lang="en-US" dirty="0" smtClean="0"/>
              <a:t>Viewed as a graph</a:t>
            </a:r>
            <a:endParaRPr lang="en-US" dirty="0"/>
          </a:p>
        </p:txBody>
      </p:sp>
      <p:pic>
        <p:nvPicPr>
          <p:cNvPr id="5" name="Content Placeholder 4" descr="wordnetnaviglipicture.pdf"/>
          <p:cNvPicPr>
            <a:picLocks noGrp="1" noChangeAspect="1"/>
          </p:cNvPicPr>
          <p:nvPr>
            <p:ph idx="1"/>
          </p:nvPr>
        </p:nvPicPr>
        <p:blipFill>
          <a:blip r:embed="rId2">
            <a:extLst>
              <a:ext uri="{28A0092B-C50C-407E-A947-70E740481C1C}">
                <a14:useLocalDpi xmlns:a14="http://schemas.microsoft.com/office/drawing/2010/main" val="0"/>
              </a:ext>
            </a:extLst>
          </a:blip>
          <a:srcRect l="-38481" r="-38481"/>
          <a:stretch>
            <a:fillRect/>
          </a:stretch>
        </p:blipFill>
        <p:spPr>
          <a:xfrm>
            <a:off x="-1478280" y="742950"/>
            <a:ext cx="11460480" cy="4476750"/>
          </a:xfrm>
        </p:spPr>
      </p:pic>
      <p:sp>
        <p:nvSpPr>
          <p:cNvPr id="4" name="Slide Number Placeholder 3"/>
          <p:cNvSpPr>
            <a:spLocks noGrp="1"/>
          </p:cNvSpPr>
          <p:nvPr>
            <p:ph type="sldNum" sz="quarter" idx="12"/>
          </p:nvPr>
        </p:nvSpPr>
        <p:spPr/>
        <p:txBody>
          <a:bodyPr/>
          <a:lstStyle/>
          <a:p>
            <a:fld id="{10F35DC5-7E65-8247-99AB-4E984F8A921E}" type="slidenum">
              <a:rPr lang="en-US" smtClean="0"/>
              <a:pPr/>
              <a:t>42</a:t>
            </a:fld>
            <a:endParaRPr lang="en-US"/>
          </a:p>
        </p:txBody>
      </p:sp>
    </p:spTree>
    <p:extLst>
      <p:ext uri="{BB962C8B-B14F-4D97-AF65-F5344CB8AC3E}">
        <p14:creationId xmlns:p14="http://schemas.microsoft.com/office/powerpoint/2010/main" val="19111651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7467600" cy="742950"/>
          </a:xfrm>
        </p:spPr>
        <p:txBody>
          <a:bodyPr/>
          <a:lstStyle/>
          <a:p>
            <a:r>
              <a:rPr lang="en-US" dirty="0" smtClean="0"/>
              <a:t>“</a:t>
            </a:r>
            <a:r>
              <a:rPr lang="en-US" dirty="0" err="1" smtClean="0"/>
              <a:t>Supersenses</a:t>
            </a:r>
            <a:r>
              <a:rPr lang="en-US" dirty="0" smtClean="0"/>
              <a:t>”</a:t>
            </a:r>
            <a:br>
              <a:rPr lang="en-US" dirty="0" smtClean="0"/>
            </a:br>
            <a:r>
              <a:rPr lang="en-US" dirty="0" smtClean="0"/>
              <a:t>The </a:t>
            </a:r>
            <a:r>
              <a:rPr lang="en-US" dirty="0"/>
              <a:t>top level </a:t>
            </a:r>
            <a:r>
              <a:rPr lang="en-US" dirty="0" err="1"/>
              <a:t>hypernyms</a:t>
            </a:r>
            <a:r>
              <a:rPr lang="en-US" dirty="0"/>
              <a:t> in the </a:t>
            </a:r>
            <a:r>
              <a:rPr lang="en-US" dirty="0" smtClean="0"/>
              <a:t>hierarchy</a:t>
            </a:r>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43</a:t>
            </a:fld>
            <a:endParaRPr lang="en-US"/>
          </a:p>
        </p:txBody>
      </p:sp>
      <p:sp>
        <p:nvSpPr>
          <p:cNvPr id="5" name="Content Placeholder 4"/>
          <p:cNvSpPr>
            <a:spLocks noGrp="1"/>
          </p:cNvSpPr>
          <p:nvPr>
            <p:ph idx="1"/>
          </p:nvPr>
        </p:nvSpPr>
        <p:spPr>
          <a:xfrm>
            <a:off x="1447800" y="895350"/>
            <a:ext cx="8534400" cy="3333750"/>
          </a:xfrm>
        </p:spPr>
        <p:txBody>
          <a:bodyPr/>
          <a:lstStyle/>
          <a:p>
            <a:pPr marL="0" indent="0">
              <a:buNone/>
            </a:pPr>
            <a:r>
              <a:rPr lang="en-US" sz="1800" dirty="0" smtClean="0"/>
              <a:t>   (counts from Schneider and Smith 2013’s Streusel corpus)</a:t>
            </a:r>
            <a:endParaRPr lang="en-US" sz="1800" dirty="0"/>
          </a:p>
        </p:txBody>
      </p:sp>
      <p:pic>
        <p:nvPicPr>
          <p:cNvPr id="3" name="Picture 2" descr="supersens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352550"/>
            <a:ext cx="2274316" cy="3477260"/>
          </a:xfrm>
          <a:prstGeom prst="rect">
            <a:avLst/>
          </a:prstGeom>
        </p:spPr>
      </p:pic>
      <p:pic>
        <p:nvPicPr>
          <p:cNvPr id="6" name="Picture 5" descr="supersense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1733550"/>
            <a:ext cx="2255520" cy="2725420"/>
          </a:xfrm>
          <a:prstGeom prst="rect">
            <a:avLst/>
          </a:prstGeom>
        </p:spPr>
      </p:pic>
      <p:pic>
        <p:nvPicPr>
          <p:cNvPr id="7" name="Picture 6" descr="supersense3.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4600" y="1345946"/>
            <a:ext cx="2349500" cy="3740404"/>
          </a:xfrm>
          <a:prstGeom prst="rect">
            <a:avLst/>
          </a:prstGeom>
        </p:spPr>
      </p:pic>
    </p:spTree>
    <p:extLst>
      <p:ext uri="{BB962C8B-B14F-4D97-AF65-F5344CB8AC3E}">
        <p14:creationId xmlns:p14="http://schemas.microsoft.com/office/powerpoint/2010/main" val="34053639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Supersenses</a:t>
            </a:r>
            <a:endParaRPr lang="en-US" dirty="0"/>
          </a:p>
        </p:txBody>
      </p:sp>
      <p:sp>
        <p:nvSpPr>
          <p:cNvPr id="3" name="Content Placeholder 2"/>
          <p:cNvSpPr>
            <a:spLocks noGrp="1"/>
          </p:cNvSpPr>
          <p:nvPr>
            <p:ph idx="1"/>
          </p:nvPr>
        </p:nvSpPr>
        <p:spPr/>
        <p:txBody>
          <a:bodyPr/>
          <a:lstStyle/>
          <a:p>
            <a:r>
              <a:rPr lang="en-US" dirty="0" smtClean="0"/>
              <a:t>A word’s </a:t>
            </a:r>
            <a:r>
              <a:rPr lang="en-US" dirty="0" err="1" smtClean="0"/>
              <a:t>supersense</a:t>
            </a:r>
            <a:r>
              <a:rPr lang="en-US" dirty="0"/>
              <a:t> </a:t>
            </a:r>
            <a:r>
              <a:rPr lang="en-US" dirty="0" smtClean="0"/>
              <a:t>can be a useful coarse-grained representation of word meaning for NLP tasks</a:t>
            </a:r>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44</a:t>
            </a:fld>
            <a:endParaRPr lang="en-US"/>
          </a:p>
        </p:txBody>
      </p:sp>
      <p:pic>
        <p:nvPicPr>
          <p:cNvPr id="5" name="Picture 4" descr="supersensetag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495550"/>
            <a:ext cx="8063062" cy="1022350"/>
          </a:xfrm>
          <a:prstGeom prst="rect">
            <a:avLst/>
          </a:prstGeom>
        </p:spPr>
      </p:pic>
    </p:spTree>
    <p:extLst>
      <p:ext uri="{BB962C8B-B14F-4D97-AF65-F5344CB8AC3E}">
        <p14:creationId xmlns:p14="http://schemas.microsoft.com/office/powerpoint/2010/main" val="38643416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26"/>
          <p:cNvSpPr>
            <a:spLocks noGrp="1" noChangeArrowheads="1"/>
          </p:cNvSpPr>
          <p:nvPr>
            <p:ph type="title"/>
          </p:nvPr>
        </p:nvSpPr>
        <p:spPr>
          <a:xfrm>
            <a:off x="1447800" y="209550"/>
            <a:ext cx="7162800" cy="742950"/>
          </a:xfrm>
        </p:spPr>
        <p:txBody>
          <a:bodyPr/>
          <a:lstStyle/>
          <a:p>
            <a:r>
              <a:rPr lang="en-US" dirty="0" err="1" smtClean="0"/>
              <a:t>WordNet</a:t>
            </a:r>
            <a:r>
              <a:rPr lang="en-US" dirty="0" smtClean="0"/>
              <a:t> 3.0</a:t>
            </a:r>
            <a:endParaRPr lang="en-US" dirty="0"/>
          </a:p>
        </p:txBody>
      </p:sp>
      <p:sp>
        <p:nvSpPr>
          <p:cNvPr id="56323" name="Rectangle 1027"/>
          <p:cNvSpPr>
            <a:spLocks noGrp="1" noChangeArrowheads="1"/>
          </p:cNvSpPr>
          <p:nvPr>
            <p:ph type="body" sz="half" idx="1"/>
          </p:nvPr>
        </p:nvSpPr>
        <p:spPr>
          <a:xfrm>
            <a:off x="304800" y="1276350"/>
            <a:ext cx="8458200" cy="2724150"/>
          </a:xfrm>
        </p:spPr>
        <p:txBody>
          <a:bodyPr/>
          <a:lstStyle/>
          <a:p>
            <a:r>
              <a:rPr lang="en-US" sz="3200" dirty="0"/>
              <a:t>Where it is:</a:t>
            </a:r>
          </a:p>
          <a:p>
            <a:pPr lvl="1"/>
            <a:r>
              <a:rPr lang="en-US" sz="2800" dirty="0" smtClean="0">
                <a:hlinkClick r:id="rId3"/>
              </a:rPr>
              <a:t>http://wordnetweb.princeton.edu/perl/webwn</a:t>
            </a:r>
            <a:endParaRPr lang="en-US" sz="2800" dirty="0" smtClean="0"/>
          </a:p>
          <a:p>
            <a:r>
              <a:rPr lang="en-US" sz="3200" dirty="0" smtClean="0"/>
              <a:t>Libraries</a:t>
            </a:r>
          </a:p>
          <a:p>
            <a:pPr lvl="1"/>
            <a:r>
              <a:rPr lang="en-US" sz="2800" dirty="0" smtClean="0"/>
              <a:t>Python:  </a:t>
            </a:r>
            <a:r>
              <a:rPr lang="en-US" sz="2800" dirty="0" err="1" smtClean="0"/>
              <a:t>WordNet</a:t>
            </a:r>
            <a:r>
              <a:rPr lang="en-US" sz="2800" dirty="0" smtClean="0"/>
              <a:t>  from NLTK</a:t>
            </a:r>
          </a:p>
          <a:p>
            <a:pPr lvl="2"/>
            <a:r>
              <a:rPr lang="de-DE" sz="2800" dirty="0" smtClean="0">
                <a:hlinkClick r:id="rId4"/>
              </a:rPr>
              <a:t>http://www.nltk.org/Home</a:t>
            </a:r>
            <a:endParaRPr lang="de-DE" sz="2800" dirty="0" smtClean="0"/>
          </a:p>
          <a:p>
            <a:pPr lvl="1"/>
            <a:r>
              <a:rPr lang="de-DE" sz="2800" dirty="0" smtClean="0"/>
              <a:t>Java:</a:t>
            </a:r>
          </a:p>
          <a:p>
            <a:pPr lvl="2"/>
            <a:r>
              <a:rPr lang="de-DE" sz="2800" dirty="0" smtClean="0"/>
              <a:t>JWNL, </a:t>
            </a:r>
            <a:r>
              <a:rPr lang="de-DE" sz="2800" dirty="0" err="1" smtClean="0"/>
              <a:t>extJWNL</a:t>
            </a:r>
            <a:r>
              <a:rPr lang="de-DE" sz="2800" dirty="0" smtClean="0"/>
              <a:t> on </a:t>
            </a:r>
            <a:r>
              <a:rPr lang="de-DE" sz="2800" dirty="0" err="1" smtClean="0"/>
              <a:t>sourceforge</a:t>
            </a:r>
            <a:endParaRPr lang="en-US" sz="2800" dirty="0" smtClean="0"/>
          </a:p>
          <a:p>
            <a:pPr lvl="2"/>
            <a:endParaRPr lang="en-US" sz="2800" dirty="0"/>
          </a:p>
          <a:p>
            <a:endParaRPr lang="en-US" sz="2000" dirty="0"/>
          </a:p>
        </p:txBody>
      </p:sp>
    </p:spTree>
    <p:extLst>
      <p:ext uri="{BB962C8B-B14F-4D97-AF65-F5344CB8AC3E}">
        <p14:creationId xmlns:p14="http://schemas.microsoft.com/office/powerpoint/2010/main" val="36571563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14300"/>
            <a:ext cx="6858000" cy="742950"/>
          </a:xfrm>
        </p:spPr>
        <p:txBody>
          <a:bodyPr/>
          <a:lstStyle/>
          <a:p>
            <a:r>
              <a:rPr lang="en-US" smtClean="0"/>
              <a:t>Other (</a:t>
            </a:r>
            <a:r>
              <a:rPr lang="en-US" smtClean="0"/>
              <a:t>domain specific) thesauri</a:t>
            </a:r>
            <a:endParaRPr lang="en-US" dirty="0"/>
          </a:p>
        </p:txBody>
      </p:sp>
      <p:sp>
        <p:nvSpPr>
          <p:cNvPr id="3" name="Text Placeholder 2"/>
          <p:cNvSpPr>
            <a:spLocks noGrp="1"/>
          </p:cNvSpPr>
          <p:nvPr>
            <p:ph type="body"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3008435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2133600" y="3028950"/>
            <a:ext cx="4495800" cy="381000"/>
          </a:xfrm>
          <a:prstGeom prst="roundRect">
            <a:avLst/>
          </a:prstGeom>
          <a:solidFill>
            <a:schemeClr val="bg2">
              <a:lumMod val="75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
        <p:nvSpPr>
          <p:cNvPr id="3" name="Rounded Rectangular Callout 2"/>
          <p:cNvSpPr/>
          <p:nvPr/>
        </p:nvSpPr>
        <p:spPr bwMode="auto">
          <a:xfrm>
            <a:off x="6705600" y="2571750"/>
            <a:ext cx="1371600" cy="381000"/>
          </a:xfrm>
          <a:prstGeom prst="wedgeRoundRectCallout">
            <a:avLst>
              <a:gd name="adj1" fmla="val -51726"/>
              <a:gd name="adj2" fmla="val 99193"/>
              <a:gd name="adj3" fmla="val 16667"/>
            </a:avLst>
          </a:prstGeom>
          <a:solidFill>
            <a:schemeClr val="bg2">
              <a:lumMod val="75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rgbClr val="000090"/>
                </a:solidFill>
                <a:effectLst/>
                <a:latin typeface="Lucida Sans" pitchFamily="-65" charset="0"/>
              </a:rPr>
              <a:t>Synset</a:t>
            </a:r>
            <a:endParaRPr kumimoji="0" lang="en-US" sz="1800" b="0" i="0" u="none" strike="noStrike" cap="none" normalizeH="0" baseline="0" dirty="0">
              <a:ln>
                <a:noFill/>
              </a:ln>
              <a:solidFill>
                <a:srgbClr val="000090"/>
              </a:solidFill>
              <a:effectLst/>
              <a:latin typeface="Lucida Sans" pitchFamily="-65" charset="0"/>
            </a:endParaRPr>
          </a:p>
        </p:txBody>
      </p:sp>
      <p:sp>
        <p:nvSpPr>
          <p:cNvPr id="69635" name="Rectangle 3"/>
          <p:cNvSpPr>
            <a:spLocks noGrp="1" noChangeArrowheads="1"/>
          </p:cNvSpPr>
          <p:nvPr>
            <p:ph sz="quarter" idx="1"/>
          </p:nvPr>
        </p:nvSpPr>
        <p:spPr>
          <a:xfrm>
            <a:off x="152400" y="1200150"/>
            <a:ext cx="7010400" cy="3581400"/>
          </a:xfrm>
        </p:spPr>
        <p:txBody>
          <a:bodyPr/>
          <a:lstStyle/>
          <a:p>
            <a:r>
              <a:rPr lang="en-US" sz="2000" b="1" dirty="0" err="1"/>
              <a:t>MeSH</a:t>
            </a:r>
            <a:r>
              <a:rPr lang="en-US" sz="2000" b="1" dirty="0"/>
              <a:t> (Medical Subject Headings)</a:t>
            </a:r>
            <a:endParaRPr lang="en-US" sz="2000" dirty="0"/>
          </a:p>
          <a:p>
            <a:pPr lvl="1"/>
            <a:r>
              <a:rPr lang="en-US" dirty="0" smtClean="0"/>
              <a:t>177,000 entry terms  </a:t>
            </a:r>
            <a:r>
              <a:rPr lang="en-US" dirty="0"/>
              <a:t>that correspond to </a:t>
            </a:r>
            <a:r>
              <a:rPr lang="en-US" dirty="0" smtClean="0"/>
              <a:t>26,142 biomedical “headings”</a:t>
            </a:r>
          </a:p>
          <a:p>
            <a:pPr lvl="1"/>
            <a:endParaRPr lang="en-US" sz="1800" b="1" dirty="0" smtClean="0"/>
          </a:p>
          <a:p>
            <a:r>
              <a:rPr lang="en-US" b="1" dirty="0" err="1" smtClean="0">
                <a:solidFill>
                  <a:srgbClr val="000090"/>
                </a:solidFill>
              </a:rPr>
              <a:t>Hemoglobins</a:t>
            </a:r>
            <a:endParaRPr lang="en-US" b="1" dirty="0">
              <a:solidFill>
                <a:srgbClr val="000090"/>
              </a:solidFill>
            </a:endParaRPr>
          </a:p>
          <a:p>
            <a:pPr marL="457200" lvl="1" indent="0">
              <a:buNone/>
            </a:pPr>
            <a:r>
              <a:rPr lang="en-US" b="1" dirty="0" smtClean="0">
                <a:solidFill>
                  <a:srgbClr val="000090"/>
                </a:solidFill>
              </a:rPr>
              <a:t>Entry Terms:  </a:t>
            </a:r>
            <a:r>
              <a:rPr lang="en-US" dirty="0" err="1" smtClean="0">
                <a:solidFill>
                  <a:srgbClr val="000090"/>
                </a:solidFill>
              </a:rPr>
              <a:t>Eryhem</a:t>
            </a:r>
            <a:r>
              <a:rPr lang="en-US" dirty="0" smtClean="0">
                <a:solidFill>
                  <a:srgbClr val="000090"/>
                </a:solidFill>
              </a:rPr>
              <a:t>,</a:t>
            </a:r>
            <a:r>
              <a:rPr lang="en-US" dirty="0">
                <a:solidFill>
                  <a:srgbClr val="000090"/>
                </a:solidFill>
              </a:rPr>
              <a:t> </a:t>
            </a:r>
            <a:r>
              <a:rPr lang="en-US" dirty="0" smtClean="0">
                <a:solidFill>
                  <a:srgbClr val="000090"/>
                </a:solidFill>
              </a:rPr>
              <a:t>Ferrous Hemoglobin, Hemoglobin</a:t>
            </a:r>
          </a:p>
          <a:p>
            <a:pPr marL="457200" lvl="1" indent="0">
              <a:buNone/>
            </a:pPr>
            <a:r>
              <a:rPr lang="en-US" b="1" dirty="0" smtClean="0">
                <a:solidFill>
                  <a:srgbClr val="000090"/>
                </a:solidFill>
              </a:rPr>
              <a:t>Definition:  </a:t>
            </a:r>
            <a:r>
              <a:rPr lang="en-US" dirty="0" smtClean="0">
                <a:solidFill>
                  <a:srgbClr val="000090"/>
                </a:solidFill>
              </a:rPr>
              <a:t>The </a:t>
            </a:r>
            <a:r>
              <a:rPr lang="en-US" dirty="0">
                <a:solidFill>
                  <a:srgbClr val="000090"/>
                </a:solidFill>
              </a:rPr>
              <a:t>oxygen-carrying proteins of ERYTHROCYTES. They are found in all vertebrates and some invertebrates. The number of globin subunits in the hemoglobin quaternary structure differs between species. Structures range from monomeric to a variety of </a:t>
            </a:r>
            <a:r>
              <a:rPr lang="en-US" dirty="0" err="1">
                <a:solidFill>
                  <a:srgbClr val="000090"/>
                </a:solidFill>
              </a:rPr>
              <a:t>multimeric</a:t>
            </a:r>
            <a:r>
              <a:rPr lang="en-US" dirty="0">
                <a:solidFill>
                  <a:srgbClr val="000090"/>
                </a:solidFill>
              </a:rPr>
              <a:t> </a:t>
            </a:r>
            <a:r>
              <a:rPr lang="en-US" dirty="0" smtClean="0">
                <a:solidFill>
                  <a:srgbClr val="000090"/>
                </a:solidFill>
              </a:rPr>
              <a:t>arrangements</a:t>
            </a:r>
            <a:endParaRPr lang="en-US" dirty="0">
              <a:solidFill>
                <a:srgbClr val="000090"/>
              </a:solidFill>
            </a:endParaRPr>
          </a:p>
        </p:txBody>
      </p:sp>
      <p:sp>
        <p:nvSpPr>
          <p:cNvPr id="69634" name="Rectangle 2"/>
          <p:cNvSpPr>
            <a:spLocks noGrp="1" noChangeArrowheads="1"/>
          </p:cNvSpPr>
          <p:nvPr>
            <p:ph type="title"/>
          </p:nvPr>
        </p:nvSpPr>
        <p:spPr>
          <a:xfrm>
            <a:off x="1371600" y="0"/>
            <a:ext cx="7467600" cy="1066800"/>
          </a:xfrm>
        </p:spPr>
        <p:txBody>
          <a:bodyPr/>
          <a:lstStyle/>
          <a:p>
            <a:r>
              <a:rPr lang="en-US" sz="2800" dirty="0" err="1" smtClean="0"/>
              <a:t>MeSH</a:t>
            </a:r>
            <a:r>
              <a:rPr lang="en-US" sz="2800" dirty="0" smtClean="0"/>
              <a:t>: Medical Subject Headings</a:t>
            </a:r>
            <a:br>
              <a:rPr lang="en-US" sz="2800" dirty="0" smtClean="0"/>
            </a:br>
            <a:r>
              <a:rPr lang="en-US" sz="2800" dirty="0" smtClean="0"/>
              <a:t>thesaurus from the National Library of Medicine</a:t>
            </a:r>
            <a:endParaRPr lang="en-US" sz="2800" dirty="0"/>
          </a:p>
        </p:txBody>
      </p:sp>
    </p:spTree>
    <p:extLst>
      <p:ext uri="{BB962C8B-B14F-4D97-AF65-F5344CB8AC3E}">
        <p14:creationId xmlns:p14="http://schemas.microsoft.com/office/powerpoint/2010/main" val="40872571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09550"/>
            <a:ext cx="7467600" cy="742950"/>
          </a:xfrm>
        </p:spPr>
        <p:txBody>
          <a:bodyPr/>
          <a:lstStyle/>
          <a:p>
            <a:r>
              <a:rPr lang="en-US" dirty="0" smtClean="0"/>
              <a:t>The </a:t>
            </a:r>
            <a:r>
              <a:rPr lang="en-US" dirty="0" err="1" smtClean="0"/>
              <a:t>MeSH</a:t>
            </a:r>
            <a:r>
              <a:rPr lang="en-US" dirty="0" smtClean="0"/>
              <a:t> Hierarchy</a:t>
            </a:r>
            <a:endParaRPr lang="en-US" dirty="0"/>
          </a:p>
        </p:txBody>
      </p:sp>
      <p:sp>
        <p:nvSpPr>
          <p:cNvPr id="3" name="Content Placeholder 2"/>
          <p:cNvSpPr>
            <a:spLocks noGrp="1"/>
          </p:cNvSpPr>
          <p:nvPr>
            <p:ph idx="1"/>
          </p:nvPr>
        </p:nvSpPr>
        <p:spPr/>
        <p:txBody>
          <a:bodyPr/>
          <a:lstStyle/>
          <a:p>
            <a:r>
              <a:rPr lang="en-US" dirty="0" smtClean="0"/>
              <a:t>a</a:t>
            </a:r>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48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1352550"/>
            <a:ext cx="6019800" cy="3385742"/>
          </a:xfrm>
          <a:prstGeom prst="rect">
            <a:avLst/>
          </a:prstGeom>
        </p:spPr>
      </p:pic>
      <p:pic>
        <p:nvPicPr>
          <p:cNvPr id="8" name="Picture 7" descr="mesh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380" y="1428750"/>
            <a:ext cx="5917535" cy="4610100"/>
          </a:xfrm>
          <a:prstGeom prst="rect">
            <a:avLst/>
          </a:prstGeom>
        </p:spPr>
      </p:pic>
      <p:pic>
        <p:nvPicPr>
          <p:cNvPr id="6" name="Picture 5" descr="hemoglobin.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5200" y="971550"/>
            <a:ext cx="4626837" cy="3487450"/>
          </a:xfrm>
          <a:prstGeom prst="rect">
            <a:avLst/>
          </a:prstGeom>
        </p:spPr>
      </p:pic>
    </p:spTree>
    <p:extLst>
      <p:ext uri="{BB962C8B-B14F-4D97-AF65-F5344CB8AC3E}">
        <p14:creationId xmlns:p14="http://schemas.microsoft.com/office/powerpoint/2010/main" val="233866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a:xfrm>
            <a:off x="1524000" y="209550"/>
            <a:ext cx="6629400" cy="857250"/>
          </a:xfrm>
        </p:spPr>
        <p:txBody>
          <a:bodyPr/>
          <a:lstStyle/>
          <a:p>
            <a:r>
              <a:rPr lang="en-US" altLang="ko-KR" sz="4400" dirty="0" smtClean="0">
                <a:ea typeface="굴림" charset="-127"/>
                <a:cs typeface="굴림" charset="-127"/>
              </a:rPr>
              <a:t>Uses of the </a:t>
            </a:r>
            <a:r>
              <a:rPr lang="en-US" altLang="ko-KR" sz="4400" dirty="0" err="1" smtClean="0">
                <a:ea typeface="굴림" charset="-127"/>
                <a:cs typeface="굴림" charset="-127"/>
              </a:rPr>
              <a:t>MeSH</a:t>
            </a:r>
            <a:r>
              <a:rPr lang="en-US" altLang="ko-KR" sz="4400" dirty="0" smtClean="0">
                <a:ea typeface="굴림" charset="-127"/>
                <a:cs typeface="굴림" charset="-127"/>
              </a:rPr>
              <a:t> </a:t>
            </a:r>
            <a:r>
              <a:rPr lang="en-US" altLang="ko-KR" sz="4400" dirty="0">
                <a:ea typeface="굴림" charset="-127"/>
                <a:cs typeface="굴림" charset="-127"/>
              </a:rPr>
              <a:t>Ontology</a:t>
            </a:r>
          </a:p>
        </p:txBody>
      </p:sp>
      <p:sp>
        <p:nvSpPr>
          <p:cNvPr id="75780" name="Rectangle 3"/>
          <p:cNvSpPr>
            <a:spLocks noGrp="1" noChangeArrowheads="1"/>
          </p:cNvSpPr>
          <p:nvPr>
            <p:ph sz="quarter" idx="1"/>
          </p:nvPr>
        </p:nvSpPr>
        <p:spPr>
          <a:xfrm>
            <a:off x="457200" y="1428750"/>
            <a:ext cx="8382000" cy="3238500"/>
          </a:xfrm>
        </p:spPr>
        <p:txBody>
          <a:bodyPr/>
          <a:lstStyle/>
          <a:p>
            <a:r>
              <a:rPr lang="en-US" altLang="ko-KR" sz="2800" dirty="0" smtClean="0">
                <a:ea typeface="굴림" charset="-127"/>
                <a:cs typeface="굴림" charset="-127"/>
              </a:rPr>
              <a:t>Provide synonyms (“entry terms”)</a:t>
            </a:r>
            <a:endParaRPr lang="en-US" altLang="ko-KR" sz="2800" dirty="0">
              <a:ea typeface="굴림" charset="-127"/>
              <a:cs typeface="굴림" charset="-127"/>
            </a:endParaRPr>
          </a:p>
          <a:p>
            <a:pPr lvl="1"/>
            <a:r>
              <a:rPr lang="en-US" altLang="ko-KR" sz="2400" dirty="0" smtClean="0">
                <a:ea typeface="굴림" charset="-127"/>
                <a:cs typeface="굴림" charset="-127"/>
              </a:rPr>
              <a:t>E.g., glucose and dextrose</a:t>
            </a:r>
            <a:endParaRPr lang="en-US" altLang="ko-KR" sz="2400" dirty="0">
              <a:ea typeface="굴림" charset="-127"/>
              <a:cs typeface="굴림" charset="-127"/>
            </a:endParaRPr>
          </a:p>
          <a:p>
            <a:r>
              <a:rPr lang="en-US" altLang="ko-KR" sz="2800" dirty="0">
                <a:ea typeface="굴림" charset="-127"/>
                <a:cs typeface="굴림" charset="-127"/>
              </a:rPr>
              <a:t>P</a:t>
            </a:r>
            <a:r>
              <a:rPr lang="en-US" altLang="ko-KR" sz="2800" dirty="0" smtClean="0">
                <a:ea typeface="굴림" charset="-127"/>
                <a:cs typeface="굴림" charset="-127"/>
              </a:rPr>
              <a:t>rovide </a:t>
            </a:r>
            <a:r>
              <a:rPr lang="en-US" altLang="ko-KR" sz="2800" dirty="0" err="1" smtClean="0">
                <a:ea typeface="굴림" charset="-127"/>
                <a:cs typeface="굴림" charset="-127"/>
              </a:rPr>
              <a:t>hypernyms</a:t>
            </a:r>
            <a:r>
              <a:rPr lang="en-US" altLang="ko-KR" sz="2800" dirty="0" smtClean="0">
                <a:ea typeface="굴림" charset="-127"/>
                <a:cs typeface="굴림" charset="-127"/>
              </a:rPr>
              <a:t> (from the hierarchy)</a:t>
            </a:r>
            <a:endParaRPr lang="en-US" altLang="ko-KR" sz="2800" dirty="0">
              <a:ea typeface="굴림" charset="-127"/>
              <a:cs typeface="굴림" charset="-127"/>
            </a:endParaRPr>
          </a:p>
          <a:p>
            <a:pPr lvl="1"/>
            <a:r>
              <a:rPr lang="en-US" altLang="ko-KR" sz="2400" dirty="0">
                <a:ea typeface="굴림" charset="-127"/>
                <a:cs typeface="굴림" charset="-127"/>
              </a:rPr>
              <a:t>E.g., </a:t>
            </a:r>
            <a:r>
              <a:rPr lang="en-US" altLang="ko-KR" sz="2400" dirty="0" smtClean="0">
                <a:ea typeface="굴림" charset="-127"/>
                <a:cs typeface="굴림" charset="-127"/>
              </a:rPr>
              <a:t>glucose ISA monosaccharide</a:t>
            </a:r>
          </a:p>
          <a:p>
            <a:r>
              <a:rPr lang="en-US" sz="2800" dirty="0" smtClean="0"/>
              <a:t>Indexing in MEDLINE/</a:t>
            </a:r>
            <a:r>
              <a:rPr lang="en-US" sz="2800" dirty="0" err="1" smtClean="0"/>
              <a:t>PubMED</a:t>
            </a:r>
            <a:r>
              <a:rPr lang="en-US" sz="2800" dirty="0" smtClean="0"/>
              <a:t> database</a:t>
            </a:r>
          </a:p>
          <a:p>
            <a:pPr lvl="1"/>
            <a:r>
              <a:rPr lang="en-US" sz="2400" dirty="0" smtClean="0"/>
              <a:t>NLM’s bibliographic database: </a:t>
            </a:r>
          </a:p>
          <a:p>
            <a:pPr lvl="2"/>
            <a:r>
              <a:rPr lang="en-US" dirty="0" smtClean="0"/>
              <a:t>20 million journal articles</a:t>
            </a:r>
          </a:p>
          <a:p>
            <a:pPr lvl="2"/>
            <a:r>
              <a:rPr lang="en-US" altLang="ko-KR" dirty="0" smtClean="0">
                <a:ea typeface="굴림" charset="-127"/>
                <a:cs typeface="굴림" charset="-127"/>
              </a:rPr>
              <a:t>Each article hand-assigned 10-20 </a:t>
            </a:r>
            <a:r>
              <a:rPr lang="en-US" altLang="ko-KR" dirty="0" err="1" smtClean="0">
                <a:ea typeface="굴림" charset="-127"/>
                <a:cs typeface="굴림" charset="-127"/>
              </a:rPr>
              <a:t>MeSH</a:t>
            </a:r>
            <a:r>
              <a:rPr lang="en-US" altLang="ko-KR" dirty="0" smtClean="0">
                <a:ea typeface="굴림" charset="-127"/>
                <a:cs typeface="굴림" charset="-127"/>
              </a:rPr>
              <a:t> terms</a:t>
            </a:r>
            <a:endParaRPr lang="en-US" altLang="ko-KR" sz="2400" dirty="0">
              <a:ea typeface="굴림" charset="-127"/>
              <a:cs typeface="굴림" charset="-127"/>
            </a:endParaRPr>
          </a:p>
        </p:txBody>
      </p:sp>
    </p:spTree>
    <p:extLst>
      <p:ext uri="{BB962C8B-B14F-4D97-AF65-F5344CB8AC3E}">
        <p14:creationId xmlns:p14="http://schemas.microsoft.com/office/powerpoint/2010/main" val="14301994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323850"/>
            <a:ext cx="4800600" cy="1905000"/>
          </a:xfrm>
        </p:spPr>
        <p:txBody>
          <a:bodyPr/>
          <a:lstStyle/>
          <a:p>
            <a:r>
              <a:rPr lang="en-US" sz="4000" dirty="0" smtClean="0">
                <a:latin typeface="Calibri (Headings)"/>
                <a:cs typeface="Calibri (Headings)"/>
              </a:rPr>
              <a:t>Computing with a thesaurus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a:xfrm>
            <a:off x="4495800" y="1809750"/>
            <a:ext cx="3886200" cy="1295400"/>
          </a:xfrm>
        </p:spPr>
        <p:txBody>
          <a:bodyPr/>
          <a:lstStyle/>
          <a:p>
            <a:r>
              <a:rPr lang="en-US" sz="3600" dirty="0" smtClean="0">
                <a:solidFill>
                  <a:srgbClr val="A4001D"/>
                </a:solidFill>
                <a:ea typeface="ＭＳ Ｐゴシック" charset="0"/>
                <a:cs typeface="Calibri"/>
              </a:rPr>
              <a:t>WordNet</a:t>
            </a:r>
            <a:endParaRPr lang="en-US" sz="3600" dirty="0">
              <a:solidFill>
                <a:srgbClr val="A4001D"/>
              </a:solidFill>
              <a:ea typeface="ＭＳ Ｐゴシック" charset="0"/>
              <a:cs typeface="Calibri"/>
            </a:endParaRPr>
          </a:p>
        </p:txBody>
      </p:sp>
    </p:spTree>
    <p:extLst>
      <p:ext uri="{BB962C8B-B14F-4D97-AF65-F5344CB8AC3E}">
        <p14:creationId xmlns:p14="http://schemas.microsoft.com/office/powerpoint/2010/main" val="1961286095"/>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323850"/>
            <a:ext cx="4800600" cy="1905000"/>
          </a:xfrm>
        </p:spPr>
        <p:txBody>
          <a:bodyPr/>
          <a:lstStyle/>
          <a:p>
            <a:r>
              <a:rPr lang="en-US" sz="4000" dirty="0" smtClean="0">
                <a:latin typeface="Calibri (Headings)"/>
                <a:cs typeface="Calibri (Headings)"/>
              </a:rPr>
              <a:t>Computing with a thesaurus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a:xfrm>
            <a:off x="4495800" y="1809750"/>
            <a:ext cx="3886200" cy="1295400"/>
          </a:xfrm>
        </p:spPr>
        <p:txBody>
          <a:bodyPr/>
          <a:lstStyle/>
          <a:p>
            <a:r>
              <a:rPr lang="en-US" sz="3600" dirty="0">
                <a:solidFill>
                  <a:srgbClr val="A4001D"/>
                </a:solidFill>
                <a:ea typeface="ＭＳ Ｐゴシック" charset="0"/>
                <a:cs typeface="Calibri"/>
              </a:rPr>
              <a:t>Word Similarity: Thesaurus Methods</a:t>
            </a:r>
          </a:p>
        </p:txBody>
      </p:sp>
    </p:spTree>
    <p:extLst>
      <p:ext uri="{BB962C8B-B14F-4D97-AF65-F5344CB8AC3E}">
        <p14:creationId xmlns:p14="http://schemas.microsoft.com/office/powerpoint/2010/main" val="2995479615"/>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Word Similarity</a:t>
            </a:r>
          </a:p>
        </p:txBody>
      </p:sp>
      <p:sp>
        <p:nvSpPr>
          <p:cNvPr id="79875" name="Rectangle 3"/>
          <p:cNvSpPr>
            <a:spLocks noGrp="1" noChangeArrowheads="1"/>
          </p:cNvSpPr>
          <p:nvPr>
            <p:ph sz="quarter" idx="1"/>
          </p:nvPr>
        </p:nvSpPr>
        <p:spPr/>
        <p:txBody>
          <a:bodyPr/>
          <a:lstStyle/>
          <a:p>
            <a:r>
              <a:rPr lang="en-US" b="1" dirty="0" smtClean="0"/>
              <a:t>Synonymy</a:t>
            </a:r>
            <a:r>
              <a:rPr lang="en-US" dirty="0" smtClean="0"/>
              <a:t>: a binary relation</a:t>
            </a:r>
            <a:endParaRPr lang="en-US" dirty="0"/>
          </a:p>
          <a:p>
            <a:pPr lvl="1"/>
            <a:r>
              <a:rPr lang="en-US" dirty="0"/>
              <a:t>Two words are either synonymous or not</a:t>
            </a:r>
          </a:p>
          <a:p>
            <a:r>
              <a:rPr lang="en-US" b="1" dirty="0" smtClean="0"/>
              <a:t>Similarity </a:t>
            </a:r>
            <a:r>
              <a:rPr lang="en-US" dirty="0" smtClean="0"/>
              <a:t>(or</a:t>
            </a:r>
            <a:r>
              <a:rPr lang="en-US" b="1" dirty="0" smtClean="0"/>
              <a:t> distance</a:t>
            </a:r>
            <a:r>
              <a:rPr lang="en-US" dirty="0" smtClean="0"/>
              <a:t>): a looser metric</a:t>
            </a:r>
            <a:endParaRPr lang="en-US" dirty="0"/>
          </a:p>
          <a:p>
            <a:pPr lvl="1"/>
            <a:r>
              <a:rPr lang="en-US" dirty="0" smtClean="0"/>
              <a:t>Two </a:t>
            </a:r>
            <a:r>
              <a:rPr lang="en-US" dirty="0"/>
              <a:t>words are more </a:t>
            </a:r>
            <a:r>
              <a:rPr lang="en-US" dirty="0" smtClean="0"/>
              <a:t>similar if </a:t>
            </a:r>
            <a:r>
              <a:rPr lang="en-US" dirty="0"/>
              <a:t>they share more features of meaning</a:t>
            </a:r>
          </a:p>
          <a:p>
            <a:r>
              <a:rPr lang="en-US" dirty="0"/>
              <a:t>S</a:t>
            </a:r>
            <a:r>
              <a:rPr lang="en-US" dirty="0" smtClean="0"/>
              <a:t>imilarity is properly a relation </a:t>
            </a:r>
            <a:r>
              <a:rPr lang="en-US" dirty="0"/>
              <a:t>between </a:t>
            </a:r>
            <a:r>
              <a:rPr lang="en-US" b="1" dirty="0" smtClean="0"/>
              <a:t>senses</a:t>
            </a:r>
            <a:endParaRPr lang="en-US" dirty="0"/>
          </a:p>
          <a:p>
            <a:pPr lvl="1"/>
            <a:r>
              <a:rPr lang="en-US" dirty="0" smtClean="0"/>
              <a:t>The word “</a:t>
            </a:r>
            <a:r>
              <a:rPr lang="en-US" dirty="0" smtClean="0">
                <a:latin typeface="Courier"/>
                <a:cs typeface="Courier"/>
              </a:rPr>
              <a:t>bank</a:t>
            </a:r>
            <a:r>
              <a:rPr lang="en-US" dirty="0" smtClean="0"/>
              <a:t>” is not similar to the word “</a:t>
            </a:r>
            <a:r>
              <a:rPr lang="en-US" dirty="0" smtClean="0">
                <a:latin typeface="Courier"/>
                <a:cs typeface="Courier"/>
              </a:rPr>
              <a:t>slope</a:t>
            </a:r>
            <a:r>
              <a:rPr lang="en-US" dirty="0" smtClean="0"/>
              <a:t>”</a:t>
            </a:r>
            <a:endParaRPr lang="en-US" dirty="0"/>
          </a:p>
          <a:p>
            <a:pPr lvl="1"/>
            <a:r>
              <a:rPr lang="en-US" dirty="0" smtClean="0">
                <a:solidFill>
                  <a:srgbClr val="0000FF"/>
                </a:solidFill>
              </a:rPr>
              <a:t>Bank</a:t>
            </a:r>
            <a:r>
              <a:rPr lang="en-US" baseline="30000" dirty="0" smtClean="0">
                <a:solidFill>
                  <a:srgbClr val="0000FF"/>
                </a:solidFill>
              </a:rPr>
              <a:t>1</a:t>
            </a:r>
            <a:r>
              <a:rPr lang="en-US" dirty="0" smtClean="0"/>
              <a:t> </a:t>
            </a:r>
            <a:r>
              <a:rPr lang="en-US" dirty="0"/>
              <a:t>is similar to </a:t>
            </a:r>
            <a:r>
              <a:rPr lang="en-US" dirty="0">
                <a:solidFill>
                  <a:srgbClr val="0000FF"/>
                </a:solidFill>
              </a:rPr>
              <a:t>fund</a:t>
            </a:r>
            <a:r>
              <a:rPr lang="en-US" baseline="30000" dirty="0">
                <a:solidFill>
                  <a:srgbClr val="0000FF"/>
                </a:solidFill>
              </a:rPr>
              <a:t>3</a:t>
            </a:r>
          </a:p>
          <a:p>
            <a:pPr lvl="1"/>
            <a:r>
              <a:rPr lang="en-US" dirty="0">
                <a:solidFill>
                  <a:srgbClr val="0000FF"/>
                </a:solidFill>
              </a:rPr>
              <a:t>Bank</a:t>
            </a:r>
            <a:r>
              <a:rPr lang="en-US" baseline="30000" dirty="0">
                <a:solidFill>
                  <a:srgbClr val="0000FF"/>
                </a:solidFill>
              </a:rPr>
              <a:t>2</a:t>
            </a:r>
            <a:r>
              <a:rPr lang="en-US" dirty="0"/>
              <a:t> is similar to </a:t>
            </a:r>
            <a:r>
              <a:rPr lang="en-US" dirty="0">
                <a:solidFill>
                  <a:srgbClr val="0000FF"/>
                </a:solidFill>
              </a:rPr>
              <a:t>slope</a:t>
            </a:r>
            <a:r>
              <a:rPr lang="en-US" baseline="30000" dirty="0">
                <a:solidFill>
                  <a:srgbClr val="0000FF"/>
                </a:solidFill>
              </a:rPr>
              <a:t>5</a:t>
            </a:r>
          </a:p>
          <a:p>
            <a:r>
              <a:rPr lang="en-US" dirty="0" smtClean="0"/>
              <a:t>But we’ll compute similarity over </a:t>
            </a:r>
            <a:r>
              <a:rPr lang="en-US" dirty="0"/>
              <a:t>both words and senses</a:t>
            </a:r>
          </a:p>
        </p:txBody>
      </p:sp>
    </p:spTree>
    <p:extLst>
      <p:ext uri="{BB962C8B-B14F-4D97-AF65-F5344CB8AC3E}">
        <p14:creationId xmlns:p14="http://schemas.microsoft.com/office/powerpoint/2010/main" val="427960398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t>Why word similarity</a:t>
            </a:r>
          </a:p>
        </p:txBody>
      </p:sp>
      <p:sp>
        <p:nvSpPr>
          <p:cNvPr id="80899" name="Rectangle 3"/>
          <p:cNvSpPr>
            <a:spLocks noGrp="1" noChangeArrowheads="1"/>
          </p:cNvSpPr>
          <p:nvPr>
            <p:ph sz="quarter" idx="1"/>
          </p:nvPr>
        </p:nvSpPr>
        <p:spPr/>
        <p:txBody>
          <a:bodyPr/>
          <a:lstStyle/>
          <a:p>
            <a:r>
              <a:rPr lang="en-US" dirty="0" smtClean="0"/>
              <a:t>A practical component in lots of NLP tasks</a:t>
            </a:r>
          </a:p>
          <a:p>
            <a:pPr lvl="1"/>
            <a:r>
              <a:rPr lang="en-US" dirty="0" smtClean="0"/>
              <a:t>Question answering</a:t>
            </a:r>
          </a:p>
          <a:p>
            <a:pPr lvl="1"/>
            <a:r>
              <a:rPr lang="en-US" dirty="0"/>
              <a:t>Natural language </a:t>
            </a:r>
            <a:r>
              <a:rPr lang="en-US" dirty="0" smtClean="0"/>
              <a:t>generation</a:t>
            </a:r>
          </a:p>
          <a:p>
            <a:pPr lvl="1"/>
            <a:r>
              <a:rPr lang="en-US" dirty="0"/>
              <a:t>Automatic essay grading</a:t>
            </a:r>
          </a:p>
          <a:p>
            <a:pPr lvl="1"/>
            <a:r>
              <a:rPr lang="en-US" dirty="0"/>
              <a:t>Plagiarism </a:t>
            </a:r>
            <a:r>
              <a:rPr lang="en-US" dirty="0" smtClean="0"/>
              <a:t>detection</a:t>
            </a:r>
          </a:p>
          <a:p>
            <a:r>
              <a:rPr lang="en-US" dirty="0" smtClean="0"/>
              <a:t>A theoretical component in many linguistic and cognitive tasks</a:t>
            </a:r>
          </a:p>
          <a:p>
            <a:pPr lvl="1"/>
            <a:r>
              <a:rPr lang="en-US" dirty="0"/>
              <a:t>H</a:t>
            </a:r>
            <a:r>
              <a:rPr lang="en-US" dirty="0" smtClean="0"/>
              <a:t>istorical semantics</a:t>
            </a:r>
          </a:p>
          <a:p>
            <a:pPr lvl="1"/>
            <a:r>
              <a:rPr lang="en-US" dirty="0" smtClean="0"/>
              <a:t>Models of human word learning</a:t>
            </a:r>
          </a:p>
          <a:p>
            <a:pPr lvl="1"/>
            <a:r>
              <a:rPr lang="en-US" dirty="0" smtClean="0"/>
              <a:t>Morphology and grammar induction</a:t>
            </a:r>
          </a:p>
          <a:p>
            <a:pPr lvl="1"/>
            <a:endParaRPr lang="en-US" dirty="0"/>
          </a:p>
        </p:txBody>
      </p:sp>
    </p:spTree>
    <p:extLst>
      <p:ext uri="{BB962C8B-B14F-4D97-AF65-F5344CB8AC3E}">
        <p14:creationId xmlns:p14="http://schemas.microsoft.com/office/powerpoint/2010/main" val="39553369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26"/>
          <p:cNvSpPr>
            <a:spLocks noGrp="1" noChangeArrowheads="1"/>
          </p:cNvSpPr>
          <p:nvPr>
            <p:ph type="title"/>
          </p:nvPr>
        </p:nvSpPr>
        <p:spPr/>
        <p:txBody>
          <a:bodyPr/>
          <a:lstStyle/>
          <a:p>
            <a:r>
              <a:rPr lang="en-US" dirty="0" smtClean="0"/>
              <a:t>Word similarity and word relatedness</a:t>
            </a:r>
            <a:endParaRPr lang="en-US" dirty="0"/>
          </a:p>
        </p:txBody>
      </p:sp>
      <p:sp>
        <p:nvSpPr>
          <p:cNvPr id="82947" name="Rectangle 1027"/>
          <p:cNvSpPr>
            <a:spLocks noGrp="1" noChangeArrowheads="1"/>
          </p:cNvSpPr>
          <p:nvPr>
            <p:ph sz="quarter" idx="1"/>
          </p:nvPr>
        </p:nvSpPr>
        <p:spPr/>
        <p:txBody>
          <a:bodyPr/>
          <a:lstStyle/>
          <a:p>
            <a:pPr>
              <a:lnSpc>
                <a:spcPct val="90000"/>
              </a:lnSpc>
            </a:pPr>
            <a:r>
              <a:rPr lang="en-US" sz="2800" dirty="0" smtClean="0"/>
              <a:t>We often distinguish </a:t>
            </a:r>
            <a:r>
              <a:rPr lang="en-US" sz="2800" b="1" dirty="0" smtClean="0"/>
              <a:t>word </a:t>
            </a:r>
            <a:r>
              <a:rPr lang="en-US" sz="2800" b="1" dirty="0"/>
              <a:t>similarity </a:t>
            </a:r>
            <a:r>
              <a:rPr lang="en-US" sz="2800" b="1" dirty="0" smtClean="0"/>
              <a:t> </a:t>
            </a:r>
            <a:r>
              <a:rPr lang="en-US" sz="2800" dirty="0" smtClean="0"/>
              <a:t>from </a:t>
            </a:r>
            <a:r>
              <a:rPr lang="en-US" sz="2800" b="1" dirty="0" smtClean="0"/>
              <a:t>word </a:t>
            </a:r>
            <a:r>
              <a:rPr lang="en-US" sz="2800" b="1" dirty="0"/>
              <a:t>relatedness</a:t>
            </a:r>
          </a:p>
          <a:p>
            <a:pPr lvl="1">
              <a:lnSpc>
                <a:spcPct val="90000"/>
              </a:lnSpc>
            </a:pPr>
            <a:r>
              <a:rPr lang="en-US" sz="2400" b="1" dirty="0"/>
              <a:t>Similar</a:t>
            </a:r>
            <a:r>
              <a:rPr lang="en-US" sz="2400" dirty="0"/>
              <a:t> </a:t>
            </a:r>
            <a:r>
              <a:rPr lang="en-US" sz="2400" b="1" dirty="0" smtClean="0"/>
              <a:t>words</a:t>
            </a:r>
            <a:r>
              <a:rPr lang="en-US" sz="2400" dirty="0" smtClean="0"/>
              <a:t>: near</a:t>
            </a:r>
            <a:r>
              <a:rPr lang="en-US" sz="2400" dirty="0"/>
              <a:t>-synonyms</a:t>
            </a:r>
          </a:p>
          <a:p>
            <a:pPr lvl="1">
              <a:lnSpc>
                <a:spcPct val="90000"/>
              </a:lnSpc>
            </a:pPr>
            <a:r>
              <a:rPr lang="en-US" sz="2400" b="1" dirty="0" smtClean="0"/>
              <a:t>Related words</a:t>
            </a:r>
            <a:r>
              <a:rPr lang="en-US" sz="2400" dirty="0" smtClean="0"/>
              <a:t>: can be </a:t>
            </a:r>
            <a:r>
              <a:rPr lang="en-US" sz="2400" dirty="0"/>
              <a:t>related any way</a:t>
            </a:r>
          </a:p>
          <a:p>
            <a:pPr lvl="2">
              <a:lnSpc>
                <a:spcPct val="90000"/>
              </a:lnSpc>
            </a:pPr>
            <a:r>
              <a:rPr lang="en-US" sz="2400" dirty="0">
                <a:latin typeface="Courier"/>
                <a:cs typeface="Courier"/>
              </a:rPr>
              <a:t>c</a:t>
            </a:r>
            <a:r>
              <a:rPr lang="en-US" sz="2400" dirty="0" smtClean="0">
                <a:latin typeface="Courier"/>
                <a:cs typeface="Courier"/>
              </a:rPr>
              <a:t>ar, </a:t>
            </a:r>
            <a:r>
              <a:rPr lang="en-US" sz="2400" dirty="0">
                <a:latin typeface="Courier"/>
                <a:cs typeface="Courier"/>
              </a:rPr>
              <a:t>bicycle</a:t>
            </a:r>
            <a:r>
              <a:rPr lang="en-US" sz="2400" dirty="0"/>
              <a:t>: </a:t>
            </a:r>
            <a:r>
              <a:rPr lang="en-US" sz="2400" dirty="0" smtClean="0"/>
              <a:t>   </a:t>
            </a:r>
            <a:r>
              <a:rPr lang="en-US" sz="2400" b="1" dirty="0" smtClean="0"/>
              <a:t>similar</a:t>
            </a:r>
            <a:endParaRPr lang="en-US" sz="2400" b="1" dirty="0"/>
          </a:p>
          <a:p>
            <a:pPr lvl="2">
              <a:lnSpc>
                <a:spcPct val="90000"/>
              </a:lnSpc>
            </a:pPr>
            <a:r>
              <a:rPr lang="en-US" sz="2400" dirty="0">
                <a:latin typeface="Courier"/>
                <a:cs typeface="Courier"/>
              </a:rPr>
              <a:t>c</a:t>
            </a:r>
            <a:r>
              <a:rPr lang="en-US" sz="2400" dirty="0" smtClean="0">
                <a:latin typeface="Courier"/>
                <a:cs typeface="Courier"/>
              </a:rPr>
              <a:t>ar</a:t>
            </a:r>
            <a:r>
              <a:rPr lang="en-US" sz="2400" dirty="0">
                <a:latin typeface="Courier"/>
                <a:cs typeface="Courier"/>
              </a:rPr>
              <a:t>, gasoline</a:t>
            </a:r>
            <a:r>
              <a:rPr lang="en-US" sz="2400" dirty="0"/>
              <a:t>: </a:t>
            </a:r>
            <a:r>
              <a:rPr lang="en-US" sz="2400" dirty="0" smtClean="0"/>
              <a:t>  </a:t>
            </a:r>
            <a:r>
              <a:rPr lang="en-US" sz="2400" b="1" dirty="0" smtClean="0"/>
              <a:t>related</a:t>
            </a:r>
            <a:r>
              <a:rPr lang="en-US" sz="2400" dirty="0"/>
              <a:t>, not </a:t>
            </a:r>
            <a:r>
              <a:rPr lang="en-US" sz="2400" dirty="0" smtClean="0"/>
              <a:t>similar</a:t>
            </a:r>
            <a:endParaRPr lang="en-US" sz="2400" dirty="0"/>
          </a:p>
        </p:txBody>
      </p:sp>
    </p:spTree>
    <p:extLst>
      <p:ext uri="{BB962C8B-B14F-4D97-AF65-F5344CB8AC3E}">
        <p14:creationId xmlns:p14="http://schemas.microsoft.com/office/powerpoint/2010/main" val="21845401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dirty="0" smtClean="0"/>
              <a:t>Two classes </a:t>
            </a:r>
            <a:r>
              <a:rPr lang="en-US" dirty="0"/>
              <a:t>of </a:t>
            </a:r>
            <a:r>
              <a:rPr lang="en-US" dirty="0" smtClean="0"/>
              <a:t>similarity algorithms</a:t>
            </a:r>
            <a:endParaRPr lang="en-US" dirty="0"/>
          </a:p>
        </p:txBody>
      </p:sp>
      <p:sp>
        <p:nvSpPr>
          <p:cNvPr id="81923" name="Rectangle 3"/>
          <p:cNvSpPr>
            <a:spLocks noGrp="1" noChangeArrowheads="1"/>
          </p:cNvSpPr>
          <p:nvPr>
            <p:ph sz="quarter" idx="1"/>
          </p:nvPr>
        </p:nvSpPr>
        <p:spPr/>
        <p:txBody>
          <a:bodyPr/>
          <a:lstStyle/>
          <a:p>
            <a:r>
              <a:rPr lang="en-US" sz="2800" dirty="0"/>
              <a:t>Thesaurus-based algorithms</a:t>
            </a:r>
          </a:p>
          <a:p>
            <a:pPr lvl="1"/>
            <a:r>
              <a:rPr lang="en-US" sz="2400" dirty="0" smtClean="0"/>
              <a:t>Are words “</a:t>
            </a:r>
            <a:r>
              <a:rPr lang="en-US" sz="2400" dirty="0"/>
              <a:t>nearby” in </a:t>
            </a:r>
            <a:r>
              <a:rPr lang="en-US" sz="2400" dirty="0" err="1" smtClean="0"/>
              <a:t>hypernym</a:t>
            </a:r>
            <a:r>
              <a:rPr lang="en-US" sz="2400" dirty="0" smtClean="0"/>
              <a:t> hierarchy?</a:t>
            </a:r>
          </a:p>
          <a:p>
            <a:pPr lvl="1"/>
            <a:r>
              <a:rPr lang="en-US" sz="2400" dirty="0" smtClean="0"/>
              <a:t>Do words have similar glosses (definitions)?</a:t>
            </a:r>
          </a:p>
          <a:p>
            <a:r>
              <a:rPr lang="en-US" sz="2800" dirty="0" smtClean="0"/>
              <a:t>Distributional </a:t>
            </a:r>
            <a:r>
              <a:rPr lang="en-US" sz="2800" dirty="0"/>
              <a:t>algorithms</a:t>
            </a:r>
          </a:p>
          <a:p>
            <a:pPr lvl="1"/>
            <a:r>
              <a:rPr lang="en-US" sz="2400" dirty="0" smtClean="0"/>
              <a:t>Do words have similar distributional contexts?</a:t>
            </a:r>
          </a:p>
          <a:p>
            <a:pPr lvl="1"/>
            <a:r>
              <a:rPr lang="en-US" sz="2400" dirty="0" smtClean="0"/>
              <a:t>Distributional (Vector) semantics on Thursday!</a:t>
            </a:r>
          </a:p>
        </p:txBody>
      </p:sp>
    </p:spTree>
    <p:extLst>
      <p:ext uri="{BB962C8B-B14F-4D97-AF65-F5344CB8AC3E}">
        <p14:creationId xmlns:p14="http://schemas.microsoft.com/office/powerpoint/2010/main" val="429352382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7362" y="133350"/>
            <a:ext cx="4559250" cy="2829322"/>
          </a:xfrm>
          <a:prstGeom prst="rect">
            <a:avLst/>
          </a:prstGeom>
        </p:spPr>
      </p:pic>
      <p:sp>
        <p:nvSpPr>
          <p:cNvPr id="83970" name="Rectangle 2"/>
          <p:cNvSpPr>
            <a:spLocks noGrp="1" noChangeArrowheads="1"/>
          </p:cNvSpPr>
          <p:nvPr>
            <p:ph type="title"/>
          </p:nvPr>
        </p:nvSpPr>
        <p:spPr/>
        <p:txBody>
          <a:bodyPr/>
          <a:lstStyle/>
          <a:p>
            <a:r>
              <a:rPr lang="en-US"/>
              <a:t>Path based similarity</a:t>
            </a:r>
          </a:p>
        </p:txBody>
      </p:sp>
      <p:sp>
        <p:nvSpPr>
          <p:cNvPr id="83971" name="Rectangle 3"/>
          <p:cNvSpPr>
            <a:spLocks noGrp="1" noChangeArrowheads="1"/>
          </p:cNvSpPr>
          <p:nvPr>
            <p:ph sz="quarter" idx="1"/>
          </p:nvPr>
        </p:nvSpPr>
        <p:spPr>
          <a:xfrm>
            <a:off x="76200" y="2952750"/>
            <a:ext cx="6172200" cy="2209800"/>
          </a:xfrm>
        </p:spPr>
        <p:txBody>
          <a:bodyPr/>
          <a:lstStyle/>
          <a:p>
            <a:r>
              <a:rPr lang="en-US" dirty="0"/>
              <a:t>Two </a:t>
            </a:r>
            <a:r>
              <a:rPr lang="en-US" dirty="0" smtClean="0"/>
              <a:t>concepts (senses/</a:t>
            </a:r>
            <a:r>
              <a:rPr lang="en-US" dirty="0" err="1" smtClean="0"/>
              <a:t>synsets</a:t>
            </a:r>
            <a:r>
              <a:rPr lang="en-US" dirty="0" smtClean="0"/>
              <a:t>) are </a:t>
            </a:r>
            <a:r>
              <a:rPr lang="en-US" dirty="0"/>
              <a:t>similar if </a:t>
            </a:r>
            <a:r>
              <a:rPr lang="en-US" dirty="0" smtClean="0"/>
              <a:t>they are near each other in the thesaurus </a:t>
            </a:r>
            <a:r>
              <a:rPr lang="en-US" dirty="0"/>
              <a:t>hierarchy </a:t>
            </a:r>
            <a:endParaRPr lang="en-US" dirty="0" smtClean="0"/>
          </a:p>
          <a:p>
            <a:pPr lvl="1"/>
            <a:r>
              <a:rPr lang="en-US" dirty="0" smtClean="0"/>
              <a:t>=have a short </a:t>
            </a:r>
            <a:r>
              <a:rPr lang="en-US" dirty="0"/>
              <a:t>path between </a:t>
            </a:r>
            <a:r>
              <a:rPr lang="en-US" dirty="0" smtClean="0"/>
              <a:t>them</a:t>
            </a:r>
          </a:p>
          <a:p>
            <a:pPr lvl="1"/>
            <a:r>
              <a:rPr lang="en-US" dirty="0" smtClean="0"/>
              <a:t>concepts have path 1 to themselves</a:t>
            </a:r>
            <a:endParaRPr lang="en-US" dirty="0"/>
          </a:p>
        </p:txBody>
      </p:sp>
    </p:spTree>
    <p:extLst>
      <p:ext uri="{BB962C8B-B14F-4D97-AF65-F5344CB8AC3E}">
        <p14:creationId xmlns:p14="http://schemas.microsoft.com/office/powerpoint/2010/main" val="146086167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dirty="0"/>
              <a:t>Refinements to path-based similarity</a:t>
            </a:r>
          </a:p>
        </p:txBody>
      </p:sp>
      <p:sp>
        <p:nvSpPr>
          <p:cNvPr id="84995" name="Rectangle 3"/>
          <p:cNvSpPr>
            <a:spLocks noGrp="1" noChangeArrowheads="1"/>
          </p:cNvSpPr>
          <p:nvPr>
            <p:ph sz="quarter" idx="1"/>
          </p:nvPr>
        </p:nvSpPr>
        <p:spPr/>
        <p:txBody>
          <a:bodyPr/>
          <a:lstStyle/>
          <a:p>
            <a:r>
              <a:rPr lang="en-US" dirty="0" err="1" smtClean="0">
                <a:solidFill>
                  <a:srgbClr val="0000FF"/>
                </a:solidFill>
                <a:latin typeface="Times New Roman"/>
                <a:cs typeface="Times New Roman"/>
              </a:rPr>
              <a:t>pathlen</a:t>
            </a:r>
            <a:r>
              <a:rPr lang="en-US" dirty="0" smtClean="0">
                <a:solidFill>
                  <a:srgbClr val="0000FF"/>
                </a:solidFill>
                <a:latin typeface="Times New Roman"/>
                <a:cs typeface="Times New Roman"/>
              </a:rPr>
              <a:t>(</a:t>
            </a:r>
            <a:r>
              <a:rPr lang="en-US" i="1" dirty="0" smtClean="0">
                <a:solidFill>
                  <a:srgbClr val="0000FF"/>
                </a:solidFill>
                <a:latin typeface="Times New Roman"/>
                <a:cs typeface="Times New Roman"/>
              </a:rPr>
              <a:t>c</a:t>
            </a:r>
            <a:r>
              <a:rPr lang="en-US" i="1" baseline="-25000" dirty="0" smtClean="0">
                <a:solidFill>
                  <a:srgbClr val="0000FF"/>
                </a:solidFill>
                <a:latin typeface="Times New Roman"/>
                <a:cs typeface="Times New Roman"/>
              </a:rPr>
              <a:t>1</a:t>
            </a:r>
            <a:r>
              <a:rPr lang="en-US" i="1" dirty="0" smtClean="0">
                <a:solidFill>
                  <a:srgbClr val="0000FF"/>
                </a:solidFill>
                <a:latin typeface="Times New Roman"/>
                <a:cs typeface="Times New Roman"/>
              </a:rPr>
              <a:t>,c</a:t>
            </a:r>
            <a:r>
              <a:rPr lang="en-US" i="1" baseline="-25000" dirty="0" smtClean="0">
                <a:solidFill>
                  <a:srgbClr val="0000FF"/>
                </a:solidFill>
                <a:latin typeface="Times New Roman"/>
                <a:cs typeface="Times New Roman"/>
              </a:rPr>
              <a:t>2</a:t>
            </a:r>
            <a:r>
              <a:rPr lang="en-US" dirty="0" smtClean="0">
                <a:solidFill>
                  <a:srgbClr val="0000FF"/>
                </a:solidFill>
                <a:latin typeface="Times New Roman"/>
                <a:cs typeface="Times New Roman"/>
              </a:rPr>
              <a:t>) </a:t>
            </a:r>
            <a:r>
              <a:rPr lang="en-US" dirty="0" smtClean="0"/>
              <a:t>= 1 + number of edges in the shortest path in the </a:t>
            </a:r>
            <a:r>
              <a:rPr lang="en-US" dirty="0" err="1" smtClean="0"/>
              <a:t>hypernym</a:t>
            </a:r>
            <a:r>
              <a:rPr lang="en-US" dirty="0" smtClean="0"/>
              <a:t> graph between sense nodes </a:t>
            </a:r>
            <a:r>
              <a:rPr lang="en-US" i="1" dirty="0" smtClean="0"/>
              <a:t>c</a:t>
            </a:r>
            <a:r>
              <a:rPr lang="en-US" i="1" baseline="-25000" dirty="0" smtClean="0"/>
              <a:t>1</a:t>
            </a:r>
            <a:r>
              <a:rPr lang="en-US" dirty="0" smtClean="0"/>
              <a:t> and </a:t>
            </a:r>
            <a:r>
              <a:rPr lang="en-US" i="1" dirty="0" smtClean="0"/>
              <a:t>c</a:t>
            </a:r>
            <a:r>
              <a:rPr lang="en-US" i="1" baseline="-25000" dirty="0" smtClean="0"/>
              <a:t>2</a:t>
            </a:r>
          </a:p>
          <a:p>
            <a:r>
              <a:rPr lang="en-US" dirty="0" smtClean="0"/>
              <a:t>ranges from 0 to 1 (identity)</a:t>
            </a:r>
          </a:p>
          <a:p>
            <a:endParaRPr lang="en-US" sz="2800" i="1" baseline="-25000" dirty="0"/>
          </a:p>
          <a:p>
            <a:r>
              <a:rPr lang="en-US" sz="2800" dirty="0" err="1">
                <a:solidFill>
                  <a:srgbClr val="0000FF"/>
                </a:solidFill>
                <a:latin typeface="Times New Roman"/>
                <a:cs typeface="Times New Roman"/>
              </a:rPr>
              <a:t>simpath</a:t>
            </a:r>
            <a:r>
              <a:rPr lang="en-US" sz="2800" dirty="0">
                <a:solidFill>
                  <a:srgbClr val="0000FF"/>
                </a:solidFill>
                <a:latin typeface="Times New Roman"/>
                <a:cs typeface="Times New Roman"/>
              </a:rPr>
              <a:t>(</a:t>
            </a:r>
            <a:r>
              <a:rPr lang="en-US" sz="2800" i="1" dirty="0">
                <a:solidFill>
                  <a:srgbClr val="0000FF"/>
                </a:solidFill>
                <a:latin typeface="Times New Roman"/>
                <a:cs typeface="Times New Roman"/>
              </a:rPr>
              <a:t>c</a:t>
            </a:r>
            <a:r>
              <a:rPr lang="en-US" sz="2800" i="1" baseline="-25000" dirty="0">
                <a:solidFill>
                  <a:srgbClr val="0000FF"/>
                </a:solidFill>
                <a:latin typeface="Times New Roman"/>
                <a:cs typeface="Times New Roman"/>
              </a:rPr>
              <a:t>1</a:t>
            </a:r>
            <a:r>
              <a:rPr lang="en-US" sz="2800" i="1" dirty="0">
                <a:solidFill>
                  <a:srgbClr val="0000FF"/>
                </a:solidFill>
                <a:latin typeface="Times New Roman"/>
                <a:cs typeface="Times New Roman"/>
              </a:rPr>
              <a:t>,c</a:t>
            </a:r>
            <a:r>
              <a:rPr lang="en-US" sz="2800" i="1" baseline="-25000" dirty="0">
                <a:solidFill>
                  <a:srgbClr val="0000FF"/>
                </a:solidFill>
                <a:latin typeface="Times New Roman"/>
                <a:cs typeface="Times New Roman"/>
              </a:rPr>
              <a:t>2</a:t>
            </a:r>
            <a:r>
              <a:rPr lang="en-US" sz="2800" dirty="0">
                <a:solidFill>
                  <a:srgbClr val="0000FF"/>
                </a:solidFill>
                <a:latin typeface="Times New Roman"/>
                <a:cs typeface="Times New Roman"/>
              </a:rPr>
              <a:t>) </a:t>
            </a:r>
            <a:r>
              <a:rPr lang="en-US" sz="2800" dirty="0" smtClean="0">
                <a:latin typeface="Times New Roman"/>
                <a:cs typeface="Times New Roman"/>
              </a:rPr>
              <a:t>= </a:t>
            </a:r>
          </a:p>
          <a:p>
            <a:endParaRPr lang="en-US" sz="2800" dirty="0" smtClean="0">
              <a:latin typeface="Times New Roman"/>
              <a:cs typeface="Times New Roman"/>
            </a:endParaRPr>
          </a:p>
          <a:p>
            <a:r>
              <a:rPr lang="en-US" sz="2800" dirty="0" err="1" smtClean="0">
                <a:solidFill>
                  <a:srgbClr val="0000FF"/>
                </a:solidFill>
                <a:latin typeface="Times New Roman"/>
                <a:cs typeface="Times New Roman"/>
              </a:rPr>
              <a:t>wordsim</a:t>
            </a:r>
            <a:r>
              <a:rPr lang="en-US" sz="2800" i="1" dirty="0">
                <a:solidFill>
                  <a:srgbClr val="0000FF"/>
                </a:solidFill>
                <a:latin typeface="Times New Roman"/>
                <a:cs typeface="Times New Roman"/>
              </a:rPr>
              <a:t>(w</a:t>
            </a:r>
            <a:r>
              <a:rPr lang="en-US" sz="2800" i="1" baseline="-25000" dirty="0">
                <a:solidFill>
                  <a:srgbClr val="0000FF"/>
                </a:solidFill>
                <a:latin typeface="Times New Roman"/>
                <a:cs typeface="Times New Roman"/>
              </a:rPr>
              <a:t>1</a:t>
            </a:r>
            <a:r>
              <a:rPr lang="en-US" sz="2800" i="1" dirty="0">
                <a:solidFill>
                  <a:srgbClr val="0000FF"/>
                </a:solidFill>
                <a:latin typeface="Times New Roman"/>
                <a:cs typeface="Times New Roman"/>
              </a:rPr>
              <a:t>,w</a:t>
            </a:r>
            <a:r>
              <a:rPr lang="en-US" sz="2800" i="1" baseline="-25000" dirty="0">
                <a:solidFill>
                  <a:srgbClr val="0000FF"/>
                </a:solidFill>
                <a:latin typeface="Times New Roman"/>
                <a:cs typeface="Times New Roman"/>
              </a:rPr>
              <a:t>2</a:t>
            </a:r>
            <a:r>
              <a:rPr lang="en-US" sz="2800" dirty="0">
                <a:latin typeface="Times New Roman"/>
                <a:cs typeface="Times New Roman"/>
              </a:rPr>
              <a:t>) </a:t>
            </a:r>
            <a:r>
              <a:rPr lang="en-US" sz="2800" dirty="0" smtClean="0">
                <a:latin typeface="Times New Roman"/>
                <a:cs typeface="Times New Roman"/>
              </a:rPr>
              <a:t>=   max</a:t>
            </a:r>
            <a:r>
              <a:rPr lang="en-US" sz="1800" dirty="0" smtClean="0">
                <a:latin typeface="Times New Roman"/>
                <a:cs typeface="Times New Roman"/>
              </a:rPr>
              <a:t>         </a:t>
            </a:r>
            <a:r>
              <a:rPr lang="en-US" sz="2800" dirty="0" err="1" smtClean="0">
                <a:latin typeface="Times New Roman"/>
                <a:cs typeface="Times New Roman"/>
              </a:rPr>
              <a:t>sim</a:t>
            </a:r>
            <a:r>
              <a:rPr lang="en-US" sz="2800" dirty="0">
                <a:latin typeface="Times New Roman"/>
                <a:cs typeface="Times New Roman"/>
              </a:rPr>
              <a:t>(</a:t>
            </a:r>
            <a:r>
              <a:rPr lang="en-US" sz="2800" i="1" dirty="0">
                <a:latin typeface="Times New Roman"/>
                <a:cs typeface="Times New Roman"/>
              </a:rPr>
              <a:t>c</a:t>
            </a:r>
            <a:r>
              <a:rPr lang="en-US" sz="2800" i="1" baseline="-25000" dirty="0">
                <a:latin typeface="Times New Roman"/>
                <a:cs typeface="Times New Roman"/>
              </a:rPr>
              <a:t>1</a:t>
            </a:r>
            <a:r>
              <a:rPr lang="en-US" sz="2800" i="1" dirty="0">
                <a:latin typeface="Times New Roman"/>
                <a:cs typeface="Times New Roman"/>
              </a:rPr>
              <a:t>,c</a:t>
            </a:r>
            <a:r>
              <a:rPr lang="en-US" sz="2800" i="1" baseline="-25000" dirty="0">
                <a:latin typeface="Times New Roman"/>
                <a:cs typeface="Times New Roman"/>
              </a:rPr>
              <a:t>2</a:t>
            </a:r>
            <a:r>
              <a:rPr lang="en-US" sz="2800" dirty="0">
                <a:latin typeface="Times New Roman"/>
                <a:cs typeface="Times New Roman"/>
              </a:rPr>
              <a:t>)</a:t>
            </a:r>
          </a:p>
        </p:txBody>
      </p:sp>
      <p:sp>
        <p:nvSpPr>
          <p:cNvPr id="2" name="TextBox 1"/>
          <p:cNvSpPr txBox="1"/>
          <p:nvPr/>
        </p:nvSpPr>
        <p:spPr>
          <a:xfrm>
            <a:off x="2362200" y="4476750"/>
            <a:ext cx="2904686" cy="369332"/>
          </a:xfrm>
          <a:prstGeom prst="rect">
            <a:avLst/>
          </a:prstGeom>
          <a:noFill/>
        </p:spPr>
        <p:txBody>
          <a:bodyPr wrap="none" rtlCol="0">
            <a:spAutoFit/>
          </a:bodyPr>
          <a:lstStyle/>
          <a:p>
            <a:r>
              <a:rPr lang="en-US" sz="1800" dirty="0" smtClean="0">
                <a:latin typeface="Times New Roman"/>
                <a:cs typeface="Times New Roman"/>
              </a:rPr>
              <a:t>c</a:t>
            </a:r>
            <a:r>
              <a:rPr lang="en-US" sz="1800" baseline="-25000" dirty="0" smtClean="0">
                <a:latin typeface="Times New Roman"/>
                <a:cs typeface="Times New Roman"/>
              </a:rPr>
              <a:t>1</a:t>
            </a:r>
            <a:r>
              <a:rPr lang="en-US" sz="1800" dirty="0">
                <a:latin typeface="Times New Roman"/>
                <a:cs typeface="Times New Roman"/>
                <a:sym typeface="Symbol" charset="2"/>
              </a:rPr>
              <a:t></a:t>
            </a:r>
            <a:r>
              <a:rPr lang="en-US" sz="1800" dirty="0">
                <a:latin typeface="Times New Roman"/>
                <a:cs typeface="Times New Roman"/>
              </a:rPr>
              <a:t>senses(w</a:t>
            </a:r>
            <a:r>
              <a:rPr lang="en-US" sz="1800" baseline="-25000" dirty="0">
                <a:latin typeface="Times New Roman"/>
                <a:cs typeface="Times New Roman"/>
              </a:rPr>
              <a:t>1</a:t>
            </a:r>
            <a:r>
              <a:rPr lang="en-US" sz="1800" dirty="0">
                <a:latin typeface="Times New Roman"/>
                <a:cs typeface="Times New Roman"/>
              </a:rPr>
              <a:t>),c</a:t>
            </a:r>
            <a:r>
              <a:rPr lang="en-US" sz="1800" baseline="-25000" dirty="0">
                <a:latin typeface="Times New Roman"/>
                <a:cs typeface="Times New Roman"/>
              </a:rPr>
              <a:t>2</a:t>
            </a:r>
            <a:r>
              <a:rPr lang="en-US" sz="1800" dirty="0">
                <a:latin typeface="Times New Roman"/>
                <a:cs typeface="Times New Roman"/>
                <a:sym typeface="Symbol" charset="2"/>
              </a:rPr>
              <a:t></a:t>
            </a:r>
            <a:r>
              <a:rPr lang="en-US" sz="1800" dirty="0">
                <a:latin typeface="Times New Roman"/>
                <a:cs typeface="Times New Roman"/>
              </a:rPr>
              <a:t>senses(</a:t>
            </a:r>
            <a:r>
              <a:rPr lang="en-US" sz="1800" dirty="0" smtClean="0">
                <a:latin typeface="Times New Roman"/>
                <a:cs typeface="Times New Roman"/>
              </a:rPr>
              <a:t>w</a:t>
            </a:r>
            <a:r>
              <a:rPr lang="en-US" sz="1800" baseline="-25000" dirty="0" smtClean="0">
                <a:latin typeface="Times New Roman"/>
                <a:cs typeface="Times New Roman"/>
              </a:rPr>
              <a:t>2</a:t>
            </a:r>
            <a:r>
              <a:rPr lang="en-US" sz="1800" dirty="0">
                <a:latin typeface="Times New Roman"/>
                <a:cs typeface="Times New Roman"/>
              </a:rPr>
              <a:t>)</a:t>
            </a:r>
            <a:endParaRPr lang="en-US" sz="1800" dirty="0">
              <a:latin typeface="+mn-lt"/>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4137247282"/>
              </p:ext>
            </p:extLst>
          </p:nvPr>
        </p:nvGraphicFramePr>
        <p:xfrm>
          <a:off x="3276599" y="2813050"/>
          <a:ext cx="2070847" cy="977900"/>
        </p:xfrm>
        <a:graphic>
          <a:graphicData uri="http://schemas.openxmlformats.org/presentationml/2006/ole">
            <mc:AlternateContent xmlns:mc="http://schemas.openxmlformats.org/markup-compatibility/2006">
              <mc:Choice xmlns:v="urn:schemas-microsoft-com:vml" Requires="v">
                <p:oleObj spid="_x0000_s1109" name="Equation" r:id="rId3" imgW="914400" imgH="431800" progId="Equation.3">
                  <p:embed/>
                </p:oleObj>
              </mc:Choice>
              <mc:Fallback>
                <p:oleObj name="Equation" r:id="rId3" imgW="914400" imgH="431800" progId="Equation.3">
                  <p:embed/>
                  <p:pic>
                    <p:nvPicPr>
                      <p:cNvPr id="0" name=""/>
                      <p:cNvPicPr/>
                      <p:nvPr/>
                    </p:nvPicPr>
                    <p:blipFill>
                      <a:blip r:embed="rId4"/>
                      <a:stretch>
                        <a:fillRect/>
                      </a:stretch>
                    </p:blipFill>
                    <p:spPr>
                      <a:xfrm>
                        <a:off x="3276599" y="2813050"/>
                        <a:ext cx="2070847" cy="977900"/>
                      </a:xfrm>
                      <a:prstGeom prst="rect">
                        <a:avLst/>
                      </a:prstGeom>
                    </p:spPr>
                  </p:pic>
                </p:oleObj>
              </mc:Fallback>
            </mc:AlternateContent>
          </a:graphicData>
        </a:graphic>
      </p:graphicFrame>
    </p:spTree>
    <p:extLst>
      <p:ext uri="{BB962C8B-B14F-4D97-AF65-F5344CB8AC3E}">
        <p14:creationId xmlns:p14="http://schemas.microsoft.com/office/powerpoint/2010/main" val="151579365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6987" y="1123950"/>
            <a:ext cx="4559250" cy="2829322"/>
          </a:xfrm>
          <a:prstGeom prst="rect">
            <a:avLst/>
          </a:prstGeom>
        </p:spPr>
      </p:pic>
      <p:sp>
        <p:nvSpPr>
          <p:cNvPr id="2" name="Title 1"/>
          <p:cNvSpPr>
            <a:spLocks noGrp="1"/>
          </p:cNvSpPr>
          <p:nvPr>
            <p:ph type="title"/>
          </p:nvPr>
        </p:nvSpPr>
        <p:spPr/>
        <p:txBody>
          <a:bodyPr/>
          <a:lstStyle/>
          <a:p>
            <a:r>
              <a:rPr lang="en-US" dirty="0" smtClean="0"/>
              <a:t>Example: path-based similarity</a:t>
            </a:r>
            <a:br>
              <a:rPr lang="en-US" dirty="0" smtClean="0"/>
            </a:br>
            <a:r>
              <a:rPr lang="en-US" sz="2800" b="0" dirty="0" err="1" smtClean="0">
                <a:latin typeface="Times New Roman"/>
                <a:cs typeface="Times New Roman"/>
              </a:rPr>
              <a:t>simpath</a:t>
            </a:r>
            <a:r>
              <a:rPr lang="en-US" sz="2800" b="0" dirty="0" smtClean="0">
                <a:latin typeface="Times New Roman"/>
                <a:cs typeface="Times New Roman"/>
              </a:rPr>
              <a:t>(</a:t>
            </a:r>
            <a:r>
              <a:rPr lang="en-US" sz="2800" b="0" i="1" dirty="0" smtClean="0">
                <a:latin typeface="Times New Roman"/>
                <a:cs typeface="Times New Roman"/>
              </a:rPr>
              <a:t>c</a:t>
            </a:r>
            <a:r>
              <a:rPr lang="en-US" sz="2800" b="0" i="1" baseline="-25000" dirty="0" smtClean="0">
                <a:latin typeface="Times New Roman"/>
                <a:cs typeface="Times New Roman"/>
              </a:rPr>
              <a:t>1</a:t>
            </a:r>
            <a:r>
              <a:rPr lang="en-US" sz="2800" b="0" i="1" dirty="0" smtClean="0">
                <a:latin typeface="Times New Roman"/>
                <a:cs typeface="Times New Roman"/>
              </a:rPr>
              <a:t>,c</a:t>
            </a:r>
            <a:r>
              <a:rPr lang="en-US" sz="2800" b="0" i="1" baseline="-25000" dirty="0" smtClean="0">
                <a:latin typeface="Times New Roman"/>
                <a:cs typeface="Times New Roman"/>
              </a:rPr>
              <a:t>2</a:t>
            </a:r>
            <a:r>
              <a:rPr lang="en-US" sz="2800" b="0" dirty="0" smtClean="0">
                <a:latin typeface="Times New Roman"/>
                <a:cs typeface="Times New Roman"/>
              </a:rPr>
              <a:t>) = 1/</a:t>
            </a:r>
            <a:r>
              <a:rPr lang="en-US" sz="2800" b="0" dirty="0" err="1" smtClean="0">
                <a:latin typeface="Times New Roman"/>
                <a:cs typeface="Times New Roman"/>
              </a:rPr>
              <a:t>pathlen</a:t>
            </a:r>
            <a:r>
              <a:rPr lang="en-US" sz="2800" b="0" dirty="0" smtClean="0">
                <a:latin typeface="Times New Roman"/>
                <a:cs typeface="Times New Roman"/>
              </a:rPr>
              <a:t>(</a:t>
            </a:r>
            <a:r>
              <a:rPr lang="en-US" sz="2800" b="0" i="1" dirty="0" smtClean="0">
                <a:latin typeface="Times New Roman"/>
                <a:cs typeface="Times New Roman"/>
              </a:rPr>
              <a:t>c</a:t>
            </a:r>
            <a:r>
              <a:rPr lang="en-US" sz="2800" b="0" i="1" baseline="-25000" dirty="0" smtClean="0">
                <a:latin typeface="Times New Roman"/>
                <a:cs typeface="Times New Roman"/>
              </a:rPr>
              <a:t>1</a:t>
            </a:r>
            <a:r>
              <a:rPr lang="en-US" sz="2800" b="0" i="1" dirty="0" smtClean="0">
                <a:latin typeface="Times New Roman"/>
                <a:cs typeface="Times New Roman"/>
              </a:rPr>
              <a:t>,c</a:t>
            </a:r>
            <a:r>
              <a:rPr lang="en-US" sz="2800" b="0" i="1" baseline="-25000" dirty="0" smtClean="0">
                <a:latin typeface="Times New Roman"/>
                <a:cs typeface="Times New Roman"/>
              </a:rPr>
              <a:t>2</a:t>
            </a:r>
            <a:r>
              <a:rPr lang="en-US" sz="2800" b="0" dirty="0" smtClean="0">
                <a:latin typeface="Times New Roman"/>
                <a:cs typeface="Times New Roman"/>
              </a:rPr>
              <a:t>)</a:t>
            </a:r>
            <a:endParaRPr lang="en-US" sz="2800" b="0" baseline="30000" dirty="0">
              <a:latin typeface="Times New Roman"/>
              <a:cs typeface="Times New Roman"/>
            </a:endParaRPr>
          </a:p>
        </p:txBody>
      </p:sp>
      <p:sp>
        <p:nvSpPr>
          <p:cNvPr id="3" name="Content Placeholder 2"/>
          <p:cNvSpPr>
            <a:spLocks noGrp="1"/>
          </p:cNvSpPr>
          <p:nvPr>
            <p:ph idx="1"/>
          </p:nvPr>
        </p:nvSpPr>
        <p:spPr>
          <a:xfrm>
            <a:off x="152400" y="2952750"/>
            <a:ext cx="8534400" cy="1981200"/>
          </a:xfrm>
        </p:spPr>
        <p:txBody>
          <a:bodyPr/>
          <a:lstStyle/>
          <a:p>
            <a:pPr marL="0" indent="0">
              <a:buNone/>
            </a:pPr>
            <a:r>
              <a:rPr lang="en-US" sz="2200" dirty="0" err="1">
                <a:solidFill>
                  <a:srgbClr val="0000FF"/>
                </a:solidFill>
              </a:rPr>
              <a:t>simpath</a:t>
            </a:r>
            <a:r>
              <a:rPr lang="en-US" sz="2200" dirty="0" smtClean="0">
                <a:solidFill>
                  <a:srgbClr val="0000FF"/>
                </a:solidFill>
              </a:rPr>
              <a:t>(</a:t>
            </a:r>
            <a:r>
              <a:rPr lang="en-US" sz="2200" i="1" dirty="0" err="1" smtClean="0">
                <a:solidFill>
                  <a:srgbClr val="0000FF"/>
                </a:solidFill>
              </a:rPr>
              <a:t>nickel,coin</a:t>
            </a:r>
            <a:r>
              <a:rPr lang="en-US" sz="2200" dirty="0" smtClean="0">
                <a:solidFill>
                  <a:srgbClr val="0000FF"/>
                </a:solidFill>
              </a:rPr>
              <a:t>) </a:t>
            </a:r>
            <a:r>
              <a:rPr lang="en-US" sz="2200" dirty="0" smtClean="0"/>
              <a:t>= </a:t>
            </a:r>
            <a:r>
              <a:rPr lang="en-US" sz="2200" dirty="0" smtClean="0">
                <a:latin typeface="Times New Roman"/>
                <a:cs typeface="Times New Roman"/>
              </a:rPr>
              <a:t>1/2 = .5</a:t>
            </a:r>
            <a:endParaRPr lang="en-US" sz="2200" baseline="30000" dirty="0" smtClean="0">
              <a:latin typeface="Times New Roman"/>
              <a:cs typeface="Times New Roman"/>
            </a:endParaRPr>
          </a:p>
          <a:p>
            <a:pPr marL="0" indent="0">
              <a:buNone/>
            </a:pPr>
            <a:r>
              <a:rPr lang="en-US" sz="2200" dirty="0" err="1">
                <a:solidFill>
                  <a:srgbClr val="0000FF"/>
                </a:solidFill>
              </a:rPr>
              <a:t>simpath</a:t>
            </a:r>
            <a:r>
              <a:rPr lang="en-US" sz="2200" dirty="0" smtClean="0">
                <a:solidFill>
                  <a:srgbClr val="0000FF"/>
                </a:solidFill>
              </a:rPr>
              <a:t>(</a:t>
            </a:r>
            <a:r>
              <a:rPr lang="en-US" sz="2200" i="1" dirty="0" err="1" smtClean="0">
                <a:solidFill>
                  <a:srgbClr val="0000FF"/>
                </a:solidFill>
              </a:rPr>
              <a:t>fund,budget</a:t>
            </a:r>
            <a:r>
              <a:rPr lang="en-US" sz="2200" dirty="0" smtClean="0">
                <a:solidFill>
                  <a:srgbClr val="0000FF"/>
                </a:solidFill>
              </a:rPr>
              <a:t>) </a:t>
            </a:r>
            <a:r>
              <a:rPr lang="en-US" sz="2200" dirty="0"/>
              <a:t>= </a:t>
            </a:r>
            <a:r>
              <a:rPr lang="en-US" sz="2200" dirty="0" smtClean="0">
                <a:latin typeface="Times New Roman"/>
                <a:cs typeface="Times New Roman"/>
              </a:rPr>
              <a:t>1/2 </a:t>
            </a:r>
            <a:r>
              <a:rPr lang="en-US" sz="2200" dirty="0">
                <a:latin typeface="Times New Roman"/>
                <a:cs typeface="Times New Roman"/>
              </a:rPr>
              <a:t>= </a:t>
            </a:r>
            <a:r>
              <a:rPr lang="en-US" sz="2200" dirty="0" smtClean="0">
                <a:latin typeface="Times New Roman"/>
                <a:cs typeface="Times New Roman"/>
              </a:rPr>
              <a:t>.5</a:t>
            </a:r>
          </a:p>
          <a:p>
            <a:pPr marL="0" indent="0">
              <a:buNone/>
            </a:pPr>
            <a:r>
              <a:rPr lang="en-US" sz="2200" dirty="0" err="1">
                <a:solidFill>
                  <a:srgbClr val="0000FF"/>
                </a:solidFill>
              </a:rPr>
              <a:t>simpath</a:t>
            </a:r>
            <a:r>
              <a:rPr lang="en-US" sz="2200" dirty="0" smtClean="0">
                <a:solidFill>
                  <a:srgbClr val="0000FF"/>
                </a:solidFill>
              </a:rPr>
              <a:t>(</a:t>
            </a:r>
            <a:r>
              <a:rPr lang="en-US" sz="2200" i="1" dirty="0" err="1" smtClean="0">
                <a:solidFill>
                  <a:srgbClr val="0000FF"/>
                </a:solidFill>
              </a:rPr>
              <a:t>nickel,currency</a:t>
            </a:r>
            <a:r>
              <a:rPr lang="en-US" sz="2200" dirty="0" smtClean="0">
                <a:solidFill>
                  <a:srgbClr val="0000FF"/>
                </a:solidFill>
              </a:rPr>
              <a:t>) </a:t>
            </a:r>
            <a:r>
              <a:rPr lang="en-US" sz="2200" dirty="0"/>
              <a:t>= </a:t>
            </a:r>
            <a:r>
              <a:rPr lang="en-US" sz="2200" dirty="0">
                <a:latin typeface="Times New Roman"/>
                <a:cs typeface="Times New Roman"/>
              </a:rPr>
              <a:t>1</a:t>
            </a:r>
            <a:r>
              <a:rPr lang="en-US" sz="2200" dirty="0" smtClean="0">
                <a:latin typeface="Times New Roman"/>
                <a:cs typeface="Times New Roman"/>
              </a:rPr>
              <a:t>/4 </a:t>
            </a:r>
            <a:r>
              <a:rPr lang="en-US" sz="2200" dirty="0">
                <a:latin typeface="Times New Roman"/>
                <a:cs typeface="Times New Roman"/>
              </a:rPr>
              <a:t>= </a:t>
            </a:r>
            <a:r>
              <a:rPr lang="en-US" sz="2200" dirty="0" smtClean="0">
                <a:latin typeface="Times New Roman"/>
                <a:cs typeface="Times New Roman"/>
              </a:rPr>
              <a:t>.25</a:t>
            </a:r>
            <a:endParaRPr lang="en-US" sz="2200" dirty="0">
              <a:latin typeface="Times New Roman"/>
              <a:cs typeface="Times New Roman"/>
            </a:endParaRPr>
          </a:p>
          <a:p>
            <a:pPr marL="0" indent="0">
              <a:buNone/>
            </a:pPr>
            <a:r>
              <a:rPr lang="en-US" sz="2200" dirty="0" err="1" smtClean="0">
                <a:solidFill>
                  <a:srgbClr val="0000FF"/>
                </a:solidFill>
              </a:rPr>
              <a:t>simpath</a:t>
            </a:r>
            <a:r>
              <a:rPr lang="en-US" sz="2200" dirty="0">
                <a:solidFill>
                  <a:srgbClr val="0000FF"/>
                </a:solidFill>
              </a:rPr>
              <a:t>(</a:t>
            </a:r>
            <a:r>
              <a:rPr lang="en-US" sz="2200" i="1" dirty="0" err="1">
                <a:solidFill>
                  <a:srgbClr val="0000FF"/>
                </a:solidFill>
              </a:rPr>
              <a:t>nickel</a:t>
            </a:r>
            <a:r>
              <a:rPr lang="en-US" sz="2200" i="1" dirty="0" err="1" smtClean="0">
                <a:solidFill>
                  <a:srgbClr val="0000FF"/>
                </a:solidFill>
              </a:rPr>
              <a:t>,money</a:t>
            </a:r>
            <a:r>
              <a:rPr lang="en-US" sz="2200" dirty="0" smtClean="0">
                <a:solidFill>
                  <a:srgbClr val="0000FF"/>
                </a:solidFill>
              </a:rPr>
              <a:t>) </a:t>
            </a:r>
            <a:r>
              <a:rPr lang="en-US" sz="2200" dirty="0"/>
              <a:t>= </a:t>
            </a:r>
            <a:r>
              <a:rPr lang="en-US" sz="2200" dirty="0" smtClean="0">
                <a:latin typeface="Times New Roman"/>
                <a:cs typeface="Times New Roman"/>
              </a:rPr>
              <a:t>1/6 = .17</a:t>
            </a:r>
          </a:p>
          <a:p>
            <a:pPr marL="0" indent="0">
              <a:buNone/>
            </a:pPr>
            <a:r>
              <a:rPr lang="en-US" sz="2200" dirty="0" err="1">
                <a:solidFill>
                  <a:srgbClr val="0000FF"/>
                </a:solidFill>
              </a:rPr>
              <a:t>simpath</a:t>
            </a:r>
            <a:r>
              <a:rPr lang="en-US" sz="2200" dirty="0" smtClean="0">
                <a:solidFill>
                  <a:srgbClr val="0000FF"/>
                </a:solidFill>
              </a:rPr>
              <a:t>(</a:t>
            </a:r>
            <a:r>
              <a:rPr lang="en-US" sz="2200" i="1" dirty="0" err="1" smtClean="0">
                <a:solidFill>
                  <a:srgbClr val="0000FF"/>
                </a:solidFill>
              </a:rPr>
              <a:t>coinage,Richter</a:t>
            </a:r>
            <a:r>
              <a:rPr lang="en-US" sz="2200" i="1" dirty="0" smtClean="0">
                <a:solidFill>
                  <a:srgbClr val="0000FF"/>
                </a:solidFill>
              </a:rPr>
              <a:t> scale</a:t>
            </a:r>
            <a:r>
              <a:rPr lang="en-US" sz="2200" dirty="0" smtClean="0">
                <a:solidFill>
                  <a:srgbClr val="0000FF"/>
                </a:solidFill>
              </a:rPr>
              <a:t>) </a:t>
            </a:r>
            <a:r>
              <a:rPr lang="en-US" sz="2200" dirty="0"/>
              <a:t>= </a:t>
            </a:r>
            <a:r>
              <a:rPr lang="en-US" sz="2200" dirty="0" smtClean="0">
                <a:latin typeface="Times New Roman"/>
                <a:cs typeface="Times New Roman"/>
              </a:rPr>
              <a:t>1/6 = .17 </a:t>
            </a:r>
            <a:endParaRPr lang="en-US" sz="2200" dirty="0">
              <a:latin typeface="Times New Roman"/>
              <a:cs typeface="Times New Roman"/>
            </a:endParaRPr>
          </a:p>
          <a:p>
            <a:endParaRPr lang="en-US" sz="2800" dirty="0" smtClean="0"/>
          </a:p>
          <a:p>
            <a:endParaRPr lang="en-US" sz="2800" dirty="0"/>
          </a:p>
          <a:p>
            <a:endParaRPr lang="en-US" sz="2800" dirty="0"/>
          </a:p>
        </p:txBody>
      </p:sp>
    </p:spTree>
    <p:extLst>
      <p:ext uri="{BB962C8B-B14F-4D97-AF65-F5344CB8AC3E}">
        <p14:creationId xmlns:p14="http://schemas.microsoft.com/office/powerpoint/2010/main" val="39362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Problem with basic path-based similarity</a:t>
            </a:r>
          </a:p>
        </p:txBody>
      </p:sp>
      <p:sp>
        <p:nvSpPr>
          <p:cNvPr id="86019" name="Rectangle 3"/>
          <p:cNvSpPr>
            <a:spLocks noGrp="1" noChangeArrowheads="1"/>
          </p:cNvSpPr>
          <p:nvPr>
            <p:ph sz="quarter" idx="1"/>
          </p:nvPr>
        </p:nvSpPr>
        <p:spPr>
          <a:xfrm>
            <a:off x="304800" y="1352550"/>
            <a:ext cx="8305800" cy="3333750"/>
          </a:xfrm>
        </p:spPr>
        <p:txBody>
          <a:bodyPr/>
          <a:lstStyle/>
          <a:p>
            <a:r>
              <a:rPr lang="en-US" sz="2800" dirty="0"/>
              <a:t>Assumes each link represents a uniform distance</a:t>
            </a:r>
          </a:p>
          <a:p>
            <a:pPr lvl="1"/>
            <a:r>
              <a:rPr lang="en-US" sz="2400" dirty="0" smtClean="0"/>
              <a:t>But </a:t>
            </a:r>
            <a:r>
              <a:rPr lang="en-US" sz="2400" i="1" dirty="0"/>
              <a:t>n</a:t>
            </a:r>
            <a:r>
              <a:rPr lang="en-US" sz="2400" i="1" dirty="0" smtClean="0"/>
              <a:t>ickel</a:t>
            </a:r>
            <a:r>
              <a:rPr lang="en-US" sz="2400" dirty="0" smtClean="0"/>
              <a:t> </a:t>
            </a:r>
            <a:r>
              <a:rPr lang="en-US" sz="2400" dirty="0"/>
              <a:t>to </a:t>
            </a:r>
            <a:r>
              <a:rPr lang="en-US" sz="2400" i="1" dirty="0"/>
              <a:t>money</a:t>
            </a:r>
            <a:r>
              <a:rPr lang="en-US" sz="2400" dirty="0"/>
              <a:t> </a:t>
            </a:r>
            <a:r>
              <a:rPr lang="en-US" sz="2400" dirty="0" smtClean="0"/>
              <a:t>seems to us to be closer </a:t>
            </a:r>
            <a:r>
              <a:rPr lang="en-US" sz="2400" dirty="0"/>
              <a:t>than </a:t>
            </a:r>
            <a:r>
              <a:rPr lang="en-US" sz="2400" i="1" dirty="0"/>
              <a:t>nickel</a:t>
            </a:r>
            <a:r>
              <a:rPr lang="en-US" sz="2400" dirty="0"/>
              <a:t> to </a:t>
            </a:r>
            <a:r>
              <a:rPr lang="en-US" sz="2400" i="1" dirty="0" smtClean="0"/>
              <a:t>standard</a:t>
            </a:r>
          </a:p>
          <a:p>
            <a:pPr lvl="1"/>
            <a:r>
              <a:rPr lang="en-US" sz="2400" dirty="0" smtClean="0"/>
              <a:t>Nodes high in the hierarchy are very abstract</a:t>
            </a:r>
            <a:endParaRPr lang="en-US" sz="2400" dirty="0"/>
          </a:p>
          <a:p>
            <a:r>
              <a:rPr lang="en-US" sz="2800" dirty="0" smtClean="0"/>
              <a:t>We instead want </a:t>
            </a:r>
            <a:r>
              <a:rPr lang="en-US" sz="2800" dirty="0"/>
              <a:t>a </a:t>
            </a:r>
            <a:r>
              <a:rPr lang="en-US" sz="2800" dirty="0" smtClean="0"/>
              <a:t>metric that</a:t>
            </a:r>
          </a:p>
          <a:p>
            <a:pPr lvl="1"/>
            <a:r>
              <a:rPr lang="en-US" dirty="0" smtClean="0"/>
              <a:t>Represents </a:t>
            </a:r>
            <a:r>
              <a:rPr lang="en-US" dirty="0"/>
              <a:t>the cost of each edge </a:t>
            </a:r>
            <a:r>
              <a:rPr lang="en-US" dirty="0" smtClean="0"/>
              <a:t>independently</a:t>
            </a:r>
          </a:p>
          <a:p>
            <a:pPr lvl="1"/>
            <a:r>
              <a:rPr lang="en-US" dirty="0" smtClean="0"/>
              <a:t>Words connected only through abstract nodes </a:t>
            </a:r>
          </a:p>
          <a:p>
            <a:pPr lvl="2"/>
            <a:r>
              <a:rPr lang="en-US" dirty="0" smtClean="0"/>
              <a:t>are less similar</a:t>
            </a:r>
          </a:p>
          <a:p>
            <a:pPr lvl="1"/>
            <a:endParaRPr lang="en-US" dirty="0"/>
          </a:p>
        </p:txBody>
      </p:sp>
    </p:spTree>
    <p:extLst>
      <p:ext uri="{BB962C8B-B14F-4D97-AF65-F5344CB8AC3E}">
        <p14:creationId xmlns:p14="http://schemas.microsoft.com/office/powerpoint/2010/main" val="44622339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1371600" y="133350"/>
            <a:ext cx="7467600" cy="742950"/>
          </a:xfrm>
        </p:spPr>
        <p:txBody>
          <a:bodyPr/>
          <a:lstStyle/>
          <a:p>
            <a:r>
              <a:rPr lang="en-US" dirty="0"/>
              <a:t>Information content similarity metrics</a:t>
            </a:r>
          </a:p>
        </p:txBody>
      </p:sp>
      <p:sp>
        <p:nvSpPr>
          <p:cNvPr id="87043" name="Rectangle 3"/>
          <p:cNvSpPr>
            <a:spLocks noGrp="1" noChangeArrowheads="1"/>
          </p:cNvSpPr>
          <p:nvPr>
            <p:ph sz="quarter" idx="1"/>
          </p:nvPr>
        </p:nvSpPr>
        <p:spPr>
          <a:xfrm>
            <a:off x="304800" y="1276350"/>
            <a:ext cx="8534400" cy="3867150"/>
          </a:xfrm>
        </p:spPr>
        <p:txBody>
          <a:bodyPr/>
          <a:lstStyle/>
          <a:p>
            <a:r>
              <a:rPr lang="en-US" dirty="0"/>
              <a:t>Let’s define </a:t>
            </a:r>
            <a:r>
              <a:rPr lang="en-US" dirty="0">
                <a:latin typeface="Times New Roman"/>
                <a:cs typeface="Times New Roman"/>
              </a:rPr>
              <a:t>P</a:t>
            </a:r>
            <a:r>
              <a:rPr lang="en-US" dirty="0" smtClean="0">
                <a:latin typeface="Times New Roman"/>
                <a:cs typeface="Times New Roman"/>
              </a:rPr>
              <a:t>(c) </a:t>
            </a:r>
            <a:r>
              <a:rPr lang="en-US" dirty="0" smtClean="0"/>
              <a:t>as:</a:t>
            </a:r>
            <a:endParaRPr lang="en-US" dirty="0"/>
          </a:p>
          <a:p>
            <a:pPr lvl="1"/>
            <a:r>
              <a:rPr lang="en-US" dirty="0"/>
              <a:t>The probability that a randomly selected word in a corpus is an instance of concept </a:t>
            </a:r>
            <a:r>
              <a:rPr lang="en-US" i="1" dirty="0">
                <a:latin typeface="Times New Roman"/>
                <a:cs typeface="Times New Roman"/>
              </a:rPr>
              <a:t>c</a:t>
            </a:r>
            <a:endParaRPr lang="en-US" dirty="0">
              <a:latin typeface="Times New Roman"/>
              <a:cs typeface="Times New Roman"/>
            </a:endParaRPr>
          </a:p>
          <a:p>
            <a:pPr lvl="1"/>
            <a:r>
              <a:rPr lang="en-US" dirty="0"/>
              <a:t>Formally: there is a distinct random variable, ranging over words, associated with each concept in the </a:t>
            </a:r>
            <a:r>
              <a:rPr lang="en-US" dirty="0" smtClean="0"/>
              <a:t>hierarchy</a:t>
            </a:r>
          </a:p>
          <a:p>
            <a:pPr lvl="2"/>
            <a:r>
              <a:rPr lang="en-US" dirty="0" smtClean="0"/>
              <a:t>for a given concept, each observed noun is either</a:t>
            </a:r>
          </a:p>
          <a:p>
            <a:pPr lvl="3"/>
            <a:r>
              <a:rPr lang="en-US" dirty="0" smtClean="0"/>
              <a:t> a member of that concept  with probability </a:t>
            </a:r>
            <a:r>
              <a:rPr lang="en-US" dirty="0" smtClean="0">
                <a:latin typeface="Times New Roman"/>
                <a:cs typeface="Times New Roman"/>
              </a:rPr>
              <a:t>P(c)</a:t>
            </a:r>
          </a:p>
          <a:p>
            <a:pPr lvl="3"/>
            <a:r>
              <a:rPr lang="en-US" dirty="0" smtClean="0"/>
              <a:t>not a member of that concept with probability </a:t>
            </a:r>
            <a:r>
              <a:rPr lang="en-US" dirty="0" smtClean="0">
                <a:latin typeface="Times New Roman"/>
                <a:cs typeface="Times New Roman"/>
              </a:rPr>
              <a:t>1-P(c)</a:t>
            </a:r>
            <a:endParaRPr lang="en-US" dirty="0">
              <a:latin typeface="Times New Roman"/>
              <a:cs typeface="Times New Roman"/>
            </a:endParaRPr>
          </a:p>
          <a:p>
            <a:pPr lvl="1"/>
            <a:r>
              <a:rPr lang="en-US" dirty="0" smtClean="0"/>
              <a:t>All words are members of the root node (Entity)</a:t>
            </a:r>
            <a:endParaRPr lang="en-US" dirty="0"/>
          </a:p>
          <a:p>
            <a:pPr lvl="2"/>
            <a:r>
              <a:rPr lang="en-US" dirty="0">
                <a:latin typeface="Times New Roman"/>
                <a:cs typeface="Times New Roman"/>
              </a:rPr>
              <a:t>P(root)=1</a:t>
            </a:r>
          </a:p>
          <a:p>
            <a:pPr lvl="1"/>
            <a:r>
              <a:rPr lang="en-US" dirty="0"/>
              <a:t>The lower a node in </a:t>
            </a:r>
            <a:r>
              <a:rPr lang="en-US" dirty="0" smtClean="0"/>
              <a:t>hierarchy</a:t>
            </a:r>
            <a:r>
              <a:rPr lang="en-US" dirty="0"/>
              <a:t>, the lower its probability</a:t>
            </a:r>
          </a:p>
        </p:txBody>
      </p:sp>
      <p:sp>
        <p:nvSpPr>
          <p:cNvPr id="2" name="TextBox 1"/>
          <p:cNvSpPr txBox="1"/>
          <p:nvPr/>
        </p:nvSpPr>
        <p:spPr>
          <a:xfrm>
            <a:off x="5715000" y="819150"/>
            <a:ext cx="1219199" cy="307777"/>
          </a:xfrm>
          <a:prstGeom prst="rect">
            <a:avLst/>
          </a:prstGeom>
          <a:noFill/>
        </p:spPr>
        <p:txBody>
          <a:bodyPr wrap="square" rtlCol="0">
            <a:spAutoFit/>
          </a:bodyPr>
          <a:lstStyle/>
          <a:p>
            <a:r>
              <a:rPr lang="en-US" sz="1400" dirty="0" err="1" smtClean="0">
                <a:latin typeface="+mn-lt"/>
              </a:rPr>
              <a:t>Resnik</a:t>
            </a:r>
            <a:r>
              <a:rPr lang="en-US" sz="1400" dirty="0">
                <a:latin typeface="+mn-lt"/>
              </a:rPr>
              <a:t> </a:t>
            </a:r>
            <a:r>
              <a:rPr lang="en-US" sz="1400" dirty="0" smtClean="0">
                <a:latin typeface="+mn-lt"/>
              </a:rPr>
              <a:t>1995</a:t>
            </a:r>
            <a:endParaRPr lang="en-US" sz="1400" dirty="0">
              <a:latin typeface="+mn-lt"/>
            </a:endParaRPr>
          </a:p>
        </p:txBody>
      </p:sp>
    </p:spTree>
    <p:extLst>
      <p:ext uri="{BB962C8B-B14F-4D97-AF65-F5344CB8AC3E}">
        <p14:creationId xmlns:p14="http://schemas.microsoft.com/office/powerpoint/2010/main" val="7761940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2"/>
          <p:cNvSpPr>
            <a:spLocks noGrp="1" noChangeArrowheads="1"/>
          </p:cNvSpPr>
          <p:nvPr>
            <p:ph type="title"/>
          </p:nvPr>
        </p:nvSpPr>
        <p:spPr>
          <a:xfrm>
            <a:off x="1295400" y="209550"/>
            <a:ext cx="7467600" cy="742950"/>
          </a:xfrm>
        </p:spPr>
        <p:txBody>
          <a:bodyPr/>
          <a:lstStyle/>
          <a:p>
            <a:r>
              <a:rPr lang="en-US" dirty="0"/>
              <a:t>Information content similarity</a:t>
            </a:r>
          </a:p>
        </p:txBody>
      </p:sp>
      <p:sp>
        <p:nvSpPr>
          <p:cNvPr id="88068" name="Rectangle 3"/>
          <p:cNvSpPr>
            <a:spLocks noGrp="1" noChangeArrowheads="1"/>
          </p:cNvSpPr>
          <p:nvPr>
            <p:ph sz="quarter" idx="1"/>
          </p:nvPr>
        </p:nvSpPr>
        <p:spPr>
          <a:xfrm>
            <a:off x="-76200" y="1504950"/>
            <a:ext cx="8534400" cy="3333750"/>
          </a:xfrm>
        </p:spPr>
        <p:txBody>
          <a:bodyPr/>
          <a:lstStyle/>
          <a:p>
            <a:r>
              <a:rPr lang="en-US" dirty="0"/>
              <a:t>Train by counting in a corpus</a:t>
            </a:r>
          </a:p>
          <a:p>
            <a:pPr lvl="1"/>
            <a:r>
              <a:rPr lang="en-US" dirty="0" smtClean="0"/>
              <a:t>Each </a:t>
            </a:r>
            <a:r>
              <a:rPr lang="en-US" dirty="0"/>
              <a:t>instance of </a:t>
            </a:r>
            <a:r>
              <a:rPr lang="en-US" dirty="0" smtClean="0">
                <a:latin typeface="Courier"/>
                <a:cs typeface="Courier"/>
              </a:rPr>
              <a:t>hill</a:t>
            </a:r>
            <a:r>
              <a:rPr lang="en-US" dirty="0" smtClean="0"/>
              <a:t> counts </a:t>
            </a:r>
            <a:r>
              <a:rPr lang="en-US" dirty="0"/>
              <a:t>toward frequency </a:t>
            </a:r>
          </a:p>
          <a:p>
            <a:pPr marL="457200" lvl="1" indent="0">
              <a:buNone/>
            </a:pPr>
            <a:r>
              <a:rPr lang="en-US" dirty="0" smtClean="0"/>
              <a:t>of </a:t>
            </a:r>
            <a:r>
              <a:rPr lang="en-US" i="1" dirty="0" smtClean="0"/>
              <a:t>natural elevation</a:t>
            </a:r>
            <a:r>
              <a:rPr lang="en-US" dirty="0" smtClean="0"/>
              <a:t>, </a:t>
            </a:r>
            <a:r>
              <a:rPr lang="en-US" i="1" dirty="0" smtClean="0"/>
              <a:t>geological formation</a:t>
            </a:r>
            <a:r>
              <a:rPr lang="en-US" dirty="0" smtClean="0"/>
              <a:t>, </a:t>
            </a:r>
            <a:r>
              <a:rPr lang="en-US" i="1" dirty="0" smtClean="0"/>
              <a:t>entity</a:t>
            </a:r>
            <a:r>
              <a:rPr lang="en-US" dirty="0" smtClean="0"/>
              <a:t>, </a:t>
            </a:r>
            <a:r>
              <a:rPr lang="en-US" dirty="0" err="1" smtClean="0"/>
              <a:t>etc</a:t>
            </a:r>
            <a:endParaRPr lang="en-US" dirty="0"/>
          </a:p>
          <a:p>
            <a:pPr lvl="1"/>
            <a:r>
              <a:rPr lang="en-US" dirty="0" smtClean="0"/>
              <a:t>Let </a:t>
            </a:r>
            <a:r>
              <a:rPr lang="en-US" dirty="0" smtClean="0">
                <a:latin typeface="Times New Roman"/>
                <a:cs typeface="Times New Roman"/>
              </a:rPr>
              <a:t>words(c) </a:t>
            </a:r>
            <a:r>
              <a:rPr lang="en-US" dirty="0" smtClean="0"/>
              <a:t>be the set of all words that are children of node c</a:t>
            </a:r>
          </a:p>
          <a:p>
            <a:pPr lvl="2"/>
            <a:r>
              <a:rPr lang="en-US" sz="1800" dirty="0"/>
              <a:t>words(“geo-formation”) =</a:t>
            </a:r>
            <a:r>
              <a:rPr lang="en-US" sz="1800" dirty="0">
                <a:solidFill>
                  <a:srgbClr val="0000FF"/>
                </a:solidFill>
              </a:rPr>
              <a:t> {</a:t>
            </a:r>
            <a:r>
              <a:rPr lang="en-US" sz="1800" dirty="0" err="1">
                <a:solidFill>
                  <a:srgbClr val="0000FF"/>
                </a:solidFill>
              </a:rPr>
              <a:t>hill,ridge</a:t>
            </a:r>
            <a:r>
              <a:rPr lang="en-US" sz="1800" dirty="0" err="1" smtClean="0">
                <a:solidFill>
                  <a:srgbClr val="0000FF"/>
                </a:solidFill>
              </a:rPr>
              <a:t>,grotto</a:t>
            </a:r>
            <a:r>
              <a:rPr lang="en-US" sz="1800" dirty="0" err="1">
                <a:solidFill>
                  <a:srgbClr val="0000FF"/>
                </a:solidFill>
              </a:rPr>
              <a:t>,coast,cave,shore,natural</a:t>
            </a:r>
            <a:r>
              <a:rPr lang="en-US" sz="1800" dirty="0">
                <a:solidFill>
                  <a:srgbClr val="0000FF"/>
                </a:solidFill>
              </a:rPr>
              <a:t> elevation}</a:t>
            </a:r>
          </a:p>
          <a:p>
            <a:pPr lvl="2"/>
            <a:r>
              <a:rPr lang="en-US" sz="1800" dirty="0" smtClean="0"/>
              <a:t>words(“natural elevation”) = </a:t>
            </a:r>
            <a:r>
              <a:rPr lang="en-US" sz="1800" dirty="0" smtClean="0">
                <a:solidFill>
                  <a:srgbClr val="0000FF"/>
                </a:solidFill>
              </a:rPr>
              <a:t>{hill, ridge}</a:t>
            </a:r>
          </a:p>
          <a:p>
            <a:pPr lvl="2"/>
            <a:endParaRPr lang="en-US" dirty="0"/>
          </a:p>
          <a:p>
            <a:endParaRPr lang="en-US" dirty="0"/>
          </a:p>
          <a:p>
            <a:endParaRPr lang="en-US" dirty="0"/>
          </a:p>
        </p:txBody>
      </p:sp>
      <p:graphicFrame>
        <p:nvGraphicFramePr>
          <p:cNvPr id="88066" name="Object 2"/>
          <p:cNvGraphicFramePr>
            <a:graphicFrameLocks noChangeAspect="1"/>
          </p:cNvGraphicFramePr>
          <p:nvPr>
            <p:extLst>
              <p:ext uri="{D42A27DB-BD31-4B8C-83A1-F6EECF244321}">
                <p14:modId xmlns:p14="http://schemas.microsoft.com/office/powerpoint/2010/main" val="262309721"/>
              </p:ext>
            </p:extLst>
          </p:nvPr>
        </p:nvGraphicFramePr>
        <p:xfrm>
          <a:off x="1143000" y="3943350"/>
          <a:ext cx="3021975" cy="1089025"/>
        </p:xfrm>
        <a:graphic>
          <a:graphicData uri="http://schemas.openxmlformats.org/presentationml/2006/ole">
            <mc:AlternateContent xmlns:mc="http://schemas.openxmlformats.org/markup-compatibility/2006">
              <mc:Choice xmlns:v="urn:schemas-microsoft-com:vml" Requires="v">
                <p:oleObj spid="_x0000_s92245" name="Equation" r:id="rId3" imgW="1587500" imgH="571500" progId="Equation.3">
                  <p:embed/>
                </p:oleObj>
              </mc:Choice>
              <mc:Fallback>
                <p:oleObj name="Equation" r:id="rId3" imgW="1587500" imgH="571500" progId="Equation.3">
                  <p:embed/>
                  <p:pic>
                    <p:nvPicPr>
                      <p:cNvPr id="0" name=""/>
                      <p:cNvPicPr>
                        <a:picLocks noChangeAspect="1" noChangeArrowheads="1"/>
                      </p:cNvPicPr>
                      <p:nvPr/>
                    </p:nvPicPr>
                    <p:blipFill>
                      <a:blip r:embed="rId4"/>
                      <a:srcRect/>
                      <a:stretch>
                        <a:fillRect/>
                      </a:stretch>
                    </p:blipFill>
                    <p:spPr bwMode="auto">
                      <a:xfrm>
                        <a:off x="1143000" y="3943350"/>
                        <a:ext cx="3021975" cy="1089025"/>
                      </a:xfrm>
                      <a:prstGeom prst="rect">
                        <a:avLst/>
                      </a:prstGeom>
                      <a:noFill/>
                      <a:ln>
                        <a:noFill/>
                      </a:ln>
                      <a:effectLst/>
                      <a:extLst/>
                    </p:spPr>
                  </p:pic>
                </p:oleObj>
              </mc:Fallback>
            </mc:AlternateContent>
          </a:graphicData>
        </a:graphic>
      </p:graphicFrame>
      <p:grpSp>
        <p:nvGrpSpPr>
          <p:cNvPr id="88073" name="Group 88072"/>
          <p:cNvGrpSpPr/>
          <p:nvPr/>
        </p:nvGrpSpPr>
        <p:grpSpPr>
          <a:xfrm>
            <a:off x="5916119" y="57150"/>
            <a:ext cx="3227881" cy="2567464"/>
            <a:chOff x="5486400" y="297418"/>
            <a:chExt cx="3227881" cy="2567464"/>
          </a:xfrm>
        </p:grpSpPr>
        <p:sp>
          <p:nvSpPr>
            <p:cNvPr id="2" name="TextBox 1"/>
            <p:cNvSpPr txBox="1"/>
            <p:nvPr/>
          </p:nvSpPr>
          <p:spPr>
            <a:xfrm>
              <a:off x="6172200" y="1276350"/>
              <a:ext cx="2137274" cy="369332"/>
            </a:xfrm>
            <a:prstGeom prst="rect">
              <a:avLst/>
            </a:prstGeom>
            <a:noFill/>
          </p:spPr>
          <p:txBody>
            <a:bodyPr wrap="none" rtlCol="0">
              <a:spAutoFit/>
            </a:bodyPr>
            <a:lstStyle/>
            <a:p>
              <a:r>
                <a:rPr lang="en-US" sz="1800" dirty="0">
                  <a:solidFill>
                    <a:srgbClr val="008000"/>
                  </a:solidFill>
                  <a:latin typeface="+mn-lt"/>
                </a:rPr>
                <a:t>g</a:t>
              </a:r>
              <a:r>
                <a:rPr lang="en-US" sz="1800" dirty="0" smtClean="0">
                  <a:solidFill>
                    <a:srgbClr val="008000"/>
                  </a:solidFill>
                  <a:latin typeface="+mn-lt"/>
                </a:rPr>
                <a:t>eological-formation</a:t>
              </a:r>
              <a:endParaRPr lang="en-US" sz="1800" dirty="0">
                <a:solidFill>
                  <a:srgbClr val="008000"/>
                </a:solidFill>
                <a:latin typeface="+mn-lt"/>
              </a:endParaRPr>
            </a:p>
          </p:txBody>
        </p:sp>
        <p:sp>
          <p:nvSpPr>
            <p:cNvPr id="3" name="TextBox 2"/>
            <p:cNvSpPr txBox="1"/>
            <p:nvPr/>
          </p:nvSpPr>
          <p:spPr>
            <a:xfrm>
              <a:off x="8001000" y="1885950"/>
              <a:ext cx="713281" cy="369332"/>
            </a:xfrm>
            <a:prstGeom prst="rect">
              <a:avLst/>
            </a:prstGeom>
            <a:noFill/>
          </p:spPr>
          <p:txBody>
            <a:bodyPr wrap="none" rtlCol="0">
              <a:spAutoFit/>
            </a:bodyPr>
            <a:lstStyle/>
            <a:p>
              <a:r>
                <a:rPr lang="en-US" sz="1800" dirty="0" smtClean="0">
                  <a:solidFill>
                    <a:srgbClr val="008000"/>
                  </a:solidFill>
                  <a:latin typeface="+mn-lt"/>
                </a:rPr>
                <a:t>shore</a:t>
              </a:r>
              <a:endParaRPr lang="en-US" sz="1800" dirty="0">
                <a:solidFill>
                  <a:srgbClr val="008000"/>
                </a:solidFill>
                <a:latin typeface="+mn-lt"/>
              </a:endParaRPr>
            </a:p>
          </p:txBody>
        </p:sp>
        <p:sp>
          <p:nvSpPr>
            <p:cNvPr id="4" name="TextBox 3"/>
            <p:cNvSpPr txBox="1"/>
            <p:nvPr/>
          </p:nvSpPr>
          <p:spPr>
            <a:xfrm>
              <a:off x="5715000" y="2495550"/>
              <a:ext cx="464866" cy="369332"/>
            </a:xfrm>
            <a:prstGeom prst="rect">
              <a:avLst/>
            </a:prstGeom>
            <a:noFill/>
          </p:spPr>
          <p:txBody>
            <a:bodyPr wrap="none" rtlCol="0">
              <a:spAutoFit/>
            </a:bodyPr>
            <a:lstStyle/>
            <a:p>
              <a:r>
                <a:rPr lang="en-US" sz="1800" dirty="0" smtClean="0">
                  <a:solidFill>
                    <a:srgbClr val="008000"/>
                  </a:solidFill>
                  <a:latin typeface="+mn-lt"/>
                </a:rPr>
                <a:t>hill</a:t>
              </a:r>
              <a:endParaRPr lang="en-US" sz="1800" dirty="0">
                <a:solidFill>
                  <a:srgbClr val="008000"/>
                </a:solidFill>
                <a:latin typeface="+mn-lt"/>
              </a:endParaRPr>
            </a:p>
          </p:txBody>
        </p:sp>
        <p:sp>
          <p:nvSpPr>
            <p:cNvPr id="9" name="TextBox 8"/>
            <p:cNvSpPr txBox="1"/>
            <p:nvPr/>
          </p:nvSpPr>
          <p:spPr>
            <a:xfrm>
              <a:off x="5486400" y="1885950"/>
              <a:ext cx="1780430" cy="369332"/>
            </a:xfrm>
            <a:prstGeom prst="rect">
              <a:avLst/>
            </a:prstGeom>
            <a:noFill/>
          </p:spPr>
          <p:txBody>
            <a:bodyPr wrap="none" rtlCol="0">
              <a:spAutoFit/>
            </a:bodyPr>
            <a:lstStyle/>
            <a:p>
              <a:r>
                <a:rPr lang="en-US" sz="1800" dirty="0" smtClean="0">
                  <a:solidFill>
                    <a:srgbClr val="008000"/>
                  </a:solidFill>
                  <a:latin typeface="+mn-lt"/>
                </a:rPr>
                <a:t>natural elevation</a:t>
              </a:r>
              <a:endParaRPr lang="en-US" sz="1800" dirty="0">
                <a:solidFill>
                  <a:srgbClr val="008000"/>
                </a:solidFill>
                <a:latin typeface="+mn-lt"/>
              </a:endParaRPr>
            </a:p>
          </p:txBody>
        </p:sp>
        <p:sp>
          <p:nvSpPr>
            <p:cNvPr id="10" name="TextBox 9"/>
            <p:cNvSpPr txBox="1"/>
            <p:nvPr/>
          </p:nvSpPr>
          <p:spPr>
            <a:xfrm>
              <a:off x="8013095" y="2495550"/>
              <a:ext cx="684803" cy="369332"/>
            </a:xfrm>
            <a:prstGeom prst="rect">
              <a:avLst/>
            </a:prstGeom>
            <a:noFill/>
          </p:spPr>
          <p:txBody>
            <a:bodyPr wrap="none" rtlCol="0">
              <a:spAutoFit/>
            </a:bodyPr>
            <a:lstStyle/>
            <a:p>
              <a:r>
                <a:rPr lang="en-US" sz="1800" dirty="0" smtClean="0">
                  <a:solidFill>
                    <a:srgbClr val="008000"/>
                  </a:solidFill>
                  <a:latin typeface="+mn-lt"/>
                </a:rPr>
                <a:t>coast</a:t>
              </a:r>
              <a:endParaRPr lang="en-US" sz="1800" dirty="0">
                <a:solidFill>
                  <a:srgbClr val="008000"/>
                </a:solidFill>
                <a:latin typeface="+mn-lt"/>
              </a:endParaRPr>
            </a:p>
          </p:txBody>
        </p:sp>
        <p:sp>
          <p:nvSpPr>
            <p:cNvPr id="11" name="TextBox 10"/>
            <p:cNvSpPr txBox="1"/>
            <p:nvPr/>
          </p:nvSpPr>
          <p:spPr>
            <a:xfrm>
              <a:off x="7239000" y="1885950"/>
              <a:ext cx="611954" cy="369332"/>
            </a:xfrm>
            <a:prstGeom prst="rect">
              <a:avLst/>
            </a:prstGeom>
            <a:noFill/>
          </p:spPr>
          <p:txBody>
            <a:bodyPr wrap="none" rtlCol="0">
              <a:spAutoFit/>
            </a:bodyPr>
            <a:lstStyle/>
            <a:p>
              <a:r>
                <a:rPr lang="en-US" sz="1800" dirty="0" smtClean="0">
                  <a:solidFill>
                    <a:srgbClr val="008000"/>
                  </a:solidFill>
                  <a:latin typeface="+mn-lt"/>
                </a:rPr>
                <a:t>cave</a:t>
              </a:r>
              <a:endParaRPr lang="en-US" sz="1800" dirty="0">
                <a:solidFill>
                  <a:srgbClr val="008000"/>
                </a:solidFill>
                <a:latin typeface="+mn-lt"/>
              </a:endParaRPr>
            </a:p>
          </p:txBody>
        </p:sp>
        <p:sp>
          <p:nvSpPr>
            <p:cNvPr id="12" name="TextBox 11"/>
            <p:cNvSpPr txBox="1"/>
            <p:nvPr/>
          </p:nvSpPr>
          <p:spPr>
            <a:xfrm>
              <a:off x="7162800" y="2495550"/>
              <a:ext cx="763663" cy="369332"/>
            </a:xfrm>
            <a:prstGeom prst="rect">
              <a:avLst/>
            </a:prstGeom>
            <a:noFill/>
          </p:spPr>
          <p:txBody>
            <a:bodyPr wrap="none" rtlCol="0">
              <a:spAutoFit/>
            </a:bodyPr>
            <a:lstStyle/>
            <a:p>
              <a:r>
                <a:rPr lang="en-US" sz="1800" dirty="0" smtClean="0">
                  <a:solidFill>
                    <a:srgbClr val="008000"/>
                  </a:solidFill>
                  <a:latin typeface="+mn-lt"/>
                </a:rPr>
                <a:t>grotto</a:t>
              </a:r>
              <a:endParaRPr lang="en-US" sz="1800" dirty="0">
                <a:solidFill>
                  <a:srgbClr val="008000"/>
                </a:solidFill>
                <a:latin typeface="+mn-lt"/>
              </a:endParaRPr>
            </a:p>
          </p:txBody>
        </p:sp>
        <p:sp>
          <p:nvSpPr>
            <p:cNvPr id="13" name="TextBox 12"/>
            <p:cNvSpPr txBox="1"/>
            <p:nvPr/>
          </p:nvSpPr>
          <p:spPr>
            <a:xfrm>
              <a:off x="6400800" y="2495550"/>
              <a:ext cx="662899" cy="369332"/>
            </a:xfrm>
            <a:prstGeom prst="rect">
              <a:avLst/>
            </a:prstGeom>
            <a:noFill/>
          </p:spPr>
          <p:txBody>
            <a:bodyPr wrap="none" rtlCol="0">
              <a:spAutoFit/>
            </a:bodyPr>
            <a:lstStyle/>
            <a:p>
              <a:r>
                <a:rPr lang="en-US" sz="1800" dirty="0" smtClean="0">
                  <a:solidFill>
                    <a:srgbClr val="008000"/>
                  </a:solidFill>
                  <a:latin typeface="+mn-lt"/>
                </a:rPr>
                <a:t>ridge</a:t>
              </a:r>
              <a:endParaRPr lang="en-US" sz="1800" dirty="0">
                <a:solidFill>
                  <a:srgbClr val="008000"/>
                </a:solidFill>
                <a:latin typeface="+mn-lt"/>
              </a:endParaRPr>
            </a:p>
          </p:txBody>
        </p:sp>
        <p:cxnSp>
          <p:nvCxnSpPr>
            <p:cNvPr id="7" name="Straight Connector 6"/>
            <p:cNvCxnSpPr>
              <a:stCxn id="2" idx="2"/>
              <a:endCxn id="9" idx="0"/>
            </p:cNvCxnSpPr>
            <p:nvPr/>
          </p:nvCxnSpPr>
          <p:spPr bwMode="auto">
            <a:xfrm flipH="1">
              <a:off x="6376615" y="1645682"/>
              <a:ext cx="864222"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14" name="Straight Connector 13"/>
            <p:cNvCxnSpPr>
              <a:stCxn id="2" idx="2"/>
              <a:endCxn id="3" idx="0"/>
            </p:cNvCxnSpPr>
            <p:nvPr/>
          </p:nvCxnSpPr>
          <p:spPr bwMode="auto">
            <a:xfrm>
              <a:off x="7240837" y="1645682"/>
              <a:ext cx="1116804"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18" name="Straight Connector 17"/>
            <p:cNvCxnSpPr>
              <a:stCxn id="9" idx="2"/>
              <a:endCxn id="4" idx="0"/>
            </p:cNvCxnSpPr>
            <p:nvPr/>
          </p:nvCxnSpPr>
          <p:spPr bwMode="auto">
            <a:xfrm flipH="1">
              <a:off x="5947433" y="2255282"/>
              <a:ext cx="429182"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21" name="Straight Connector 20"/>
            <p:cNvCxnSpPr>
              <a:stCxn id="2" idx="2"/>
              <a:endCxn id="11" idx="0"/>
            </p:cNvCxnSpPr>
            <p:nvPr/>
          </p:nvCxnSpPr>
          <p:spPr bwMode="auto">
            <a:xfrm>
              <a:off x="7240837" y="1645682"/>
              <a:ext cx="304140"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22" name="Straight Connector 21"/>
            <p:cNvCxnSpPr>
              <a:stCxn id="9" idx="2"/>
              <a:endCxn id="13" idx="0"/>
            </p:cNvCxnSpPr>
            <p:nvPr/>
          </p:nvCxnSpPr>
          <p:spPr bwMode="auto">
            <a:xfrm>
              <a:off x="6376615" y="2255282"/>
              <a:ext cx="355635"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23" name="Straight Connector 22"/>
            <p:cNvCxnSpPr>
              <a:stCxn id="11" idx="2"/>
              <a:endCxn id="12" idx="0"/>
            </p:cNvCxnSpPr>
            <p:nvPr/>
          </p:nvCxnSpPr>
          <p:spPr bwMode="auto">
            <a:xfrm flipH="1">
              <a:off x="7544632" y="2255282"/>
              <a:ext cx="345"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30" name="Straight Connector 29"/>
            <p:cNvCxnSpPr>
              <a:stCxn id="3" idx="2"/>
              <a:endCxn id="10" idx="0"/>
            </p:cNvCxnSpPr>
            <p:nvPr/>
          </p:nvCxnSpPr>
          <p:spPr bwMode="auto">
            <a:xfrm flipH="1">
              <a:off x="8355497" y="2255282"/>
              <a:ext cx="2144" cy="2402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sp>
          <p:nvSpPr>
            <p:cNvPr id="34" name="TextBox 33"/>
            <p:cNvSpPr txBox="1"/>
            <p:nvPr/>
          </p:nvSpPr>
          <p:spPr>
            <a:xfrm>
              <a:off x="7086600" y="742950"/>
              <a:ext cx="344039" cy="369332"/>
            </a:xfrm>
            <a:prstGeom prst="rect">
              <a:avLst/>
            </a:prstGeom>
            <a:noFill/>
          </p:spPr>
          <p:txBody>
            <a:bodyPr wrap="none" rtlCol="0">
              <a:spAutoFit/>
            </a:bodyPr>
            <a:lstStyle/>
            <a:p>
              <a:r>
                <a:rPr lang="en-US" sz="1800" dirty="0" smtClean="0">
                  <a:solidFill>
                    <a:srgbClr val="008000"/>
                  </a:solidFill>
                  <a:latin typeface="+mn-lt"/>
                </a:rPr>
                <a:t>…</a:t>
              </a:r>
              <a:endParaRPr lang="en-US" sz="1800" dirty="0">
                <a:solidFill>
                  <a:srgbClr val="008000"/>
                </a:solidFill>
                <a:latin typeface="+mn-lt"/>
              </a:endParaRPr>
            </a:p>
          </p:txBody>
        </p:sp>
        <p:cxnSp>
          <p:nvCxnSpPr>
            <p:cNvPr id="36" name="Straight Connector 35"/>
            <p:cNvCxnSpPr>
              <a:stCxn id="34" idx="2"/>
              <a:endCxn id="2" idx="0"/>
            </p:cNvCxnSpPr>
            <p:nvPr/>
          </p:nvCxnSpPr>
          <p:spPr bwMode="auto">
            <a:xfrm flipH="1">
              <a:off x="7240837" y="1112282"/>
              <a:ext cx="17783" cy="16406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sp>
          <p:nvSpPr>
            <p:cNvPr id="41" name="TextBox 40"/>
            <p:cNvSpPr txBox="1"/>
            <p:nvPr/>
          </p:nvSpPr>
          <p:spPr>
            <a:xfrm>
              <a:off x="6890939" y="297418"/>
              <a:ext cx="731202" cy="369332"/>
            </a:xfrm>
            <a:prstGeom prst="rect">
              <a:avLst/>
            </a:prstGeom>
            <a:noFill/>
          </p:spPr>
          <p:txBody>
            <a:bodyPr wrap="none" rtlCol="0">
              <a:spAutoFit/>
            </a:bodyPr>
            <a:lstStyle/>
            <a:p>
              <a:r>
                <a:rPr lang="en-US" sz="1800" dirty="0" smtClean="0">
                  <a:solidFill>
                    <a:srgbClr val="008000"/>
                  </a:solidFill>
                  <a:latin typeface="+mn-lt"/>
                </a:rPr>
                <a:t>entity</a:t>
              </a:r>
              <a:endParaRPr lang="en-US" sz="1800" dirty="0">
                <a:solidFill>
                  <a:srgbClr val="008000"/>
                </a:solidFill>
                <a:latin typeface="+mn-lt"/>
              </a:endParaRPr>
            </a:p>
          </p:txBody>
        </p:sp>
        <p:cxnSp>
          <p:nvCxnSpPr>
            <p:cNvPr id="42" name="Straight Connector 41"/>
            <p:cNvCxnSpPr>
              <a:stCxn id="41" idx="2"/>
              <a:endCxn id="34" idx="0"/>
            </p:cNvCxnSpPr>
            <p:nvPr/>
          </p:nvCxnSpPr>
          <p:spPr bwMode="auto">
            <a:xfrm>
              <a:off x="7256540" y="666750"/>
              <a:ext cx="2080" cy="76200"/>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grpSp>
    </p:spTree>
    <p:extLst>
      <p:ext uri="{BB962C8B-B14F-4D97-AF65-F5344CB8AC3E}">
        <p14:creationId xmlns:p14="http://schemas.microsoft.com/office/powerpoint/2010/main" val="112803308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371600" y="133350"/>
            <a:ext cx="7467600" cy="742950"/>
          </a:xfrm>
        </p:spPr>
        <p:txBody>
          <a:bodyPr/>
          <a:lstStyle/>
          <a:p>
            <a:r>
              <a:rPr lang="en-US" dirty="0"/>
              <a:t>Information content similarity</a:t>
            </a:r>
          </a:p>
        </p:txBody>
      </p:sp>
      <p:sp>
        <p:nvSpPr>
          <p:cNvPr id="89091" name="Rectangle 3"/>
          <p:cNvSpPr>
            <a:spLocks noGrp="1" noChangeArrowheads="1"/>
          </p:cNvSpPr>
          <p:nvPr>
            <p:ph sz="quarter" idx="1"/>
          </p:nvPr>
        </p:nvSpPr>
        <p:spPr>
          <a:xfrm>
            <a:off x="1143000" y="742950"/>
            <a:ext cx="8153400" cy="3429000"/>
          </a:xfrm>
        </p:spPr>
        <p:txBody>
          <a:bodyPr/>
          <a:lstStyle/>
          <a:p>
            <a:r>
              <a:rPr lang="en-US" dirty="0" err="1"/>
              <a:t>WordNet</a:t>
            </a:r>
            <a:r>
              <a:rPr lang="en-US" dirty="0"/>
              <a:t> </a:t>
            </a:r>
            <a:r>
              <a:rPr lang="en-US" dirty="0" smtClean="0"/>
              <a:t>hierarchy </a:t>
            </a:r>
            <a:r>
              <a:rPr lang="en-US" dirty="0"/>
              <a:t>augmented with probabilities P</a:t>
            </a:r>
            <a:r>
              <a:rPr lang="en-US" dirty="0" smtClean="0"/>
              <a:t>(c)</a:t>
            </a:r>
            <a:endParaRPr lang="en-US" dirty="0"/>
          </a:p>
        </p:txBody>
      </p:sp>
      <p:pic>
        <p:nvPicPr>
          <p:cNvPr id="89092" name="Picture 4" descr="dekang1"/>
          <p:cNvPicPr>
            <a:picLocks noChangeAspect="1" noChangeArrowheads="1"/>
          </p:cNvPicPr>
          <p:nvPr/>
        </p:nvPicPr>
        <p:blipFill>
          <a:blip r:embed="rId2"/>
          <a:srcRect/>
          <a:stretch>
            <a:fillRect/>
          </a:stretch>
        </p:blipFill>
        <p:spPr bwMode="auto">
          <a:xfrm>
            <a:off x="1752600" y="1809750"/>
            <a:ext cx="4794227" cy="3072029"/>
          </a:xfrm>
          <a:prstGeom prst="rect">
            <a:avLst/>
          </a:prstGeom>
          <a:noFill/>
          <a:ln w="9525">
            <a:noFill/>
            <a:miter lim="800000"/>
            <a:headEnd/>
            <a:tailEnd/>
          </a:ln>
        </p:spPr>
      </p:pic>
      <p:sp>
        <p:nvSpPr>
          <p:cNvPr id="2" name="TextBox 1"/>
          <p:cNvSpPr txBox="1"/>
          <p:nvPr/>
        </p:nvSpPr>
        <p:spPr>
          <a:xfrm>
            <a:off x="3124200" y="1200150"/>
            <a:ext cx="5519460" cy="307777"/>
          </a:xfrm>
          <a:prstGeom prst="rect">
            <a:avLst/>
          </a:prstGeom>
          <a:noFill/>
        </p:spPr>
        <p:txBody>
          <a:bodyPr wrap="none" rtlCol="0">
            <a:spAutoFit/>
          </a:bodyPr>
          <a:lstStyle/>
          <a:p>
            <a:r>
              <a:rPr lang="en-US" sz="1400" dirty="0" smtClean="0">
                <a:latin typeface="+mn-lt"/>
              </a:rPr>
              <a:t>D. Lin. 1998. An Information-Theoretic Definition of Similarity. ICML 1998</a:t>
            </a:r>
            <a:endParaRPr lang="en-US" sz="1400" dirty="0">
              <a:latin typeface="+mn-lt"/>
            </a:endParaRPr>
          </a:p>
        </p:txBody>
      </p:sp>
    </p:spTree>
    <p:extLst>
      <p:ext uri="{BB962C8B-B14F-4D97-AF65-F5344CB8AC3E}">
        <p14:creationId xmlns:p14="http://schemas.microsoft.com/office/powerpoint/2010/main" val="62893304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content and probability</a:t>
            </a:r>
            <a:endParaRPr lang="en-US" dirty="0"/>
          </a:p>
        </p:txBody>
      </p:sp>
      <p:sp>
        <p:nvSpPr>
          <p:cNvPr id="3" name="Content Placeholder 2"/>
          <p:cNvSpPr>
            <a:spLocks noGrp="1"/>
          </p:cNvSpPr>
          <p:nvPr>
            <p:ph idx="1"/>
          </p:nvPr>
        </p:nvSpPr>
        <p:spPr>
          <a:xfrm>
            <a:off x="304800" y="1200150"/>
            <a:ext cx="8534400" cy="3333750"/>
          </a:xfrm>
        </p:spPr>
        <p:txBody>
          <a:bodyPr/>
          <a:lstStyle/>
          <a:p>
            <a:r>
              <a:rPr lang="en-US" dirty="0" smtClean="0">
                <a:latin typeface="Calibri"/>
                <a:cs typeface="Calibri"/>
              </a:rPr>
              <a:t>The </a:t>
            </a:r>
            <a:r>
              <a:rPr lang="en-US" b="1" dirty="0" smtClean="0">
                <a:latin typeface="Calibri"/>
                <a:cs typeface="Calibri"/>
              </a:rPr>
              <a:t>self-information </a:t>
            </a:r>
            <a:r>
              <a:rPr lang="en-US" dirty="0" smtClean="0">
                <a:latin typeface="Calibri"/>
                <a:cs typeface="Calibri"/>
              </a:rPr>
              <a:t>of an event, also called its </a:t>
            </a:r>
            <a:r>
              <a:rPr lang="en-US" b="1" dirty="0" err="1" smtClean="0">
                <a:latin typeface="Calibri"/>
                <a:cs typeface="Calibri"/>
              </a:rPr>
              <a:t>surprisal</a:t>
            </a:r>
            <a:r>
              <a:rPr lang="en-US" b="1" dirty="0" smtClean="0">
                <a:latin typeface="Calibri"/>
                <a:cs typeface="Calibri"/>
              </a:rPr>
              <a:t>:</a:t>
            </a:r>
          </a:p>
          <a:p>
            <a:pPr lvl="1"/>
            <a:r>
              <a:rPr lang="en-US" dirty="0" smtClean="0">
                <a:latin typeface="Calibri"/>
                <a:cs typeface="Calibri"/>
              </a:rPr>
              <a:t>how surprised we are to know it; how much we learn by knowing it.</a:t>
            </a:r>
          </a:p>
          <a:p>
            <a:pPr lvl="1"/>
            <a:r>
              <a:rPr lang="en-US" dirty="0" smtClean="0">
                <a:latin typeface="Calibri"/>
                <a:cs typeface="Calibri"/>
              </a:rPr>
              <a:t>The more surprising something is, the more it tells us when it happens</a:t>
            </a:r>
          </a:p>
          <a:p>
            <a:pPr lvl="1"/>
            <a:r>
              <a:rPr lang="en-US" dirty="0" smtClean="0">
                <a:latin typeface="Calibri"/>
                <a:cs typeface="Calibri"/>
              </a:rPr>
              <a:t>We’ll measure self-information in </a:t>
            </a:r>
            <a:r>
              <a:rPr lang="en-US" b="1" dirty="0" smtClean="0">
                <a:latin typeface="Calibri"/>
                <a:cs typeface="Calibri"/>
              </a:rPr>
              <a:t>bits</a:t>
            </a:r>
            <a:r>
              <a:rPr lang="en-US" dirty="0" smtClean="0">
                <a:latin typeface="Calibri"/>
                <a:cs typeface="Calibri"/>
              </a:rPr>
              <a:t>.</a:t>
            </a:r>
          </a:p>
          <a:p>
            <a:pPr marL="457200" lvl="1" indent="0">
              <a:buNone/>
            </a:pPr>
            <a:r>
              <a:rPr lang="en-US" dirty="0" smtClean="0">
                <a:latin typeface="Calibri"/>
                <a:cs typeface="Calibri"/>
              </a:rPr>
              <a:t>I(w)= -log2 </a:t>
            </a:r>
            <a:r>
              <a:rPr lang="en-US" dirty="0">
                <a:latin typeface="Calibri"/>
                <a:cs typeface="Calibri"/>
              </a:rPr>
              <a:t>P</a:t>
            </a:r>
            <a:r>
              <a:rPr lang="en-US" dirty="0" smtClean="0">
                <a:latin typeface="Calibri"/>
                <a:cs typeface="Calibri"/>
              </a:rPr>
              <a:t>(w)</a:t>
            </a:r>
          </a:p>
          <a:p>
            <a:r>
              <a:rPr lang="en-US" dirty="0" smtClean="0">
                <a:latin typeface="Calibri"/>
                <a:cs typeface="Calibri"/>
              </a:rPr>
              <a:t>I flip a coin; P(heads)= 0.5</a:t>
            </a:r>
          </a:p>
          <a:p>
            <a:r>
              <a:rPr lang="en-US" dirty="0" smtClean="0">
                <a:latin typeface="Calibri"/>
                <a:cs typeface="Calibri"/>
              </a:rPr>
              <a:t>How many bits of information do I learn by flipping it?</a:t>
            </a:r>
          </a:p>
          <a:p>
            <a:pPr lvl="1"/>
            <a:r>
              <a:rPr lang="en-US" dirty="0" smtClean="0">
                <a:latin typeface="Calibri"/>
                <a:cs typeface="Calibri"/>
              </a:rPr>
              <a:t>I(heads) = -log2(0.5) = -log2 (1/2) = log2 (2) = 1 bit</a:t>
            </a:r>
          </a:p>
          <a:p>
            <a:r>
              <a:rPr lang="en-US" dirty="0" smtClean="0">
                <a:latin typeface="Calibri"/>
                <a:cs typeface="Calibri"/>
              </a:rPr>
              <a:t>I flip a biased coin: P(heads )= 0.8 I don</a:t>
            </a:r>
            <a:r>
              <a:rPr lang="fr-FR" dirty="0" smtClean="0">
                <a:latin typeface="Calibri"/>
                <a:cs typeface="Calibri"/>
              </a:rPr>
              <a:t>’</a:t>
            </a:r>
            <a:r>
              <a:rPr lang="en-US" dirty="0" smtClean="0">
                <a:latin typeface="Calibri"/>
                <a:cs typeface="Calibri"/>
              </a:rPr>
              <a:t>t learn as much</a:t>
            </a:r>
          </a:p>
          <a:p>
            <a:pPr lvl="1"/>
            <a:r>
              <a:rPr lang="en-US" dirty="0" smtClean="0">
                <a:latin typeface="Calibri"/>
                <a:cs typeface="Calibri"/>
              </a:rPr>
              <a:t>I(heads) = -log2(0.8) = -log2(0.8) = .32 bits</a:t>
            </a:r>
            <a:endParaRPr lang="en-US" dirty="0">
              <a:latin typeface="Calibri"/>
              <a:cs typeface="Calibri"/>
            </a:endParaRP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63</a:t>
            </a:fld>
            <a:endParaRPr lang="en-US"/>
          </a:p>
        </p:txBody>
      </p:sp>
    </p:spTree>
    <p:extLst>
      <p:ext uri="{BB962C8B-B14F-4D97-AF65-F5344CB8AC3E}">
        <p14:creationId xmlns:p14="http://schemas.microsoft.com/office/powerpoint/2010/main" val="34397047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dekang1"/>
          <p:cNvPicPr>
            <a:picLocks noChangeAspect="1" noChangeArrowheads="1"/>
          </p:cNvPicPr>
          <p:nvPr/>
        </p:nvPicPr>
        <p:blipFill>
          <a:blip r:embed="rId2"/>
          <a:srcRect/>
          <a:stretch>
            <a:fillRect/>
          </a:stretch>
        </p:blipFill>
        <p:spPr bwMode="auto">
          <a:xfrm>
            <a:off x="5420037" y="895350"/>
            <a:ext cx="3723963" cy="2386229"/>
          </a:xfrm>
          <a:prstGeom prst="rect">
            <a:avLst/>
          </a:prstGeom>
          <a:noFill/>
          <a:ln w="9525">
            <a:noFill/>
            <a:miter lim="800000"/>
            <a:headEnd/>
            <a:tailEnd/>
          </a:ln>
        </p:spPr>
      </p:pic>
      <p:sp>
        <p:nvSpPr>
          <p:cNvPr id="90114" name="Rectangle 2"/>
          <p:cNvSpPr>
            <a:spLocks noGrp="1" noChangeArrowheads="1"/>
          </p:cNvSpPr>
          <p:nvPr>
            <p:ph type="title"/>
          </p:nvPr>
        </p:nvSpPr>
        <p:spPr>
          <a:xfrm>
            <a:off x="1371600" y="-19050"/>
            <a:ext cx="7467600" cy="742950"/>
          </a:xfrm>
        </p:spPr>
        <p:txBody>
          <a:bodyPr/>
          <a:lstStyle/>
          <a:p>
            <a:r>
              <a:rPr lang="en-US" dirty="0"/>
              <a:t>Information content: definitions</a:t>
            </a:r>
          </a:p>
        </p:txBody>
      </p:sp>
      <p:sp>
        <p:nvSpPr>
          <p:cNvPr id="90115" name="Rectangle 3"/>
          <p:cNvSpPr>
            <a:spLocks noGrp="1" noChangeArrowheads="1"/>
          </p:cNvSpPr>
          <p:nvPr>
            <p:ph sz="quarter" idx="1"/>
          </p:nvPr>
        </p:nvSpPr>
        <p:spPr>
          <a:xfrm>
            <a:off x="228600" y="1352550"/>
            <a:ext cx="5334000" cy="2971800"/>
          </a:xfrm>
        </p:spPr>
        <p:txBody>
          <a:bodyPr/>
          <a:lstStyle/>
          <a:p>
            <a:pPr>
              <a:lnSpc>
                <a:spcPct val="90000"/>
              </a:lnSpc>
            </a:pPr>
            <a:r>
              <a:rPr lang="en-US" sz="3200" dirty="0"/>
              <a:t>Information content:</a:t>
            </a:r>
          </a:p>
          <a:p>
            <a:pPr marL="457200" lvl="1" indent="0">
              <a:lnSpc>
                <a:spcPct val="90000"/>
              </a:lnSpc>
              <a:buNone/>
            </a:pPr>
            <a:r>
              <a:rPr lang="en-US" sz="2800" dirty="0">
                <a:solidFill>
                  <a:srgbClr val="0000FF"/>
                </a:solidFill>
                <a:latin typeface="Times New Roman"/>
                <a:cs typeface="Times New Roman"/>
              </a:rPr>
              <a:t>IC(c</a:t>
            </a:r>
            <a:r>
              <a:rPr lang="en-US" sz="2800" dirty="0" smtClean="0">
                <a:solidFill>
                  <a:srgbClr val="0000FF"/>
                </a:solidFill>
                <a:latin typeface="Times New Roman"/>
                <a:cs typeface="Times New Roman"/>
              </a:rPr>
              <a:t>) </a:t>
            </a:r>
            <a:r>
              <a:rPr lang="en-US" sz="2800" dirty="0" smtClean="0">
                <a:latin typeface="Times New Roman"/>
                <a:cs typeface="Times New Roman"/>
              </a:rPr>
              <a:t>= -log P</a:t>
            </a:r>
            <a:r>
              <a:rPr lang="en-US" sz="2800" dirty="0">
                <a:latin typeface="Times New Roman"/>
                <a:cs typeface="Times New Roman"/>
              </a:rPr>
              <a:t>(c)</a:t>
            </a:r>
          </a:p>
          <a:p>
            <a:pPr>
              <a:lnSpc>
                <a:spcPct val="90000"/>
              </a:lnSpc>
            </a:pPr>
            <a:r>
              <a:rPr lang="en-US" sz="3200" dirty="0" smtClean="0"/>
              <a:t>Most informative </a:t>
            </a:r>
            <a:r>
              <a:rPr lang="en-US" sz="3200" dirty="0" err="1" smtClean="0"/>
              <a:t>subsumer</a:t>
            </a:r>
            <a:r>
              <a:rPr lang="en-US" sz="3200" dirty="0"/>
              <a:t> </a:t>
            </a:r>
            <a:r>
              <a:rPr lang="en-US" sz="2800" dirty="0" smtClean="0"/>
              <a:t>(Lowest </a:t>
            </a:r>
            <a:r>
              <a:rPr lang="en-US" sz="2800" dirty="0"/>
              <a:t>common </a:t>
            </a:r>
            <a:r>
              <a:rPr lang="en-US" sz="2800" dirty="0" err="1" smtClean="0"/>
              <a:t>subsumer</a:t>
            </a:r>
            <a:r>
              <a:rPr lang="en-US" sz="2800" dirty="0" smtClean="0"/>
              <a:t>)</a:t>
            </a:r>
            <a:endParaRPr lang="en-US" sz="2800" dirty="0"/>
          </a:p>
          <a:p>
            <a:pPr marL="457200" lvl="1" indent="0">
              <a:lnSpc>
                <a:spcPct val="90000"/>
              </a:lnSpc>
              <a:buNone/>
            </a:pPr>
            <a:r>
              <a:rPr lang="en-US" sz="2800" dirty="0">
                <a:solidFill>
                  <a:srgbClr val="0000FF"/>
                </a:solidFill>
                <a:latin typeface="Times New Roman"/>
                <a:cs typeface="Times New Roman"/>
              </a:rPr>
              <a:t>LCS(c</a:t>
            </a:r>
            <a:r>
              <a:rPr lang="en-US" sz="2800" baseline="-25000" dirty="0">
                <a:solidFill>
                  <a:srgbClr val="0000FF"/>
                </a:solidFill>
                <a:latin typeface="Times New Roman"/>
                <a:cs typeface="Times New Roman"/>
              </a:rPr>
              <a:t>1</a:t>
            </a:r>
            <a:r>
              <a:rPr lang="en-US" sz="2800" dirty="0">
                <a:solidFill>
                  <a:srgbClr val="0000FF"/>
                </a:solidFill>
                <a:latin typeface="Times New Roman"/>
                <a:cs typeface="Times New Roman"/>
              </a:rPr>
              <a:t>,c</a:t>
            </a:r>
            <a:r>
              <a:rPr lang="en-US" sz="2800" baseline="-25000" dirty="0">
                <a:solidFill>
                  <a:srgbClr val="0000FF"/>
                </a:solidFill>
                <a:latin typeface="Times New Roman"/>
                <a:cs typeface="Times New Roman"/>
              </a:rPr>
              <a:t>2</a:t>
            </a:r>
            <a:r>
              <a:rPr lang="en-US" sz="2800" dirty="0" smtClean="0">
                <a:solidFill>
                  <a:srgbClr val="0000FF"/>
                </a:solidFill>
                <a:latin typeface="Times New Roman"/>
                <a:cs typeface="Times New Roman"/>
              </a:rPr>
              <a:t>) = </a:t>
            </a:r>
          </a:p>
          <a:p>
            <a:pPr marL="457200" lvl="1" indent="0">
              <a:lnSpc>
                <a:spcPct val="90000"/>
              </a:lnSpc>
              <a:buNone/>
            </a:pPr>
            <a:r>
              <a:rPr lang="en-US" sz="2800" dirty="0" smtClean="0"/>
              <a:t>The </a:t>
            </a:r>
            <a:r>
              <a:rPr lang="en-US" sz="2800" dirty="0"/>
              <a:t>most informative (lowest) node in the hierarchy subsuming both c</a:t>
            </a:r>
            <a:r>
              <a:rPr lang="en-US" sz="2800" baseline="-25000" dirty="0"/>
              <a:t>1</a:t>
            </a:r>
            <a:r>
              <a:rPr lang="en-US" sz="2800" dirty="0"/>
              <a:t> and c</a:t>
            </a:r>
            <a:r>
              <a:rPr lang="en-US" sz="2800" baseline="-25000" dirty="0"/>
              <a:t>2</a:t>
            </a:r>
          </a:p>
        </p:txBody>
      </p:sp>
      <p:sp>
        <p:nvSpPr>
          <p:cNvPr id="2" name="TextBox 1"/>
          <p:cNvSpPr txBox="1"/>
          <p:nvPr/>
        </p:nvSpPr>
        <p:spPr>
          <a:xfrm>
            <a:off x="6085125" y="825678"/>
            <a:ext cx="870751" cy="369332"/>
          </a:xfrm>
          <a:prstGeom prst="rect">
            <a:avLst/>
          </a:prstGeom>
          <a:noFill/>
        </p:spPr>
        <p:txBody>
          <a:bodyPr wrap="none" rtlCol="0">
            <a:spAutoFit/>
          </a:bodyPr>
          <a:lstStyle/>
          <a:p>
            <a:r>
              <a:rPr lang="en-US" sz="1800" dirty="0" smtClean="0">
                <a:latin typeface="+mn-lt"/>
              </a:rPr>
              <a:t>1.3 bits</a:t>
            </a:r>
            <a:endParaRPr lang="en-US" sz="1800" dirty="0">
              <a:latin typeface="+mn-lt"/>
            </a:endParaRPr>
          </a:p>
        </p:txBody>
      </p:sp>
      <p:sp>
        <p:nvSpPr>
          <p:cNvPr id="6" name="TextBox 5"/>
          <p:cNvSpPr txBox="1"/>
          <p:nvPr/>
        </p:nvSpPr>
        <p:spPr>
          <a:xfrm>
            <a:off x="5834849" y="1651600"/>
            <a:ext cx="870751" cy="369332"/>
          </a:xfrm>
          <a:prstGeom prst="rect">
            <a:avLst/>
          </a:prstGeom>
          <a:noFill/>
        </p:spPr>
        <p:txBody>
          <a:bodyPr wrap="none" rtlCol="0">
            <a:spAutoFit/>
          </a:bodyPr>
          <a:lstStyle/>
          <a:p>
            <a:r>
              <a:rPr lang="en-US" sz="1800" dirty="0" smtClean="0">
                <a:latin typeface="+mn-lt"/>
              </a:rPr>
              <a:t>5.9 bits</a:t>
            </a:r>
            <a:endParaRPr lang="en-US" sz="1800" dirty="0">
              <a:latin typeface="+mn-lt"/>
            </a:endParaRPr>
          </a:p>
        </p:txBody>
      </p:sp>
      <p:sp>
        <p:nvSpPr>
          <p:cNvPr id="7" name="TextBox 6"/>
          <p:cNvSpPr txBox="1"/>
          <p:nvPr/>
        </p:nvSpPr>
        <p:spPr>
          <a:xfrm>
            <a:off x="5590903" y="3349195"/>
            <a:ext cx="987771" cy="369332"/>
          </a:xfrm>
          <a:prstGeom prst="rect">
            <a:avLst/>
          </a:prstGeom>
          <a:noFill/>
        </p:spPr>
        <p:txBody>
          <a:bodyPr wrap="none" rtlCol="0">
            <a:spAutoFit/>
          </a:bodyPr>
          <a:lstStyle/>
          <a:p>
            <a:r>
              <a:rPr lang="en-US" sz="1800" dirty="0" smtClean="0">
                <a:latin typeface="+mn-lt"/>
              </a:rPr>
              <a:t>15.7 bits</a:t>
            </a:r>
            <a:endParaRPr lang="en-US" sz="1800" dirty="0">
              <a:latin typeface="+mn-lt"/>
            </a:endParaRPr>
          </a:p>
        </p:txBody>
      </p:sp>
      <p:sp>
        <p:nvSpPr>
          <p:cNvPr id="8" name="TextBox 7"/>
          <p:cNvSpPr txBox="1"/>
          <p:nvPr/>
        </p:nvSpPr>
        <p:spPr>
          <a:xfrm>
            <a:off x="5758649" y="2155567"/>
            <a:ext cx="870751" cy="369332"/>
          </a:xfrm>
          <a:prstGeom prst="rect">
            <a:avLst/>
          </a:prstGeom>
          <a:noFill/>
        </p:spPr>
        <p:txBody>
          <a:bodyPr wrap="none" rtlCol="0">
            <a:spAutoFit/>
          </a:bodyPr>
          <a:lstStyle/>
          <a:p>
            <a:r>
              <a:rPr lang="en-US" sz="1800" smtClean="0">
                <a:latin typeface="+mn-lt"/>
              </a:rPr>
              <a:t>9.1 </a:t>
            </a:r>
            <a:r>
              <a:rPr lang="en-US" sz="1800" dirty="0" smtClean="0">
                <a:latin typeface="+mn-lt"/>
              </a:rPr>
              <a:t>bits</a:t>
            </a:r>
            <a:endParaRPr lang="en-US" sz="1800" dirty="0">
              <a:latin typeface="+mn-lt"/>
            </a:endParaRPr>
          </a:p>
        </p:txBody>
      </p:sp>
    </p:spTree>
    <p:extLst>
      <p:ext uri="{BB962C8B-B14F-4D97-AF65-F5344CB8AC3E}">
        <p14:creationId xmlns:p14="http://schemas.microsoft.com/office/powerpoint/2010/main" val="249138931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1371600" y="209550"/>
            <a:ext cx="7772400" cy="742950"/>
          </a:xfrm>
        </p:spPr>
        <p:txBody>
          <a:bodyPr/>
          <a:lstStyle/>
          <a:p>
            <a:pPr>
              <a:lnSpc>
                <a:spcPct val="90000"/>
              </a:lnSpc>
            </a:pPr>
            <a:r>
              <a:rPr lang="en-US" sz="3400" dirty="0" smtClean="0"/>
              <a:t>Using information content for similarity:  the </a:t>
            </a:r>
            <a:r>
              <a:rPr lang="en-US" sz="3400" dirty="0" err="1" smtClean="0"/>
              <a:t>Resnik</a:t>
            </a:r>
            <a:r>
              <a:rPr lang="en-US" sz="3400" dirty="0" smtClean="0"/>
              <a:t> method</a:t>
            </a:r>
            <a:endParaRPr lang="en-US" sz="3400" dirty="0"/>
          </a:p>
        </p:txBody>
      </p:sp>
      <p:sp>
        <p:nvSpPr>
          <p:cNvPr id="91139" name="Rectangle 3"/>
          <p:cNvSpPr>
            <a:spLocks noGrp="1" noChangeArrowheads="1"/>
          </p:cNvSpPr>
          <p:nvPr>
            <p:ph sz="quarter" idx="1"/>
          </p:nvPr>
        </p:nvSpPr>
        <p:spPr>
          <a:xfrm>
            <a:off x="228600" y="1581150"/>
            <a:ext cx="8534400" cy="3657600"/>
          </a:xfrm>
        </p:spPr>
        <p:txBody>
          <a:bodyPr/>
          <a:lstStyle/>
          <a:p>
            <a:pPr>
              <a:lnSpc>
                <a:spcPct val="90000"/>
              </a:lnSpc>
            </a:pPr>
            <a:r>
              <a:rPr lang="en-US" sz="2800" dirty="0"/>
              <a:t>The similarity between two words is related to their common information</a:t>
            </a:r>
          </a:p>
          <a:p>
            <a:pPr>
              <a:lnSpc>
                <a:spcPct val="90000"/>
              </a:lnSpc>
            </a:pPr>
            <a:r>
              <a:rPr lang="en-US" sz="2800" dirty="0"/>
              <a:t>The more two words have in common, the more similar they are</a:t>
            </a:r>
          </a:p>
          <a:p>
            <a:pPr>
              <a:lnSpc>
                <a:spcPct val="90000"/>
              </a:lnSpc>
            </a:pPr>
            <a:r>
              <a:rPr lang="en-US" sz="2800" dirty="0" err="1"/>
              <a:t>Resnik</a:t>
            </a:r>
            <a:r>
              <a:rPr lang="en-US" sz="2800" dirty="0"/>
              <a:t>: measure </a:t>
            </a:r>
            <a:r>
              <a:rPr lang="en-US" sz="2800" dirty="0" smtClean="0"/>
              <a:t>common </a:t>
            </a:r>
            <a:r>
              <a:rPr lang="en-US" sz="2800" dirty="0"/>
              <a:t>information as:</a:t>
            </a:r>
          </a:p>
          <a:p>
            <a:pPr lvl="1">
              <a:lnSpc>
                <a:spcPct val="90000"/>
              </a:lnSpc>
            </a:pPr>
            <a:r>
              <a:rPr lang="en-US" sz="2400" dirty="0"/>
              <a:t>The information content of the most informative</a:t>
            </a:r>
          </a:p>
          <a:p>
            <a:pPr marL="457200" lvl="1" indent="0">
              <a:lnSpc>
                <a:spcPct val="90000"/>
              </a:lnSpc>
              <a:buNone/>
            </a:pPr>
            <a:r>
              <a:rPr lang="en-US" sz="2400" dirty="0"/>
              <a:t> (lowest) </a:t>
            </a:r>
            <a:r>
              <a:rPr lang="en-US" sz="2400" dirty="0" err="1" smtClean="0"/>
              <a:t>subsumer</a:t>
            </a:r>
            <a:r>
              <a:rPr lang="en-US" sz="2400" dirty="0" smtClean="0"/>
              <a:t> (MIS/LCS) </a:t>
            </a:r>
            <a:r>
              <a:rPr lang="en-US" sz="2400" dirty="0"/>
              <a:t>of the two nodes</a:t>
            </a:r>
          </a:p>
          <a:p>
            <a:pPr lvl="1"/>
            <a:r>
              <a:rPr lang="en-US" sz="2800" dirty="0" err="1" smtClean="0">
                <a:solidFill>
                  <a:srgbClr val="0000FF"/>
                </a:solidFill>
                <a:latin typeface="Times New Roman"/>
                <a:cs typeface="Times New Roman"/>
              </a:rPr>
              <a:t>sim</a:t>
            </a:r>
            <a:r>
              <a:rPr lang="en-US" sz="2800" baseline="-25000" dirty="0" err="1" smtClean="0">
                <a:solidFill>
                  <a:srgbClr val="0000FF"/>
                </a:solidFill>
                <a:latin typeface="Times New Roman"/>
                <a:cs typeface="Times New Roman"/>
              </a:rPr>
              <a:t>resnik</a:t>
            </a:r>
            <a:r>
              <a:rPr lang="en-US" sz="2800" dirty="0">
                <a:solidFill>
                  <a:srgbClr val="0000FF"/>
                </a:solidFill>
                <a:latin typeface="Times New Roman"/>
                <a:cs typeface="Times New Roman"/>
              </a:rPr>
              <a:t>(c</a:t>
            </a:r>
            <a:r>
              <a:rPr lang="en-US" sz="2800" baseline="-25000" dirty="0">
                <a:solidFill>
                  <a:srgbClr val="0000FF"/>
                </a:solidFill>
                <a:latin typeface="Times New Roman"/>
                <a:cs typeface="Times New Roman"/>
              </a:rPr>
              <a:t>1</a:t>
            </a:r>
            <a:r>
              <a:rPr lang="en-US" sz="2800" dirty="0">
                <a:solidFill>
                  <a:srgbClr val="0000FF"/>
                </a:solidFill>
                <a:latin typeface="Times New Roman"/>
                <a:cs typeface="Times New Roman"/>
              </a:rPr>
              <a:t>,c</a:t>
            </a:r>
            <a:r>
              <a:rPr lang="en-US" sz="2800" baseline="-25000" dirty="0">
                <a:solidFill>
                  <a:srgbClr val="0000FF"/>
                </a:solidFill>
                <a:latin typeface="Times New Roman"/>
                <a:cs typeface="Times New Roman"/>
              </a:rPr>
              <a:t>2</a:t>
            </a:r>
            <a:r>
              <a:rPr lang="en-US" sz="2800" dirty="0">
                <a:solidFill>
                  <a:srgbClr val="0000FF"/>
                </a:solidFill>
                <a:latin typeface="Times New Roman"/>
                <a:cs typeface="Times New Roman"/>
              </a:rPr>
              <a:t>) = -log P</a:t>
            </a:r>
            <a:r>
              <a:rPr lang="en-US" sz="2800" dirty="0" smtClean="0">
                <a:solidFill>
                  <a:srgbClr val="0000FF"/>
                </a:solidFill>
                <a:latin typeface="Times New Roman"/>
                <a:cs typeface="Times New Roman"/>
              </a:rPr>
              <a:t>( LCS</a:t>
            </a:r>
            <a:r>
              <a:rPr lang="en-US" sz="2800" dirty="0">
                <a:solidFill>
                  <a:srgbClr val="0000FF"/>
                </a:solidFill>
                <a:latin typeface="Times New Roman"/>
                <a:cs typeface="Times New Roman"/>
              </a:rPr>
              <a:t>(c</a:t>
            </a:r>
            <a:r>
              <a:rPr lang="en-US" sz="2800" baseline="-25000" dirty="0">
                <a:solidFill>
                  <a:srgbClr val="0000FF"/>
                </a:solidFill>
                <a:latin typeface="Times New Roman"/>
                <a:cs typeface="Times New Roman"/>
              </a:rPr>
              <a:t>1</a:t>
            </a:r>
            <a:r>
              <a:rPr lang="en-US" sz="2800" dirty="0">
                <a:solidFill>
                  <a:srgbClr val="0000FF"/>
                </a:solidFill>
                <a:latin typeface="Times New Roman"/>
                <a:cs typeface="Times New Roman"/>
              </a:rPr>
              <a:t>,c</a:t>
            </a:r>
            <a:r>
              <a:rPr lang="en-US" sz="2800" baseline="-25000" dirty="0">
                <a:solidFill>
                  <a:srgbClr val="0000FF"/>
                </a:solidFill>
                <a:latin typeface="Times New Roman"/>
                <a:cs typeface="Times New Roman"/>
              </a:rPr>
              <a:t>2</a:t>
            </a:r>
            <a:r>
              <a:rPr lang="en-US" sz="2800" dirty="0" smtClean="0">
                <a:solidFill>
                  <a:srgbClr val="0000FF"/>
                </a:solidFill>
                <a:latin typeface="Times New Roman"/>
                <a:cs typeface="Times New Roman"/>
              </a:rPr>
              <a:t>) )</a:t>
            </a:r>
            <a:endParaRPr lang="en-US" sz="2800" dirty="0">
              <a:solidFill>
                <a:srgbClr val="0000FF"/>
              </a:solidFill>
              <a:latin typeface="Times New Roman"/>
              <a:cs typeface="Times New Roman"/>
            </a:endParaRPr>
          </a:p>
        </p:txBody>
      </p:sp>
      <p:sp>
        <p:nvSpPr>
          <p:cNvPr id="2" name="TextBox 1"/>
          <p:cNvSpPr txBox="1"/>
          <p:nvPr/>
        </p:nvSpPr>
        <p:spPr>
          <a:xfrm>
            <a:off x="2286000" y="934819"/>
            <a:ext cx="6858000" cy="646331"/>
          </a:xfrm>
          <a:prstGeom prst="rect">
            <a:avLst/>
          </a:prstGeom>
          <a:noFill/>
        </p:spPr>
        <p:txBody>
          <a:bodyPr wrap="square" rtlCol="0">
            <a:spAutoFit/>
          </a:bodyPr>
          <a:lstStyle/>
          <a:p>
            <a:r>
              <a:rPr lang="en-US" sz="1200" dirty="0">
                <a:latin typeface="+mn-lt"/>
              </a:rPr>
              <a:t>Philip </a:t>
            </a:r>
            <a:r>
              <a:rPr lang="en-US" sz="1200" dirty="0" err="1" smtClean="0">
                <a:latin typeface="+mn-lt"/>
              </a:rPr>
              <a:t>Resnik</a:t>
            </a:r>
            <a:r>
              <a:rPr lang="en-US" sz="1200" dirty="0" smtClean="0">
                <a:latin typeface="+mn-lt"/>
              </a:rPr>
              <a:t>. 1995. Using </a:t>
            </a:r>
            <a:r>
              <a:rPr lang="en-US" sz="1200" dirty="0">
                <a:latin typeface="+mn-lt"/>
              </a:rPr>
              <a:t>Information Content to Evaluate Semantic </a:t>
            </a:r>
            <a:r>
              <a:rPr lang="en-US" sz="1200" dirty="0" smtClean="0">
                <a:latin typeface="+mn-lt"/>
              </a:rPr>
              <a:t>Similarity </a:t>
            </a:r>
            <a:r>
              <a:rPr lang="en-US" sz="1200" dirty="0">
                <a:latin typeface="+mn-lt"/>
              </a:rPr>
              <a:t>in a </a:t>
            </a:r>
            <a:r>
              <a:rPr lang="en-US" sz="1200" dirty="0" smtClean="0">
                <a:latin typeface="+mn-lt"/>
              </a:rPr>
              <a:t>Taxonomy. IJCAI 1995.</a:t>
            </a:r>
          </a:p>
          <a:p>
            <a:r>
              <a:rPr lang="en-US" sz="1200" dirty="0">
                <a:latin typeface="+mn-lt"/>
              </a:rPr>
              <a:t>Philip </a:t>
            </a:r>
            <a:r>
              <a:rPr lang="en-US" sz="1200" dirty="0" err="1" smtClean="0">
                <a:latin typeface="+mn-lt"/>
              </a:rPr>
              <a:t>Resnik</a:t>
            </a:r>
            <a:r>
              <a:rPr lang="en-US" sz="1200" dirty="0" smtClean="0">
                <a:latin typeface="+mn-lt"/>
              </a:rPr>
              <a:t>. 1999. Semantic </a:t>
            </a:r>
            <a:r>
              <a:rPr lang="en-US" sz="1200" dirty="0">
                <a:latin typeface="+mn-lt"/>
              </a:rPr>
              <a:t>Similarity in a Taxonomy: An Information-Based Measure and its Application to Problems of Ambiguity in Natural </a:t>
            </a:r>
            <a:r>
              <a:rPr lang="en-US" sz="1200" dirty="0" smtClean="0">
                <a:latin typeface="+mn-lt"/>
              </a:rPr>
              <a:t>Language. JAIR 11, </a:t>
            </a:r>
            <a:r>
              <a:rPr lang="en-US" sz="1200" dirty="0">
                <a:latin typeface="+mn-lt"/>
              </a:rPr>
              <a:t>95-</a:t>
            </a:r>
            <a:r>
              <a:rPr lang="en-US" sz="1200" dirty="0" smtClean="0">
                <a:latin typeface="+mn-lt"/>
              </a:rPr>
              <a:t>130.</a:t>
            </a:r>
            <a:endParaRPr lang="en-US" sz="1200" dirty="0">
              <a:latin typeface="+mn-lt"/>
            </a:endParaRPr>
          </a:p>
        </p:txBody>
      </p:sp>
    </p:spTree>
    <p:extLst>
      <p:ext uri="{BB962C8B-B14F-4D97-AF65-F5344CB8AC3E}">
        <p14:creationId xmlns:p14="http://schemas.microsoft.com/office/powerpoint/2010/main" val="303484874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1371600" y="-19050"/>
            <a:ext cx="7467600" cy="742950"/>
          </a:xfrm>
        </p:spPr>
        <p:txBody>
          <a:bodyPr/>
          <a:lstStyle/>
          <a:p>
            <a:r>
              <a:rPr lang="en-US" dirty="0" err="1"/>
              <a:t>Dekang</a:t>
            </a:r>
            <a:r>
              <a:rPr lang="en-US" dirty="0"/>
              <a:t> Lin method</a:t>
            </a:r>
          </a:p>
        </p:txBody>
      </p:sp>
      <p:sp>
        <p:nvSpPr>
          <p:cNvPr id="92163" name="Rectangle 3"/>
          <p:cNvSpPr>
            <a:spLocks noGrp="1" noChangeArrowheads="1"/>
          </p:cNvSpPr>
          <p:nvPr>
            <p:ph sz="quarter" idx="1"/>
          </p:nvPr>
        </p:nvSpPr>
        <p:spPr>
          <a:xfrm>
            <a:off x="228600" y="1428750"/>
            <a:ext cx="8534400" cy="3333750"/>
          </a:xfrm>
        </p:spPr>
        <p:txBody>
          <a:bodyPr/>
          <a:lstStyle/>
          <a:p>
            <a:r>
              <a:rPr lang="en-US" dirty="0" smtClean="0"/>
              <a:t>Intuition: Similarity </a:t>
            </a:r>
            <a:r>
              <a:rPr lang="en-US" dirty="0"/>
              <a:t>between A and B </a:t>
            </a:r>
            <a:r>
              <a:rPr lang="en-US" dirty="0" smtClean="0"/>
              <a:t>is not just what they have in common</a:t>
            </a:r>
            <a:endParaRPr lang="en-US" dirty="0"/>
          </a:p>
          <a:p>
            <a:r>
              <a:rPr lang="en-US" dirty="0"/>
              <a:t>The more </a:t>
            </a:r>
            <a:r>
              <a:rPr lang="en-US" b="1" dirty="0"/>
              <a:t>differences</a:t>
            </a:r>
            <a:r>
              <a:rPr lang="en-US" dirty="0"/>
              <a:t> between A and B, the less similar they are:</a:t>
            </a:r>
          </a:p>
          <a:p>
            <a:pPr lvl="1"/>
            <a:r>
              <a:rPr lang="en-US" sz="1800" dirty="0"/>
              <a:t>Commonality: the more </a:t>
            </a:r>
            <a:r>
              <a:rPr lang="en-US" sz="1800" dirty="0" smtClean="0"/>
              <a:t>A </a:t>
            </a:r>
            <a:r>
              <a:rPr lang="en-US" sz="1800" dirty="0"/>
              <a:t>and B have in common, the more similar they are</a:t>
            </a:r>
          </a:p>
          <a:p>
            <a:pPr lvl="1"/>
            <a:r>
              <a:rPr lang="en-US" sz="1800" dirty="0"/>
              <a:t>Difference: the more differences between </a:t>
            </a:r>
            <a:r>
              <a:rPr lang="en-US" sz="1800" dirty="0" smtClean="0"/>
              <a:t>A </a:t>
            </a:r>
            <a:r>
              <a:rPr lang="en-US" sz="1800" dirty="0"/>
              <a:t>and B, the less similar</a:t>
            </a:r>
          </a:p>
          <a:p>
            <a:r>
              <a:rPr lang="en-US" dirty="0"/>
              <a:t>Commonality</a:t>
            </a:r>
            <a:r>
              <a:rPr lang="en-US" dirty="0">
                <a:solidFill>
                  <a:srgbClr val="0000FF"/>
                </a:solidFill>
              </a:rPr>
              <a:t>: IC</a:t>
            </a:r>
            <a:r>
              <a:rPr lang="en-US" dirty="0" smtClean="0">
                <a:solidFill>
                  <a:srgbClr val="0000FF"/>
                </a:solidFill>
              </a:rPr>
              <a:t>(common</a:t>
            </a:r>
            <a:r>
              <a:rPr lang="en-US" dirty="0">
                <a:solidFill>
                  <a:srgbClr val="0000FF"/>
                </a:solidFill>
              </a:rPr>
              <a:t>(A,B))</a:t>
            </a:r>
          </a:p>
          <a:p>
            <a:r>
              <a:rPr lang="en-US" dirty="0"/>
              <a:t>Difference: </a:t>
            </a:r>
            <a:r>
              <a:rPr lang="en-US" dirty="0">
                <a:solidFill>
                  <a:srgbClr val="0000FF"/>
                </a:solidFill>
              </a:rPr>
              <a:t>IC(description(A,B)-IC(common(A,B)</a:t>
            </a:r>
            <a:r>
              <a:rPr lang="en-US" dirty="0" smtClean="0">
                <a:solidFill>
                  <a:srgbClr val="0000FF"/>
                </a:solidFill>
              </a:rPr>
              <a:t>)</a:t>
            </a:r>
            <a:endParaRPr lang="en-US" dirty="0">
              <a:solidFill>
                <a:srgbClr val="0000FF"/>
              </a:solidFill>
            </a:endParaRPr>
          </a:p>
        </p:txBody>
      </p:sp>
      <p:sp>
        <p:nvSpPr>
          <p:cNvPr id="2" name="TextBox 1"/>
          <p:cNvSpPr txBox="1"/>
          <p:nvPr/>
        </p:nvSpPr>
        <p:spPr>
          <a:xfrm>
            <a:off x="2133600" y="895350"/>
            <a:ext cx="7032694" cy="369332"/>
          </a:xfrm>
          <a:prstGeom prst="rect">
            <a:avLst/>
          </a:prstGeom>
          <a:noFill/>
        </p:spPr>
        <p:txBody>
          <a:bodyPr wrap="none" rtlCol="0">
            <a:spAutoFit/>
          </a:bodyPr>
          <a:lstStyle/>
          <a:p>
            <a:r>
              <a:rPr lang="en-US" sz="1800" dirty="0" err="1" smtClean="0">
                <a:latin typeface="+mn-lt"/>
              </a:rPr>
              <a:t>Dekang</a:t>
            </a:r>
            <a:r>
              <a:rPr lang="en-US" sz="1800" dirty="0" smtClean="0">
                <a:latin typeface="+mn-lt"/>
              </a:rPr>
              <a:t> Lin. 1998. </a:t>
            </a:r>
            <a:r>
              <a:rPr lang="en-US" sz="1800" dirty="0">
                <a:latin typeface="+mn-lt"/>
              </a:rPr>
              <a:t>An Information-Theoretic Definition of </a:t>
            </a:r>
            <a:r>
              <a:rPr lang="en-US" sz="1800" dirty="0" smtClean="0">
                <a:latin typeface="+mn-lt"/>
              </a:rPr>
              <a:t>Similarity. ICML</a:t>
            </a:r>
            <a:endParaRPr lang="en-US" sz="1800" dirty="0">
              <a:latin typeface="+mn-lt"/>
            </a:endParaRPr>
          </a:p>
        </p:txBody>
      </p:sp>
    </p:spTree>
    <p:extLst>
      <p:ext uri="{BB962C8B-B14F-4D97-AF65-F5344CB8AC3E}">
        <p14:creationId xmlns:p14="http://schemas.microsoft.com/office/powerpoint/2010/main" val="403230629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dirty="0" err="1"/>
              <a:t>Dekang</a:t>
            </a:r>
            <a:r>
              <a:rPr lang="en-US" dirty="0"/>
              <a:t> Lin </a:t>
            </a:r>
            <a:r>
              <a:rPr lang="en-US" dirty="0" smtClean="0"/>
              <a:t>similarity theorem</a:t>
            </a:r>
            <a:endParaRPr lang="en-US" dirty="0"/>
          </a:p>
        </p:txBody>
      </p:sp>
      <p:sp>
        <p:nvSpPr>
          <p:cNvPr id="93187" name="Rectangle 3"/>
          <p:cNvSpPr>
            <a:spLocks noGrp="1" noChangeArrowheads="1"/>
          </p:cNvSpPr>
          <p:nvPr>
            <p:ph sz="quarter" idx="1"/>
          </p:nvPr>
        </p:nvSpPr>
        <p:spPr>
          <a:xfrm>
            <a:off x="304800" y="1200150"/>
            <a:ext cx="8534400" cy="3333750"/>
          </a:xfrm>
        </p:spPr>
        <p:txBody>
          <a:bodyPr/>
          <a:lstStyle/>
          <a:p>
            <a:r>
              <a:rPr lang="en-US" dirty="0" smtClean="0"/>
              <a:t>The </a:t>
            </a:r>
            <a:r>
              <a:rPr lang="en-US" dirty="0"/>
              <a:t>similarity between A and B is measured by the ratio between the amount of information needed to state the commonality of A and B and the information needed to fully describe what A and B are</a:t>
            </a:r>
          </a:p>
          <a:p>
            <a:pPr>
              <a:buFontTx/>
              <a:buBlip>
                <a:blip r:embed="rId3"/>
              </a:buBlip>
            </a:pPr>
            <a:endParaRPr lang="en-US" dirty="0" smtClean="0"/>
          </a:p>
          <a:p>
            <a:pPr marL="0" indent="0">
              <a:buNone/>
            </a:pPr>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3918569119"/>
              </p:ext>
            </p:extLst>
          </p:nvPr>
        </p:nvGraphicFramePr>
        <p:xfrm>
          <a:off x="1989138" y="2724150"/>
          <a:ext cx="4760912" cy="914400"/>
        </p:xfrm>
        <a:graphic>
          <a:graphicData uri="http://schemas.openxmlformats.org/presentationml/2006/ole">
            <mc:AlternateContent xmlns:mc="http://schemas.openxmlformats.org/markup-compatibility/2006">
              <mc:Choice xmlns:v="urn:schemas-microsoft-com:vml" Requires="v">
                <p:oleObj spid="_x0000_s93346" name="Equation" r:id="rId4" imgW="2247900" imgH="431800" progId="Equation.3">
                  <p:embed/>
                </p:oleObj>
              </mc:Choice>
              <mc:Fallback>
                <p:oleObj name="Equation" r:id="rId4" imgW="2247900" imgH="431800" progId="Equation.3">
                  <p:embed/>
                  <p:pic>
                    <p:nvPicPr>
                      <p:cNvPr id="0" name=""/>
                      <p:cNvPicPr/>
                      <p:nvPr/>
                    </p:nvPicPr>
                    <p:blipFill>
                      <a:blip r:embed="rId5"/>
                      <a:stretch>
                        <a:fillRect/>
                      </a:stretch>
                    </p:blipFill>
                    <p:spPr>
                      <a:xfrm>
                        <a:off x="1989138" y="2724150"/>
                        <a:ext cx="4760912" cy="914400"/>
                      </a:xfrm>
                      <a:prstGeom prst="rect">
                        <a:avLst/>
                      </a:prstGeom>
                    </p:spPr>
                  </p:pic>
                </p:oleObj>
              </mc:Fallback>
            </mc:AlternateContent>
          </a:graphicData>
        </a:graphic>
      </p:graphicFrame>
      <p:sp>
        <p:nvSpPr>
          <p:cNvPr id="5" name="Rectangle 3"/>
          <p:cNvSpPr txBox="1">
            <a:spLocks noChangeArrowheads="1"/>
          </p:cNvSpPr>
          <p:nvPr/>
        </p:nvSpPr>
        <p:spPr bwMode="auto">
          <a:xfrm>
            <a:off x="304800" y="3733800"/>
            <a:ext cx="8534400" cy="51435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r>
              <a:rPr lang="en-US" sz="2000" dirty="0" smtClean="0"/>
              <a:t>Lin (altering </a:t>
            </a:r>
            <a:r>
              <a:rPr lang="en-US" sz="2000" dirty="0" err="1" smtClean="0"/>
              <a:t>Resnik</a:t>
            </a:r>
            <a:r>
              <a:rPr lang="en-US" sz="2000" dirty="0" smtClean="0"/>
              <a:t>) defines IC(common(A,B)) as 2 x information of the LCS</a:t>
            </a:r>
            <a:endParaRPr lang="en-US" sz="2000" dirty="0"/>
          </a:p>
        </p:txBody>
      </p:sp>
      <p:graphicFrame>
        <p:nvGraphicFramePr>
          <p:cNvPr id="6" name="Object 5"/>
          <p:cNvGraphicFramePr>
            <a:graphicFrameLocks noChangeAspect="1"/>
          </p:cNvGraphicFramePr>
          <p:nvPr>
            <p:extLst>
              <p:ext uri="{D42A27DB-BD31-4B8C-83A1-F6EECF244321}">
                <p14:modId xmlns:p14="http://schemas.microsoft.com/office/powerpoint/2010/main" val="158289962"/>
              </p:ext>
            </p:extLst>
          </p:nvPr>
        </p:nvGraphicFramePr>
        <p:xfrm>
          <a:off x="2112963" y="4248150"/>
          <a:ext cx="3876675" cy="762000"/>
        </p:xfrm>
        <a:graphic>
          <a:graphicData uri="http://schemas.openxmlformats.org/presentationml/2006/ole">
            <mc:AlternateContent xmlns:mc="http://schemas.openxmlformats.org/markup-compatibility/2006">
              <mc:Choice xmlns:v="urn:schemas-microsoft-com:vml" Requires="v">
                <p:oleObj spid="_x0000_s93347" name="Equation" r:id="rId6" imgW="2197100" imgH="431800" progId="Equation.3">
                  <p:embed/>
                </p:oleObj>
              </mc:Choice>
              <mc:Fallback>
                <p:oleObj name="Equation" r:id="rId6" imgW="2197100" imgH="431800" progId="Equation.3">
                  <p:embed/>
                  <p:pic>
                    <p:nvPicPr>
                      <p:cNvPr id="0" name=""/>
                      <p:cNvPicPr/>
                      <p:nvPr/>
                    </p:nvPicPr>
                    <p:blipFill>
                      <a:blip r:embed="rId7"/>
                      <a:stretch>
                        <a:fillRect/>
                      </a:stretch>
                    </p:blipFill>
                    <p:spPr>
                      <a:xfrm>
                        <a:off x="2112963" y="4248150"/>
                        <a:ext cx="3876675" cy="762000"/>
                      </a:xfrm>
                      <a:prstGeom prst="rect">
                        <a:avLst/>
                      </a:prstGeom>
                    </p:spPr>
                  </p:pic>
                </p:oleObj>
              </mc:Fallback>
            </mc:AlternateContent>
          </a:graphicData>
        </a:graphic>
      </p:graphicFrame>
    </p:spTree>
    <p:extLst>
      <p:ext uri="{BB962C8B-B14F-4D97-AF65-F5344CB8AC3E}">
        <p14:creationId xmlns:p14="http://schemas.microsoft.com/office/powerpoint/2010/main" val="368220597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1371600" y="209550"/>
            <a:ext cx="7467600" cy="742950"/>
          </a:xfrm>
        </p:spPr>
        <p:txBody>
          <a:bodyPr/>
          <a:lstStyle/>
          <a:p>
            <a:r>
              <a:rPr lang="en-US" dirty="0"/>
              <a:t>Lin similarity function</a:t>
            </a:r>
          </a:p>
        </p:txBody>
      </p:sp>
      <p:graphicFrame>
        <p:nvGraphicFramePr>
          <p:cNvPr id="5" name="Object 4"/>
          <p:cNvGraphicFramePr>
            <a:graphicFrameLocks noChangeAspect="1"/>
          </p:cNvGraphicFramePr>
          <p:nvPr>
            <p:extLst>
              <p:ext uri="{D42A27DB-BD31-4B8C-83A1-F6EECF244321}">
                <p14:modId xmlns:p14="http://schemas.microsoft.com/office/powerpoint/2010/main" val="1897917432"/>
              </p:ext>
            </p:extLst>
          </p:nvPr>
        </p:nvGraphicFramePr>
        <p:xfrm>
          <a:off x="1981200" y="1657350"/>
          <a:ext cx="3786188" cy="762000"/>
        </p:xfrm>
        <a:graphic>
          <a:graphicData uri="http://schemas.openxmlformats.org/presentationml/2006/ole">
            <mc:AlternateContent xmlns:mc="http://schemas.openxmlformats.org/markup-compatibility/2006">
              <mc:Choice xmlns:v="urn:schemas-microsoft-com:vml" Requires="v">
                <p:oleObj spid="_x0000_s94447" name="Equation" r:id="rId3" imgW="2146300" imgH="431800" progId="Equation.3">
                  <p:embed/>
                </p:oleObj>
              </mc:Choice>
              <mc:Fallback>
                <p:oleObj name="Equation" r:id="rId3" imgW="2146300" imgH="431800" progId="Equation.3">
                  <p:embed/>
                  <p:pic>
                    <p:nvPicPr>
                      <p:cNvPr id="0" name=""/>
                      <p:cNvPicPr/>
                      <p:nvPr/>
                    </p:nvPicPr>
                    <p:blipFill>
                      <a:blip r:embed="rId4"/>
                      <a:stretch>
                        <a:fillRect/>
                      </a:stretch>
                    </p:blipFill>
                    <p:spPr>
                      <a:xfrm>
                        <a:off x="1981200" y="1657350"/>
                        <a:ext cx="3786188" cy="7620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563718903"/>
              </p:ext>
            </p:extLst>
          </p:nvPr>
        </p:nvGraphicFramePr>
        <p:xfrm>
          <a:off x="1447800" y="2800350"/>
          <a:ext cx="5376862" cy="762000"/>
        </p:xfrm>
        <a:graphic>
          <a:graphicData uri="http://schemas.openxmlformats.org/presentationml/2006/ole">
            <mc:AlternateContent xmlns:mc="http://schemas.openxmlformats.org/markup-compatibility/2006">
              <mc:Choice xmlns:v="urn:schemas-microsoft-com:vml" Requires="v">
                <p:oleObj spid="_x0000_s94448" name="Equation" r:id="rId5" imgW="3048000" imgH="431800" progId="Equation.3">
                  <p:embed/>
                </p:oleObj>
              </mc:Choice>
              <mc:Fallback>
                <p:oleObj name="Equation" r:id="rId5" imgW="3048000" imgH="431800" progId="Equation.3">
                  <p:embed/>
                  <p:pic>
                    <p:nvPicPr>
                      <p:cNvPr id="0" name=""/>
                      <p:cNvPicPr/>
                      <p:nvPr/>
                    </p:nvPicPr>
                    <p:blipFill>
                      <a:blip r:embed="rId6"/>
                      <a:stretch>
                        <a:fillRect/>
                      </a:stretch>
                    </p:blipFill>
                    <p:spPr>
                      <a:xfrm>
                        <a:off x="1447800" y="2800350"/>
                        <a:ext cx="5376862" cy="76200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687769616"/>
              </p:ext>
            </p:extLst>
          </p:nvPr>
        </p:nvGraphicFramePr>
        <p:xfrm>
          <a:off x="3367087" y="3790950"/>
          <a:ext cx="3338513" cy="1031875"/>
        </p:xfrm>
        <a:graphic>
          <a:graphicData uri="http://schemas.openxmlformats.org/presentationml/2006/ole">
            <mc:AlternateContent xmlns:mc="http://schemas.openxmlformats.org/markup-compatibility/2006">
              <mc:Choice xmlns:v="urn:schemas-microsoft-com:vml" Requires="v">
                <p:oleObj spid="_x0000_s94449" name="Equation" r:id="rId7" imgW="1892300" imgH="584200" progId="Equation.3">
                  <p:embed/>
                </p:oleObj>
              </mc:Choice>
              <mc:Fallback>
                <p:oleObj name="Equation" r:id="rId7" imgW="1892300" imgH="584200" progId="Equation.3">
                  <p:embed/>
                  <p:pic>
                    <p:nvPicPr>
                      <p:cNvPr id="0" name=""/>
                      <p:cNvPicPr/>
                      <p:nvPr/>
                    </p:nvPicPr>
                    <p:blipFill>
                      <a:blip r:embed="rId8"/>
                      <a:stretch>
                        <a:fillRect/>
                      </a:stretch>
                    </p:blipFill>
                    <p:spPr>
                      <a:xfrm>
                        <a:off x="3367087" y="3790950"/>
                        <a:ext cx="3338513" cy="1031875"/>
                      </a:xfrm>
                      <a:prstGeom prst="rect">
                        <a:avLst/>
                      </a:prstGeom>
                    </p:spPr>
                  </p:pic>
                </p:oleObj>
              </mc:Fallback>
            </mc:AlternateContent>
          </a:graphicData>
        </a:graphic>
      </p:graphicFrame>
      <p:pic>
        <p:nvPicPr>
          <p:cNvPr id="8" name="Picture 4" descr="dekang1"/>
          <p:cNvPicPr>
            <a:picLocks noChangeAspect="1" noChangeArrowheads="1"/>
          </p:cNvPicPr>
          <p:nvPr/>
        </p:nvPicPr>
        <p:blipFill rotWithShape="1">
          <a:blip r:embed="rId9"/>
          <a:srcRect t="50594" b="-4"/>
          <a:stretch/>
        </p:blipFill>
        <p:spPr bwMode="auto">
          <a:xfrm>
            <a:off x="5562600" y="133350"/>
            <a:ext cx="3422627" cy="1083641"/>
          </a:xfrm>
          <a:prstGeom prst="rect">
            <a:avLst/>
          </a:prstGeom>
          <a:noFill/>
          <a:ln w="9525">
            <a:noFill/>
            <a:miter lim="800000"/>
            <a:headEnd/>
            <a:tailEnd/>
          </a:ln>
        </p:spPr>
      </p:pic>
    </p:spTree>
    <p:extLst>
      <p:ext uri="{BB962C8B-B14F-4D97-AF65-F5344CB8AC3E}">
        <p14:creationId xmlns:p14="http://schemas.microsoft.com/office/powerpoint/2010/main" val="408981614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1371600" y="209550"/>
            <a:ext cx="7467600" cy="742950"/>
          </a:xfrm>
        </p:spPr>
        <p:txBody>
          <a:bodyPr/>
          <a:lstStyle/>
          <a:p>
            <a:r>
              <a:rPr lang="en-US" dirty="0"/>
              <a:t>The (extended) </a:t>
            </a:r>
            <a:r>
              <a:rPr lang="en-US" dirty="0" err="1"/>
              <a:t>Lesk</a:t>
            </a:r>
            <a:r>
              <a:rPr lang="en-US" dirty="0"/>
              <a:t> Algorithm </a:t>
            </a:r>
          </a:p>
        </p:txBody>
      </p:sp>
      <p:sp>
        <p:nvSpPr>
          <p:cNvPr id="95235" name="Rectangle 3"/>
          <p:cNvSpPr>
            <a:spLocks noGrp="1" noChangeArrowheads="1"/>
          </p:cNvSpPr>
          <p:nvPr>
            <p:ph sz="quarter" idx="1"/>
          </p:nvPr>
        </p:nvSpPr>
        <p:spPr>
          <a:xfrm>
            <a:off x="228600" y="1276350"/>
            <a:ext cx="8534400" cy="1981200"/>
          </a:xfrm>
        </p:spPr>
        <p:txBody>
          <a:bodyPr/>
          <a:lstStyle/>
          <a:p>
            <a:r>
              <a:rPr lang="en-US" dirty="0" smtClean="0"/>
              <a:t>A thesaurus-based measure that looks at </a:t>
            </a:r>
            <a:r>
              <a:rPr lang="en-US" b="1" dirty="0" smtClean="0"/>
              <a:t>glosses</a:t>
            </a:r>
          </a:p>
          <a:p>
            <a:r>
              <a:rPr lang="en-US" dirty="0" smtClean="0"/>
              <a:t>Two </a:t>
            </a:r>
            <a:r>
              <a:rPr lang="en-US" dirty="0"/>
              <a:t>concepts are similar if their glosses contain similar words</a:t>
            </a:r>
          </a:p>
          <a:p>
            <a:pPr lvl="1"/>
            <a:r>
              <a:rPr lang="en-US" b="1" i="1" dirty="0"/>
              <a:t>Drawing paper</a:t>
            </a:r>
            <a:r>
              <a:rPr lang="en-US" dirty="0"/>
              <a:t>: </a:t>
            </a:r>
            <a:r>
              <a:rPr lang="en-US" dirty="0">
                <a:solidFill>
                  <a:srgbClr val="008000"/>
                </a:solidFill>
              </a:rPr>
              <a:t>paper</a:t>
            </a:r>
            <a:r>
              <a:rPr lang="en-US" dirty="0">
                <a:solidFill>
                  <a:srgbClr val="0000FF"/>
                </a:solidFill>
              </a:rPr>
              <a:t> </a:t>
            </a:r>
            <a:r>
              <a:rPr lang="en-US" dirty="0"/>
              <a:t>that is </a:t>
            </a:r>
            <a:r>
              <a:rPr lang="en-US" dirty="0">
                <a:solidFill>
                  <a:srgbClr val="0000FF"/>
                </a:solidFill>
              </a:rPr>
              <a:t>specially prepared </a:t>
            </a:r>
            <a:r>
              <a:rPr lang="en-US" dirty="0"/>
              <a:t>for use in drafting</a:t>
            </a:r>
          </a:p>
          <a:p>
            <a:pPr lvl="1"/>
            <a:r>
              <a:rPr lang="en-US" b="1" i="1" dirty="0">
                <a:solidFill>
                  <a:srgbClr val="000000"/>
                </a:solidFill>
              </a:rPr>
              <a:t>Decal</a:t>
            </a:r>
            <a:r>
              <a:rPr lang="en-US" dirty="0">
                <a:solidFill>
                  <a:srgbClr val="000000"/>
                </a:solidFill>
              </a:rPr>
              <a:t>: </a:t>
            </a:r>
            <a:r>
              <a:rPr lang="en-US" dirty="0"/>
              <a:t>the art of transferring designs from </a:t>
            </a:r>
            <a:r>
              <a:rPr lang="en-US" dirty="0">
                <a:solidFill>
                  <a:srgbClr val="0000FF"/>
                </a:solidFill>
              </a:rPr>
              <a:t>specially prepared </a:t>
            </a:r>
            <a:r>
              <a:rPr lang="en-US" dirty="0">
                <a:solidFill>
                  <a:srgbClr val="008000"/>
                </a:solidFill>
              </a:rPr>
              <a:t>paper</a:t>
            </a:r>
            <a:r>
              <a:rPr lang="en-US" dirty="0">
                <a:solidFill>
                  <a:srgbClr val="0000FF"/>
                </a:solidFill>
              </a:rPr>
              <a:t> </a:t>
            </a:r>
            <a:r>
              <a:rPr lang="en-US" dirty="0"/>
              <a:t>to a wood or glass or metal </a:t>
            </a:r>
            <a:r>
              <a:rPr lang="en-US" dirty="0" smtClean="0"/>
              <a:t>surface</a:t>
            </a:r>
            <a:endParaRPr lang="en-US" dirty="0"/>
          </a:p>
        </p:txBody>
      </p:sp>
      <p:sp>
        <p:nvSpPr>
          <p:cNvPr id="4" name="Rectangle 3"/>
          <p:cNvSpPr txBox="1">
            <a:spLocks noChangeArrowheads="1"/>
          </p:cNvSpPr>
          <p:nvPr/>
        </p:nvSpPr>
        <p:spPr bwMode="auto">
          <a:xfrm>
            <a:off x="304800" y="3257550"/>
            <a:ext cx="8534400" cy="373380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r>
              <a:rPr lang="en-US" dirty="0" smtClean="0"/>
              <a:t>For each </a:t>
            </a:r>
            <a:r>
              <a:rPr lang="en-US" i="1" dirty="0" smtClean="0"/>
              <a:t>n</a:t>
            </a:r>
            <a:r>
              <a:rPr lang="en-US" dirty="0" smtClean="0"/>
              <a:t>-word phrase that’s in both glosses</a:t>
            </a:r>
          </a:p>
          <a:p>
            <a:pPr lvl="1"/>
            <a:r>
              <a:rPr lang="en-US" dirty="0" smtClean="0"/>
              <a:t>Add a score of n</a:t>
            </a:r>
            <a:r>
              <a:rPr lang="en-US" baseline="30000" dirty="0" smtClean="0"/>
              <a:t>2</a:t>
            </a:r>
            <a:r>
              <a:rPr lang="en-US" dirty="0" smtClean="0"/>
              <a:t> </a:t>
            </a:r>
          </a:p>
          <a:p>
            <a:pPr lvl="1"/>
            <a:r>
              <a:rPr lang="en-US" dirty="0" smtClean="0">
                <a:solidFill>
                  <a:srgbClr val="0000FF"/>
                </a:solidFill>
              </a:rPr>
              <a:t>Paper </a:t>
            </a:r>
            <a:r>
              <a:rPr lang="en-US" dirty="0" smtClean="0"/>
              <a:t>and </a:t>
            </a:r>
            <a:r>
              <a:rPr lang="en-US" dirty="0" smtClean="0">
                <a:solidFill>
                  <a:srgbClr val="0000FF"/>
                </a:solidFill>
              </a:rPr>
              <a:t>specially prepared </a:t>
            </a:r>
            <a:r>
              <a:rPr lang="en-US" dirty="0" smtClean="0"/>
              <a:t>for 1 + 2</a:t>
            </a:r>
            <a:r>
              <a:rPr lang="en-US" baseline="30000" dirty="0" smtClean="0"/>
              <a:t>2</a:t>
            </a:r>
            <a:r>
              <a:rPr lang="en-US" dirty="0" smtClean="0"/>
              <a:t> = 5</a:t>
            </a:r>
          </a:p>
          <a:p>
            <a:pPr lvl="1"/>
            <a:r>
              <a:rPr lang="en-US" dirty="0" smtClean="0"/>
              <a:t>Compute overlap also for other relations</a:t>
            </a:r>
          </a:p>
          <a:p>
            <a:pPr lvl="2"/>
            <a:r>
              <a:rPr lang="en-US" dirty="0" smtClean="0"/>
              <a:t>glosses of </a:t>
            </a:r>
            <a:r>
              <a:rPr lang="en-US" dirty="0" err="1" smtClean="0"/>
              <a:t>hypernyms</a:t>
            </a:r>
            <a:r>
              <a:rPr lang="en-US" dirty="0" smtClean="0"/>
              <a:t> and hyponyms</a:t>
            </a:r>
          </a:p>
          <a:p>
            <a:endParaRPr lang="en-US" dirty="0"/>
          </a:p>
        </p:txBody>
      </p:sp>
    </p:spTree>
    <p:extLst>
      <p:ext uri="{BB962C8B-B14F-4D97-AF65-F5344CB8AC3E}">
        <p14:creationId xmlns:p14="http://schemas.microsoft.com/office/powerpoint/2010/main" val="122238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371600" y="209550"/>
            <a:ext cx="7467600" cy="742950"/>
          </a:xfrm>
        </p:spPr>
        <p:txBody>
          <a:bodyPr/>
          <a:lstStyle/>
          <a:p>
            <a:r>
              <a:rPr lang="en-US" dirty="0"/>
              <a:t>Summary: thesaurus-based similarity</a:t>
            </a:r>
          </a:p>
        </p:txBody>
      </p:sp>
      <p:graphicFrame>
        <p:nvGraphicFramePr>
          <p:cNvPr id="2" name="Content Placeholder 1"/>
          <p:cNvGraphicFramePr>
            <a:graphicFrameLocks noGrp="1" noChangeAspect="1"/>
          </p:cNvGraphicFramePr>
          <p:nvPr>
            <p:ph sz="quarter" idx="1"/>
            <p:extLst>
              <p:ext uri="{D42A27DB-BD31-4B8C-83A1-F6EECF244321}">
                <p14:modId xmlns:p14="http://schemas.microsoft.com/office/powerpoint/2010/main" val="3685749761"/>
              </p:ext>
            </p:extLst>
          </p:nvPr>
        </p:nvGraphicFramePr>
        <p:xfrm>
          <a:off x="152400" y="1133475"/>
          <a:ext cx="8199489" cy="3190875"/>
        </p:xfrm>
        <a:graphic>
          <a:graphicData uri="http://schemas.openxmlformats.org/presentationml/2006/ole">
            <mc:AlternateContent xmlns:mc="http://schemas.openxmlformats.org/markup-compatibility/2006">
              <mc:Choice xmlns:v="urn:schemas-microsoft-com:vml" Requires="v">
                <p:oleObj spid="_x0000_s95317" name="Equation" r:id="rId3" imgW="4699000" imgH="1828800" progId="Equation.3">
                  <p:embed/>
                </p:oleObj>
              </mc:Choice>
              <mc:Fallback>
                <p:oleObj name="Equation" r:id="rId3" imgW="4699000" imgH="1828800" progId="Equation.3">
                  <p:embed/>
                  <p:pic>
                    <p:nvPicPr>
                      <p:cNvPr id="0" name=""/>
                      <p:cNvPicPr/>
                      <p:nvPr/>
                    </p:nvPicPr>
                    <p:blipFill>
                      <a:blip r:embed="rId4"/>
                      <a:stretch>
                        <a:fillRect/>
                      </a:stretch>
                    </p:blipFill>
                    <p:spPr>
                      <a:xfrm>
                        <a:off x="152400" y="1133475"/>
                        <a:ext cx="8199489" cy="3190875"/>
                      </a:xfrm>
                      <a:prstGeom prst="rect">
                        <a:avLst/>
                      </a:prstGeom>
                    </p:spPr>
                  </p:pic>
                </p:oleObj>
              </mc:Fallback>
            </mc:AlternateContent>
          </a:graphicData>
        </a:graphic>
      </p:graphicFrame>
    </p:spTree>
    <p:extLst>
      <p:ext uri="{BB962C8B-B14F-4D97-AF65-F5344CB8AC3E}">
        <p14:creationId xmlns:p14="http://schemas.microsoft.com/office/powerpoint/2010/main" val="263616018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Libraries for computing thesaurus-based similarity</a:t>
            </a:r>
            <a:endParaRPr lang="en-US" dirty="0"/>
          </a:p>
        </p:txBody>
      </p:sp>
      <p:sp>
        <p:nvSpPr>
          <p:cNvPr id="3" name="Content Placeholder 2"/>
          <p:cNvSpPr>
            <a:spLocks noGrp="1"/>
          </p:cNvSpPr>
          <p:nvPr>
            <p:ph idx="1"/>
          </p:nvPr>
        </p:nvSpPr>
        <p:spPr/>
        <p:txBody>
          <a:bodyPr/>
          <a:lstStyle/>
          <a:p>
            <a:r>
              <a:rPr lang="en-US" dirty="0"/>
              <a:t>NLTK</a:t>
            </a:r>
          </a:p>
          <a:p>
            <a:pPr lvl="1"/>
            <a:r>
              <a:rPr lang="en-US" dirty="0">
                <a:hlinkClick r:id="rId2"/>
              </a:rPr>
              <a:t>http://nltk.github.com/api/nltk.corpus.reader.html?highlight=similarity - nltk.corpus.reader.WordNetCorpusReader.res_similarity</a:t>
            </a:r>
            <a:endParaRPr lang="en-US" dirty="0"/>
          </a:p>
          <a:p>
            <a:endParaRPr lang="en-US" dirty="0" smtClean="0"/>
          </a:p>
          <a:p>
            <a:r>
              <a:rPr lang="en-US" dirty="0" err="1" smtClean="0"/>
              <a:t>WordNet</a:t>
            </a:r>
            <a:r>
              <a:rPr lang="en-US" dirty="0" smtClean="0"/>
              <a:t>::Similarity</a:t>
            </a:r>
          </a:p>
          <a:p>
            <a:pPr lvl="1"/>
            <a:r>
              <a:rPr lang="en-US" dirty="0" smtClean="0">
                <a:hlinkClick r:id="rId3"/>
              </a:rPr>
              <a:t>http://wn-similarity.sourceforge.net/</a:t>
            </a:r>
            <a:endParaRPr lang="en-US" dirty="0" smtClean="0"/>
          </a:p>
          <a:p>
            <a:pPr lvl="1"/>
            <a:r>
              <a:rPr lang="en-US" dirty="0" smtClean="0"/>
              <a:t>Web-based interface:</a:t>
            </a:r>
          </a:p>
          <a:p>
            <a:pPr lvl="2"/>
            <a:r>
              <a:rPr lang="en-US" sz="1600" dirty="0" smtClean="0">
                <a:hlinkClick r:id="rId4"/>
              </a:rPr>
              <a:t>http://marimba.d.umn.edu/cgi-bin/similarity/similarity.cgi</a:t>
            </a:r>
            <a:endParaRPr lang="en-US" sz="1600" dirty="0" smtClean="0"/>
          </a:p>
          <a:p>
            <a:endParaRPr lang="en-US" dirty="0" smtClean="0"/>
          </a:p>
          <a:p>
            <a:pPr lvl="1"/>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71</a:t>
            </a:fld>
            <a:endParaRPr lang="en-US"/>
          </a:p>
        </p:txBody>
      </p:sp>
    </p:spTree>
    <p:extLst>
      <p:ext uri="{BB962C8B-B14F-4D97-AF65-F5344CB8AC3E}">
        <p14:creationId xmlns:p14="http://schemas.microsoft.com/office/powerpoint/2010/main" val="337892877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Evaluating similarity</a:t>
            </a:r>
          </a:p>
        </p:txBody>
      </p:sp>
      <p:sp>
        <p:nvSpPr>
          <p:cNvPr id="122883" name="Rectangle 3"/>
          <p:cNvSpPr>
            <a:spLocks noGrp="1" noChangeArrowheads="1"/>
          </p:cNvSpPr>
          <p:nvPr>
            <p:ph sz="quarter" idx="1"/>
          </p:nvPr>
        </p:nvSpPr>
        <p:spPr>
          <a:xfrm>
            <a:off x="304800" y="1276350"/>
            <a:ext cx="8610600" cy="3790950"/>
          </a:xfrm>
        </p:spPr>
        <p:txBody>
          <a:bodyPr/>
          <a:lstStyle/>
          <a:p>
            <a:r>
              <a:rPr lang="en-US" dirty="0"/>
              <a:t>Extrinsic (task-based, end-to-end) Evaluation:</a:t>
            </a:r>
          </a:p>
          <a:p>
            <a:pPr lvl="1">
              <a:lnSpc>
                <a:spcPct val="90000"/>
              </a:lnSpc>
            </a:pPr>
            <a:r>
              <a:rPr lang="en-US" dirty="0"/>
              <a:t>Question Answering</a:t>
            </a:r>
          </a:p>
          <a:p>
            <a:pPr lvl="1">
              <a:lnSpc>
                <a:spcPct val="90000"/>
              </a:lnSpc>
            </a:pPr>
            <a:r>
              <a:rPr lang="en-US" dirty="0"/>
              <a:t>Spell Checking</a:t>
            </a:r>
          </a:p>
          <a:p>
            <a:pPr lvl="1">
              <a:lnSpc>
                <a:spcPct val="90000"/>
              </a:lnSpc>
            </a:pPr>
            <a:r>
              <a:rPr lang="en-US" dirty="0"/>
              <a:t>Essay grading</a:t>
            </a:r>
          </a:p>
          <a:p>
            <a:r>
              <a:rPr lang="en-US" dirty="0" smtClean="0"/>
              <a:t>Intrinsic </a:t>
            </a:r>
            <a:r>
              <a:rPr lang="en-US" dirty="0"/>
              <a:t>Evaluation:</a:t>
            </a:r>
          </a:p>
          <a:p>
            <a:pPr lvl="1"/>
            <a:r>
              <a:rPr lang="en-US" dirty="0" smtClean="0"/>
              <a:t>Correlation between algorithm</a:t>
            </a:r>
            <a:r>
              <a:rPr lang="en-US" dirty="0"/>
              <a:t> </a:t>
            </a:r>
            <a:r>
              <a:rPr lang="en-US" dirty="0" smtClean="0"/>
              <a:t>and human word </a:t>
            </a:r>
            <a:r>
              <a:rPr lang="en-US" dirty="0"/>
              <a:t>similarity </a:t>
            </a:r>
            <a:r>
              <a:rPr lang="en-US" dirty="0" smtClean="0"/>
              <a:t>ratings</a:t>
            </a:r>
          </a:p>
          <a:p>
            <a:pPr lvl="2"/>
            <a:r>
              <a:rPr lang="en-US" dirty="0" smtClean="0"/>
              <a:t>Wordsim353: 353 noun pairs rated 0-10.   </a:t>
            </a:r>
            <a:r>
              <a:rPr lang="en-US" i="1" dirty="0" err="1" smtClean="0"/>
              <a:t>sim</a:t>
            </a:r>
            <a:r>
              <a:rPr lang="en-US" i="1" dirty="0" smtClean="0"/>
              <a:t>(</a:t>
            </a:r>
            <a:r>
              <a:rPr lang="en-US" i="1" dirty="0" err="1" smtClean="0"/>
              <a:t>plane,car</a:t>
            </a:r>
            <a:r>
              <a:rPr lang="en-US" i="1" dirty="0" smtClean="0"/>
              <a:t>)=5.77</a:t>
            </a:r>
          </a:p>
          <a:p>
            <a:pPr lvl="1"/>
            <a:r>
              <a:rPr lang="en-US" dirty="0"/>
              <a:t>Taking TOEFL multiple-choice vocabulary </a:t>
            </a:r>
            <a:r>
              <a:rPr lang="en-US" dirty="0" smtClean="0"/>
              <a:t>tests</a:t>
            </a:r>
          </a:p>
          <a:p>
            <a:pPr lvl="2"/>
            <a:r>
              <a:rPr lang="en-US" u="sng" dirty="0">
                <a:solidFill>
                  <a:srgbClr val="0000FF"/>
                </a:solidFill>
                <a:latin typeface="Courier"/>
                <a:cs typeface="Courier"/>
              </a:rPr>
              <a:t>Levied</a:t>
            </a:r>
            <a:r>
              <a:rPr lang="en-US" dirty="0">
                <a:solidFill>
                  <a:srgbClr val="0000FF"/>
                </a:solidFill>
                <a:latin typeface="Courier"/>
                <a:cs typeface="Courier"/>
              </a:rPr>
              <a:t> is closest in meaning to:</a:t>
            </a:r>
          </a:p>
          <a:p>
            <a:pPr marL="800100" lvl="2" indent="0">
              <a:buNone/>
            </a:pPr>
            <a:r>
              <a:rPr lang="en-US" sz="1800" dirty="0">
                <a:solidFill>
                  <a:srgbClr val="0000FF"/>
                </a:solidFill>
                <a:latin typeface="Courier"/>
                <a:cs typeface="Courier"/>
              </a:rPr>
              <a:t> imposed, believed, requested, </a:t>
            </a:r>
            <a:r>
              <a:rPr lang="en-US" sz="1800" dirty="0" smtClean="0">
                <a:solidFill>
                  <a:srgbClr val="0000FF"/>
                </a:solidFill>
                <a:latin typeface="Courier"/>
                <a:cs typeface="Courier"/>
              </a:rPr>
              <a:t>correlated</a:t>
            </a:r>
            <a:endParaRPr lang="en-US" sz="1800" dirty="0" smtClean="0"/>
          </a:p>
          <a:p>
            <a:pPr lvl="1"/>
            <a:endParaRPr lang="en-US" dirty="0"/>
          </a:p>
        </p:txBody>
      </p:sp>
    </p:spTree>
    <p:extLst>
      <p:ext uri="{BB962C8B-B14F-4D97-AF65-F5344CB8AC3E}">
        <p14:creationId xmlns:p14="http://schemas.microsoft.com/office/powerpoint/2010/main" val="426440378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323850"/>
            <a:ext cx="4800600" cy="1905000"/>
          </a:xfrm>
        </p:spPr>
        <p:txBody>
          <a:bodyPr/>
          <a:lstStyle/>
          <a:p>
            <a:r>
              <a:rPr lang="en-US" sz="4000" dirty="0" smtClean="0">
                <a:latin typeface="Calibri (Headings)"/>
                <a:cs typeface="Calibri (Headings)"/>
              </a:rPr>
              <a:t>Computing with a thesaurus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a:xfrm>
            <a:off x="4495800" y="1809750"/>
            <a:ext cx="3886200" cy="1295400"/>
          </a:xfrm>
        </p:spPr>
        <p:txBody>
          <a:bodyPr/>
          <a:lstStyle/>
          <a:p>
            <a:r>
              <a:rPr lang="en-US" sz="3600" dirty="0">
                <a:solidFill>
                  <a:srgbClr val="A4001D"/>
                </a:solidFill>
                <a:ea typeface="ＭＳ Ｐゴシック" charset="0"/>
                <a:cs typeface="Calibri"/>
              </a:rPr>
              <a:t>Word Similarity: Thesaurus Methods</a:t>
            </a:r>
          </a:p>
        </p:txBody>
      </p:sp>
    </p:spTree>
    <p:extLst>
      <p:ext uri="{BB962C8B-B14F-4D97-AF65-F5344CB8AC3E}">
        <p14:creationId xmlns:p14="http://schemas.microsoft.com/office/powerpoint/2010/main" val="68112971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NLP-jurafsky">
  <a:themeElements>
    <a:clrScheme name="NLP Class">
      <a:dk1>
        <a:sysClr val="windowText" lastClr="000000"/>
      </a:dk1>
      <a:lt1>
        <a:sysClr val="window" lastClr="FFFFFF"/>
      </a:lt1>
      <a:dk2>
        <a:srgbClr val="605435"/>
      </a:dk2>
      <a:lt2>
        <a:srgbClr val="E7D19A"/>
      </a:lt2>
      <a:accent1>
        <a:srgbClr val="A4001D"/>
      </a:accent1>
      <a:accent2>
        <a:srgbClr val="2584BB"/>
      </a:accent2>
      <a:accent3>
        <a:srgbClr val="BB57BE"/>
      </a:accent3>
      <a:accent4>
        <a:srgbClr val="177245"/>
      </a:accent4>
      <a:accent5>
        <a:srgbClr val="35ACA2"/>
      </a:accent5>
      <a:accent6>
        <a:srgbClr val="FF8700"/>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lumMod val="40000"/>
            <a:lumOff val="60000"/>
          </a:schemeClr>
        </a:solidFill>
        <a:ln w="9525" cap="flat" cmpd="sng" algn="ctr">
          <a:noFill/>
          <a:prstDash val="solid"/>
          <a:miter lim="800000"/>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a:ln>
              <a:noFill/>
            </a:ln>
            <a:solidFill>
              <a:schemeClr val="tx1"/>
            </a:solidFill>
            <a:effectLst/>
            <a:latin typeface="Lucida Sans" pitchFamily="-65" charset="0"/>
          </a:defRPr>
        </a:defPPr>
      </a:lstStyle>
    </a:spDef>
    <a:lnDef>
      <a:spPr bwMode="auto">
        <a:xfrm>
          <a:off x="0" y="0"/>
          <a:ext cx="1" cy="1"/>
        </a:xfrm>
        <a:custGeom>
          <a:avLst/>
          <a:gdLst/>
          <a:ahLst/>
          <a:cxnLst/>
          <a:rect l="0" t="0" r="0" b="0"/>
          <a:pathLst/>
        </a:cu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Lucida Sans" pitchFamily="-65" charset="0"/>
          </a:defRPr>
        </a:defPPr>
      </a:lstStyle>
    </a:lnDef>
    <a:txDef>
      <a:spPr>
        <a:noFill/>
      </a:spPr>
      <a:bodyPr wrap="square" rtlCol="0">
        <a:spAutoFit/>
      </a:bodyPr>
      <a:lstStyle>
        <a:defPPr>
          <a:defRPr sz="1800" dirty="0">
            <a:latin typeface="+mn-lt"/>
          </a:defRPr>
        </a:defPPr>
      </a:lstStyle>
    </a:txDef>
  </a:objectDefaults>
  <a:extraClrSchemeLst>
    <a:extraClrScheme>
      <a:clrScheme name="nlp-lucida-schem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nlp-lucida-schem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nlp-lucida-schem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nlp-lucida-schem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nlp-lucida-schem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nlp-lucida-schem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nlp-lucida-schem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NLP-jurafsky.potx</Template>
  <TotalTime>23660</TotalTime>
  <Words>2831</Words>
  <Application>Microsoft Macintosh PowerPoint</Application>
  <PresentationFormat>On-screen Show (16:9)</PresentationFormat>
  <Paragraphs>507</Paragraphs>
  <Slides>73</Slides>
  <Notes>31</Notes>
  <HiddenSlides>0</HiddenSlides>
  <MMClips>1</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73</vt:i4>
      </vt:variant>
    </vt:vector>
  </HeadingPairs>
  <TitlesOfParts>
    <vt:vector size="89" baseType="lpstr">
      <vt:lpstr>Calibri</vt:lpstr>
      <vt:lpstr>Calibri (Body)</vt:lpstr>
      <vt:lpstr>Calibri (Headings)</vt:lpstr>
      <vt:lpstr>Courier</vt:lpstr>
      <vt:lpstr>Lucida Sans</vt:lpstr>
      <vt:lpstr>ＭＳ Ｐゴシック</vt:lpstr>
      <vt:lpstr>Symbol</vt:lpstr>
      <vt:lpstr>Tahoma</vt:lpstr>
      <vt:lpstr>Times</vt:lpstr>
      <vt:lpstr>Times New Roman</vt:lpstr>
      <vt:lpstr>Wingdings</vt:lpstr>
      <vt:lpstr>굴림</vt:lpstr>
      <vt:lpstr>맑은 고딕</vt:lpstr>
      <vt:lpstr>Arial</vt:lpstr>
      <vt:lpstr>NLP-jurafsky</vt:lpstr>
      <vt:lpstr>Equation</vt:lpstr>
      <vt:lpstr>LSA 311 Computational Lexical Semantics</vt:lpstr>
      <vt:lpstr>What is Computational Lexical Semantics</vt:lpstr>
      <vt:lpstr>Synonyms and near-synonymy: computing the similarity between words</vt:lpstr>
      <vt:lpstr>Word similarity for plagiarism detection</vt:lpstr>
      <vt:lpstr>Word similarity for historical linguistics: semantic change over time</vt:lpstr>
      <vt:lpstr>Word Relations:  Part-Whole or Supertype-Subtype</vt:lpstr>
      <vt:lpstr>WordNet: Online thesaurus</vt:lpstr>
      <vt:lpstr>Word Sense Disambiguation</vt:lpstr>
      <vt:lpstr>Question Answering</vt:lpstr>
      <vt:lpstr>Semantic Role Labeling</vt:lpstr>
      <vt:lpstr>Semantic Role Labeling: Who did what to whom </vt:lpstr>
      <vt:lpstr>Semantic Role Labeling: Who did what to whom The same parse tree PropBanked</vt:lpstr>
      <vt:lpstr>Frame Semantics</vt:lpstr>
      <vt:lpstr>Sentiment Analysis</vt:lpstr>
      <vt:lpstr>Analyzing the polarity of each word in IMDB</vt:lpstr>
      <vt:lpstr>PowerPoint Presentation</vt:lpstr>
      <vt:lpstr>Computing with a Thesaurus</vt:lpstr>
      <vt:lpstr>Quick brushup on word senses and relations</vt:lpstr>
      <vt:lpstr>Terminology: lemma and wordform</vt:lpstr>
      <vt:lpstr>Lemmas have senses</vt:lpstr>
      <vt:lpstr>Homonymy</vt:lpstr>
      <vt:lpstr>Homonymy causes problems for NLP applications</vt:lpstr>
      <vt:lpstr>Polysemy</vt:lpstr>
      <vt:lpstr>Metonymy or Systematic Polysemy:  A systematic relationship between senses</vt:lpstr>
      <vt:lpstr>How do we know when a word has more than one sense?</vt:lpstr>
      <vt:lpstr>Synonyms</vt:lpstr>
      <vt:lpstr>Synonyms</vt:lpstr>
      <vt:lpstr>Synonymy is a relation  between senses rather than words</vt:lpstr>
      <vt:lpstr>Antonyms</vt:lpstr>
      <vt:lpstr>Hyponymy and Hypernymy</vt:lpstr>
      <vt:lpstr>Hyponymy more formally</vt:lpstr>
      <vt:lpstr>Hyponyms and Instances</vt:lpstr>
      <vt:lpstr>Meronymy</vt:lpstr>
      <vt:lpstr>Computing with a Thesaurus</vt:lpstr>
      <vt:lpstr>Computing with a Thesaurus</vt:lpstr>
      <vt:lpstr>WordNet 3.0</vt:lpstr>
      <vt:lpstr>Senses of “bass” in Wordnet</vt:lpstr>
      <vt:lpstr>How is “sense” defined in WordNet?</vt:lpstr>
      <vt:lpstr>WordNet Hypernym Hierarchy for “bass”</vt:lpstr>
      <vt:lpstr>WordNet Noun Relations</vt:lpstr>
      <vt:lpstr>WordNet VerbRelations</vt:lpstr>
      <vt:lpstr>WordNet: Viewed as a graph</vt:lpstr>
      <vt:lpstr>“Supersenses” The top level hypernyms in the hierarchy</vt:lpstr>
      <vt:lpstr>Supersenses</vt:lpstr>
      <vt:lpstr>WordNet 3.0</vt:lpstr>
      <vt:lpstr>Other (domain specific) thesauri</vt:lpstr>
      <vt:lpstr>MeSH: Medical Subject Headings thesaurus from the National Library of Medicine</vt:lpstr>
      <vt:lpstr>The MeSH Hierarchy</vt:lpstr>
      <vt:lpstr>Uses of the MeSH Ontology</vt:lpstr>
      <vt:lpstr>Computing with a thesaurus</vt:lpstr>
      <vt:lpstr>Computing with a thesaurus</vt:lpstr>
      <vt:lpstr>Word Similarity</vt:lpstr>
      <vt:lpstr>Why word similarity</vt:lpstr>
      <vt:lpstr>Word similarity and word relatedness</vt:lpstr>
      <vt:lpstr>Two classes of similarity algorithms</vt:lpstr>
      <vt:lpstr>Path based similarity</vt:lpstr>
      <vt:lpstr>Refinements to path-based similarity</vt:lpstr>
      <vt:lpstr>Example: path-based similarity simpath(c1,c2) = 1/pathlen(c1,c2)</vt:lpstr>
      <vt:lpstr>Problem with basic path-based similarity</vt:lpstr>
      <vt:lpstr>Information content similarity metrics</vt:lpstr>
      <vt:lpstr>Information content similarity</vt:lpstr>
      <vt:lpstr>Information content similarity</vt:lpstr>
      <vt:lpstr>Information content and probability</vt:lpstr>
      <vt:lpstr>Information content: definitions</vt:lpstr>
      <vt:lpstr>Using information content for similarity:  the Resnik method</vt:lpstr>
      <vt:lpstr>Dekang Lin method</vt:lpstr>
      <vt:lpstr>Dekang Lin similarity theorem</vt:lpstr>
      <vt:lpstr>Lin similarity function</vt:lpstr>
      <vt:lpstr>The (extended) Lesk Algorithm </vt:lpstr>
      <vt:lpstr>Summary: thesaurus-based similarity</vt:lpstr>
      <vt:lpstr>Libraries for computing thesaurus-based similarity</vt:lpstr>
      <vt:lpstr>Evaluating similarity</vt:lpstr>
      <vt:lpstr>Computing with a thesaurus</vt:lpstr>
    </vt:vector>
  </TitlesOfParts>
  <Company>Stanford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Extraction</dc:title>
  <dc:creator>Christopher Manning</dc:creator>
  <cp:lastModifiedBy>Microsoft Office User</cp:lastModifiedBy>
  <cp:revision>619</cp:revision>
  <cp:lastPrinted>2015-07-06T17:51:20Z</cp:lastPrinted>
  <dcterms:created xsi:type="dcterms:W3CDTF">2010-04-19T15:31:24Z</dcterms:created>
  <dcterms:modified xsi:type="dcterms:W3CDTF">2015-07-07T14:54:34Z</dcterms:modified>
</cp:coreProperties>
</file>