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56"/>
  </p:notesMasterIdLst>
  <p:handoutMasterIdLst>
    <p:handoutMasterId r:id="rId57"/>
  </p:handoutMasterIdLst>
  <p:sldIdLst>
    <p:sldId id="476" r:id="rId2"/>
    <p:sldId id="638" r:id="rId3"/>
    <p:sldId id="639" r:id="rId4"/>
    <p:sldId id="591" r:id="rId5"/>
    <p:sldId id="478" r:id="rId6"/>
    <p:sldId id="553" r:id="rId7"/>
    <p:sldId id="570" r:id="rId8"/>
    <p:sldId id="578" r:id="rId9"/>
    <p:sldId id="581" r:id="rId10"/>
    <p:sldId id="640" r:id="rId11"/>
    <p:sldId id="597" r:id="rId12"/>
    <p:sldId id="555" r:id="rId13"/>
    <p:sldId id="554" r:id="rId14"/>
    <p:sldId id="500" r:id="rId15"/>
    <p:sldId id="501" r:id="rId16"/>
    <p:sldId id="502" r:id="rId17"/>
    <p:sldId id="503" r:id="rId18"/>
    <p:sldId id="586" r:id="rId19"/>
    <p:sldId id="588" r:id="rId20"/>
    <p:sldId id="589" r:id="rId21"/>
    <p:sldId id="587" r:id="rId22"/>
    <p:sldId id="504" r:id="rId23"/>
    <p:sldId id="610" r:id="rId24"/>
    <p:sldId id="560" r:id="rId25"/>
    <p:sldId id="590" r:id="rId26"/>
    <p:sldId id="506" r:id="rId27"/>
    <p:sldId id="598" r:id="rId28"/>
    <p:sldId id="508" r:id="rId29"/>
    <p:sldId id="511" r:id="rId30"/>
    <p:sldId id="512" r:id="rId31"/>
    <p:sldId id="599" r:id="rId32"/>
    <p:sldId id="514" r:id="rId33"/>
    <p:sldId id="515" r:id="rId34"/>
    <p:sldId id="516" r:id="rId35"/>
    <p:sldId id="608" r:id="rId36"/>
    <p:sldId id="517" r:id="rId37"/>
    <p:sldId id="602" r:id="rId38"/>
    <p:sldId id="561" r:id="rId39"/>
    <p:sldId id="519" r:id="rId40"/>
    <p:sldId id="521" r:id="rId41"/>
    <p:sldId id="520" r:id="rId42"/>
    <p:sldId id="523" r:id="rId43"/>
    <p:sldId id="524" r:id="rId44"/>
    <p:sldId id="600" r:id="rId45"/>
    <p:sldId id="527" r:id="rId46"/>
    <p:sldId id="601" r:id="rId47"/>
    <p:sldId id="660" r:id="rId48"/>
    <p:sldId id="661" r:id="rId49"/>
    <p:sldId id="618" r:id="rId50"/>
    <p:sldId id="665" r:id="rId51"/>
    <p:sldId id="662" r:id="rId52"/>
    <p:sldId id="609" r:id="rId53"/>
    <p:sldId id="666" r:id="rId54"/>
    <p:sldId id="667" r:id="rId55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635FF"/>
    <a:srgbClr val="BA9359"/>
    <a:srgbClr val="FFCC66"/>
    <a:srgbClr val="A4001D"/>
    <a:srgbClr val="A40508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25" autoAdjust="0"/>
    <p:restoredTop sz="86838" autoAdjust="0"/>
  </p:normalViewPr>
  <p:slideViewPr>
    <p:cSldViewPr>
      <p:cViewPr>
        <p:scale>
          <a:sx n="100" d="100"/>
          <a:sy n="100" d="100"/>
        </p:scale>
        <p:origin x="784" y="5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handoutMaster" Target="handoutMasters/handoutMaster1.xml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Relationship Id="rId2" Type="http://schemas.openxmlformats.org/officeDocument/2006/relationships/image" Target="../media/image18.emf"/><Relationship Id="rId3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6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205EAD-8F7D-844A-AF81-49298C16790C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552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26717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816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4BCD4F-79C6-B840-950E-F353C35D6F19}" type="slidenum">
              <a:rPr lang="en-US"/>
              <a:pPr/>
              <a:t>14</a:t>
            </a:fld>
            <a:endParaRPr lang="en-US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46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4BCD4F-79C6-B840-950E-F353C35D6F19}" type="slidenum">
              <a:rPr lang="en-US"/>
              <a:pPr/>
              <a:t>15</a:t>
            </a:fld>
            <a:endParaRPr lang="en-US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53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5D0340-7DDE-8E45-AEBA-AB59FCC53FC5}" type="slidenum">
              <a:rPr lang="en-US"/>
              <a:pPr/>
              <a:t>16</a:t>
            </a:fld>
            <a:endParaRPr lang="en-US"/>
          </a:p>
        </p:txBody>
      </p:sp>
      <p:sp>
        <p:nvSpPr>
          <p:cNvPr id="606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6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291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846" indent="-28571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2840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599975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111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247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383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8519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5655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76327AF3-F4B9-254E-A95F-2FA9DB9ED39F}" type="slidenum">
              <a:rPr lang="en-US" sz="1200"/>
              <a:pPr eaLnBrk="1" hangingPunct="1"/>
              <a:t>18</a:t>
            </a:fld>
            <a:endParaRPr lang="en-US" sz="1200" dirty="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688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Drug and disease pictures from Wikimedia Commons</a:t>
            </a:r>
          </a:p>
          <a:p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commons.wikimedia.org</a:t>
            </a:r>
            <a:r>
              <a:rPr lang="en-US" dirty="0" smtClean="0"/>
              <a:t>/wiki/</a:t>
            </a:r>
            <a:r>
              <a:rPr lang="en-US" dirty="0" err="1" smtClean="0"/>
              <a:t>File:Gnome-face-sick.svg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pictures from Wikimedia Commons</a:t>
            </a:r>
          </a:p>
          <a:p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upload.wikimedia.org</a:t>
            </a:r>
            <a:r>
              <a:rPr lang="en-US" dirty="0" smtClean="0"/>
              <a:t>/</a:t>
            </a:r>
            <a:r>
              <a:rPr lang="en-US" dirty="0" err="1" smtClean="0"/>
              <a:t>wikipedia</a:t>
            </a:r>
            <a:r>
              <a:rPr lang="en-US" dirty="0" smtClean="0"/>
              <a:t>/commons/thumb/9/9a/</a:t>
            </a:r>
            <a:r>
              <a:rPr lang="en-US" dirty="0" err="1" smtClean="0"/>
              <a:t>Sanyo_Electric_Corporation.JPG</a:t>
            </a:r>
            <a:r>
              <a:rPr lang="en-US" dirty="0" smtClean="0"/>
              <a:t>/320px-Sanyo_Electric_Corporation.JPG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9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846" indent="-28571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2840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599975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111" indent="-228568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247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383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8519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5655" indent="-2285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76327AF3-F4B9-254E-A95F-2FA9DB9ED39F}" type="slidenum">
              <a:rPr lang="en-US" sz="1200"/>
              <a:pPr eaLnBrk="1" hangingPunct="1"/>
              <a:t>21</a:t>
            </a:fld>
            <a:endParaRPr lang="en-US" sz="1200" dirty="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919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23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62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24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22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7EA257-BBC4-3B4D-BF0C-1044415BD0E4}" type="slidenum">
              <a:rPr lang="en-US"/>
              <a:pPr/>
              <a:t>26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8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0AFB23-ED0B-ED4A-8E61-B78B7CC2F30A}" type="slidenum">
              <a:rPr lang="en-US"/>
              <a:pPr/>
              <a:t>29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071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0AFB23-ED0B-ED4A-8E61-B78B7CC2F30A}" type="slidenum">
              <a:rPr lang="en-US"/>
              <a:pPr/>
              <a:t>30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95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0AFB23-ED0B-ED4A-8E61-B78B7CC2F30A}" type="slidenum">
              <a:rPr lang="en-US"/>
              <a:pPr/>
              <a:t>31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3884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FC14AA-EDBF-4E41-AC82-B21356B2D980}" type="slidenum">
              <a:rPr lang="en-US"/>
              <a:pPr/>
              <a:t>33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15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37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9598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38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5175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10C526-2AC2-5848-A3A9-1959A581B763}" type="slidenum">
              <a:rPr lang="en-US"/>
              <a:pPr/>
              <a:t>46</a:t>
            </a:fld>
            <a:endParaRPr lang="en-US"/>
          </a:p>
        </p:txBody>
      </p:sp>
      <p:sp>
        <p:nvSpPr>
          <p:cNvPr id="74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8375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10C526-2AC2-5848-A3A9-1959A581B763}" type="slidenum">
              <a:rPr lang="en-US"/>
              <a:pPr/>
              <a:t>47</a:t>
            </a:fld>
            <a:endParaRPr lang="en-US"/>
          </a:p>
        </p:txBody>
      </p:sp>
      <p:sp>
        <p:nvSpPr>
          <p:cNvPr id="74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8292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835E93-EE2F-3044-8836-233867D56ED2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605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5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4445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A183F-79B5-234C-94A0-9F9DE8373C15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603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3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0623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1B3DE2-3AAF-9A4A-A27A-576088C37977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250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52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841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325348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875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7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18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1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w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Learning Thesauruses and Knowledge Bases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876550"/>
            <a:ext cx="54102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T</a:t>
            </a: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hesaurus induction and relation extraction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4365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Line 2"/>
          <p:cNvSpPr>
            <a:spLocks noChangeShapeType="1"/>
          </p:cNvSpPr>
          <p:nvPr/>
        </p:nvSpPr>
        <p:spPr bwMode="auto">
          <a:xfrm>
            <a:off x="5257800" y="1257300"/>
            <a:ext cx="0" cy="37719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551939" name="AutoShape 3"/>
          <p:cNvSpPr>
            <a:spLocks noGrp="1" noChangeArrowheads="1"/>
          </p:cNvSpPr>
          <p:nvPr>
            <p:ph type="title"/>
          </p:nvPr>
        </p:nvSpPr>
        <p:spPr>
          <a:xfrm>
            <a:off x="2038350" y="133143"/>
            <a:ext cx="5943600" cy="628650"/>
          </a:xfrm>
        </p:spPr>
        <p:txBody>
          <a:bodyPr/>
          <a:lstStyle/>
          <a:p>
            <a:r>
              <a:rPr lang="en-US" altLang="en-US" dirty="0"/>
              <a:t>What is </a:t>
            </a:r>
            <a:r>
              <a:rPr lang="en-US" altLang="en-US" dirty="0" smtClean="0"/>
              <a:t>thesaurus induction</a:t>
            </a:r>
            <a:r>
              <a:rPr lang="en-US" altLang="en-US" dirty="0"/>
              <a:t>?</a:t>
            </a:r>
          </a:p>
        </p:txBody>
      </p:sp>
      <p:pic>
        <p:nvPicPr>
          <p:cNvPr id="55194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72150" y="2800350"/>
            <a:ext cx="2609850" cy="2337991"/>
          </a:xfrm>
          <a:noFill/>
          <a:ln/>
        </p:spPr>
      </p:pic>
      <p:pic>
        <p:nvPicPr>
          <p:cNvPr id="5519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885" y="2200275"/>
            <a:ext cx="2068115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1942" name="Rectangle 6"/>
          <p:cNvSpPr>
            <a:spLocks noChangeArrowheads="1"/>
          </p:cNvSpPr>
          <p:nvPr/>
        </p:nvSpPr>
        <p:spPr bwMode="auto">
          <a:xfrm>
            <a:off x="1352550" y="3018235"/>
            <a:ext cx="914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200"/>
              <a:t>bambara</a:t>
            </a:r>
          </a:p>
          <a:p>
            <a:pPr algn="ctr"/>
            <a:r>
              <a:rPr lang="en-US" altLang="en-US" sz="1200"/>
              <a:t>ndang</a:t>
            </a:r>
          </a:p>
        </p:txBody>
      </p:sp>
      <p:sp>
        <p:nvSpPr>
          <p:cNvPr id="551943" name="Line 7"/>
          <p:cNvSpPr>
            <a:spLocks noChangeShapeType="1"/>
          </p:cNvSpPr>
          <p:nvPr/>
        </p:nvSpPr>
        <p:spPr bwMode="auto">
          <a:xfrm>
            <a:off x="2266950" y="3246835"/>
            <a:ext cx="457200" cy="1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551944" name="Rectangle 8"/>
          <p:cNvSpPr>
            <a:spLocks noChangeArrowheads="1"/>
          </p:cNvSpPr>
          <p:nvPr/>
        </p:nvSpPr>
        <p:spPr bwMode="auto">
          <a:xfrm>
            <a:off x="2724150" y="3018235"/>
            <a:ext cx="914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200"/>
              <a:t>bow lute</a:t>
            </a:r>
          </a:p>
        </p:txBody>
      </p:sp>
      <p:sp>
        <p:nvSpPr>
          <p:cNvPr id="551945" name="Text Box 9"/>
          <p:cNvSpPr txBox="1">
            <a:spLocks noChangeArrowheads="1"/>
          </p:cNvSpPr>
          <p:nvPr/>
        </p:nvSpPr>
        <p:spPr bwMode="auto">
          <a:xfrm>
            <a:off x="2266950" y="2971801"/>
            <a:ext cx="571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/>
              <a:t>IS-A</a:t>
            </a:r>
          </a:p>
        </p:txBody>
      </p:sp>
      <p:sp>
        <p:nvSpPr>
          <p:cNvPr id="551946" name="Rectangle 10"/>
          <p:cNvSpPr>
            <a:spLocks noChangeArrowheads="1"/>
          </p:cNvSpPr>
          <p:nvPr/>
        </p:nvSpPr>
        <p:spPr bwMode="auto">
          <a:xfrm>
            <a:off x="1352550" y="3646885"/>
            <a:ext cx="9144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200" dirty="0"/>
              <a:t>ostrich</a:t>
            </a:r>
          </a:p>
        </p:txBody>
      </p:sp>
      <p:sp>
        <p:nvSpPr>
          <p:cNvPr id="551947" name="Line 11"/>
          <p:cNvSpPr>
            <a:spLocks noChangeShapeType="1"/>
          </p:cNvSpPr>
          <p:nvPr/>
        </p:nvSpPr>
        <p:spPr bwMode="auto">
          <a:xfrm flipV="1">
            <a:off x="2266950" y="3875485"/>
            <a:ext cx="457200" cy="1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551948" name="Text Box 12"/>
          <p:cNvSpPr txBox="1">
            <a:spLocks noChangeArrowheads="1"/>
          </p:cNvSpPr>
          <p:nvPr/>
        </p:nvSpPr>
        <p:spPr bwMode="auto">
          <a:xfrm>
            <a:off x="2266950" y="3532585"/>
            <a:ext cx="571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/>
              <a:t>IS-A</a:t>
            </a:r>
          </a:p>
        </p:txBody>
      </p:sp>
      <p:sp>
        <p:nvSpPr>
          <p:cNvPr id="551949" name="Rectangle 13"/>
          <p:cNvSpPr>
            <a:spLocks noChangeArrowheads="1"/>
          </p:cNvSpPr>
          <p:nvPr/>
        </p:nvSpPr>
        <p:spPr bwMode="auto">
          <a:xfrm>
            <a:off x="1352550" y="4229100"/>
            <a:ext cx="914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200"/>
              <a:t>wallaby</a:t>
            </a:r>
          </a:p>
        </p:txBody>
      </p:sp>
      <p:sp>
        <p:nvSpPr>
          <p:cNvPr id="551950" name="Line 14"/>
          <p:cNvSpPr>
            <a:spLocks noChangeShapeType="1"/>
          </p:cNvSpPr>
          <p:nvPr/>
        </p:nvSpPr>
        <p:spPr bwMode="auto">
          <a:xfrm>
            <a:off x="2266950" y="4457700"/>
            <a:ext cx="457200" cy="1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551951" name="Rectangle 15"/>
          <p:cNvSpPr>
            <a:spLocks noChangeArrowheads="1"/>
          </p:cNvSpPr>
          <p:nvPr/>
        </p:nvSpPr>
        <p:spPr bwMode="auto">
          <a:xfrm>
            <a:off x="2724150" y="4229100"/>
            <a:ext cx="914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200"/>
              <a:t>kangaroo</a:t>
            </a:r>
          </a:p>
        </p:txBody>
      </p:sp>
      <p:sp>
        <p:nvSpPr>
          <p:cNvPr id="551952" name="Text Box 16"/>
          <p:cNvSpPr txBox="1">
            <a:spLocks noChangeArrowheads="1"/>
          </p:cNvSpPr>
          <p:nvPr/>
        </p:nvSpPr>
        <p:spPr bwMode="auto">
          <a:xfrm>
            <a:off x="2266950" y="4171950"/>
            <a:ext cx="114300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50"/>
              <a:t>is-like</a:t>
            </a:r>
          </a:p>
        </p:txBody>
      </p:sp>
      <p:sp>
        <p:nvSpPr>
          <p:cNvPr id="551953" name="Text Box 17"/>
          <p:cNvSpPr txBox="1">
            <a:spLocks noChangeArrowheads="1"/>
          </p:cNvSpPr>
          <p:nvPr/>
        </p:nvSpPr>
        <p:spPr bwMode="auto">
          <a:xfrm>
            <a:off x="1771650" y="1485900"/>
            <a:ext cx="3200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1800"/>
          </a:p>
        </p:txBody>
      </p:sp>
      <p:sp>
        <p:nvSpPr>
          <p:cNvPr id="551954" name="AutoShape 18"/>
          <p:cNvSpPr>
            <a:spLocks noChangeArrowheads="1"/>
          </p:cNvSpPr>
          <p:nvPr/>
        </p:nvSpPr>
        <p:spPr bwMode="auto">
          <a:xfrm>
            <a:off x="4324350" y="3314700"/>
            <a:ext cx="1619250" cy="1085850"/>
          </a:xfrm>
          <a:prstGeom prst="rightArrow">
            <a:avLst>
              <a:gd name="adj1" fmla="val 50000"/>
              <a:gd name="adj2" fmla="val 2894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800" b="1"/>
              <a:t>Taxonomy</a:t>
            </a:r>
          </a:p>
          <a:p>
            <a:pPr algn="ctr"/>
            <a:r>
              <a:rPr lang="en-US" altLang="en-US" sz="1800" b="1"/>
              <a:t>Induction</a:t>
            </a:r>
          </a:p>
        </p:txBody>
      </p:sp>
      <p:sp>
        <p:nvSpPr>
          <p:cNvPr id="551955" name="Rectangle 19"/>
          <p:cNvSpPr>
            <a:spLocks noChangeArrowheads="1"/>
          </p:cNvSpPr>
          <p:nvPr/>
        </p:nvSpPr>
        <p:spPr bwMode="auto">
          <a:xfrm>
            <a:off x="2724150" y="3646885"/>
            <a:ext cx="9144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200"/>
              <a:t>bird</a:t>
            </a:r>
          </a:p>
        </p:txBody>
      </p:sp>
      <p:sp>
        <p:nvSpPr>
          <p:cNvPr id="551956" name="Rectangle 20"/>
          <p:cNvSpPr>
            <a:spLocks noChangeArrowheads="1"/>
          </p:cNvSpPr>
          <p:nvPr/>
        </p:nvSpPr>
        <p:spPr bwMode="auto">
          <a:xfrm>
            <a:off x="1295399" y="2857500"/>
            <a:ext cx="2762251" cy="22288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551957" name="Text Box 21"/>
          <p:cNvSpPr txBox="1">
            <a:spLocks noChangeArrowheads="1"/>
          </p:cNvSpPr>
          <p:nvPr/>
        </p:nvSpPr>
        <p:spPr bwMode="auto">
          <a:xfrm>
            <a:off x="1295400" y="4719638"/>
            <a:ext cx="2857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/>
              <a:t>And hundreds of thousands more…</a:t>
            </a:r>
          </a:p>
        </p:txBody>
      </p:sp>
      <p:sp>
        <p:nvSpPr>
          <p:cNvPr id="551958" name="Text Box 22"/>
          <p:cNvSpPr txBox="1">
            <a:spLocks noChangeArrowheads="1"/>
          </p:cNvSpPr>
          <p:nvPr/>
        </p:nvSpPr>
        <p:spPr bwMode="auto">
          <a:xfrm>
            <a:off x="5657850" y="1200150"/>
            <a:ext cx="31813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 structured, consistent </a:t>
            </a:r>
            <a:r>
              <a:rPr lang="en-US" altLang="en-US" sz="20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thesaurus of </a:t>
            </a:r>
            <a:r>
              <a:rPr lang="en-US" altLang="en-US" sz="20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sense-disambiguated </a:t>
            </a:r>
            <a:r>
              <a:rPr lang="en-US" altLang="en-US" sz="2000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synsets</a:t>
            </a:r>
            <a:endParaRPr lang="en-US" altLang="en-US" sz="2000" b="1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51959" name="Rectangle 23"/>
          <p:cNvSpPr>
            <a:spLocks noChangeArrowheads="1"/>
          </p:cNvSpPr>
          <p:nvPr/>
        </p:nvSpPr>
        <p:spPr bwMode="auto">
          <a:xfrm>
            <a:off x="647700" y="1352550"/>
            <a:ext cx="42291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Char char="l"/>
              <a:defRPr sz="2800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Char char="l"/>
              <a:defRPr sz="2000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rgbClr val="000000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rgbClr val="000000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rgbClr val="000000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rgbClr val="000000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rgbClr val="000000"/>
                </a:solidFill>
                <a:latin typeface="Arial" charset="0"/>
              </a:defRPr>
            </a:lvl9pPr>
          </a:lstStyle>
          <a:p>
            <a:pPr lvl="1"/>
            <a:r>
              <a:rPr lang="en-US" altLang="en-US" sz="1400" dirty="0" err="1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Lexico</a:t>
            </a:r>
            <a:r>
              <a:rPr lang="en-US" altLang="en-US" sz="1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-syntactic patterns (Hearst, 1992), </a:t>
            </a:r>
          </a:p>
          <a:p>
            <a:pPr lvl="1"/>
            <a:r>
              <a:rPr lang="en-US" altLang="en-US" sz="1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LRA (</a:t>
            </a:r>
            <a:r>
              <a:rPr lang="en-US" altLang="en-US" sz="1400" dirty="0" err="1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Turney</a:t>
            </a:r>
            <a:r>
              <a:rPr lang="en-US" altLang="en-US" sz="1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, 2005), </a:t>
            </a:r>
          </a:p>
          <a:p>
            <a:pPr lvl="1"/>
            <a:r>
              <a:rPr lang="en-US" altLang="en-US" sz="1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Espresso (</a:t>
            </a:r>
            <a:r>
              <a:rPr lang="en-US" altLang="en-US" sz="1400" dirty="0" err="1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Pantel</a:t>
            </a:r>
            <a:r>
              <a:rPr lang="en-US" altLang="en-US" sz="1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 &amp; </a:t>
            </a:r>
            <a:r>
              <a:rPr lang="en-US" altLang="en-US" sz="1400" dirty="0" err="1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Pennacchiotti</a:t>
            </a:r>
            <a:r>
              <a:rPr lang="en-US" altLang="en-US" sz="1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, 2006),</a:t>
            </a:r>
          </a:p>
          <a:p>
            <a:pPr lvl="1"/>
            <a:r>
              <a:rPr lang="en-US" altLang="en-US" sz="1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Distributional similarity</a:t>
            </a:r>
            <a:r>
              <a:rPr lang="en-US" altLang="en-US" sz="1200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551960" name="Text Box 24"/>
          <p:cNvSpPr txBox="1">
            <a:spLocks noChangeArrowheads="1"/>
          </p:cNvSpPr>
          <p:nvPr/>
        </p:nvSpPr>
        <p:spPr bwMode="auto">
          <a:xfrm>
            <a:off x="1219200" y="971550"/>
            <a:ext cx="3429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Relation extraction</a:t>
            </a:r>
            <a:endParaRPr lang="en-US" altLang="en-US" sz="2000" b="1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51961" name="AutoShape 25"/>
          <p:cNvSpPr>
            <a:spLocks noChangeArrowheads="1"/>
          </p:cNvSpPr>
          <p:nvPr/>
        </p:nvSpPr>
        <p:spPr bwMode="auto">
          <a:xfrm>
            <a:off x="2038350" y="2400300"/>
            <a:ext cx="914400" cy="40005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928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38150"/>
            <a:ext cx="7467600" cy="590550"/>
          </a:xfrm>
        </p:spPr>
        <p:txBody>
          <a:bodyPr/>
          <a:lstStyle/>
          <a:p>
            <a:r>
              <a:rPr lang="en-US" dirty="0"/>
              <a:t>Thesaurus induction is a special case</a:t>
            </a:r>
            <a:br>
              <a:rPr lang="en-US" dirty="0"/>
            </a:br>
            <a:r>
              <a:rPr lang="en-US" dirty="0"/>
              <a:t>of </a:t>
            </a:r>
            <a:r>
              <a:rPr lang="en-US" dirty="0">
                <a:solidFill>
                  <a:srgbClr val="0635FF"/>
                </a:solidFill>
              </a:rPr>
              <a:t>relation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52550"/>
            <a:ext cx="8839200" cy="36576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IS-A (</a:t>
            </a:r>
            <a:r>
              <a:rPr lang="en-US" dirty="0" err="1">
                <a:solidFill>
                  <a:srgbClr val="0000FF"/>
                </a:solidFill>
              </a:rPr>
              <a:t>hypernym</a:t>
            </a:r>
            <a:r>
              <a:rPr lang="en-US" dirty="0">
                <a:solidFill>
                  <a:srgbClr val="0000FF"/>
                </a:solidFill>
              </a:rPr>
              <a:t>): </a:t>
            </a:r>
            <a:r>
              <a:rPr lang="en-US" dirty="0" err="1">
                <a:solidFill>
                  <a:srgbClr val="0000FF"/>
                </a:solidFill>
              </a:rPr>
              <a:t>subsumption</a:t>
            </a:r>
            <a:r>
              <a:rPr lang="en-US" dirty="0">
                <a:solidFill>
                  <a:srgbClr val="0000FF"/>
                </a:solidFill>
              </a:rPr>
              <a:t> between classes</a:t>
            </a:r>
          </a:p>
          <a:p>
            <a:pPr marL="457200" lvl="1" indent="0">
              <a:buNone/>
            </a:pPr>
            <a:r>
              <a:rPr lang="en-US" sz="2200" dirty="0">
                <a:latin typeface="Courier"/>
                <a:cs typeface="Courier"/>
              </a:rPr>
              <a:t>Giraffe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0000FF"/>
                </a:solidFill>
              </a:rPr>
              <a:t>IS-A </a:t>
            </a:r>
            <a:r>
              <a:rPr lang="en-US" sz="2200" dirty="0">
                <a:latin typeface="Courier"/>
                <a:cs typeface="Courier"/>
              </a:rPr>
              <a:t>ruminant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0000FF"/>
                </a:solidFill>
              </a:rPr>
              <a:t>IS-A</a:t>
            </a:r>
            <a:r>
              <a:rPr lang="en-US" sz="2200" dirty="0"/>
              <a:t> </a:t>
            </a:r>
            <a:r>
              <a:rPr lang="en-US" sz="2200" dirty="0">
                <a:latin typeface="Courier"/>
                <a:cs typeface="Courier"/>
              </a:rPr>
              <a:t>ungulate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0000FF"/>
                </a:solidFill>
              </a:rPr>
              <a:t>IS-A</a:t>
            </a:r>
            <a:r>
              <a:rPr lang="en-US" sz="2200" dirty="0"/>
              <a:t> </a:t>
            </a:r>
            <a:r>
              <a:rPr lang="en-US" sz="2200" dirty="0">
                <a:latin typeface="Courier"/>
                <a:cs typeface="Courier"/>
              </a:rPr>
              <a:t>mammal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0000FF"/>
                </a:solidFill>
              </a:rPr>
              <a:t>IS-A </a:t>
            </a:r>
            <a:r>
              <a:rPr lang="en-US" sz="2200" dirty="0">
                <a:latin typeface="Courier"/>
                <a:cs typeface="Courier"/>
              </a:rPr>
              <a:t>vertebrate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0000FF"/>
                </a:solidFill>
              </a:rPr>
              <a:t>IS-A </a:t>
            </a:r>
            <a:r>
              <a:rPr lang="en-US" sz="2200" dirty="0">
                <a:latin typeface="Courier"/>
                <a:cs typeface="Courier"/>
              </a:rPr>
              <a:t>animal</a:t>
            </a:r>
            <a:r>
              <a:rPr lang="en-US" sz="2200" dirty="0"/>
              <a:t>… </a:t>
            </a:r>
            <a:endParaRPr lang="en-US" sz="2200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Instance-of: relation between individual and class</a:t>
            </a:r>
          </a:p>
          <a:p>
            <a:pPr marL="457200" lvl="1" indent="0">
              <a:buNone/>
            </a:pPr>
            <a:r>
              <a:rPr lang="en-US" sz="2200" dirty="0">
                <a:latin typeface="Courier"/>
                <a:cs typeface="Courier"/>
              </a:rPr>
              <a:t>San Francisco </a:t>
            </a:r>
            <a:r>
              <a:rPr lang="en-US" sz="2200" dirty="0">
                <a:solidFill>
                  <a:srgbClr val="0000FF"/>
                </a:solidFill>
              </a:rPr>
              <a:t>instance-of    </a:t>
            </a:r>
            <a:r>
              <a:rPr lang="en-US" sz="2200" dirty="0">
                <a:latin typeface="Courier"/>
                <a:cs typeface="Courier"/>
              </a:rPr>
              <a:t>city</a:t>
            </a:r>
          </a:p>
          <a:p>
            <a:r>
              <a:rPr lang="en-US" dirty="0">
                <a:solidFill>
                  <a:srgbClr val="0635FF"/>
                </a:solidFill>
                <a:cs typeface="Courier"/>
              </a:rPr>
              <a:t>Co-ordinate term (co-hyponym)</a:t>
            </a:r>
          </a:p>
          <a:p>
            <a:pPr marL="457200" lvl="1" indent="0">
              <a:buNone/>
            </a:pPr>
            <a:r>
              <a:rPr lang="en-US" sz="2200" dirty="0">
                <a:latin typeface="Courier" charset="0"/>
                <a:ea typeface="Courier" charset="0"/>
                <a:cs typeface="Courier" charset="0"/>
              </a:rPr>
              <a:t>Chicago, Boston, Austin, Los Angeles</a:t>
            </a:r>
          </a:p>
          <a:p>
            <a:r>
              <a:rPr lang="en-US" dirty="0" err="1">
                <a:solidFill>
                  <a:srgbClr val="0635FF"/>
                </a:solidFill>
                <a:latin typeface="Calibri" charset="0"/>
                <a:ea typeface="Calibri" charset="0"/>
                <a:cs typeface="Calibri" charset="0"/>
              </a:rPr>
              <a:t>Meronym</a:t>
            </a:r>
            <a:endParaRPr lang="en-US" dirty="0">
              <a:solidFill>
                <a:srgbClr val="0635FF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457200" lvl="1" indent="0">
              <a:buNone/>
            </a:pPr>
            <a:r>
              <a:rPr lang="en-US" sz="2200" dirty="0" smtClean="0">
                <a:latin typeface="Courier" charset="0"/>
                <a:ea typeface="Courier" charset="0"/>
                <a:cs typeface="Courier" charset="0"/>
              </a:rPr>
              <a:t>Bumper </a:t>
            </a:r>
            <a:r>
              <a:rPr lang="en-US" sz="2200" dirty="0" smtClean="0">
                <a:solidFill>
                  <a:srgbClr val="0635FF"/>
                </a:solidFill>
                <a:latin typeface="Calibri" charset="0"/>
                <a:ea typeface="Calibri" charset="0"/>
                <a:cs typeface="Calibri" charset="0"/>
              </a:rPr>
              <a:t>is-part-of  </a:t>
            </a:r>
            <a:r>
              <a:rPr lang="en-US" sz="2200" dirty="0">
                <a:latin typeface="Courier" charset="0"/>
                <a:ea typeface="Courier" charset="0"/>
                <a:cs typeface="Courier" charset="0"/>
              </a:rPr>
              <a:t>car</a:t>
            </a:r>
          </a:p>
        </p:txBody>
      </p:sp>
    </p:spTree>
    <p:extLst>
      <p:ext uri="{BB962C8B-B14F-4D97-AF65-F5344CB8AC3E}">
        <p14:creationId xmlns:p14="http://schemas.microsoft.com/office/powerpoint/2010/main" val="164844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Extracting </a:t>
            </a:r>
            <a:r>
              <a:rPr lang="en-US" dirty="0" smtClean="0">
                <a:solidFill>
                  <a:srgbClr val="0635FF"/>
                </a:solidFill>
              </a:rPr>
              <a:t>relations</a:t>
            </a:r>
            <a:r>
              <a:rPr lang="en-US" dirty="0" smtClean="0"/>
              <a:t> from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686800" cy="37909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AU" dirty="0" smtClean="0">
                <a:ea typeface="ＭＳ Ｐゴシック" charset="0"/>
              </a:rPr>
              <a:t>Company report: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sz="2000" dirty="0" smtClean="0">
                <a:ea typeface="ＭＳ Ｐゴシック" charset="0"/>
              </a:rPr>
              <a:t>“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ea typeface="ＭＳ Ｐゴシック" charset="0"/>
              </a:rPr>
              <a:t>International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ea typeface="ＭＳ Ｐゴシック" charset="0"/>
              </a:rPr>
              <a:t>Business Machines Corporation (IBM or the company) was incorporated in the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ea typeface="ＭＳ Ｐゴシック" charset="0"/>
              </a:rPr>
              <a:t>State of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ea typeface="ＭＳ Ｐゴシック" charset="0"/>
              </a:rPr>
              <a:t>New York on June 16, 1911, as the Computing-Tabulating-Recording Co. (C-T-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ea typeface="ＭＳ Ｐゴシック" charset="0"/>
              </a:rPr>
              <a:t>R)…”</a:t>
            </a:r>
          </a:p>
          <a:p>
            <a:r>
              <a:rPr lang="en-US" dirty="0" smtClean="0">
                <a:ea typeface="ＭＳ Ｐゴシック" charset="0"/>
              </a:rPr>
              <a:t>Extracted Complex Relation:</a:t>
            </a:r>
          </a:p>
          <a:p>
            <a:pPr marL="1485900" lvl="4" indent="0">
              <a:lnSpc>
                <a:spcPct val="70000"/>
              </a:lnSpc>
              <a:buNone/>
            </a:pPr>
            <a:r>
              <a:rPr lang="en-US" sz="2000" dirty="0" smtClean="0">
                <a:solidFill>
                  <a:srgbClr val="0000FF"/>
                </a:solidFill>
                <a:ea typeface="ＭＳ Ｐゴシック" charset="0"/>
              </a:rPr>
              <a:t>Company-Founding</a:t>
            </a:r>
          </a:p>
          <a:p>
            <a:pPr marL="1943100" lvl="5" indent="0">
              <a:lnSpc>
                <a:spcPct val="70000"/>
              </a:lnSpc>
              <a:buNone/>
            </a:pPr>
            <a:r>
              <a:rPr lang="en-US" sz="1800" dirty="0" smtClean="0">
                <a:solidFill>
                  <a:srgbClr val="0000FF"/>
                </a:solidFill>
                <a:ea typeface="ＭＳ Ｐゴシック" charset="0"/>
              </a:rPr>
              <a:t>  Company 	IBM</a:t>
            </a:r>
          </a:p>
          <a:p>
            <a:pPr marL="1943100" lvl="5" indent="0">
              <a:lnSpc>
                <a:spcPct val="70000"/>
              </a:lnSpc>
              <a:buNone/>
            </a:pPr>
            <a:r>
              <a:rPr lang="en-US" sz="1800" dirty="0" smtClean="0">
                <a:solidFill>
                  <a:srgbClr val="0000FF"/>
                </a:solidFill>
                <a:ea typeface="ＭＳ Ｐゴシック" charset="0"/>
              </a:rPr>
              <a:t>  Location  	New York</a:t>
            </a:r>
          </a:p>
          <a:p>
            <a:pPr marL="1943100" lvl="5" indent="0">
              <a:lnSpc>
                <a:spcPct val="70000"/>
              </a:lnSpc>
              <a:buNone/>
            </a:pPr>
            <a:r>
              <a:rPr lang="en-US" sz="1800" dirty="0" smtClean="0">
                <a:solidFill>
                  <a:srgbClr val="0000FF"/>
                </a:solidFill>
                <a:ea typeface="ＭＳ Ｐゴシック" charset="0"/>
              </a:rPr>
              <a:t>  Date 		June 16, 1911</a:t>
            </a:r>
          </a:p>
          <a:p>
            <a:pPr marL="1943100" lvl="5" indent="0">
              <a:lnSpc>
                <a:spcPct val="70000"/>
              </a:lnSpc>
              <a:buNone/>
            </a:pPr>
            <a:r>
              <a:rPr lang="en-US" sz="1800" dirty="0" smtClean="0">
                <a:solidFill>
                  <a:srgbClr val="0000FF"/>
                </a:solidFill>
                <a:ea typeface="ＭＳ Ｐゴシック" charset="0"/>
              </a:rPr>
              <a:t>  Original-Name  	Computing-Tabulating-Recording Co.</a:t>
            </a:r>
            <a:endParaRPr lang="en-US" sz="1800" dirty="0">
              <a:solidFill>
                <a:srgbClr val="0000FF"/>
              </a:solidFill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0"/>
              </a:rPr>
              <a:t>But we will focus on the simpler task of extracting relation </a:t>
            </a:r>
            <a:r>
              <a:rPr lang="en-US" b="1" dirty="0" smtClean="0">
                <a:ea typeface="ＭＳ Ｐゴシック" charset="0"/>
              </a:rPr>
              <a:t>triples</a:t>
            </a:r>
          </a:p>
          <a:p>
            <a:pPr marL="1485900" lvl="4" indent="0">
              <a:lnSpc>
                <a:spcPct val="90000"/>
              </a:lnSpc>
              <a:buNone/>
            </a:pPr>
            <a:r>
              <a:rPr lang="en-US" sz="2000" dirty="0" smtClean="0">
                <a:solidFill>
                  <a:srgbClr val="3366FF"/>
                </a:solidFill>
                <a:ea typeface="ＭＳ Ｐゴシック" charset="0"/>
              </a:rPr>
              <a:t>Founding-year(IBM,1911)</a:t>
            </a:r>
          </a:p>
          <a:p>
            <a:pPr marL="1485900" lvl="4" indent="0">
              <a:lnSpc>
                <a:spcPct val="90000"/>
              </a:lnSpc>
              <a:buNone/>
            </a:pPr>
            <a:r>
              <a:rPr lang="en-US" sz="2000" dirty="0" smtClean="0">
                <a:solidFill>
                  <a:srgbClr val="3366FF"/>
                </a:solidFill>
                <a:ea typeface="ＭＳ Ｐゴシック" charset="0"/>
              </a:rPr>
              <a:t>Founding-location(</a:t>
            </a:r>
            <a:r>
              <a:rPr lang="en-US" sz="2000" dirty="0" err="1" smtClean="0">
                <a:solidFill>
                  <a:srgbClr val="3366FF"/>
                </a:solidFill>
                <a:ea typeface="ＭＳ Ｐゴシック" charset="0"/>
              </a:rPr>
              <a:t>IBM,New</a:t>
            </a:r>
            <a:r>
              <a:rPr lang="en-US" sz="2000" dirty="0" smtClean="0">
                <a:solidFill>
                  <a:srgbClr val="3366FF"/>
                </a:solidFill>
                <a:ea typeface="ＭＳ Ｐゴシック" charset="0"/>
              </a:rPr>
              <a:t> York)</a:t>
            </a:r>
          </a:p>
        </p:txBody>
      </p:sp>
    </p:spTree>
    <p:extLst>
      <p:ext uri="{BB962C8B-B14F-4D97-AF65-F5344CB8AC3E}">
        <p14:creationId xmlns:p14="http://schemas.microsoft.com/office/powerpoint/2010/main" val="325470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0" y="1276350"/>
            <a:ext cx="4020082" cy="2590800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/>
            <a:tailEnd/>
          </a:ln>
        </p:spPr>
      </p:pic>
      <p:sp>
        <p:nvSpPr>
          <p:cNvPr id="256005" name="Rectangle 5"/>
          <p:cNvSpPr>
            <a:spLocks noGrp="1" noChangeArrowheads="1"/>
          </p:cNvSpPr>
          <p:nvPr>
            <p:ph type="title"/>
          </p:nvPr>
        </p:nvSpPr>
        <p:spPr>
          <a:xfrm>
            <a:off x="1371600" y="209550"/>
            <a:ext cx="7924800" cy="685800"/>
          </a:xfrm>
          <a:ln/>
        </p:spPr>
        <p:txBody>
          <a:bodyPr rIns="132080"/>
          <a:lstStyle/>
          <a:p>
            <a:r>
              <a:rPr lang="en-US" dirty="0"/>
              <a:t>Extracting </a:t>
            </a:r>
            <a:r>
              <a:rPr lang="en-US" dirty="0" smtClean="0"/>
              <a:t>Relation Triples from Text</a:t>
            </a:r>
            <a:endParaRPr lang="en-US" dirty="0"/>
          </a:p>
        </p:txBody>
      </p:sp>
      <p:sp>
        <p:nvSpPr>
          <p:cNvPr id="256008" name="Rectangle 8"/>
          <p:cNvSpPr>
            <a:spLocks/>
          </p:cNvSpPr>
          <p:nvPr/>
        </p:nvSpPr>
        <p:spPr bwMode="auto">
          <a:xfrm>
            <a:off x="5054600" y="1514475"/>
            <a:ext cx="3733800" cy="1066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 algn="ctr"/>
            <a:endParaRPr lang="en-US" dirty="0">
              <a:solidFill>
                <a:schemeClr val="tx1"/>
              </a:solidFill>
              <a:ea typeface="Arial" charset="0"/>
              <a:cs typeface="Arial" charset="0"/>
            </a:endParaRPr>
          </a:p>
        </p:txBody>
      </p:sp>
      <p:sp>
        <p:nvSpPr>
          <p:cNvPr id="256009" name="AutoShape 9"/>
          <p:cNvSpPr>
            <a:spLocks/>
          </p:cNvSpPr>
          <p:nvPr/>
        </p:nvSpPr>
        <p:spPr bwMode="auto">
          <a:xfrm rot="5407130">
            <a:off x="6820531" y="3143327"/>
            <a:ext cx="304324" cy="228444"/>
          </a:xfrm>
          <a:prstGeom prst="rightArrow">
            <a:avLst>
              <a:gd name="adj1" fmla="val 20000"/>
              <a:gd name="adj2" fmla="val 96003"/>
            </a:avLst>
          </a:prstGeom>
          <a:solidFill>
            <a:srgbClr val="000000"/>
          </a:solidFill>
          <a:ln w="254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648200" y="895350"/>
            <a:ext cx="4191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 </a:t>
            </a:r>
            <a:r>
              <a:rPr lang="en-US" sz="2000" dirty="0">
                <a:latin typeface="+mn-lt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+mn-lt"/>
              </a:rPr>
              <a:t>Leland Stanford Junior University, commonly referred to as Stanford University or Stanford</a:t>
            </a:r>
            <a:r>
              <a:rPr lang="en-US" sz="2000" dirty="0">
                <a:latin typeface="+mn-lt"/>
              </a:rPr>
              <a:t>, is an American private </a:t>
            </a:r>
            <a:r>
              <a:rPr lang="en-US" sz="2000" dirty="0">
                <a:solidFill>
                  <a:srgbClr val="660066"/>
                </a:solidFill>
                <a:latin typeface="+mn-lt"/>
              </a:rPr>
              <a:t>research university 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located in Stanford, California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…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near Palo Alto, </a:t>
            </a: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California</a:t>
            </a:r>
            <a:r>
              <a:rPr lang="en-US" sz="2000" dirty="0" smtClean="0">
                <a:solidFill>
                  <a:srgbClr val="FF6600"/>
                </a:solidFill>
                <a:latin typeface="+mn-lt"/>
              </a:rPr>
              <a:t>… </a:t>
            </a:r>
            <a:r>
              <a:rPr lang="en-US" sz="2000" dirty="0">
                <a:solidFill>
                  <a:srgbClr val="FF6600"/>
                </a:solidFill>
                <a:latin typeface="+mn-lt"/>
              </a:rPr>
              <a:t>Leland </a:t>
            </a:r>
            <a:r>
              <a:rPr lang="en-US" sz="2000" dirty="0" smtClean="0">
                <a:solidFill>
                  <a:srgbClr val="FF6600"/>
                </a:solidFill>
                <a:latin typeface="+mn-lt"/>
              </a:rPr>
              <a:t>Stanford…founded </a:t>
            </a:r>
            <a:r>
              <a:rPr lang="en-US" sz="2000" dirty="0">
                <a:solidFill>
                  <a:srgbClr val="FF6600"/>
                </a:solidFill>
                <a:latin typeface="+mn-lt"/>
              </a:rPr>
              <a:t>the university in 1891</a:t>
            </a: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895350"/>
            <a:ext cx="6159500" cy="3969579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/>
            <a:tailEnd/>
          </a:ln>
        </p:spPr>
      </p:pic>
      <p:sp>
        <p:nvSpPr>
          <p:cNvPr id="256006" name="Rectangle 6"/>
          <p:cNvSpPr>
            <a:spLocks/>
          </p:cNvSpPr>
          <p:nvPr/>
        </p:nvSpPr>
        <p:spPr bwMode="auto">
          <a:xfrm>
            <a:off x="4495800" y="3486150"/>
            <a:ext cx="4572000" cy="1504950"/>
          </a:xfrm>
          <a:prstGeom prst="rect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/>
            <a:r>
              <a:rPr lang="en-US" sz="1600" dirty="0" smtClean="0">
                <a:solidFill>
                  <a:srgbClr val="0000FF"/>
                </a:solidFill>
                <a:ea typeface="Arial" charset="0"/>
                <a:cs typeface="Arial" charset="0"/>
              </a:rPr>
              <a:t>Stanford</a:t>
            </a:r>
            <a:r>
              <a:rPr lang="en-US" sz="1600" i="1" dirty="0" smtClean="0">
                <a:solidFill>
                  <a:srgbClr val="0000FF"/>
                </a:solidFill>
                <a:ea typeface="Arial" charset="0"/>
                <a:cs typeface="Arial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ea typeface="Arial" charset="0"/>
                <a:cs typeface="Arial" charset="0"/>
              </a:rPr>
              <a:t>EQ </a:t>
            </a:r>
            <a:r>
              <a:rPr lang="en-US" sz="1600" dirty="0" smtClean="0">
                <a:solidFill>
                  <a:srgbClr val="0000FF"/>
                </a:solidFill>
                <a:ea typeface="Arial" charset="0"/>
                <a:cs typeface="Arial" charset="0"/>
              </a:rPr>
              <a:t>Leland Stanford Junior University</a:t>
            </a:r>
            <a:endParaRPr lang="en-US" sz="1600" dirty="0">
              <a:solidFill>
                <a:srgbClr val="0000FF"/>
              </a:solidFill>
              <a:ea typeface="Arial" charset="0"/>
              <a:cs typeface="Arial" charset="0"/>
            </a:endParaRPr>
          </a:p>
          <a:p>
            <a:pPr marL="39688"/>
            <a:r>
              <a:rPr lang="en-US" sz="1600" dirty="0" smtClean="0">
                <a:solidFill>
                  <a:srgbClr val="008000"/>
                </a:solidFill>
                <a:ea typeface="Arial" charset="0"/>
                <a:cs typeface="Arial" charset="0"/>
              </a:rPr>
              <a:t>Stanford</a:t>
            </a:r>
            <a:r>
              <a:rPr lang="en-US" sz="1600" i="1" dirty="0" smtClean="0">
                <a:solidFill>
                  <a:srgbClr val="008000"/>
                </a:solidFill>
                <a:ea typeface="Arial" charset="0"/>
                <a:cs typeface="Arial" charset="0"/>
              </a:rPr>
              <a:t> </a:t>
            </a:r>
            <a:r>
              <a:rPr lang="en-US" sz="1600" dirty="0" smtClean="0">
                <a:solidFill>
                  <a:srgbClr val="008000"/>
                </a:solidFill>
                <a:ea typeface="Arial" charset="0"/>
                <a:cs typeface="Arial" charset="0"/>
              </a:rPr>
              <a:t>LOC-IN California</a:t>
            </a:r>
          </a:p>
          <a:p>
            <a:pPr marL="39688"/>
            <a:r>
              <a:rPr lang="en-US" sz="1600" dirty="0" smtClean="0">
                <a:solidFill>
                  <a:srgbClr val="660066"/>
                </a:solidFill>
                <a:ea typeface="Arial" charset="0"/>
                <a:cs typeface="Arial" charset="0"/>
              </a:rPr>
              <a:t>Stanford</a:t>
            </a:r>
            <a:r>
              <a:rPr lang="en-US" sz="1600" i="1" dirty="0" smtClean="0">
                <a:solidFill>
                  <a:srgbClr val="660066"/>
                </a:solidFill>
                <a:ea typeface="Arial" charset="0"/>
                <a:cs typeface="Arial" charset="0"/>
              </a:rPr>
              <a:t> </a:t>
            </a:r>
            <a:r>
              <a:rPr lang="en-US" sz="1600" dirty="0" smtClean="0">
                <a:solidFill>
                  <a:srgbClr val="660066"/>
                </a:solidFill>
                <a:ea typeface="Arial" charset="0"/>
                <a:cs typeface="Arial" charset="0"/>
              </a:rPr>
              <a:t>IS</a:t>
            </a:r>
            <a:r>
              <a:rPr lang="en-US" sz="1600" dirty="0">
                <a:solidFill>
                  <a:srgbClr val="660066"/>
                </a:solidFill>
                <a:ea typeface="Arial" charset="0"/>
                <a:cs typeface="Arial" charset="0"/>
              </a:rPr>
              <a:t>-A </a:t>
            </a:r>
            <a:r>
              <a:rPr lang="en-US" sz="1600" dirty="0" smtClean="0">
                <a:solidFill>
                  <a:srgbClr val="660066"/>
                </a:solidFill>
                <a:ea typeface="Arial" charset="0"/>
                <a:cs typeface="Arial" charset="0"/>
              </a:rPr>
              <a:t>research university</a:t>
            </a:r>
            <a:endParaRPr lang="en-US" sz="1600" dirty="0">
              <a:solidFill>
                <a:srgbClr val="660066"/>
              </a:solidFill>
              <a:ea typeface="Arial" charset="0"/>
              <a:cs typeface="Arial" charset="0"/>
            </a:endParaRPr>
          </a:p>
          <a:p>
            <a:pPr marL="39688"/>
            <a:r>
              <a:rPr lang="en-US" sz="1600" dirty="0" smtClean="0">
                <a:solidFill>
                  <a:srgbClr val="FF0000"/>
                </a:solidFill>
                <a:ea typeface="Arial" charset="0"/>
                <a:cs typeface="Arial" charset="0"/>
              </a:rPr>
              <a:t>Stanford</a:t>
            </a:r>
            <a:r>
              <a:rPr lang="en-US" sz="1600" i="1" dirty="0" smtClean="0">
                <a:solidFill>
                  <a:srgbClr val="FF0000"/>
                </a:solidFill>
                <a:ea typeface="Arial" charset="0"/>
                <a:cs typeface="Arial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ea typeface="Arial" charset="0"/>
                <a:cs typeface="Arial" charset="0"/>
              </a:rPr>
              <a:t>LOC-NEAR Palo Alto</a:t>
            </a:r>
            <a:endParaRPr lang="en-US" sz="1600" dirty="0">
              <a:solidFill>
                <a:srgbClr val="FF0000"/>
              </a:solidFill>
              <a:ea typeface="Arial" charset="0"/>
              <a:cs typeface="Arial" charset="0"/>
            </a:endParaRPr>
          </a:p>
          <a:p>
            <a:pPr marL="39688"/>
            <a:r>
              <a:rPr lang="en-US" sz="1600" dirty="0" smtClean="0">
                <a:solidFill>
                  <a:srgbClr val="FF6600"/>
                </a:solidFill>
                <a:ea typeface="Arial" charset="0"/>
                <a:cs typeface="Arial" charset="0"/>
              </a:rPr>
              <a:t>Stanford</a:t>
            </a:r>
            <a:r>
              <a:rPr lang="en-US" sz="1600" i="1" dirty="0" smtClean="0">
                <a:solidFill>
                  <a:srgbClr val="FF6600"/>
                </a:solidFill>
                <a:ea typeface="Arial" charset="0"/>
                <a:cs typeface="Arial" charset="0"/>
              </a:rPr>
              <a:t> </a:t>
            </a:r>
            <a:r>
              <a:rPr lang="en-US" sz="1600" dirty="0" smtClean="0">
                <a:solidFill>
                  <a:srgbClr val="FF6600"/>
                </a:solidFill>
                <a:ea typeface="Arial" charset="0"/>
                <a:cs typeface="Arial" charset="0"/>
              </a:rPr>
              <a:t>FOUNDED</a:t>
            </a:r>
            <a:r>
              <a:rPr lang="en-US" sz="1600" dirty="0">
                <a:solidFill>
                  <a:srgbClr val="FF6600"/>
                </a:solidFill>
                <a:ea typeface="Arial" charset="0"/>
                <a:cs typeface="Arial" charset="0"/>
              </a:rPr>
              <a:t>-IN </a:t>
            </a:r>
            <a:r>
              <a:rPr lang="en-US" sz="1600" dirty="0" smtClean="0">
                <a:solidFill>
                  <a:srgbClr val="FF6600"/>
                </a:solidFill>
                <a:ea typeface="Arial" charset="0"/>
                <a:cs typeface="Arial" charset="0"/>
              </a:rPr>
              <a:t>1891</a:t>
            </a:r>
          </a:p>
          <a:p>
            <a:pPr marL="39688"/>
            <a:r>
              <a:rPr lang="en-US" sz="1600" dirty="0" smtClean="0">
                <a:solidFill>
                  <a:srgbClr val="FF6600"/>
                </a:solidFill>
                <a:ea typeface="Arial" charset="0"/>
                <a:cs typeface="Arial" charset="0"/>
              </a:rPr>
              <a:t>Stanford FOUNDER Leland Stanford</a:t>
            </a:r>
            <a:endParaRPr lang="en-US" sz="1600" dirty="0">
              <a:solidFill>
                <a:srgbClr val="FF6600"/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876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9" grpId="0" animBg="1"/>
      <p:bldP spid="2" grpId="0"/>
      <p:bldP spid="25600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Relation Extraction?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763000" cy="3333750"/>
          </a:xfrm>
        </p:spPr>
        <p:txBody>
          <a:bodyPr/>
          <a:lstStyle/>
          <a:p>
            <a:r>
              <a:rPr lang="en-US" dirty="0" smtClean="0"/>
              <a:t>Create new structured knowledge bases</a:t>
            </a:r>
          </a:p>
          <a:p>
            <a:r>
              <a:rPr lang="en-US" dirty="0" smtClean="0"/>
              <a:t>Augment current knowledge bases</a:t>
            </a:r>
          </a:p>
          <a:p>
            <a:pPr lvl="1"/>
            <a:r>
              <a:rPr lang="en-US" dirty="0" smtClean="0"/>
              <a:t>Lexical resources: Add words to </a:t>
            </a:r>
            <a:r>
              <a:rPr lang="en-US" dirty="0" err="1" smtClean="0"/>
              <a:t>WordNet</a:t>
            </a:r>
            <a:r>
              <a:rPr lang="en-US" dirty="0" smtClean="0"/>
              <a:t> thesaurus</a:t>
            </a:r>
          </a:p>
          <a:p>
            <a:pPr lvl="1"/>
            <a:r>
              <a:rPr lang="en-US" dirty="0" smtClean="0"/>
              <a:t>Fact bases: Add facts to </a:t>
            </a:r>
            <a:r>
              <a:rPr lang="en-US" dirty="0" err="1" smtClean="0"/>
              <a:t>FreeBase</a:t>
            </a:r>
            <a:r>
              <a:rPr lang="en-US" dirty="0" smtClean="0"/>
              <a:t> or </a:t>
            </a:r>
            <a:r>
              <a:rPr lang="en-US" dirty="0" err="1" smtClean="0"/>
              <a:t>DBPedia</a:t>
            </a:r>
            <a:endParaRPr lang="en-US" dirty="0" smtClean="0"/>
          </a:p>
          <a:p>
            <a:r>
              <a:rPr lang="en-US" dirty="0" smtClean="0"/>
              <a:t>Sample application: question answering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The granddaughter of which actor </a:t>
            </a:r>
            <a:r>
              <a:rPr lang="en-US" dirty="0">
                <a:solidFill>
                  <a:srgbClr val="0000FF"/>
                </a:solidFill>
              </a:rPr>
              <a:t>starred </a:t>
            </a:r>
            <a:r>
              <a:rPr lang="en-US" dirty="0" smtClean="0">
                <a:solidFill>
                  <a:srgbClr val="0000FF"/>
                </a:solidFill>
              </a:rPr>
              <a:t>in the movie “E.T.”?</a:t>
            </a:r>
            <a:endParaRPr lang="en-US" dirty="0">
              <a:solidFill>
                <a:srgbClr val="0000FF"/>
              </a:solidFill>
            </a:endParaRPr>
          </a:p>
          <a:p>
            <a:pPr marL="457200" lvl="1" indent="0">
              <a:buNone/>
            </a:pPr>
            <a:r>
              <a:rPr lang="en-US" sz="1800" dirty="0">
                <a:latin typeface="Courier"/>
                <a:cs typeface="Courier"/>
              </a:rPr>
              <a:t>(acted-in ?x “E.T.”</a:t>
            </a:r>
            <a:r>
              <a:rPr lang="en-US" sz="1800" dirty="0" smtClean="0">
                <a:latin typeface="Courier"/>
                <a:cs typeface="Courier"/>
              </a:rPr>
              <a:t>)(is-a ?y actor)(</a:t>
            </a:r>
            <a:r>
              <a:rPr lang="en-US" sz="1800" dirty="0">
                <a:latin typeface="Courier"/>
                <a:cs typeface="Courier"/>
              </a:rPr>
              <a:t>granddaughter-of ?x ?y</a:t>
            </a:r>
            <a:r>
              <a:rPr lang="en-US" sz="1800" dirty="0" smtClean="0">
                <a:latin typeface="Courier"/>
                <a:cs typeface="Courier"/>
              </a:rPr>
              <a:t>)</a:t>
            </a:r>
          </a:p>
          <a:p>
            <a:r>
              <a:rPr lang="en-US" dirty="0" smtClean="0"/>
              <a:t>But which relations should we extract?</a:t>
            </a:r>
            <a:endParaRPr lang="en-US" dirty="0"/>
          </a:p>
          <a:p>
            <a:pPr marL="457200" lvl="1" indent="0">
              <a:buNone/>
            </a:pPr>
            <a:endParaRPr lang="en-US" sz="1800" dirty="0">
              <a:latin typeface="Courier"/>
              <a:cs typeface="Courier"/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9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533400"/>
          </a:xfrm>
        </p:spPr>
        <p:txBody>
          <a:bodyPr/>
          <a:lstStyle/>
          <a:p>
            <a:r>
              <a:rPr lang="en-US" dirty="0" smtClean="0"/>
              <a:t>Automated Content Extraction (ACE)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51523"/>
            <a:ext cx="8343900" cy="36628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43200" y="666750"/>
            <a:ext cx="5744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17 relations from 2008 </a:t>
            </a:r>
            <a:r>
              <a:rPr lang="en-US" sz="1800" dirty="0"/>
              <a:t>“Relation Extraction Task</a:t>
            </a:r>
            <a:r>
              <a:rPr lang="en-US" sz="1800" dirty="0" smtClean="0"/>
              <a:t>”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899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Content Extraction (ACE)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Physical-Located            </a:t>
            </a:r>
            <a:r>
              <a:rPr lang="en-US" dirty="0" smtClean="0">
                <a:solidFill>
                  <a:srgbClr val="008000"/>
                </a:solidFill>
              </a:rPr>
              <a:t>PER-GPE</a:t>
            </a:r>
          </a:p>
          <a:p>
            <a:pPr marL="457200" lvl="1" indent="0">
              <a:buNone/>
            </a:pP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	</a:t>
            </a:r>
            <a:r>
              <a:rPr lang="en-US" dirty="0" smtClean="0">
                <a:solidFill>
                  <a:srgbClr val="0000FF"/>
                </a:solidFill>
                <a:latin typeface="Courier"/>
                <a:cs typeface="Courier"/>
              </a:rPr>
              <a:t>He</a:t>
            </a:r>
            <a:r>
              <a:rPr lang="en-US" dirty="0" smtClean="0">
                <a:latin typeface="Courier"/>
                <a:cs typeface="Courier"/>
              </a:rPr>
              <a:t> was in </a:t>
            </a:r>
            <a:r>
              <a:rPr lang="en-US" dirty="0" smtClean="0">
                <a:solidFill>
                  <a:srgbClr val="0000FF"/>
                </a:solidFill>
                <a:latin typeface="Courier"/>
                <a:cs typeface="Courier"/>
              </a:rPr>
              <a:t>Tennessee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/>
              <a:t>Part-Whole-Subsidiary  </a:t>
            </a:r>
            <a:r>
              <a:rPr lang="en-US" dirty="0" smtClean="0">
                <a:solidFill>
                  <a:srgbClr val="008000"/>
                </a:solidFill>
              </a:rPr>
              <a:t>ORG-ORG</a:t>
            </a:r>
          </a:p>
          <a:p>
            <a:pPr marL="457200" lvl="1" indent="0">
              <a:buNone/>
            </a:pPr>
            <a:r>
              <a:rPr lang="en-US" dirty="0">
                <a:cs typeface="Courier"/>
              </a:rPr>
              <a:t> </a:t>
            </a:r>
            <a:r>
              <a:rPr lang="en-US" dirty="0" smtClean="0">
                <a:cs typeface="Courier"/>
              </a:rPr>
              <a:t>	 </a:t>
            </a:r>
            <a:r>
              <a:rPr lang="en-US" dirty="0" smtClean="0">
                <a:solidFill>
                  <a:srgbClr val="0000FF"/>
                </a:solidFill>
                <a:latin typeface="Courier"/>
                <a:cs typeface="Courier"/>
              </a:rPr>
              <a:t>XYZ</a:t>
            </a:r>
            <a:r>
              <a:rPr lang="en-US" dirty="0" smtClean="0">
                <a:latin typeface="Courier"/>
                <a:cs typeface="Courier"/>
              </a:rPr>
              <a:t>, the parent company of </a:t>
            </a:r>
            <a:r>
              <a:rPr lang="en-US" dirty="0" smtClean="0">
                <a:solidFill>
                  <a:srgbClr val="0000FF"/>
                </a:solidFill>
                <a:latin typeface="Courier"/>
                <a:cs typeface="Courier"/>
              </a:rPr>
              <a:t>ABC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/>
              <a:t>Person-Social-Family     </a:t>
            </a:r>
            <a:r>
              <a:rPr lang="en-US" dirty="0" smtClean="0">
                <a:solidFill>
                  <a:srgbClr val="008000"/>
                </a:solidFill>
              </a:rPr>
              <a:t>PER-PER</a:t>
            </a:r>
          </a:p>
          <a:p>
            <a:pPr marL="457200" lvl="1" indent="0">
              <a:buNone/>
            </a:pP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smtClean="0">
                <a:solidFill>
                  <a:srgbClr val="0000FF"/>
                </a:solidFill>
                <a:latin typeface="Courier"/>
                <a:cs typeface="Courier"/>
              </a:rPr>
              <a:t>John’s</a:t>
            </a:r>
            <a:r>
              <a:rPr lang="en-US" dirty="0" smtClean="0">
                <a:latin typeface="Courier"/>
                <a:cs typeface="Courier"/>
              </a:rPr>
              <a:t> wife </a:t>
            </a:r>
            <a:r>
              <a:rPr lang="en-US" dirty="0" smtClean="0">
                <a:solidFill>
                  <a:srgbClr val="0000FF"/>
                </a:solidFill>
                <a:latin typeface="Courier"/>
                <a:cs typeface="Courier"/>
              </a:rPr>
              <a:t>Yoko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/>
              <a:t>Org-AFF-Founder           </a:t>
            </a:r>
            <a:r>
              <a:rPr lang="en-US" dirty="0" smtClean="0">
                <a:solidFill>
                  <a:srgbClr val="008000"/>
                </a:solidFill>
              </a:rPr>
              <a:t>PER-ORG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000FF"/>
                </a:solidFill>
                <a:latin typeface="Courier"/>
                <a:cs typeface="Courier"/>
              </a:rPr>
              <a:t>	Steve Jobs</a:t>
            </a:r>
            <a:r>
              <a:rPr lang="en-US" dirty="0" smtClean="0">
                <a:latin typeface="Courier"/>
                <a:cs typeface="Courier"/>
              </a:rPr>
              <a:t>, co-founder of </a:t>
            </a:r>
            <a:r>
              <a:rPr lang="en-US" dirty="0" smtClean="0">
                <a:solidFill>
                  <a:srgbClr val="0000FF"/>
                </a:solidFill>
                <a:latin typeface="Courier"/>
                <a:cs typeface="Courier"/>
              </a:rPr>
              <a:t>Apple</a:t>
            </a:r>
            <a:r>
              <a:rPr lang="en-US" dirty="0" smtClean="0">
                <a:latin typeface="Courier"/>
                <a:cs typeface="Courier"/>
              </a:rPr>
              <a:t>…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7A63A-31A1-2C4C-95AA-A445DBCAB17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3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33350"/>
            <a:ext cx="7467600" cy="609600"/>
          </a:xfrm>
        </p:spPr>
        <p:txBody>
          <a:bodyPr/>
          <a:lstStyle/>
          <a:p>
            <a:r>
              <a:rPr lang="en-US" dirty="0" smtClean="0"/>
              <a:t>Databases of Wikipedia</a:t>
            </a:r>
            <a:r>
              <a:rPr lang="en-US" dirty="0"/>
              <a:t> </a:t>
            </a:r>
            <a:r>
              <a:rPr lang="en-US" dirty="0" smtClean="0"/>
              <a:t>Relations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 descr="stanfordwiki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00150"/>
            <a:ext cx="4267200" cy="3833418"/>
          </a:xfrm>
          <a:prstGeom prst="rect">
            <a:avLst/>
          </a:prstGeom>
        </p:spPr>
      </p:pic>
      <p:pic>
        <p:nvPicPr>
          <p:cNvPr id="7" name="Picture 6" descr="infobox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87264"/>
            <a:ext cx="6303992" cy="39498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70774" y="1047750"/>
            <a:ext cx="42605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Relations extracted from </a:t>
            </a:r>
            <a:r>
              <a:rPr lang="en-US" sz="1800" dirty="0" err="1" smtClean="0">
                <a:latin typeface="+mn-lt"/>
              </a:rPr>
              <a:t>Infobox</a:t>
            </a:r>
            <a:endParaRPr lang="en-US" sz="1800" dirty="0" smtClean="0">
              <a:latin typeface="+mn-lt"/>
            </a:endParaRPr>
          </a:p>
          <a:p>
            <a:r>
              <a:rPr lang="en-US" sz="1800" dirty="0" smtClean="0">
                <a:latin typeface="+mn-lt"/>
              </a:rPr>
              <a:t>Stanford </a:t>
            </a:r>
            <a:r>
              <a:rPr lang="en-US" sz="1800" dirty="0" smtClean="0">
                <a:solidFill>
                  <a:srgbClr val="0000FF"/>
                </a:solidFill>
                <a:latin typeface="+mn-lt"/>
              </a:rPr>
              <a:t>state </a:t>
            </a:r>
            <a:r>
              <a:rPr lang="en-US" sz="1800" dirty="0" smtClean="0">
                <a:latin typeface="+mn-lt"/>
              </a:rPr>
              <a:t>California</a:t>
            </a:r>
          </a:p>
          <a:p>
            <a:r>
              <a:rPr lang="en-US" sz="1800" dirty="0" smtClean="0">
                <a:latin typeface="+mn-lt"/>
              </a:rPr>
              <a:t>Stanford </a:t>
            </a:r>
            <a:r>
              <a:rPr lang="en-US" sz="1800" dirty="0" smtClean="0">
                <a:solidFill>
                  <a:srgbClr val="0000FF"/>
                </a:solidFill>
                <a:latin typeface="+mn-lt"/>
              </a:rPr>
              <a:t>motto</a:t>
            </a:r>
            <a:r>
              <a:rPr lang="en-US" sz="1800" dirty="0" smtClean="0">
                <a:latin typeface="+mn-lt"/>
              </a:rPr>
              <a:t> “Die </a:t>
            </a:r>
            <a:r>
              <a:rPr lang="en-US" sz="1800" dirty="0" err="1" smtClean="0">
                <a:latin typeface="+mn-lt"/>
              </a:rPr>
              <a:t>Luft</a:t>
            </a:r>
            <a:r>
              <a:rPr lang="en-US" sz="1800" dirty="0" smtClean="0">
                <a:latin typeface="+mn-lt"/>
              </a:rPr>
              <a:t> der </a:t>
            </a:r>
            <a:r>
              <a:rPr lang="en-US" sz="1800" dirty="0" err="1" smtClean="0">
                <a:latin typeface="+mn-lt"/>
              </a:rPr>
              <a:t>Freiheit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dirty="0" err="1" smtClean="0">
                <a:latin typeface="+mn-lt"/>
              </a:rPr>
              <a:t>weht</a:t>
            </a:r>
            <a:r>
              <a:rPr lang="en-US" sz="1800" dirty="0" smtClean="0">
                <a:latin typeface="+mn-lt"/>
              </a:rPr>
              <a:t>”</a:t>
            </a:r>
          </a:p>
          <a:p>
            <a:r>
              <a:rPr lang="en-US" sz="1800" dirty="0" smtClean="0">
                <a:latin typeface="+mn-lt"/>
              </a:rPr>
              <a:t>…</a:t>
            </a:r>
            <a:endParaRPr lang="en-US" sz="1800" dirty="0"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276600" y="1733550"/>
            <a:ext cx="1295400" cy="3276600"/>
          </a:xfrm>
          <a:prstGeom prst="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895350"/>
            <a:ext cx="2531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C0000"/>
                </a:solidFill>
                <a:latin typeface="+mn-lt"/>
              </a:rPr>
              <a:t>Wikipedia </a:t>
            </a:r>
            <a:r>
              <a:rPr lang="en-US" b="1" dirty="0" err="1" smtClean="0">
                <a:solidFill>
                  <a:srgbClr val="CC0000"/>
                </a:solidFill>
                <a:latin typeface="+mn-lt"/>
              </a:rPr>
              <a:t>Infobox</a:t>
            </a:r>
            <a:endParaRPr lang="en-US" b="1" dirty="0">
              <a:solidFill>
                <a:srgbClr val="CC0000"/>
              </a:solidFill>
              <a:latin typeface="+mn-lt"/>
            </a:endParaRPr>
          </a:p>
        </p:txBody>
      </p:sp>
      <p:pic>
        <p:nvPicPr>
          <p:cNvPr id="6" name="Content Placeholder 5" descr="stanford3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5" b="21955"/>
          <a:stretch>
            <a:fillRect/>
          </a:stretch>
        </p:blipFill>
        <p:spPr>
          <a:xfrm>
            <a:off x="2743200" y="1790700"/>
            <a:ext cx="2971800" cy="3333750"/>
          </a:xfrm>
        </p:spPr>
      </p:pic>
    </p:spTree>
    <p:extLst>
      <p:ext uri="{BB962C8B-B14F-4D97-AF65-F5344CB8AC3E}">
        <p14:creationId xmlns:p14="http://schemas.microsoft.com/office/powerpoint/2010/main" val="127607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9" grpId="1" animBg="1"/>
      <p:bldP spid="10" grpId="0"/>
      <p:bldP spid="1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38150"/>
            <a:ext cx="7467600" cy="590550"/>
          </a:xfrm>
        </p:spPr>
        <p:txBody>
          <a:bodyPr/>
          <a:lstStyle/>
          <a:p>
            <a:r>
              <a:rPr lang="en-US" dirty="0"/>
              <a:t>Thesaurus </a:t>
            </a:r>
            <a:r>
              <a:rPr lang="en-US" dirty="0" smtClean="0"/>
              <a:t>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76350"/>
            <a:ext cx="8305800" cy="3657600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IS-A (</a:t>
            </a:r>
            <a:r>
              <a:rPr lang="en-US" dirty="0" err="1" smtClean="0">
                <a:solidFill>
                  <a:srgbClr val="0000FF"/>
                </a:solidFill>
              </a:rPr>
              <a:t>hypernym</a:t>
            </a:r>
            <a:r>
              <a:rPr lang="en-US" dirty="0" smtClean="0">
                <a:solidFill>
                  <a:srgbClr val="0000FF"/>
                </a:solidFill>
              </a:rPr>
              <a:t>): </a:t>
            </a:r>
            <a:r>
              <a:rPr lang="en-US" dirty="0" err="1" smtClean="0">
                <a:solidFill>
                  <a:srgbClr val="0000FF"/>
                </a:solidFill>
              </a:rPr>
              <a:t>subsumption</a:t>
            </a:r>
            <a:r>
              <a:rPr lang="en-US" dirty="0" smtClean="0">
                <a:solidFill>
                  <a:srgbClr val="0000FF"/>
                </a:solidFill>
              </a:rPr>
              <a:t> between classes</a:t>
            </a:r>
          </a:p>
          <a:p>
            <a:pPr marL="457200" lvl="1" indent="0">
              <a:buNone/>
            </a:pPr>
            <a:r>
              <a:rPr lang="en-US" sz="2200" dirty="0" smtClean="0">
                <a:latin typeface="Courier"/>
                <a:cs typeface="Courier"/>
              </a:rPr>
              <a:t>Giraffe</a:t>
            </a:r>
            <a:r>
              <a:rPr lang="en-US" sz="2200" dirty="0" smtClean="0"/>
              <a:t> </a:t>
            </a:r>
            <a:r>
              <a:rPr lang="en-US" sz="2200" dirty="0" smtClean="0">
                <a:solidFill>
                  <a:srgbClr val="0000FF"/>
                </a:solidFill>
              </a:rPr>
              <a:t>IS-A </a:t>
            </a:r>
            <a:r>
              <a:rPr lang="en-US" sz="2200" dirty="0" smtClean="0">
                <a:latin typeface="Courier"/>
                <a:cs typeface="Courier"/>
              </a:rPr>
              <a:t>ruminant</a:t>
            </a:r>
            <a:r>
              <a:rPr lang="en-US" sz="2200" dirty="0" smtClean="0"/>
              <a:t> </a:t>
            </a:r>
            <a:r>
              <a:rPr lang="en-US" sz="2200" dirty="0" smtClean="0">
                <a:solidFill>
                  <a:srgbClr val="0000FF"/>
                </a:solidFill>
              </a:rPr>
              <a:t>IS-A</a:t>
            </a:r>
            <a:r>
              <a:rPr lang="en-US" sz="2200" dirty="0" smtClean="0"/>
              <a:t> </a:t>
            </a:r>
            <a:r>
              <a:rPr lang="en-US" sz="2200" dirty="0" smtClean="0">
                <a:latin typeface="Courier"/>
                <a:cs typeface="Courier"/>
              </a:rPr>
              <a:t>ungulate</a:t>
            </a:r>
            <a:r>
              <a:rPr lang="en-US" sz="2200" dirty="0" smtClean="0"/>
              <a:t> </a:t>
            </a:r>
            <a:r>
              <a:rPr lang="en-US" sz="2200" dirty="0" smtClean="0">
                <a:solidFill>
                  <a:srgbClr val="0000FF"/>
                </a:solidFill>
              </a:rPr>
              <a:t>IS-A</a:t>
            </a:r>
            <a:r>
              <a:rPr lang="en-US" sz="2200" dirty="0" smtClean="0"/>
              <a:t> </a:t>
            </a:r>
            <a:r>
              <a:rPr lang="en-US" sz="2200" dirty="0" smtClean="0">
                <a:latin typeface="Courier"/>
                <a:cs typeface="Courier"/>
              </a:rPr>
              <a:t>mammal</a:t>
            </a:r>
            <a:r>
              <a:rPr lang="en-US" sz="2200" dirty="0" smtClean="0"/>
              <a:t> </a:t>
            </a:r>
            <a:r>
              <a:rPr lang="en-US" sz="2200" dirty="0" smtClean="0">
                <a:solidFill>
                  <a:srgbClr val="0000FF"/>
                </a:solidFill>
              </a:rPr>
              <a:t>IS-A </a:t>
            </a:r>
            <a:r>
              <a:rPr lang="en-US" sz="2200" dirty="0" smtClean="0">
                <a:latin typeface="Courier"/>
                <a:cs typeface="Courier"/>
              </a:rPr>
              <a:t>vertebrate</a:t>
            </a:r>
            <a:r>
              <a:rPr lang="en-US" sz="2200" dirty="0" smtClean="0"/>
              <a:t> </a:t>
            </a:r>
            <a:r>
              <a:rPr lang="en-US" sz="2200" dirty="0" smtClean="0">
                <a:solidFill>
                  <a:srgbClr val="0000FF"/>
                </a:solidFill>
              </a:rPr>
              <a:t>IS-A </a:t>
            </a:r>
            <a:r>
              <a:rPr lang="en-US" sz="2200" dirty="0" smtClean="0">
                <a:latin typeface="Courier"/>
                <a:cs typeface="Courier"/>
              </a:rPr>
              <a:t>animal</a:t>
            </a:r>
            <a:r>
              <a:rPr lang="en-US" sz="2200" dirty="0" smtClean="0"/>
              <a:t>… </a:t>
            </a:r>
            <a:endParaRPr lang="en-US" sz="2200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Instance-of: relation between individual and class</a:t>
            </a:r>
          </a:p>
          <a:p>
            <a:pPr marL="457200" lvl="1" indent="0">
              <a:buNone/>
            </a:pPr>
            <a:r>
              <a:rPr lang="en-US" sz="2200" dirty="0">
                <a:latin typeface="Courier"/>
                <a:cs typeface="Courier"/>
              </a:rPr>
              <a:t>San Francisco </a:t>
            </a:r>
            <a:r>
              <a:rPr lang="en-US" sz="2200" dirty="0">
                <a:solidFill>
                  <a:srgbClr val="0000FF"/>
                </a:solidFill>
              </a:rPr>
              <a:t>instance-of    </a:t>
            </a:r>
            <a:r>
              <a:rPr lang="en-US" sz="2200" dirty="0" smtClean="0">
                <a:latin typeface="Courier"/>
                <a:cs typeface="Courier"/>
              </a:rPr>
              <a:t>city</a:t>
            </a:r>
          </a:p>
          <a:p>
            <a:r>
              <a:rPr lang="en-US" dirty="0" smtClean="0">
                <a:solidFill>
                  <a:srgbClr val="0635FF"/>
                </a:solidFill>
                <a:cs typeface="Courier"/>
              </a:rPr>
              <a:t>Co-ordinate term (co-hyponym)</a:t>
            </a:r>
          </a:p>
          <a:p>
            <a:pPr marL="457200" lvl="1" indent="0">
              <a:buNone/>
            </a:pPr>
            <a:r>
              <a:rPr lang="en-US" sz="2200" dirty="0" smtClean="0">
                <a:latin typeface="Courier" charset="0"/>
                <a:ea typeface="Courier" charset="0"/>
                <a:cs typeface="Courier" charset="0"/>
              </a:rPr>
              <a:t>Chicago, Boston, Austin, Los Angeles</a:t>
            </a:r>
          </a:p>
          <a:p>
            <a:r>
              <a:rPr lang="en-US" dirty="0" err="1" smtClean="0">
                <a:solidFill>
                  <a:srgbClr val="0635FF"/>
                </a:solidFill>
                <a:latin typeface="Calibri" charset="0"/>
                <a:ea typeface="Calibri" charset="0"/>
                <a:cs typeface="Calibri" charset="0"/>
              </a:rPr>
              <a:t>Meronym</a:t>
            </a:r>
            <a:endParaRPr lang="en-US" dirty="0" smtClean="0">
              <a:solidFill>
                <a:srgbClr val="0635FF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457200" lvl="1" indent="0">
              <a:buNone/>
            </a:pPr>
            <a:r>
              <a:rPr lang="en-US" sz="2200" dirty="0" err="1" smtClean="0">
                <a:latin typeface="Courier" charset="0"/>
                <a:ea typeface="Courier" charset="0"/>
                <a:cs typeface="Courier" charset="0"/>
              </a:rPr>
              <a:t>bumper</a:t>
            </a:r>
            <a:r>
              <a:rPr lang="en-US" sz="2200" dirty="0" err="1" smtClean="0">
                <a:solidFill>
                  <a:srgbClr val="0635FF"/>
                </a:solidFill>
                <a:latin typeface="Calibri" charset="0"/>
                <a:ea typeface="Calibri" charset="0"/>
                <a:cs typeface="Calibri" charset="0"/>
              </a:rPr>
              <a:t>is</a:t>
            </a:r>
            <a:r>
              <a:rPr lang="en-US" sz="2200" dirty="0" smtClean="0">
                <a:solidFill>
                  <a:srgbClr val="0635FF"/>
                </a:solidFill>
                <a:latin typeface="Calibri" charset="0"/>
                <a:ea typeface="Calibri" charset="0"/>
                <a:cs typeface="Calibri" charset="0"/>
              </a:rPr>
              <a:t>-part-of  </a:t>
            </a:r>
            <a:r>
              <a:rPr lang="en-US" sz="2200" dirty="0" smtClean="0">
                <a:latin typeface="Courier" charset="0"/>
                <a:ea typeface="Courier" charset="0"/>
                <a:cs typeface="Courier" charset="0"/>
              </a:rPr>
              <a:t>car</a:t>
            </a:r>
            <a:endParaRPr lang="en-US" sz="22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2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databases </a:t>
            </a:r>
            <a:br>
              <a:rPr lang="en-US" dirty="0" smtClean="0"/>
            </a:br>
            <a:r>
              <a:rPr lang="en-US" dirty="0" smtClean="0"/>
              <a:t>that draw from Wikipedia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839200" cy="3333750"/>
          </a:xfrm>
        </p:spPr>
        <p:txBody>
          <a:bodyPr/>
          <a:lstStyle/>
          <a:p>
            <a:r>
              <a:rPr lang="en-US" dirty="0" smtClean="0"/>
              <a:t>Resource Description Framework (RDF) triples</a:t>
            </a:r>
          </a:p>
          <a:p>
            <a:pPr marL="457200" lvl="1" indent="0">
              <a:buNone/>
            </a:pPr>
            <a:r>
              <a:rPr lang="en-US" dirty="0"/>
              <a:t>s</a:t>
            </a:r>
            <a:r>
              <a:rPr lang="en-US" dirty="0" smtClean="0"/>
              <a:t>ubject predicate</a:t>
            </a:r>
            <a:r>
              <a:rPr lang="en-US" dirty="0"/>
              <a:t> </a:t>
            </a:r>
            <a:r>
              <a:rPr lang="en-US" dirty="0" smtClean="0"/>
              <a:t>object</a:t>
            </a:r>
          </a:p>
          <a:p>
            <a:pPr marL="457200" lvl="1" indent="0">
              <a:buNone/>
            </a:pPr>
            <a:r>
              <a:rPr lang="en-US" dirty="0" smtClean="0">
                <a:latin typeface="Courier"/>
                <a:cs typeface="Courier"/>
              </a:rPr>
              <a:t>Golden Gate Park </a:t>
            </a:r>
            <a:r>
              <a:rPr lang="en-US" dirty="0" smtClean="0">
                <a:solidFill>
                  <a:srgbClr val="0000FF"/>
                </a:solidFill>
                <a:latin typeface="Courier"/>
                <a:cs typeface="Courier"/>
              </a:rPr>
              <a:t>location </a:t>
            </a:r>
            <a:r>
              <a:rPr lang="en-US" dirty="0" smtClean="0">
                <a:latin typeface="Courier"/>
                <a:cs typeface="Courier"/>
              </a:rPr>
              <a:t>San Francisco</a:t>
            </a:r>
          </a:p>
          <a:p>
            <a:pPr marL="457200" lvl="1" indent="0">
              <a:buNone/>
            </a:pPr>
            <a:r>
              <a:rPr lang="en-US" dirty="0" err="1">
                <a:latin typeface="Calibri"/>
                <a:cs typeface="Calibri"/>
              </a:rPr>
              <a:t>dbpedia:Golden_Gate_Park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smtClean="0">
                <a:latin typeface="Calibri"/>
                <a:cs typeface="Calibri"/>
              </a:rPr>
              <a:t>  </a:t>
            </a:r>
            <a:r>
              <a:rPr lang="en-US" dirty="0" err="1" smtClean="0">
                <a:solidFill>
                  <a:srgbClr val="0000FF"/>
                </a:solidFill>
                <a:latin typeface="Calibri"/>
                <a:cs typeface="Calibri"/>
              </a:rPr>
              <a:t>dbpedia</a:t>
            </a:r>
            <a:r>
              <a:rPr lang="en-US" dirty="0" err="1">
                <a:solidFill>
                  <a:srgbClr val="0000FF"/>
                </a:solidFill>
                <a:latin typeface="Calibri"/>
                <a:cs typeface="Calibri"/>
              </a:rPr>
              <a:t>-</a:t>
            </a:r>
            <a:r>
              <a:rPr lang="en-US" dirty="0" err="1" smtClean="0">
                <a:solidFill>
                  <a:srgbClr val="0000FF"/>
                </a:solidFill>
                <a:latin typeface="Calibri"/>
                <a:cs typeface="Calibri"/>
              </a:rPr>
              <a:t>owl:location</a:t>
            </a:r>
            <a:r>
              <a:rPr lang="en-US" dirty="0" smtClean="0">
                <a:solidFill>
                  <a:srgbClr val="0000FF"/>
                </a:solidFill>
                <a:latin typeface="Calibri"/>
                <a:cs typeface="Calibri"/>
              </a:rPr>
              <a:t>   </a:t>
            </a:r>
            <a:r>
              <a:rPr lang="en-US" dirty="0" err="1" smtClean="0">
                <a:latin typeface="Calibri"/>
                <a:cs typeface="Calibri"/>
              </a:rPr>
              <a:t>dbpedia:San_Francisco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err="1" smtClean="0"/>
              <a:t>DBPedia</a:t>
            </a:r>
            <a:r>
              <a:rPr lang="en-US" dirty="0" smtClean="0"/>
              <a:t>: 1 billion RDF triples, 385 from English Wikipedia</a:t>
            </a:r>
          </a:p>
          <a:p>
            <a:r>
              <a:rPr lang="en-US" dirty="0" smtClean="0"/>
              <a:t>Frequent Freebase relations:</a:t>
            </a:r>
          </a:p>
          <a:p>
            <a:pPr marL="800100" lvl="2" indent="0">
              <a:lnSpc>
                <a:spcPct val="80000"/>
              </a:lnSpc>
              <a:buNone/>
            </a:pPr>
            <a:r>
              <a:rPr lang="en-US" sz="1800" dirty="0" smtClean="0"/>
              <a:t>people</a:t>
            </a:r>
            <a:r>
              <a:rPr lang="en-US" sz="1800" dirty="0"/>
              <a:t>/person/</a:t>
            </a:r>
            <a:r>
              <a:rPr lang="en-US" sz="1800" dirty="0" smtClean="0"/>
              <a:t>nationality,                                location</a:t>
            </a:r>
            <a:r>
              <a:rPr lang="en-US" sz="1800" dirty="0"/>
              <a:t>/location/contains	</a:t>
            </a:r>
          </a:p>
          <a:p>
            <a:pPr marL="800100" lvl="2" indent="0">
              <a:lnSpc>
                <a:spcPct val="80000"/>
              </a:lnSpc>
              <a:buNone/>
            </a:pPr>
            <a:r>
              <a:rPr lang="en-US" sz="1800" dirty="0" smtClean="0"/>
              <a:t>people</a:t>
            </a:r>
            <a:r>
              <a:rPr lang="en-US" sz="1800" dirty="0"/>
              <a:t>/person/</a:t>
            </a:r>
            <a:r>
              <a:rPr lang="en-US" sz="1800" dirty="0" smtClean="0"/>
              <a:t>profession,                                 people</a:t>
            </a:r>
            <a:r>
              <a:rPr lang="en-US" sz="1800" dirty="0"/>
              <a:t>/person/place-of-birth	</a:t>
            </a:r>
            <a:endParaRPr lang="en-US" sz="1800" dirty="0" smtClean="0"/>
          </a:p>
          <a:p>
            <a:pPr marL="800100" lvl="2" indent="0">
              <a:lnSpc>
                <a:spcPct val="80000"/>
              </a:lnSpc>
              <a:buNone/>
            </a:pPr>
            <a:r>
              <a:rPr lang="en-US" sz="1800" dirty="0"/>
              <a:t>b</a:t>
            </a:r>
            <a:r>
              <a:rPr lang="en-US" sz="1800" dirty="0" smtClean="0"/>
              <a:t>iology</a:t>
            </a:r>
            <a:r>
              <a:rPr lang="en-US" sz="1800" dirty="0"/>
              <a:t>/</a:t>
            </a:r>
            <a:r>
              <a:rPr lang="en-US" sz="1800" dirty="0" err="1" smtClean="0"/>
              <a:t>organism_higher_classification</a:t>
            </a:r>
            <a:r>
              <a:rPr lang="en-US" sz="1800" dirty="0" smtClean="0"/>
              <a:t>           film</a:t>
            </a:r>
            <a:r>
              <a:rPr lang="en-US" sz="1800" dirty="0"/>
              <a:t>/film/</a:t>
            </a:r>
            <a:r>
              <a:rPr lang="en-US" sz="1800" dirty="0" smtClean="0"/>
              <a:t>genre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65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85750"/>
            <a:ext cx="7543800" cy="857250"/>
          </a:xfrm>
        </p:spPr>
        <p:txBody>
          <a:bodyPr/>
          <a:lstStyle/>
          <a:p>
            <a:r>
              <a:rPr lang="en-US" sz="3600" dirty="0" smtClean="0"/>
              <a:t>How to build relation extractors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indent="-742950">
              <a:lnSpc>
                <a:spcPct val="90000"/>
              </a:lnSpc>
              <a:buFont typeface="+mj-lt"/>
              <a:buAutoNum type="arabicPeriod"/>
            </a:pPr>
            <a:r>
              <a:rPr lang="en-US" sz="3600" dirty="0">
                <a:latin typeface="Calibri"/>
                <a:cs typeface="Calibri"/>
              </a:rPr>
              <a:t>Hand</a:t>
            </a:r>
            <a:r>
              <a:rPr lang="en-US" sz="3600" dirty="0" smtClean="0">
                <a:latin typeface="Calibri"/>
                <a:cs typeface="Calibri"/>
              </a:rPr>
              <a:t>-written patterns</a:t>
            </a:r>
            <a:endParaRPr lang="en-US" sz="3600" dirty="0">
              <a:latin typeface="Calibri"/>
              <a:cs typeface="Calibri"/>
            </a:endParaRPr>
          </a:p>
          <a:p>
            <a:pPr marL="742950" indent="-742950">
              <a:lnSpc>
                <a:spcPct val="90000"/>
              </a:lnSpc>
              <a:buFont typeface="+mj-lt"/>
              <a:buAutoNum type="arabicPeriod"/>
            </a:pPr>
            <a:r>
              <a:rPr lang="en-US" sz="3600" dirty="0" smtClean="0"/>
              <a:t>Supervised machine learning</a:t>
            </a:r>
            <a:endParaRPr lang="en-US" sz="3600" dirty="0"/>
          </a:p>
          <a:p>
            <a:pPr marL="742950" indent="-742950">
              <a:lnSpc>
                <a:spcPct val="90000"/>
              </a:lnSpc>
              <a:buFont typeface="+mj-lt"/>
              <a:buAutoNum type="arabicPeriod"/>
            </a:pPr>
            <a:r>
              <a:rPr lang="en-US" sz="3600" dirty="0" smtClean="0"/>
              <a:t>Semi-supervised and unsupervised </a:t>
            </a:r>
            <a:endParaRPr lang="en-US" sz="3600" dirty="0"/>
          </a:p>
          <a:p>
            <a:pPr marL="1085850" lvl="1" indent="-742950">
              <a:lnSpc>
                <a:spcPct val="90000"/>
              </a:lnSpc>
            </a:pPr>
            <a:r>
              <a:rPr lang="en-US" sz="3200" dirty="0" smtClean="0"/>
              <a:t>Bootstrapping (using seeds)</a:t>
            </a:r>
            <a:endParaRPr lang="en-US" sz="3200" dirty="0">
              <a:cs typeface="Calibri"/>
            </a:endParaRPr>
          </a:p>
          <a:p>
            <a:pPr marL="1085850" lvl="1" indent="-742950">
              <a:lnSpc>
                <a:spcPct val="90000"/>
              </a:lnSpc>
            </a:pPr>
            <a:r>
              <a:rPr lang="en-US" sz="3200" dirty="0" smtClean="0">
                <a:latin typeface="Calibri"/>
                <a:cs typeface="Calibri"/>
              </a:rPr>
              <a:t>Distant supervision</a:t>
            </a:r>
          </a:p>
          <a:p>
            <a:pPr marL="1085850" lvl="1" indent="-742950">
              <a:lnSpc>
                <a:spcPct val="90000"/>
              </a:lnSpc>
            </a:pPr>
            <a:r>
              <a:rPr lang="en-US" sz="3200" dirty="0">
                <a:cs typeface="Calibri"/>
              </a:rPr>
              <a:t>Unsupervised </a:t>
            </a:r>
            <a:r>
              <a:rPr lang="en-US" sz="3200" dirty="0" smtClean="0">
                <a:cs typeface="Calibri"/>
              </a:rPr>
              <a:t>learning from the web</a:t>
            </a:r>
            <a:endParaRPr lang="en-US" sz="3200" dirty="0">
              <a:cs typeface="Calibri"/>
            </a:endParaRPr>
          </a:p>
          <a:p>
            <a:pPr marL="742950" indent="-742950">
              <a:buFont typeface="+mj-lt"/>
              <a:buAutoNum type="arabicPeriod"/>
            </a:pPr>
            <a:endParaRPr lang="en-US" sz="4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222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>
                <a:latin typeface="Calibri (Headings)"/>
                <a:cs typeface="Calibri (Headings)"/>
              </a:rPr>
              <a:t>Learning Thesauruses and Knowledge Bases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Using patterns to extract relations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0013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AutoShape 2"/>
          <p:cNvSpPr>
            <a:spLocks noGrp="1" noChangeArrowheads="1"/>
          </p:cNvSpPr>
          <p:nvPr>
            <p:ph type="title"/>
          </p:nvPr>
        </p:nvSpPr>
        <p:spPr>
          <a:xfrm>
            <a:off x="1600200" y="571500"/>
            <a:ext cx="7467600" cy="514350"/>
          </a:xfrm>
        </p:spPr>
        <p:txBody>
          <a:bodyPr/>
          <a:lstStyle/>
          <a:p>
            <a:r>
              <a:rPr lang="en-US" sz="3200" dirty="0" smtClean="0"/>
              <a:t>Rules for extracting </a:t>
            </a:r>
            <a:r>
              <a:rPr lang="en-US" dirty="0" smtClean="0"/>
              <a:t>IS-A relation</a:t>
            </a:r>
            <a:endParaRPr lang="en-US" sz="3200" dirty="0"/>
          </a:p>
        </p:txBody>
      </p:sp>
      <p:sp>
        <p:nvSpPr>
          <p:cNvPr id="6010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428750"/>
            <a:ext cx="8001000" cy="257175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-112" charset="2"/>
              <a:buNone/>
            </a:pPr>
            <a:endParaRPr lang="en-US" dirty="0"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n-US" dirty="0" smtClean="0">
                <a:latin typeface="Calibri"/>
                <a:cs typeface="Calibri"/>
              </a:rPr>
              <a:t>Early intuition </a:t>
            </a:r>
            <a:r>
              <a:rPr lang="en-US" dirty="0">
                <a:latin typeface="Calibri"/>
                <a:cs typeface="Calibri"/>
              </a:rPr>
              <a:t>from </a:t>
            </a:r>
            <a:r>
              <a:rPr lang="en-US" b="1" dirty="0">
                <a:latin typeface="Calibri"/>
                <a:cs typeface="Calibri"/>
              </a:rPr>
              <a:t>Hearst (1992) 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Calibri"/>
                <a:cs typeface="Calibri"/>
              </a:rPr>
              <a:t>“</a:t>
            </a:r>
            <a:r>
              <a:rPr lang="en-US" sz="2800" dirty="0">
                <a:solidFill>
                  <a:srgbClr val="0000FF"/>
                </a:solidFill>
                <a:latin typeface="Calibri"/>
                <a:cs typeface="Calibri"/>
              </a:rPr>
              <a:t>Agar is a substance prepared from a mixture of red algae, such as </a:t>
            </a:r>
            <a:r>
              <a:rPr lang="en-US" sz="2800" dirty="0" err="1">
                <a:solidFill>
                  <a:srgbClr val="0000FF"/>
                </a:solidFill>
                <a:latin typeface="Calibri"/>
                <a:cs typeface="Calibri"/>
              </a:rPr>
              <a:t>Gelidium</a:t>
            </a:r>
            <a:r>
              <a:rPr lang="en-US" sz="2800" dirty="0">
                <a:solidFill>
                  <a:srgbClr val="0000FF"/>
                </a:solidFill>
                <a:latin typeface="Calibri"/>
                <a:cs typeface="Calibri"/>
              </a:rPr>
              <a:t>, for laboratory or industrial use</a:t>
            </a:r>
            <a:r>
              <a:rPr lang="en-US" sz="2800" dirty="0">
                <a:solidFill>
                  <a:srgbClr val="000090"/>
                </a:solidFill>
                <a:latin typeface="Calibri"/>
                <a:cs typeface="Calibri"/>
              </a:rPr>
              <a:t>”</a:t>
            </a:r>
            <a:endParaRPr lang="en-US" dirty="0">
              <a:solidFill>
                <a:srgbClr val="000090"/>
              </a:solidFill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What does </a:t>
            </a:r>
            <a:r>
              <a:rPr lang="en-US" i="1" dirty="0" err="1">
                <a:latin typeface="Calibri"/>
                <a:cs typeface="Calibri"/>
              </a:rPr>
              <a:t>Gelidium</a:t>
            </a:r>
            <a:r>
              <a:rPr lang="en-US" dirty="0">
                <a:latin typeface="Calibri"/>
                <a:cs typeface="Calibri"/>
              </a:rPr>
              <a:t> mean? </a:t>
            </a:r>
          </a:p>
          <a:p>
            <a:r>
              <a:rPr lang="en-US" dirty="0">
                <a:latin typeface="Calibri"/>
                <a:cs typeface="Calibri"/>
              </a:rPr>
              <a:t>How do you know?`</a:t>
            </a:r>
          </a:p>
        </p:txBody>
      </p:sp>
    </p:spTree>
    <p:extLst>
      <p:ext uri="{BB962C8B-B14F-4D97-AF65-F5344CB8AC3E}">
        <p14:creationId xmlns:p14="http://schemas.microsoft.com/office/powerpoint/2010/main" val="19096309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AutoShape 2"/>
          <p:cNvSpPr>
            <a:spLocks noGrp="1" noChangeArrowheads="1"/>
          </p:cNvSpPr>
          <p:nvPr>
            <p:ph type="title"/>
          </p:nvPr>
        </p:nvSpPr>
        <p:spPr>
          <a:xfrm>
            <a:off x="1600200" y="571500"/>
            <a:ext cx="7391400" cy="514350"/>
          </a:xfrm>
        </p:spPr>
        <p:txBody>
          <a:bodyPr/>
          <a:lstStyle/>
          <a:p>
            <a:r>
              <a:rPr lang="en-US" dirty="0"/>
              <a:t>Rules for extracting IS-A relation</a:t>
            </a:r>
            <a:endParaRPr lang="en-US" sz="3200" dirty="0"/>
          </a:p>
        </p:txBody>
      </p:sp>
      <p:sp>
        <p:nvSpPr>
          <p:cNvPr id="6010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428750"/>
            <a:ext cx="8001000" cy="257175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-112" charset="2"/>
              <a:buNone/>
            </a:pPr>
            <a:endParaRPr lang="en-US" dirty="0"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n-US" dirty="0" smtClean="0">
                <a:latin typeface="Calibri"/>
                <a:cs typeface="Calibri"/>
              </a:rPr>
              <a:t>Early intuition </a:t>
            </a:r>
            <a:r>
              <a:rPr lang="en-US" dirty="0">
                <a:latin typeface="Calibri"/>
                <a:cs typeface="Calibri"/>
              </a:rPr>
              <a:t>from </a:t>
            </a:r>
            <a:r>
              <a:rPr lang="en-US" b="1" dirty="0">
                <a:latin typeface="Calibri"/>
                <a:cs typeface="Calibri"/>
              </a:rPr>
              <a:t>Hearst (1992) 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Calibri"/>
                <a:cs typeface="Calibri"/>
              </a:rPr>
              <a:t>“</a:t>
            </a:r>
            <a:r>
              <a:rPr lang="en-US" sz="2800" dirty="0">
                <a:solidFill>
                  <a:srgbClr val="0000FF"/>
                </a:solidFill>
                <a:latin typeface="Calibri"/>
                <a:cs typeface="Calibri"/>
              </a:rPr>
              <a:t>Agar is a substance prepared from a mixture of </a:t>
            </a:r>
            <a:r>
              <a:rPr lang="en-US" sz="2800" b="1" dirty="0">
                <a:solidFill>
                  <a:srgbClr val="0000FF"/>
                </a:solidFill>
                <a:latin typeface="Calibri"/>
                <a:cs typeface="Calibri"/>
              </a:rPr>
              <a:t>red algae, such as </a:t>
            </a:r>
            <a:r>
              <a:rPr lang="en-US" sz="2800" b="1" dirty="0" err="1">
                <a:solidFill>
                  <a:srgbClr val="0000FF"/>
                </a:solidFill>
                <a:latin typeface="Calibri"/>
                <a:cs typeface="Calibri"/>
              </a:rPr>
              <a:t>Gelidium</a:t>
            </a:r>
            <a:r>
              <a:rPr lang="en-US" sz="2800" b="1" dirty="0">
                <a:solidFill>
                  <a:srgbClr val="0000FF"/>
                </a:solidFill>
                <a:latin typeface="Calibri"/>
                <a:cs typeface="Calibri"/>
              </a:rPr>
              <a:t>, </a:t>
            </a:r>
            <a:r>
              <a:rPr lang="en-US" sz="2800" dirty="0">
                <a:solidFill>
                  <a:srgbClr val="0000FF"/>
                </a:solidFill>
                <a:latin typeface="Calibri"/>
                <a:cs typeface="Calibri"/>
              </a:rPr>
              <a:t>for laboratory or industrial use”</a:t>
            </a:r>
            <a:endParaRPr lang="en-US" dirty="0">
              <a:solidFill>
                <a:srgbClr val="0000FF"/>
              </a:solidFill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What does </a:t>
            </a:r>
            <a:r>
              <a:rPr lang="en-US" i="1" dirty="0" err="1">
                <a:latin typeface="Calibri"/>
                <a:cs typeface="Calibri"/>
              </a:rPr>
              <a:t>Gelidium</a:t>
            </a:r>
            <a:r>
              <a:rPr lang="en-US" dirty="0">
                <a:latin typeface="Calibri"/>
                <a:cs typeface="Calibri"/>
              </a:rPr>
              <a:t> mean? </a:t>
            </a:r>
          </a:p>
          <a:p>
            <a:r>
              <a:rPr lang="en-US" dirty="0">
                <a:latin typeface="Calibri"/>
                <a:cs typeface="Calibri"/>
              </a:rPr>
              <a:t>How do you know?</a:t>
            </a:r>
            <a:r>
              <a:rPr lang="en-US" dirty="0"/>
              <a:t>`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524000" y="2780030"/>
            <a:ext cx="4267200" cy="388620"/>
          </a:xfrm>
          <a:prstGeom prst="roundRect">
            <a:avLst/>
          </a:prstGeom>
          <a:noFill/>
          <a:ln w="22225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04217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6" name="AutoShape 2"/>
          <p:cNvSpPr>
            <a:spLocks noGrp="1" noChangeArrowheads="1"/>
          </p:cNvSpPr>
          <p:nvPr>
            <p:ph type="title"/>
          </p:nvPr>
        </p:nvSpPr>
        <p:spPr>
          <a:xfrm>
            <a:off x="1447800" y="171450"/>
            <a:ext cx="7543800" cy="857250"/>
          </a:xfrm>
        </p:spPr>
        <p:txBody>
          <a:bodyPr/>
          <a:lstStyle/>
          <a:p>
            <a:r>
              <a:rPr lang="en-US" sz="3000" dirty="0" smtClean="0"/>
              <a:t>Hearst’s Patterns for extracting IS-A relations</a:t>
            </a:r>
            <a:endParaRPr lang="en-US" sz="3000" dirty="0"/>
          </a:p>
        </p:txBody>
      </p:sp>
      <p:sp>
        <p:nvSpPr>
          <p:cNvPr id="605187" name="Rectangle 3"/>
          <p:cNvSpPr>
            <a:spLocks noChangeArrowheads="1"/>
          </p:cNvSpPr>
          <p:nvPr/>
        </p:nvSpPr>
        <p:spPr bwMode="auto">
          <a:xfrm>
            <a:off x="1828801" y="1200150"/>
            <a:ext cx="56407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(Hearst, 1992):   Automatic Acquisition of Hyponyms</a:t>
            </a:r>
          </a:p>
        </p:txBody>
      </p:sp>
      <p:sp>
        <p:nvSpPr>
          <p:cNvPr id="605189" name="Rectangle 5"/>
          <p:cNvSpPr>
            <a:spLocks noChangeArrowheads="1"/>
          </p:cNvSpPr>
          <p:nvPr/>
        </p:nvSpPr>
        <p:spPr bwMode="auto">
          <a:xfrm>
            <a:off x="762000" y="1885950"/>
            <a:ext cx="79248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Courier"/>
                <a:cs typeface="Courier"/>
              </a:rPr>
              <a:t>“Y </a:t>
            </a:r>
            <a:r>
              <a:rPr lang="en-US" sz="2800" dirty="0">
                <a:solidFill>
                  <a:srgbClr val="000000"/>
                </a:solidFill>
                <a:latin typeface="Courier"/>
                <a:cs typeface="Courier"/>
              </a:rPr>
              <a:t>such as X ((, X)* (, </a:t>
            </a:r>
            <a:r>
              <a:rPr lang="en-US" sz="2800" dirty="0" err="1" smtClean="0">
                <a:solidFill>
                  <a:srgbClr val="000000"/>
                </a:solidFill>
                <a:latin typeface="Courier"/>
                <a:cs typeface="Courier"/>
              </a:rPr>
              <a:t>and|or</a:t>
            </a:r>
            <a:r>
              <a:rPr lang="en-US" sz="2800" dirty="0">
                <a:solidFill>
                  <a:srgbClr val="000000"/>
                </a:solidFill>
                <a:latin typeface="Courier"/>
                <a:cs typeface="Courier"/>
              </a:rPr>
              <a:t>) X)”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Courier"/>
                <a:cs typeface="Courier"/>
              </a:rPr>
              <a:t>“such </a:t>
            </a:r>
            <a:r>
              <a:rPr lang="en-US" sz="2800" dirty="0">
                <a:solidFill>
                  <a:srgbClr val="000000"/>
                </a:solidFill>
                <a:latin typeface="Courier"/>
                <a:cs typeface="Courier"/>
              </a:rPr>
              <a:t>Y as </a:t>
            </a:r>
            <a:r>
              <a:rPr lang="en-US" sz="2800" dirty="0" smtClean="0">
                <a:solidFill>
                  <a:srgbClr val="000000"/>
                </a:solidFill>
                <a:latin typeface="Courier"/>
                <a:cs typeface="Courier"/>
              </a:rPr>
              <a:t>X”</a:t>
            </a:r>
            <a:endParaRPr lang="en-US" sz="28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Courier"/>
                <a:cs typeface="Courier"/>
              </a:rPr>
              <a:t>“X </a:t>
            </a:r>
            <a:r>
              <a:rPr lang="en-US" sz="2800" dirty="0">
                <a:solidFill>
                  <a:srgbClr val="000000"/>
                </a:solidFill>
                <a:latin typeface="Courier"/>
                <a:cs typeface="Courier"/>
              </a:rPr>
              <a:t>or other Y”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Courier"/>
                <a:cs typeface="Courier"/>
              </a:rPr>
              <a:t>“</a:t>
            </a:r>
            <a:r>
              <a:rPr lang="en-US" sz="2800" dirty="0">
                <a:solidFill>
                  <a:srgbClr val="000000"/>
                </a:solidFill>
                <a:latin typeface="Courier"/>
                <a:cs typeface="Courier"/>
              </a:rPr>
              <a:t>X</a:t>
            </a:r>
            <a:r>
              <a:rPr lang="en-US" sz="2800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Courier"/>
                <a:cs typeface="Courier"/>
              </a:rPr>
              <a:t>and other Y”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Courier"/>
                <a:cs typeface="Courier"/>
              </a:rPr>
              <a:t>“</a:t>
            </a:r>
            <a:r>
              <a:rPr lang="en-US" sz="2800" dirty="0">
                <a:solidFill>
                  <a:srgbClr val="000000"/>
                </a:solidFill>
                <a:latin typeface="Courier"/>
                <a:cs typeface="Courier"/>
              </a:rPr>
              <a:t>Y including </a:t>
            </a:r>
            <a:r>
              <a:rPr lang="en-US" sz="2800" dirty="0" smtClean="0">
                <a:solidFill>
                  <a:srgbClr val="000000"/>
                </a:solidFill>
                <a:latin typeface="Courier"/>
                <a:cs typeface="Courier"/>
              </a:rPr>
              <a:t>X”</a:t>
            </a:r>
            <a:endParaRPr lang="en-US" sz="2800" dirty="0">
              <a:solidFill>
                <a:srgbClr val="000000"/>
              </a:solidFill>
              <a:latin typeface="Courier"/>
              <a:cs typeface="Courier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Courier"/>
                <a:cs typeface="Courier"/>
              </a:rPr>
              <a:t>“Y</a:t>
            </a:r>
            <a:r>
              <a:rPr lang="en-US" sz="2800" dirty="0">
                <a:solidFill>
                  <a:srgbClr val="000000"/>
                </a:solidFill>
                <a:latin typeface="Courier"/>
                <a:cs typeface="Courier"/>
              </a:rPr>
              <a:t>, especially </a:t>
            </a:r>
            <a:r>
              <a:rPr lang="en-US" sz="2800" dirty="0" smtClean="0">
                <a:solidFill>
                  <a:srgbClr val="000000"/>
                </a:solidFill>
                <a:latin typeface="Courier"/>
                <a:cs typeface="Courier"/>
              </a:rPr>
              <a:t>X”</a:t>
            </a:r>
            <a:endParaRPr lang="en-US" sz="28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0515766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09550"/>
            <a:ext cx="7696200" cy="685800"/>
          </a:xfrm>
        </p:spPr>
        <p:txBody>
          <a:bodyPr/>
          <a:lstStyle/>
          <a:p>
            <a:r>
              <a:rPr lang="en-US" sz="3000" dirty="0"/>
              <a:t>Hearst’s Patterns for extracting IS-A relations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51451344"/>
              </p:ext>
            </p:extLst>
          </p:nvPr>
        </p:nvGraphicFramePr>
        <p:xfrm>
          <a:off x="381000" y="1466932"/>
          <a:ext cx="8534400" cy="3543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6629400"/>
              </a:tblGrid>
              <a:tr h="362237">
                <a:tc>
                  <a:txBody>
                    <a:bodyPr/>
                    <a:lstStyle/>
                    <a:p>
                      <a:r>
                        <a:rPr lang="en-US" sz="2100">
                          <a:latin typeface="Calibri"/>
                          <a:cs typeface="Calibri"/>
                        </a:rPr>
                        <a:t>Hearst pattern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2100">
                          <a:latin typeface="Calibri"/>
                          <a:cs typeface="Calibri"/>
                        </a:rPr>
                        <a:t>Example occurrences</a:t>
                      </a:r>
                    </a:p>
                  </a:txBody>
                  <a:tcPr marT="34290" marB="34290"/>
                </a:tc>
              </a:tr>
              <a:tr h="53453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  <a:cs typeface="Calibri"/>
                        </a:rPr>
                        <a:t>X and other 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000" dirty="0">
                          <a:latin typeface="Calibri"/>
                          <a:cs typeface="Calibri"/>
                        </a:rPr>
                        <a:t>Y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  <a:cs typeface="Calibri"/>
                        </a:rPr>
                        <a:t>...temples, treasuries, 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and other </a:t>
                      </a:r>
                      <a:r>
                        <a:rPr lang="en-US" sz="2000" dirty="0">
                          <a:latin typeface="Calibri"/>
                          <a:cs typeface="Calibri"/>
                        </a:rPr>
                        <a:t>important civic buildings.</a:t>
                      </a:r>
                    </a:p>
                  </a:txBody>
                  <a:tcPr marT="34290" marB="34290"/>
                </a:tc>
              </a:tr>
              <a:tr h="53453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  <a:cs typeface="Calibri"/>
                        </a:rPr>
                        <a:t>X or other  Y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  <a:cs typeface="Calibri"/>
                        </a:rPr>
                        <a:t>Bruises, wounds, broken bones 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or other </a:t>
                      </a:r>
                      <a:r>
                        <a:rPr lang="en-US" sz="2000" dirty="0">
                          <a:latin typeface="Calibri"/>
                          <a:cs typeface="Calibri"/>
                        </a:rPr>
                        <a:t>injuries...</a:t>
                      </a:r>
                    </a:p>
                  </a:txBody>
                  <a:tcPr marT="34290" marB="34290"/>
                </a:tc>
              </a:tr>
              <a:tr h="48191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  <a:cs typeface="Calibri"/>
                        </a:rPr>
                        <a:t>Y such as X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  <a:cs typeface="Calibri"/>
                        </a:rPr>
                        <a:t>The bow lute, 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such as </a:t>
                      </a:r>
                      <a:r>
                        <a:rPr lang="en-US" sz="2000" dirty="0">
                          <a:latin typeface="Calibri"/>
                          <a:cs typeface="Calibri"/>
                        </a:rPr>
                        <a:t>the Bambara </a:t>
                      </a:r>
                      <a:r>
                        <a:rPr lang="en-US" sz="2000" dirty="0" err="1">
                          <a:latin typeface="Calibri"/>
                          <a:cs typeface="Calibri"/>
                        </a:rPr>
                        <a:t>ndang</a:t>
                      </a:r>
                      <a:r>
                        <a:rPr lang="en-US" sz="2000" dirty="0">
                          <a:latin typeface="Calibri"/>
                          <a:cs typeface="Calibri"/>
                        </a:rPr>
                        <a:t>...</a:t>
                      </a:r>
                    </a:p>
                  </a:txBody>
                  <a:tcPr marT="34290" marB="34290"/>
                </a:tc>
              </a:tr>
              <a:tr h="53453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  <a:cs typeface="Calibri"/>
                        </a:rPr>
                        <a:t>Such 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000" dirty="0">
                          <a:latin typeface="Calibri"/>
                          <a:cs typeface="Calibri"/>
                        </a:rPr>
                        <a:t>Y as X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  <a:cs typeface="Calibri"/>
                        </a:rPr>
                        <a:t>...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such</a:t>
                      </a:r>
                      <a:r>
                        <a:rPr lang="en-US" sz="2000" dirty="0">
                          <a:latin typeface="Calibri"/>
                          <a:cs typeface="Calibri"/>
                        </a:rPr>
                        <a:t> authors 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lang="en-US" sz="2000" dirty="0">
                          <a:latin typeface="Calibri"/>
                          <a:cs typeface="Calibri"/>
                        </a:rPr>
                        <a:t> Herrick, Goldsmith, and Shakespeare.</a:t>
                      </a:r>
                    </a:p>
                  </a:txBody>
                  <a:tcPr marT="34290" marB="34290"/>
                </a:tc>
              </a:tr>
              <a:tr h="53453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  <a:cs typeface="Calibri"/>
                        </a:rPr>
                        <a:t>Y including X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  <a:cs typeface="Calibri"/>
                        </a:rPr>
                        <a:t>...common-law countries, 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including</a:t>
                      </a:r>
                      <a:r>
                        <a:rPr lang="en-US" sz="2000" dirty="0">
                          <a:latin typeface="Calibri"/>
                          <a:cs typeface="Calibri"/>
                        </a:rPr>
                        <a:t> Canada and England...</a:t>
                      </a:r>
                    </a:p>
                  </a:txBody>
                  <a:tcPr marT="34290" marB="34290"/>
                </a:tc>
              </a:tr>
              <a:tr h="5345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alibri"/>
                          <a:cs typeface="Calibri"/>
                        </a:rPr>
                        <a:t>Y , especially X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  <a:cs typeface="Calibri"/>
                        </a:rPr>
                        <a:t>European countries, </a:t>
                      </a:r>
                      <a:r>
                        <a:rPr lang="en-US" sz="200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especially</a:t>
                      </a:r>
                      <a:r>
                        <a:rPr lang="en-US" sz="2000" dirty="0">
                          <a:latin typeface="Calibri"/>
                          <a:cs typeface="Calibri"/>
                        </a:rPr>
                        <a:t> France, England, and Spain...</a:t>
                      </a:r>
                    </a:p>
                  </a:txBody>
                  <a:tcPr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413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400050"/>
            <a:ext cx="7543800" cy="62865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Extracting Richer Relations Using Rules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00050" indent="-285750"/>
            <a:r>
              <a:rPr lang="en-US" sz="2800" dirty="0" smtClean="0">
                <a:ea typeface="ＭＳ Ｐゴシック" charset="0"/>
              </a:rPr>
              <a:t>Intuition: relations often hold between specific entities</a:t>
            </a:r>
          </a:p>
          <a:p>
            <a:pPr marL="742950" lvl="1" indent="-285750"/>
            <a:r>
              <a:rPr lang="en-US" sz="2800" dirty="0">
                <a:solidFill>
                  <a:srgbClr val="0000FF"/>
                </a:solidFill>
                <a:cs typeface="Calibri"/>
              </a:rPr>
              <a:t>located-in </a:t>
            </a:r>
            <a:r>
              <a:rPr lang="en-US" sz="2800" dirty="0">
                <a:cs typeface="Calibri"/>
              </a:rPr>
              <a:t>(ORGANIZATION, LOCATION)</a:t>
            </a:r>
          </a:p>
          <a:p>
            <a:pPr marL="742950" lvl="1" indent="-285750"/>
            <a:r>
              <a:rPr lang="en-US" sz="2800" dirty="0">
                <a:solidFill>
                  <a:srgbClr val="0000FF"/>
                </a:solidFill>
                <a:cs typeface="Calibri"/>
              </a:rPr>
              <a:t>founded</a:t>
            </a:r>
            <a:r>
              <a:rPr lang="en-US" sz="2800" dirty="0">
                <a:cs typeface="Calibri"/>
              </a:rPr>
              <a:t> (PERSON, ORGANIZATION)</a:t>
            </a:r>
          </a:p>
          <a:p>
            <a:pPr marL="742950" lvl="1" indent="-285750"/>
            <a:r>
              <a:rPr lang="en-US" sz="2800" dirty="0" smtClean="0">
                <a:solidFill>
                  <a:srgbClr val="0000FF"/>
                </a:solidFill>
                <a:cs typeface="Calibri"/>
              </a:rPr>
              <a:t>cures </a:t>
            </a:r>
            <a:r>
              <a:rPr lang="en-US" sz="2800" dirty="0" smtClean="0">
                <a:cs typeface="Calibri"/>
              </a:rPr>
              <a:t>(DRUG, DISEASE)</a:t>
            </a:r>
          </a:p>
          <a:p>
            <a:pPr marL="400050" indent="-285750"/>
            <a:r>
              <a:rPr lang="en-US" sz="2800" dirty="0" smtClean="0">
                <a:cs typeface="Calibri"/>
              </a:rPr>
              <a:t>Start with Named Entity tags to help extract relation!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93219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85750"/>
            <a:ext cx="7696200" cy="857250"/>
          </a:xfrm>
        </p:spPr>
        <p:txBody>
          <a:bodyPr/>
          <a:lstStyle/>
          <a:p>
            <a:r>
              <a:rPr lang="en-US" dirty="0" smtClean="0"/>
              <a:t>Named Entities aren’t quite enough.</a:t>
            </a:r>
            <a:br>
              <a:rPr lang="en-US" dirty="0" smtClean="0"/>
            </a:br>
            <a:r>
              <a:rPr lang="en-US" dirty="0" smtClean="0"/>
              <a:t>Which </a:t>
            </a:r>
            <a:r>
              <a:rPr lang="en-US" dirty="0"/>
              <a:t>relations hold between 2 entities?</a:t>
            </a:r>
          </a:p>
        </p:txBody>
      </p:sp>
      <p:pic>
        <p:nvPicPr>
          <p:cNvPr id="4" name="Content Placeholder 3" descr="200px-Pill.png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1" b="5101"/>
          <a:stretch>
            <a:fillRect/>
          </a:stretch>
        </p:blipFill>
        <p:spPr>
          <a:xfrm>
            <a:off x="838200" y="2495550"/>
            <a:ext cx="1676400" cy="654844"/>
          </a:xfrm>
        </p:spPr>
      </p:pic>
      <p:sp>
        <p:nvSpPr>
          <p:cNvPr id="45067" name="Rectangle 6"/>
          <p:cNvSpPr>
            <a:spLocks noChangeArrowheads="1"/>
          </p:cNvSpPr>
          <p:nvPr/>
        </p:nvSpPr>
        <p:spPr bwMode="auto">
          <a:xfrm>
            <a:off x="1143000" y="3333750"/>
            <a:ext cx="1219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Clr>
                <a:srgbClr val="008000"/>
              </a:buClr>
              <a:buSzPct val="60000"/>
              <a:buFont typeface="Wingdings" charset="2"/>
              <a:buNone/>
            </a:pPr>
            <a:r>
              <a:rPr lang="en-US" sz="3200" dirty="0" smtClean="0">
                <a:solidFill>
                  <a:srgbClr val="008000"/>
                </a:solidFill>
                <a:latin typeface="Calibri"/>
                <a:cs typeface="Calibri"/>
              </a:rPr>
              <a:t>Drug</a:t>
            </a:r>
            <a:endParaRPr lang="en-US" sz="3200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45065" name="Rectangle 10"/>
          <p:cNvSpPr>
            <a:spLocks noChangeArrowheads="1"/>
          </p:cNvSpPr>
          <p:nvPr/>
        </p:nvSpPr>
        <p:spPr bwMode="auto">
          <a:xfrm>
            <a:off x="6181726" y="3486150"/>
            <a:ext cx="2362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Clr>
                <a:srgbClr val="008000"/>
              </a:buClr>
              <a:buSzPct val="60000"/>
              <a:buFont typeface="Wingdings" charset="2"/>
              <a:buNone/>
            </a:pPr>
            <a:r>
              <a:rPr lang="en-US" sz="3200" dirty="0">
                <a:solidFill>
                  <a:srgbClr val="008000"/>
                </a:solidFill>
                <a:latin typeface="Calibri"/>
                <a:cs typeface="Calibri"/>
              </a:rPr>
              <a:t>Disease</a:t>
            </a:r>
          </a:p>
        </p:txBody>
      </p:sp>
      <p:sp>
        <p:nvSpPr>
          <p:cNvPr id="128013" name="Rectangle 13"/>
          <p:cNvSpPr>
            <a:spLocks noChangeArrowheads="1"/>
          </p:cNvSpPr>
          <p:nvPr/>
        </p:nvSpPr>
        <p:spPr bwMode="auto">
          <a:xfrm>
            <a:off x="3124200" y="2171700"/>
            <a:ext cx="23622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buClr>
                <a:srgbClr val="008000"/>
              </a:buClr>
              <a:buSzPct val="60000"/>
              <a:buFont typeface="Wingdings" charset="2"/>
              <a:buNone/>
            </a:pPr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Cure?</a:t>
            </a:r>
          </a:p>
        </p:txBody>
      </p:sp>
      <p:sp>
        <p:nvSpPr>
          <p:cNvPr id="128014" name="Rectangle 14"/>
          <p:cNvSpPr>
            <a:spLocks noChangeArrowheads="1"/>
          </p:cNvSpPr>
          <p:nvPr/>
        </p:nvSpPr>
        <p:spPr bwMode="auto">
          <a:xfrm>
            <a:off x="3200400" y="2800350"/>
            <a:ext cx="23622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buClr>
                <a:srgbClr val="008000"/>
              </a:buClr>
              <a:buSzPct val="60000"/>
              <a:buFont typeface="Wingdings" charset="2"/>
              <a:buNone/>
            </a:pPr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Prevent?</a:t>
            </a:r>
          </a:p>
        </p:txBody>
      </p:sp>
      <p:sp>
        <p:nvSpPr>
          <p:cNvPr id="128015" name="Rectangle 15"/>
          <p:cNvSpPr>
            <a:spLocks noChangeArrowheads="1"/>
          </p:cNvSpPr>
          <p:nvPr/>
        </p:nvSpPr>
        <p:spPr bwMode="auto">
          <a:xfrm>
            <a:off x="3200400" y="3486150"/>
            <a:ext cx="23622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buClr>
                <a:srgbClr val="008000"/>
              </a:buClr>
              <a:buSzPct val="60000"/>
              <a:buFont typeface="Wingdings" charset="2"/>
              <a:buNone/>
            </a:pPr>
            <a:r>
              <a:rPr lang="en-US" sz="3200" dirty="0" smtClean="0">
                <a:solidFill>
                  <a:srgbClr val="0000FF"/>
                </a:solidFill>
                <a:latin typeface="Calibri"/>
                <a:cs typeface="Calibri"/>
              </a:rPr>
              <a:t>Cause?</a:t>
            </a:r>
            <a:endParaRPr lang="en-US" sz="32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pic>
        <p:nvPicPr>
          <p:cNvPr id="5" name="Picture 4" descr="200px-Gnome-face-sic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38350"/>
            <a:ext cx="1416050" cy="141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087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8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8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13" grpId="0" autoUpdateAnimBg="0"/>
      <p:bldP spid="128014" grpId="0" autoUpdateAnimBg="0"/>
      <p:bldP spid="128015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85750"/>
            <a:ext cx="7696200" cy="857250"/>
          </a:xfrm>
        </p:spPr>
        <p:txBody>
          <a:bodyPr/>
          <a:lstStyle/>
          <a:p>
            <a:r>
              <a:rPr lang="en-US" dirty="0" smtClean="0"/>
              <a:t>What relations </a:t>
            </a:r>
            <a:r>
              <a:rPr lang="en-US" dirty="0"/>
              <a:t>hold between 2 entities?</a:t>
            </a:r>
          </a:p>
        </p:txBody>
      </p:sp>
      <p:sp>
        <p:nvSpPr>
          <p:cNvPr id="45067" name="Rectangle 6"/>
          <p:cNvSpPr>
            <a:spLocks noChangeArrowheads="1"/>
          </p:cNvSpPr>
          <p:nvPr/>
        </p:nvSpPr>
        <p:spPr bwMode="auto">
          <a:xfrm>
            <a:off x="685800" y="3333750"/>
            <a:ext cx="1676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Clr>
                <a:srgbClr val="008000"/>
              </a:buClr>
              <a:buSzPct val="60000"/>
              <a:buFont typeface="Wingdings" charset="2"/>
              <a:buNone/>
            </a:pPr>
            <a:r>
              <a:rPr lang="en-US" sz="3200" dirty="0" smtClean="0">
                <a:solidFill>
                  <a:srgbClr val="008000"/>
                </a:solidFill>
                <a:latin typeface="Calibri"/>
                <a:cs typeface="Calibri"/>
              </a:rPr>
              <a:t>PERSON</a:t>
            </a:r>
            <a:endParaRPr lang="en-US" sz="3200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45065" name="Rectangle 10"/>
          <p:cNvSpPr>
            <a:spLocks noChangeArrowheads="1"/>
          </p:cNvSpPr>
          <p:nvPr/>
        </p:nvSpPr>
        <p:spPr bwMode="auto">
          <a:xfrm>
            <a:off x="6086474" y="3409950"/>
            <a:ext cx="282892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Clr>
                <a:srgbClr val="008000"/>
              </a:buClr>
              <a:buSzPct val="60000"/>
              <a:buFont typeface="Wingdings" charset="2"/>
              <a:buNone/>
            </a:pPr>
            <a:r>
              <a:rPr lang="en-US" sz="3200" dirty="0" smtClean="0">
                <a:solidFill>
                  <a:srgbClr val="008000"/>
                </a:solidFill>
                <a:latin typeface="Calibri"/>
                <a:cs typeface="Calibri"/>
              </a:rPr>
              <a:t>ORGANIZATION</a:t>
            </a:r>
            <a:endParaRPr lang="en-US" sz="3200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128013" name="Rectangle 13"/>
          <p:cNvSpPr>
            <a:spLocks noChangeArrowheads="1"/>
          </p:cNvSpPr>
          <p:nvPr/>
        </p:nvSpPr>
        <p:spPr bwMode="auto">
          <a:xfrm>
            <a:off x="3124200" y="1657350"/>
            <a:ext cx="23622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buClr>
                <a:srgbClr val="008000"/>
              </a:buClr>
              <a:buSzPct val="60000"/>
              <a:buFont typeface="Wingdings" charset="2"/>
              <a:buNone/>
            </a:pPr>
            <a:r>
              <a:rPr lang="en-US" sz="3200" dirty="0" smtClean="0">
                <a:solidFill>
                  <a:srgbClr val="0000FF"/>
                </a:solidFill>
                <a:latin typeface="Calibri"/>
                <a:cs typeface="Calibri"/>
              </a:rPr>
              <a:t>Founder?</a:t>
            </a:r>
            <a:endParaRPr lang="en-US" sz="32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128014" name="Rectangle 14"/>
          <p:cNvSpPr>
            <a:spLocks noChangeArrowheads="1"/>
          </p:cNvSpPr>
          <p:nvPr/>
        </p:nvSpPr>
        <p:spPr bwMode="auto">
          <a:xfrm>
            <a:off x="3124200" y="2319338"/>
            <a:ext cx="23622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buClr>
                <a:srgbClr val="008000"/>
              </a:buClr>
              <a:buSzPct val="60000"/>
              <a:buFont typeface="Wingdings" charset="2"/>
              <a:buNone/>
            </a:pPr>
            <a:r>
              <a:rPr lang="en-US" sz="3200" dirty="0" smtClean="0">
                <a:solidFill>
                  <a:srgbClr val="0000FF"/>
                </a:solidFill>
                <a:latin typeface="Calibri"/>
                <a:cs typeface="Calibri"/>
              </a:rPr>
              <a:t>Investor?</a:t>
            </a:r>
            <a:endParaRPr lang="en-US" sz="32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128015" name="Rectangle 15"/>
          <p:cNvSpPr>
            <a:spLocks noChangeArrowheads="1"/>
          </p:cNvSpPr>
          <p:nvPr/>
        </p:nvSpPr>
        <p:spPr bwMode="auto">
          <a:xfrm>
            <a:off x="3124200" y="2981326"/>
            <a:ext cx="23622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buClr>
                <a:srgbClr val="008000"/>
              </a:buClr>
              <a:buSzPct val="60000"/>
              <a:buFont typeface="Wingdings" charset="2"/>
              <a:buNone/>
            </a:pPr>
            <a:r>
              <a:rPr lang="en-US" sz="3200" dirty="0" smtClean="0">
                <a:solidFill>
                  <a:srgbClr val="0000FF"/>
                </a:solidFill>
                <a:latin typeface="Calibri"/>
                <a:cs typeface="Calibri"/>
              </a:rPr>
              <a:t>Member?</a:t>
            </a:r>
            <a:endParaRPr lang="en-US" sz="32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3124200" y="3643314"/>
            <a:ext cx="23622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buClr>
                <a:srgbClr val="008000"/>
              </a:buClr>
              <a:buSzPct val="60000"/>
              <a:buFont typeface="Wingdings" charset="2"/>
              <a:buNone/>
            </a:pPr>
            <a:r>
              <a:rPr lang="en-US" sz="3200" dirty="0" smtClean="0">
                <a:solidFill>
                  <a:srgbClr val="0000FF"/>
                </a:solidFill>
                <a:latin typeface="Calibri"/>
                <a:cs typeface="Calibri"/>
              </a:rPr>
              <a:t>Employee?</a:t>
            </a:r>
            <a:endParaRPr lang="en-US" sz="32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200px-Emblem-person-gre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038350"/>
            <a:ext cx="1371600" cy="1371600"/>
          </a:xfrm>
          <a:prstGeom prst="rect">
            <a:avLst/>
          </a:prstGeom>
        </p:spPr>
      </p:pic>
      <p:pic>
        <p:nvPicPr>
          <p:cNvPr id="9" name="Picture 8" descr="320px-Sanyo_Electric_Corporatio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600" y="1885950"/>
            <a:ext cx="1930400" cy="1447800"/>
          </a:xfrm>
          <a:prstGeom prst="rect">
            <a:avLst/>
          </a:prstGeom>
        </p:spPr>
      </p:pic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3124200" y="4305300"/>
            <a:ext cx="23622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buClr>
                <a:srgbClr val="008000"/>
              </a:buClr>
              <a:buSzPct val="60000"/>
              <a:buFont typeface="Wingdings" charset="2"/>
              <a:buNone/>
            </a:pPr>
            <a:r>
              <a:rPr lang="en-US" sz="3200" dirty="0" smtClean="0">
                <a:solidFill>
                  <a:srgbClr val="0000FF"/>
                </a:solidFill>
                <a:latin typeface="Calibri"/>
                <a:cs typeface="Calibri"/>
              </a:rPr>
              <a:t>President?</a:t>
            </a:r>
            <a:endParaRPr lang="en-US" sz="32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21737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8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8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13" grpId="0" autoUpdateAnimBg="0"/>
      <p:bldP spid="128014" grpId="0" autoUpdateAnimBg="0"/>
      <p:bldP spid="128015" grpId="0" autoUpdateAnimBg="0"/>
      <p:bldP spid="10" grpId="0" autoUpdateAnimBg="0"/>
      <p:bldP spid="1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543800" cy="89535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Extracting Richer Relations Using Rules and</a:t>
            </a:r>
            <a:br>
              <a:rPr lang="en-US" dirty="0" smtClean="0">
                <a:ea typeface="ＭＳ Ｐゴシック" charset="0"/>
                <a:cs typeface="ＭＳ Ｐゴシック" charset="0"/>
              </a:rPr>
            </a:br>
            <a:r>
              <a:rPr lang="en-US" dirty="0" smtClean="0">
                <a:ea typeface="ＭＳ Ｐゴシック" charset="0"/>
                <a:cs typeface="ＭＳ Ｐゴシック" charset="0"/>
              </a:rPr>
              <a:t>Named Entities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8991600" cy="333375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Who holds </a:t>
            </a:r>
            <a:r>
              <a:rPr lang="en-US" dirty="0">
                <a:ea typeface="ＭＳ Ｐゴシック" charset="0"/>
                <a:cs typeface="ＭＳ Ｐゴシック" charset="0"/>
              </a:rPr>
              <a:t>what office in what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organization?</a:t>
            </a:r>
            <a:endParaRPr lang="en-US" sz="2800" dirty="0">
              <a:ea typeface="ＭＳ Ｐゴシック" charset="0"/>
              <a:cs typeface="ＭＳ Ｐゴシック" charset="0"/>
            </a:endParaRPr>
          </a:p>
          <a:p>
            <a:pPr marL="457200" lvl="1" indent="0" eaLnBrk="1" hangingPunct="1">
              <a:lnSpc>
                <a:spcPct val="110000"/>
              </a:lnSpc>
              <a:buNone/>
            </a:pPr>
            <a:r>
              <a:rPr lang="en-US" sz="2200" dirty="0" smtClean="0">
                <a:solidFill>
                  <a:srgbClr val="0000FF"/>
                </a:solidFill>
                <a:latin typeface="Calibri"/>
                <a:ea typeface="ＭＳ Ｐゴシック" charset="0"/>
                <a:cs typeface="Calibri"/>
              </a:rPr>
              <a:t>PERSON</a:t>
            </a:r>
            <a:r>
              <a:rPr lang="en-US" sz="2400" dirty="0" smtClean="0">
                <a:latin typeface="Courier"/>
                <a:ea typeface="ＭＳ Ｐゴシック" charset="0"/>
                <a:cs typeface="Courier"/>
              </a:rPr>
              <a:t>, </a:t>
            </a:r>
            <a:r>
              <a:rPr lang="en-US" sz="2200" dirty="0" smtClean="0">
                <a:solidFill>
                  <a:srgbClr val="008000"/>
                </a:solidFill>
                <a:latin typeface="Calibri"/>
                <a:ea typeface="ＭＳ Ｐゴシック" charset="0"/>
                <a:cs typeface="Calibri"/>
              </a:rPr>
              <a:t>POSITION</a:t>
            </a: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400" dirty="0" smtClean="0">
                <a:latin typeface="Courier"/>
                <a:ea typeface="ＭＳ Ｐゴシック" charset="0"/>
                <a:cs typeface="Courier"/>
              </a:rPr>
              <a:t>of</a:t>
            </a:r>
            <a:r>
              <a:rPr lang="en-US" sz="2400" dirty="0" smtClean="0"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200" dirty="0" smtClean="0">
                <a:solidFill>
                  <a:srgbClr val="FF0000"/>
                </a:solidFill>
                <a:latin typeface="Calibri"/>
                <a:ea typeface="ＭＳ Ｐゴシック" charset="0"/>
                <a:cs typeface="Calibri"/>
              </a:rPr>
              <a:t>ORG</a:t>
            </a:r>
            <a:endParaRPr lang="en-US" sz="2200" dirty="0">
              <a:solidFill>
                <a:srgbClr val="FF0000"/>
              </a:solidFill>
              <a:latin typeface="Calibri"/>
              <a:ea typeface="ＭＳ Ｐゴシック" charset="0"/>
              <a:cs typeface="Calibri"/>
            </a:endParaRPr>
          </a:p>
          <a:p>
            <a:pPr marL="1143000" lvl="2" eaLnBrk="1" hangingPunct="1"/>
            <a:r>
              <a:rPr lang="en-US" dirty="0" smtClean="0">
                <a:solidFill>
                  <a:srgbClr val="0000FF"/>
                </a:solidFill>
                <a:ea typeface="ＭＳ Ｐゴシック" charset="0"/>
              </a:rPr>
              <a:t>George Marshall</a:t>
            </a:r>
            <a:r>
              <a:rPr lang="en-US" dirty="0" smtClean="0">
                <a:ea typeface="ＭＳ Ｐゴシック" charset="0"/>
              </a:rPr>
              <a:t>, </a:t>
            </a:r>
            <a:r>
              <a:rPr lang="en-US" dirty="0" smtClean="0">
                <a:solidFill>
                  <a:srgbClr val="008000"/>
                </a:solidFill>
                <a:ea typeface="ＭＳ Ｐゴシック" charset="0"/>
              </a:rPr>
              <a:t>Secretary of State </a:t>
            </a:r>
            <a:r>
              <a:rPr lang="en-US" dirty="0" smtClean="0">
                <a:ea typeface="ＭＳ Ｐゴシック" charset="0"/>
              </a:rPr>
              <a:t>of </a:t>
            </a:r>
            <a:r>
              <a:rPr lang="en-US" dirty="0" smtClean="0">
                <a:solidFill>
                  <a:srgbClr val="FF0000"/>
                </a:solidFill>
                <a:ea typeface="ＭＳ Ｐゴシック" charset="0"/>
              </a:rPr>
              <a:t>the United States</a:t>
            </a:r>
            <a:endParaRPr lang="en-US" dirty="0">
              <a:solidFill>
                <a:srgbClr val="FF0000"/>
              </a:solidFill>
              <a:ea typeface="ＭＳ Ｐゴシック" charset="0"/>
            </a:endParaRPr>
          </a:p>
          <a:p>
            <a:pPr marL="457200" lvl="1" indent="0" eaLnBrk="1" hangingPunct="1">
              <a:buNone/>
            </a:pPr>
            <a:r>
              <a:rPr lang="en-US" sz="2200" dirty="0" smtClean="0">
                <a:solidFill>
                  <a:srgbClr val="0000FF"/>
                </a:solidFill>
                <a:ea typeface="ＭＳ Ｐゴシック" charset="0"/>
              </a:rPr>
              <a:t>PERSON</a:t>
            </a:r>
            <a:r>
              <a:rPr lang="en-US" dirty="0" smtClean="0">
                <a:latin typeface="Courier"/>
                <a:ea typeface="ＭＳ Ｐゴシック" charset="0"/>
                <a:cs typeface="Courier"/>
              </a:rPr>
              <a:t>(</a:t>
            </a:r>
            <a:r>
              <a:rPr lang="en-US" dirty="0" err="1" smtClean="0">
                <a:latin typeface="Courier"/>
                <a:ea typeface="ＭＳ Ｐゴシック" charset="0"/>
                <a:cs typeface="Courier"/>
              </a:rPr>
              <a:t>named|appointed|chose|</a:t>
            </a:r>
            <a:r>
              <a:rPr lang="en-US" i="1" dirty="0" err="1" smtClean="0">
                <a:latin typeface="Calibri"/>
                <a:ea typeface="ＭＳ Ｐゴシック" charset="0"/>
                <a:cs typeface="Calibri"/>
              </a:rPr>
              <a:t>etc</a:t>
            </a:r>
            <a:r>
              <a:rPr lang="en-US" i="1" dirty="0" smtClean="0">
                <a:latin typeface="Calibri"/>
                <a:ea typeface="ＭＳ Ｐゴシック" charset="0"/>
                <a:cs typeface="Calibri"/>
              </a:rPr>
              <a:t>.</a:t>
            </a:r>
            <a:r>
              <a:rPr lang="en-US" dirty="0" smtClean="0">
                <a:latin typeface="Courier"/>
                <a:ea typeface="ＭＳ Ｐゴシック" charset="0"/>
                <a:cs typeface="Courier"/>
              </a:rPr>
              <a:t>) </a:t>
            </a:r>
            <a:r>
              <a:rPr lang="en-US" sz="2200" dirty="0" smtClean="0">
                <a:solidFill>
                  <a:srgbClr val="0000FF"/>
                </a:solidFill>
                <a:ea typeface="ＭＳ Ｐゴシック" charset="0"/>
              </a:rPr>
              <a:t>PERSON</a:t>
            </a:r>
            <a:r>
              <a:rPr lang="en-US" sz="2400" dirty="0" smtClean="0">
                <a:solidFill>
                  <a:srgbClr val="0000FF"/>
                </a:solidFill>
                <a:ea typeface="ＭＳ Ｐゴシック" charset="0"/>
              </a:rPr>
              <a:t> </a:t>
            </a:r>
            <a:r>
              <a:rPr lang="en-US" sz="2400" dirty="0" smtClean="0">
                <a:ea typeface="ＭＳ Ｐゴシック" charset="0"/>
              </a:rPr>
              <a:t>Prep? </a:t>
            </a:r>
            <a:r>
              <a:rPr lang="en-US" sz="2200" dirty="0" smtClean="0">
                <a:solidFill>
                  <a:srgbClr val="008000"/>
                </a:solidFill>
                <a:ea typeface="ＭＳ Ｐゴシック" charset="0"/>
              </a:rPr>
              <a:t>POSITION</a:t>
            </a:r>
          </a:p>
          <a:p>
            <a:pPr marL="1085850" lvl="2" indent="-285750"/>
            <a:r>
              <a:rPr lang="en-US" dirty="0" smtClean="0">
                <a:solidFill>
                  <a:srgbClr val="0000FF"/>
                </a:solidFill>
                <a:ea typeface="ＭＳ Ｐゴシック" charset="0"/>
              </a:rPr>
              <a:t>Truman </a:t>
            </a:r>
            <a:r>
              <a:rPr lang="en-US" dirty="0" smtClean="0">
                <a:ea typeface="ＭＳ Ｐゴシック" charset="0"/>
              </a:rPr>
              <a:t>appointed </a:t>
            </a:r>
            <a:r>
              <a:rPr lang="en-US" dirty="0" smtClean="0">
                <a:solidFill>
                  <a:srgbClr val="0000FF"/>
                </a:solidFill>
                <a:ea typeface="ＭＳ Ｐゴシック" charset="0"/>
              </a:rPr>
              <a:t>Marshall </a:t>
            </a:r>
            <a:r>
              <a:rPr lang="en-US" dirty="0" smtClean="0">
                <a:ea typeface="ＭＳ Ｐゴシック" charset="0"/>
              </a:rPr>
              <a:t>Secretary of State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en-US" sz="2200" dirty="0" smtClean="0">
                <a:solidFill>
                  <a:srgbClr val="0000FF"/>
                </a:solidFill>
                <a:latin typeface="Calibri"/>
                <a:ea typeface="ＭＳ Ｐゴシック" charset="0"/>
                <a:cs typeface="Calibri"/>
              </a:rPr>
              <a:t>PERSON</a:t>
            </a:r>
            <a:r>
              <a:rPr lang="en-US" sz="2400" dirty="0" smtClean="0">
                <a:latin typeface="Calibri"/>
                <a:ea typeface="ＭＳ Ｐゴシック" charset="0"/>
                <a:cs typeface="Calibri"/>
              </a:rPr>
              <a:t> [be]? </a:t>
            </a:r>
            <a:r>
              <a:rPr lang="en-US" sz="2400" dirty="0"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dirty="0" err="1">
                <a:latin typeface="Courier"/>
                <a:ea typeface="ＭＳ Ｐゴシック" charset="0"/>
                <a:cs typeface="Courier"/>
              </a:rPr>
              <a:t>named|</a:t>
            </a:r>
            <a:r>
              <a:rPr lang="en-US" dirty="0" err="1" smtClean="0">
                <a:latin typeface="Courier"/>
                <a:ea typeface="ＭＳ Ｐゴシック" charset="0"/>
                <a:cs typeface="Courier"/>
              </a:rPr>
              <a:t>appointed|</a:t>
            </a:r>
            <a:r>
              <a:rPr lang="en-US" i="1" dirty="0" err="1">
                <a:ea typeface="ＭＳ Ｐゴシック" charset="0"/>
                <a:cs typeface="Calibri"/>
              </a:rPr>
              <a:t>etc</a:t>
            </a:r>
            <a:r>
              <a:rPr lang="en-US" i="1" dirty="0">
                <a:ea typeface="ＭＳ Ｐゴシック" charset="0"/>
                <a:cs typeface="Calibri"/>
              </a:rPr>
              <a:t>.</a:t>
            </a:r>
            <a:r>
              <a:rPr lang="en-US" sz="2400" dirty="0">
                <a:latin typeface="Calibri"/>
                <a:ea typeface="ＭＳ Ｐゴシック" charset="0"/>
                <a:cs typeface="Calibri"/>
              </a:rPr>
              <a:t>) </a:t>
            </a:r>
            <a:r>
              <a:rPr lang="en-US" sz="2400" dirty="0" smtClean="0">
                <a:latin typeface="Calibri"/>
                <a:ea typeface="ＭＳ Ｐゴシック" charset="0"/>
                <a:cs typeface="Calibri"/>
              </a:rPr>
              <a:t>Prep? </a:t>
            </a:r>
            <a:r>
              <a:rPr lang="en-US" sz="2200" dirty="0" smtClean="0">
                <a:solidFill>
                  <a:srgbClr val="FF0000"/>
                </a:solidFill>
                <a:ea typeface="ＭＳ Ｐゴシック" charset="0"/>
                <a:cs typeface="Calibri"/>
              </a:rPr>
              <a:t>ORG</a:t>
            </a:r>
            <a:r>
              <a:rPr lang="en-US" sz="2200" dirty="0" smtClean="0">
                <a:solidFill>
                  <a:srgbClr val="008000"/>
                </a:solidFill>
                <a:ea typeface="ＭＳ Ｐゴシック" charset="0"/>
                <a:cs typeface="Calibri"/>
              </a:rPr>
              <a:t> POSITION</a:t>
            </a:r>
            <a:r>
              <a:rPr lang="en-US" sz="2400" dirty="0" smtClean="0">
                <a:ea typeface="ＭＳ Ｐゴシック" charset="0"/>
                <a:cs typeface="Calibri"/>
              </a:rPr>
              <a:t> </a:t>
            </a:r>
          </a:p>
          <a:p>
            <a:pPr lvl="2">
              <a:lnSpc>
                <a:spcPct val="110000"/>
              </a:lnSpc>
            </a:pPr>
            <a:r>
              <a:rPr lang="en-US" dirty="0" smtClean="0">
                <a:solidFill>
                  <a:srgbClr val="0000FF"/>
                </a:solidFill>
                <a:ea typeface="ＭＳ Ｐゴシック" charset="0"/>
              </a:rPr>
              <a:t>George Marshall </a:t>
            </a:r>
            <a:r>
              <a:rPr lang="en-US" dirty="0" smtClean="0">
                <a:ea typeface="ＭＳ Ｐゴシック" charset="0"/>
              </a:rPr>
              <a:t>was named </a:t>
            </a:r>
            <a:r>
              <a:rPr lang="en-US" dirty="0" smtClean="0">
                <a:solidFill>
                  <a:srgbClr val="FF0000"/>
                </a:solidFill>
                <a:ea typeface="ＭＳ Ｐゴシック" charset="0"/>
              </a:rPr>
              <a:t>US </a:t>
            </a:r>
            <a:r>
              <a:rPr lang="en-US" dirty="0" smtClean="0">
                <a:solidFill>
                  <a:srgbClr val="008000"/>
                </a:solidFill>
                <a:ea typeface="ＭＳ Ｐゴシック" charset="0"/>
              </a:rPr>
              <a:t>Secretary of State</a:t>
            </a:r>
            <a:endParaRPr lang="en-US" dirty="0">
              <a:solidFill>
                <a:srgbClr val="008000"/>
              </a:solidFill>
              <a:ea typeface="ＭＳ Ｐゴシック" charset="0"/>
            </a:endParaRPr>
          </a:p>
          <a:p>
            <a:pPr marL="742950" lvl="1" indent="-285750"/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7280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Hand-</a:t>
            </a:r>
            <a:r>
              <a:rPr lang="en-US" sz="3600" dirty="0"/>
              <a:t>built </a:t>
            </a:r>
            <a:r>
              <a:rPr lang="en-US" sz="3600" dirty="0" smtClean="0"/>
              <a:t>patterns for relations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00150"/>
            <a:ext cx="8534400" cy="3333750"/>
          </a:xfrm>
        </p:spPr>
        <p:txBody>
          <a:bodyPr/>
          <a:lstStyle/>
          <a:p>
            <a:r>
              <a:rPr lang="en-US" sz="2600" dirty="0" smtClean="0">
                <a:latin typeface="Calibri (Body)"/>
                <a:cs typeface="Calibri (Body)"/>
              </a:rPr>
              <a:t>Plus:</a:t>
            </a:r>
          </a:p>
          <a:p>
            <a:pPr lvl="1"/>
            <a:r>
              <a:rPr lang="en-US" sz="2600" dirty="0" smtClean="0">
                <a:latin typeface="Calibri (Body)"/>
                <a:cs typeface="Calibri (Body)"/>
              </a:rPr>
              <a:t>Human patterns tend to be high-precision</a:t>
            </a:r>
          </a:p>
          <a:p>
            <a:pPr lvl="1"/>
            <a:r>
              <a:rPr lang="en-US" sz="2600" dirty="0" smtClean="0">
                <a:latin typeface="Calibri (Body)"/>
                <a:cs typeface="Calibri (Body)"/>
              </a:rPr>
              <a:t>Can be tailored to specific domains</a:t>
            </a:r>
          </a:p>
          <a:p>
            <a:r>
              <a:rPr lang="en-US" sz="2600" dirty="0" smtClean="0">
                <a:latin typeface="Calibri (Body)"/>
                <a:cs typeface="Calibri (Body)"/>
              </a:rPr>
              <a:t>Minus</a:t>
            </a:r>
          </a:p>
          <a:p>
            <a:pPr lvl="1"/>
            <a:r>
              <a:rPr lang="en-US" sz="2600" dirty="0" smtClean="0">
                <a:latin typeface="Calibri (Body)"/>
                <a:cs typeface="Calibri (Body)"/>
              </a:rPr>
              <a:t>Human patterns are often low-recall</a:t>
            </a:r>
          </a:p>
          <a:p>
            <a:pPr lvl="1"/>
            <a:r>
              <a:rPr lang="en-US" sz="2600" dirty="0" smtClean="0">
                <a:latin typeface="Calibri (Body)"/>
                <a:cs typeface="Calibri (Body)"/>
              </a:rPr>
              <a:t>A lot of work to think of all possible patterns!</a:t>
            </a:r>
          </a:p>
          <a:p>
            <a:pPr lvl="1"/>
            <a:r>
              <a:rPr lang="en-US" sz="2600" dirty="0" smtClean="0">
                <a:latin typeface="Calibri (Body)"/>
                <a:cs typeface="Calibri (Body)"/>
              </a:rPr>
              <a:t>Don’t </a:t>
            </a:r>
            <a:r>
              <a:rPr lang="en-US" sz="2600" dirty="0">
                <a:latin typeface="Calibri (Body)"/>
                <a:cs typeface="Calibri (Body)"/>
              </a:rPr>
              <a:t>want to have to do this for </a:t>
            </a:r>
            <a:r>
              <a:rPr lang="en-US" sz="2600" dirty="0" smtClean="0">
                <a:latin typeface="Calibri (Body)"/>
                <a:cs typeface="Calibri (Body)"/>
              </a:rPr>
              <a:t>every relation!</a:t>
            </a:r>
            <a:endParaRPr lang="en-US" sz="2600" dirty="0">
              <a:latin typeface="Calibri (Body)"/>
              <a:cs typeface="Calibri (Body)"/>
            </a:endParaRPr>
          </a:p>
          <a:p>
            <a:pPr lvl="1"/>
            <a:r>
              <a:rPr lang="en-US" sz="2600" dirty="0">
                <a:latin typeface="Calibri (Body)"/>
                <a:cs typeface="Calibri (Body)"/>
              </a:rPr>
              <a:t>W</a:t>
            </a:r>
            <a:r>
              <a:rPr lang="en-US" sz="2600" dirty="0" smtClean="0">
                <a:latin typeface="Calibri (Body)"/>
                <a:cs typeface="Calibri (Body)"/>
              </a:rPr>
              <a:t>e’d </a:t>
            </a:r>
            <a:r>
              <a:rPr lang="en-US" sz="2600" dirty="0">
                <a:latin typeface="Calibri (Body)"/>
                <a:cs typeface="Calibri (Body)"/>
              </a:rPr>
              <a:t>like better accuracy</a:t>
            </a:r>
          </a:p>
        </p:txBody>
      </p:sp>
    </p:spTree>
    <p:extLst>
      <p:ext uri="{BB962C8B-B14F-4D97-AF65-F5344CB8AC3E}">
        <p14:creationId xmlns:p14="http://schemas.microsoft.com/office/powerpoint/2010/main" val="174724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>
                <a:latin typeface="Calibri (Headings)"/>
                <a:cs typeface="Calibri (Headings)"/>
              </a:rPr>
              <a:t>Learning Thesauruses and Knowledge Bases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Using patterns to extract relations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18891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>
                <a:latin typeface="Calibri (Headings)"/>
                <a:cs typeface="Calibri (Headings)"/>
              </a:rPr>
              <a:t>Learning Thesauruses and Knowledge Bases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Supervised relation extraction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07254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machine learning for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Choose a set of relations we’d like to extract</a:t>
            </a:r>
          </a:p>
          <a:p>
            <a:r>
              <a:rPr lang="en-US" dirty="0" smtClean="0"/>
              <a:t>Choose a set of relevant named entities</a:t>
            </a:r>
          </a:p>
          <a:p>
            <a:r>
              <a:rPr lang="en-US" dirty="0" smtClean="0"/>
              <a:t>Find and label data</a:t>
            </a:r>
          </a:p>
          <a:p>
            <a:pPr lvl="1"/>
            <a:r>
              <a:rPr lang="en-US" dirty="0" smtClean="0"/>
              <a:t>Choose a representative corpus</a:t>
            </a:r>
          </a:p>
          <a:p>
            <a:pPr lvl="1"/>
            <a:r>
              <a:rPr lang="en-US" dirty="0" smtClean="0"/>
              <a:t>Label the named entities in the corpus</a:t>
            </a:r>
          </a:p>
          <a:p>
            <a:pPr lvl="1"/>
            <a:r>
              <a:rPr lang="en-US" dirty="0" smtClean="0"/>
              <a:t>Hand-label the relations between these entities</a:t>
            </a:r>
          </a:p>
          <a:p>
            <a:pPr lvl="1"/>
            <a:r>
              <a:rPr lang="en-US" dirty="0" smtClean="0"/>
              <a:t>Break into training, development, and test</a:t>
            </a:r>
          </a:p>
          <a:p>
            <a:r>
              <a:rPr lang="en-US" dirty="0" smtClean="0"/>
              <a:t>Train a classifier on the training set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1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7467600" cy="1123950"/>
          </a:xfrm>
        </p:spPr>
        <p:txBody>
          <a:bodyPr/>
          <a:lstStyle/>
          <a:p>
            <a:r>
              <a:rPr lang="en-US" sz="3600" dirty="0" smtClean="0"/>
              <a:t>How to do classification in supervised </a:t>
            </a:r>
            <a:r>
              <a:rPr lang="en-US" sz="3600" dirty="0"/>
              <a:t>r</a:t>
            </a:r>
            <a:r>
              <a:rPr lang="en-US" sz="3600" dirty="0" smtClean="0"/>
              <a:t>elation </a:t>
            </a:r>
            <a:r>
              <a:rPr lang="en-US" sz="3600" dirty="0"/>
              <a:t>e</a:t>
            </a:r>
            <a:r>
              <a:rPr lang="en-US" sz="3600" dirty="0" smtClean="0"/>
              <a:t>xtraction</a:t>
            </a:r>
            <a:endParaRPr lang="en-US" sz="3600" dirty="0"/>
          </a:p>
        </p:txBody>
      </p:sp>
      <p:sp>
        <p:nvSpPr>
          <p:cNvPr id="5325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52550"/>
            <a:ext cx="8763000" cy="3657600"/>
          </a:xfrm>
        </p:spPr>
        <p:txBody>
          <a:bodyPr/>
          <a:lstStyle/>
          <a:p>
            <a:pPr marL="490538" indent="-514350">
              <a:buFont typeface="+mj-lt"/>
              <a:buAutoNum type="arabicPeriod"/>
            </a:pPr>
            <a:r>
              <a:rPr lang="en-US" sz="3200" dirty="0" smtClean="0">
                <a:latin typeface="Calibri"/>
                <a:cs typeface="Calibri"/>
              </a:rPr>
              <a:t>Find </a:t>
            </a:r>
            <a:r>
              <a:rPr lang="en-US" sz="3200" dirty="0">
                <a:latin typeface="Calibri"/>
                <a:cs typeface="Calibri"/>
              </a:rPr>
              <a:t>all pairs of named </a:t>
            </a:r>
            <a:r>
              <a:rPr lang="en-US" sz="3200" dirty="0" smtClean="0">
                <a:latin typeface="Calibri"/>
                <a:cs typeface="Calibri"/>
              </a:rPr>
              <a:t>entities </a:t>
            </a:r>
            <a:r>
              <a:rPr lang="en-US" sz="2000" dirty="0" smtClean="0">
                <a:latin typeface="Calibri"/>
                <a:cs typeface="Calibri"/>
              </a:rPr>
              <a:t>(usually in same sentence)</a:t>
            </a:r>
            <a:endParaRPr lang="en-US" sz="3200" dirty="0">
              <a:latin typeface="Calibri"/>
              <a:cs typeface="Calibri"/>
            </a:endParaRPr>
          </a:p>
          <a:p>
            <a:pPr marL="490538" indent="-514350">
              <a:buFont typeface="+mj-lt"/>
              <a:buAutoNum type="arabicPeriod"/>
            </a:pPr>
            <a:r>
              <a:rPr lang="en-US" sz="3200" dirty="0">
                <a:latin typeface="Calibri"/>
                <a:cs typeface="Calibri"/>
              </a:rPr>
              <a:t>Decide if 2 entities are related</a:t>
            </a:r>
          </a:p>
          <a:p>
            <a:pPr marL="490538" indent="-514350">
              <a:buFont typeface="+mj-lt"/>
              <a:buAutoNum type="arabicPeriod"/>
            </a:pPr>
            <a:r>
              <a:rPr lang="en-US" sz="3200" dirty="0">
                <a:latin typeface="Calibri"/>
                <a:cs typeface="Calibri"/>
              </a:rPr>
              <a:t>If yes, </a:t>
            </a:r>
            <a:r>
              <a:rPr lang="en-US" sz="3200" dirty="0" smtClean="0">
                <a:latin typeface="Calibri"/>
                <a:cs typeface="Calibri"/>
              </a:rPr>
              <a:t>classify the </a:t>
            </a:r>
            <a:r>
              <a:rPr lang="en-US" sz="3200" dirty="0">
                <a:latin typeface="Calibri"/>
                <a:cs typeface="Calibri"/>
              </a:rPr>
              <a:t>relation</a:t>
            </a:r>
          </a:p>
          <a:p>
            <a:pPr>
              <a:lnSpc>
                <a:spcPct val="110000"/>
              </a:lnSpc>
            </a:pPr>
            <a:r>
              <a:rPr lang="en-US" sz="2800" dirty="0">
                <a:latin typeface="Calibri"/>
                <a:cs typeface="Calibri"/>
              </a:rPr>
              <a:t>Why the extra step?</a:t>
            </a:r>
          </a:p>
          <a:p>
            <a:pPr lvl="1"/>
            <a:r>
              <a:rPr lang="en-US" sz="2400" dirty="0" smtClean="0">
                <a:latin typeface="Calibri"/>
                <a:cs typeface="Calibri"/>
              </a:rPr>
              <a:t>Faster classification training by </a:t>
            </a:r>
            <a:r>
              <a:rPr lang="en-US" sz="2400" dirty="0">
                <a:latin typeface="Calibri"/>
                <a:cs typeface="Calibri"/>
              </a:rPr>
              <a:t>eliminating most pairs</a:t>
            </a:r>
          </a:p>
          <a:p>
            <a:pPr lvl="1"/>
            <a:r>
              <a:rPr lang="en-US" sz="2400" dirty="0" smtClean="0">
                <a:latin typeface="Calibri"/>
                <a:cs typeface="Calibri"/>
              </a:rPr>
              <a:t>Can use distinct feature</a:t>
            </a:r>
            <a:r>
              <a:rPr lang="en-US" sz="2400" dirty="0">
                <a:latin typeface="Calibri"/>
                <a:cs typeface="Calibri"/>
              </a:rPr>
              <a:t>-sets </a:t>
            </a:r>
            <a:r>
              <a:rPr lang="en-US" sz="2400" dirty="0" smtClean="0">
                <a:latin typeface="Calibri"/>
                <a:cs typeface="Calibri"/>
              </a:rPr>
              <a:t>appropriate </a:t>
            </a:r>
            <a:r>
              <a:rPr lang="en-US" sz="2400" dirty="0">
                <a:latin typeface="Calibri"/>
                <a:cs typeface="Calibri"/>
              </a:rPr>
              <a:t>for each task</a:t>
            </a:r>
            <a:r>
              <a:rPr lang="en-US" sz="2400" dirty="0" smtClean="0">
                <a:latin typeface="Calibri"/>
                <a:cs typeface="Calibri"/>
              </a:rPr>
              <a:t>.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532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3A600D-5103-8D45-A2C3-1551A77309D9}" type="slidenum">
              <a:rPr lang="en-US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0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533400"/>
          </a:xfrm>
        </p:spPr>
        <p:txBody>
          <a:bodyPr/>
          <a:lstStyle/>
          <a:p>
            <a:r>
              <a:rPr lang="en-US" dirty="0" smtClean="0"/>
              <a:t>Automated Content Extraction (ACE)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51523"/>
            <a:ext cx="8343900" cy="36628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0" y="666750"/>
            <a:ext cx="7715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17 sub-relations of 6 relations from 2008 </a:t>
            </a:r>
            <a:r>
              <a:rPr lang="en-US" sz="1800" dirty="0"/>
              <a:t>“Relation Extraction Task</a:t>
            </a:r>
            <a:r>
              <a:rPr lang="en-US" sz="1800" dirty="0" smtClean="0"/>
              <a:t>”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0246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09550"/>
            <a:ext cx="7467600" cy="742950"/>
          </a:xfrm>
        </p:spPr>
        <p:txBody>
          <a:bodyPr/>
          <a:lstStyle/>
          <a:p>
            <a:r>
              <a:rPr lang="en-US" dirty="0"/>
              <a:t>Relation Extraction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76350"/>
            <a:ext cx="8534400" cy="5334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Classify the relation </a:t>
            </a:r>
            <a:r>
              <a:rPr lang="en-US" sz="2800" dirty="0"/>
              <a:t>between </a:t>
            </a:r>
            <a:r>
              <a:rPr lang="en-US" sz="2800" dirty="0" smtClean="0"/>
              <a:t>two entities </a:t>
            </a:r>
            <a:r>
              <a:rPr lang="en-US" sz="2800" dirty="0"/>
              <a:t>in a </a:t>
            </a:r>
            <a:r>
              <a:rPr lang="en-US" sz="2800" dirty="0" smtClean="0"/>
              <a:t>sentence</a:t>
            </a:r>
            <a:endParaRPr lang="en-US" sz="2800" dirty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2121753"/>
            <a:ext cx="8001000" cy="830997"/>
          </a:xfrm>
          <a:prstGeom prst="rect">
            <a:avLst/>
          </a:prstGeom>
          <a:solidFill>
            <a:srgbClr val="BA935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>
                <a:solidFill>
                  <a:srgbClr val="0000FF"/>
                </a:solidFill>
                <a:latin typeface="Calibri"/>
                <a:cs typeface="Calibri"/>
              </a:rPr>
              <a:t>American Airlines</a:t>
            </a:r>
            <a:r>
              <a:rPr lang="en-US" i="1" dirty="0">
                <a:solidFill>
                  <a:srgbClr val="000000"/>
                </a:solidFill>
                <a:latin typeface="Calibri"/>
                <a:cs typeface="Calibri"/>
              </a:rPr>
              <a:t>, a unit of AMR, immediately matched the move, spokesman </a:t>
            </a:r>
            <a:r>
              <a:rPr lang="en-US" b="1" i="1" dirty="0">
                <a:solidFill>
                  <a:srgbClr val="0000FF"/>
                </a:solidFill>
                <a:latin typeface="Calibri"/>
                <a:cs typeface="Calibri"/>
              </a:rPr>
              <a:t>Tim Wagner </a:t>
            </a:r>
            <a:r>
              <a:rPr lang="en-US" i="1" dirty="0">
                <a:solidFill>
                  <a:srgbClr val="000000"/>
                </a:solidFill>
                <a:latin typeface="Calibri"/>
                <a:cs typeface="Calibri"/>
              </a:rPr>
              <a:t>said.</a:t>
            </a:r>
            <a:endParaRPr lang="en-US" dirty="0"/>
          </a:p>
        </p:txBody>
      </p:sp>
      <p:sp>
        <p:nvSpPr>
          <p:cNvPr id="7182" name="AutoShape 14"/>
          <p:cNvSpPr>
            <a:spLocks noChangeArrowheads="1"/>
          </p:cNvSpPr>
          <p:nvPr/>
        </p:nvSpPr>
        <p:spPr bwMode="auto">
          <a:xfrm>
            <a:off x="152400" y="4324350"/>
            <a:ext cx="1828800" cy="685800"/>
          </a:xfrm>
          <a:prstGeom prst="homePlate">
            <a:avLst>
              <a:gd name="adj" fmla="val 0"/>
            </a:avLst>
          </a:prstGeom>
          <a:solidFill>
            <a:srgbClr val="FFCC99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/>
              <a:t>SUBSIDIARY</a:t>
            </a:r>
            <a:endParaRPr lang="en-US" sz="2000" b="1" dirty="0"/>
          </a:p>
        </p:txBody>
      </p:sp>
      <p:sp>
        <p:nvSpPr>
          <p:cNvPr id="7184" name="AutoShape 16"/>
          <p:cNvSpPr>
            <a:spLocks noChangeArrowheads="1"/>
          </p:cNvSpPr>
          <p:nvPr/>
        </p:nvSpPr>
        <p:spPr bwMode="auto">
          <a:xfrm>
            <a:off x="228600" y="3333750"/>
            <a:ext cx="1447800" cy="685800"/>
          </a:xfrm>
          <a:prstGeom prst="homePlate">
            <a:avLst>
              <a:gd name="adj" fmla="val 0"/>
            </a:avLst>
          </a:prstGeom>
          <a:solidFill>
            <a:srgbClr val="99CC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/>
              <a:t>FAMILY</a:t>
            </a:r>
            <a:endParaRPr lang="en-US" sz="2000" b="1" dirty="0"/>
          </a:p>
        </p:txBody>
      </p:sp>
      <p:sp>
        <p:nvSpPr>
          <p:cNvPr id="7185" name="AutoShape 17"/>
          <p:cNvSpPr>
            <a:spLocks noChangeArrowheads="1"/>
          </p:cNvSpPr>
          <p:nvPr/>
        </p:nvSpPr>
        <p:spPr bwMode="auto">
          <a:xfrm>
            <a:off x="6781800" y="3105150"/>
            <a:ext cx="1981200" cy="685800"/>
          </a:xfrm>
          <a:prstGeom prst="homePlate">
            <a:avLst>
              <a:gd name="adj" fmla="val 0"/>
            </a:avLst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/>
              <a:t>EMPLOYMENT</a:t>
            </a:r>
            <a:endParaRPr lang="en-US" sz="2000" b="1" dirty="0"/>
          </a:p>
        </p:txBody>
      </p:sp>
      <p:sp>
        <p:nvSpPr>
          <p:cNvPr id="7187" name="AutoShape 19"/>
          <p:cNvSpPr>
            <a:spLocks noChangeArrowheads="1"/>
          </p:cNvSpPr>
          <p:nvPr/>
        </p:nvSpPr>
        <p:spPr bwMode="auto">
          <a:xfrm>
            <a:off x="6096000" y="3333750"/>
            <a:ext cx="609600" cy="685800"/>
          </a:xfrm>
          <a:prstGeom prst="homePlate">
            <a:avLst>
              <a:gd name="adj" fmla="val 746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b="1" dirty="0"/>
              <a:t>NIL</a:t>
            </a:r>
          </a:p>
        </p:txBody>
      </p:sp>
      <p:sp>
        <p:nvSpPr>
          <p:cNvPr id="29" name="AutoShape 17"/>
          <p:cNvSpPr>
            <a:spLocks noChangeArrowheads="1"/>
          </p:cNvSpPr>
          <p:nvPr/>
        </p:nvSpPr>
        <p:spPr bwMode="auto">
          <a:xfrm>
            <a:off x="2209800" y="4324350"/>
            <a:ext cx="1447800" cy="685800"/>
          </a:xfrm>
          <a:prstGeom prst="homePlate">
            <a:avLst>
              <a:gd name="adj" fmla="val 0"/>
            </a:avLst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/>
              <a:t>FOUNDER</a:t>
            </a:r>
            <a:endParaRPr lang="en-US" sz="2000" b="1" dirty="0"/>
          </a:p>
        </p:txBody>
      </p:sp>
      <p:sp>
        <p:nvSpPr>
          <p:cNvPr id="30" name="AutoShape 17"/>
          <p:cNvSpPr>
            <a:spLocks noChangeArrowheads="1"/>
          </p:cNvSpPr>
          <p:nvPr/>
        </p:nvSpPr>
        <p:spPr bwMode="auto">
          <a:xfrm>
            <a:off x="1752600" y="3486150"/>
            <a:ext cx="1219200" cy="685800"/>
          </a:xfrm>
          <a:prstGeom prst="homePlate">
            <a:avLst>
              <a:gd name="adj" fmla="val 0"/>
            </a:avLst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/>
              <a:t>CITIZEN</a:t>
            </a:r>
            <a:endParaRPr lang="en-US" sz="2000" b="1" dirty="0"/>
          </a:p>
        </p:txBody>
      </p:sp>
      <p:sp>
        <p:nvSpPr>
          <p:cNvPr id="31" name="AutoShape 16"/>
          <p:cNvSpPr>
            <a:spLocks noChangeArrowheads="1"/>
          </p:cNvSpPr>
          <p:nvPr/>
        </p:nvSpPr>
        <p:spPr bwMode="auto">
          <a:xfrm>
            <a:off x="6172200" y="4171950"/>
            <a:ext cx="1600200" cy="685800"/>
          </a:xfrm>
          <a:prstGeom prst="homePlate">
            <a:avLst>
              <a:gd name="adj" fmla="val 0"/>
            </a:avLst>
          </a:prstGeom>
          <a:solidFill>
            <a:srgbClr val="99CC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/>
              <a:t>INVENTOR</a:t>
            </a:r>
            <a:endParaRPr lang="en-US" sz="2000" b="1" dirty="0"/>
          </a:p>
        </p:txBody>
      </p:sp>
      <p:sp>
        <p:nvSpPr>
          <p:cNvPr id="32" name="AutoShape 17"/>
          <p:cNvSpPr>
            <a:spLocks noChangeArrowheads="1"/>
          </p:cNvSpPr>
          <p:nvPr/>
        </p:nvSpPr>
        <p:spPr bwMode="auto">
          <a:xfrm>
            <a:off x="7912100" y="3943350"/>
            <a:ext cx="1219200" cy="685800"/>
          </a:xfrm>
          <a:prstGeom prst="homePlate">
            <a:avLst>
              <a:gd name="adj" fmla="val 0"/>
            </a:avLst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200" b="1" dirty="0" smtClean="0"/>
              <a:t>…</a:t>
            </a:r>
            <a:endParaRPr lang="en-US" sz="3200" b="1" dirty="0"/>
          </a:p>
        </p:txBody>
      </p:sp>
      <p:sp>
        <p:nvSpPr>
          <p:cNvPr id="17" name="Rounded Rectangle 16"/>
          <p:cNvSpPr/>
          <p:nvPr/>
        </p:nvSpPr>
        <p:spPr bwMode="auto">
          <a:xfrm>
            <a:off x="685800" y="2114550"/>
            <a:ext cx="2362200" cy="457200"/>
          </a:xfrm>
          <a:prstGeom prst="roundRect">
            <a:avLst/>
          </a:prstGeom>
          <a:noFill/>
          <a:ln w="57150" cap="flat" cmpd="sng" algn="ctr">
            <a:solidFill>
              <a:srgbClr val="A4001D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6" name="Rounded Rectangle 35"/>
          <p:cNvSpPr/>
          <p:nvPr/>
        </p:nvSpPr>
        <p:spPr bwMode="auto">
          <a:xfrm>
            <a:off x="4495800" y="2495550"/>
            <a:ext cx="1600200" cy="457200"/>
          </a:xfrm>
          <a:prstGeom prst="roundRect">
            <a:avLst/>
          </a:prstGeom>
          <a:noFill/>
          <a:ln w="57150" cap="flat" cmpd="sng" algn="ctr">
            <a:solidFill>
              <a:srgbClr val="A4001D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3008895" y="1943100"/>
            <a:ext cx="626424" cy="381000"/>
          </a:xfrm>
          <a:custGeom>
            <a:avLst/>
            <a:gdLst>
              <a:gd name="connsiteX0" fmla="*/ 39105 w 626424"/>
              <a:gd name="connsiteY0" fmla="*/ 330200 h 381000"/>
              <a:gd name="connsiteX1" fmla="*/ 39105 w 626424"/>
              <a:gd name="connsiteY1" fmla="*/ 266700 h 381000"/>
              <a:gd name="connsiteX2" fmla="*/ 445505 w 626424"/>
              <a:gd name="connsiteY2" fmla="*/ 0 h 381000"/>
              <a:gd name="connsiteX3" fmla="*/ 445505 w 626424"/>
              <a:gd name="connsiteY3" fmla="*/ 0 h 381000"/>
              <a:gd name="connsiteX4" fmla="*/ 623305 w 626424"/>
              <a:gd name="connsiteY4" fmla="*/ 114300 h 381000"/>
              <a:gd name="connsiteX5" fmla="*/ 559805 w 626424"/>
              <a:gd name="connsiteY5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424" h="381000">
                <a:moveTo>
                  <a:pt x="39105" y="330200"/>
                </a:moveTo>
                <a:cubicBezTo>
                  <a:pt x="5238" y="325966"/>
                  <a:pt x="-28628" y="321733"/>
                  <a:pt x="39105" y="266700"/>
                </a:cubicBezTo>
                <a:cubicBezTo>
                  <a:pt x="106838" y="211667"/>
                  <a:pt x="445505" y="0"/>
                  <a:pt x="445505" y="0"/>
                </a:cubicBezTo>
                <a:lnTo>
                  <a:pt x="445505" y="0"/>
                </a:lnTo>
                <a:cubicBezTo>
                  <a:pt x="475138" y="19050"/>
                  <a:pt x="604255" y="50800"/>
                  <a:pt x="623305" y="114300"/>
                </a:cubicBezTo>
                <a:cubicBezTo>
                  <a:pt x="642355" y="177800"/>
                  <a:pt x="568272" y="342900"/>
                  <a:pt x="559805" y="381000"/>
                </a:cubicBezTo>
              </a:path>
            </a:pathLst>
          </a:custGeom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7168" name="Straight Connector 7167"/>
          <p:cNvCxnSpPr/>
          <p:nvPr/>
        </p:nvCxnSpPr>
        <p:spPr bwMode="auto">
          <a:xfrm>
            <a:off x="1524000" y="2571750"/>
            <a:ext cx="3009900" cy="17526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57150" cap="flat" cmpd="sng" algn="ctr">
            <a:solidFill>
              <a:srgbClr val="A4001D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174" name="Straight Connector 7173"/>
          <p:cNvCxnSpPr/>
          <p:nvPr/>
        </p:nvCxnSpPr>
        <p:spPr bwMode="auto">
          <a:xfrm flipH="1">
            <a:off x="4953000" y="2952750"/>
            <a:ext cx="342900" cy="16002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57150" cap="flat" cmpd="sng" algn="ctr">
            <a:solidFill>
              <a:srgbClr val="A4001D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pic>
        <p:nvPicPr>
          <p:cNvPr id="15" name="Picture 14" descr="200px-Gtk-dialog-ques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943350"/>
            <a:ext cx="1035050" cy="103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0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2" grpId="0" animBg="1"/>
      <p:bldP spid="7184" grpId="0" animBg="1"/>
      <p:bldP spid="7185" grpId="0" animBg="1"/>
      <p:bldP spid="7187" grpId="0" animBg="1"/>
      <p:bldP spid="29" grpId="0" animBg="1"/>
      <p:bldP spid="30" grpId="0" animBg="1"/>
      <p:bldP spid="31" grpId="0" animBg="1"/>
      <p:bldP spid="32" grpId="0" animBg="1"/>
      <p:bldP spid="17" grpId="0" animBg="1"/>
      <p:bldP spid="3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/>
              <a:t>Word Features for Relation Extraction</a:t>
            </a:r>
            <a:endParaRPr lang="en-US" dirty="0"/>
          </a:p>
        </p:txBody>
      </p:sp>
      <p:sp>
        <p:nvSpPr>
          <p:cNvPr id="6451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657350"/>
            <a:ext cx="8839200" cy="3409950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Headwords of M1 and M2, and combination</a:t>
            </a:r>
          </a:p>
          <a:p>
            <a:pPr marL="800100" lvl="2" indent="0">
              <a:lnSpc>
                <a:spcPct val="80000"/>
              </a:lnSpc>
              <a:buNone/>
            </a:pPr>
            <a:r>
              <a:rPr lang="en-US" dirty="0" smtClean="0">
                <a:solidFill>
                  <a:srgbClr val="0000FF"/>
                </a:solidFill>
                <a:latin typeface="Calibri"/>
                <a:cs typeface="Calibri"/>
              </a:rPr>
              <a:t>Airlines             Wagner               Airlines-Wagner</a:t>
            </a:r>
          </a:p>
          <a:p>
            <a:r>
              <a:rPr lang="en-US" dirty="0" smtClean="0">
                <a:latin typeface="Calibri"/>
                <a:cs typeface="Calibri"/>
              </a:rPr>
              <a:t>Bag </a:t>
            </a:r>
            <a:r>
              <a:rPr lang="en-US" dirty="0">
                <a:latin typeface="Calibri"/>
                <a:cs typeface="Calibri"/>
              </a:rPr>
              <a:t>of words and bigrams in M1 and </a:t>
            </a:r>
            <a:r>
              <a:rPr lang="en-US" dirty="0" smtClean="0">
                <a:latin typeface="Calibri"/>
                <a:cs typeface="Calibri"/>
              </a:rPr>
              <a:t>M2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latin typeface="Calibri"/>
                <a:cs typeface="Calibri"/>
              </a:rPr>
              <a:t>          {American, Airlines, Tim, Wagner, American Airlines, Tim Wagner}</a:t>
            </a:r>
            <a:endParaRPr lang="en-US" sz="2000" dirty="0">
              <a:solidFill>
                <a:srgbClr val="0000FF"/>
              </a:solidFill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Words or bigrams in </a:t>
            </a:r>
            <a:r>
              <a:rPr lang="en-US" dirty="0" smtClean="0">
                <a:latin typeface="Calibri"/>
                <a:cs typeface="Calibri"/>
              </a:rPr>
              <a:t>particular positions left </a:t>
            </a:r>
            <a:r>
              <a:rPr lang="en-US" dirty="0">
                <a:latin typeface="Calibri"/>
                <a:cs typeface="Calibri"/>
              </a:rPr>
              <a:t>and right </a:t>
            </a:r>
            <a:r>
              <a:rPr lang="en-US" dirty="0" smtClean="0">
                <a:latin typeface="Calibri"/>
                <a:cs typeface="Calibri"/>
              </a:rPr>
              <a:t>of M1/M2</a:t>
            </a:r>
            <a:endParaRPr lang="en-US" dirty="0">
              <a:latin typeface="Calibri"/>
              <a:cs typeface="Calibri"/>
            </a:endParaRPr>
          </a:p>
          <a:p>
            <a:pPr marL="800100" lvl="2" indent="0">
              <a:buNone/>
            </a:pPr>
            <a:r>
              <a:rPr lang="en-US" i="1" dirty="0" smtClean="0">
                <a:latin typeface="Calibri"/>
                <a:cs typeface="Calibri"/>
              </a:rPr>
              <a:t>M2: -1 </a:t>
            </a:r>
            <a:r>
              <a:rPr lang="en-US" i="1" dirty="0" smtClean="0">
                <a:solidFill>
                  <a:srgbClr val="0000FF"/>
                </a:solidFill>
                <a:latin typeface="Calibri"/>
                <a:cs typeface="Calibri"/>
              </a:rPr>
              <a:t>spokesman</a:t>
            </a:r>
          </a:p>
          <a:p>
            <a:pPr marL="800100" lvl="2" indent="0">
              <a:buNone/>
            </a:pPr>
            <a:r>
              <a:rPr lang="en-US" i="1" dirty="0" smtClean="0">
                <a:latin typeface="Calibri"/>
                <a:cs typeface="Calibri"/>
              </a:rPr>
              <a:t>M2: +1 </a:t>
            </a:r>
            <a:r>
              <a:rPr lang="en-US" i="1" dirty="0" smtClean="0">
                <a:solidFill>
                  <a:srgbClr val="0000FF"/>
                </a:solidFill>
                <a:latin typeface="Calibri"/>
                <a:cs typeface="Calibri"/>
              </a:rPr>
              <a:t>said</a:t>
            </a:r>
            <a:endParaRPr lang="en-US" i="1" dirty="0">
              <a:solidFill>
                <a:srgbClr val="0000FF"/>
              </a:solidFill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Bag of words or bigrams between the two </a:t>
            </a:r>
            <a:r>
              <a:rPr lang="en-US" dirty="0" smtClean="0">
                <a:latin typeface="Calibri"/>
                <a:cs typeface="Calibri"/>
              </a:rPr>
              <a:t>entities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000FF"/>
                </a:solidFill>
                <a:latin typeface="Calibri"/>
                <a:cs typeface="Calibri"/>
              </a:rPr>
              <a:t>{a, AMR, of, immediately, matched, move, spokesman, the, unit}</a:t>
            </a:r>
            <a:endParaRPr lang="en-US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" y="1123950"/>
            <a:ext cx="9187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i="1" dirty="0">
                <a:solidFill>
                  <a:srgbClr val="0000FF"/>
                </a:solidFill>
                <a:latin typeface="Calibri"/>
                <a:cs typeface="Calibri"/>
              </a:rPr>
              <a:t>American Airlines</a:t>
            </a:r>
            <a:r>
              <a:rPr lang="en-US" sz="1800" i="1" dirty="0">
                <a:solidFill>
                  <a:srgbClr val="000000"/>
                </a:solidFill>
                <a:latin typeface="Calibri"/>
                <a:cs typeface="Calibri"/>
              </a:rPr>
              <a:t>, a unit of AMR, immediately matched the move, spokesman </a:t>
            </a:r>
            <a:r>
              <a:rPr lang="en-US" sz="1800" b="1" i="1" dirty="0">
                <a:solidFill>
                  <a:srgbClr val="0000FF"/>
                </a:solidFill>
                <a:latin typeface="Calibri"/>
                <a:cs typeface="Calibri"/>
              </a:rPr>
              <a:t>Tim Wagner </a:t>
            </a:r>
            <a:r>
              <a:rPr lang="en-US" sz="1800" i="1" dirty="0">
                <a:solidFill>
                  <a:srgbClr val="000000"/>
                </a:solidFill>
                <a:latin typeface="Calibri"/>
                <a:cs typeface="Calibri"/>
              </a:rPr>
              <a:t>said</a:t>
            </a:r>
            <a:endParaRPr lang="en-US" sz="1800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352550"/>
            <a:ext cx="1158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Mention 1</a:t>
            </a:r>
            <a:endParaRPr lang="en-US" sz="1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7859" y="1352550"/>
            <a:ext cx="1158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Mention 2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9942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</a:t>
            </a:r>
            <a:r>
              <a:rPr lang="en-US" dirty="0"/>
              <a:t>Entity Type and Mention </a:t>
            </a:r>
            <a:r>
              <a:rPr lang="en-US" dirty="0" smtClean="0"/>
              <a:t>Level</a:t>
            </a:r>
            <a:br>
              <a:rPr lang="en-US" dirty="0" smtClean="0"/>
            </a:br>
            <a:r>
              <a:rPr lang="en-US" dirty="0" smtClean="0"/>
              <a:t>Features for Relation Extraction</a:t>
            </a:r>
            <a:endParaRPr lang="en-US" dirty="0"/>
          </a:p>
        </p:txBody>
      </p:sp>
      <p:sp>
        <p:nvSpPr>
          <p:cNvPr id="6451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962150"/>
            <a:ext cx="8534400" cy="3028950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Named-entity </a:t>
            </a:r>
            <a:r>
              <a:rPr lang="en-US" dirty="0" smtClean="0">
                <a:latin typeface="Calibri"/>
                <a:cs typeface="Calibri"/>
              </a:rPr>
              <a:t>types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M1:  </a:t>
            </a:r>
            <a:r>
              <a:rPr lang="en-US" dirty="0" smtClean="0">
                <a:solidFill>
                  <a:srgbClr val="0000FF"/>
                </a:solidFill>
                <a:latin typeface="Calibri"/>
                <a:cs typeface="Calibri"/>
              </a:rPr>
              <a:t>ORG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M2:  </a:t>
            </a:r>
            <a:r>
              <a:rPr lang="en-US" dirty="0" smtClean="0">
                <a:solidFill>
                  <a:srgbClr val="0000FF"/>
                </a:solidFill>
                <a:latin typeface="Calibri"/>
                <a:cs typeface="Calibri"/>
              </a:rPr>
              <a:t>PERSON</a:t>
            </a:r>
            <a:endParaRPr lang="en-US" dirty="0">
              <a:solidFill>
                <a:srgbClr val="0000FF"/>
              </a:solidFill>
              <a:latin typeface="Calibri"/>
              <a:cs typeface="Calibri"/>
            </a:endParaRPr>
          </a:p>
          <a:p>
            <a:r>
              <a:rPr lang="en-US" dirty="0" smtClean="0">
                <a:latin typeface="Calibri"/>
                <a:cs typeface="Calibri"/>
              </a:rPr>
              <a:t>Concatenation </a:t>
            </a:r>
            <a:r>
              <a:rPr lang="en-US" dirty="0">
                <a:latin typeface="Calibri"/>
                <a:cs typeface="Calibri"/>
              </a:rPr>
              <a:t>of </a:t>
            </a:r>
            <a:r>
              <a:rPr lang="en-US" dirty="0" smtClean="0">
                <a:latin typeface="Calibri"/>
                <a:cs typeface="Calibri"/>
              </a:rPr>
              <a:t>the two named-entity types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Calibri"/>
                <a:cs typeface="Calibri"/>
              </a:rPr>
              <a:t>ORG-PERSON</a:t>
            </a:r>
            <a:endParaRPr lang="en-US" dirty="0">
              <a:solidFill>
                <a:srgbClr val="0000FF"/>
              </a:solidFill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Entity Level of M1 and M2 </a:t>
            </a:r>
            <a:r>
              <a:rPr lang="en-US" dirty="0" smtClean="0">
                <a:latin typeface="Calibri"/>
                <a:cs typeface="Calibri"/>
              </a:rPr>
              <a:t> (NAME, NOMINAL, PRONOUN)</a:t>
            </a:r>
            <a:endParaRPr lang="en-US" dirty="0">
              <a:latin typeface="Calibri"/>
              <a:cs typeface="Calibri"/>
            </a:endParaRPr>
          </a:p>
          <a:p>
            <a:pPr lvl="1"/>
            <a:r>
              <a:rPr lang="en-US" dirty="0" smtClean="0">
                <a:latin typeface="Calibri"/>
                <a:cs typeface="Calibri"/>
              </a:rPr>
              <a:t>M1: </a:t>
            </a:r>
            <a:r>
              <a:rPr lang="en-US" dirty="0" smtClean="0">
                <a:solidFill>
                  <a:srgbClr val="0000FF"/>
                </a:solidFill>
                <a:latin typeface="Calibri"/>
                <a:cs typeface="Calibri"/>
              </a:rPr>
              <a:t>NAME		[it  </a:t>
            </a:r>
            <a:r>
              <a:rPr lang="en-US" dirty="0" smtClean="0">
                <a:latin typeface="Calibri"/>
                <a:cs typeface="Calibri"/>
              </a:rPr>
              <a:t>or</a:t>
            </a:r>
            <a:r>
              <a:rPr lang="en-US" dirty="0" smtClean="0">
                <a:solidFill>
                  <a:srgbClr val="0000FF"/>
                </a:solidFill>
                <a:latin typeface="Calibri"/>
                <a:cs typeface="Calibri"/>
              </a:rPr>
              <a:t> he 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would be </a:t>
            </a:r>
            <a:r>
              <a:rPr lang="en-US" dirty="0" smtClean="0">
                <a:solidFill>
                  <a:srgbClr val="0000FF"/>
                </a:solidFill>
                <a:latin typeface="Calibri"/>
                <a:cs typeface="Calibri"/>
              </a:rPr>
              <a:t>PRONOUN]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M2: </a:t>
            </a:r>
            <a:r>
              <a:rPr lang="en-US" dirty="0" smtClean="0">
                <a:solidFill>
                  <a:srgbClr val="0000FF"/>
                </a:solidFill>
                <a:latin typeface="Calibri"/>
                <a:cs typeface="Calibri"/>
              </a:rPr>
              <a:t>NAME		[the company  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would be </a:t>
            </a:r>
            <a:r>
              <a:rPr lang="en-US" dirty="0" smtClean="0">
                <a:solidFill>
                  <a:srgbClr val="0000FF"/>
                </a:solidFill>
                <a:latin typeface="Calibri"/>
                <a:cs typeface="Calibri"/>
              </a:rPr>
              <a:t>NOMINAL]</a:t>
            </a:r>
            <a:endParaRPr lang="en-US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1288018"/>
            <a:ext cx="9187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i="1" dirty="0">
                <a:solidFill>
                  <a:srgbClr val="0000FF"/>
                </a:solidFill>
                <a:latin typeface="Calibri"/>
                <a:cs typeface="Calibri"/>
              </a:rPr>
              <a:t>American Airlines</a:t>
            </a:r>
            <a:r>
              <a:rPr lang="en-US" sz="1800" i="1" dirty="0">
                <a:solidFill>
                  <a:srgbClr val="000000"/>
                </a:solidFill>
                <a:latin typeface="Calibri"/>
                <a:cs typeface="Calibri"/>
              </a:rPr>
              <a:t>, a unit of AMR, immediately matched the move, spokesman </a:t>
            </a:r>
            <a:r>
              <a:rPr lang="en-US" sz="1800" b="1" i="1" dirty="0">
                <a:solidFill>
                  <a:srgbClr val="0000FF"/>
                </a:solidFill>
                <a:latin typeface="Calibri"/>
                <a:cs typeface="Calibri"/>
              </a:rPr>
              <a:t>Tim Wagner </a:t>
            </a:r>
            <a:r>
              <a:rPr lang="en-US" sz="1800" i="1" dirty="0">
                <a:solidFill>
                  <a:srgbClr val="000000"/>
                </a:solidFill>
                <a:latin typeface="Calibri"/>
                <a:cs typeface="Calibri"/>
              </a:rPr>
              <a:t>said</a:t>
            </a:r>
            <a:endParaRPr lang="en-US" sz="1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516618"/>
            <a:ext cx="1158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Mention 1</a:t>
            </a:r>
            <a:endParaRPr lang="en-US" sz="1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7859" y="1516618"/>
            <a:ext cx="1158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Mention 2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92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 Features for Relation Extraction</a:t>
            </a:r>
          </a:p>
        </p:txBody>
      </p:sp>
      <p:sp>
        <p:nvSpPr>
          <p:cNvPr id="6451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2400" y="2076450"/>
            <a:ext cx="8534400" cy="3028950"/>
          </a:xfrm>
        </p:spPr>
        <p:txBody>
          <a:bodyPr/>
          <a:lstStyle/>
          <a:p>
            <a:r>
              <a:rPr lang="en-US" dirty="0" smtClean="0">
                <a:cs typeface="Calibri"/>
              </a:rPr>
              <a:t>Base </a:t>
            </a:r>
            <a:r>
              <a:rPr lang="en-US" dirty="0">
                <a:cs typeface="Calibri"/>
              </a:rPr>
              <a:t>syntactic chunk sequence from one to the </a:t>
            </a:r>
            <a:r>
              <a:rPr lang="en-US" dirty="0" smtClean="0">
                <a:cs typeface="Calibri"/>
              </a:rPr>
              <a:t>other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000FF"/>
                </a:solidFill>
                <a:cs typeface="Calibri"/>
              </a:rPr>
              <a:t>NP     NP    PP   VP    NP    NP</a:t>
            </a:r>
          </a:p>
          <a:p>
            <a:r>
              <a:rPr lang="en-US" dirty="0">
                <a:cs typeface="Calibri"/>
              </a:rPr>
              <a:t>Constituent path through the tree from one to the other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FF"/>
                </a:solidFill>
                <a:cs typeface="Calibri"/>
              </a:rPr>
              <a:t>NP   </a:t>
            </a:r>
            <a:r>
              <a:rPr lang="en-US" dirty="0">
                <a:solidFill>
                  <a:srgbClr val="0000FF"/>
                </a:solidFill>
                <a:latin typeface="Wingdings"/>
                <a:ea typeface="Wingdings"/>
                <a:cs typeface="Wingdings"/>
                <a:sym typeface="Wingdings"/>
              </a:rPr>
              <a:t> </a:t>
            </a:r>
            <a:r>
              <a:rPr lang="en-US" dirty="0">
                <a:solidFill>
                  <a:srgbClr val="0000FF"/>
                </a:solidFill>
                <a:cs typeface="Calibri"/>
              </a:rPr>
              <a:t>NP   </a:t>
            </a:r>
            <a:r>
              <a:rPr lang="en-US" dirty="0">
                <a:solidFill>
                  <a:srgbClr val="0000FF"/>
                </a:solidFill>
                <a:latin typeface="Wingdings"/>
                <a:ea typeface="Wingdings"/>
                <a:cs typeface="Wingdings"/>
                <a:sym typeface="Wingdings"/>
              </a:rPr>
              <a:t></a:t>
            </a:r>
            <a:r>
              <a:rPr lang="en-US" dirty="0">
                <a:solidFill>
                  <a:srgbClr val="0000FF"/>
                </a:solidFill>
                <a:cs typeface="Calibri"/>
              </a:rPr>
              <a:t>    S    </a:t>
            </a:r>
            <a:r>
              <a:rPr lang="en-US" dirty="0">
                <a:solidFill>
                  <a:srgbClr val="0000FF"/>
                </a:solidFill>
                <a:latin typeface="Wingdings"/>
                <a:ea typeface="Wingdings"/>
                <a:cs typeface="Wingdings"/>
                <a:sym typeface="Wingdings"/>
              </a:rPr>
              <a:t> </a:t>
            </a:r>
            <a:r>
              <a:rPr lang="en-US" dirty="0">
                <a:solidFill>
                  <a:srgbClr val="0000FF"/>
                </a:solidFill>
                <a:cs typeface="Calibri"/>
              </a:rPr>
              <a:t>S    </a:t>
            </a:r>
            <a:r>
              <a:rPr lang="en-US" dirty="0">
                <a:solidFill>
                  <a:srgbClr val="0000FF"/>
                </a:solidFill>
                <a:latin typeface="Wingdings"/>
                <a:ea typeface="Wingdings"/>
                <a:cs typeface="Wingdings"/>
                <a:sym typeface="Wingdings"/>
              </a:rPr>
              <a:t> </a:t>
            </a:r>
            <a:r>
              <a:rPr lang="en-US" dirty="0" smtClean="0">
                <a:solidFill>
                  <a:srgbClr val="0000FF"/>
                </a:solidFill>
                <a:cs typeface="Calibri"/>
              </a:rPr>
              <a:t>NP</a:t>
            </a:r>
            <a:endParaRPr lang="en-US" dirty="0">
              <a:solidFill>
                <a:srgbClr val="0000FF"/>
              </a:solidFill>
              <a:cs typeface="Calibri"/>
            </a:endParaRPr>
          </a:p>
          <a:p>
            <a:r>
              <a:rPr lang="en-US" dirty="0">
                <a:cs typeface="Calibri"/>
              </a:rPr>
              <a:t>Dependency </a:t>
            </a:r>
            <a:r>
              <a:rPr lang="en-US" dirty="0" smtClean="0">
                <a:cs typeface="Calibri"/>
              </a:rPr>
              <a:t>path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cs typeface="Calibri"/>
              </a:rPr>
              <a:t>         Airlines    matched      Wagner   said</a:t>
            </a:r>
            <a:endParaRPr lang="en-US" dirty="0">
              <a:solidFill>
                <a:srgbClr val="0000FF"/>
              </a:solidFill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1288018"/>
            <a:ext cx="9187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i="1" dirty="0">
                <a:solidFill>
                  <a:srgbClr val="0000FF"/>
                </a:solidFill>
                <a:latin typeface="Calibri"/>
                <a:cs typeface="Calibri"/>
              </a:rPr>
              <a:t>American Airlines</a:t>
            </a:r>
            <a:r>
              <a:rPr lang="en-US" sz="1800" i="1" dirty="0">
                <a:solidFill>
                  <a:srgbClr val="000000"/>
                </a:solidFill>
                <a:latin typeface="Calibri"/>
                <a:cs typeface="Calibri"/>
              </a:rPr>
              <a:t>, a unit of AMR, immediately matched the move, spokesman </a:t>
            </a:r>
            <a:r>
              <a:rPr lang="en-US" sz="1800" b="1" i="1" dirty="0">
                <a:solidFill>
                  <a:srgbClr val="0000FF"/>
                </a:solidFill>
                <a:latin typeface="Calibri"/>
                <a:cs typeface="Calibri"/>
              </a:rPr>
              <a:t>Tim Wagner </a:t>
            </a:r>
            <a:r>
              <a:rPr lang="en-US" sz="1800" i="1" dirty="0">
                <a:solidFill>
                  <a:srgbClr val="000000"/>
                </a:solidFill>
                <a:latin typeface="Calibri"/>
                <a:cs typeface="Calibri"/>
              </a:rPr>
              <a:t>said</a:t>
            </a:r>
            <a:endParaRPr lang="en-US" sz="1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516618"/>
            <a:ext cx="1158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Mention 1</a:t>
            </a:r>
            <a:endParaRPr lang="en-US" sz="1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7859" y="1516618"/>
            <a:ext cx="1158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Mention 2</a:t>
            </a:r>
            <a:endParaRPr lang="en-US" sz="1800" dirty="0">
              <a:latin typeface="+mn-lt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1333500" y="4559300"/>
            <a:ext cx="1180008" cy="355780"/>
          </a:xfrm>
          <a:custGeom>
            <a:avLst/>
            <a:gdLst>
              <a:gd name="connsiteX0" fmla="*/ 1219200 w 1219200"/>
              <a:gd name="connsiteY0" fmla="*/ 0 h 355780"/>
              <a:gd name="connsiteX1" fmla="*/ 571500 w 1219200"/>
              <a:gd name="connsiteY1" fmla="*/ 355600 h 355780"/>
              <a:gd name="connsiteX2" fmla="*/ 0 w 1219200"/>
              <a:gd name="connsiteY2" fmla="*/ 38100 h 35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200" h="355780">
                <a:moveTo>
                  <a:pt x="1219200" y="0"/>
                </a:moveTo>
                <a:cubicBezTo>
                  <a:pt x="996950" y="174625"/>
                  <a:pt x="774700" y="349250"/>
                  <a:pt x="571500" y="355600"/>
                </a:cubicBezTo>
                <a:cubicBezTo>
                  <a:pt x="368300" y="361950"/>
                  <a:pt x="184150" y="200025"/>
                  <a:pt x="0" y="38100"/>
                </a:cubicBezTo>
              </a:path>
            </a:pathLst>
          </a:custGeom>
          <a:noFill/>
          <a:ln w="222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triangle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6" name="Freeform 15"/>
          <p:cNvSpPr/>
          <p:nvPr/>
        </p:nvSpPr>
        <p:spPr bwMode="auto">
          <a:xfrm>
            <a:off x="4039692" y="4559300"/>
            <a:ext cx="913307" cy="273230"/>
          </a:xfrm>
          <a:custGeom>
            <a:avLst/>
            <a:gdLst>
              <a:gd name="connsiteX0" fmla="*/ 1219200 w 1219200"/>
              <a:gd name="connsiteY0" fmla="*/ 0 h 355780"/>
              <a:gd name="connsiteX1" fmla="*/ 571500 w 1219200"/>
              <a:gd name="connsiteY1" fmla="*/ 355600 h 355780"/>
              <a:gd name="connsiteX2" fmla="*/ 0 w 1219200"/>
              <a:gd name="connsiteY2" fmla="*/ 38100 h 35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200" h="355780">
                <a:moveTo>
                  <a:pt x="1219200" y="0"/>
                </a:moveTo>
                <a:cubicBezTo>
                  <a:pt x="996950" y="174625"/>
                  <a:pt x="774700" y="349250"/>
                  <a:pt x="571500" y="355600"/>
                </a:cubicBezTo>
                <a:cubicBezTo>
                  <a:pt x="368300" y="361950"/>
                  <a:pt x="184150" y="200025"/>
                  <a:pt x="0" y="38100"/>
                </a:cubicBezTo>
              </a:path>
            </a:pathLst>
          </a:custGeom>
          <a:noFill/>
          <a:ln w="222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triangle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2667000" y="4521200"/>
            <a:ext cx="1219200" cy="355780"/>
          </a:xfrm>
          <a:custGeom>
            <a:avLst/>
            <a:gdLst>
              <a:gd name="connsiteX0" fmla="*/ 1219200 w 1219200"/>
              <a:gd name="connsiteY0" fmla="*/ 0 h 355780"/>
              <a:gd name="connsiteX1" fmla="*/ 571500 w 1219200"/>
              <a:gd name="connsiteY1" fmla="*/ 355600 h 355780"/>
              <a:gd name="connsiteX2" fmla="*/ 0 w 1219200"/>
              <a:gd name="connsiteY2" fmla="*/ 38100 h 35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200" h="355780">
                <a:moveTo>
                  <a:pt x="1219200" y="0"/>
                </a:moveTo>
                <a:cubicBezTo>
                  <a:pt x="996950" y="174625"/>
                  <a:pt x="774700" y="349250"/>
                  <a:pt x="571500" y="355600"/>
                </a:cubicBezTo>
                <a:cubicBezTo>
                  <a:pt x="368300" y="361950"/>
                  <a:pt x="184150" y="200025"/>
                  <a:pt x="0" y="38100"/>
                </a:cubicBezTo>
              </a:path>
            </a:pathLst>
          </a:custGeom>
          <a:noFill/>
          <a:ln w="222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triangle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26914" y="4796483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subj</a:t>
            </a:r>
            <a:endParaRPr lang="en-US" sz="18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39393" y="4815533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+mn-lt"/>
              </a:rPr>
              <a:t>subj</a:t>
            </a:r>
            <a:endParaRPr lang="en-US" sz="18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33153" y="4815713"/>
            <a:ext cx="708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comp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451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Gazeteer</a:t>
            </a:r>
            <a:r>
              <a:rPr lang="en-US" dirty="0" smtClean="0"/>
              <a:t> </a:t>
            </a:r>
            <a:r>
              <a:rPr lang="en-US" dirty="0"/>
              <a:t>and trigger </a:t>
            </a:r>
            <a:r>
              <a:rPr lang="en-US" dirty="0" smtClean="0"/>
              <a:t>word features for relation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Trigger list for family: kinship terms</a:t>
            </a:r>
            <a:endParaRPr lang="en-US" dirty="0"/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parent</a:t>
            </a:r>
            <a:r>
              <a:rPr lang="en-US" dirty="0">
                <a:solidFill>
                  <a:srgbClr val="0000FF"/>
                </a:solidFill>
              </a:rPr>
              <a:t>, wife, </a:t>
            </a:r>
            <a:r>
              <a:rPr lang="en-US" dirty="0" smtClean="0">
                <a:solidFill>
                  <a:srgbClr val="0000FF"/>
                </a:solidFill>
              </a:rPr>
              <a:t>husband, </a:t>
            </a:r>
            <a:r>
              <a:rPr lang="en-US" dirty="0">
                <a:solidFill>
                  <a:srgbClr val="0000FF"/>
                </a:solidFill>
              </a:rPr>
              <a:t>grandparent, </a:t>
            </a:r>
            <a:r>
              <a:rPr lang="en-US" dirty="0" smtClean="0">
                <a:solidFill>
                  <a:srgbClr val="0000FF"/>
                </a:solidFill>
              </a:rPr>
              <a:t>etc. </a:t>
            </a:r>
            <a:r>
              <a:rPr lang="en-US" dirty="0" smtClean="0"/>
              <a:t>[from </a:t>
            </a:r>
            <a:r>
              <a:rPr lang="en-US" dirty="0" err="1" smtClean="0"/>
              <a:t>WordNet</a:t>
            </a:r>
            <a:r>
              <a:rPr lang="en-US" dirty="0" smtClean="0"/>
              <a:t>]</a:t>
            </a:r>
            <a:endParaRPr lang="en-US" dirty="0"/>
          </a:p>
          <a:p>
            <a:r>
              <a:rPr lang="en-US" dirty="0" err="1" smtClean="0"/>
              <a:t>Gazeteer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Lists of useful geo or geopolitical words</a:t>
            </a:r>
          </a:p>
          <a:p>
            <a:pPr lvl="2"/>
            <a:r>
              <a:rPr lang="en-US" dirty="0" smtClean="0"/>
              <a:t>Country </a:t>
            </a:r>
            <a:r>
              <a:rPr lang="en-US" dirty="0"/>
              <a:t>name </a:t>
            </a:r>
            <a:r>
              <a:rPr lang="en-US" dirty="0" smtClean="0"/>
              <a:t>list</a:t>
            </a:r>
          </a:p>
          <a:p>
            <a:pPr lvl="2"/>
            <a:r>
              <a:rPr lang="en-US" dirty="0" smtClean="0"/>
              <a:t>Other sub-entities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99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sz="2800" b="1" i="1" dirty="0">
                <a:solidFill>
                  <a:srgbClr val="0000FF"/>
                </a:solidFill>
                <a:latin typeface="Calibri"/>
                <a:cs typeface="Calibri"/>
              </a:rPr>
              <a:t>American Airlines</a:t>
            </a:r>
            <a:r>
              <a:rPr lang="en-US" sz="2800" i="1" dirty="0">
                <a:solidFill>
                  <a:srgbClr val="000000"/>
                </a:solidFill>
                <a:latin typeface="Calibri"/>
                <a:cs typeface="Calibri"/>
              </a:rPr>
              <a:t>, a unit of AMR, immediately matched the move, spokesman </a:t>
            </a:r>
            <a:r>
              <a:rPr lang="en-US" sz="2800" b="1" i="1" dirty="0">
                <a:solidFill>
                  <a:srgbClr val="0000FF"/>
                </a:solidFill>
                <a:latin typeface="Calibri"/>
                <a:cs typeface="Calibri"/>
              </a:rPr>
              <a:t>Tim Wagner </a:t>
            </a:r>
            <a:r>
              <a:rPr lang="en-US" sz="2800" i="1" dirty="0">
                <a:solidFill>
                  <a:srgbClr val="000000"/>
                </a:solidFill>
                <a:latin typeface="Calibri"/>
                <a:cs typeface="Calibri"/>
              </a:rPr>
              <a:t>said</a:t>
            </a:r>
            <a:r>
              <a:rPr lang="en-US" sz="2800" i="1" dirty="0" smtClean="0">
                <a:solidFill>
                  <a:srgbClr val="000000"/>
                </a:solidFill>
                <a:latin typeface="Calibri"/>
                <a:cs typeface="Calibri"/>
              </a:rPr>
              <a:t>.</a:t>
            </a:r>
            <a:endParaRPr lang="en-US" sz="3200" dirty="0"/>
          </a:p>
        </p:txBody>
      </p:sp>
      <p:pic>
        <p:nvPicPr>
          <p:cNvPr id="686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596" y="1267697"/>
            <a:ext cx="8219955" cy="3763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7150" dist="762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644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Classifiers for supervised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Now you can use any classifier you like</a:t>
            </a:r>
          </a:p>
          <a:p>
            <a:pPr lvl="1"/>
            <a:r>
              <a:rPr lang="en-US" sz="2400" dirty="0" smtClean="0"/>
              <a:t>Naive Bayes</a:t>
            </a:r>
          </a:p>
          <a:p>
            <a:pPr lvl="1"/>
            <a:r>
              <a:rPr lang="en-US" sz="2400" dirty="0" smtClean="0"/>
              <a:t>Logistic Regression (</a:t>
            </a:r>
            <a:r>
              <a:rPr lang="en-US" sz="2400" dirty="0" err="1" smtClean="0"/>
              <a:t>MaxEnt</a:t>
            </a:r>
            <a:r>
              <a:rPr lang="en-US" sz="2400" dirty="0" smtClean="0"/>
              <a:t>)</a:t>
            </a:r>
            <a:endParaRPr lang="en-US" sz="2400" dirty="0"/>
          </a:p>
          <a:p>
            <a:pPr lvl="1"/>
            <a:r>
              <a:rPr lang="en-US" sz="2400" dirty="0"/>
              <a:t>SVM</a:t>
            </a:r>
          </a:p>
          <a:p>
            <a:pPr lvl="1"/>
            <a:r>
              <a:rPr lang="en-US" sz="2400" dirty="0" smtClean="0"/>
              <a:t>...</a:t>
            </a:r>
          </a:p>
          <a:p>
            <a:r>
              <a:rPr lang="en-US" dirty="0" smtClean="0"/>
              <a:t>Train it on the training set, tune on the </a:t>
            </a:r>
            <a:r>
              <a:rPr lang="en-US" dirty="0" err="1" smtClean="0"/>
              <a:t>dev</a:t>
            </a:r>
            <a:r>
              <a:rPr lang="en-US" dirty="0" smtClean="0"/>
              <a:t> set, test on the test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40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of Supervised Relation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76350"/>
            <a:ext cx="8686800" cy="3790950"/>
          </a:xfrm>
        </p:spPr>
        <p:txBody>
          <a:bodyPr/>
          <a:lstStyle/>
          <a:p>
            <a:r>
              <a:rPr lang="en-US" sz="2800" dirty="0" smtClean="0"/>
              <a:t>Compute P/R/F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for each relation</a:t>
            </a:r>
          </a:p>
          <a:p>
            <a:pPr lvl="1"/>
            <a:endParaRPr lang="en-US" dirty="0" smtClean="0"/>
          </a:p>
          <a:p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35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2219827"/>
              </p:ext>
            </p:extLst>
          </p:nvPr>
        </p:nvGraphicFramePr>
        <p:xfrm>
          <a:off x="1219200" y="2114550"/>
          <a:ext cx="4412876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0" name="Equation" r:id="rId3" imgW="2273300" imgH="431800" progId="Equation.3">
                  <p:embed/>
                </p:oleObj>
              </mc:Choice>
              <mc:Fallback>
                <p:oleObj name="Equation" r:id="rId3" imgW="22733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2114550"/>
                        <a:ext cx="4412876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373870"/>
              </p:ext>
            </p:extLst>
          </p:nvPr>
        </p:nvGraphicFramePr>
        <p:xfrm>
          <a:off x="1219200" y="3409950"/>
          <a:ext cx="443753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1" name="Equation" r:id="rId5" imgW="2286000" imgH="431800" progId="Equation.3">
                  <p:embed/>
                </p:oleObj>
              </mc:Choice>
              <mc:Fallback>
                <p:oleObj name="Equation" r:id="rId5" imgW="22860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19200" y="3409950"/>
                        <a:ext cx="4437530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693539"/>
              </p:ext>
            </p:extLst>
          </p:nvPr>
        </p:nvGraphicFramePr>
        <p:xfrm>
          <a:off x="6553200" y="2571750"/>
          <a:ext cx="1563329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2" name="Equation" r:id="rId7" imgW="673100" imgH="393700" progId="Equation.3">
                  <p:embed/>
                </p:oleObj>
              </mc:Choice>
              <mc:Fallback>
                <p:oleObj name="Equation" r:id="rId7" imgW="673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53200" y="2571750"/>
                        <a:ext cx="1563329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410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Supervised Relation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428750"/>
            <a:ext cx="8153400" cy="3943350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 smtClean="0"/>
              <a:t>+</a:t>
            </a:r>
            <a:r>
              <a:rPr lang="en-US" sz="2800" dirty="0" smtClean="0"/>
              <a:t>  Can </a:t>
            </a:r>
            <a:r>
              <a:rPr lang="en-US" sz="2800" dirty="0"/>
              <a:t>get high accuracies with enough hand-labeled training </a:t>
            </a:r>
            <a:r>
              <a:rPr lang="en-US" sz="2800" dirty="0" smtClean="0"/>
              <a:t>data, if test similar enough to training</a:t>
            </a:r>
            <a:endParaRPr lang="en-US" sz="2800" dirty="0"/>
          </a:p>
          <a:p>
            <a:pPr marL="0" indent="0">
              <a:buNone/>
            </a:pPr>
            <a:r>
              <a:rPr lang="en-US" sz="3600" b="1" dirty="0" smtClean="0"/>
              <a:t>- </a:t>
            </a:r>
            <a:r>
              <a:rPr lang="en-US" sz="2800" dirty="0" smtClean="0"/>
              <a:t>  </a:t>
            </a:r>
            <a:r>
              <a:rPr lang="en-US" sz="2800" dirty="0"/>
              <a:t>L</a:t>
            </a:r>
            <a:r>
              <a:rPr lang="en-US" sz="2800" dirty="0" smtClean="0"/>
              <a:t>abeling a large training set is expensive</a:t>
            </a:r>
          </a:p>
          <a:p>
            <a:pPr marL="0" indent="0">
              <a:buNone/>
            </a:pPr>
            <a:r>
              <a:rPr lang="en-US" sz="3600" b="1" dirty="0" smtClean="0"/>
              <a:t>- </a:t>
            </a:r>
            <a:r>
              <a:rPr lang="en-US" sz="2800" dirty="0" smtClean="0"/>
              <a:t>  Supervised models are brittle, don’t generalize well to different genres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65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>
                <a:latin typeface="Calibri (Headings)"/>
                <a:cs typeface="Calibri (Headings)"/>
              </a:rPr>
              <a:t>Learning Thesauruses and Knowledge Bases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Supervised relation extraction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0688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>
                <a:latin typeface="Calibri (Headings)"/>
                <a:cs typeface="Calibri (Headings)"/>
              </a:rPr>
              <a:t>Learning Thesauruses and Knowledge Bases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Semi-supervised relation extraction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64820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Seed-based or bootstrapping </a:t>
            </a:r>
            <a:r>
              <a:rPr lang="en-US" dirty="0"/>
              <a:t>a</a:t>
            </a:r>
            <a:r>
              <a:rPr lang="en-US" dirty="0" smtClean="0"/>
              <a:t>pproaches to relation extraction</a:t>
            </a:r>
            <a:endParaRPr lang="en-US" dirty="0"/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8763000" cy="3333750"/>
          </a:xfrm>
        </p:spPr>
        <p:txBody>
          <a:bodyPr/>
          <a:lstStyle/>
          <a:p>
            <a:r>
              <a:rPr lang="en-US" sz="2800" dirty="0" smtClean="0"/>
              <a:t>No training set? Maybe you have:</a:t>
            </a:r>
            <a:endParaRPr lang="en-US" sz="2800" dirty="0"/>
          </a:p>
          <a:p>
            <a:pPr lvl="1"/>
            <a:r>
              <a:rPr lang="en-US" sz="2400" dirty="0" smtClean="0"/>
              <a:t>A few seed </a:t>
            </a:r>
            <a:r>
              <a:rPr lang="en-US" sz="2400" dirty="0"/>
              <a:t>tuples </a:t>
            </a:r>
            <a:r>
              <a:rPr lang="en-US" sz="2400" dirty="0" smtClean="0"/>
              <a:t> or</a:t>
            </a:r>
            <a:endParaRPr lang="en-US" sz="2400" dirty="0"/>
          </a:p>
          <a:p>
            <a:pPr lvl="1"/>
            <a:r>
              <a:rPr lang="en-US" sz="2400" dirty="0" smtClean="0"/>
              <a:t>A few high-precision patterns</a:t>
            </a:r>
          </a:p>
          <a:p>
            <a:r>
              <a:rPr lang="en-US" sz="2800" dirty="0" smtClean="0"/>
              <a:t>Can </a:t>
            </a:r>
            <a:r>
              <a:rPr lang="en-US" sz="2800" dirty="0"/>
              <a:t>you use those seeds to do something useful?</a:t>
            </a:r>
          </a:p>
          <a:p>
            <a:pPr lvl="1"/>
            <a:r>
              <a:rPr lang="en-US" sz="2400" dirty="0" smtClean="0"/>
              <a:t>Bootstrapping: use the seeds to directly learn to populate </a:t>
            </a:r>
            <a:r>
              <a:rPr lang="en-US" sz="2400" dirty="0"/>
              <a:t>a </a:t>
            </a:r>
            <a:r>
              <a:rPr lang="en-US" sz="2400" dirty="0" smtClean="0"/>
              <a:t>relation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432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Bootstrapping (Hearst 1992)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Gather a set of seed pairs that have relation R</a:t>
            </a:r>
          </a:p>
          <a:p>
            <a:r>
              <a:rPr lang="en-US" sz="2800" dirty="0" smtClean="0"/>
              <a:t>Iterate:</a:t>
            </a:r>
          </a:p>
          <a:p>
            <a:pPr marL="857250" lvl="1" indent="-514350">
              <a:buFont typeface="+mj-lt"/>
              <a:buAutoNum type="arabicPeriod"/>
            </a:pPr>
            <a:r>
              <a:rPr lang="en-US" sz="2800" dirty="0" smtClean="0"/>
              <a:t>Find sentences with these pairs</a:t>
            </a:r>
          </a:p>
          <a:p>
            <a:pPr marL="857250" lvl="1" indent="-514350">
              <a:buFont typeface="+mj-lt"/>
              <a:buAutoNum type="arabicPeriod"/>
            </a:pPr>
            <a:r>
              <a:rPr lang="en-US" sz="2800" dirty="0" smtClean="0"/>
              <a:t>Look at the context between or around the pair and </a:t>
            </a:r>
            <a:r>
              <a:rPr lang="en-US" sz="2800" dirty="0"/>
              <a:t>g</a:t>
            </a:r>
            <a:r>
              <a:rPr lang="en-US" sz="2800" dirty="0" smtClean="0"/>
              <a:t>eneralize the context to create patterns</a:t>
            </a:r>
          </a:p>
          <a:p>
            <a:pPr marL="857250" lvl="1" indent="-514350">
              <a:buFont typeface="+mj-lt"/>
              <a:buAutoNum type="arabicPeriod"/>
            </a:pPr>
            <a:r>
              <a:rPr lang="en-US" sz="2800" dirty="0" smtClean="0"/>
              <a:t>Use the patterns for </a:t>
            </a:r>
            <a:r>
              <a:rPr lang="en-US" sz="2800" dirty="0" err="1" smtClean="0"/>
              <a:t>grep</a:t>
            </a:r>
            <a:r>
              <a:rPr lang="en-US" sz="2800" dirty="0" smtClean="0"/>
              <a:t> for more pairs</a:t>
            </a:r>
          </a:p>
          <a:p>
            <a:pPr marL="342900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0127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Bootstrapping </a:t>
            </a:r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76350"/>
            <a:ext cx="8534400" cy="3505200"/>
          </a:xfrm>
        </p:spPr>
        <p:txBody>
          <a:bodyPr/>
          <a:lstStyle/>
          <a:p>
            <a:r>
              <a:rPr lang="en-US" sz="2400" dirty="0"/>
              <a:t>&lt;Mark Twain, Elmira&gt;  </a:t>
            </a:r>
            <a:r>
              <a:rPr lang="en-US" sz="2400" dirty="0">
                <a:solidFill>
                  <a:srgbClr val="008000"/>
                </a:solidFill>
              </a:rPr>
              <a:t>Seed tuple</a:t>
            </a:r>
            <a:endParaRPr lang="en-US" sz="2400" dirty="0"/>
          </a:p>
          <a:p>
            <a:pPr lvl="1"/>
            <a:r>
              <a:rPr lang="en-US" dirty="0" err="1"/>
              <a:t>Grep</a:t>
            </a:r>
            <a:r>
              <a:rPr lang="en-US" dirty="0"/>
              <a:t> (</a:t>
            </a:r>
            <a:r>
              <a:rPr lang="en-US" dirty="0" err="1"/>
              <a:t>google</a:t>
            </a:r>
            <a:r>
              <a:rPr lang="en-US" dirty="0" smtClean="0"/>
              <a:t>) for the environments of the seed tuple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“Mark Twain is buried in Elmira, NY.”</a:t>
            </a:r>
          </a:p>
          <a:p>
            <a:pPr marL="800100" lvl="2" indent="0">
              <a:buNone/>
            </a:pPr>
            <a:r>
              <a:rPr lang="en-US" dirty="0">
                <a:solidFill>
                  <a:srgbClr val="FF8000"/>
                </a:solidFill>
              </a:rPr>
              <a:t>X is buried in Y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“The grave of Mark Twain is in Elmira”</a:t>
            </a:r>
          </a:p>
          <a:p>
            <a:pPr marL="800100" lvl="2" indent="0">
              <a:buNone/>
            </a:pPr>
            <a:r>
              <a:rPr lang="en-US" dirty="0">
                <a:solidFill>
                  <a:srgbClr val="FF8000"/>
                </a:solidFill>
              </a:rPr>
              <a:t>The grave of X is in Y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“Elmira is Mark Twain’s final resting place”</a:t>
            </a:r>
          </a:p>
          <a:p>
            <a:pPr marL="800100" lvl="2" indent="0">
              <a:buNone/>
            </a:pPr>
            <a:r>
              <a:rPr lang="en-US" dirty="0">
                <a:solidFill>
                  <a:srgbClr val="FF8000"/>
                </a:solidFill>
              </a:rPr>
              <a:t>Y is X’s final resting place.</a:t>
            </a:r>
          </a:p>
          <a:p>
            <a:r>
              <a:rPr lang="en-US" sz="2400" dirty="0"/>
              <a:t>Use those patterns to </a:t>
            </a:r>
            <a:r>
              <a:rPr lang="en-US" sz="2400" dirty="0" err="1"/>
              <a:t>grep</a:t>
            </a:r>
            <a:r>
              <a:rPr lang="en-US" sz="2400" dirty="0"/>
              <a:t> for new </a:t>
            </a:r>
            <a:r>
              <a:rPr lang="en-US" sz="2400" dirty="0" smtClean="0"/>
              <a:t>tuples</a:t>
            </a:r>
          </a:p>
          <a:p>
            <a:r>
              <a:rPr lang="en-US" dirty="0" smtClean="0"/>
              <a:t>Iterate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732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590550"/>
          </a:xfrm>
        </p:spPr>
        <p:txBody>
          <a:bodyPr/>
          <a:lstStyle/>
          <a:p>
            <a:r>
              <a:rPr lang="en-US" i="1" dirty="0" err="1" smtClean="0"/>
              <a:t>Dipre</a:t>
            </a:r>
            <a:r>
              <a:rPr lang="en-US" dirty="0" smtClean="0"/>
              <a:t>: Extract &lt;</a:t>
            </a:r>
            <a:r>
              <a:rPr lang="en-US" dirty="0" err="1" smtClean="0"/>
              <a:t>author,book</a:t>
            </a:r>
            <a:r>
              <a:rPr lang="en-US" dirty="0" smtClean="0"/>
              <a:t>&gt; pairs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047750"/>
            <a:ext cx="8686800" cy="3333750"/>
          </a:xfrm>
        </p:spPr>
        <p:txBody>
          <a:bodyPr/>
          <a:lstStyle/>
          <a:p>
            <a:r>
              <a:rPr lang="en-US" sz="2000" dirty="0" smtClean="0"/>
              <a:t>Start </a:t>
            </a:r>
            <a:r>
              <a:rPr lang="en-US" sz="2000" dirty="0"/>
              <a:t>with </a:t>
            </a:r>
            <a:r>
              <a:rPr lang="en-US" sz="2000" dirty="0" smtClean="0"/>
              <a:t>5 seeds: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>
              <a:buNone/>
            </a:pPr>
            <a:endParaRPr lang="en-US" sz="1800" dirty="0"/>
          </a:p>
          <a:p>
            <a:r>
              <a:rPr lang="en-US" sz="2000" dirty="0" smtClean="0"/>
              <a:t>Find Instances:</a:t>
            </a:r>
            <a:endParaRPr lang="en-US" sz="2000" dirty="0"/>
          </a:p>
          <a:p>
            <a:pPr marL="457200" lvl="1" indent="0">
              <a:buNone/>
            </a:pPr>
            <a:r>
              <a:rPr lang="en-US" sz="1400" dirty="0">
                <a:solidFill>
                  <a:srgbClr val="0000FF"/>
                </a:solidFill>
              </a:rPr>
              <a:t>The Comedy of Errors</a:t>
            </a:r>
            <a:r>
              <a:rPr lang="en-US" sz="1400" dirty="0">
                <a:solidFill>
                  <a:srgbClr val="000000"/>
                </a:solidFill>
              </a:rPr>
              <a:t>, by </a:t>
            </a:r>
            <a:r>
              <a:rPr lang="en-US" sz="1400" dirty="0">
                <a:solidFill>
                  <a:srgbClr val="0000FF"/>
                </a:solidFill>
              </a:rPr>
              <a:t> William Shakespeare</a:t>
            </a:r>
            <a:r>
              <a:rPr lang="en-US" sz="1400" dirty="0">
                <a:solidFill>
                  <a:srgbClr val="000000"/>
                </a:solidFill>
              </a:rPr>
              <a:t>, was</a:t>
            </a:r>
          </a:p>
          <a:p>
            <a:pPr marL="457200" lvl="1" indent="0">
              <a:buNone/>
            </a:pPr>
            <a:r>
              <a:rPr lang="en-US" sz="1400" dirty="0">
                <a:solidFill>
                  <a:srgbClr val="0000FF"/>
                </a:solidFill>
              </a:rPr>
              <a:t>The Comedy of Errors</a:t>
            </a:r>
            <a:r>
              <a:rPr lang="en-US" sz="1400" dirty="0">
                <a:solidFill>
                  <a:srgbClr val="000000"/>
                </a:solidFill>
              </a:rPr>
              <a:t>, by  </a:t>
            </a:r>
            <a:r>
              <a:rPr lang="en-US" sz="1400" dirty="0">
                <a:solidFill>
                  <a:srgbClr val="0000FF"/>
                </a:solidFill>
              </a:rPr>
              <a:t>William Shakespeare</a:t>
            </a:r>
            <a:r>
              <a:rPr lang="en-US" sz="1400" dirty="0">
                <a:solidFill>
                  <a:srgbClr val="000000"/>
                </a:solidFill>
              </a:rPr>
              <a:t>, is</a:t>
            </a:r>
          </a:p>
          <a:p>
            <a:pPr marL="457200" lvl="1" indent="0"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The </a:t>
            </a:r>
            <a:r>
              <a:rPr lang="en-US" sz="1400" dirty="0">
                <a:solidFill>
                  <a:srgbClr val="0000FF"/>
                </a:solidFill>
              </a:rPr>
              <a:t>Comedy of Errors</a:t>
            </a:r>
            <a:r>
              <a:rPr lang="en-US" sz="1400" dirty="0">
                <a:solidFill>
                  <a:srgbClr val="000000"/>
                </a:solidFill>
              </a:rPr>
              <a:t>, one of </a:t>
            </a:r>
            <a:r>
              <a:rPr lang="en-US" sz="1400" dirty="0">
                <a:solidFill>
                  <a:srgbClr val="0000FF"/>
                </a:solidFill>
              </a:rPr>
              <a:t>William Shakespeare</a:t>
            </a:r>
            <a:r>
              <a:rPr lang="en-US" sz="1400" dirty="0">
                <a:solidFill>
                  <a:srgbClr val="000000"/>
                </a:solidFill>
              </a:rPr>
              <a:t>'s earliest attempts</a:t>
            </a:r>
          </a:p>
          <a:p>
            <a:pPr marL="457200" lvl="1" indent="0">
              <a:buNone/>
            </a:pPr>
            <a:r>
              <a:rPr lang="en-US" sz="1400" dirty="0">
                <a:solidFill>
                  <a:srgbClr val="0000FF"/>
                </a:solidFill>
              </a:rPr>
              <a:t>The Comedy of Errors</a:t>
            </a:r>
            <a:r>
              <a:rPr lang="en-US" sz="1400" dirty="0">
                <a:solidFill>
                  <a:srgbClr val="000000"/>
                </a:solidFill>
              </a:rPr>
              <a:t>, one of </a:t>
            </a:r>
            <a:r>
              <a:rPr lang="en-US" sz="1400" dirty="0">
                <a:solidFill>
                  <a:srgbClr val="0000FF"/>
                </a:solidFill>
              </a:rPr>
              <a:t>William Shakespeare</a:t>
            </a:r>
            <a:r>
              <a:rPr lang="en-US" sz="1400" dirty="0">
                <a:solidFill>
                  <a:srgbClr val="000000"/>
                </a:solidFill>
              </a:rPr>
              <a:t>'s most</a:t>
            </a:r>
          </a:p>
          <a:p>
            <a:r>
              <a:rPr lang="en-US" sz="2000" dirty="0" smtClean="0"/>
              <a:t>Extract patterns (group by middle, take longest common prefix/suffix</a:t>
            </a:r>
            <a:r>
              <a:rPr lang="en-US" dirty="0" smtClean="0"/>
              <a:t>)</a:t>
            </a:r>
            <a:endParaRPr lang="en-US" sz="2400" dirty="0"/>
          </a:p>
          <a:p>
            <a:pPr marL="457200" lvl="1" indent="0">
              <a:buNone/>
            </a:pPr>
            <a:r>
              <a:rPr lang="en-US" dirty="0" smtClean="0">
                <a:solidFill>
                  <a:srgbClr val="0000FF"/>
                </a:solidFill>
                <a:latin typeface="Courier"/>
                <a:cs typeface="Courier"/>
              </a:rPr>
              <a:t>?x </a:t>
            </a:r>
            <a:r>
              <a:rPr lang="en-US" dirty="0" smtClean="0">
                <a:latin typeface="Courier"/>
                <a:cs typeface="Courier"/>
              </a:rPr>
              <a:t>,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smtClean="0">
                <a:latin typeface="Courier"/>
                <a:cs typeface="Courier"/>
              </a:rPr>
              <a:t>by </a:t>
            </a:r>
            <a:r>
              <a:rPr lang="en-US" dirty="0" smtClean="0">
                <a:solidFill>
                  <a:srgbClr val="0000FF"/>
                </a:solidFill>
                <a:latin typeface="Courier"/>
                <a:cs typeface="Courier"/>
              </a:rPr>
              <a:t>?y</a:t>
            </a:r>
            <a:r>
              <a:rPr lang="en-US" b="1" dirty="0" smtClean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latin typeface="Courier"/>
                <a:cs typeface="Courier"/>
              </a:rPr>
              <a:t>,           </a:t>
            </a:r>
            <a:r>
              <a:rPr lang="en-US" dirty="0" smtClean="0">
                <a:solidFill>
                  <a:srgbClr val="0000FF"/>
                </a:solidFill>
                <a:latin typeface="Courier"/>
                <a:cs typeface="Courier"/>
              </a:rPr>
              <a:t>?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x </a:t>
            </a:r>
            <a:r>
              <a:rPr lang="en-US" dirty="0">
                <a:latin typeface="Courier"/>
                <a:cs typeface="Courier"/>
              </a:rPr>
              <a:t>, </a:t>
            </a:r>
            <a:r>
              <a:rPr lang="en-US" dirty="0" smtClean="0">
                <a:latin typeface="Courier"/>
                <a:cs typeface="Courier"/>
              </a:rPr>
              <a:t>one of </a:t>
            </a:r>
            <a:r>
              <a:rPr lang="en-US" dirty="0" smtClean="0">
                <a:solidFill>
                  <a:srgbClr val="0000FF"/>
                </a:solidFill>
                <a:latin typeface="Courier"/>
                <a:cs typeface="Courier"/>
              </a:rPr>
              <a:t>?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y</a:t>
            </a:r>
            <a:r>
              <a:rPr lang="en-US" b="1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b="1" dirty="0" smtClean="0">
                <a:latin typeface="Courier"/>
                <a:cs typeface="Courier"/>
              </a:rPr>
              <a:t>‘s   </a:t>
            </a:r>
          </a:p>
          <a:p>
            <a:r>
              <a:rPr lang="en-US" sz="2000" dirty="0" smtClean="0">
                <a:latin typeface="Calibri"/>
                <a:cs typeface="Calibri"/>
              </a:rPr>
              <a:t>Now iterate, finding new seeds that match the pattern</a:t>
            </a:r>
            <a:endParaRPr lang="en-US" sz="2000" dirty="0">
              <a:latin typeface="Calibri"/>
              <a:cs typeface="Calibri"/>
            </a:endParaRPr>
          </a:p>
          <a:p>
            <a:pPr marL="457200" lvl="1" indent="0">
              <a:buNone/>
            </a:pPr>
            <a:endParaRPr lang="en-US" b="1" dirty="0" smtClean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9800" y="694551"/>
            <a:ext cx="6705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Brin</a:t>
            </a:r>
            <a:r>
              <a:rPr lang="en-US" sz="1200" dirty="0" smtClean="0"/>
              <a:t>, Sergei. 1998. Extracting Patterns and Relations from the World Wide Web.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858652"/>
              </p:ext>
            </p:extLst>
          </p:nvPr>
        </p:nvGraphicFramePr>
        <p:xfrm>
          <a:off x="3200400" y="1098550"/>
          <a:ext cx="4800600" cy="1333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28194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en-US" sz="1400" dirty="0" smtClean="0"/>
                        <a:t>Author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en-US" sz="1400" dirty="0" smtClean="0"/>
                        <a:t>Book</a:t>
                      </a:r>
                      <a:endParaRPr lang="en-US" sz="1400" dirty="0"/>
                    </a:p>
                  </a:txBody>
                  <a:tcPr/>
                </a:tc>
              </a:tr>
              <a:tr h="192700"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en-US" sz="1400" dirty="0" smtClean="0"/>
                        <a:t>Isaac Asimov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en-US" sz="1400" dirty="0" smtClean="0"/>
                        <a:t>The Robots</a:t>
                      </a:r>
                      <a:r>
                        <a:rPr lang="en-US" sz="1400" baseline="0" dirty="0" smtClean="0"/>
                        <a:t> of Dawn</a:t>
                      </a:r>
                      <a:endParaRPr lang="en-US" sz="1400" dirty="0"/>
                    </a:p>
                  </a:txBody>
                  <a:tcPr/>
                </a:tc>
              </a:tr>
              <a:tr h="192700"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en-US" sz="1400" dirty="0" smtClean="0"/>
                        <a:t>David </a:t>
                      </a:r>
                      <a:r>
                        <a:rPr lang="en-US" sz="1400" dirty="0" err="1" smtClean="0"/>
                        <a:t>Brin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en-US" sz="1400" dirty="0" err="1" smtClean="0"/>
                        <a:t>Startide</a:t>
                      </a:r>
                      <a:r>
                        <a:rPr lang="en-US" sz="1400" dirty="0" smtClean="0"/>
                        <a:t> Rising</a:t>
                      </a:r>
                      <a:endParaRPr lang="en-US" sz="1400" dirty="0"/>
                    </a:p>
                  </a:txBody>
                  <a:tcPr/>
                </a:tc>
              </a:tr>
              <a:tr h="192700"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en-US" sz="1400" dirty="0" smtClean="0"/>
                        <a:t>James </a:t>
                      </a:r>
                      <a:r>
                        <a:rPr lang="en-US" sz="1400" dirty="0" err="1" smtClean="0"/>
                        <a:t>Gleick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en-US" sz="1400" dirty="0" smtClean="0"/>
                        <a:t>Chaos: Making a New Science</a:t>
                      </a:r>
                      <a:endParaRPr lang="en-US" sz="1400" dirty="0"/>
                    </a:p>
                  </a:txBody>
                  <a:tcPr/>
                </a:tc>
              </a:tr>
              <a:tr h="235991"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en-US" sz="1400" dirty="0" smtClean="0"/>
                        <a:t>Charles Dickens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en-US" sz="1400" dirty="0" smtClean="0"/>
                        <a:t>Great Expectations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en-US" sz="1400" dirty="0" smtClean="0"/>
                        <a:t>William Shakespeare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en-US" sz="1400" dirty="0" smtClean="0"/>
                        <a:t>The Comedy of Errors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902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-19050"/>
            <a:ext cx="3810000" cy="685800"/>
          </a:xfrm>
        </p:spPr>
        <p:txBody>
          <a:bodyPr/>
          <a:lstStyle/>
          <a:p>
            <a:r>
              <a:rPr lang="en-US" sz="3800" dirty="0"/>
              <a:t/>
            </a:r>
            <a:br>
              <a:rPr lang="en-US" sz="3800" dirty="0"/>
            </a:br>
            <a:r>
              <a:rPr lang="en-US" sz="3800" dirty="0" smtClean="0"/>
              <a:t>Snowball</a:t>
            </a:r>
            <a:endParaRPr lang="en-US" sz="3800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81000" y="1200150"/>
            <a:ext cx="8610600" cy="26670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Similar iterative algorithm</a:t>
            </a: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 smtClean="0">
              <a:latin typeface="Calibri"/>
              <a:cs typeface="Calibri"/>
            </a:endParaRPr>
          </a:p>
          <a:p>
            <a:pPr>
              <a:lnSpc>
                <a:spcPct val="110000"/>
              </a:lnSpc>
            </a:pPr>
            <a:r>
              <a:rPr lang="en-US" dirty="0" smtClean="0">
                <a:latin typeface="Calibri"/>
                <a:cs typeface="Calibri"/>
              </a:rPr>
              <a:t>Group instances w/similar prefix, middle, suffix, extract patterns</a:t>
            </a:r>
          </a:p>
          <a:p>
            <a:pPr lvl="1">
              <a:lnSpc>
                <a:spcPct val="110000"/>
              </a:lnSpc>
            </a:pPr>
            <a:r>
              <a:rPr lang="en-US" dirty="0" smtClean="0">
                <a:latin typeface="Calibri"/>
                <a:cs typeface="Calibri"/>
              </a:rPr>
              <a:t>But require </a:t>
            </a:r>
            <a:r>
              <a:rPr lang="en-US" dirty="0">
                <a:latin typeface="Calibri"/>
                <a:cs typeface="Calibri"/>
              </a:rPr>
              <a:t>that X and Y be named </a:t>
            </a:r>
            <a:r>
              <a:rPr lang="en-US" dirty="0" smtClean="0">
                <a:latin typeface="Calibri"/>
                <a:cs typeface="Calibri"/>
              </a:rPr>
              <a:t>entities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And compute a confidence for each pattern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3562350" y="3964285"/>
            <a:ext cx="360045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dirty="0" smtClean="0">
                <a:latin typeface="Courier"/>
                <a:ea typeface="Arial" charset="0"/>
                <a:cs typeface="Courier"/>
              </a:rPr>
              <a:t>{’s, in,</a:t>
            </a:r>
            <a:r>
              <a:rPr lang="en-US" sz="2000" dirty="0">
                <a:latin typeface="Courier"/>
                <a:ea typeface="Arial" charset="0"/>
                <a:cs typeface="Courier"/>
              </a:rPr>
              <a:t> </a:t>
            </a:r>
            <a:r>
              <a:rPr lang="en-US" sz="2000" dirty="0" smtClean="0">
                <a:latin typeface="Courier"/>
                <a:ea typeface="Arial" charset="0"/>
                <a:cs typeface="Courier"/>
              </a:rPr>
              <a:t>headquarters}</a:t>
            </a:r>
            <a:endParaRPr lang="en-US" sz="2000" dirty="0">
              <a:latin typeface="Courier"/>
              <a:ea typeface="Arial" charset="0"/>
              <a:cs typeface="Courier"/>
            </a:endParaRPr>
          </a:p>
        </p:txBody>
      </p:sp>
      <p:sp>
        <p:nvSpPr>
          <p:cNvPr id="70668" name="Rectangle 12"/>
          <p:cNvSpPr>
            <a:spLocks noChangeArrowheads="1"/>
          </p:cNvSpPr>
          <p:nvPr/>
        </p:nvSpPr>
        <p:spPr bwMode="auto">
          <a:xfrm>
            <a:off x="3181350" y="4556264"/>
            <a:ext cx="192405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dirty="0" smtClean="0">
                <a:latin typeface="Courier"/>
                <a:ea typeface="Arial" charset="0"/>
                <a:cs typeface="Courier"/>
              </a:rPr>
              <a:t>{in, based}</a:t>
            </a:r>
            <a:endParaRPr lang="en-US" sz="2000" dirty="0">
              <a:latin typeface="Courier"/>
              <a:ea typeface="Arial" charset="0"/>
              <a:cs typeface="Courier"/>
            </a:endParaRPr>
          </a:p>
        </p:txBody>
      </p:sp>
      <p:sp>
        <p:nvSpPr>
          <p:cNvPr id="70670" name="Text Box 14"/>
          <p:cNvSpPr txBox="1">
            <a:spLocks noChangeArrowheads="1"/>
          </p:cNvSpPr>
          <p:nvPr/>
        </p:nvSpPr>
        <p:spPr bwMode="auto">
          <a:xfrm>
            <a:off x="5181600" y="4533840"/>
            <a:ext cx="2075007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dirty="0">
                <a:solidFill>
                  <a:srgbClr val="FF0000"/>
                </a:solidFill>
                <a:latin typeface="Tahoma" charset="0"/>
                <a:ea typeface="Arial" charset="0"/>
                <a:cs typeface="Arial" charset="0"/>
              </a:rPr>
              <a:t>ORGANIZATION</a:t>
            </a:r>
          </a:p>
        </p:txBody>
      </p:sp>
      <p:sp>
        <p:nvSpPr>
          <p:cNvPr id="70672" name="Text Box 16"/>
          <p:cNvSpPr txBox="1">
            <a:spLocks noChangeArrowheads="1"/>
          </p:cNvSpPr>
          <p:nvPr/>
        </p:nvSpPr>
        <p:spPr bwMode="auto">
          <a:xfrm>
            <a:off x="1428750" y="4533840"/>
            <a:ext cx="1466850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dirty="0">
                <a:solidFill>
                  <a:srgbClr val="0000FF"/>
                </a:solidFill>
                <a:latin typeface="Tahoma" charset="0"/>
                <a:ea typeface="Arial" charset="0"/>
                <a:cs typeface="Arial" charset="0"/>
              </a:rPr>
              <a:t>LOCATION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9874"/>
              </p:ext>
            </p:extLst>
          </p:nvPr>
        </p:nvGraphicFramePr>
        <p:xfrm>
          <a:off x="4572000" y="1428750"/>
          <a:ext cx="4267200" cy="104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2819400"/>
              </a:tblGrid>
              <a:tr h="24384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Organization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Location of Headquarters</a:t>
                      </a:r>
                      <a:endParaRPr lang="en-US" sz="1600" dirty="0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Microsoft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Redmond</a:t>
                      </a:r>
                      <a:endParaRPr lang="en-US" sz="1600" dirty="0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Exxon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Irving</a:t>
                      </a:r>
                      <a:endParaRPr lang="en-US" sz="1600" dirty="0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IBM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600" dirty="0" smtClean="0"/>
                        <a:t>Armonk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24200" y="590550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E. </a:t>
            </a:r>
            <a:r>
              <a:rPr lang="en-US" sz="1400" dirty="0" err="1" smtClean="0"/>
              <a:t>Agichtein</a:t>
            </a:r>
            <a:r>
              <a:rPr lang="en-US" sz="1400" dirty="0" smtClean="0"/>
              <a:t> </a:t>
            </a:r>
            <a:r>
              <a:rPr lang="en-US" sz="1400" dirty="0"/>
              <a:t>and </a:t>
            </a:r>
            <a:r>
              <a:rPr lang="en-US" sz="1400" dirty="0" smtClean="0"/>
              <a:t>L. </a:t>
            </a:r>
            <a:r>
              <a:rPr lang="en-US" sz="1400" dirty="0" err="1" smtClean="0"/>
              <a:t>Gravano</a:t>
            </a:r>
            <a:r>
              <a:rPr lang="en-US" sz="1400" dirty="0" smtClean="0"/>
              <a:t> </a:t>
            </a:r>
            <a:r>
              <a:rPr lang="en-US" sz="1400" dirty="0"/>
              <a:t>2000. Snowball: Extracting Relations </a:t>
            </a:r>
            <a:endParaRPr lang="en-US" sz="1400" dirty="0" smtClean="0"/>
          </a:p>
          <a:p>
            <a:r>
              <a:rPr lang="en-US" sz="1400" dirty="0" smtClean="0"/>
              <a:t>from </a:t>
            </a:r>
            <a:r>
              <a:rPr lang="en-US" sz="1400" dirty="0"/>
              <a:t>Large Plain-Text </a:t>
            </a:r>
            <a:r>
              <a:rPr lang="en-US" sz="1400" dirty="0" smtClean="0"/>
              <a:t>Collections. ICDL </a:t>
            </a:r>
            <a:endParaRPr lang="en-US" sz="1400" dirty="0">
              <a:latin typeface="+mn-lt"/>
            </a:endParaRPr>
          </a:p>
        </p:txBody>
      </p: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1447800" y="3964285"/>
            <a:ext cx="2075007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dirty="0">
                <a:solidFill>
                  <a:srgbClr val="FF0000"/>
                </a:solidFill>
                <a:latin typeface="Tahoma" charset="0"/>
                <a:ea typeface="Arial" charset="0"/>
                <a:cs typeface="Arial" charset="0"/>
              </a:rPr>
              <a:t>ORGANIZATION</a:t>
            </a:r>
          </a:p>
        </p:txBody>
      </p:sp>
      <p:sp>
        <p:nvSpPr>
          <p:cNvPr id="28" name="Text Box 16"/>
          <p:cNvSpPr txBox="1">
            <a:spLocks noChangeArrowheads="1"/>
          </p:cNvSpPr>
          <p:nvPr/>
        </p:nvSpPr>
        <p:spPr bwMode="auto">
          <a:xfrm>
            <a:off x="7372350" y="3964285"/>
            <a:ext cx="1466850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dirty="0">
                <a:solidFill>
                  <a:srgbClr val="0000FF"/>
                </a:solidFill>
                <a:latin typeface="Tahoma" charset="0"/>
                <a:ea typeface="Arial" charset="0"/>
                <a:cs typeface="Arial" charset="0"/>
              </a:rPr>
              <a:t>LOCATION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938885"/>
            <a:ext cx="57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.69</a:t>
            </a:r>
            <a:endParaRPr lang="en-US" dirty="0"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8446" y="4472285"/>
            <a:ext cx="57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.75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143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/>
              <a:t>Distant </a:t>
            </a:r>
            <a:r>
              <a:rPr lang="en-US" dirty="0"/>
              <a:t>Supervision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133600"/>
            <a:ext cx="8534400" cy="2800350"/>
          </a:xfrm>
        </p:spPr>
        <p:txBody>
          <a:bodyPr/>
          <a:lstStyle/>
          <a:p>
            <a:r>
              <a:rPr lang="en-US" sz="2800" dirty="0" smtClean="0"/>
              <a:t>Combine bootstrapping with supervised learning</a:t>
            </a:r>
            <a:endParaRPr lang="en-US" sz="2800" b="1" dirty="0"/>
          </a:p>
          <a:p>
            <a:pPr lvl="1"/>
            <a:r>
              <a:rPr lang="en-US" sz="2800" dirty="0" smtClean="0"/>
              <a:t>Instead of 5 seeds,</a:t>
            </a:r>
          </a:p>
          <a:p>
            <a:pPr lvl="2"/>
            <a:r>
              <a:rPr lang="en-US" sz="2400" dirty="0" smtClean="0"/>
              <a:t>Use </a:t>
            </a:r>
            <a:r>
              <a:rPr lang="en-US" sz="2400" dirty="0"/>
              <a:t>a large database to get </a:t>
            </a:r>
            <a:r>
              <a:rPr lang="en-US" sz="2400" dirty="0" smtClean="0"/>
              <a:t>huge # of seed </a:t>
            </a:r>
            <a:r>
              <a:rPr lang="en-US" sz="2400" dirty="0"/>
              <a:t>examples</a:t>
            </a:r>
          </a:p>
          <a:p>
            <a:pPr lvl="1"/>
            <a:r>
              <a:rPr lang="en-US" sz="2800" dirty="0"/>
              <a:t>Create </a:t>
            </a:r>
            <a:r>
              <a:rPr lang="en-US" sz="2800" dirty="0" smtClean="0"/>
              <a:t>lots of features </a:t>
            </a:r>
            <a:r>
              <a:rPr lang="en-US" sz="2800" dirty="0"/>
              <a:t>from all these examples</a:t>
            </a:r>
          </a:p>
          <a:p>
            <a:pPr lvl="1"/>
            <a:r>
              <a:rPr lang="en-US" sz="2800" dirty="0"/>
              <a:t>Combine in a </a:t>
            </a:r>
            <a:r>
              <a:rPr lang="en-US" sz="2800" dirty="0" smtClean="0"/>
              <a:t>supervised classifier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918686"/>
            <a:ext cx="7772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Snow, Jurafsky, Ng. 2005. Learning syntactic patterns for automatic </a:t>
            </a:r>
            <a:r>
              <a:rPr lang="en-US" sz="1400" dirty="0" err="1">
                <a:solidFill>
                  <a:srgbClr val="000000"/>
                </a:solidFill>
                <a:latin typeface="Calibri"/>
                <a:cs typeface="Calibri"/>
              </a:rPr>
              <a:t>hypernym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 discovery. NIPS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17</a:t>
            </a: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400" dirty="0" err="1">
                <a:latin typeface="Calibri"/>
                <a:cs typeface="Calibri"/>
              </a:rPr>
              <a:t>Fei</a:t>
            </a:r>
            <a:r>
              <a:rPr lang="en-US" sz="1400" dirty="0">
                <a:latin typeface="Calibri"/>
                <a:cs typeface="Calibri"/>
              </a:rPr>
              <a:t> Wu and Daniel S. Weld. </a:t>
            </a:r>
            <a:r>
              <a:rPr lang="en-US" sz="1400" dirty="0" smtClean="0">
                <a:latin typeface="Calibri"/>
                <a:cs typeface="Calibri"/>
              </a:rPr>
              <a:t>2007.  Autonomously </a:t>
            </a:r>
            <a:r>
              <a:rPr lang="en-US" sz="1400" dirty="0" err="1" smtClean="0">
                <a:latin typeface="Calibri"/>
                <a:cs typeface="Calibri"/>
              </a:rPr>
              <a:t>Semantifying</a:t>
            </a:r>
            <a:r>
              <a:rPr lang="en-US" sz="1400" dirty="0" smtClean="0">
                <a:latin typeface="Calibri"/>
                <a:cs typeface="Calibri"/>
              </a:rPr>
              <a:t> Wikipedia. CIKM 2007</a:t>
            </a:r>
            <a:endParaRPr lang="en-US" sz="1400" dirty="0">
              <a:latin typeface="Calibri"/>
              <a:cs typeface="Calibri"/>
            </a:endParaRPr>
          </a:p>
          <a:p>
            <a:r>
              <a:rPr lang="en-US" sz="1400" dirty="0" err="1" smtClean="0">
                <a:latin typeface="Calibri"/>
                <a:ea typeface="Arial" pitchFamily="-107" charset="0"/>
                <a:cs typeface="Calibri"/>
              </a:rPr>
              <a:t>Mintz</a:t>
            </a:r>
            <a:r>
              <a:rPr lang="en-US" sz="1400" dirty="0">
                <a:latin typeface="Calibri"/>
                <a:ea typeface="Arial" pitchFamily="-107" charset="0"/>
                <a:cs typeface="Calibri"/>
              </a:rPr>
              <a:t>, Bills, Snow, </a:t>
            </a:r>
            <a:r>
              <a:rPr lang="en-US" sz="1400" dirty="0" smtClean="0">
                <a:latin typeface="Calibri"/>
                <a:ea typeface="Arial" pitchFamily="-107" charset="0"/>
                <a:cs typeface="Calibri"/>
              </a:rPr>
              <a:t>Jurafsky. 2009. </a:t>
            </a:r>
            <a:r>
              <a:rPr lang="en-US" sz="1400" dirty="0">
                <a:latin typeface="Calibri"/>
                <a:ea typeface="Arial" pitchFamily="-107" charset="0"/>
                <a:cs typeface="Calibri"/>
              </a:rPr>
              <a:t>Distant supervision for relation extraction without labeled </a:t>
            </a:r>
            <a:r>
              <a:rPr lang="en-US" sz="1400" dirty="0" smtClean="0">
                <a:latin typeface="Calibri"/>
                <a:ea typeface="Arial" pitchFamily="-107" charset="0"/>
                <a:cs typeface="Calibri"/>
              </a:rPr>
              <a:t>data. ACL09</a:t>
            </a:r>
          </a:p>
        </p:txBody>
      </p:sp>
    </p:spTree>
    <p:extLst>
      <p:ext uri="{BB962C8B-B14F-4D97-AF65-F5344CB8AC3E}">
        <p14:creationId xmlns:p14="http://schemas.microsoft.com/office/powerpoint/2010/main" val="126298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Distant supervision paradigm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52550"/>
            <a:ext cx="8534400" cy="3124200"/>
          </a:xfrm>
        </p:spPr>
        <p:txBody>
          <a:bodyPr/>
          <a:lstStyle/>
          <a:p>
            <a:r>
              <a:rPr lang="en-US" sz="2800" dirty="0" smtClean="0"/>
              <a:t>Like supervised </a:t>
            </a:r>
            <a:r>
              <a:rPr lang="en-US" sz="2800" dirty="0"/>
              <a:t>classification:</a:t>
            </a:r>
          </a:p>
          <a:p>
            <a:pPr lvl="2"/>
            <a:r>
              <a:rPr lang="en-US" sz="2400" dirty="0" smtClean="0"/>
              <a:t>Uses a classifier with lots of features</a:t>
            </a:r>
          </a:p>
          <a:p>
            <a:pPr lvl="2"/>
            <a:r>
              <a:rPr lang="en-US" sz="2400" dirty="0"/>
              <a:t>Supervised by detailed hand-created </a:t>
            </a:r>
            <a:r>
              <a:rPr lang="en-US" sz="2400" dirty="0" smtClean="0"/>
              <a:t>knowledge</a:t>
            </a:r>
          </a:p>
          <a:p>
            <a:pPr lvl="2"/>
            <a:r>
              <a:rPr lang="en-US" sz="2400" dirty="0" smtClean="0"/>
              <a:t>Doesn’t require iteratively expanding patterns</a:t>
            </a:r>
          </a:p>
          <a:p>
            <a:r>
              <a:rPr lang="en-US" sz="2800" dirty="0" smtClean="0"/>
              <a:t>Like unsupervised </a:t>
            </a:r>
            <a:r>
              <a:rPr lang="en-US" sz="2800" dirty="0"/>
              <a:t>classification:</a:t>
            </a:r>
          </a:p>
          <a:p>
            <a:pPr lvl="2"/>
            <a:r>
              <a:rPr lang="en-US" sz="2400" dirty="0" smtClean="0"/>
              <a:t>Uses very large amounts </a:t>
            </a:r>
            <a:r>
              <a:rPr lang="en-US" sz="2400" dirty="0"/>
              <a:t>of </a:t>
            </a:r>
            <a:r>
              <a:rPr lang="en-US" sz="2400" dirty="0" smtClean="0"/>
              <a:t>unlabeled data</a:t>
            </a:r>
            <a:endParaRPr lang="en-US" sz="2400" dirty="0"/>
          </a:p>
          <a:p>
            <a:pPr lvl="2"/>
            <a:r>
              <a:rPr lang="en-US" sz="2400" dirty="0"/>
              <a:t>N</a:t>
            </a:r>
            <a:r>
              <a:rPr lang="en-US" sz="2400" dirty="0" smtClean="0"/>
              <a:t>ot </a:t>
            </a:r>
            <a:r>
              <a:rPr lang="en-US" sz="2400" dirty="0"/>
              <a:t>sensitive </a:t>
            </a:r>
            <a:r>
              <a:rPr lang="en-US" sz="2400" dirty="0" smtClean="0"/>
              <a:t>to genre issues in </a:t>
            </a:r>
            <a:r>
              <a:rPr lang="en-US" sz="2400" dirty="0"/>
              <a:t>training corpus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08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2" name="AutoShape 2"/>
          <p:cNvSpPr>
            <a:spLocks noGrp="1" noChangeArrowheads="1"/>
          </p:cNvSpPr>
          <p:nvPr>
            <p:ph type="title"/>
          </p:nvPr>
        </p:nvSpPr>
        <p:spPr>
          <a:xfrm>
            <a:off x="1447800" y="476250"/>
            <a:ext cx="7620000" cy="571500"/>
          </a:xfrm>
        </p:spPr>
        <p:txBody>
          <a:bodyPr/>
          <a:lstStyle/>
          <a:p>
            <a:r>
              <a:rPr lang="en-US" dirty="0" smtClean="0"/>
              <a:t>Distantly supervised learning </a:t>
            </a:r>
            <a:br>
              <a:rPr lang="en-US" dirty="0" smtClean="0"/>
            </a:br>
            <a:r>
              <a:rPr lang="en-US" dirty="0" smtClean="0"/>
              <a:t>of relation extraction patterns</a:t>
            </a:r>
            <a:endParaRPr lang="en-US" dirty="0"/>
          </a:p>
        </p:txBody>
      </p:sp>
      <p:sp>
        <p:nvSpPr>
          <p:cNvPr id="634884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762000" y="1162050"/>
            <a:ext cx="4114800" cy="37719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endParaRPr lang="en-US" sz="100" dirty="0"/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For each relation</a:t>
            </a:r>
          </a:p>
          <a:p>
            <a:pPr>
              <a:lnSpc>
                <a:spcPct val="90000"/>
              </a:lnSpc>
              <a:buNone/>
            </a:pPr>
            <a:endParaRPr lang="en-US" sz="1100" dirty="0" smtClean="0"/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For each tuple in big database</a:t>
            </a:r>
          </a:p>
          <a:p>
            <a:pPr>
              <a:lnSpc>
                <a:spcPct val="90000"/>
              </a:lnSpc>
              <a:buNone/>
            </a:pPr>
            <a:endParaRPr lang="en-US" sz="1200" dirty="0"/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Find sentences in large corpus with both entities</a:t>
            </a:r>
            <a:endParaRPr lang="en-US" sz="2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  <a:buNone/>
            </a:pPr>
            <a:endParaRPr lang="en-US" sz="1800" dirty="0"/>
          </a:p>
          <a:p>
            <a:pPr>
              <a:lnSpc>
                <a:spcPct val="90000"/>
              </a:lnSpc>
              <a:buNone/>
            </a:pPr>
            <a:r>
              <a:rPr lang="en-US" dirty="0"/>
              <a:t>Extract </a:t>
            </a:r>
            <a:r>
              <a:rPr lang="en-US" dirty="0" smtClean="0"/>
              <a:t>frequent features (parse,</a:t>
            </a:r>
            <a:r>
              <a:rPr lang="en-US" dirty="0"/>
              <a:t> </a:t>
            </a:r>
            <a:r>
              <a:rPr lang="en-US" dirty="0" smtClean="0"/>
              <a:t>words,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>
              <a:lnSpc>
                <a:spcPct val="90000"/>
              </a:lnSpc>
              <a:buNone/>
            </a:pPr>
            <a:endParaRPr lang="en-US" sz="800" dirty="0"/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Train supervised classifier using thousands of patterns</a:t>
            </a:r>
            <a:endParaRPr lang="en-US" dirty="0"/>
          </a:p>
          <a:p>
            <a:pPr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43" name="Oval 10"/>
          <p:cNvSpPr>
            <a:spLocks noChangeArrowheads="1"/>
          </p:cNvSpPr>
          <p:nvPr/>
        </p:nvSpPr>
        <p:spPr bwMode="auto">
          <a:xfrm>
            <a:off x="228600" y="3581400"/>
            <a:ext cx="381000" cy="2857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4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4" name="Oval 11"/>
          <p:cNvSpPr>
            <a:spLocks noChangeArrowheads="1"/>
          </p:cNvSpPr>
          <p:nvPr/>
        </p:nvSpPr>
        <p:spPr bwMode="auto">
          <a:xfrm>
            <a:off x="228600" y="1276350"/>
            <a:ext cx="381000" cy="2857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1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5" name="Oval 12"/>
          <p:cNvSpPr>
            <a:spLocks noChangeArrowheads="1"/>
          </p:cNvSpPr>
          <p:nvPr/>
        </p:nvSpPr>
        <p:spPr bwMode="auto">
          <a:xfrm>
            <a:off x="228600" y="1885950"/>
            <a:ext cx="381000" cy="2857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2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6" name="Oval 13"/>
          <p:cNvSpPr>
            <a:spLocks noChangeArrowheads="1"/>
          </p:cNvSpPr>
          <p:nvPr/>
        </p:nvSpPr>
        <p:spPr bwMode="auto">
          <a:xfrm>
            <a:off x="228600" y="2495550"/>
            <a:ext cx="381000" cy="2857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3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7" name="Oval 10"/>
          <p:cNvSpPr>
            <a:spLocks noChangeArrowheads="1"/>
          </p:cNvSpPr>
          <p:nvPr/>
        </p:nvSpPr>
        <p:spPr bwMode="auto">
          <a:xfrm>
            <a:off x="228600" y="4552950"/>
            <a:ext cx="381000" cy="2857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49" name="Rectangle 4"/>
          <p:cNvSpPr txBox="1">
            <a:spLocks noChangeArrowheads="1"/>
          </p:cNvSpPr>
          <p:nvPr/>
        </p:nvSpPr>
        <p:spPr bwMode="auto">
          <a:xfrm>
            <a:off x="5562600" y="3486150"/>
            <a:ext cx="2971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 was born in LOC</a:t>
            </a: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lang="en-US" sz="1800" dirty="0" smtClean="0">
                <a:solidFill>
                  <a:srgbClr val="0000FF"/>
                </a:solidFill>
                <a:latin typeface="Calibri"/>
                <a:ea typeface="+mn-ea"/>
                <a:cs typeface="Calibri"/>
              </a:rPr>
              <a:t>PER, born (XXXX), LOC</a:t>
            </a: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PER’s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birthplace in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LOC</a:t>
            </a: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tabLst/>
              <a:defRPr/>
            </a:pPr>
            <a:endParaRPr lang="en-US" sz="2400" dirty="0">
              <a:latin typeface="Calibri"/>
              <a:cs typeface="Calibri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0361" y="1696819"/>
            <a:ext cx="2839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&lt;</a:t>
            </a:r>
            <a:r>
              <a:rPr lang="en-US" sz="1800" dirty="0" smtClean="0">
                <a:latin typeface="+mn-lt"/>
              </a:rPr>
              <a:t>Edwin Hubble, Marshfield&gt;</a:t>
            </a:r>
          </a:p>
          <a:p>
            <a:r>
              <a:rPr lang="en-US" sz="1800" dirty="0" smtClean="0">
                <a:latin typeface="+mn-lt"/>
              </a:rPr>
              <a:t>&lt;Albert Einstein, Ulm&gt;</a:t>
            </a:r>
            <a:endParaRPr lang="en-US" sz="1800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02787" y="1211818"/>
            <a:ext cx="883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  <a:latin typeface="+mn-lt"/>
              </a:rPr>
              <a:t>Born-In</a:t>
            </a:r>
            <a:endParaRPr lang="en-US" sz="1800" dirty="0">
              <a:latin typeface="+mn-lt"/>
            </a:endParaRPr>
          </a:p>
        </p:txBody>
      </p:sp>
      <p:sp>
        <p:nvSpPr>
          <p:cNvPr id="19" name="Rectangle 4"/>
          <p:cNvSpPr txBox="1">
            <a:spLocks noChangeArrowheads="1"/>
          </p:cNvSpPr>
          <p:nvPr/>
        </p:nvSpPr>
        <p:spPr bwMode="auto">
          <a:xfrm>
            <a:off x="5257800" y="2419350"/>
            <a:ext cx="3810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lang="en-US" sz="1800" dirty="0" smtClean="0">
                <a:solidFill>
                  <a:srgbClr val="FF0000"/>
                </a:solidFill>
                <a:latin typeface="Calibri"/>
                <a:ea typeface="+mn-ea"/>
                <a:cs typeface="Calibri"/>
              </a:rPr>
              <a:t>Hubble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was born in Marshfield</a:t>
            </a: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lang="en-US" sz="1800" dirty="0" smtClean="0">
                <a:solidFill>
                  <a:srgbClr val="FF0000"/>
                </a:solidFill>
                <a:latin typeface="Calibri"/>
                <a:ea typeface="+mn-ea"/>
                <a:cs typeface="Calibri"/>
              </a:rPr>
              <a:t>Einstein, born (1879),  Ulm</a:t>
            </a: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Hubble’s birthplace in Marshfield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38800" y="4629150"/>
            <a:ext cx="2692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lang="en-US" sz="1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(born-in | f</a:t>
            </a:r>
            <a:r>
              <a:rPr lang="en-US" sz="1800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lang="en-US" sz="1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,f</a:t>
            </a:r>
            <a:r>
              <a:rPr lang="en-US" sz="1800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lang="en-US" sz="1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,f</a:t>
            </a:r>
            <a:r>
              <a:rPr lang="en-US" sz="1800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lang="en-US" sz="1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,…,f</a:t>
            </a:r>
            <a:r>
              <a:rPr lang="en-US" sz="1800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70000</a:t>
            </a:r>
            <a:r>
              <a:rPr lang="en-US" sz="1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endParaRPr lang="en-US" sz="18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719732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884" grpId="0" build="p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2" name="AutoShape 2"/>
          <p:cNvSpPr>
            <a:spLocks noGrp="1" noChangeArrowheads="1"/>
          </p:cNvSpPr>
          <p:nvPr>
            <p:ph type="title"/>
          </p:nvPr>
        </p:nvSpPr>
        <p:spPr>
          <a:xfrm>
            <a:off x="1447800" y="476250"/>
            <a:ext cx="7620000" cy="571500"/>
          </a:xfrm>
        </p:spPr>
        <p:txBody>
          <a:bodyPr/>
          <a:lstStyle/>
          <a:p>
            <a:r>
              <a:rPr lang="en-US" dirty="0" smtClean="0"/>
              <a:t>Distantly supervised learning </a:t>
            </a:r>
            <a:br>
              <a:rPr lang="en-US" dirty="0" smtClean="0"/>
            </a:br>
            <a:r>
              <a:rPr lang="en-US" dirty="0" smtClean="0"/>
              <a:t>of IS-A extraction patterns</a:t>
            </a:r>
            <a:endParaRPr lang="en-US" dirty="0"/>
          </a:p>
        </p:txBody>
      </p:sp>
      <p:sp>
        <p:nvSpPr>
          <p:cNvPr id="634884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761999" y="1200150"/>
            <a:ext cx="4343520" cy="37719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endParaRPr lang="en-US" sz="100" dirty="0"/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For each X IS-A Y in </a:t>
            </a:r>
            <a:r>
              <a:rPr lang="en-US" dirty="0" err="1" smtClean="0"/>
              <a:t>WordNet</a:t>
            </a: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sz="1200" dirty="0"/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Find sentences in large corpus with X and Y</a:t>
            </a:r>
          </a:p>
          <a:p>
            <a:pPr>
              <a:lnSpc>
                <a:spcPct val="90000"/>
              </a:lnSpc>
              <a:buNone/>
            </a:pPr>
            <a:endParaRPr lang="en-US" sz="1800" dirty="0"/>
          </a:p>
          <a:p>
            <a:pPr>
              <a:lnSpc>
                <a:spcPct val="90000"/>
              </a:lnSpc>
              <a:buNone/>
            </a:pPr>
            <a:r>
              <a:rPr lang="en-US" dirty="0"/>
              <a:t>Extract </a:t>
            </a:r>
            <a:r>
              <a:rPr lang="en-US" dirty="0" smtClean="0"/>
              <a:t>parse path between X and Y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Represent each noun pair as a 70,000d vector with counts for each of 70,000 parse patterns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Train supervised classifier</a:t>
            </a:r>
            <a:endParaRPr lang="en-US" dirty="0"/>
          </a:p>
        </p:txBody>
      </p:sp>
      <p:sp>
        <p:nvSpPr>
          <p:cNvPr id="43" name="Oval 10"/>
          <p:cNvSpPr>
            <a:spLocks noChangeArrowheads="1"/>
          </p:cNvSpPr>
          <p:nvPr/>
        </p:nvSpPr>
        <p:spPr bwMode="auto">
          <a:xfrm>
            <a:off x="228600" y="3733800"/>
            <a:ext cx="381000" cy="2857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4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4" name="Oval 11"/>
          <p:cNvSpPr>
            <a:spLocks noChangeArrowheads="1"/>
          </p:cNvSpPr>
          <p:nvPr/>
        </p:nvSpPr>
        <p:spPr bwMode="auto">
          <a:xfrm>
            <a:off x="228600" y="1295400"/>
            <a:ext cx="381000" cy="2857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1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5" name="Oval 12"/>
          <p:cNvSpPr>
            <a:spLocks noChangeArrowheads="1"/>
          </p:cNvSpPr>
          <p:nvPr/>
        </p:nvSpPr>
        <p:spPr bwMode="auto">
          <a:xfrm>
            <a:off x="228600" y="2000250"/>
            <a:ext cx="381000" cy="2857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2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6" name="Oval 13"/>
          <p:cNvSpPr>
            <a:spLocks noChangeArrowheads="1"/>
          </p:cNvSpPr>
          <p:nvPr/>
        </p:nvSpPr>
        <p:spPr bwMode="auto">
          <a:xfrm>
            <a:off x="228600" y="2895600"/>
            <a:ext cx="381000" cy="2857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</a:rPr>
              <a:t>3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11125" y="1200150"/>
            <a:ext cx="2004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&lt;sarcoma, cancer&gt;</a:t>
            </a:r>
          </a:p>
          <a:p>
            <a:r>
              <a:rPr lang="en-US" sz="1800" dirty="0" smtClean="0">
                <a:latin typeface="+mn-lt"/>
              </a:rPr>
              <a:t>&lt;deuterium, atom&gt;</a:t>
            </a:r>
            <a:endParaRPr lang="en-US" sz="1800" dirty="0">
              <a:latin typeface="+mn-lt"/>
            </a:endParaRPr>
          </a:p>
        </p:txBody>
      </p:sp>
      <p:sp>
        <p:nvSpPr>
          <p:cNvPr id="19" name="Rectangle 4"/>
          <p:cNvSpPr txBox="1">
            <a:spLocks noChangeArrowheads="1"/>
          </p:cNvSpPr>
          <p:nvPr/>
        </p:nvSpPr>
        <p:spPr bwMode="auto">
          <a:xfrm>
            <a:off x="5080119" y="1962150"/>
            <a:ext cx="3810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>
              <a:lnSpc>
                <a:spcPct val="90000"/>
              </a:lnSpc>
              <a:spcBef>
                <a:spcPts val="575"/>
              </a:spcBef>
              <a:buClr>
                <a:schemeClr val="accent1"/>
              </a:buClr>
              <a:buSzPct val="85000"/>
              <a:defRPr/>
            </a:pPr>
            <a:r>
              <a:rPr lang="en-US" altLang="en-US" sz="18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an uncommon bone </a:t>
            </a:r>
            <a:r>
              <a:rPr lang="en-US" altLang="en-US" sz="18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cancer</a:t>
            </a:r>
            <a:r>
              <a:rPr lang="en-US" altLang="en-US" sz="18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 called </a:t>
            </a:r>
            <a:r>
              <a:rPr lang="en-US" altLang="en-US" sz="1800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osteogenic</a:t>
            </a:r>
            <a:r>
              <a:rPr lang="en-US" altLang="en-US" sz="18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en-US" sz="18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sarcoma </a:t>
            </a:r>
            <a:endParaRPr lang="en-US" altLang="en-US" sz="1800" b="1" dirty="0" smtClean="0">
              <a:solidFill>
                <a:srgbClr val="FF000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273050" lvl="0" indent="-273050">
              <a:lnSpc>
                <a:spcPct val="90000"/>
              </a:lnSpc>
              <a:spcBef>
                <a:spcPts val="575"/>
              </a:spcBef>
              <a:buClr>
                <a:schemeClr val="accent1"/>
              </a:buClr>
              <a:buSzPct val="85000"/>
              <a:defRPr/>
            </a:pPr>
            <a:r>
              <a:rPr lang="en-US" altLang="en-US" sz="1800" dirty="0" smtClean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in </a:t>
            </a:r>
            <a:r>
              <a:rPr lang="en-US" altLang="en-US" sz="18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the doubly heavy hydrogen </a:t>
            </a:r>
            <a:r>
              <a:rPr lang="en-US" altLang="en-US" sz="18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atom</a:t>
            </a:r>
            <a:r>
              <a:rPr lang="en-US" altLang="en-US" sz="18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 called </a:t>
            </a:r>
            <a:r>
              <a:rPr lang="en-US" altLang="en-US" sz="18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deuterium</a:t>
            </a:r>
            <a:r>
              <a:rPr lang="en-US" altLang="en-US" sz="18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91781" y="4044434"/>
            <a:ext cx="2902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P(IS-A,X,Y | f</a:t>
            </a:r>
            <a:r>
              <a:rPr lang="en-US" sz="1800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lang="en-US" sz="1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,f</a:t>
            </a:r>
            <a:r>
              <a:rPr lang="en-US" sz="1800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lang="en-US" sz="1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,f</a:t>
            </a:r>
            <a:r>
              <a:rPr lang="en-US" sz="1800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3</a:t>
            </a:r>
            <a:r>
              <a:rPr lang="en-US" sz="1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,…,f</a:t>
            </a:r>
            <a:r>
              <a:rPr lang="en-US" sz="1800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70000</a:t>
            </a:r>
            <a:r>
              <a:rPr lang="en-US" sz="1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endParaRPr lang="en-US" sz="18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254000" y="4724400"/>
            <a:ext cx="381000" cy="2857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 smtClean="0">
                <a:solidFill>
                  <a:schemeClr val="tx2"/>
                </a:solidFill>
              </a:rPr>
              <a:t>5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638800" y="3184525"/>
            <a:ext cx="2971800" cy="606425"/>
            <a:chOff x="5486400" y="3098800"/>
            <a:chExt cx="2971800" cy="606425"/>
          </a:xfrm>
        </p:grpSpPr>
        <p:sp>
          <p:nvSpPr>
            <p:cNvPr id="49" name="Rectangle 4"/>
            <p:cNvSpPr txBox="1">
              <a:spLocks noChangeArrowheads="1"/>
            </p:cNvSpPr>
            <p:nvPr/>
          </p:nvSpPr>
          <p:spPr bwMode="auto">
            <a:xfrm>
              <a:off x="5486400" y="3248025"/>
              <a:ext cx="29718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273050" marR="0" lvl="0" indent="-273050" algn="l" defTabSz="914400" rtl="0" eaLnBrk="1" fontAlgn="base" latinLnBrk="0" hangingPunct="1">
                <a:lnSpc>
                  <a:spcPct val="90000"/>
                </a:lnSpc>
                <a:spcBef>
                  <a:spcPts val="575"/>
                </a:spcBef>
                <a:spcAft>
                  <a:spcPct val="0"/>
                </a:spcAft>
                <a:buClr>
                  <a:schemeClr val="accent1"/>
                </a:buClr>
                <a:buSzPct val="85000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N called N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273050" marR="0" lvl="0" indent="-273050" algn="l" defTabSz="914400" rtl="0" eaLnBrk="1" fontAlgn="base" latinLnBrk="0" hangingPunct="1">
                <a:lnSpc>
                  <a:spcPct val="90000"/>
                </a:lnSpc>
                <a:spcBef>
                  <a:spcPts val="575"/>
                </a:spcBef>
                <a:spcAft>
                  <a:spcPct val="0"/>
                </a:spcAft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5638800" y="3098800"/>
              <a:ext cx="368300" cy="152400"/>
            </a:xfrm>
            <a:custGeom>
              <a:avLst/>
              <a:gdLst>
                <a:gd name="connsiteX0" fmla="*/ 368300 w 368300"/>
                <a:gd name="connsiteY0" fmla="*/ 152400 h 152400"/>
                <a:gd name="connsiteX1" fmla="*/ 114300 w 368300"/>
                <a:gd name="connsiteY1" fmla="*/ 0 h 152400"/>
                <a:gd name="connsiteX2" fmla="*/ 0 w 368300"/>
                <a:gd name="connsiteY2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300" h="152400">
                  <a:moveTo>
                    <a:pt x="368300" y="152400"/>
                  </a:moveTo>
                  <a:cubicBezTo>
                    <a:pt x="271991" y="76200"/>
                    <a:pt x="175683" y="0"/>
                    <a:pt x="114300" y="0"/>
                  </a:cubicBezTo>
                  <a:cubicBezTo>
                    <a:pt x="52917" y="0"/>
                    <a:pt x="26458" y="76200"/>
                    <a:pt x="0" y="152400"/>
                  </a:cubicBezTo>
                </a:path>
              </a:pathLst>
            </a:custGeom>
            <a:noFill/>
            <a:ln w="9525" cap="flat" cmpd="sng" algn="ctr">
              <a:solidFill>
                <a:schemeClr val="accent1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6096000" y="3105150"/>
              <a:ext cx="368300" cy="152400"/>
            </a:xfrm>
            <a:custGeom>
              <a:avLst/>
              <a:gdLst>
                <a:gd name="connsiteX0" fmla="*/ 368300 w 368300"/>
                <a:gd name="connsiteY0" fmla="*/ 152400 h 152400"/>
                <a:gd name="connsiteX1" fmla="*/ 114300 w 368300"/>
                <a:gd name="connsiteY1" fmla="*/ 0 h 152400"/>
                <a:gd name="connsiteX2" fmla="*/ 0 w 368300"/>
                <a:gd name="connsiteY2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300" h="152400">
                  <a:moveTo>
                    <a:pt x="368300" y="152400"/>
                  </a:moveTo>
                  <a:cubicBezTo>
                    <a:pt x="271991" y="76200"/>
                    <a:pt x="175683" y="0"/>
                    <a:pt x="114300" y="0"/>
                  </a:cubicBezTo>
                  <a:cubicBezTo>
                    <a:pt x="52917" y="0"/>
                    <a:pt x="26458" y="76200"/>
                    <a:pt x="0" y="152400"/>
                  </a:cubicBezTo>
                </a:path>
              </a:pathLst>
            </a:custGeom>
            <a:noFill/>
            <a:ln w="9525" cap="flat" cmpd="sng" algn="ctr">
              <a:solidFill>
                <a:schemeClr val="accent1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722583" y="646152"/>
            <a:ext cx="2408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Snow, </a:t>
            </a:r>
            <a:r>
              <a:rPr lang="en-US" sz="1800" dirty="0" err="1" smtClean="0">
                <a:latin typeface="+mn-lt"/>
              </a:rPr>
              <a:t>Jurafsky</a:t>
            </a:r>
            <a:r>
              <a:rPr lang="en-US" sz="1800" dirty="0" smtClean="0">
                <a:latin typeface="+mn-lt"/>
              </a:rPr>
              <a:t>, Ng 2005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2712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1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AutoShape 2"/>
          <p:cNvSpPr>
            <a:spLocks noGrp="1" noChangeArrowheads="1"/>
          </p:cNvSpPr>
          <p:nvPr>
            <p:ph type="title"/>
          </p:nvPr>
        </p:nvSpPr>
        <p:spPr>
          <a:xfrm>
            <a:off x="1676400" y="361950"/>
            <a:ext cx="5943600" cy="742950"/>
          </a:xfrm>
        </p:spPr>
        <p:txBody>
          <a:bodyPr/>
          <a:lstStyle/>
          <a:p>
            <a:pPr algn="ctr"/>
            <a:r>
              <a:rPr lang="en-US" altLang="en-US" dirty="0"/>
              <a:t>Using Discovered Patterns to Find Novel Hyponym/</a:t>
            </a:r>
            <a:r>
              <a:rPr lang="en-US" altLang="en-US" dirty="0" err="1"/>
              <a:t>Hypernym</a:t>
            </a:r>
            <a:r>
              <a:rPr lang="en-US" altLang="en-US" dirty="0"/>
              <a:t> Pairs</a:t>
            </a:r>
          </a:p>
        </p:txBody>
      </p:sp>
      <p:sp>
        <p:nvSpPr>
          <p:cNvPr id="604163" name="Rectangle 3"/>
          <p:cNvSpPr>
            <a:spLocks noChangeArrowheads="1"/>
          </p:cNvSpPr>
          <p:nvPr/>
        </p:nvSpPr>
        <p:spPr bwMode="auto">
          <a:xfrm>
            <a:off x="685800" y="1316831"/>
            <a:ext cx="80772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en-US" sz="1800" dirty="0" smtClean="0"/>
              <a:t>&lt;</a:t>
            </a:r>
            <a:r>
              <a:rPr lang="en-US" altLang="en-US" sz="1800" dirty="0" err="1"/>
              <a:t>hypernym</a:t>
            </a:r>
            <a:r>
              <a:rPr lang="en-US" altLang="en-US" sz="1800" dirty="0"/>
              <a:t>&gt; </a:t>
            </a:r>
            <a:r>
              <a:rPr lang="en-US" altLang="en-US" sz="1800" i="1" dirty="0" smtClean="0"/>
              <a:t>called</a:t>
            </a:r>
            <a:r>
              <a:rPr lang="en-US" altLang="en-US" sz="1800" dirty="0" smtClean="0"/>
              <a:t> </a:t>
            </a:r>
            <a:r>
              <a:rPr lang="en-US" altLang="en-US" sz="1800" dirty="0"/>
              <a:t>&lt;hyponym</a:t>
            </a:r>
            <a:r>
              <a:rPr lang="en-US" altLang="en-US" sz="1800" dirty="0" smtClean="0"/>
              <a:t>&gt;</a:t>
            </a:r>
            <a:endParaRPr lang="en-US" altLang="en-US" sz="1800" dirty="0"/>
          </a:p>
          <a:p>
            <a:endParaRPr lang="en-US" altLang="en-US" sz="2800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altLang="en-US" sz="1800" dirty="0">
                <a:latin typeface="Calibri" charset="0"/>
                <a:ea typeface="Calibri" charset="0"/>
                <a:cs typeface="Calibri" charset="0"/>
              </a:rPr>
              <a:t>Learned </a:t>
            </a:r>
            <a:r>
              <a:rPr lang="en-US" altLang="en-US" sz="1800" dirty="0" smtClean="0">
                <a:latin typeface="Calibri" charset="0"/>
                <a:ea typeface="Calibri" charset="0"/>
                <a:cs typeface="Calibri" charset="0"/>
              </a:rPr>
              <a:t>from:</a:t>
            </a:r>
            <a:endParaRPr lang="en-US" altLang="en-US" sz="1800" dirty="0">
              <a:latin typeface="Calibri" charset="0"/>
              <a:ea typeface="Calibri" charset="0"/>
              <a:cs typeface="Calibri" charset="0"/>
            </a:endParaRPr>
          </a:p>
          <a:p>
            <a:endParaRPr lang="en-US" altLang="en-US" sz="1600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“sarcoma / cancer”:  …an uncommon bone </a:t>
            </a:r>
            <a:r>
              <a:rPr lang="en-US" altLang="en-US" sz="1600" b="1" dirty="0">
                <a:latin typeface="Calibri" charset="0"/>
                <a:ea typeface="Calibri" charset="0"/>
                <a:cs typeface="Calibri" charset="0"/>
              </a:rPr>
              <a:t>cancer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en-US" sz="1600" b="1" dirty="0">
                <a:latin typeface="Calibri" charset="0"/>
                <a:ea typeface="Calibri" charset="0"/>
                <a:cs typeface="Calibri" charset="0"/>
              </a:rPr>
              <a:t>called </a:t>
            </a:r>
            <a:r>
              <a:rPr lang="en-US" altLang="en-US" sz="1600" b="1" dirty="0" err="1">
                <a:latin typeface="Calibri" charset="0"/>
                <a:ea typeface="Calibri" charset="0"/>
                <a:cs typeface="Calibri" charset="0"/>
              </a:rPr>
              <a:t>osteogenic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en-US" sz="1600" b="1" dirty="0">
                <a:latin typeface="Calibri" charset="0"/>
                <a:ea typeface="Calibri" charset="0"/>
                <a:cs typeface="Calibri" charset="0"/>
              </a:rPr>
              <a:t>sarcoma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 and to…</a:t>
            </a:r>
          </a:p>
          <a:p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“deuterium / atom”  ….heavy water rich in the doubly heavy hydrogen </a:t>
            </a:r>
            <a:r>
              <a:rPr lang="en-US" altLang="en-US" sz="1600" b="1" dirty="0">
                <a:latin typeface="Calibri" charset="0"/>
                <a:ea typeface="Calibri" charset="0"/>
                <a:cs typeface="Calibri" charset="0"/>
              </a:rPr>
              <a:t>atom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en-US" sz="1600" b="1" dirty="0">
                <a:latin typeface="Calibri" charset="0"/>
                <a:ea typeface="Calibri" charset="0"/>
                <a:cs typeface="Calibri" charset="0"/>
              </a:rPr>
              <a:t>called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en-US" sz="1600" b="1" dirty="0">
                <a:latin typeface="Calibri" charset="0"/>
                <a:ea typeface="Calibri" charset="0"/>
                <a:cs typeface="Calibri" charset="0"/>
              </a:rPr>
              <a:t>deuterium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.</a:t>
            </a:r>
          </a:p>
          <a:p>
            <a:endParaRPr lang="en-US" altLang="en-US" sz="1600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altLang="en-US" sz="1600" dirty="0" smtClean="0">
                <a:latin typeface="Calibri" charset="0"/>
                <a:ea typeface="Calibri" charset="0"/>
                <a:cs typeface="Calibri" charset="0"/>
              </a:rPr>
              <a:t>Discovers new </a:t>
            </a:r>
            <a:r>
              <a:rPr lang="en-US" altLang="en-US" sz="1600" dirty="0" err="1" smtClean="0">
                <a:latin typeface="Calibri" charset="0"/>
                <a:ea typeface="Calibri" charset="0"/>
                <a:cs typeface="Calibri" charset="0"/>
              </a:rPr>
              <a:t>hypernym</a:t>
            </a:r>
            <a:r>
              <a:rPr lang="en-US" altLang="en-US" sz="1600" dirty="0" smtClean="0">
                <a:latin typeface="Calibri" charset="0"/>
                <a:ea typeface="Calibri" charset="0"/>
                <a:cs typeface="Calibri" charset="0"/>
              </a:rPr>
              <a:t> pairs:</a:t>
            </a:r>
          </a:p>
          <a:p>
            <a:endParaRPr lang="en-US" altLang="en-US" sz="1600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“</a:t>
            </a:r>
            <a:r>
              <a:rPr lang="en-US" altLang="en-US" sz="1600" i="1" dirty="0">
                <a:latin typeface="Calibri" charset="0"/>
                <a:ea typeface="Calibri" charset="0"/>
                <a:cs typeface="Calibri" charset="0"/>
              </a:rPr>
              <a:t>efflorescence / condition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”:  …and a </a:t>
            </a:r>
            <a:r>
              <a:rPr lang="en-US" altLang="en-US" sz="1600" b="1" dirty="0">
                <a:latin typeface="Calibri" charset="0"/>
                <a:ea typeface="Calibri" charset="0"/>
                <a:cs typeface="Calibri" charset="0"/>
              </a:rPr>
              <a:t>condition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en-US" sz="1600" b="1" dirty="0">
                <a:latin typeface="Calibri" charset="0"/>
                <a:ea typeface="Calibri" charset="0"/>
                <a:cs typeface="Calibri" charset="0"/>
              </a:rPr>
              <a:t>called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en-US" sz="1600" b="1" dirty="0">
                <a:latin typeface="Calibri" charset="0"/>
                <a:ea typeface="Calibri" charset="0"/>
                <a:cs typeface="Calibri" charset="0"/>
              </a:rPr>
              <a:t>efflorescence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 are other reasons for… </a:t>
            </a:r>
          </a:p>
          <a:p>
            <a:r>
              <a:rPr lang="en-US" altLang="en-US" sz="1600" dirty="0" smtClean="0">
                <a:latin typeface="Calibri" charset="0"/>
                <a:ea typeface="Calibri" charset="0"/>
                <a:cs typeface="Calibri" charset="0"/>
              </a:rPr>
              <a:t>“</a:t>
            </a:r>
            <a:r>
              <a:rPr lang="en-US" altLang="en-US" sz="1600" i="1" dirty="0" err="1">
                <a:latin typeface="Calibri" charset="0"/>
                <a:ea typeface="Calibri" charset="0"/>
                <a:cs typeface="Calibri" charset="0"/>
              </a:rPr>
              <a:t>hat_creek_outfit</a:t>
            </a:r>
            <a:r>
              <a:rPr lang="en-US" altLang="en-US" sz="1600" i="1" dirty="0">
                <a:latin typeface="Calibri" charset="0"/>
                <a:ea typeface="Calibri" charset="0"/>
                <a:cs typeface="Calibri" charset="0"/>
              </a:rPr>
              <a:t> / ranch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” …run a small </a:t>
            </a:r>
            <a:r>
              <a:rPr lang="en-US" altLang="en-US" sz="1600" b="1" dirty="0">
                <a:latin typeface="Calibri" charset="0"/>
                <a:ea typeface="Calibri" charset="0"/>
                <a:cs typeface="Calibri" charset="0"/>
              </a:rPr>
              <a:t>ranch called the Hat Creek Outfit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.</a:t>
            </a:r>
          </a:p>
          <a:p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“</a:t>
            </a:r>
            <a:r>
              <a:rPr lang="en-US" altLang="en-US" sz="1600" i="1" dirty="0" err="1">
                <a:latin typeface="Calibri" charset="0"/>
                <a:ea typeface="Calibri" charset="0"/>
                <a:cs typeface="Calibri" charset="0"/>
              </a:rPr>
              <a:t>tardive_dyskinesia</a:t>
            </a:r>
            <a:r>
              <a:rPr lang="en-US" altLang="en-US" sz="1600" i="1" dirty="0">
                <a:latin typeface="Calibri" charset="0"/>
                <a:ea typeface="Calibri" charset="0"/>
                <a:cs typeface="Calibri" charset="0"/>
              </a:rPr>
              <a:t> / problem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”:  ... irreversible </a:t>
            </a:r>
            <a:r>
              <a:rPr lang="en-US" altLang="en-US" sz="1600" b="1" dirty="0">
                <a:latin typeface="Calibri" charset="0"/>
                <a:ea typeface="Calibri" charset="0"/>
                <a:cs typeface="Calibri" charset="0"/>
              </a:rPr>
              <a:t>problem called tardive dyskinesia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…</a:t>
            </a:r>
          </a:p>
          <a:p>
            <a:r>
              <a:rPr lang="en-US" altLang="en-US" sz="1600" dirty="0" smtClean="0">
                <a:latin typeface="Calibri" charset="0"/>
                <a:ea typeface="Calibri" charset="0"/>
                <a:cs typeface="Calibri" charset="0"/>
              </a:rPr>
              <a:t>“</a:t>
            </a:r>
            <a:r>
              <a:rPr lang="en-US" altLang="en-US" sz="1600" i="1" dirty="0" err="1">
                <a:latin typeface="Calibri" charset="0"/>
                <a:ea typeface="Calibri" charset="0"/>
                <a:cs typeface="Calibri" charset="0"/>
              </a:rPr>
              <a:t>bateau_mouche</a:t>
            </a:r>
            <a:r>
              <a:rPr lang="en-US" altLang="en-US" sz="1600" i="1" dirty="0">
                <a:latin typeface="Calibri" charset="0"/>
                <a:ea typeface="Calibri" charset="0"/>
                <a:cs typeface="Calibri" charset="0"/>
              </a:rPr>
              <a:t> / attraction</a:t>
            </a:r>
            <a:r>
              <a:rPr lang="en-US" altLang="en-US" sz="1600" dirty="0">
                <a:latin typeface="Calibri" charset="0"/>
                <a:ea typeface="Calibri" charset="0"/>
                <a:cs typeface="Calibri" charset="0"/>
              </a:rPr>
              <a:t>” …local sightseeing</a:t>
            </a:r>
            <a:r>
              <a:rPr lang="en-US" altLang="en-US" sz="1600" b="1" dirty="0">
                <a:latin typeface="Calibri" charset="0"/>
                <a:ea typeface="Calibri" charset="0"/>
                <a:cs typeface="Calibri" charset="0"/>
              </a:rPr>
              <a:t> attraction called the Bateau </a:t>
            </a:r>
            <a:r>
              <a:rPr lang="en-US" altLang="en-US" sz="1600" b="1" dirty="0" err="1" smtClean="0">
                <a:latin typeface="Calibri" charset="0"/>
                <a:ea typeface="Calibri" charset="0"/>
                <a:cs typeface="Calibri" charset="0"/>
              </a:rPr>
              <a:t>Mouche</a:t>
            </a:r>
            <a:r>
              <a:rPr lang="en-US" altLang="en-US" sz="1600" dirty="0" smtClean="0">
                <a:latin typeface="Calibri" charset="0"/>
                <a:ea typeface="Calibri" charset="0"/>
                <a:cs typeface="Calibri" charset="0"/>
              </a:rPr>
              <a:t>…</a:t>
            </a:r>
            <a:endParaRPr lang="en-US" altLang="en-US" sz="16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1600200" y="1193800"/>
            <a:ext cx="901700" cy="158750"/>
          </a:xfrm>
          <a:custGeom>
            <a:avLst/>
            <a:gdLst>
              <a:gd name="connsiteX0" fmla="*/ 368300 w 368300"/>
              <a:gd name="connsiteY0" fmla="*/ 152400 h 152400"/>
              <a:gd name="connsiteX1" fmla="*/ 114300 w 368300"/>
              <a:gd name="connsiteY1" fmla="*/ 0 h 152400"/>
              <a:gd name="connsiteX2" fmla="*/ 0 w 368300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300" h="152400">
                <a:moveTo>
                  <a:pt x="368300" y="152400"/>
                </a:moveTo>
                <a:cubicBezTo>
                  <a:pt x="271991" y="76200"/>
                  <a:pt x="175683" y="0"/>
                  <a:pt x="114300" y="0"/>
                </a:cubicBezTo>
                <a:cubicBezTo>
                  <a:pt x="52917" y="0"/>
                  <a:pt x="26458" y="76200"/>
                  <a:pt x="0" y="152400"/>
                </a:cubicBezTo>
              </a:path>
            </a:pathLst>
          </a:custGeom>
          <a:noFill/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2590800" y="1200150"/>
            <a:ext cx="914400" cy="152400"/>
          </a:xfrm>
          <a:custGeom>
            <a:avLst/>
            <a:gdLst>
              <a:gd name="connsiteX0" fmla="*/ 368300 w 368300"/>
              <a:gd name="connsiteY0" fmla="*/ 152400 h 152400"/>
              <a:gd name="connsiteX1" fmla="*/ 114300 w 368300"/>
              <a:gd name="connsiteY1" fmla="*/ 0 h 152400"/>
              <a:gd name="connsiteX2" fmla="*/ 0 w 368300"/>
              <a:gd name="connsiteY2" fmla="*/ 152400 h 152400"/>
              <a:gd name="connsiteX0" fmla="*/ 368300 w 368300"/>
              <a:gd name="connsiteY0" fmla="*/ 165100 h 165100"/>
              <a:gd name="connsiteX1" fmla="*/ 252412 w 368300"/>
              <a:gd name="connsiteY1" fmla="*/ 0 h 165100"/>
              <a:gd name="connsiteX2" fmla="*/ 0 w 368300"/>
              <a:gd name="connsiteY2" fmla="*/ 165100 h 165100"/>
              <a:gd name="connsiteX0" fmla="*/ 368300 w 368300"/>
              <a:gd name="connsiteY0" fmla="*/ 152400 h 152400"/>
              <a:gd name="connsiteX1" fmla="*/ 191029 w 368300"/>
              <a:gd name="connsiteY1" fmla="*/ 0 h 152400"/>
              <a:gd name="connsiteX2" fmla="*/ 0 w 368300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300" h="152400">
                <a:moveTo>
                  <a:pt x="368300" y="152400"/>
                </a:moveTo>
                <a:cubicBezTo>
                  <a:pt x="271991" y="76200"/>
                  <a:pt x="252412" y="0"/>
                  <a:pt x="191029" y="0"/>
                </a:cubicBezTo>
                <a:cubicBezTo>
                  <a:pt x="129646" y="0"/>
                  <a:pt x="26458" y="76200"/>
                  <a:pt x="0" y="152400"/>
                </a:cubicBezTo>
              </a:path>
            </a:pathLst>
          </a:custGeom>
          <a:noFill/>
          <a:ln w="9525" cap="flat" cmpd="sng" algn="ctr">
            <a:solidFill>
              <a:schemeClr val="accent1"/>
            </a:solidFill>
            <a:prstDash val="solid"/>
            <a:miter lim="800000"/>
            <a:headEnd type="triangl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13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AutoShape 2"/>
          <p:cNvSpPr>
            <a:spLocks noGrp="1" noChangeArrowheads="1"/>
          </p:cNvSpPr>
          <p:nvPr>
            <p:ph type="title"/>
          </p:nvPr>
        </p:nvSpPr>
        <p:spPr>
          <a:xfrm>
            <a:off x="1295400" y="0"/>
            <a:ext cx="7848600" cy="971550"/>
          </a:xfrm>
          <a:noFill/>
          <a:ln/>
        </p:spPr>
        <p:txBody>
          <a:bodyPr/>
          <a:lstStyle/>
          <a:p>
            <a:pPr algn="ctr"/>
            <a:r>
              <a:rPr lang="en-US" altLang="en-US" sz="2800" dirty="0" smtClean="0"/>
              <a:t>Precision </a:t>
            </a:r>
            <a:r>
              <a:rPr lang="en-US" altLang="en-US" sz="2800" dirty="0"/>
              <a:t>/ </a:t>
            </a:r>
            <a:r>
              <a:rPr lang="en-US" altLang="en-US" sz="2800" dirty="0" smtClean="0"/>
              <a:t>Recall for each of the 70,000 parse patterns considered as a single classifier</a:t>
            </a:r>
            <a:endParaRPr lang="en-US" altLang="en-US" sz="2800" dirty="0"/>
          </a:p>
        </p:txBody>
      </p:sp>
      <p:pic>
        <p:nvPicPr>
          <p:cNvPr id="6021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43001"/>
            <a:ext cx="5886450" cy="388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09607" y="866260"/>
            <a:ext cx="2408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Snow, </a:t>
            </a:r>
            <a:r>
              <a:rPr lang="en-US" sz="1800" dirty="0" err="1" smtClean="0">
                <a:latin typeface="+mn-lt"/>
              </a:rPr>
              <a:t>Jurafsky</a:t>
            </a:r>
            <a:r>
              <a:rPr lang="en-US" sz="1800" dirty="0" smtClean="0">
                <a:latin typeface="+mn-lt"/>
              </a:rPr>
              <a:t>, Ng 2005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326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38150"/>
            <a:ext cx="7467600" cy="590550"/>
          </a:xfrm>
        </p:spPr>
        <p:txBody>
          <a:bodyPr/>
          <a:lstStyle/>
          <a:p>
            <a:r>
              <a:rPr lang="en-US" dirty="0" smtClean="0"/>
              <a:t>Can even combine multiple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52550"/>
            <a:ext cx="8839200" cy="3657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IS-A (</a:t>
            </a:r>
            <a:r>
              <a:rPr lang="en-US" dirty="0" err="1">
                <a:solidFill>
                  <a:srgbClr val="0000FF"/>
                </a:solidFill>
              </a:rPr>
              <a:t>hypernym</a:t>
            </a:r>
            <a:r>
              <a:rPr lang="en-US" dirty="0">
                <a:solidFill>
                  <a:srgbClr val="0000FF"/>
                </a:solidFill>
              </a:rPr>
              <a:t>): </a:t>
            </a: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	Learn by </a:t>
            </a:r>
            <a:r>
              <a:rPr lang="en-US" b="1" dirty="0"/>
              <a:t>distant </a:t>
            </a:r>
            <a:r>
              <a:rPr lang="en-US" b="1" dirty="0" smtClean="0"/>
              <a:t>supervision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200" dirty="0" smtClean="0">
                <a:latin typeface="Courier"/>
                <a:cs typeface="Courier"/>
              </a:rPr>
              <a:t>San Francisco </a:t>
            </a:r>
            <a:r>
              <a:rPr lang="en-US" sz="2200" dirty="0" smtClean="0">
                <a:solidFill>
                  <a:srgbClr val="0000FF"/>
                </a:solidFill>
              </a:rPr>
              <a:t>IS-A </a:t>
            </a:r>
            <a:r>
              <a:rPr lang="en-US" sz="2200" dirty="0" smtClean="0">
                <a:latin typeface="Courier"/>
                <a:cs typeface="Courier"/>
              </a:rPr>
              <a:t>city </a:t>
            </a:r>
            <a:r>
              <a:rPr lang="en-US" sz="2200" dirty="0" smtClean="0">
                <a:solidFill>
                  <a:srgbClr val="0000FF"/>
                </a:solidFill>
              </a:rPr>
              <a:t>IS-A </a:t>
            </a:r>
            <a:r>
              <a:rPr lang="en-US" sz="2200" dirty="0" smtClean="0">
                <a:latin typeface="Courier"/>
                <a:cs typeface="Courier"/>
              </a:rPr>
              <a:t>municipality </a:t>
            </a:r>
            <a:r>
              <a:rPr lang="en-US" sz="2200" dirty="0" smtClean="0">
                <a:solidFill>
                  <a:srgbClr val="0000FF"/>
                </a:solidFill>
              </a:rPr>
              <a:t>IS-A</a:t>
            </a:r>
            <a:r>
              <a:rPr lang="en-US" sz="2200" dirty="0" smtClean="0"/>
              <a:t> </a:t>
            </a:r>
            <a:r>
              <a:rPr lang="en-US" sz="2200" dirty="0" smtClean="0">
                <a:latin typeface="Courier"/>
                <a:cs typeface="Courier"/>
              </a:rPr>
              <a:t>populated area </a:t>
            </a:r>
            <a:r>
              <a:rPr lang="en-US" sz="2200" dirty="0" smtClean="0">
                <a:solidFill>
                  <a:srgbClr val="0000FF"/>
                </a:solidFill>
              </a:rPr>
              <a:t>IS-A</a:t>
            </a:r>
            <a:r>
              <a:rPr lang="en-US" sz="2200" dirty="0" smtClean="0"/>
              <a:t> </a:t>
            </a:r>
            <a:r>
              <a:rPr lang="en-US" sz="2200" dirty="0" smtClean="0">
                <a:latin typeface="Courier"/>
                <a:cs typeface="Courier"/>
              </a:rPr>
              <a:t>geographic region</a:t>
            </a:r>
            <a:r>
              <a:rPr lang="en-US" sz="2200" dirty="0" smtClean="0"/>
              <a:t>… </a:t>
            </a:r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0635FF"/>
                </a:solidFill>
                <a:cs typeface="Courier"/>
              </a:rPr>
              <a:t>Co-ordinate </a:t>
            </a:r>
            <a:r>
              <a:rPr lang="en-US" dirty="0">
                <a:solidFill>
                  <a:srgbClr val="0635FF"/>
                </a:solidFill>
                <a:cs typeface="Courier"/>
              </a:rPr>
              <a:t>term (co-hyponym</a:t>
            </a:r>
            <a:r>
              <a:rPr lang="en-US" dirty="0" smtClean="0">
                <a:solidFill>
                  <a:srgbClr val="0635FF"/>
                </a:solidFill>
                <a:cs typeface="Courier"/>
              </a:rPr>
              <a:t>)</a:t>
            </a:r>
          </a:p>
          <a:p>
            <a:pPr marL="0" lvl="1" indent="0">
              <a:buClr>
                <a:srgbClr val="CC0000"/>
              </a:buClr>
              <a:buNone/>
            </a:pPr>
            <a:r>
              <a:rPr lang="en-US" sz="2200" b="1" dirty="0" smtClean="0">
                <a:ea typeface="Calibri" charset="0"/>
                <a:cs typeface="Calibri" charset="0"/>
              </a:rPr>
              <a:t>	Learn </a:t>
            </a:r>
            <a:r>
              <a:rPr lang="en-US" sz="2200" b="1" dirty="0">
                <a:ea typeface="Calibri" charset="0"/>
                <a:cs typeface="Calibri" charset="0"/>
              </a:rPr>
              <a:t>by distributional </a:t>
            </a:r>
            <a:r>
              <a:rPr lang="en-US" sz="2200" b="1" dirty="0" smtClean="0">
                <a:ea typeface="Calibri" charset="0"/>
                <a:cs typeface="Calibri" charset="0"/>
              </a:rPr>
              <a:t>similarity</a:t>
            </a:r>
            <a:endParaRPr lang="en-US" b="1" dirty="0">
              <a:solidFill>
                <a:srgbClr val="0635FF"/>
              </a:solidFill>
              <a:cs typeface="Courier"/>
            </a:endParaRPr>
          </a:p>
          <a:p>
            <a:pPr marL="457200" lvl="1" indent="0">
              <a:buNone/>
            </a:pPr>
            <a:r>
              <a:rPr lang="en-US" sz="2200" dirty="0">
                <a:latin typeface="Courier" charset="0"/>
                <a:ea typeface="Courier" charset="0"/>
                <a:cs typeface="Courier" charset="0"/>
              </a:rPr>
              <a:t>Chicago, </a:t>
            </a:r>
            <a:r>
              <a:rPr lang="en-US" sz="2200" dirty="0" smtClean="0">
                <a:latin typeface="Courier" charset="0"/>
                <a:ea typeface="Courier" charset="0"/>
                <a:cs typeface="Courier" charset="0"/>
              </a:rPr>
              <a:t>Boston, </a:t>
            </a:r>
            <a:r>
              <a:rPr lang="en-US" sz="2200" dirty="0">
                <a:latin typeface="Courier" charset="0"/>
                <a:ea typeface="Courier" charset="0"/>
                <a:cs typeface="Courier" charset="0"/>
              </a:rPr>
              <a:t>Austin, </a:t>
            </a:r>
            <a:r>
              <a:rPr lang="en-US" sz="2200" dirty="0" smtClean="0">
                <a:latin typeface="Courier" charset="0"/>
                <a:ea typeface="Courier" charset="0"/>
                <a:cs typeface="Courier" charset="0"/>
              </a:rPr>
              <a:t>Los Angeles, San Diego</a:t>
            </a:r>
          </a:p>
        </p:txBody>
      </p:sp>
    </p:spTree>
    <p:extLst>
      <p:ext uri="{BB962C8B-B14F-4D97-AF65-F5344CB8AC3E}">
        <p14:creationId xmlns:p14="http://schemas.microsoft.com/office/powerpoint/2010/main" val="169163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ChangeArrowheads="1"/>
          </p:cNvSpPr>
          <p:nvPr/>
        </p:nvSpPr>
        <p:spPr bwMode="auto">
          <a:xfrm>
            <a:off x="3143250" y="2743200"/>
            <a:ext cx="17145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1400" dirty="0" smtClean="0">
                <a:solidFill>
                  <a:srgbClr val="CC0000"/>
                </a:solidFill>
                <a:latin typeface="Georgia" charset="0"/>
              </a:rPr>
              <a:t>San </a:t>
            </a:r>
            <a:r>
              <a:rPr lang="en-US" altLang="en-US" sz="1400" dirty="0">
                <a:solidFill>
                  <a:srgbClr val="CC0000"/>
                </a:solidFill>
                <a:latin typeface="Georgia" charset="0"/>
              </a:rPr>
              <a:t>D</a:t>
            </a:r>
            <a:r>
              <a:rPr lang="en-US" altLang="en-US" sz="1400" dirty="0" smtClean="0">
                <a:solidFill>
                  <a:srgbClr val="CC0000"/>
                </a:solidFill>
                <a:latin typeface="Georgia" charset="0"/>
              </a:rPr>
              <a:t>iego</a:t>
            </a:r>
            <a:endParaRPr lang="en-US" altLang="en-US" sz="1400" dirty="0">
              <a:solidFill>
                <a:srgbClr val="CC0000"/>
              </a:solidFill>
              <a:latin typeface="Georgia" charset="0"/>
            </a:endParaRPr>
          </a:p>
          <a:p>
            <a:pPr algn="ctr" eaLnBrk="1" hangingPunct="1"/>
            <a:r>
              <a:rPr lang="en-US" altLang="en-US" sz="1400" dirty="0" smtClean="0">
                <a:solidFill>
                  <a:srgbClr val="CC0000"/>
                </a:solidFill>
                <a:latin typeface="Georgia" charset="0"/>
              </a:rPr>
              <a:t>San Francisco</a:t>
            </a:r>
            <a:endParaRPr lang="en-US" altLang="en-US" sz="1400" dirty="0">
              <a:solidFill>
                <a:srgbClr val="CC0000"/>
              </a:solidFill>
              <a:latin typeface="Georgia" charset="0"/>
            </a:endParaRPr>
          </a:p>
          <a:p>
            <a:pPr algn="ctr" eaLnBrk="1" hangingPunct="1"/>
            <a:r>
              <a:rPr lang="en-US" altLang="en-US" sz="1400" dirty="0">
                <a:solidFill>
                  <a:srgbClr val="CC0000"/>
                </a:solidFill>
                <a:latin typeface="Georgia" charset="0"/>
              </a:rPr>
              <a:t>D</a:t>
            </a:r>
            <a:r>
              <a:rPr lang="en-US" altLang="en-US" sz="1400" dirty="0" smtClean="0">
                <a:solidFill>
                  <a:srgbClr val="CC0000"/>
                </a:solidFill>
                <a:latin typeface="Georgia" charset="0"/>
              </a:rPr>
              <a:t>enver</a:t>
            </a:r>
            <a:endParaRPr lang="en-US" altLang="en-US" sz="1400" dirty="0">
              <a:solidFill>
                <a:srgbClr val="CC0000"/>
              </a:solidFill>
              <a:latin typeface="Georgia" charset="0"/>
            </a:endParaRPr>
          </a:p>
          <a:p>
            <a:pPr algn="ctr" eaLnBrk="1" hangingPunct="1"/>
            <a:r>
              <a:rPr lang="en-US" altLang="en-US" sz="1400" dirty="0">
                <a:solidFill>
                  <a:srgbClr val="CC0000"/>
                </a:solidFill>
                <a:latin typeface="Georgia" charset="0"/>
              </a:rPr>
              <a:t>S</a:t>
            </a:r>
            <a:r>
              <a:rPr lang="en-US" altLang="en-US" sz="1400" dirty="0" smtClean="0">
                <a:solidFill>
                  <a:srgbClr val="CC0000"/>
                </a:solidFill>
                <a:latin typeface="Georgia" charset="0"/>
              </a:rPr>
              <a:t>eattle</a:t>
            </a:r>
            <a:endParaRPr lang="en-US" altLang="en-US" sz="1400" dirty="0">
              <a:solidFill>
                <a:srgbClr val="CC0000"/>
              </a:solidFill>
              <a:latin typeface="Georgia" charset="0"/>
            </a:endParaRPr>
          </a:p>
          <a:p>
            <a:pPr algn="ctr" eaLnBrk="1" hangingPunct="1"/>
            <a:r>
              <a:rPr lang="en-US" altLang="en-US" sz="1400" dirty="0">
                <a:solidFill>
                  <a:srgbClr val="CC0000"/>
                </a:solidFill>
                <a:latin typeface="Georgia" charset="0"/>
              </a:rPr>
              <a:t>C</a:t>
            </a:r>
            <a:r>
              <a:rPr lang="en-US" altLang="en-US" sz="1400" dirty="0" smtClean="0">
                <a:solidFill>
                  <a:srgbClr val="CC0000"/>
                </a:solidFill>
                <a:latin typeface="Georgia" charset="0"/>
              </a:rPr>
              <a:t>incinnati</a:t>
            </a:r>
            <a:endParaRPr lang="en-US" altLang="en-US" sz="1400" dirty="0">
              <a:solidFill>
                <a:srgbClr val="CC0000"/>
              </a:solidFill>
              <a:latin typeface="Georgia" charset="0"/>
            </a:endParaRPr>
          </a:p>
          <a:p>
            <a:pPr algn="ctr" eaLnBrk="1" hangingPunct="1"/>
            <a:r>
              <a:rPr lang="en-US" altLang="en-US" sz="1400" dirty="0">
                <a:solidFill>
                  <a:srgbClr val="CC0000"/>
                </a:solidFill>
                <a:latin typeface="Georgia" charset="0"/>
              </a:rPr>
              <a:t>P</a:t>
            </a:r>
            <a:r>
              <a:rPr lang="en-US" altLang="en-US" sz="1400" dirty="0" smtClean="0">
                <a:solidFill>
                  <a:srgbClr val="CC0000"/>
                </a:solidFill>
                <a:latin typeface="Georgia" charset="0"/>
              </a:rPr>
              <a:t>ittsburgh</a:t>
            </a:r>
            <a:endParaRPr lang="en-US" altLang="en-US" sz="1400" dirty="0">
              <a:solidFill>
                <a:srgbClr val="CC0000"/>
              </a:solidFill>
              <a:latin typeface="Georgia" charset="0"/>
            </a:endParaRPr>
          </a:p>
          <a:p>
            <a:pPr algn="ctr" eaLnBrk="1" hangingPunct="1"/>
            <a:r>
              <a:rPr lang="en-US" altLang="en-US" sz="1400" dirty="0" smtClean="0">
                <a:solidFill>
                  <a:srgbClr val="CC0000"/>
                </a:solidFill>
                <a:latin typeface="Georgia" charset="0"/>
              </a:rPr>
              <a:t>New </a:t>
            </a:r>
            <a:r>
              <a:rPr lang="en-US" altLang="en-US" sz="1400" dirty="0" err="1" smtClean="0">
                <a:solidFill>
                  <a:srgbClr val="CC0000"/>
                </a:solidFill>
                <a:latin typeface="Georgia" charset="0"/>
              </a:rPr>
              <a:t>york</a:t>
            </a:r>
            <a:r>
              <a:rPr lang="en-US" altLang="en-US" sz="1400" dirty="0" smtClean="0">
                <a:solidFill>
                  <a:srgbClr val="CC0000"/>
                </a:solidFill>
                <a:latin typeface="Georgia" charset="0"/>
              </a:rPr>
              <a:t> city</a:t>
            </a:r>
            <a:endParaRPr lang="en-US" altLang="en-US" sz="1400" dirty="0">
              <a:solidFill>
                <a:srgbClr val="CC0000"/>
              </a:solidFill>
              <a:latin typeface="Georgia" charset="0"/>
            </a:endParaRPr>
          </a:p>
          <a:p>
            <a:pPr algn="ctr" eaLnBrk="1" hangingPunct="1"/>
            <a:r>
              <a:rPr lang="en-US" altLang="en-US" sz="1400" dirty="0">
                <a:solidFill>
                  <a:srgbClr val="CC0000"/>
                </a:solidFill>
                <a:latin typeface="Georgia" charset="0"/>
              </a:rPr>
              <a:t>D</a:t>
            </a:r>
            <a:r>
              <a:rPr lang="en-US" altLang="en-US" sz="1400" dirty="0" smtClean="0">
                <a:solidFill>
                  <a:srgbClr val="CC0000"/>
                </a:solidFill>
                <a:latin typeface="Georgia" charset="0"/>
              </a:rPr>
              <a:t>etroit</a:t>
            </a:r>
            <a:endParaRPr lang="en-US" altLang="en-US" sz="1400" dirty="0">
              <a:solidFill>
                <a:srgbClr val="CC0000"/>
              </a:solidFill>
              <a:latin typeface="Georgia" charset="0"/>
            </a:endParaRPr>
          </a:p>
          <a:p>
            <a:pPr algn="ctr" eaLnBrk="1" hangingPunct="1"/>
            <a:r>
              <a:rPr lang="en-US" altLang="en-US" sz="1400" dirty="0">
                <a:solidFill>
                  <a:srgbClr val="CC0000"/>
                </a:solidFill>
                <a:latin typeface="Georgia" charset="0"/>
              </a:rPr>
              <a:t>B</a:t>
            </a:r>
            <a:r>
              <a:rPr lang="en-US" altLang="en-US" sz="1400" dirty="0" smtClean="0">
                <a:solidFill>
                  <a:srgbClr val="CC0000"/>
                </a:solidFill>
                <a:latin typeface="Georgia" charset="0"/>
              </a:rPr>
              <a:t>oston</a:t>
            </a:r>
            <a:endParaRPr lang="en-US" altLang="en-US" sz="1400" dirty="0">
              <a:solidFill>
                <a:srgbClr val="CC0000"/>
              </a:solidFill>
              <a:latin typeface="Georgia" charset="0"/>
            </a:endParaRPr>
          </a:p>
          <a:p>
            <a:pPr algn="ctr" eaLnBrk="1" hangingPunct="1"/>
            <a:r>
              <a:rPr lang="en-US" altLang="en-US" sz="1400" dirty="0">
                <a:solidFill>
                  <a:srgbClr val="CC0000"/>
                </a:solidFill>
                <a:latin typeface="Georgia" charset="0"/>
              </a:rPr>
              <a:t>C</a:t>
            </a:r>
            <a:r>
              <a:rPr lang="en-US" altLang="en-US" sz="1400" dirty="0" smtClean="0">
                <a:solidFill>
                  <a:srgbClr val="CC0000"/>
                </a:solidFill>
                <a:latin typeface="Georgia" charset="0"/>
              </a:rPr>
              <a:t>hicago</a:t>
            </a:r>
            <a:endParaRPr lang="en-US" altLang="en-US" sz="1400" dirty="0">
              <a:solidFill>
                <a:srgbClr val="CC0000"/>
              </a:solidFill>
              <a:latin typeface="Georgia" charset="0"/>
            </a:endParaRPr>
          </a:p>
        </p:txBody>
      </p:sp>
      <p:sp>
        <p:nvSpPr>
          <p:cNvPr id="249859" name="AutoShape 3"/>
          <p:cNvSpPr>
            <a:spLocks noChangeArrowheads="1"/>
          </p:cNvSpPr>
          <p:nvPr/>
        </p:nvSpPr>
        <p:spPr bwMode="auto">
          <a:xfrm>
            <a:off x="3143250" y="2628900"/>
            <a:ext cx="1771650" cy="2286000"/>
          </a:xfrm>
          <a:prstGeom prst="bracePair">
            <a:avLst>
              <a:gd name="adj" fmla="val 8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249860" name="Group 4"/>
          <p:cNvGrpSpPr>
            <a:grpSpLocks/>
          </p:cNvGrpSpPr>
          <p:nvPr/>
        </p:nvGrpSpPr>
        <p:grpSpPr bwMode="auto">
          <a:xfrm>
            <a:off x="5886450" y="2628900"/>
            <a:ext cx="1714500" cy="2361010"/>
            <a:chOff x="1968" y="1152"/>
            <a:chExt cx="1440" cy="1983"/>
          </a:xfrm>
        </p:grpSpPr>
        <p:sp>
          <p:nvSpPr>
            <p:cNvPr id="249861" name="Rectangle 5"/>
            <p:cNvSpPr>
              <a:spLocks noChangeArrowheads="1"/>
            </p:cNvSpPr>
            <p:nvPr/>
          </p:nvSpPr>
          <p:spPr bwMode="auto">
            <a:xfrm>
              <a:off x="1968" y="1248"/>
              <a:ext cx="1440" cy="1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en-US" sz="1400" dirty="0">
                  <a:latin typeface="Calibri" charset="0"/>
                  <a:ea typeface="Calibri" charset="0"/>
                  <a:cs typeface="Calibri" charset="0"/>
                </a:rPr>
                <a:t>--------</a:t>
              </a:r>
            </a:p>
            <a:p>
              <a:pPr algn="ctr" eaLnBrk="1" hangingPunct="1"/>
              <a:r>
                <a:rPr lang="en-US" altLang="en-US" sz="1400" b="1" dirty="0">
                  <a:latin typeface="Calibri" charset="0"/>
                  <a:ea typeface="Calibri" charset="0"/>
                  <a:cs typeface="Calibri" charset="0"/>
                </a:rPr>
                <a:t>city</a:t>
              </a:r>
            </a:p>
            <a:p>
              <a:pPr algn="ctr" eaLnBrk="1" hangingPunct="1"/>
              <a:r>
                <a:rPr lang="en-US" altLang="en-US" sz="1400" dirty="0">
                  <a:latin typeface="Calibri" charset="0"/>
                  <a:ea typeface="Calibri" charset="0"/>
                  <a:cs typeface="Calibri" charset="0"/>
                </a:rPr>
                <a:t>--------</a:t>
              </a:r>
            </a:p>
            <a:p>
              <a:pPr algn="ctr" eaLnBrk="1" hangingPunct="1"/>
              <a:r>
                <a:rPr lang="en-US" altLang="en-US" sz="1400" dirty="0">
                  <a:latin typeface="Calibri" charset="0"/>
                  <a:ea typeface="Calibri" charset="0"/>
                  <a:cs typeface="Calibri" charset="0"/>
                </a:rPr>
                <a:t>--------</a:t>
              </a:r>
            </a:p>
            <a:p>
              <a:pPr algn="ctr" eaLnBrk="1" hangingPunct="1"/>
              <a:r>
                <a:rPr lang="en-US" altLang="en-US" sz="1400" dirty="0">
                  <a:latin typeface="Calibri" charset="0"/>
                  <a:ea typeface="Calibri" charset="0"/>
                  <a:cs typeface="Calibri" charset="0"/>
                </a:rPr>
                <a:t>--------</a:t>
              </a:r>
            </a:p>
            <a:p>
              <a:pPr algn="ctr" eaLnBrk="1" hangingPunct="1"/>
              <a:r>
                <a:rPr lang="en-US" altLang="en-US" sz="1400" dirty="0">
                  <a:latin typeface="Calibri" charset="0"/>
                  <a:ea typeface="Calibri" charset="0"/>
                  <a:cs typeface="Calibri" charset="0"/>
                </a:rPr>
                <a:t>--------</a:t>
              </a:r>
            </a:p>
            <a:p>
              <a:pPr algn="ctr" eaLnBrk="1" hangingPunct="1"/>
              <a:r>
                <a:rPr lang="en-US" altLang="en-US" sz="1400" dirty="0">
                  <a:latin typeface="Calibri" charset="0"/>
                  <a:ea typeface="Calibri" charset="0"/>
                  <a:cs typeface="Calibri" charset="0"/>
                </a:rPr>
                <a:t>--------</a:t>
              </a:r>
            </a:p>
            <a:p>
              <a:pPr algn="ctr" eaLnBrk="1" hangingPunct="1"/>
              <a:r>
                <a:rPr lang="en-US" altLang="en-US" sz="1400" b="1" dirty="0">
                  <a:latin typeface="Calibri" charset="0"/>
                  <a:ea typeface="Calibri" charset="0"/>
                  <a:cs typeface="Calibri" charset="0"/>
                </a:rPr>
                <a:t>place,  city</a:t>
              </a:r>
            </a:p>
            <a:p>
              <a:pPr algn="ctr" eaLnBrk="1" hangingPunct="1"/>
              <a:r>
                <a:rPr lang="en-US" altLang="en-US" sz="1400" dirty="0">
                  <a:latin typeface="Calibri" charset="0"/>
                  <a:ea typeface="Calibri" charset="0"/>
                  <a:cs typeface="Calibri" charset="0"/>
                </a:rPr>
                <a:t>--------</a:t>
              </a:r>
            </a:p>
            <a:p>
              <a:pPr algn="ctr" eaLnBrk="1" hangingPunct="1"/>
              <a:r>
                <a:rPr lang="en-US" altLang="en-US" sz="1400" b="1" dirty="0">
                  <a:latin typeface="Calibri" charset="0"/>
                  <a:ea typeface="Calibri" charset="0"/>
                  <a:cs typeface="Calibri" charset="0"/>
                </a:rPr>
                <a:t>city</a:t>
              </a:r>
            </a:p>
          </p:txBody>
        </p:sp>
        <p:sp>
          <p:nvSpPr>
            <p:cNvPr id="249862" name="AutoShape 6"/>
            <p:cNvSpPr>
              <a:spLocks noChangeArrowheads="1"/>
            </p:cNvSpPr>
            <p:nvPr/>
          </p:nvSpPr>
          <p:spPr bwMode="auto">
            <a:xfrm>
              <a:off x="2160" y="1152"/>
              <a:ext cx="1056" cy="1968"/>
            </a:xfrm>
            <a:prstGeom prst="bracePair">
              <a:avLst>
                <a:gd name="adj" fmla="val 833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49863" name="Rectangle 7"/>
          <p:cNvSpPr>
            <a:spLocks noChangeArrowheads="1"/>
          </p:cNvSpPr>
          <p:nvPr/>
        </p:nvSpPr>
        <p:spPr bwMode="auto">
          <a:xfrm>
            <a:off x="6172200" y="1028700"/>
            <a:ext cx="1143000" cy="1028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sz="1800" dirty="0" err="1">
                <a:latin typeface="Calibri" charset="0"/>
                <a:ea typeface="Calibri" charset="0"/>
                <a:cs typeface="Calibri" charset="0"/>
              </a:rPr>
              <a:t>Hypernym</a:t>
            </a:r>
            <a:endParaRPr lang="en-US" altLang="en-US" sz="1800" dirty="0">
              <a:latin typeface="Calibri" charset="0"/>
              <a:ea typeface="Calibri" charset="0"/>
              <a:cs typeface="Calibri" charset="0"/>
            </a:endParaRPr>
          </a:p>
          <a:p>
            <a:pPr algn="ctr" eaLnBrk="1" hangingPunct="1"/>
            <a:r>
              <a:rPr lang="en-US" altLang="en-US" sz="1800" dirty="0">
                <a:latin typeface="Calibri" charset="0"/>
                <a:ea typeface="Calibri" charset="0"/>
                <a:cs typeface="Calibri" charset="0"/>
              </a:rPr>
              <a:t>Classifier:</a:t>
            </a:r>
          </a:p>
          <a:p>
            <a:pPr algn="ctr" eaLnBrk="1" hangingPunct="1"/>
            <a:r>
              <a:rPr lang="en-US" altLang="en-US" sz="1500" dirty="0">
                <a:latin typeface="Calibri" charset="0"/>
                <a:ea typeface="Calibri" charset="0"/>
                <a:cs typeface="Calibri" charset="0"/>
              </a:rPr>
              <a:t>“is a kind of”</a:t>
            </a:r>
          </a:p>
        </p:txBody>
      </p:sp>
      <p:sp>
        <p:nvSpPr>
          <p:cNvPr id="249864" name="Freeform 8"/>
          <p:cNvSpPr>
            <a:spLocks/>
          </p:cNvSpPr>
          <p:nvPr/>
        </p:nvSpPr>
        <p:spPr bwMode="auto">
          <a:xfrm>
            <a:off x="4857750" y="1771650"/>
            <a:ext cx="1314450" cy="2686050"/>
          </a:xfrm>
          <a:custGeom>
            <a:avLst/>
            <a:gdLst>
              <a:gd name="T0" fmla="*/ 0 w 960"/>
              <a:gd name="T1" fmla="*/ 2400 h 2400"/>
              <a:gd name="T2" fmla="*/ 528 w 960"/>
              <a:gd name="T3" fmla="*/ 2016 h 2400"/>
              <a:gd name="T4" fmla="*/ 528 w 960"/>
              <a:gd name="T5" fmla="*/ 384 h 2400"/>
              <a:gd name="T6" fmla="*/ 960 w 960"/>
              <a:gd name="T7" fmla="*/ 0 h 2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0" h="2400">
                <a:moveTo>
                  <a:pt x="0" y="2400"/>
                </a:moveTo>
                <a:cubicBezTo>
                  <a:pt x="220" y="2376"/>
                  <a:pt x="440" y="2352"/>
                  <a:pt x="528" y="2016"/>
                </a:cubicBezTo>
                <a:cubicBezTo>
                  <a:pt x="616" y="1680"/>
                  <a:pt x="456" y="720"/>
                  <a:pt x="528" y="384"/>
                </a:cubicBezTo>
                <a:cubicBezTo>
                  <a:pt x="600" y="48"/>
                  <a:pt x="780" y="24"/>
                  <a:pt x="960" y="0"/>
                </a:cubicBezTo>
              </a:path>
            </a:pathLst>
          </a:custGeom>
          <a:noFill/>
          <a:ln w="53975" cap="flat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249865" name="Line 9"/>
          <p:cNvSpPr>
            <a:spLocks noChangeShapeType="1"/>
          </p:cNvSpPr>
          <p:nvPr/>
        </p:nvSpPr>
        <p:spPr bwMode="auto">
          <a:xfrm>
            <a:off x="6743700" y="2057400"/>
            <a:ext cx="1191" cy="571500"/>
          </a:xfrm>
          <a:prstGeom prst="line">
            <a:avLst/>
          </a:prstGeom>
          <a:noFill/>
          <a:ln w="53975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249866" name="Rectangle 10"/>
          <p:cNvSpPr>
            <a:spLocks noChangeArrowheads="1"/>
          </p:cNvSpPr>
          <p:nvPr/>
        </p:nvSpPr>
        <p:spPr bwMode="auto">
          <a:xfrm>
            <a:off x="3429000" y="1028700"/>
            <a:ext cx="1143000" cy="1028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sz="1800" dirty="0">
                <a:solidFill>
                  <a:srgbClr val="CC0000"/>
                </a:solidFill>
                <a:latin typeface="Calibri" charset="0"/>
                <a:ea typeface="Calibri" charset="0"/>
                <a:cs typeface="Calibri" charset="0"/>
              </a:rPr>
              <a:t>Coordinate</a:t>
            </a:r>
          </a:p>
          <a:p>
            <a:pPr algn="ctr" eaLnBrk="1" hangingPunct="1"/>
            <a:r>
              <a:rPr lang="en-US" altLang="en-US" sz="1800" dirty="0">
                <a:solidFill>
                  <a:srgbClr val="CC0000"/>
                </a:solidFill>
                <a:latin typeface="Calibri" charset="0"/>
                <a:ea typeface="Calibri" charset="0"/>
                <a:cs typeface="Calibri" charset="0"/>
              </a:rPr>
              <a:t>Classifier:</a:t>
            </a:r>
            <a:br>
              <a:rPr lang="en-US" altLang="en-US" sz="1800" dirty="0">
                <a:solidFill>
                  <a:srgbClr val="CC000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altLang="en-US" sz="1500" dirty="0">
                <a:solidFill>
                  <a:srgbClr val="CC0000"/>
                </a:solidFill>
                <a:latin typeface="Calibri" charset="0"/>
                <a:ea typeface="Calibri" charset="0"/>
                <a:cs typeface="Calibri" charset="0"/>
              </a:rPr>
              <a:t>“is similar to”</a:t>
            </a:r>
          </a:p>
        </p:txBody>
      </p:sp>
      <p:sp>
        <p:nvSpPr>
          <p:cNvPr id="249867" name="Line 11"/>
          <p:cNvSpPr>
            <a:spLocks noChangeShapeType="1"/>
          </p:cNvSpPr>
          <p:nvPr/>
        </p:nvSpPr>
        <p:spPr bwMode="auto">
          <a:xfrm>
            <a:off x="4000500" y="2057400"/>
            <a:ext cx="1191" cy="571500"/>
          </a:xfrm>
          <a:prstGeom prst="line">
            <a:avLst/>
          </a:prstGeom>
          <a:noFill/>
          <a:ln w="539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249868" name="Rectangle 12"/>
          <p:cNvSpPr>
            <a:spLocks noChangeArrowheads="1"/>
          </p:cNvSpPr>
          <p:nvPr/>
        </p:nvSpPr>
        <p:spPr bwMode="auto">
          <a:xfrm>
            <a:off x="1714500" y="1324317"/>
            <a:ext cx="1371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1800" b="1" dirty="0" smtClean="0">
                <a:solidFill>
                  <a:srgbClr val="800080"/>
                </a:solidFill>
                <a:latin typeface="Calibri" charset="0"/>
                <a:ea typeface="Calibri" charset="0"/>
                <a:cs typeface="Calibri" charset="0"/>
              </a:rPr>
              <a:t>San </a:t>
            </a:r>
            <a:r>
              <a:rPr lang="en-US" altLang="en-US" sz="1800" b="1" dirty="0">
                <a:solidFill>
                  <a:srgbClr val="800080"/>
                </a:solidFill>
                <a:latin typeface="Calibri" charset="0"/>
                <a:ea typeface="Calibri" charset="0"/>
                <a:cs typeface="Calibri" charset="0"/>
              </a:rPr>
              <a:t>D</a:t>
            </a:r>
            <a:r>
              <a:rPr lang="en-US" altLang="en-US" sz="1800" b="1" dirty="0" smtClean="0">
                <a:solidFill>
                  <a:srgbClr val="800080"/>
                </a:solidFill>
                <a:latin typeface="Calibri" charset="0"/>
                <a:ea typeface="Calibri" charset="0"/>
                <a:cs typeface="Calibri" charset="0"/>
              </a:rPr>
              <a:t>iego</a:t>
            </a:r>
            <a:endParaRPr lang="en-US" altLang="en-US" sz="1800" b="1" dirty="0">
              <a:solidFill>
                <a:srgbClr val="80008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49869" name="Line 13"/>
          <p:cNvSpPr>
            <a:spLocks noChangeShapeType="1"/>
          </p:cNvSpPr>
          <p:nvPr/>
        </p:nvSpPr>
        <p:spPr bwMode="auto">
          <a:xfrm>
            <a:off x="2857500" y="1485900"/>
            <a:ext cx="457200" cy="0"/>
          </a:xfrm>
          <a:prstGeom prst="line">
            <a:avLst/>
          </a:prstGeom>
          <a:noFill/>
          <a:ln w="53975">
            <a:solidFill>
              <a:srgbClr val="80008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249870" name="Rectangle 14"/>
          <p:cNvSpPr>
            <a:spLocks noChangeArrowheads="1"/>
          </p:cNvSpPr>
          <p:nvPr/>
        </p:nvSpPr>
        <p:spPr bwMode="auto">
          <a:xfrm>
            <a:off x="1371600" y="133350"/>
            <a:ext cx="7391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800" b="1" dirty="0">
                <a:latin typeface="+mj-lt"/>
              </a:rPr>
              <a:t>Overcoming </a:t>
            </a:r>
            <a:r>
              <a:rPr lang="en-US" altLang="en-US" sz="2800" b="1" dirty="0" err="1">
                <a:latin typeface="+mj-lt"/>
              </a:rPr>
              <a:t>Hypernym</a:t>
            </a:r>
            <a:r>
              <a:rPr lang="en-US" altLang="en-US" sz="2800" b="1" dirty="0">
                <a:latin typeface="+mj-lt"/>
              </a:rPr>
              <a:t> </a:t>
            </a:r>
            <a:r>
              <a:rPr lang="en-US" altLang="en-US" sz="2800" b="1" dirty="0" err="1">
                <a:latin typeface="+mj-lt"/>
              </a:rPr>
              <a:t>Sparsity</a:t>
            </a:r>
            <a:r>
              <a:rPr lang="en-US" altLang="en-US" sz="2800" b="1" dirty="0">
                <a:latin typeface="+mj-lt"/>
              </a:rPr>
              <a:t> with Distributional Information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55843" y="552410"/>
            <a:ext cx="2550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Snow, </a:t>
            </a:r>
            <a:r>
              <a:rPr lang="en-US" sz="1800" dirty="0" err="1" smtClean="0">
                <a:latin typeface="+mn-lt"/>
              </a:rPr>
              <a:t>Jurafsky</a:t>
            </a:r>
            <a:r>
              <a:rPr lang="en-US" sz="1800" dirty="0" smtClean="0">
                <a:latin typeface="+mn-lt"/>
              </a:rPr>
              <a:t>, Ng (2006)</a:t>
            </a:r>
            <a:endParaRPr lang="en-US" sz="1800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4518" y="1963518"/>
            <a:ext cx="2905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What is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smtClean="0">
                <a:latin typeface="+mn-lt"/>
              </a:rPr>
              <a:t>the </a:t>
            </a:r>
            <a:r>
              <a:rPr lang="en-US" sz="1800" dirty="0" err="1" smtClean="0">
                <a:latin typeface="+mn-lt"/>
              </a:rPr>
              <a:t>hypernym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smtClean="0">
                <a:latin typeface="+mn-lt"/>
              </a:rPr>
              <a:t>of San Diego? </a:t>
            </a:r>
          </a:p>
        </p:txBody>
      </p:sp>
    </p:spTree>
    <p:extLst>
      <p:ext uri="{BB962C8B-B14F-4D97-AF65-F5344CB8AC3E}">
        <p14:creationId xmlns:p14="http://schemas.microsoft.com/office/powerpoint/2010/main" val="126704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8" grpId="0"/>
      <p:bldP spid="249859" grpId="0" animBg="1"/>
      <p:bldP spid="249863" grpId="0" animBg="1"/>
      <p:bldP spid="249864" grpId="0" animBg="1"/>
      <p:bldP spid="249865" grpId="0" animBg="1"/>
      <p:bldP spid="249866" grpId="0" animBg="1"/>
      <p:bldP spid="249867" grpId="0" animBg="1"/>
      <p:bldP spid="24986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>
                <a:latin typeface="Calibri (Headings)"/>
                <a:cs typeface="Calibri (Headings)"/>
              </a:rPr>
              <a:t>Learning Thesauruses and Knowledge Bases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Semi-supervised relation extraction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5247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695700"/>
          </a:xfrm>
        </p:spPr>
        <p:txBody>
          <a:bodyPr/>
          <a:lstStyle/>
          <a:p>
            <a:r>
              <a:rPr lang="en-US" sz="2800" dirty="0" smtClean="0"/>
              <a:t>Thesaurus Induction </a:t>
            </a:r>
          </a:p>
          <a:p>
            <a:pPr lvl="1"/>
            <a:r>
              <a:rPr lang="en-US" dirty="0" err="1" smtClean="0"/>
              <a:t>Hypernymy</a:t>
            </a:r>
            <a:r>
              <a:rPr lang="en-US" dirty="0" smtClean="0"/>
              <a:t>, </a:t>
            </a:r>
            <a:r>
              <a:rPr lang="en-US" dirty="0" err="1" smtClean="0"/>
              <a:t>meronymy</a:t>
            </a:r>
            <a:endParaRPr lang="en-US" dirty="0" smtClean="0"/>
          </a:p>
          <a:p>
            <a:r>
              <a:rPr lang="en-US" sz="2800" dirty="0" smtClean="0"/>
              <a:t>Mostly modeled as </a:t>
            </a:r>
            <a:r>
              <a:rPr lang="en-US" sz="2800" b="1" dirty="0" smtClean="0"/>
              <a:t>relation extraction</a:t>
            </a:r>
          </a:p>
          <a:p>
            <a:pPr lvl="1"/>
            <a:r>
              <a:rPr lang="en-US" sz="2400" dirty="0" smtClean="0"/>
              <a:t>Pattern-based</a:t>
            </a:r>
          </a:p>
          <a:p>
            <a:pPr lvl="1"/>
            <a:r>
              <a:rPr lang="en-US" sz="2400" dirty="0" smtClean="0"/>
              <a:t>Supervised</a:t>
            </a:r>
          </a:p>
          <a:p>
            <a:pPr lvl="1"/>
            <a:r>
              <a:rPr lang="en-US" sz="2400" dirty="0" err="1" smtClean="0"/>
              <a:t>Semisupervised</a:t>
            </a:r>
            <a:r>
              <a:rPr lang="en-US" sz="2400" dirty="0" smtClean="0"/>
              <a:t> and bootstrapping</a:t>
            </a:r>
          </a:p>
          <a:p>
            <a:r>
              <a:rPr lang="en-US" sz="2800" dirty="0" smtClean="0"/>
              <a:t>Then combined with synonymy from distributional semantics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0" y="4705350"/>
            <a:ext cx="381000" cy="342900"/>
          </a:xfrm>
        </p:spPr>
        <p:txBody>
          <a:bodyPr/>
          <a:lstStyle/>
          <a:p>
            <a:fld id="{10F35DC5-7E65-8247-99AB-4E984F8A921E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64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772400" cy="1123950"/>
          </a:xfrm>
        </p:spPr>
        <p:txBody>
          <a:bodyPr/>
          <a:lstStyle/>
          <a:p>
            <a:r>
              <a:rPr lang="en-US" sz="3000" dirty="0" smtClean="0"/>
              <a:t>Computing Relations between Word Meaning:</a:t>
            </a:r>
            <a:br>
              <a:rPr lang="en-US" sz="3000" dirty="0" smtClean="0"/>
            </a:br>
            <a:r>
              <a:rPr lang="en-US" sz="3000" dirty="0" smtClean="0"/>
              <a:t>Summary from Lectures 1-6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00150"/>
            <a:ext cx="8534400" cy="3333750"/>
          </a:xfrm>
        </p:spPr>
        <p:txBody>
          <a:bodyPr/>
          <a:lstStyle/>
          <a:p>
            <a:r>
              <a:rPr lang="en-US" dirty="0" smtClean="0"/>
              <a:t>Word Similarity/Relatedness/Synonymy</a:t>
            </a:r>
          </a:p>
          <a:p>
            <a:pPr lvl="1"/>
            <a:r>
              <a:rPr lang="en-US" dirty="0" smtClean="0"/>
              <a:t>Graph algorithms based on human-built </a:t>
            </a:r>
            <a:r>
              <a:rPr lang="en-US" dirty="0" err="1" smtClean="0"/>
              <a:t>Wordnet</a:t>
            </a:r>
            <a:r>
              <a:rPr lang="en-US" dirty="0" smtClean="0"/>
              <a:t> (</a:t>
            </a:r>
            <a:r>
              <a:rPr lang="en-US" dirty="0" err="1" smtClean="0"/>
              <a:t>Lec</a:t>
            </a:r>
            <a:r>
              <a:rPr lang="en-US" dirty="0" smtClean="0"/>
              <a:t> 2)</a:t>
            </a:r>
          </a:p>
          <a:p>
            <a:pPr lvl="1"/>
            <a:r>
              <a:rPr lang="en-US" dirty="0" smtClean="0"/>
              <a:t>Learn from distributional/vector semantics (</a:t>
            </a:r>
            <a:r>
              <a:rPr lang="en-US" dirty="0" err="1" smtClean="0"/>
              <a:t>Lec</a:t>
            </a:r>
            <a:r>
              <a:rPr lang="en-US" dirty="0" smtClean="0"/>
              <a:t> 3,4)</a:t>
            </a:r>
          </a:p>
          <a:p>
            <a:r>
              <a:rPr lang="en-US" dirty="0" smtClean="0"/>
              <a:t>Word Connotation (</a:t>
            </a:r>
            <a:r>
              <a:rPr lang="en-US" dirty="0" err="1" smtClean="0"/>
              <a:t>Lec</a:t>
            </a:r>
            <a:r>
              <a:rPr lang="en-US" dirty="0" smtClean="0"/>
              <a:t> 5)</a:t>
            </a:r>
          </a:p>
          <a:p>
            <a:pPr lvl="1"/>
            <a:r>
              <a:rPr lang="en-US" dirty="0" smtClean="0"/>
              <a:t>Human hand-labeled </a:t>
            </a:r>
          </a:p>
          <a:p>
            <a:pPr lvl="1"/>
            <a:r>
              <a:rPr lang="en-US" dirty="0" smtClean="0"/>
              <a:t>Supervised from Reviews</a:t>
            </a:r>
          </a:p>
          <a:p>
            <a:pPr lvl="1"/>
            <a:r>
              <a:rPr lang="en-US" dirty="0" err="1" smtClean="0"/>
              <a:t>Semisupervised</a:t>
            </a:r>
            <a:r>
              <a:rPr lang="en-US" dirty="0" smtClean="0"/>
              <a:t> from seed words</a:t>
            </a:r>
          </a:p>
          <a:p>
            <a:r>
              <a:rPr lang="en-US" dirty="0" err="1" smtClean="0"/>
              <a:t>Hypernymy</a:t>
            </a:r>
            <a:r>
              <a:rPr lang="en-US" dirty="0" smtClean="0"/>
              <a:t> (IS-A) (</a:t>
            </a:r>
            <a:r>
              <a:rPr lang="en-US" dirty="0" err="1" smtClean="0"/>
              <a:t>Lec</a:t>
            </a:r>
            <a:r>
              <a:rPr lang="en-US" dirty="0" smtClean="0"/>
              <a:t> 6)</a:t>
            </a:r>
          </a:p>
          <a:p>
            <a:pPr lvl="1"/>
            <a:r>
              <a:rPr lang="en-US" dirty="0" smtClean="0"/>
              <a:t>Modeled as relation extraction</a:t>
            </a:r>
          </a:p>
          <a:p>
            <a:pPr lvl="2"/>
            <a:r>
              <a:rPr lang="en-US" dirty="0" smtClean="0"/>
              <a:t>Supervised, </a:t>
            </a:r>
            <a:r>
              <a:rPr lang="en-US" dirty="0" err="1" smtClean="0"/>
              <a:t>semisupervised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24821</TotalTime>
  <Words>2545</Words>
  <Application>Microsoft Macintosh PowerPoint</Application>
  <PresentationFormat>On-screen Show (16:9)</PresentationFormat>
  <Paragraphs>535</Paragraphs>
  <Slides>54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9" baseType="lpstr">
      <vt:lpstr>Calibri</vt:lpstr>
      <vt:lpstr>Calibri (Body)</vt:lpstr>
      <vt:lpstr>Calibri (Headings)</vt:lpstr>
      <vt:lpstr>Courier</vt:lpstr>
      <vt:lpstr>Georgia</vt:lpstr>
      <vt:lpstr>Lucida Sans</vt:lpstr>
      <vt:lpstr>ＭＳ Ｐゴシック</vt:lpstr>
      <vt:lpstr>Tahoma</vt:lpstr>
      <vt:lpstr>Times</vt:lpstr>
      <vt:lpstr>Times New Roman</vt:lpstr>
      <vt:lpstr>Wingdings</vt:lpstr>
      <vt:lpstr>Wingdings 2</vt:lpstr>
      <vt:lpstr>Arial</vt:lpstr>
      <vt:lpstr>NLP-jurafsky</vt:lpstr>
      <vt:lpstr>Equation</vt:lpstr>
      <vt:lpstr>Learning Thesauruses and Knowledge Bases</vt:lpstr>
      <vt:lpstr>What is thesaurus induction?</vt:lpstr>
      <vt:lpstr>Thesaurus induction is a special case of relation extraction</vt:lpstr>
      <vt:lpstr>Extracting relations from text</vt:lpstr>
      <vt:lpstr>Extracting Relation Triples from Text</vt:lpstr>
      <vt:lpstr>Why Relation Extraction?</vt:lpstr>
      <vt:lpstr>Automated Content Extraction (ACE)</vt:lpstr>
      <vt:lpstr>Automated Content Extraction (ACE)</vt:lpstr>
      <vt:lpstr>Databases of Wikipedia Relations</vt:lpstr>
      <vt:lpstr>Thesaurus relations</vt:lpstr>
      <vt:lpstr>Relation databases  that draw from Wikipedia</vt:lpstr>
      <vt:lpstr>How to build relation extractors</vt:lpstr>
      <vt:lpstr>Learning Thesauruses and Knowledge Bases</vt:lpstr>
      <vt:lpstr>Rules for extracting IS-A relation</vt:lpstr>
      <vt:lpstr>Rules for extracting IS-A relation</vt:lpstr>
      <vt:lpstr>Hearst’s Patterns for extracting IS-A relations</vt:lpstr>
      <vt:lpstr>Hearst’s Patterns for extracting IS-A relations</vt:lpstr>
      <vt:lpstr>Extracting Richer Relations Using Rules</vt:lpstr>
      <vt:lpstr>Named Entities aren’t quite enough. Which relations hold between 2 entities?</vt:lpstr>
      <vt:lpstr>What relations hold between 2 entities?</vt:lpstr>
      <vt:lpstr>Extracting Richer Relations Using Rules and Named Entities</vt:lpstr>
      <vt:lpstr>Hand-built patterns for relations</vt:lpstr>
      <vt:lpstr>Learning Thesauruses and Knowledge Bases</vt:lpstr>
      <vt:lpstr>Learning Thesauruses and Knowledge Bases</vt:lpstr>
      <vt:lpstr>Supervised machine learning for relations</vt:lpstr>
      <vt:lpstr>How to do classification in supervised relation extraction</vt:lpstr>
      <vt:lpstr>Automated Content Extraction (ACE)</vt:lpstr>
      <vt:lpstr>Relation Extraction</vt:lpstr>
      <vt:lpstr>Word Features for Relation Extraction</vt:lpstr>
      <vt:lpstr>Named Entity Type and Mention Level Features for Relation Extraction</vt:lpstr>
      <vt:lpstr>Parse Features for Relation Extraction</vt:lpstr>
      <vt:lpstr>Gazeteer and trigger word features for relation extraction</vt:lpstr>
      <vt:lpstr>American Airlines, a unit of AMR, immediately matched the move, spokesman Tim Wagner said.</vt:lpstr>
      <vt:lpstr>Classifiers for supervised methods</vt:lpstr>
      <vt:lpstr>Evaluation of Supervised Relation Extraction</vt:lpstr>
      <vt:lpstr>Summary: Supervised Relation Extraction</vt:lpstr>
      <vt:lpstr>Learning Thesauruses and Knowledge Bases</vt:lpstr>
      <vt:lpstr>Learning Thesauruses and Knowledge Bases</vt:lpstr>
      <vt:lpstr>Seed-based or bootstrapping approaches to relation extraction</vt:lpstr>
      <vt:lpstr>Relation Bootstrapping (Hearst 1992)</vt:lpstr>
      <vt:lpstr>Bootstrapping </vt:lpstr>
      <vt:lpstr>Dipre: Extract &lt;author,book&gt; pairs</vt:lpstr>
      <vt:lpstr> Snowball</vt:lpstr>
      <vt:lpstr>Distant Supervision</vt:lpstr>
      <vt:lpstr>Distant supervision paradigm</vt:lpstr>
      <vt:lpstr>Distantly supervised learning  of relation extraction patterns</vt:lpstr>
      <vt:lpstr>Distantly supervised learning  of IS-A extraction patterns</vt:lpstr>
      <vt:lpstr>Using Discovered Patterns to Find Novel Hyponym/Hypernym Pairs</vt:lpstr>
      <vt:lpstr>Precision / Recall for each of the 70,000 parse patterns considered as a single classifier</vt:lpstr>
      <vt:lpstr>Can even combine multiple relations</vt:lpstr>
      <vt:lpstr>PowerPoint Presentation</vt:lpstr>
      <vt:lpstr>Learning Thesauruses and Knowledge Bases</vt:lpstr>
      <vt:lpstr>Summary</vt:lpstr>
      <vt:lpstr>Computing Relations between Word Meaning: Summary from Lectures 1-6</vt:lpstr>
    </vt:vector>
  </TitlesOfParts>
  <Company>Stanford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Microsoft Office User</cp:lastModifiedBy>
  <cp:revision>551</cp:revision>
  <cp:lastPrinted>2009-04-20T16:46:08Z</cp:lastPrinted>
  <dcterms:created xsi:type="dcterms:W3CDTF">2010-04-19T15:31:24Z</dcterms:created>
  <dcterms:modified xsi:type="dcterms:W3CDTF">2015-07-14T13:15:32Z</dcterms:modified>
</cp:coreProperties>
</file>