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 id="2147483713" r:id="rId2"/>
    <p:sldMasterId id="2147483728" r:id="rId3"/>
  </p:sldMasterIdLst>
  <p:notesMasterIdLst>
    <p:notesMasterId r:id="rId31"/>
  </p:notesMasterIdLst>
  <p:handoutMasterIdLst>
    <p:handoutMasterId r:id="rId32"/>
  </p:handoutMasterIdLst>
  <p:sldIdLst>
    <p:sldId id="476" r:id="rId4"/>
    <p:sldId id="522" r:id="rId5"/>
    <p:sldId id="524" r:id="rId6"/>
    <p:sldId id="478" r:id="rId7"/>
    <p:sldId id="480" r:id="rId8"/>
    <p:sldId id="481" r:id="rId9"/>
    <p:sldId id="507" r:id="rId10"/>
    <p:sldId id="508" r:id="rId11"/>
    <p:sldId id="509" r:id="rId12"/>
    <p:sldId id="510" r:id="rId13"/>
    <p:sldId id="511" r:id="rId14"/>
    <p:sldId id="517" r:id="rId15"/>
    <p:sldId id="516" r:id="rId16"/>
    <p:sldId id="514" r:id="rId17"/>
    <p:sldId id="515" r:id="rId18"/>
    <p:sldId id="491" r:id="rId19"/>
    <p:sldId id="492" r:id="rId20"/>
    <p:sldId id="518" r:id="rId21"/>
    <p:sldId id="519" r:id="rId22"/>
    <p:sldId id="520" r:id="rId23"/>
    <p:sldId id="521" r:id="rId24"/>
    <p:sldId id="500" r:id="rId25"/>
    <p:sldId id="501" r:id="rId26"/>
    <p:sldId id="502" r:id="rId27"/>
    <p:sldId id="503" r:id="rId28"/>
    <p:sldId id="504" r:id="rId29"/>
    <p:sldId id="523" r:id="rId30"/>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5FF"/>
    <a:srgbClr val="CC0000"/>
    <a:srgbClr val="BA9359"/>
    <a:srgbClr val="FFCC66"/>
    <a:srgbClr val="A4001D"/>
    <a:srgbClr val="A40508"/>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751" autoAdjust="0"/>
    <p:restoredTop sz="86801" autoAdjust="0"/>
  </p:normalViewPr>
  <p:slideViewPr>
    <p:cSldViewPr>
      <p:cViewPr>
        <p:scale>
          <a:sx n="100" d="100"/>
          <a:sy n="100" d="100"/>
        </p:scale>
        <p:origin x="80" y="3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 Id="rId2"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6456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28CE42-3917-F944-81B5-D5D40DCCD3B7}" type="slidenum">
              <a:rPr lang="en-US"/>
              <a:pPr/>
              <a:t>4</a:t>
            </a:fld>
            <a:endParaRPr lang="en-US"/>
          </a:p>
        </p:txBody>
      </p:sp>
      <p:sp>
        <p:nvSpPr>
          <p:cNvPr id="14438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443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782734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a:ln/>
        </p:spPr>
      </p:sp>
      <p:sp>
        <p:nvSpPr>
          <p:cNvPr id="17411" name="Notes Placeholder 2"/>
          <p:cNvSpPr>
            <a:spLocks noGrp="1"/>
          </p:cNvSpPr>
          <p:nvPr>
            <p:ph type="body" idx="1"/>
          </p:nvPr>
        </p:nvSpPr>
        <p:spPr>
          <a:noFill/>
          <a:ln/>
        </p:spPr>
        <p:txBody>
          <a:bodyPr/>
          <a:lstStyle/>
          <a:p>
            <a:r>
              <a:rPr lang="en-US" smtClean="0">
                <a:latin typeface="Arial" charset="0"/>
                <a:ea typeface="ＭＳ Ｐゴシック" charset="-128"/>
                <a:cs typeface="ＭＳ Ｐゴシック" charset="-128"/>
              </a:rPr>
              <a:t>- Mention subject/object during talk</a:t>
            </a:r>
          </a:p>
        </p:txBody>
      </p:sp>
      <p:sp>
        <p:nvSpPr>
          <p:cNvPr id="17412" name="Slide Number Placeholder 3"/>
          <p:cNvSpPr>
            <a:spLocks noGrp="1"/>
          </p:cNvSpPr>
          <p:nvPr>
            <p:ph type="sldNum" sz="quarter" idx="5"/>
          </p:nvPr>
        </p:nvSpPr>
        <p:spPr>
          <a:noFill/>
        </p:spPr>
        <p:txBody>
          <a:bodyPr/>
          <a:lstStyle/>
          <a:p>
            <a:fld id="{838CC12A-6F40-4C4D-956D-E99961289717}" type="slidenum">
              <a:rPr lang="en-US" smtClean="0"/>
              <a:pPr/>
              <a:t>5</a:t>
            </a:fld>
            <a:endParaRPr lang="en-US" smtClean="0"/>
          </a:p>
        </p:txBody>
      </p:sp>
    </p:spTree>
    <p:extLst>
      <p:ext uri="{BB962C8B-B14F-4D97-AF65-F5344CB8AC3E}">
        <p14:creationId xmlns:p14="http://schemas.microsoft.com/office/powerpoint/2010/main" val="341583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0B879-B0D1-6749-8304-66D2BFE8C199}" type="slidenum">
              <a:rPr lang="en-US"/>
              <a:pPr/>
              <a:t>6</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438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937D8A7C-D0FB-7147-9C11-1A137017192F}" type="slidenum">
              <a:rPr lang="en-US">
                <a:solidFill>
                  <a:prstClr val="black"/>
                </a:solidFill>
                <a:latin typeface="Arial" pitchFamily="-65" charset="0"/>
                <a:ea typeface="ＭＳ Ｐゴシック" pitchFamily="-65" charset="-128"/>
                <a:cs typeface="ＭＳ Ｐゴシック" pitchFamily="-65" charset="-128"/>
              </a:rPr>
              <a:pPr/>
              <a:t>7</a:t>
            </a:fld>
            <a:endParaRPr lang="en-US" dirty="0">
              <a:solidFill>
                <a:prstClr val="black"/>
              </a:solidFill>
              <a:latin typeface="Arial" pitchFamily="-65" charset="0"/>
              <a:ea typeface="ＭＳ Ｐゴシック" pitchFamily="-65" charset="-128"/>
              <a:cs typeface="ＭＳ Ｐゴシック" pitchFamily="-65" charset="-128"/>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dirty="0">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1473442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5F7D2A1C-7B01-684F-A0D7-314A4E8E11DA}" type="slidenum">
              <a:rPr lang="en-US"/>
              <a:pPr/>
              <a:t>8</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1665947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378FB5-0852-1743-AF4E-A5FA53577AD1}" type="slidenum">
              <a:rPr lang="en-US">
                <a:solidFill>
                  <a:prstClr val="black"/>
                </a:solidFill>
                <a:latin typeface="Arial" pitchFamily="-65" charset="0"/>
                <a:ea typeface="ＭＳ Ｐゴシック" pitchFamily="-65" charset="-128"/>
                <a:cs typeface="ＭＳ Ｐゴシック" pitchFamily="-65" charset="-128"/>
              </a:rPr>
              <a:pPr/>
              <a:t>15</a:t>
            </a:fld>
            <a:endParaRPr lang="en-US" dirty="0">
              <a:solidFill>
                <a:prstClr val="black"/>
              </a:solidFill>
              <a:latin typeface="Arial" pitchFamily="-65" charset="0"/>
              <a:ea typeface="ＭＳ Ｐゴシック" pitchFamily="-65" charset="-128"/>
              <a:cs typeface="ＭＳ Ｐゴシック" pitchFamily="-65" charset="-128"/>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buFontTx/>
              <a:buChar char="•"/>
            </a:pPr>
            <a:endParaRPr lang="en-US" dirty="0">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1823089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A6F59E-0E7C-4E42-A388-14C3B963F21F}" type="slidenum">
              <a:rPr lang="en-US"/>
              <a:pPr/>
              <a:t>17</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9083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a:ln/>
        </p:spPr>
      </p:sp>
      <p:sp>
        <p:nvSpPr>
          <p:cNvPr id="174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
        <p:nvSpPr>
          <p:cNvPr id="174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5A8F344-586D-6B4D-A540-718976632E71}" type="slidenum">
              <a:rPr lang="en-US" sz="1200"/>
              <a:pPr/>
              <a:t>18</a:t>
            </a:fld>
            <a:endParaRPr lang="en-US" sz="1200"/>
          </a:p>
        </p:txBody>
      </p:sp>
    </p:spTree>
    <p:extLst>
      <p:ext uri="{BB962C8B-B14F-4D97-AF65-F5344CB8AC3E}">
        <p14:creationId xmlns:p14="http://schemas.microsoft.com/office/powerpoint/2010/main" val="1647149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737BE50-53D1-DF41-9F1A-030E552C49D0}" type="slidenum">
              <a:rPr lang="en-US">
                <a:solidFill>
                  <a:prstClr val="black"/>
                </a:solidFill>
                <a:latin typeface="Arial" pitchFamily="-65" charset="0"/>
                <a:ea typeface="ＭＳ Ｐゴシック" pitchFamily="-65" charset="-128"/>
                <a:cs typeface="ＭＳ Ｐゴシック" pitchFamily="-65" charset="-128"/>
              </a:rPr>
              <a:pPr/>
              <a:t>19</a:t>
            </a:fld>
            <a:endParaRPr lang="en-US" dirty="0">
              <a:solidFill>
                <a:prstClr val="black"/>
              </a:solidFill>
              <a:latin typeface="Arial" pitchFamily="-65" charset="0"/>
              <a:ea typeface="ＭＳ Ｐゴシック" pitchFamily="-65" charset="-128"/>
              <a:cs typeface="ＭＳ Ｐゴシック" pitchFamily="-65" charset="-128"/>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dirty="0">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1152645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937D8A7C-D0FB-7147-9C11-1A137017192F}" type="slidenum">
              <a:rPr lang="en-US">
                <a:solidFill>
                  <a:prstClr val="black"/>
                </a:solidFill>
                <a:latin typeface="Arial" pitchFamily="-65" charset="0"/>
                <a:ea typeface="ＭＳ Ｐゴシック" pitchFamily="-65" charset="-128"/>
                <a:cs typeface="ＭＳ Ｐゴシック" pitchFamily="-65" charset="-128"/>
              </a:rPr>
              <a:pPr/>
              <a:t>20</a:t>
            </a:fld>
            <a:endParaRPr lang="en-US" dirty="0">
              <a:solidFill>
                <a:prstClr val="black"/>
              </a:solidFill>
              <a:latin typeface="Arial" pitchFamily="-65" charset="0"/>
              <a:ea typeface="ＭＳ Ｐゴシック" pitchFamily="-65" charset="-128"/>
              <a:cs typeface="ＭＳ Ｐゴシック" pitchFamily="-65" charset="-128"/>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dirty="0">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394633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p:cNvSpPr>
          <p:nvPr>
            <p:ph type="sldImg"/>
          </p:nvPr>
        </p:nvSpPr>
        <p:spPr>
          <a:ln/>
        </p:spPr>
      </p:sp>
      <p:sp>
        <p:nvSpPr>
          <p:cNvPr id="46083" name="Notes Placeholder 2"/>
          <p:cNvSpPr>
            <a:spLocks noGrp="1"/>
          </p:cNvSpPr>
          <p:nvPr>
            <p:ph type="body" idx="1"/>
          </p:nvPr>
        </p:nvSpPr>
        <p:spPr>
          <a:noFill/>
          <a:ln/>
        </p:spPr>
        <p:txBody>
          <a:bodyPr/>
          <a:lstStyle/>
          <a:p>
            <a:r>
              <a:rPr lang="en-US" smtClean="0">
                <a:latin typeface="Arial" charset="0"/>
                <a:ea typeface="ＭＳ Ｐゴシック" charset="-128"/>
                <a:cs typeface="ＭＳ Ｐゴシック" charset="-128"/>
              </a:rPr>
              <a:t>Cite framenet</a:t>
            </a:r>
          </a:p>
        </p:txBody>
      </p:sp>
      <p:sp>
        <p:nvSpPr>
          <p:cNvPr id="46084" name="Slide Number Placeholder 3"/>
          <p:cNvSpPr>
            <a:spLocks noGrp="1"/>
          </p:cNvSpPr>
          <p:nvPr>
            <p:ph type="sldNum" sz="quarter" idx="5"/>
          </p:nvPr>
        </p:nvSpPr>
        <p:spPr>
          <a:noFill/>
        </p:spPr>
        <p:txBody>
          <a:bodyPr/>
          <a:lstStyle/>
          <a:p>
            <a:fld id="{A37F4FC4-EDED-DF41-BDBD-4515612B1F3C}" type="slidenum">
              <a:rPr lang="en-US" smtClean="0"/>
              <a:pPr/>
              <a:t>25</a:t>
            </a:fld>
            <a:endParaRPr lang="en-US" smtClean="0"/>
          </a:p>
        </p:txBody>
      </p:sp>
    </p:spTree>
    <p:extLst>
      <p:ext uri="{BB962C8B-B14F-4D97-AF65-F5344CB8AC3E}">
        <p14:creationId xmlns:p14="http://schemas.microsoft.com/office/powerpoint/2010/main" val="743299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p:cNvSpPr>
          <p:nvPr>
            <p:ph type="sldImg"/>
          </p:nvPr>
        </p:nvSpPr>
        <p:spPr>
          <a:ln/>
        </p:spPr>
      </p:sp>
      <p:sp>
        <p:nvSpPr>
          <p:cNvPr id="48131" name="Notes Placeholder 2"/>
          <p:cNvSpPr>
            <a:spLocks noGrp="1"/>
          </p:cNvSpPr>
          <p:nvPr>
            <p:ph type="body" idx="1"/>
          </p:nvPr>
        </p:nvSpPr>
        <p:spPr>
          <a:noFill/>
          <a:ln/>
        </p:spPr>
        <p:txBody>
          <a:bodyPr/>
          <a:lstStyle/>
          <a:p>
            <a:endParaRPr lang="en-US" dirty="0" smtClean="0">
              <a:latin typeface="Arial" charset="0"/>
              <a:ea typeface="ＭＳ Ｐゴシック" charset="-128"/>
              <a:cs typeface="ＭＳ Ｐゴシック" charset="-128"/>
            </a:endParaRPr>
          </a:p>
        </p:txBody>
      </p:sp>
      <p:sp>
        <p:nvSpPr>
          <p:cNvPr id="48132" name="Slide Number Placeholder 3"/>
          <p:cNvSpPr>
            <a:spLocks noGrp="1"/>
          </p:cNvSpPr>
          <p:nvPr>
            <p:ph type="sldNum" sz="quarter" idx="5"/>
          </p:nvPr>
        </p:nvSpPr>
        <p:spPr>
          <a:noFill/>
        </p:spPr>
        <p:txBody>
          <a:bodyPr/>
          <a:lstStyle/>
          <a:p>
            <a:fld id="{216C0751-23D3-1742-BC06-F0C007F50321}" type="slidenum">
              <a:rPr lang="en-US" smtClean="0"/>
              <a:pPr/>
              <a:t>26</a:t>
            </a:fld>
            <a:endParaRPr lang="en-US" smtClean="0"/>
          </a:p>
        </p:txBody>
      </p:sp>
    </p:spTree>
    <p:extLst>
      <p:ext uri="{BB962C8B-B14F-4D97-AF65-F5344CB8AC3E}">
        <p14:creationId xmlns:p14="http://schemas.microsoft.com/office/powerpoint/2010/main" val="1698842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smtClean="0"/>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smtClean="0"/>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pic>
        <p:nvPicPr>
          <p:cNvPr id="9" name="Picture 8" descr="wordcloud2.jpg"/>
          <p:cNvPicPr>
            <a:picLocks noChangeAspect="1"/>
          </p:cNvPicPr>
          <p:nvPr userDrawn="1"/>
        </p:nvPicPr>
        <p:blipFill rotWithShape="1">
          <a:blip r:embed="rId2"/>
          <a:srcRect l="19740" t="8415" r="20308" b="8153"/>
          <a:stretch/>
        </p:blipFill>
        <p:spPr>
          <a:xfrm>
            <a:off x="781451" y="165818"/>
            <a:ext cx="2647549" cy="4768132"/>
          </a:xfrm>
          <a:prstGeom prst="rect">
            <a:avLst/>
          </a:prstGeom>
        </p:spPr>
      </p:pic>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85344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xfrm>
            <a:off x="304800" y="4705350"/>
            <a:ext cx="655317" cy="342900"/>
          </a:xfrm>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3057525"/>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68580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9" name="Subtitle 8"/>
          <p:cNvSpPr>
            <a:spLocks noGrp="1"/>
          </p:cNvSpPr>
          <p:nvPr>
            <p:ph type="subTitle" idx="1"/>
          </p:nvPr>
        </p:nvSpPr>
        <p:spPr>
          <a:xfrm>
            <a:off x="1295400" y="2400300"/>
            <a:ext cx="6400800" cy="1200150"/>
          </a:xfrm>
        </p:spPr>
        <p:txBody>
          <a:bodyPr/>
          <a:lstStyle>
            <a:lvl1pPr marL="0" indent="0" algn="ctr">
              <a:buNone/>
              <a:defRPr sz="1950">
                <a:solidFill>
                  <a:schemeClr val="tx2"/>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en-US" dirty="0" smtClean="0"/>
              <a:t>Click to edit Master subtitle style</a:t>
            </a:r>
            <a:endParaRPr lang="en-US" dirty="0"/>
          </a:p>
        </p:txBody>
      </p:sp>
      <p:sp>
        <p:nvSpPr>
          <p:cNvPr id="8" name="Title 7"/>
          <p:cNvSpPr>
            <a:spLocks noGrp="1"/>
          </p:cNvSpPr>
          <p:nvPr>
            <p:ph type="ctrTitle"/>
          </p:nvPr>
        </p:nvSpPr>
        <p:spPr>
          <a:xfrm>
            <a:off x="457200" y="1129448"/>
            <a:ext cx="8229600" cy="1102519"/>
          </a:xfrm>
        </p:spPr>
        <p:txBody>
          <a:bodyPr anchor="ctr"/>
          <a:lstStyle>
            <a:lvl1pPr algn="ctr">
              <a:defRPr lang="en-US" dirty="0">
                <a:solidFill>
                  <a:srgbClr val="660033"/>
                </a:solidFill>
                <a:latin typeface="Calibri (Headings)"/>
                <a:cs typeface="Calibri (Headings)"/>
              </a:defRPr>
            </a:lvl1pPr>
          </a:lstStyle>
          <a:p>
            <a:r>
              <a:rPr lang="en-US" dirty="0" smtClean="0"/>
              <a:t>Click to edit Master title style</a:t>
            </a:r>
            <a:endParaRPr lang="en-US" dirty="0"/>
          </a:p>
        </p:txBody>
      </p:sp>
      <p:sp>
        <p:nvSpPr>
          <p:cNvPr id="11" name="Date Placeholder 27"/>
          <p:cNvSpPr>
            <a:spLocks noGrp="1"/>
          </p:cNvSpPr>
          <p:nvPr>
            <p:ph type="dt" sz="half" idx="10"/>
          </p:nvPr>
        </p:nvSpPr>
        <p:spPr>
          <a:xfrm>
            <a:off x="6172200" y="4643437"/>
            <a:ext cx="2476500" cy="357188"/>
          </a:xfrm>
          <a:prstGeom prst="rect">
            <a:avLst/>
          </a:prstGeom>
        </p:spPr>
        <p:txBody>
          <a:bodyPr/>
          <a:lstStyle>
            <a:lvl1pPr>
              <a:defRPr>
                <a:latin typeface="Calibri"/>
                <a:cs typeface="Calibri"/>
              </a:defRPr>
            </a:lvl1pPr>
          </a:lstStyle>
          <a:p>
            <a:pPr defTabSz="342900" fontAlgn="auto">
              <a:spcBef>
                <a:spcPts val="0"/>
              </a:spcBef>
              <a:spcAft>
                <a:spcPts val="0"/>
              </a:spcAft>
              <a:defRPr/>
            </a:pPr>
            <a:r>
              <a:rPr lang="en-US" sz="1350" smtClean="0">
                <a:solidFill>
                  <a:prstClr val="black"/>
                </a:solidFill>
                <a:ea typeface=""/>
              </a:rPr>
              <a:t>1/10/09</a:t>
            </a:r>
            <a:endParaRPr lang="en-US" sz="1350" dirty="0">
              <a:solidFill>
                <a:prstClr val="black"/>
              </a:solidFill>
              <a:ea typeface=""/>
            </a:endParaRPr>
          </a:p>
        </p:txBody>
      </p:sp>
      <p:sp>
        <p:nvSpPr>
          <p:cNvPr id="12" name="Footer Placeholder 16"/>
          <p:cNvSpPr>
            <a:spLocks noGrp="1"/>
          </p:cNvSpPr>
          <p:nvPr>
            <p:ph type="ftr" sz="quarter" idx="11"/>
          </p:nvPr>
        </p:nvSpPr>
        <p:spPr>
          <a:xfrm>
            <a:off x="914400" y="4629150"/>
            <a:ext cx="3962400" cy="342900"/>
          </a:xfrm>
          <a:prstGeom prst="rect">
            <a:avLst/>
          </a:prstGeom>
        </p:spPr>
        <p:txBody>
          <a:bodyPr/>
          <a:lstStyle>
            <a:lvl1pPr>
              <a:defRPr>
                <a:latin typeface="Calibri"/>
                <a:cs typeface="Calibri"/>
              </a:defRPr>
            </a:lvl1pPr>
          </a:lstStyle>
          <a:p>
            <a:pPr defTabSz="342900" fontAlgn="auto">
              <a:spcBef>
                <a:spcPts val="0"/>
              </a:spcBef>
              <a:spcAft>
                <a:spcPts val="0"/>
              </a:spcAft>
              <a:defRPr/>
            </a:pPr>
            <a:endParaRPr lang="en-US" sz="1350" dirty="0">
              <a:solidFill>
                <a:prstClr val="black"/>
              </a:solidFill>
              <a:ea typeface=""/>
            </a:endParaRPr>
          </a:p>
        </p:txBody>
      </p:sp>
    </p:spTree>
    <p:extLst>
      <p:ext uri="{BB962C8B-B14F-4D97-AF65-F5344CB8AC3E}">
        <p14:creationId xmlns:p14="http://schemas.microsoft.com/office/powerpoint/2010/main" val="140739229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8" name="Content Placeholder 7"/>
          <p:cNvSpPr>
            <a:spLocks noGrp="1"/>
          </p:cNvSpPr>
          <p:nvPr>
            <p:ph sz="quarter" idx="1"/>
          </p:nvPr>
        </p:nvSpPr>
        <p:spPr>
          <a:xfrm>
            <a:off x="914400" y="1085850"/>
            <a:ext cx="77724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389040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5" name="Rectangle 4"/>
          <p:cNvSpPr/>
          <p:nvPr/>
        </p:nvSpPr>
        <p:spPr>
          <a:xfrm flipV="1">
            <a:off x="69851" y="1782367"/>
            <a:ext cx="9013825" cy="6905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6" name="Rectangle 5"/>
          <p:cNvSpPr/>
          <p:nvPr/>
        </p:nvSpPr>
        <p:spPr>
          <a:xfrm>
            <a:off x="69851" y="1756173"/>
            <a:ext cx="9013825" cy="34528"/>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7" name="Rectangle 6"/>
          <p:cNvSpPr/>
          <p:nvPr/>
        </p:nvSpPr>
        <p:spPr>
          <a:xfrm>
            <a:off x="68263" y="1851423"/>
            <a:ext cx="9015412" cy="34528"/>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722313" y="714376"/>
            <a:ext cx="7772400" cy="1021556"/>
          </a:xfrm>
        </p:spPr>
        <p:txBody>
          <a:bodyPr/>
          <a:lstStyle>
            <a:lvl1pPr algn="l">
              <a:buNone/>
              <a:defRPr sz="3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1910953"/>
            <a:ext cx="7772400" cy="1003697"/>
          </a:xfrm>
        </p:spPr>
        <p:txBody>
          <a:bodyPr/>
          <a:lstStyle>
            <a:lvl1pPr marL="0" indent="0">
              <a:buNone/>
              <a:defRPr sz="1800">
                <a:solidFill>
                  <a:schemeClr val="tx1">
                    <a:tint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9" name="Footer Placeholder 4"/>
          <p:cNvSpPr>
            <a:spLocks noGrp="1"/>
          </p:cNvSpPr>
          <p:nvPr>
            <p:ph type="ftr" sz="quarter" idx="11"/>
          </p:nvPr>
        </p:nvSpPr>
        <p:spPr>
          <a:xfrm>
            <a:off x="800100" y="4629150"/>
            <a:ext cx="40005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43310282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9" name="Content Placeholder 8"/>
          <p:cNvSpPr>
            <a:spLocks noGrp="1"/>
          </p:cNvSpPr>
          <p:nvPr>
            <p:ph sz="quarter" idx="1"/>
          </p:nvPr>
        </p:nvSpPr>
        <p:spPr>
          <a:xfrm>
            <a:off x="91440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6"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402961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04788"/>
            <a:ext cx="77724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085850"/>
            <a:ext cx="3733800" cy="571500"/>
          </a:xfrm>
          <a:noFill/>
          <a:ln w="12700" cap="sq" cmpd="sng" algn="ctr">
            <a:noFill/>
            <a:prstDash val="solid"/>
          </a:ln>
        </p:spPr>
        <p:txBody>
          <a:bodyPr anchor="b">
            <a:noAutofit/>
          </a:bodyPr>
          <a:lstStyle>
            <a:lvl1pPr marL="0" indent="0">
              <a:buNone/>
              <a:defRPr sz="1800" b="1">
                <a:solidFill>
                  <a:schemeClr val="accent1"/>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4" name="Text Placeholder 3"/>
          <p:cNvSpPr>
            <a:spLocks noGrp="1"/>
          </p:cNvSpPr>
          <p:nvPr>
            <p:ph type="body" sz="half" idx="3"/>
          </p:nvPr>
        </p:nvSpPr>
        <p:spPr>
          <a:xfrm>
            <a:off x="4953000" y="1085850"/>
            <a:ext cx="3733800" cy="571500"/>
          </a:xfrm>
          <a:noFill/>
          <a:ln w="12700" cap="sq" cmpd="sng" algn="ctr">
            <a:noFill/>
            <a:prstDash val="solid"/>
          </a:ln>
        </p:spPr>
        <p:txBody>
          <a:bodyPr anchor="b">
            <a:noAutofit/>
          </a:bodyPr>
          <a:lstStyle>
            <a:lvl1pPr marL="0" indent="0">
              <a:buNone/>
              <a:defRPr sz="1800" b="1">
                <a:solidFill>
                  <a:schemeClr val="accent1"/>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11" name="Content Placeholder 10"/>
          <p:cNvSpPr>
            <a:spLocks noGrp="1"/>
          </p:cNvSpPr>
          <p:nvPr>
            <p:ph sz="half" idx="2"/>
          </p:nvPr>
        </p:nvSpPr>
        <p:spPr>
          <a:xfrm>
            <a:off x="914400" y="1685925"/>
            <a:ext cx="3733800" cy="2914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1685925"/>
            <a:ext cx="3733800" cy="2914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900553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4"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337453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3"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780172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914400" y="204788"/>
            <a:ext cx="7772400" cy="857250"/>
          </a:xfrm>
        </p:spPr>
        <p:txBody>
          <a:bodyPr/>
          <a:lstStyle>
            <a:lvl1pPr algn="l">
              <a:buNone/>
              <a:defRPr sz="3000" b="0"/>
            </a:lvl1pPr>
          </a:lstStyle>
          <a:p>
            <a:r>
              <a:rPr lang="en-US" dirty="0" smtClean="0"/>
              <a:t>Click to edit Master title style</a:t>
            </a:r>
            <a:endParaRPr lang="en-US" dirty="0"/>
          </a:p>
        </p:txBody>
      </p:sp>
      <p:sp>
        <p:nvSpPr>
          <p:cNvPr id="3" name="Text Placeholder 2"/>
          <p:cNvSpPr>
            <a:spLocks noGrp="1"/>
          </p:cNvSpPr>
          <p:nvPr>
            <p:ph type="body" idx="2"/>
          </p:nvPr>
        </p:nvSpPr>
        <p:spPr>
          <a:xfrm>
            <a:off x="914400" y="1200150"/>
            <a:ext cx="1905000" cy="3371850"/>
          </a:xfrm>
        </p:spPr>
        <p:txBody>
          <a:bodyPr/>
          <a:lstStyle>
            <a:lvl1pPr marL="0" indent="0">
              <a:buNone/>
              <a:defRPr sz="1350"/>
            </a:lvl1pPr>
            <a:lvl2pPr>
              <a:buNone/>
              <a:defRPr sz="900"/>
            </a:lvl2pPr>
            <a:lvl3pPr>
              <a:buNone/>
              <a:defRPr sz="750"/>
            </a:lvl3pPr>
            <a:lvl4pPr>
              <a:buNone/>
              <a:defRPr sz="675"/>
            </a:lvl4pPr>
            <a:lvl5pPr>
              <a:buNone/>
              <a:defRPr sz="675"/>
            </a:lvl5pPr>
          </a:lstStyle>
          <a:p>
            <a:pPr lvl="0"/>
            <a:r>
              <a:rPr lang="en-US" smtClean="0"/>
              <a:t>Click to edit Master text styles</a:t>
            </a:r>
          </a:p>
        </p:txBody>
      </p:sp>
      <p:sp>
        <p:nvSpPr>
          <p:cNvPr id="11" name="Content Placeholder 10"/>
          <p:cNvSpPr>
            <a:spLocks noGrp="1"/>
          </p:cNvSpPr>
          <p:nvPr>
            <p:ph sz="quarter" idx="1"/>
          </p:nvPr>
        </p:nvSpPr>
        <p:spPr>
          <a:xfrm>
            <a:off x="2971800" y="1200150"/>
            <a:ext cx="57150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5"/>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941690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4" y="3512344"/>
            <a:ext cx="9007475" cy="6905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6" name="Rectangle 5"/>
          <p:cNvSpPr/>
          <p:nvPr/>
        </p:nvSpPr>
        <p:spPr>
          <a:xfrm>
            <a:off x="68264" y="3487341"/>
            <a:ext cx="9007475" cy="34528"/>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7" name="Rectangle 6"/>
          <p:cNvSpPr/>
          <p:nvPr/>
        </p:nvSpPr>
        <p:spPr>
          <a:xfrm>
            <a:off x="68264" y="3580210"/>
            <a:ext cx="9007475" cy="35719"/>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914400" y="3675413"/>
            <a:ext cx="7315200" cy="391716"/>
          </a:xfrm>
        </p:spPr>
        <p:txBody>
          <a:bodyPr anchor="ctr">
            <a:noAutofit/>
          </a:bodyPr>
          <a:lstStyle>
            <a:lvl1pPr algn="l">
              <a:buNone/>
              <a:defRPr sz="21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4084369"/>
            <a:ext cx="7315200" cy="514350"/>
          </a:xfrm>
        </p:spPr>
        <p:txBody>
          <a:bodyPr/>
          <a:lstStyle>
            <a:lvl1pPr marL="0" indent="0">
              <a:buFontTx/>
              <a:buNone/>
              <a:defRPr sz="1200"/>
            </a:lvl1pPr>
            <a:lvl2pPr>
              <a:defRPr sz="900"/>
            </a:lvl2pPr>
            <a:lvl3pPr>
              <a:defRPr sz="750"/>
            </a:lvl3pPr>
            <a:lvl4pPr>
              <a:defRPr sz="675"/>
            </a:lvl4pPr>
            <a:lvl5pPr>
              <a:defRPr sz="675"/>
            </a:lvl5pPr>
          </a:lstStyle>
          <a:p>
            <a:pPr lvl="0"/>
            <a:r>
              <a:rPr lang="en-US" smtClean="0"/>
              <a:t>Click to edit Master text styles</a:t>
            </a:r>
          </a:p>
        </p:txBody>
      </p:sp>
      <p:sp>
        <p:nvSpPr>
          <p:cNvPr id="3" name="Picture Placeholder 2"/>
          <p:cNvSpPr>
            <a:spLocks noGrp="1"/>
          </p:cNvSpPr>
          <p:nvPr>
            <p:ph type="pic" idx="1"/>
          </p:nvPr>
        </p:nvSpPr>
        <p:spPr>
          <a:xfrm>
            <a:off x="68309" y="50007"/>
            <a:ext cx="9001873" cy="3436144"/>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2400"/>
            </a:lvl1pPr>
          </a:lstStyle>
          <a:p>
            <a:pPr lvl="0"/>
            <a:r>
              <a:rPr lang="en-US" noProof="0" dirty="0" smtClean="0"/>
              <a:t>Click icon to add picture</a:t>
            </a:r>
            <a:endParaRPr lang="en-US" noProof="0" dirty="0"/>
          </a:p>
        </p:txBody>
      </p:sp>
      <p:sp>
        <p:nvSpPr>
          <p:cNvPr id="8" name="Date Placeholder 4"/>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9" name="Footer Placeholder 5"/>
          <p:cNvSpPr>
            <a:spLocks noGrp="1"/>
          </p:cNvSpPr>
          <p:nvPr>
            <p:ph type="ftr" sz="quarter" idx="11"/>
          </p:nvPr>
        </p:nvSpPr>
        <p:spPr>
          <a:xfrm>
            <a:off x="914400" y="4629150"/>
            <a:ext cx="38862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847228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866000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1"/>
            <a:ext cx="201168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05980"/>
            <a:ext cx="55626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586903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285750"/>
            <a:ext cx="8077200" cy="742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14450"/>
            <a:ext cx="77724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3200400"/>
            <a:ext cx="77724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0" y="4914900"/>
            <a:ext cx="1219200" cy="2286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6" name="Footer Placeholder 5"/>
          <p:cNvSpPr>
            <a:spLocks noGrp="1" noChangeArrowheads="1"/>
          </p:cNvSpPr>
          <p:nvPr>
            <p:ph type="ftr" sz="quarter" idx="11"/>
          </p:nvPr>
        </p:nvSpPr>
        <p:spPr>
          <a:xfrm>
            <a:off x="1219200" y="4914900"/>
            <a:ext cx="7467600" cy="2286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50061899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00050"/>
            <a:ext cx="8229600" cy="857250"/>
          </a:xfrm>
        </p:spPr>
        <p:txBody>
          <a:bodyPr/>
          <a:lstStyle/>
          <a:p>
            <a:r>
              <a:rPr lang="en-US"/>
              <a:t>Click to edit Master title style</a:t>
            </a:r>
          </a:p>
        </p:txBody>
      </p:sp>
      <p:sp>
        <p:nvSpPr>
          <p:cNvPr id="3" name="Content Placeholder 2"/>
          <p:cNvSpPr>
            <a:spLocks noGrp="1"/>
          </p:cNvSpPr>
          <p:nvPr>
            <p:ph sz="quarter" idx="1"/>
          </p:nvPr>
        </p:nvSpPr>
        <p:spPr>
          <a:xfrm>
            <a:off x="457200" y="1371601"/>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371601"/>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042047"/>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042047"/>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686300"/>
            <a:ext cx="1676400" cy="3429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7"/>
          <p:cNvSpPr>
            <a:spLocks noGrp="1"/>
          </p:cNvSpPr>
          <p:nvPr>
            <p:ph type="ftr" sz="quarter" idx="11"/>
          </p:nvPr>
        </p:nvSpPr>
        <p:spPr>
          <a:xfrm>
            <a:off x="3124200" y="4686300"/>
            <a:ext cx="28956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184214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40481"/>
            <a:ext cx="7772400" cy="857250"/>
          </a:xfrm>
        </p:spPr>
        <p:txBody>
          <a:bodyPr/>
          <a:lstStyle/>
          <a:p>
            <a:r>
              <a:rPr lang="en-US"/>
              <a:t>Click to edit Master title style</a:t>
            </a:r>
          </a:p>
        </p:txBody>
      </p:sp>
      <p:sp>
        <p:nvSpPr>
          <p:cNvPr id="3" name="Chart Placeholder 2"/>
          <p:cNvSpPr>
            <a:spLocks noGrp="1"/>
          </p:cNvSpPr>
          <p:nvPr>
            <p:ph type="chart" sz="half" idx="1"/>
          </p:nvPr>
        </p:nvSpPr>
        <p:spPr>
          <a:xfrm>
            <a:off x="457200" y="1257300"/>
            <a:ext cx="4013200" cy="3486150"/>
          </a:xfrm>
        </p:spPr>
        <p:txBody>
          <a:bodyPr/>
          <a:lstStyle/>
          <a:p>
            <a:pPr lvl="0"/>
            <a:r>
              <a:rPr lang="en-US" noProof="0" dirty="0" smtClean="0"/>
              <a:t>Click icon to add chart</a:t>
            </a:r>
          </a:p>
        </p:txBody>
      </p:sp>
      <p:sp>
        <p:nvSpPr>
          <p:cNvPr id="4" name="Text Placeholder 3"/>
          <p:cNvSpPr>
            <a:spLocks noGrp="1"/>
          </p:cNvSpPr>
          <p:nvPr>
            <p:ph type="body" sz="half" idx="2"/>
          </p:nvPr>
        </p:nvSpPr>
        <p:spPr>
          <a:xfrm>
            <a:off x="4622800" y="1257300"/>
            <a:ext cx="4013200" cy="3486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533400" y="4857750"/>
            <a:ext cx="28956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
        <p:nvSpPr>
          <p:cNvPr id="7" name="Date Placeholder 6"/>
          <p:cNvSpPr>
            <a:spLocks noGrp="1"/>
          </p:cNvSpPr>
          <p:nvPr>
            <p:ph type="dt" sz="half" idx="12"/>
          </p:nvPr>
        </p:nvSpPr>
        <p:spPr>
          <a:xfrm>
            <a:off x="4191000" y="4857750"/>
            <a:ext cx="1905000" cy="3429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0617306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9" name="Subtitle 8"/>
          <p:cNvSpPr>
            <a:spLocks noGrp="1"/>
          </p:cNvSpPr>
          <p:nvPr>
            <p:ph type="subTitle" idx="1"/>
          </p:nvPr>
        </p:nvSpPr>
        <p:spPr>
          <a:xfrm>
            <a:off x="1295400" y="2400300"/>
            <a:ext cx="6400800" cy="1200150"/>
          </a:xfrm>
        </p:spPr>
        <p:txBody>
          <a:bodyPr/>
          <a:lstStyle>
            <a:lvl1pPr marL="0" indent="0" algn="ctr">
              <a:buNone/>
              <a:defRPr sz="1950">
                <a:solidFill>
                  <a:schemeClr val="tx2"/>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en-US" dirty="0" smtClean="0"/>
              <a:t>Click to edit Master subtitle style</a:t>
            </a:r>
            <a:endParaRPr lang="en-US" dirty="0"/>
          </a:p>
        </p:txBody>
      </p:sp>
      <p:sp>
        <p:nvSpPr>
          <p:cNvPr id="8" name="Title 7"/>
          <p:cNvSpPr>
            <a:spLocks noGrp="1"/>
          </p:cNvSpPr>
          <p:nvPr>
            <p:ph type="ctrTitle"/>
          </p:nvPr>
        </p:nvSpPr>
        <p:spPr>
          <a:xfrm>
            <a:off x="457200" y="1129448"/>
            <a:ext cx="8229600" cy="1102519"/>
          </a:xfrm>
        </p:spPr>
        <p:txBody>
          <a:bodyPr anchor="ctr"/>
          <a:lstStyle>
            <a:lvl1pPr algn="ctr">
              <a:defRPr lang="en-US" dirty="0">
                <a:solidFill>
                  <a:srgbClr val="660033"/>
                </a:solidFill>
                <a:latin typeface="Calibri (Headings)"/>
                <a:cs typeface="Calibri (Headings)"/>
              </a:defRPr>
            </a:lvl1pPr>
          </a:lstStyle>
          <a:p>
            <a:r>
              <a:rPr lang="en-US" dirty="0" smtClean="0"/>
              <a:t>Click to edit Master title style</a:t>
            </a:r>
            <a:endParaRPr lang="en-US" dirty="0"/>
          </a:p>
        </p:txBody>
      </p:sp>
      <p:sp>
        <p:nvSpPr>
          <p:cNvPr id="11" name="Date Placeholder 27"/>
          <p:cNvSpPr>
            <a:spLocks noGrp="1"/>
          </p:cNvSpPr>
          <p:nvPr>
            <p:ph type="dt" sz="half" idx="10"/>
          </p:nvPr>
        </p:nvSpPr>
        <p:spPr>
          <a:xfrm>
            <a:off x="6172200" y="4643437"/>
            <a:ext cx="2476500" cy="357188"/>
          </a:xfrm>
          <a:prstGeom prst="rect">
            <a:avLst/>
          </a:prstGeom>
        </p:spPr>
        <p:txBody>
          <a:bodyPr/>
          <a:lstStyle>
            <a:lvl1pPr>
              <a:defRPr>
                <a:latin typeface="Calibri"/>
                <a:cs typeface="Calibri"/>
              </a:defRPr>
            </a:lvl1pPr>
          </a:lstStyle>
          <a:p>
            <a:pPr defTabSz="342900" fontAlgn="auto">
              <a:spcBef>
                <a:spcPts val="0"/>
              </a:spcBef>
              <a:spcAft>
                <a:spcPts val="0"/>
              </a:spcAft>
              <a:defRPr/>
            </a:pPr>
            <a:r>
              <a:rPr lang="en-US" sz="1350" smtClean="0">
                <a:solidFill>
                  <a:prstClr val="black"/>
                </a:solidFill>
                <a:ea typeface=""/>
              </a:rPr>
              <a:t>1/10/09</a:t>
            </a:r>
            <a:endParaRPr lang="en-US" sz="1350" dirty="0">
              <a:solidFill>
                <a:prstClr val="black"/>
              </a:solidFill>
              <a:ea typeface=""/>
            </a:endParaRPr>
          </a:p>
        </p:txBody>
      </p:sp>
      <p:sp>
        <p:nvSpPr>
          <p:cNvPr id="12" name="Footer Placeholder 16"/>
          <p:cNvSpPr>
            <a:spLocks noGrp="1"/>
          </p:cNvSpPr>
          <p:nvPr>
            <p:ph type="ftr" sz="quarter" idx="11"/>
          </p:nvPr>
        </p:nvSpPr>
        <p:spPr>
          <a:xfrm>
            <a:off x="914400" y="4629150"/>
            <a:ext cx="3962400" cy="342900"/>
          </a:xfrm>
          <a:prstGeom prst="rect">
            <a:avLst/>
          </a:prstGeom>
        </p:spPr>
        <p:txBody>
          <a:bodyPr/>
          <a:lstStyle>
            <a:lvl1pPr>
              <a:defRPr>
                <a:latin typeface="Calibri"/>
                <a:cs typeface="Calibri"/>
              </a:defRPr>
            </a:lvl1pPr>
          </a:lstStyle>
          <a:p>
            <a:pPr defTabSz="342900" fontAlgn="auto">
              <a:spcBef>
                <a:spcPts val="0"/>
              </a:spcBef>
              <a:spcAft>
                <a:spcPts val="0"/>
              </a:spcAft>
              <a:defRPr/>
            </a:pPr>
            <a:endParaRPr lang="en-US" sz="1350" dirty="0">
              <a:solidFill>
                <a:prstClr val="black"/>
              </a:solidFill>
              <a:ea typeface=""/>
            </a:endParaRPr>
          </a:p>
        </p:txBody>
      </p:sp>
    </p:spTree>
    <p:extLst>
      <p:ext uri="{BB962C8B-B14F-4D97-AF65-F5344CB8AC3E}">
        <p14:creationId xmlns:p14="http://schemas.microsoft.com/office/powerpoint/2010/main" val="1877565100"/>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8" name="Content Placeholder 7"/>
          <p:cNvSpPr>
            <a:spLocks noGrp="1"/>
          </p:cNvSpPr>
          <p:nvPr>
            <p:ph sz="quarter" idx="1"/>
          </p:nvPr>
        </p:nvSpPr>
        <p:spPr>
          <a:xfrm>
            <a:off x="914400" y="1085850"/>
            <a:ext cx="77724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369602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5" name="Rectangle 4"/>
          <p:cNvSpPr/>
          <p:nvPr/>
        </p:nvSpPr>
        <p:spPr>
          <a:xfrm flipV="1">
            <a:off x="69851" y="1782367"/>
            <a:ext cx="9013825" cy="6905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6" name="Rectangle 5"/>
          <p:cNvSpPr/>
          <p:nvPr/>
        </p:nvSpPr>
        <p:spPr>
          <a:xfrm>
            <a:off x="69851" y="1756173"/>
            <a:ext cx="9013825" cy="34528"/>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7" name="Rectangle 6"/>
          <p:cNvSpPr/>
          <p:nvPr/>
        </p:nvSpPr>
        <p:spPr>
          <a:xfrm>
            <a:off x="68263" y="1851423"/>
            <a:ext cx="9015412" cy="34528"/>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722313" y="714376"/>
            <a:ext cx="7772400" cy="1021556"/>
          </a:xfrm>
        </p:spPr>
        <p:txBody>
          <a:bodyPr/>
          <a:lstStyle>
            <a:lvl1pPr algn="l">
              <a:buNone/>
              <a:defRPr sz="3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1910953"/>
            <a:ext cx="7772400" cy="1003697"/>
          </a:xfrm>
        </p:spPr>
        <p:txBody>
          <a:bodyPr/>
          <a:lstStyle>
            <a:lvl1pPr marL="0" indent="0">
              <a:buNone/>
              <a:defRPr sz="1800">
                <a:solidFill>
                  <a:schemeClr val="tx1">
                    <a:tint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9" name="Footer Placeholder 4"/>
          <p:cNvSpPr>
            <a:spLocks noGrp="1"/>
          </p:cNvSpPr>
          <p:nvPr>
            <p:ph type="ftr" sz="quarter" idx="11"/>
          </p:nvPr>
        </p:nvSpPr>
        <p:spPr>
          <a:xfrm>
            <a:off x="800100" y="4629150"/>
            <a:ext cx="40005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66520491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9" name="Content Placeholder 8"/>
          <p:cNvSpPr>
            <a:spLocks noGrp="1"/>
          </p:cNvSpPr>
          <p:nvPr>
            <p:ph sz="quarter" idx="1"/>
          </p:nvPr>
        </p:nvSpPr>
        <p:spPr>
          <a:xfrm>
            <a:off x="91440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6"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5643255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04788"/>
            <a:ext cx="77724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085850"/>
            <a:ext cx="3733800" cy="571500"/>
          </a:xfrm>
          <a:noFill/>
          <a:ln w="12700" cap="sq" cmpd="sng" algn="ctr">
            <a:noFill/>
            <a:prstDash val="solid"/>
          </a:ln>
        </p:spPr>
        <p:txBody>
          <a:bodyPr anchor="b">
            <a:noAutofit/>
          </a:bodyPr>
          <a:lstStyle>
            <a:lvl1pPr marL="0" indent="0">
              <a:buNone/>
              <a:defRPr sz="1800" b="1">
                <a:solidFill>
                  <a:schemeClr val="accent1"/>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4" name="Text Placeholder 3"/>
          <p:cNvSpPr>
            <a:spLocks noGrp="1"/>
          </p:cNvSpPr>
          <p:nvPr>
            <p:ph type="body" sz="half" idx="3"/>
          </p:nvPr>
        </p:nvSpPr>
        <p:spPr>
          <a:xfrm>
            <a:off x="4953000" y="1085850"/>
            <a:ext cx="3733800" cy="571500"/>
          </a:xfrm>
          <a:noFill/>
          <a:ln w="12700" cap="sq" cmpd="sng" algn="ctr">
            <a:noFill/>
            <a:prstDash val="solid"/>
          </a:ln>
        </p:spPr>
        <p:txBody>
          <a:bodyPr anchor="b">
            <a:noAutofit/>
          </a:bodyPr>
          <a:lstStyle>
            <a:lvl1pPr marL="0" indent="0">
              <a:buNone/>
              <a:defRPr sz="1800" b="1">
                <a:solidFill>
                  <a:schemeClr val="accent1"/>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11" name="Content Placeholder 10"/>
          <p:cNvSpPr>
            <a:spLocks noGrp="1"/>
          </p:cNvSpPr>
          <p:nvPr>
            <p:ph sz="half" idx="2"/>
          </p:nvPr>
        </p:nvSpPr>
        <p:spPr>
          <a:xfrm>
            <a:off x="914400" y="1685925"/>
            <a:ext cx="3733800" cy="2914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1685925"/>
            <a:ext cx="3733800" cy="2914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0105289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4"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7083026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3"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874799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914400" y="204788"/>
            <a:ext cx="7772400" cy="857250"/>
          </a:xfrm>
        </p:spPr>
        <p:txBody>
          <a:bodyPr/>
          <a:lstStyle>
            <a:lvl1pPr algn="l">
              <a:buNone/>
              <a:defRPr sz="3000" b="0"/>
            </a:lvl1pPr>
          </a:lstStyle>
          <a:p>
            <a:r>
              <a:rPr lang="en-US" dirty="0" smtClean="0"/>
              <a:t>Click to edit Master title style</a:t>
            </a:r>
            <a:endParaRPr lang="en-US" dirty="0"/>
          </a:p>
        </p:txBody>
      </p:sp>
      <p:sp>
        <p:nvSpPr>
          <p:cNvPr id="3" name="Text Placeholder 2"/>
          <p:cNvSpPr>
            <a:spLocks noGrp="1"/>
          </p:cNvSpPr>
          <p:nvPr>
            <p:ph type="body" idx="2"/>
          </p:nvPr>
        </p:nvSpPr>
        <p:spPr>
          <a:xfrm>
            <a:off x="914400" y="1200150"/>
            <a:ext cx="1905000" cy="3371850"/>
          </a:xfrm>
        </p:spPr>
        <p:txBody>
          <a:bodyPr/>
          <a:lstStyle>
            <a:lvl1pPr marL="0" indent="0">
              <a:buNone/>
              <a:defRPr sz="1350"/>
            </a:lvl1pPr>
            <a:lvl2pPr>
              <a:buNone/>
              <a:defRPr sz="900"/>
            </a:lvl2pPr>
            <a:lvl3pPr>
              <a:buNone/>
              <a:defRPr sz="750"/>
            </a:lvl3pPr>
            <a:lvl4pPr>
              <a:buNone/>
              <a:defRPr sz="675"/>
            </a:lvl4pPr>
            <a:lvl5pPr>
              <a:buNone/>
              <a:defRPr sz="675"/>
            </a:lvl5pPr>
          </a:lstStyle>
          <a:p>
            <a:pPr lvl="0"/>
            <a:r>
              <a:rPr lang="en-US" smtClean="0"/>
              <a:t>Click to edit Master text styles</a:t>
            </a:r>
          </a:p>
        </p:txBody>
      </p:sp>
      <p:sp>
        <p:nvSpPr>
          <p:cNvPr id="11" name="Content Placeholder 10"/>
          <p:cNvSpPr>
            <a:spLocks noGrp="1"/>
          </p:cNvSpPr>
          <p:nvPr>
            <p:ph sz="quarter" idx="1"/>
          </p:nvPr>
        </p:nvSpPr>
        <p:spPr>
          <a:xfrm>
            <a:off x="2971800" y="1200150"/>
            <a:ext cx="57150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5"/>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885799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4" y="3512344"/>
            <a:ext cx="9007475" cy="6905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6" name="Rectangle 5"/>
          <p:cNvSpPr/>
          <p:nvPr/>
        </p:nvSpPr>
        <p:spPr>
          <a:xfrm>
            <a:off x="68264" y="3487341"/>
            <a:ext cx="9007475" cy="34528"/>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7" name="Rectangle 6"/>
          <p:cNvSpPr/>
          <p:nvPr/>
        </p:nvSpPr>
        <p:spPr>
          <a:xfrm>
            <a:off x="68264" y="3580210"/>
            <a:ext cx="9007475" cy="35719"/>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2" name="Title 1"/>
          <p:cNvSpPr>
            <a:spLocks noGrp="1"/>
          </p:cNvSpPr>
          <p:nvPr>
            <p:ph type="title"/>
          </p:nvPr>
        </p:nvSpPr>
        <p:spPr>
          <a:xfrm>
            <a:off x="914400" y="3675413"/>
            <a:ext cx="7315200" cy="391716"/>
          </a:xfrm>
        </p:spPr>
        <p:txBody>
          <a:bodyPr anchor="ctr">
            <a:noAutofit/>
          </a:bodyPr>
          <a:lstStyle>
            <a:lvl1pPr algn="l">
              <a:buNone/>
              <a:defRPr sz="21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4084369"/>
            <a:ext cx="7315200" cy="514350"/>
          </a:xfrm>
        </p:spPr>
        <p:txBody>
          <a:bodyPr/>
          <a:lstStyle>
            <a:lvl1pPr marL="0" indent="0">
              <a:buFontTx/>
              <a:buNone/>
              <a:defRPr sz="1200"/>
            </a:lvl1pPr>
            <a:lvl2pPr>
              <a:defRPr sz="900"/>
            </a:lvl2pPr>
            <a:lvl3pPr>
              <a:defRPr sz="750"/>
            </a:lvl3pPr>
            <a:lvl4pPr>
              <a:defRPr sz="675"/>
            </a:lvl4pPr>
            <a:lvl5pPr>
              <a:defRPr sz="675"/>
            </a:lvl5pPr>
          </a:lstStyle>
          <a:p>
            <a:pPr lvl="0"/>
            <a:r>
              <a:rPr lang="en-US" smtClean="0"/>
              <a:t>Click to edit Master text styles</a:t>
            </a:r>
          </a:p>
        </p:txBody>
      </p:sp>
      <p:sp>
        <p:nvSpPr>
          <p:cNvPr id="3" name="Picture Placeholder 2"/>
          <p:cNvSpPr>
            <a:spLocks noGrp="1"/>
          </p:cNvSpPr>
          <p:nvPr>
            <p:ph type="pic" idx="1"/>
          </p:nvPr>
        </p:nvSpPr>
        <p:spPr>
          <a:xfrm>
            <a:off x="68309" y="50007"/>
            <a:ext cx="9001873" cy="3436144"/>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2400"/>
            </a:lvl1pPr>
          </a:lstStyle>
          <a:p>
            <a:pPr lvl="0"/>
            <a:r>
              <a:rPr lang="en-US" noProof="0" dirty="0" smtClean="0"/>
              <a:t>Click icon to add picture</a:t>
            </a:r>
            <a:endParaRPr lang="en-US" noProof="0" dirty="0"/>
          </a:p>
        </p:txBody>
      </p:sp>
      <p:sp>
        <p:nvSpPr>
          <p:cNvPr id="8" name="Date Placeholder 4"/>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9" name="Footer Placeholder 5"/>
          <p:cNvSpPr>
            <a:spLocks noGrp="1"/>
          </p:cNvSpPr>
          <p:nvPr>
            <p:ph type="ftr" sz="quarter" idx="11"/>
          </p:nvPr>
        </p:nvSpPr>
        <p:spPr>
          <a:xfrm>
            <a:off x="914400" y="4629150"/>
            <a:ext cx="38862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281830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1565413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1"/>
            <a:ext cx="201168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05980"/>
            <a:ext cx="55626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4643437"/>
            <a:ext cx="2476500" cy="357188"/>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5" name="Footer Placeholder 2"/>
          <p:cNvSpPr>
            <a:spLocks noGrp="1"/>
          </p:cNvSpPr>
          <p:nvPr>
            <p:ph type="ftr" sz="quarter" idx="11"/>
          </p:nvPr>
        </p:nvSpPr>
        <p:spPr>
          <a:xfrm>
            <a:off x="914400" y="4629150"/>
            <a:ext cx="39624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2434392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285750"/>
            <a:ext cx="8077200" cy="742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14450"/>
            <a:ext cx="77724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3200400"/>
            <a:ext cx="77724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0" y="4914900"/>
            <a:ext cx="1219200" cy="2286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6" name="Footer Placeholder 5"/>
          <p:cNvSpPr>
            <a:spLocks noGrp="1" noChangeArrowheads="1"/>
          </p:cNvSpPr>
          <p:nvPr>
            <p:ph type="ftr" sz="quarter" idx="11"/>
          </p:nvPr>
        </p:nvSpPr>
        <p:spPr>
          <a:xfrm>
            <a:off x="1219200" y="4914900"/>
            <a:ext cx="7467600" cy="2286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50519351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00050"/>
            <a:ext cx="8229600" cy="857250"/>
          </a:xfrm>
        </p:spPr>
        <p:txBody>
          <a:bodyPr/>
          <a:lstStyle/>
          <a:p>
            <a:r>
              <a:rPr lang="en-US"/>
              <a:t>Click to edit Master title style</a:t>
            </a:r>
          </a:p>
        </p:txBody>
      </p:sp>
      <p:sp>
        <p:nvSpPr>
          <p:cNvPr id="3" name="Content Placeholder 2"/>
          <p:cNvSpPr>
            <a:spLocks noGrp="1"/>
          </p:cNvSpPr>
          <p:nvPr>
            <p:ph sz="quarter" idx="1"/>
          </p:nvPr>
        </p:nvSpPr>
        <p:spPr>
          <a:xfrm>
            <a:off x="457200" y="1371601"/>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371601"/>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042047"/>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042047"/>
            <a:ext cx="4038600" cy="155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686300"/>
            <a:ext cx="1676400" cy="3429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
        <p:nvSpPr>
          <p:cNvPr id="8" name="Footer Placeholder 7"/>
          <p:cNvSpPr>
            <a:spLocks noGrp="1"/>
          </p:cNvSpPr>
          <p:nvPr>
            <p:ph type="ftr" sz="quarter" idx="11"/>
          </p:nvPr>
        </p:nvSpPr>
        <p:spPr>
          <a:xfrm>
            <a:off x="3124200" y="4686300"/>
            <a:ext cx="28956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7880144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40481"/>
            <a:ext cx="7772400" cy="857250"/>
          </a:xfrm>
        </p:spPr>
        <p:txBody>
          <a:bodyPr/>
          <a:lstStyle/>
          <a:p>
            <a:r>
              <a:rPr lang="en-US"/>
              <a:t>Click to edit Master title style</a:t>
            </a:r>
          </a:p>
        </p:txBody>
      </p:sp>
      <p:sp>
        <p:nvSpPr>
          <p:cNvPr id="3" name="Chart Placeholder 2"/>
          <p:cNvSpPr>
            <a:spLocks noGrp="1"/>
          </p:cNvSpPr>
          <p:nvPr>
            <p:ph type="chart" sz="half" idx="1"/>
          </p:nvPr>
        </p:nvSpPr>
        <p:spPr>
          <a:xfrm>
            <a:off x="457200" y="1257300"/>
            <a:ext cx="4013200" cy="3486150"/>
          </a:xfrm>
        </p:spPr>
        <p:txBody>
          <a:bodyPr/>
          <a:lstStyle/>
          <a:p>
            <a:pPr lvl="0"/>
            <a:r>
              <a:rPr lang="en-US" noProof="0" dirty="0" smtClean="0"/>
              <a:t>Click icon to add chart</a:t>
            </a:r>
          </a:p>
        </p:txBody>
      </p:sp>
      <p:sp>
        <p:nvSpPr>
          <p:cNvPr id="4" name="Text Placeholder 3"/>
          <p:cNvSpPr>
            <a:spLocks noGrp="1"/>
          </p:cNvSpPr>
          <p:nvPr>
            <p:ph type="body" sz="half" idx="2"/>
          </p:nvPr>
        </p:nvSpPr>
        <p:spPr>
          <a:xfrm>
            <a:off x="4622800" y="1257300"/>
            <a:ext cx="4013200" cy="3486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533400" y="4857750"/>
            <a:ext cx="2895600" cy="342900"/>
          </a:xfrm>
          <a:prstGeom prst="rect">
            <a:avLst/>
          </a:prstGeom>
        </p:spPr>
        <p:txBody>
          <a:bodyPr/>
          <a:lstStyle>
            <a:lvl1pPr>
              <a:defRPr/>
            </a:lvl1pPr>
          </a:lstStyle>
          <a:p>
            <a:pPr defTabSz="342900" fontAlgn="auto">
              <a:spcBef>
                <a:spcPts val="0"/>
              </a:spcBef>
              <a:spcAft>
                <a:spcPts val="0"/>
              </a:spcAft>
            </a:pPr>
            <a:endParaRPr lang="en-US" sz="1350" dirty="0">
              <a:solidFill>
                <a:prstClr val="black"/>
              </a:solidFill>
              <a:latin typeface="Calibri"/>
              <a:ea typeface=""/>
              <a:cs typeface=""/>
            </a:endParaRPr>
          </a:p>
        </p:txBody>
      </p:sp>
      <p:sp>
        <p:nvSpPr>
          <p:cNvPr id="7" name="Date Placeholder 6"/>
          <p:cNvSpPr>
            <a:spLocks noGrp="1"/>
          </p:cNvSpPr>
          <p:nvPr>
            <p:ph type="dt" sz="half" idx="12"/>
          </p:nvPr>
        </p:nvSpPr>
        <p:spPr>
          <a:xfrm>
            <a:off x="4191000" y="4857750"/>
            <a:ext cx="1905000" cy="342900"/>
          </a:xfrm>
          <a:prstGeom prst="rect">
            <a:avLst/>
          </a:prstGeom>
        </p:spPr>
        <p:txBody>
          <a:bodyPr/>
          <a:lstStyle>
            <a:lvl1pPr>
              <a:defRPr/>
            </a:lvl1pPr>
          </a:lstStyle>
          <a:p>
            <a:pPr defTabSz="342900" fontAlgn="auto">
              <a:spcBef>
                <a:spcPts val="0"/>
              </a:spcBef>
              <a:spcAft>
                <a:spcPts val="0"/>
              </a:spcAft>
            </a:pPr>
            <a:fld id="{B6B7B6C3-E690-4C47-9652-85E7C6F43929}" type="datetimeFigureOut">
              <a:rPr lang="en-US" sz="1350" smtClean="0">
                <a:solidFill>
                  <a:prstClr val="black"/>
                </a:solidFill>
                <a:latin typeface="Calibri"/>
                <a:ea typeface=""/>
                <a:cs typeface=""/>
              </a:rPr>
              <a:pPr defTabSz="342900" fontAlgn="auto">
                <a:spcBef>
                  <a:spcPts val="0"/>
                </a:spcBef>
                <a:spcAft>
                  <a:spcPts val="0"/>
                </a:spcAft>
              </a:pPr>
              <a:t>7/17/15</a:t>
            </a:fld>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2419096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slideLayout" Target="../slideLayouts/slideLayout40.xml"/><Relationship Id="rId13" Type="http://schemas.openxmlformats.org/officeDocument/2006/relationships/slideLayout" Target="../slideLayouts/slideLayout41.xml"/><Relationship Id="rId14" Type="http://schemas.openxmlformats.org/officeDocument/2006/relationships/slideLayout" Target="../slideLayouts/slideLayout42.xml"/><Relationship Id="rId15" Type="http://schemas.openxmlformats.org/officeDocument/2006/relationships/theme" Target="../theme/theme3.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pic>
        <p:nvPicPr>
          <p:cNvPr id="10" name="Picture 9"/>
          <p:cNvPicPr>
            <a:picLocks noChangeAspect="1"/>
          </p:cNvPicPr>
          <p:nvPr/>
        </p:nvPicPr>
        <p:blipFill>
          <a:blip r:embed="rId16"/>
          <a:stretch>
            <a:fillRect/>
          </a:stretch>
        </p:blipFill>
        <p:spPr>
          <a:xfrm>
            <a:off x="274056" y="325348"/>
            <a:ext cx="868944" cy="874802"/>
          </a:xfrm>
          <a:prstGeom prst="rect">
            <a:avLst/>
          </a:prstGeom>
        </p:spPr>
      </p:pic>
      <p:sp>
        <p:nvSpPr>
          <p:cNvPr id="8" name="TextBox 7"/>
          <p:cNvSpPr txBox="1"/>
          <p:nvPr/>
        </p:nvSpPr>
        <p:spPr>
          <a:xfrm>
            <a:off x="76200" y="8750"/>
            <a:ext cx="1295400" cy="261610"/>
          </a:xfrm>
          <a:prstGeom prst="rect">
            <a:avLst/>
          </a:prstGeom>
          <a:noFill/>
        </p:spPr>
        <p:txBody>
          <a:bodyPr wrap="square" lIns="0" rIns="0" rtlCol="0">
            <a:spAutoFit/>
          </a:bodyPr>
          <a:lstStyle/>
          <a:p>
            <a:pPr algn="ctr"/>
            <a:r>
              <a:rPr lang="en-US" sz="1100" dirty="0" smtClean="0">
                <a:solidFill>
                  <a:srgbClr val="A4001D"/>
                </a:solidFill>
                <a:latin typeface="+mn-lt"/>
              </a:rPr>
              <a:t>Dan Jurafsky</a:t>
            </a:r>
            <a:endParaRPr lang="en-US" sz="1100" dirty="0">
              <a:solidFill>
                <a:srgbClr val="A4001D"/>
              </a:solidFill>
              <a:latin typeface="+mn-lt"/>
            </a:endParaRPr>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1028" name="Title Placeholder 21"/>
          <p:cNvSpPr>
            <a:spLocks noGrp="1"/>
          </p:cNvSpPr>
          <p:nvPr>
            <p:ph type="title"/>
          </p:nvPr>
        </p:nvSpPr>
        <p:spPr bwMode="auto">
          <a:xfrm>
            <a:off x="914400" y="205979"/>
            <a:ext cx="7772400" cy="85725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dirty="0"/>
              <a:t>Click to edit Master title style</a:t>
            </a:r>
          </a:p>
        </p:txBody>
      </p:sp>
      <p:sp>
        <p:nvSpPr>
          <p:cNvPr id="1029" name="Text Placeholder 12"/>
          <p:cNvSpPr>
            <a:spLocks noGrp="1"/>
          </p:cNvSpPr>
          <p:nvPr>
            <p:ph type="body" idx="1"/>
          </p:nvPr>
        </p:nvSpPr>
        <p:spPr bwMode="auto">
          <a:xfrm>
            <a:off x="914400" y="108585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549536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Lst>
  <p:txStyles>
    <p:titleStyle>
      <a:lvl1pPr algn="l" rtl="0" eaLnBrk="1" fontAlgn="base" hangingPunct="1">
        <a:spcBef>
          <a:spcPct val="0"/>
        </a:spcBef>
        <a:spcAft>
          <a:spcPct val="0"/>
        </a:spcAft>
        <a:defRPr sz="3000" kern="1200">
          <a:solidFill>
            <a:schemeClr val="tx2"/>
          </a:solidFill>
          <a:latin typeface="Calibri (Theme Headings)"/>
          <a:ea typeface="ＭＳ Ｐゴシック" charset="-128"/>
          <a:cs typeface="Calibri (Theme Headings)"/>
        </a:defRPr>
      </a:lvl1pPr>
      <a:lvl2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2pPr>
      <a:lvl3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3pPr>
      <a:lvl4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4pPr>
      <a:lvl5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5pPr>
      <a:lvl6pPr marL="342900" algn="l" rtl="0" eaLnBrk="1" fontAlgn="base" hangingPunct="1">
        <a:spcBef>
          <a:spcPct val="0"/>
        </a:spcBef>
        <a:spcAft>
          <a:spcPct val="0"/>
        </a:spcAft>
        <a:defRPr sz="3000">
          <a:solidFill>
            <a:schemeClr val="tx2"/>
          </a:solidFill>
          <a:latin typeface="Franklin Gothic Book" pitchFamily="34" charset="0"/>
        </a:defRPr>
      </a:lvl6pPr>
      <a:lvl7pPr marL="685800" algn="l" rtl="0" eaLnBrk="1" fontAlgn="base" hangingPunct="1">
        <a:spcBef>
          <a:spcPct val="0"/>
        </a:spcBef>
        <a:spcAft>
          <a:spcPct val="0"/>
        </a:spcAft>
        <a:defRPr sz="3000">
          <a:solidFill>
            <a:schemeClr val="tx2"/>
          </a:solidFill>
          <a:latin typeface="Franklin Gothic Book" pitchFamily="34" charset="0"/>
        </a:defRPr>
      </a:lvl7pPr>
      <a:lvl8pPr marL="1028700" algn="l" rtl="0" eaLnBrk="1" fontAlgn="base" hangingPunct="1">
        <a:spcBef>
          <a:spcPct val="0"/>
        </a:spcBef>
        <a:spcAft>
          <a:spcPct val="0"/>
        </a:spcAft>
        <a:defRPr sz="3000">
          <a:solidFill>
            <a:schemeClr val="tx2"/>
          </a:solidFill>
          <a:latin typeface="Franklin Gothic Book" pitchFamily="34" charset="0"/>
        </a:defRPr>
      </a:lvl8pPr>
      <a:lvl9pPr marL="1371600" algn="l" rtl="0" eaLnBrk="1" fontAlgn="base" hangingPunct="1">
        <a:spcBef>
          <a:spcPct val="0"/>
        </a:spcBef>
        <a:spcAft>
          <a:spcPct val="0"/>
        </a:spcAft>
        <a:defRPr sz="3000">
          <a:solidFill>
            <a:schemeClr val="tx2"/>
          </a:solidFill>
          <a:latin typeface="Franklin Gothic Book" pitchFamily="34" charset="0"/>
        </a:defRPr>
      </a:lvl9pPr>
    </p:titleStyle>
    <p:bodyStyle>
      <a:lvl1pPr marL="204788" indent="-204788" algn="l" rtl="0" eaLnBrk="1" fontAlgn="base" hangingPunct="1">
        <a:spcBef>
          <a:spcPts val="431"/>
        </a:spcBef>
        <a:spcAft>
          <a:spcPct val="0"/>
        </a:spcAft>
        <a:buClr>
          <a:schemeClr val="accent1"/>
        </a:buClr>
        <a:buSzPct val="85000"/>
        <a:buFont typeface="Wingdings 2" charset="2"/>
        <a:buChar char=""/>
        <a:defRPr sz="1950" kern="1200">
          <a:solidFill>
            <a:schemeClr val="tx1"/>
          </a:solidFill>
          <a:latin typeface="Calibri"/>
          <a:ea typeface="ＭＳ Ｐゴシック" charset="-128"/>
          <a:cs typeface="Calibri"/>
        </a:defRPr>
      </a:lvl1pPr>
      <a:lvl2pPr marL="410766" indent="-171450" algn="l" rtl="0" eaLnBrk="1" fontAlgn="base" hangingPunct="1">
        <a:spcBef>
          <a:spcPts val="281"/>
        </a:spcBef>
        <a:spcAft>
          <a:spcPct val="0"/>
        </a:spcAft>
        <a:buClr>
          <a:schemeClr val="accent2"/>
        </a:buClr>
        <a:buSzPct val="85000"/>
        <a:buFont typeface="Wingdings 2" charset="2"/>
        <a:buChar char=""/>
        <a:defRPr sz="1800" kern="1200">
          <a:solidFill>
            <a:schemeClr val="tx1"/>
          </a:solidFill>
          <a:latin typeface="Calibri"/>
          <a:ea typeface="ＭＳ Ｐゴシック" charset="-128"/>
          <a:cs typeface="Calibri"/>
        </a:defRPr>
      </a:lvl2pPr>
      <a:lvl3pPr marL="616744" indent="-171450" algn="l" rtl="0" eaLnBrk="1" fontAlgn="base" hangingPunct="1">
        <a:spcBef>
          <a:spcPts val="281"/>
        </a:spcBef>
        <a:spcAft>
          <a:spcPct val="0"/>
        </a:spcAft>
        <a:buClr>
          <a:srgbClr val="E6B1AB"/>
        </a:buClr>
        <a:buSzPct val="85000"/>
        <a:buFont typeface="Wingdings 2" charset="2"/>
        <a:buChar char=""/>
        <a:defRPr sz="1500" kern="1200">
          <a:solidFill>
            <a:schemeClr val="tx1"/>
          </a:solidFill>
          <a:latin typeface="Calibri"/>
          <a:ea typeface="ＭＳ Ｐゴシック" charset="-128"/>
          <a:cs typeface="Calibri"/>
        </a:defRPr>
      </a:lvl3pPr>
      <a:lvl4pPr marL="822722" indent="-171450" algn="l" rtl="0" eaLnBrk="1" fontAlgn="base" hangingPunct="1">
        <a:spcBef>
          <a:spcPts val="281"/>
        </a:spcBef>
        <a:spcAft>
          <a:spcPct val="0"/>
        </a:spcAft>
        <a:buClr>
          <a:srgbClr val="A28E6A"/>
        </a:buClr>
        <a:buSzPct val="80000"/>
        <a:buFont typeface="Wingdings 2" charset="2"/>
        <a:buChar char=""/>
        <a:defRPr sz="1500" kern="1200">
          <a:solidFill>
            <a:schemeClr val="tx1"/>
          </a:solidFill>
          <a:latin typeface="Calibri"/>
          <a:ea typeface="ＭＳ Ｐゴシック" charset="-128"/>
          <a:cs typeface="Calibri"/>
        </a:defRPr>
      </a:lvl4pPr>
      <a:lvl5pPr marL="1028700" indent="-171450" algn="l" rtl="0" eaLnBrk="1" fontAlgn="base" hangingPunct="1">
        <a:spcBef>
          <a:spcPts val="281"/>
        </a:spcBef>
        <a:spcAft>
          <a:spcPct val="0"/>
        </a:spcAft>
        <a:buClr>
          <a:srgbClr val="A28E6A"/>
        </a:buClr>
        <a:buChar char="o"/>
        <a:defRPr sz="1500" kern="1200">
          <a:solidFill>
            <a:schemeClr val="tx1"/>
          </a:solidFill>
          <a:latin typeface="Calibri"/>
          <a:ea typeface="ＭＳ Ｐゴシック" charset="-128"/>
          <a:cs typeface="Calibri"/>
        </a:defRPr>
      </a:lvl5pPr>
      <a:lvl6pPr marL="1234440" indent="-171450" algn="l" rtl="0" eaLnBrk="1" latinLnBrk="0" hangingPunct="1">
        <a:spcBef>
          <a:spcPts val="278"/>
        </a:spcBef>
        <a:buClr>
          <a:schemeClr val="accent3"/>
        </a:buClr>
        <a:buChar char="•"/>
        <a:defRPr kumimoji="0" sz="1350" kern="1200" baseline="0">
          <a:solidFill>
            <a:schemeClr val="tx1"/>
          </a:solidFill>
          <a:latin typeface="+mn-lt"/>
          <a:ea typeface="+mn-ea"/>
          <a:cs typeface="+mn-cs"/>
        </a:defRPr>
      </a:lvl6pPr>
      <a:lvl7pPr marL="1440180" indent="-171450" algn="l" rtl="0" eaLnBrk="1" latinLnBrk="0" hangingPunct="1">
        <a:spcBef>
          <a:spcPts val="278"/>
        </a:spcBef>
        <a:buClr>
          <a:schemeClr val="accent2"/>
        </a:buClr>
        <a:buChar char="•"/>
        <a:defRPr kumimoji="0" sz="1350" kern="1200">
          <a:solidFill>
            <a:schemeClr val="tx1"/>
          </a:solidFill>
          <a:latin typeface="+mn-lt"/>
          <a:ea typeface="+mn-ea"/>
          <a:cs typeface="+mn-cs"/>
        </a:defRPr>
      </a:lvl7pPr>
      <a:lvl8pPr marL="1645920" indent="-171450" algn="l" rtl="0" eaLnBrk="1" latinLnBrk="0" hangingPunct="1">
        <a:spcBef>
          <a:spcPts val="278"/>
        </a:spcBef>
        <a:buClr>
          <a:schemeClr val="accent1">
            <a:tint val="60000"/>
          </a:schemeClr>
        </a:buClr>
        <a:buChar char="•"/>
        <a:defRPr kumimoji="0" sz="1350" kern="1200">
          <a:solidFill>
            <a:schemeClr val="tx1"/>
          </a:solidFill>
          <a:latin typeface="+mn-lt"/>
          <a:ea typeface="+mn-ea"/>
          <a:cs typeface="+mn-cs"/>
        </a:defRPr>
      </a:lvl8pPr>
      <a:lvl9pPr marL="1851660" indent="-171450" algn="l" rtl="0" eaLnBrk="1" latinLnBrk="0" hangingPunct="1">
        <a:spcBef>
          <a:spcPts val="278"/>
        </a:spcBef>
        <a:buClr>
          <a:schemeClr val="accent2">
            <a:tint val="60000"/>
          </a:schemeClr>
        </a:buClr>
        <a:buChar char="•"/>
        <a:defRPr kumimoji="0" sz="135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342900" fontAlgn="auto">
              <a:spcBef>
                <a:spcPts val="0"/>
              </a:spcBef>
              <a:spcAft>
                <a:spcPts val="0"/>
              </a:spcAft>
              <a:defRPr/>
            </a:pPr>
            <a:endParaRPr lang="en-US" sz="1350" dirty="0">
              <a:solidFill>
                <a:prstClr val="white"/>
              </a:solidFill>
            </a:endParaRPr>
          </a:p>
        </p:txBody>
      </p:sp>
      <p:sp>
        <p:nvSpPr>
          <p:cNvPr id="1028" name="Title Placeholder 21"/>
          <p:cNvSpPr>
            <a:spLocks noGrp="1"/>
          </p:cNvSpPr>
          <p:nvPr>
            <p:ph type="title"/>
          </p:nvPr>
        </p:nvSpPr>
        <p:spPr bwMode="auto">
          <a:xfrm>
            <a:off x="914400" y="205979"/>
            <a:ext cx="7772400" cy="85725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dirty="0"/>
              <a:t>Click to edit Master title style</a:t>
            </a:r>
          </a:p>
        </p:txBody>
      </p:sp>
      <p:sp>
        <p:nvSpPr>
          <p:cNvPr id="1029" name="Text Placeholder 12"/>
          <p:cNvSpPr>
            <a:spLocks noGrp="1"/>
          </p:cNvSpPr>
          <p:nvPr>
            <p:ph type="body" idx="1"/>
          </p:nvPr>
        </p:nvSpPr>
        <p:spPr bwMode="auto">
          <a:xfrm>
            <a:off x="914400" y="108585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972631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Lst>
  <p:txStyles>
    <p:titleStyle>
      <a:lvl1pPr algn="l" rtl="0" eaLnBrk="1" fontAlgn="base" hangingPunct="1">
        <a:spcBef>
          <a:spcPct val="0"/>
        </a:spcBef>
        <a:spcAft>
          <a:spcPct val="0"/>
        </a:spcAft>
        <a:defRPr sz="3000" kern="1200">
          <a:solidFill>
            <a:schemeClr val="tx2"/>
          </a:solidFill>
          <a:latin typeface="Calibri (Theme Headings)"/>
          <a:ea typeface="ＭＳ Ｐゴシック" charset="-128"/>
          <a:cs typeface="Calibri (Theme Headings)"/>
        </a:defRPr>
      </a:lvl1pPr>
      <a:lvl2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2pPr>
      <a:lvl3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3pPr>
      <a:lvl4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4pPr>
      <a:lvl5pPr algn="l" rtl="0" eaLnBrk="1" fontAlgn="base" hangingPunct="1">
        <a:spcBef>
          <a:spcPct val="0"/>
        </a:spcBef>
        <a:spcAft>
          <a:spcPct val="0"/>
        </a:spcAft>
        <a:defRPr sz="3000">
          <a:solidFill>
            <a:schemeClr val="tx2"/>
          </a:solidFill>
          <a:latin typeface="Franklin Gothic Book" pitchFamily="34" charset="0"/>
          <a:ea typeface="ＭＳ Ｐゴシック" charset="-128"/>
          <a:cs typeface="ＭＳ Ｐゴシック" charset="-128"/>
        </a:defRPr>
      </a:lvl5pPr>
      <a:lvl6pPr marL="342900" algn="l" rtl="0" eaLnBrk="1" fontAlgn="base" hangingPunct="1">
        <a:spcBef>
          <a:spcPct val="0"/>
        </a:spcBef>
        <a:spcAft>
          <a:spcPct val="0"/>
        </a:spcAft>
        <a:defRPr sz="3000">
          <a:solidFill>
            <a:schemeClr val="tx2"/>
          </a:solidFill>
          <a:latin typeface="Franklin Gothic Book" pitchFamily="34" charset="0"/>
        </a:defRPr>
      </a:lvl6pPr>
      <a:lvl7pPr marL="685800" algn="l" rtl="0" eaLnBrk="1" fontAlgn="base" hangingPunct="1">
        <a:spcBef>
          <a:spcPct val="0"/>
        </a:spcBef>
        <a:spcAft>
          <a:spcPct val="0"/>
        </a:spcAft>
        <a:defRPr sz="3000">
          <a:solidFill>
            <a:schemeClr val="tx2"/>
          </a:solidFill>
          <a:latin typeface="Franklin Gothic Book" pitchFamily="34" charset="0"/>
        </a:defRPr>
      </a:lvl7pPr>
      <a:lvl8pPr marL="1028700" algn="l" rtl="0" eaLnBrk="1" fontAlgn="base" hangingPunct="1">
        <a:spcBef>
          <a:spcPct val="0"/>
        </a:spcBef>
        <a:spcAft>
          <a:spcPct val="0"/>
        </a:spcAft>
        <a:defRPr sz="3000">
          <a:solidFill>
            <a:schemeClr val="tx2"/>
          </a:solidFill>
          <a:latin typeface="Franklin Gothic Book" pitchFamily="34" charset="0"/>
        </a:defRPr>
      </a:lvl8pPr>
      <a:lvl9pPr marL="1371600" algn="l" rtl="0" eaLnBrk="1" fontAlgn="base" hangingPunct="1">
        <a:spcBef>
          <a:spcPct val="0"/>
        </a:spcBef>
        <a:spcAft>
          <a:spcPct val="0"/>
        </a:spcAft>
        <a:defRPr sz="3000">
          <a:solidFill>
            <a:schemeClr val="tx2"/>
          </a:solidFill>
          <a:latin typeface="Franklin Gothic Book" pitchFamily="34" charset="0"/>
        </a:defRPr>
      </a:lvl9pPr>
    </p:titleStyle>
    <p:bodyStyle>
      <a:lvl1pPr marL="204788" indent="-204788" algn="l" rtl="0" eaLnBrk="1" fontAlgn="base" hangingPunct="1">
        <a:spcBef>
          <a:spcPts val="431"/>
        </a:spcBef>
        <a:spcAft>
          <a:spcPct val="0"/>
        </a:spcAft>
        <a:buClr>
          <a:schemeClr val="accent1"/>
        </a:buClr>
        <a:buSzPct val="85000"/>
        <a:buFont typeface="Wingdings 2" charset="2"/>
        <a:buChar char=""/>
        <a:defRPr sz="1950" kern="1200">
          <a:solidFill>
            <a:schemeClr val="tx1"/>
          </a:solidFill>
          <a:latin typeface="Calibri"/>
          <a:ea typeface="ＭＳ Ｐゴシック" charset="-128"/>
          <a:cs typeface="Calibri"/>
        </a:defRPr>
      </a:lvl1pPr>
      <a:lvl2pPr marL="410766" indent="-171450" algn="l" rtl="0" eaLnBrk="1" fontAlgn="base" hangingPunct="1">
        <a:spcBef>
          <a:spcPts val="281"/>
        </a:spcBef>
        <a:spcAft>
          <a:spcPct val="0"/>
        </a:spcAft>
        <a:buClr>
          <a:schemeClr val="accent2"/>
        </a:buClr>
        <a:buSzPct val="85000"/>
        <a:buFont typeface="Wingdings 2" charset="2"/>
        <a:buChar char=""/>
        <a:defRPr sz="1800" kern="1200">
          <a:solidFill>
            <a:schemeClr val="tx1"/>
          </a:solidFill>
          <a:latin typeface="Calibri"/>
          <a:ea typeface="ＭＳ Ｐゴシック" charset="-128"/>
          <a:cs typeface="Calibri"/>
        </a:defRPr>
      </a:lvl2pPr>
      <a:lvl3pPr marL="616744" indent="-171450" algn="l" rtl="0" eaLnBrk="1" fontAlgn="base" hangingPunct="1">
        <a:spcBef>
          <a:spcPts val="281"/>
        </a:spcBef>
        <a:spcAft>
          <a:spcPct val="0"/>
        </a:spcAft>
        <a:buClr>
          <a:srgbClr val="E6B1AB"/>
        </a:buClr>
        <a:buSzPct val="85000"/>
        <a:buFont typeface="Wingdings 2" charset="2"/>
        <a:buChar char=""/>
        <a:defRPr sz="1500" kern="1200">
          <a:solidFill>
            <a:schemeClr val="tx1"/>
          </a:solidFill>
          <a:latin typeface="Calibri"/>
          <a:ea typeface="ＭＳ Ｐゴシック" charset="-128"/>
          <a:cs typeface="Calibri"/>
        </a:defRPr>
      </a:lvl3pPr>
      <a:lvl4pPr marL="822722" indent="-171450" algn="l" rtl="0" eaLnBrk="1" fontAlgn="base" hangingPunct="1">
        <a:spcBef>
          <a:spcPts val="281"/>
        </a:spcBef>
        <a:spcAft>
          <a:spcPct val="0"/>
        </a:spcAft>
        <a:buClr>
          <a:srgbClr val="A28E6A"/>
        </a:buClr>
        <a:buSzPct val="80000"/>
        <a:buFont typeface="Wingdings 2" charset="2"/>
        <a:buChar char=""/>
        <a:defRPr sz="1500" kern="1200">
          <a:solidFill>
            <a:schemeClr val="tx1"/>
          </a:solidFill>
          <a:latin typeface="Calibri"/>
          <a:ea typeface="ＭＳ Ｐゴシック" charset="-128"/>
          <a:cs typeface="Calibri"/>
        </a:defRPr>
      </a:lvl4pPr>
      <a:lvl5pPr marL="1028700" indent="-171450" algn="l" rtl="0" eaLnBrk="1" fontAlgn="base" hangingPunct="1">
        <a:spcBef>
          <a:spcPts val="281"/>
        </a:spcBef>
        <a:spcAft>
          <a:spcPct val="0"/>
        </a:spcAft>
        <a:buClr>
          <a:srgbClr val="A28E6A"/>
        </a:buClr>
        <a:buChar char="o"/>
        <a:defRPr sz="1500" kern="1200">
          <a:solidFill>
            <a:schemeClr val="tx1"/>
          </a:solidFill>
          <a:latin typeface="Calibri"/>
          <a:ea typeface="ＭＳ Ｐゴシック" charset="-128"/>
          <a:cs typeface="Calibri"/>
        </a:defRPr>
      </a:lvl5pPr>
      <a:lvl6pPr marL="1234440" indent="-171450" algn="l" rtl="0" eaLnBrk="1" latinLnBrk="0" hangingPunct="1">
        <a:spcBef>
          <a:spcPts val="278"/>
        </a:spcBef>
        <a:buClr>
          <a:schemeClr val="accent3"/>
        </a:buClr>
        <a:buChar char="•"/>
        <a:defRPr kumimoji="0" sz="1350" kern="1200" baseline="0">
          <a:solidFill>
            <a:schemeClr val="tx1"/>
          </a:solidFill>
          <a:latin typeface="+mn-lt"/>
          <a:ea typeface="+mn-ea"/>
          <a:cs typeface="+mn-cs"/>
        </a:defRPr>
      </a:lvl6pPr>
      <a:lvl7pPr marL="1440180" indent="-171450" algn="l" rtl="0" eaLnBrk="1" latinLnBrk="0" hangingPunct="1">
        <a:spcBef>
          <a:spcPts val="278"/>
        </a:spcBef>
        <a:buClr>
          <a:schemeClr val="accent2"/>
        </a:buClr>
        <a:buChar char="•"/>
        <a:defRPr kumimoji="0" sz="1350" kern="1200">
          <a:solidFill>
            <a:schemeClr val="tx1"/>
          </a:solidFill>
          <a:latin typeface="+mn-lt"/>
          <a:ea typeface="+mn-ea"/>
          <a:cs typeface="+mn-cs"/>
        </a:defRPr>
      </a:lvl7pPr>
      <a:lvl8pPr marL="1645920" indent="-171450" algn="l" rtl="0" eaLnBrk="1" latinLnBrk="0" hangingPunct="1">
        <a:spcBef>
          <a:spcPts val="278"/>
        </a:spcBef>
        <a:buClr>
          <a:schemeClr val="accent1">
            <a:tint val="60000"/>
          </a:schemeClr>
        </a:buClr>
        <a:buChar char="•"/>
        <a:defRPr kumimoji="0" sz="1350" kern="1200">
          <a:solidFill>
            <a:schemeClr val="tx1"/>
          </a:solidFill>
          <a:latin typeface="+mn-lt"/>
          <a:ea typeface="+mn-ea"/>
          <a:cs typeface="+mn-cs"/>
        </a:defRPr>
      </a:lvl8pPr>
      <a:lvl9pPr marL="1851660" indent="-171450" algn="l" rtl="0" eaLnBrk="1" latinLnBrk="0" hangingPunct="1">
        <a:spcBef>
          <a:spcPts val="278"/>
        </a:spcBef>
        <a:buClr>
          <a:schemeClr val="accent2">
            <a:tint val="60000"/>
          </a:schemeClr>
        </a:buClr>
        <a:buChar char="•"/>
        <a:defRPr kumimoji="0" sz="135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4" Type="http://schemas.openxmlformats.org/officeDocument/2006/relationships/image" Target="../media/image6.jpe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4.emf"/><Relationship Id="rId5" Type="http://schemas.openxmlformats.org/officeDocument/2006/relationships/oleObject" Target="../embeddings/oleObject1.bin"/><Relationship Id="rId6" Type="http://schemas.openxmlformats.org/officeDocument/2006/relationships/image" Target="../media/image13.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tif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6.emf"/><Relationship Id="rId5" Type="http://schemas.openxmlformats.org/officeDocument/2006/relationships/oleObject" Target="../embeddings/oleObject3.bin"/><Relationship Id="rId6" Type="http://schemas.openxmlformats.org/officeDocument/2006/relationships/image" Target="../media/image27.emf"/><Relationship Id="rId7" Type="http://schemas.openxmlformats.org/officeDocument/2006/relationships/image" Target="../media/image28.png"/><Relationship Id="rId8" Type="http://schemas.openxmlformats.org/officeDocument/2006/relationships/image" Target="../media/image22.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dirty="0" smtClean="0">
                <a:latin typeface="Calibri (Headings)"/>
                <a:cs typeface="Calibri (Headings)"/>
              </a:rPr>
              <a:t>Computational Lexical Semantics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3733800" y="2495550"/>
            <a:ext cx="5410200" cy="1676400"/>
          </a:xfrm>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Lecture 9: Learning Narrative Frames</a:t>
            </a:r>
            <a:endParaRPr lang="en-US" sz="3600" dirty="0">
              <a:solidFill>
                <a:srgbClr val="A4001D"/>
              </a:solidFill>
              <a:latin typeface="Calibri"/>
              <a:ea typeface="ＭＳ Ｐゴシック" charset="0"/>
              <a:cs typeface="Calibri"/>
            </a:endParaRPr>
          </a:p>
        </p:txBody>
      </p:sp>
      <p:sp>
        <p:nvSpPr>
          <p:cNvPr id="2" name="TextBox 1"/>
          <p:cNvSpPr txBox="1"/>
          <p:nvPr/>
        </p:nvSpPr>
        <p:spPr>
          <a:xfrm>
            <a:off x="5192508" y="4324350"/>
            <a:ext cx="2415020" cy="646331"/>
          </a:xfrm>
          <a:prstGeom prst="rect">
            <a:avLst/>
          </a:prstGeom>
          <a:noFill/>
        </p:spPr>
        <p:txBody>
          <a:bodyPr wrap="none" rtlCol="0">
            <a:spAutoFit/>
          </a:bodyPr>
          <a:lstStyle/>
          <a:p>
            <a:r>
              <a:rPr lang="en-US" sz="1800" dirty="0" smtClean="0">
                <a:latin typeface="+mn-lt"/>
              </a:rPr>
              <a:t>Linguistic Institute 2005</a:t>
            </a:r>
          </a:p>
          <a:p>
            <a:r>
              <a:rPr lang="en-US" sz="1800" dirty="0" smtClean="0">
                <a:latin typeface="+mn-lt"/>
              </a:rPr>
              <a:t>University of Chicago</a:t>
            </a:r>
            <a:endParaRPr lang="en-US" sz="1800" dirty="0">
              <a:latin typeface="+mn-lt"/>
            </a:endParaRPr>
          </a:p>
        </p:txBody>
      </p:sp>
    </p:spTree>
    <p:extLst>
      <p:ext uri="{BB962C8B-B14F-4D97-AF65-F5344CB8AC3E}">
        <p14:creationId xmlns:p14="http://schemas.microsoft.com/office/powerpoint/2010/main" val="209436550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Semantic Role Labeling</a:t>
            </a:r>
            <a:endParaRPr lang="en-US" dirty="0"/>
          </a:p>
        </p:txBody>
      </p:sp>
      <p:sp>
        <p:nvSpPr>
          <p:cNvPr id="3" name="Content Placeholder 2"/>
          <p:cNvSpPr>
            <a:spLocks noGrp="1"/>
          </p:cNvSpPr>
          <p:nvPr>
            <p:ph idx="1"/>
          </p:nvPr>
        </p:nvSpPr>
        <p:spPr/>
        <p:txBody>
          <a:bodyPr/>
          <a:lstStyle/>
          <a:p>
            <a:r>
              <a:rPr lang="en-US" dirty="0" smtClean="0"/>
              <a:t>Could we learn frames from text?</a:t>
            </a:r>
          </a:p>
          <a:p>
            <a:pPr marL="457200" lvl="1" indent="0">
              <a:buNone/>
            </a:pPr>
            <a:r>
              <a:rPr lang="en-US" dirty="0" smtClean="0"/>
              <a:t>Inducing Semantic Roles:</a:t>
            </a:r>
          </a:p>
          <a:p>
            <a:pPr marL="457200" lvl="1" indent="0">
              <a:buNone/>
            </a:pPr>
            <a:r>
              <a:rPr lang="en-US" sz="1400" dirty="0" err="1" smtClean="0"/>
              <a:t>Swier</a:t>
            </a:r>
            <a:r>
              <a:rPr lang="en-US" sz="1400" dirty="0" smtClean="0"/>
              <a:t> </a:t>
            </a:r>
            <a:r>
              <a:rPr lang="en-US" sz="1400" dirty="0"/>
              <a:t>and </a:t>
            </a:r>
            <a:r>
              <a:rPr lang="en-US" sz="1400" dirty="0" smtClean="0"/>
              <a:t>Stevenson (2004), </a:t>
            </a:r>
            <a:r>
              <a:rPr lang="en-US" sz="1400" dirty="0"/>
              <a:t>He and </a:t>
            </a:r>
            <a:r>
              <a:rPr lang="en-US" sz="1400" dirty="0" err="1"/>
              <a:t>Gildea</a:t>
            </a:r>
            <a:r>
              <a:rPr lang="en-US" sz="1400" dirty="0"/>
              <a:t>, </a:t>
            </a:r>
            <a:r>
              <a:rPr lang="en-US" sz="1400" dirty="0" smtClean="0"/>
              <a:t>2006, </a:t>
            </a:r>
            <a:r>
              <a:rPr lang="en-US" sz="1400" dirty="0" err="1" smtClean="0"/>
              <a:t>Grenegar</a:t>
            </a:r>
            <a:r>
              <a:rPr lang="en-US" sz="1400" dirty="0" smtClean="0"/>
              <a:t> </a:t>
            </a:r>
            <a:r>
              <a:rPr lang="en-US" sz="1400" dirty="0"/>
              <a:t>and Manning 2006</a:t>
            </a:r>
            <a:r>
              <a:rPr lang="en-US" sz="1400" dirty="0" smtClean="0"/>
              <a:t>, </a:t>
            </a:r>
            <a:r>
              <a:rPr lang="en-US" sz="1400" dirty="0" err="1" smtClean="0"/>
              <a:t>Titov</a:t>
            </a:r>
            <a:r>
              <a:rPr lang="en-US" sz="1400" dirty="0" smtClean="0"/>
              <a:t> and </a:t>
            </a:r>
            <a:r>
              <a:rPr lang="en-US" sz="1400" dirty="0" err="1" smtClean="0"/>
              <a:t>Klementiev</a:t>
            </a:r>
            <a:r>
              <a:rPr lang="en-US" sz="1400" dirty="0" smtClean="0"/>
              <a:t> (2012), Lang and </a:t>
            </a:r>
            <a:r>
              <a:rPr lang="en-US" sz="1400" dirty="0" err="1" smtClean="0"/>
              <a:t>Lapata</a:t>
            </a:r>
            <a:r>
              <a:rPr lang="en-US" sz="1400" dirty="0" smtClean="0"/>
              <a:t> (2014)</a:t>
            </a:r>
          </a:p>
          <a:p>
            <a:r>
              <a:rPr lang="en-US" dirty="0" smtClean="0"/>
              <a:t>We’ll see how to learn something similar:</a:t>
            </a:r>
          </a:p>
          <a:p>
            <a:pPr lvl="1"/>
            <a:r>
              <a:rPr lang="en-US" dirty="0" smtClean="0"/>
              <a:t>Narrative frames</a:t>
            </a:r>
          </a:p>
          <a:p>
            <a:pPr lvl="1"/>
            <a:r>
              <a:rPr lang="en-US" dirty="0" smtClean="0"/>
              <a:t>The work of Nate Chambers:</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2</a:t>
            </a:fld>
            <a:endParaRPr lang="en-US"/>
          </a:p>
        </p:txBody>
      </p:sp>
      <p:pic>
        <p:nvPicPr>
          <p:cNvPr id="5" name="Content Placeholder 4" descr="nate.jpg"/>
          <p:cNvPicPr>
            <a:picLocks noChangeAspect="1"/>
          </p:cNvPicPr>
          <p:nvPr/>
        </p:nvPicPr>
        <p:blipFill>
          <a:blip r:embed="rId2"/>
          <a:stretch>
            <a:fillRect/>
          </a:stretch>
        </p:blipFill>
        <p:spPr bwMode="auto">
          <a:xfrm>
            <a:off x="4572000" y="3219450"/>
            <a:ext cx="1501588" cy="17018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55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in the air around 1975</a:t>
            </a:r>
            <a:br>
              <a:rPr lang="en-US" dirty="0" smtClean="0"/>
            </a:br>
            <a:r>
              <a:rPr lang="en-US" dirty="0" smtClean="0"/>
              <a:t>about “background knowledge”</a:t>
            </a:r>
            <a:endParaRPr lang="en-US" dirty="0"/>
          </a:p>
        </p:txBody>
      </p:sp>
      <p:sp>
        <p:nvSpPr>
          <p:cNvPr id="3" name="Content Placeholder 2"/>
          <p:cNvSpPr>
            <a:spLocks noGrp="1"/>
          </p:cNvSpPr>
          <p:nvPr>
            <p:ph idx="1"/>
          </p:nvPr>
        </p:nvSpPr>
        <p:spPr>
          <a:xfrm>
            <a:off x="838200" y="1289050"/>
            <a:ext cx="8534400" cy="3581400"/>
          </a:xfrm>
        </p:spPr>
        <p:txBody>
          <a:bodyPr/>
          <a:lstStyle/>
          <a:p>
            <a:pPr marL="0" indent="0">
              <a:buNone/>
            </a:pPr>
            <a:r>
              <a:rPr lang="en-US" dirty="0" smtClean="0"/>
              <a:t>Framing (Goffman 1974)</a:t>
            </a:r>
          </a:p>
          <a:p>
            <a:pPr marL="0" indent="0">
              <a:buNone/>
            </a:pPr>
            <a:r>
              <a:rPr lang="en-US" dirty="0" smtClean="0"/>
              <a:t>Frames (Minsky 1974)</a:t>
            </a:r>
          </a:p>
          <a:p>
            <a:pPr marL="0" indent="0">
              <a:buNone/>
            </a:pPr>
            <a:r>
              <a:rPr lang="en-US" dirty="0" smtClean="0"/>
              <a:t>Interactional frames (</a:t>
            </a:r>
            <a:r>
              <a:rPr lang="en-US" dirty="0" err="1" smtClean="0"/>
              <a:t>Hymes</a:t>
            </a:r>
            <a:r>
              <a:rPr lang="en-US" dirty="0" smtClean="0"/>
              <a:t> 1974)</a:t>
            </a:r>
          </a:p>
          <a:p>
            <a:pPr marL="0" indent="0">
              <a:buNone/>
            </a:pPr>
            <a:r>
              <a:rPr lang="en-US" dirty="0" smtClean="0"/>
              <a:t>Schemata (Norman 1975)</a:t>
            </a:r>
          </a:p>
          <a:p>
            <a:pPr marL="0" indent="0">
              <a:buNone/>
            </a:pPr>
            <a:r>
              <a:rPr lang="en-US" dirty="0" smtClean="0"/>
              <a:t>Scripts (Shank and Abelson 1975)</a:t>
            </a:r>
          </a:p>
          <a:p>
            <a:pPr marL="0" indent="0">
              <a:buNone/>
            </a:pPr>
            <a:r>
              <a:rPr lang="en-US" dirty="0" smtClean="0"/>
              <a:t>Frames (Fillmore 1976)</a:t>
            </a:r>
          </a:p>
          <a:p>
            <a:pPr marL="0" indent="0">
              <a:buNone/>
            </a:pPr>
            <a:endParaRPr lang="en-US" dirty="0"/>
          </a:p>
          <a:p>
            <a:pPr marL="0" indent="0">
              <a:buNone/>
            </a:pPr>
            <a:r>
              <a:rPr lang="en-US" dirty="0" smtClean="0"/>
              <a:t>With influences dating back to Bartlett 1932 and Bateson 1955…</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a:t>
            </a:fld>
            <a:endParaRPr lang="en-US"/>
          </a:p>
        </p:txBody>
      </p:sp>
    </p:spTree>
    <p:extLst>
      <p:ext uri="{BB962C8B-B14F-4D97-AF65-F5344CB8AC3E}">
        <p14:creationId xmlns:p14="http://schemas.microsoft.com/office/powerpoint/2010/main" val="1579068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1485900" y="0"/>
            <a:ext cx="5829300" cy="857250"/>
          </a:xfrm>
        </p:spPr>
        <p:txBody>
          <a:bodyPr/>
          <a:lstStyle/>
          <a:p>
            <a:r>
              <a:rPr lang="en-US"/>
              <a:t>Scripts</a:t>
            </a:r>
          </a:p>
        </p:txBody>
      </p:sp>
      <p:sp>
        <p:nvSpPr>
          <p:cNvPr id="143363" name="Rectangle 3"/>
          <p:cNvSpPr>
            <a:spLocks noGrp="1" noChangeArrowheads="1"/>
          </p:cNvSpPr>
          <p:nvPr>
            <p:ph sz="quarter" idx="1"/>
          </p:nvPr>
        </p:nvSpPr>
        <p:spPr>
          <a:xfrm>
            <a:off x="1285875" y="1328053"/>
            <a:ext cx="6572250" cy="457200"/>
          </a:xfrm>
        </p:spPr>
        <p:txBody>
          <a:bodyPr/>
          <a:lstStyle/>
          <a:p>
            <a:pPr marL="0" indent="0">
              <a:buNone/>
            </a:pPr>
            <a:r>
              <a:rPr lang="en-US" sz="1575" dirty="0" smtClean="0"/>
              <a:t>Background models, like </a:t>
            </a:r>
            <a:r>
              <a:rPr lang="en-US" sz="1575" dirty="0" smtClean="0"/>
              <a:t>frames</a:t>
            </a:r>
            <a:r>
              <a:rPr lang="en-US" sz="1575" dirty="0" smtClean="0"/>
              <a:t>, focused on sequences of events and </a:t>
            </a:r>
            <a:r>
              <a:rPr lang="en-US" sz="1575" dirty="0" smtClean="0"/>
              <a:t>participants</a:t>
            </a:r>
          </a:p>
        </p:txBody>
      </p:sp>
      <p:sp>
        <p:nvSpPr>
          <p:cNvPr id="143365" name="Rectangle 5"/>
          <p:cNvSpPr>
            <a:spLocks noChangeArrowheads="1"/>
          </p:cNvSpPr>
          <p:nvPr/>
        </p:nvSpPr>
        <p:spPr bwMode="auto">
          <a:xfrm>
            <a:off x="1714500" y="971550"/>
            <a:ext cx="5715000" cy="285750"/>
          </a:xfrm>
          <a:prstGeom prst="rect">
            <a:avLst/>
          </a:prstGeom>
          <a:noFill/>
          <a:ln w="9525">
            <a:noFill/>
            <a:miter lim="800000"/>
            <a:headEnd/>
            <a:tailEnd/>
          </a:ln>
          <a:effectLst/>
        </p:spPr>
        <p:txBody>
          <a:bodyPr>
            <a:prstTxWarp prst="textNoShape">
              <a:avLst/>
            </a:prstTxWarp>
          </a:bodyPr>
          <a:lstStyle/>
          <a:p>
            <a:pPr algn="r"/>
            <a:r>
              <a:rPr lang="en-US" sz="975"/>
              <a:t>Schank and Abelson. 1977. </a:t>
            </a:r>
            <a:r>
              <a:rPr lang="en-US" sz="975" i="1"/>
              <a:t>Scripts Plans Goals and Understanding</a:t>
            </a:r>
            <a:r>
              <a:rPr lang="en-US" sz="975"/>
              <a:t>. Lawrence Erlbaum.</a:t>
            </a:r>
          </a:p>
        </p:txBody>
      </p:sp>
      <p:sp>
        <p:nvSpPr>
          <p:cNvPr id="143367" name="Rectangle 7"/>
          <p:cNvSpPr>
            <a:spLocks noChangeArrowheads="1"/>
          </p:cNvSpPr>
          <p:nvPr/>
        </p:nvSpPr>
        <p:spPr bwMode="auto">
          <a:xfrm>
            <a:off x="2000250" y="1931194"/>
            <a:ext cx="1896673" cy="323165"/>
          </a:xfrm>
          <a:prstGeom prst="rect">
            <a:avLst/>
          </a:prstGeom>
          <a:noFill/>
          <a:ln w="9525">
            <a:noFill/>
            <a:miter lim="800000"/>
            <a:headEnd/>
            <a:tailEnd/>
          </a:ln>
        </p:spPr>
        <p:txBody>
          <a:bodyPr wrap="none">
            <a:prstTxWarp prst="textNoShape">
              <a:avLst/>
            </a:prstTxWarp>
            <a:spAutoFit/>
          </a:bodyPr>
          <a:lstStyle/>
          <a:p>
            <a:r>
              <a:rPr lang="en-US" sz="1500" b="1">
                <a:solidFill>
                  <a:srgbClr val="680000"/>
                </a:solidFill>
              </a:rPr>
              <a:t>Restaurant Script</a:t>
            </a:r>
          </a:p>
        </p:txBody>
      </p:sp>
      <p:pic>
        <p:nvPicPr>
          <p:cNvPr id="8" name="Picture 7" descr="schank.gif"/>
          <p:cNvPicPr>
            <a:picLocks noChangeAspect="1"/>
          </p:cNvPicPr>
          <p:nvPr/>
        </p:nvPicPr>
        <p:blipFill>
          <a:blip r:embed="rId3"/>
          <a:stretch>
            <a:fillRect/>
          </a:stretch>
        </p:blipFill>
        <p:spPr>
          <a:xfrm>
            <a:off x="4686300" y="171450"/>
            <a:ext cx="1028700" cy="771525"/>
          </a:xfrm>
          <a:prstGeom prst="rect">
            <a:avLst/>
          </a:prstGeom>
        </p:spPr>
      </p:pic>
      <p:pic>
        <p:nvPicPr>
          <p:cNvPr id="9" name="Picture 8" descr="abelson.jpg"/>
          <p:cNvPicPr>
            <a:picLocks noChangeAspect="1"/>
          </p:cNvPicPr>
          <p:nvPr/>
        </p:nvPicPr>
        <p:blipFill>
          <a:blip r:embed="rId4"/>
          <a:stretch>
            <a:fillRect/>
          </a:stretch>
        </p:blipFill>
        <p:spPr>
          <a:xfrm>
            <a:off x="6057901" y="171450"/>
            <a:ext cx="568778" cy="796290"/>
          </a:xfrm>
          <a:prstGeom prst="rect">
            <a:avLst/>
          </a:prstGeom>
        </p:spPr>
      </p:pic>
      <p:pic>
        <p:nvPicPr>
          <p:cNvPr id="10" name="Picture 8" descr="restaurant script.png"/>
          <p:cNvPicPr>
            <a:picLocks noChangeAspect="1"/>
          </p:cNvPicPr>
          <p:nvPr/>
        </p:nvPicPr>
        <p:blipFill>
          <a:blip r:embed="rId5"/>
          <a:srcRect/>
          <a:stretch>
            <a:fillRect/>
          </a:stretch>
        </p:blipFill>
        <p:spPr bwMode="auto">
          <a:xfrm>
            <a:off x="2171701" y="2400300"/>
            <a:ext cx="3156347" cy="2400300"/>
          </a:xfrm>
          <a:prstGeom prst="rect">
            <a:avLst/>
          </a:prstGeom>
          <a:noFill/>
          <a:ln w="9525">
            <a:noFill/>
            <a:miter lim="800000"/>
            <a:headEnd/>
            <a:tailEnd/>
          </a:ln>
        </p:spPr>
      </p:pic>
    </p:spTree>
    <p:extLst>
      <p:ext uri="{BB962C8B-B14F-4D97-AF65-F5344CB8AC3E}">
        <p14:creationId xmlns:p14="http://schemas.microsoft.com/office/powerpoint/2010/main" val="471352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charset="-128"/>
                <a:cs typeface="ＭＳ Ｐゴシック" charset="-128"/>
              </a:rPr>
              <a:t>Learning Scripts/Frames:</a:t>
            </a:r>
            <a:br>
              <a:rPr lang="en-US" dirty="0" smtClean="0">
                <a:ea typeface="ＭＳ Ｐゴシック" charset="-128"/>
                <a:cs typeface="ＭＳ Ｐゴシック" charset="-128"/>
              </a:rPr>
            </a:br>
            <a:r>
              <a:rPr lang="en-US" dirty="0" smtClean="0">
                <a:ea typeface="ＭＳ Ｐゴシック" charset="-128"/>
                <a:cs typeface="ＭＳ Ｐゴシック" charset="-128"/>
              </a:rPr>
              <a:t>Nate’s Two </a:t>
            </a:r>
            <a:r>
              <a:rPr lang="en-US" dirty="0" smtClean="0">
                <a:ea typeface="ＭＳ Ｐゴシック" charset="-128"/>
                <a:cs typeface="ＭＳ Ｐゴシック" charset="-128"/>
              </a:rPr>
              <a:t>Joint Tasks</a:t>
            </a:r>
          </a:p>
        </p:txBody>
      </p:sp>
      <p:sp>
        <p:nvSpPr>
          <p:cNvPr id="16387" name="TextBox 3"/>
          <p:cNvSpPr txBox="1">
            <a:spLocks noChangeArrowheads="1"/>
          </p:cNvSpPr>
          <p:nvPr/>
        </p:nvSpPr>
        <p:spPr bwMode="auto">
          <a:xfrm>
            <a:off x="1352550" y="1371600"/>
            <a:ext cx="3004349" cy="369332"/>
          </a:xfrm>
          <a:prstGeom prst="rect">
            <a:avLst/>
          </a:prstGeom>
          <a:noFill/>
          <a:ln w="9525">
            <a:noFill/>
            <a:miter lim="800000"/>
            <a:headEnd/>
            <a:tailEnd/>
          </a:ln>
        </p:spPr>
        <p:txBody>
          <a:bodyPr wrap="none">
            <a:prstTxWarp prst="textNoShape">
              <a:avLst/>
            </a:prstTxWarp>
            <a:spAutoFit/>
          </a:bodyPr>
          <a:lstStyle/>
          <a:p>
            <a:r>
              <a:rPr lang="en-US" sz="1800" dirty="0"/>
              <a:t>1. Events in the Narrative</a:t>
            </a:r>
          </a:p>
        </p:txBody>
      </p:sp>
      <p:sp>
        <p:nvSpPr>
          <p:cNvPr id="16388" name="TextBox 4"/>
          <p:cNvSpPr txBox="1">
            <a:spLocks noChangeArrowheads="1"/>
          </p:cNvSpPr>
          <p:nvPr/>
        </p:nvSpPr>
        <p:spPr bwMode="auto">
          <a:xfrm>
            <a:off x="4324351" y="1371600"/>
            <a:ext cx="4278735" cy="369332"/>
          </a:xfrm>
          <a:prstGeom prst="rect">
            <a:avLst/>
          </a:prstGeom>
          <a:noFill/>
          <a:ln w="9525">
            <a:noFill/>
            <a:miter lim="800000"/>
            <a:headEnd/>
            <a:tailEnd/>
          </a:ln>
        </p:spPr>
        <p:txBody>
          <a:bodyPr wrap="none">
            <a:prstTxWarp prst="textNoShape">
              <a:avLst/>
            </a:prstTxWarp>
            <a:spAutoFit/>
          </a:bodyPr>
          <a:lstStyle/>
          <a:p>
            <a:r>
              <a:rPr lang="en-US" sz="1800"/>
              <a:t>2. Semantic Roles of the Participants</a:t>
            </a:r>
          </a:p>
        </p:txBody>
      </p:sp>
      <p:cxnSp>
        <p:nvCxnSpPr>
          <p:cNvPr id="16389" name="Straight Connector 6"/>
          <p:cNvCxnSpPr>
            <a:cxnSpLocks noChangeShapeType="1"/>
          </p:cNvCxnSpPr>
          <p:nvPr/>
        </p:nvCxnSpPr>
        <p:spPr bwMode="auto">
          <a:xfrm>
            <a:off x="1295400" y="1770460"/>
            <a:ext cx="5086350" cy="1190"/>
          </a:xfrm>
          <a:prstGeom prst="line">
            <a:avLst/>
          </a:prstGeom>
          <a:noFill/>
          <a:ln w="9525">
            <a:solidFill>
              <a:schemeClr val="tx1"/>
            </a:solidFill>
            <a:round/>
            <a:headEnd/>
            <a:tailEnd/>
          </a:ln>
        </p:spPr>
      </p:cxnSp>
      <p:cxnSp>
        <p:nvCxnSpPr>
          <p:cNvPr id="16390" name="Straight Connector 10"/>
          <p:cNvCxnSpPr>
            <a:cxnSpLocks noChangeShapeType="1"/>
          </p:cNvCxnSpPr>
          <p:nvPr/>
        </p:nvCxnSpPr>
        <p:spPr bwMode="auto">
          <a:xfrm rot="5400000">
            <a:off x="2772966" y="3000376"/>
            <a:ext cx="3143250" cy="2381"/>
          </a:xfrm>
          <a:prstGeom prst="line">
            <a:avLst/>
          </a:prstGeom>
          <a:noFill/>
          <a:ln w="9525">
            <a:solidFill>
              <a:schemeClr val="tx1"/>
            </a:solidFill>
            <a:round/>
            <a:headEnd/>
            <a:tailEnd/>
          </a:ln>
        </p:spPr>
      </p:cxnSp>
      <p:pic>
        <p:nvPicPr>
          <p:cNvPr id="18" name="Picture 17" descr="blue dot.png"/>
          <p:cNvPicPr>
            <a:picLocks noChangeAspect="1"/>
          </p:cNvPicPr>
          <p:nvPr/>
        </p:nvPicPr>
        <p:blipFill>
          <a:blip r:embed="rId3"/>
          <a:srcRect/>
          <a:stretch>
            <a:fillRect/>
          </a:stretch>
        </p:blipFill>
        <p:spPr bwMode="auto">
          <a:xfrm>
            <a:off x="4686301" y="2171701"/>
            <a:ext cx="173831" cy="173831"/>
          </a:xfrm>
          <a:prstGeom prst="rect">
            <a:avLst/>
          </a:prstGeom>
          <a:noFill/>
          <a:ln w="9525">
            <a:noFill/>
            <a:miter lim="800000"/>
            <a:headEnd/>
            <a:tailEnd/>
          </a:ln>
        </p:spPr>
      </p:pic>
      <p:sp>
        <p:nvSpPr>
          <p:cNvPr id="22" name="TextBox 5"/>
          <p:cNvSpPr txBox="1">
            <a:spLocks noChangeArrowheads="1"/>
          </p:cNvSpPr>
          <p:nvPr/>
        </p:nvSpPr>
        <p:spPr bwMode="auto">
          <a:xfrm>
            <a:off x="4914900" y="2095500"/>
            <a:ext cx="2628900" cy="784830"/>
          </a:xfrm>
          <a:prstGeom prst="rect">
            <a:avLst/>
          </a:prstGeom>
          <a:noFill/>
          <a:ln w="9525">
            <a:noFill/>
            <a:miter lim="800000"/>
            <a:headEnd/>
            <a:tailEnd/>
          </a:ln>
        </p:spPr>
        <p:txBody>
          <a:bodyPr>
            <a:prstTxWarp prst="textNoShape">
              <a:avLst/>
            </a:prstTxWarp>
            <a:spAutoFit/>
          </a:bodyPr>
          <a:lstStyle/>
          <a:p>
            <a:r>
              <a:rPr lang="en-US" sz="1500"/>
              <a:t>suspect, criminal, client, immigrant, journalist, government, … </a:t>
            </a:r>
          </a:p>
        </p:txBody>
      </p:sp>
      <p:sp>
        <p:nvSpPr>
          <p:cNvPr id="23" name="TextBox 5"/>
          <p:cNvSpPr txBox="1">
            <a:spLocks noChangeArrowheads="1"/>
          </p:cNvSpPr>
          <p:nvPr/>
        </p:nvSpPr>
        <p:spPr bwMode="auto">
          <a:xfrm>
            <a:off x="4914900" y="3086100"/>
            <a:ext cx="2628900" cy="784830"/>
          </a:xfrm>
          <a:prstGeom prst="rect">
            <a:avLst/>
          </a:prstGeom>
          <a:noFill/>
          <a:ln w="9525">
            <a:noFill/>
            <a:miter lim="800000"/>
            <a:headEnd/>
            <a:tailEnd/>
          </a:ln>
        </p:spPr>
        <p:txBody>
          <a:bodyPr>
            <a:prstTxWarp prst="textNoShape">
              <a:avLst/>
            </a:prstTxWarp>
            <a:spAutoFit/>
          </a:bodyPr>
          <a:lstStyle/>
          <a:p>
            <a:r>
              <a:rPr lang="en-US" sz="1500"/>
              <a:t>police, agent, officer, authorities, troops, official, investigator, …</a:t>
            </a:r>
          </a:p>
        </p:txBody>
      </p:sp>
      <p:pic>
        <p:nvPicPr>
          <p:cNvPr id="24" name="Picture 23" descr="yellow dot.png"/>
          <p:cNvPicPr>
            <a:picLocks noChangeAspect="1"/>
          </p:cNvPicPr>
          <p:nvPr/>
        </p:nvPicPr>
        <p:blipFill>
          <a:blip r:embed="rId4"/>
          <a:srcRect/>
          <a:stretch>
            <a:fillRect/>
          </a:stretch>
        </p:blipFill>
        <p:spPr bwMode="auto">
          <a:xfrm>
            <a:off x="4686301" y="3188494"/>
            <a:ext cx="192881" cy="183356"/>
          </a:xfrm>
          <a:prstGeom prst="rect">
            <a:avLst/>
          </a:prstGeom>
          <a:noFill/>
          <a:ln w="9525">
            <a:noFill/>
            <a:miter lim="800000"/>
            <a:headEnd/>
            <a:tailEnd/>
          </a:ln>
        </p:spPr>
      </p:pic>
      <p:sp>
        <p:nvSpPr>
          <p:cNvPr id="25" name="Right Arrow 24"/>
          <p:cNvSpPr>
            <a:spLocks noChangeArrowheads="1"/>
          </p:cNvSpPr>
          <p:nvPr/>
        </p:nvSpPr>
        <p:spPr bwMode="auto">
          <a:xfrm>
            <a:off x="4057650" y="2914650"/>
            <a:ext cx="514350" cy="457200"/>
          </a:xfrm>
          <a:prstGeom prst="rightArrow">
            <a:avLst>
              <a:gd name="adj1" fmla="val 50000"/>
              <a:gd name="adj2" fmla="val 50000"/>
            </a:avLst>
          </a:prstGeom>
          <a:solidFill>
            <a:srgbClr val="FF6600"/>
          </a:solidFill>
          <a:ln w="9525">
            <a:solidFill>
              <a:schemeClr val="tx1"/>
            </a:solidFill>
            <a:round/>
            <a:headEnd/>
            <a:tailEnd/>
          </a:ln>
        </p:spPr>
        <p:txBody>
          <a:bodyPr>
            <a:prstTxWarp prst="textNoShape">
              <a:avLst/>
            </a:prstTxWarp>
          </a:bodyPr>
          <a:lstStyle/>
          <a:p>
            <a:endParaRPr lang="en-US" sz="1800"/>
          </a:p>
        </p:txBody>
      </p:sp>
      <p:sp>
        <p:nvSpPr>
          <p:cNvPr id="27" name="Left Arrow 26"/>
          <p:cNvSpPr>
            <a:spLocks noChangeArrowheads="1"/>
          </p:cNvSpPr>
          <p:nvPr/>
        </p:nvSpPr>
        <p:spPr bwMode="auto">
          <a:xfrm>
            <a:off x="4114800" y="3543300"/>
            <a:ext cx="514350" cy="457200"/>
          </a:xfrm>
          <a:prstGeom prst="leftArrow">
            <a:avLst>
              <a:gd name="adj1" fmla="val 50000"/>
              <a:gd name="adj2" fmla="val 50000"/>
            </a:avLst>
          </a:prstGeom>
          <a:solidFill>
            <a:srgbClr val="FF6600"/>
          </a:solidFill>
          <a:ln w="9525">
            <a:solidFill>
              <a:schemeClr val="tx1"/>
            </a:solidFill>
            <a:round/>
            <a:headEnd/>
            <a:tailEnd/>
          </a:ln>
        </p:spPr>
        <p:txBody>
          <a:bodyPr>
            <a:prstTxWarp prst="textNoShape">
              <a:avLst/>
            </a:prstTxWarp>
          </a:bodyPr>
          <a:lstStyle/>
          <a:p>
            <a:endParaRPr lang="en-US" sz="1800"/>
          </a:p>
        </p:txBody>
      </p:sp>
      <p:pic>
        <p:nvPicPr>
          <p:cNvPr id="21" name="Picture 20" descr="general narrative all args.png"/>
          <p:cNvPicPr>
            <a:picLocks noChangeAspect="1"/>
          </p:cNvPicPr>
          <p:nvPr/>
        </p:nvPicPr>
        <p:blipFill>
          <a:blip r:embed="rId5"/>
          <a:srcRect/>
          <a:stretch>
            <a:fillRect/>
          </a:stretch>
        </p:blipFill>
        <p:spPr bwMode="auto">
          <a:xfrm>
            <a:off x="1426369" y="1909762"/>
            <a:ext cx="2917031" cy="2376488"/>
          </a:xfrm>
          <a:prstGeom prst="rect">
            <a:avLst/>
          </a:prstGeom>
          <a:noFill/>
          <a:ln w="9525">
            <a:noFill/>
            <a:miter lim="800000"/>
            <a:headEnd/>
            <a:tailEnd/>
          </a:ln>
        </p:spPr>
      </p:pic>
    </p:spTree>
    <p:extLst>
      <p:ext uri="{BB962C8B-B14F-4D97-AF65-F5344CB8AC3E}">
        <p14:creationId xmlns:p14="http://schemas.microsoft.com/office/powerpoint/2010/main" val="117381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20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1485900" y="-1"/>
            <a:ext cx="7200900" cy="912169"/>
          </a:xfrm>
        </p:spPr>
        <p:txBody>
          <a:bodyPr/>
          <a:lstStyle/>
          <a:p>
            <a:r>
              <a:rPr lang="en-US" dirty="0"/>
              <a:t>1. Learning Narrative Event Chains</a:t>
            </a:r>
          </a:p>
        </p:txBody>
      </p:sp>
      <p:sp>
        <p:nvSpPr>
          <p:cNvPr id="202758" name="Rectangle 6"/>
          <p:cNvSpPr>
            <a:spLocks noGrp="1" noChangeArrowheads="1"/>
          </p:cNvSpPr>
          <p:nvPr>
            <p:ph sz="quarter" idx="1"/>
          </p:nvPr>
        </p:nvSpPr>
        <p:spPr>
          <a:xfrm>
            <a:off x="1485900" y="1600200"/>
            <a:ext cx="3771900" cy="2971800"/>
          </a:xfrm>
          <a:noFill/>
          <a:ln/>
        </p:spPr>
        <p:txBody>
          <a:bodyPr/>
          <a:lstStyle/>
          <a:p>
            <a:pPr>
              <a:buNone/>
            </a:pPr>
            <a:r>
              <a:rPr lang="en-US" sz="3000" b="1"/>
              <a:t>Narrative Event Chain</a:t>
            </a:r>
            <a:r>
              <a:rPr lang="en-US" sz="3000"/>
              <a:t>: </a:t>
            </a:r>
            <a:r>
              <a:rPr lang="en-US"/>
              <a:t>a partially ordered set of narrative events that share a common actor (the protagonist)</a:t>
            </a:r>
          </a:p>
        </p:txBody>
      </p:sp>
      <p:pic>
        <p:nvPicPr>
          <p:cNvPr id="202760" name="Picture 8" descr="short narrative"/>
          <p:cNvPicPr>
            <a:picLocks noChangeAspect="1" noChangeArrowheads="1"/>
          </p:cNvPicPr>
          <p:nvPr/>
        </p:nvPicPr>
        <p:blipFill>
          <a:blip r:embed="rId3"/>
          <a:srcRect/>
          <a:stretch>
            <a:fillRect/>
          </a:stretch>
        </p:blipFill>
        <p:spPr bwMode="auto">
          <a:xfrm>
            <a:off x="5486400" y="1543050"/>
            <a:ext cx="2350315" cy="3028951"/>
          </a:xfrm>
          <a:prstGeom prst="rect">
            <a:avLst/>
          </a:prstGeom>
          <a:noFill/>
        </p:spPr>
      </p:pic>
      <p:sp>
        <p:nvSpPr>
          <p:cNvPr id="202763" name="Rectangle 11"/>
          <p:cNvSpPr>
            <a:spLocks noChangeArrowheads="1"/>
          </p:cNvSpPr>
          <p:nvPr/>
        </p:nvSpPr>
        <p:spPr bwMode="auto">
          <a:xfrm>
            <a:off x="1828800" y="1117685"/>
            <a:ext cx="6320961" cy="276999"/>
          </a:xfrm>
          <a:prstGeom prst="rect">
            <a:avLst/>
          </a:prstGeom>
          <a:noFill/>
          <a:ln w="9525">
            <a:noFill/>
            <a:miter lim="800000"/>
            <a:headEnd/>
            <a:tailEnd/>
          </a:ln>
        </p:spPr>
        <p:txBody>
          <a:bodyPr wrap="none">
            <a:prstTxWarp prst="textNoShape">
              <a:avLst/>
            </a:prstTxWarp>
            <a:spAutoFit/>
          </a:bodyPr>
          <a:lstStyle/>
          <a:p>
            <a:r>
              <a:rPr lang="en-US" sz="1200"/>
              <a:t>Chambers and Jurafsky. </a:t>
            </a:r>
            <a:r>
              <a:rPr lang="en-US" sz="1200" i="1"/>
              <a:t>Unsupervised Learning of Narrative Event Chains</a:t>
            </a:r>
            <a:r>
              <a:rPr lang="en-US" sz="1200"/>
              <a:t>. ACL-08</a:t>
            </a:r>
          </a:p>
        </p:txBody>
      </p:sp>
    </p:spTree>
    <p:extLst>
      <p:ext uri="{BB962C8B-B14F-4D97-AF65-F5344CB8AC3E}">
        <p14:creationId xmlns:p14="http://schemas.microsoft.com/office/powerpoint/2010/main" val="985509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314450" y="57150"/>
            <a:ext cx="6572250" cy="658431"/>
          </a:xfrm>
        </p:spPr>
        <p:txBody>
          <a:bodyPr/>
          <a:lstStyle/>
          <a:p>
            <a:pPr marL="514350" indent="-514350">
              <a:defRPr/>
            </a:pPr>
            <a:r>
              <a:rPr lang="en-US" sz="2700" dirty="0">
                <a:ea typeface="+mj-ea"/>
                <a:cs typeface="+mj-cs"/>
              </a:rPr>
              <a:t>Intuition for learning meaning from text</a:t>
            </a:r>
          </a:p>
        </p:txBody>
      </p:sp>
      <p:sp>
        <p:nvSpPr>
          <p:cNvPr id="26630" name="Rectangle 7"/>
          <p:cNvSpPr>
            <a:spLocks noChangeArrowheads="1"/>
          </p:cNvSpPr>
          <p:nvPr/>
        </p:nvSpPr>
        <p:spPr bwMode="auto">
          <a:xfrm>
            <a:off x="1543050" y="914400"/>
            <a:ext cx="5886450" cy="2171701"/>
          </a:xfrm>
          <a:prstGeom prst="rect">
            <a:avLst/>
          </a:prstGeom>
          <a:solidFill>
            <a:schemeClr val="tx2">
              <a:lumMod val="40000"/>
              <a:lumOff val="60000"/>
            </a:schemeClr>
          </a:solidFill>
          <a:ln w="9525">
            <a:solidFill>
              <a:schemeClr val="tx1">
                <a:alpha val="43921"/>
              </a:schemeClr>
            </a:solidFill>
            <a:round/>
            <a:headEnd/>
            <a:tailEnd/>
          </a:ln>
        </p:spPr>
        <p:txBody>
          <a:bodyPr anchor="ctr">
            <a:prstTxWarp prst="textNoShape">
              <a:avLst/>
            </a:prstTxWarp>
          </a:bodyPr>
          <a:lstStyle/>
          <a:p>
            <a:pPr>
              <a:defRPr/>
            </a:pPr>
            <a:r>
              <a:rPr lang="en-US" b="1" dirty="0">
                <a:solidFill>
                  <a:srgbClr val="1F497D">
                    <a:lumMod val="50000"/>
                  </a:srgbClr>
                </a:solidFill>
                <a:ea typeface="ＭＳ Ｐゴシック" pitchFamily="-112" charset="-128"/>
                <a:cs typeface="ＭＳ Ｐゴシック" pitchFamily="-112" charset="-128"/>
              </a:rPr>
              <a:t>Narrative Coherence Assumption</a:t>
            </a:r>
          </a:p>
          <a:p>
            <a:pPr>
              <a:defRPr/>
            </a:pPr>
            <a:endParaRPr lang="en-US" sz="525" b="1" dirty="0">
              <a:solidFill>
                <a:srgbClr val="1F497D">
                  <a:lumMod val="50000"/>
                </a:srgbClr>
              </a:solidFill>
              <a:ea typeface="ＭＳ Ｐゴシック" pitchFamily="-112" charset="-128"/>
              <a:cs typeface="ＭＳ Ｐゴシック" pitchFamily="-112" charset="-128"/>
            </a:endParaRPr>
          </a:p>
          <a:p>
            <a:pPr>
              <a:defRPr/>
            </a:pPr>
            <a:r>
              <a:rPr lang="en-US" sz="2100" i="1" dirty="0">
                <a:solidFill>
                  <a:prstClr val="black"/>
                </a:solidFill>
                <a:ea typeface="ＭＳ Ｐゴシック" pitchFamily="-112" charset="-128"/>
                <a:cs typeface="ＭＳ Ｐゴシック" pitchFamily="-112" charset="-128"/>
              </a:rPr>
              <a:t>Narratives are about protagonists.</a:t>
            </a:r>
          </a:p>
          <a:p>
            <a:pPr>
              <a:defRPr/>
            </a:pPr>
            <a:r>
              <a:rPr lang="en-US" sz="2100" i="1" dirty="0">
                <a:solidFill>
                  <a:prstClr val="black"/>
                </a:solidFill>
                <a:ea typeface="ＭＳ Ｐゴシック" pitchFamily="-112" charset="-128"/>
                <a:cs typeface="ＭＳ Ｐゴシック" pitchFamily="-112" charset="-128"/>
              </a:rPr>
              <a:t>Events with shared arguments are connected.</a:t>
            </a:r>
          </a:p>
          <a:p>
            <a:pPr>
              <a:defRPr/>
            </a:pPr>
            <a:r>
              <a:rPr lang="en-US" sz="1800" dirty="0">
                <a:solidFill>
                  <a:schemeClr val="tx2">
                    <a:lumMod val="50000"/>
                  </a:schemeClr>
                </a:solidFill>
                <a:ea typeface="ＭＳ Ｐゴシック" pitchFamily="-112" charset="-128"/>
                <a:cs typeface="ＭＳ Ｐゴシック" pitchFamily="-112" charset="-128"/>
              </a:rPr>
              <a:t>	Centering (Grosz, Joshi, Weinstein 1983)</a:t>
            </a:r>
          </a:p>
          <a:p>
            <a:pPr>
              <a:defRPr/>
            </a:pPr>
            <a:r>
              <a:rPr lang="en-US" sz="2100" i="1" dirty="0">
                <a:solidFill>
                  <a:prstClr val="black"/>
                </a:solidFill>
                <a:ea typeface="ＭＳ Ｐゴシック" pitchFamily="-112" charset="-128"/>
                <a:cs typeface="ＭＳ Ｐゴシック" pitchFamily="-112" charset="-128"/>
              </a:rPr>
              <a:t>	</a:t>
            </a:r>
            <a:r>
              <a:rPr lang="en-US" sz="1800" dirty="0">
                <a:solidFill>
                  <a:schemeClr val="tx2">
                    <a:lumMod val="50000"/>
                  </a:schemeClr>
                </a:solidFill>
                <a:ea typeface="ＭＳ Ｐゴシック" pitchFamily="-112" charset="-128"/>
                <a:cs typeface="ＭＳ Ｐゴシック" pitchFamily="-112" charset="-128"/>
              </a:rPr>
              <a:t>Cohesion (</a:t>
            </a:r>
            <a:r>
              <a:rPr lang="en-US" sz="1800" dirty="0" err="1">
                <a:solidFill>
                  <a:schemeClr val="tx2">
                    <a:lumMod val="50000"/>
                  </a:schemeClr>
                </a:solidFill>
                <a:ea typeface="ＭＳ Ｐゴシック" pitchFamily="-112" charset="-128"/>
                <a:cs typeface="ＭＳ Ｐゴシック" pitchFamily="-112" charset="-128"/>
              </a:rPr>
              <a:t>Halliday</a:t>
            </a:r>
            <a:r>
              <a:rPr lang="en-US" sz="1800" dirty="0">
                <a:solidFill>
                  <a:schemeClr val="tx2">
                    <a:lumMod val="50000"/>
                  </a:schemeClr>
                </a:solidFill>
                <a:ea typeface="ＭＳ Ｐゴシック" pitchFamily="-112" charset="-128"/>
                <a:cs typeface="ＭＳ Ｐゴシック" pitchFamily="-112" charset="-128"/>
              </a:rPr>
              <a:t> and </a:t>
            </a:r>
            <a:r>
              <a:rPr lang="en-US" sz="1800" dirty="0" err="1">
                <a:solidFill>
                  <a:schemeClr val="tx2">
                    <a:lumMod val="50000"/>
                  </a:schemeClr>
                </a:solidFill>
                <a:ea typeface="ＭＳ Ｐゴシック" pitchFamily="-112" charset="-128"/>
                <a:cs typeface="ＭＳ Ｐゴシック" pitchFamily="-112" charset="-128"/>
              </a:rPr>
              <a:t>Hasan</a:t>
            </a:r>
            <a:r>
              <a:rPr lang="en-US" sz="1800" dirty="0">
                <a:solidFill>
                  <a:schemeClr val="tx2">
                    <a:lumMod val="50000"/>
                  </a:schemeClr>
                </a:solidFill>
                <a:ea typeface="ＭＳ Ｐゴシック" pitchFamily="-112" charset="-128"/>
                <a:cs typeface="ＭＳ Ｐゴシック" pitchFamily="-112" charset="-128"/>
              </a:rPr>
              <a:t> 1976)</a:t>
            </a:r>
          </a:p>
          <a:p>
            <a:pPr algn="ctr">
              <a:defRPr/>
            </a:pPr>
            <a:r>
              <a:rPr lang="en-US" sz="1800" i="1" dirty="0">
                <a:solidFill>
                  <a:prstClr val="black"/>
                </a:solidFill>
                <a:ea typeface="ＭＳ Ｐゴシック" pitchFamily="-112" charset="-128"/>
                <a:cs typeface="ＭＳ Ｐゴシック" pitchFamily="-112" charset="-128"/>
              </a:rPr>
              <a:t>.</a:t>
            </a:r>
          </a:p>
        </p:txBody>
      </p:sp>
      <p:sp>
        <p:nvSpPr>
          <p:cNvPr id="7" name="TextBox 6"/>
          <p:cNvSpPr txBox="1"/>
          <p:nvPr/>
        </p:nvSpPr>
        <p:spPr>
          <a:xfrm>
            <a:off x="2686050" y="3284920"/>
            <a:ext cx="4358369" cy="738664"/>
          </a:xfrm>
          <a:prstGeom prst="rect">
            <a:avLst/>
          </a:prstGeom>
          <a:noFill/>
        </p:spPr>
        <p:txBody>
          <a:bodyPr wrap="square" rtlCol="0">
            <a:spAutoFit/>
          </a:bodyPr>
          <a:lstStyle/>
          <a:p>
            <a:r>
              <a:rPr lang="en-US" sz="2100" dirty="0">
                <a:solidFill>
                  <a:prstClr val="black"/>
                </a:solidFill>
              </a:rPr>
              <a:t>…</a:t>
            </a:r>
            <a:r>
              <a:rPr lang="en-US" sz="2100" dirty="0">
                <a:solidFill>
                  <a:srgbClr val="000000"/>
                </a:solidFill>
              </a:rPr>
              <a:t>blizzard </a:t>
            </a:r>
            <a:r>
              <a:rPr lang="en-US" sz="2100" dirty="0">
                <a:solidFill>
                  <a:srgbClr val="0000FF"/>
                </a:solidFill>
              </a:rPr>
              <a:t>dumped </a:t>
            </a:r>
            <a:r>
              <a:rPr lang="en-US" sz="2100" b="1" dirty="0">
                <a:solidFill>
                  <a:srgbClr val="FF0000"/>
                </a:solidFill>
              </a:rPr>
              <a:t>snow</a:t>
            </a:r>
            <a:r>
              <a:rPr lang="en-US" sz="2100" dirty="0">
                <a:solidFill>
                  <a:prstClr val="black"/>
                </a:solidFill>
              </a:rPr>
              <a:t>…</a:t>
            </a:r>
          </a:p>
          <a:p>
            <a:r>
              <a:rPr lang="en-US" sz="2100" dirty="0">
                <a:solidFill>
                  <a:prstClr val="black"/>
                </a:solidFill>
              </a:rPr>
              <a:t>…They’ve been </a:t>
            </a:r>
            <a:r>
              <a:rPr lang="en-US" sz="2100" dirty="0">
                <a:solidFill>
                  <a:srgbClr val="0000FF"/>
                </a:solidFill>
              </a:rPr>
              <a:t>shoveling </a:t>
            </a:r>
            <a:r>
              <a:rPr lang="en-US" sz="2100" b="1" dirty="0">
                <a:solidFill>
                  <a:srgbClr val="FF0000"/>
                </a:solidFill>
              </a:rPr>
              <a:t>it</a:t>
            </a:r>
            <a:r>
              <a:rPr lang="en-US" sz="2100" dirty="0">
                <a:solidFill>
                  <a:prstClr val="black"/>
                </a:solidFill>
              </a:rPr>
              <a:t>…</a:t>
            </a:r>
          </a:p>
        </p:txBody>
      </p:sp>
      <p:sp>
        <p:nvSpPr>
          <p:cNvPr id="10" name="TextBox 9"/>
          <p:cNvSpPr txBox="1"/>
          <p:nvPr/>
        </p:nvSpPr>
        <p:spPr>
          <a:xfrm>
            <a:off x="1543050" y="4282344"/>
            <a:ext cx="5958569" cy="415498"/>
          </a:xfrm>
          <a:prstGeom prst="rect">
            <a:avLst/>
          </a:prstGeom>
          <a:noFill/>
        </p:spPr>
        <p:txBody>
          <a:bodyPr wrap="square" rtlCol="0" anchor="ctr">
            <a:spAutoFit/>
          </a:bodyPr>
          <a:lstStyle/>
          <a:p>
            <a:pPr algn="ctr"/>
            <a:r>
              <a:rPr lang="en-US" sz="2100" dirty="0">
                <a:solidFill>
                  <a:srgbClr val="0000FF"/>
                </a:solidFill>
              </a:rPr>
              <a:t>Dumping</a:t>
            </a:r>
            <a:r>
              <a:rPr lang="en-US" sz="2100" dirty="0">
                <a:solidFill>
                  <a:prstClr val="black"/>
                </a:solidFill>
              </a:rPr>
              <a:t>                                   </a:t>
            </a:r>
            <a:r>
              <a:rPr lang="en-US" sz="2100" dirty="0">
                <a:solidFill>
                  <a:srgbClr val="0000FF"/>
                </a:solidFill>
              </a:rPr>
              <a:t>shoveling</a:t>
            </a:r>
          </a:p>
        </p:txBody>
      </p:sp>
      <p:sp>
        <p:nvSpPr>
          <p:cNvPr id="14" name="Rectangle 13"/>
          <p:cNvSpPr/>
          <p:nvPr/>
        </p:nvSpPr>
        <p:spPr>
          <a:xfrm>
            <a:off x="3748167" y="4283053"/>
            <a:ext cx="1838965" cy="415498"/>
          </a:xfrm>
          <a:prstGeom prst="rect">
            <a:avLst/>
          </a:prstGeom>
        </p:spPr>
        <p:txBody>
          <a:bodyPr wrap="none">
            <a:spAutoFit/>
          </a:bodyPr>
          <a:lstStyle/>
          <a:p>
            <a:r>
              <a:rPr lang="en-US" sz="2100" b="1" dirty="0">
                <a:solidFill>
                  <a:srgbClr val="17375E"/>
                </a:solidFill>
              </a:rPr>
              <a:t>is-related-to</a:t>
            </a:r>
            <a:endParaRPr lang="en-US" sz="2100" dirty="0">
              <a:solidFill>
                <a:prstClr val="black"/>
              </a:solidFill>
            </a:endParaRPr>
          </a:p>
        </p:txBody>
      </p:sp>
    </p:spTree>
    <p:extLst>
      <p:ext uri="{BB962C8B-B14F-4D97-AF65-F5344CB8AC3E}">
        <p14:creationId xmlns:p14="http://schemas.microsoft.com/office/powerpoint/2010/main" val="188416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en-US">
                <a:ea typeface="ＭＳ Ｐゴシック" charset="-128"/>
                <a:cs typeface="ＭＳ Ｐゴシック" charset="-128"/>
              </a:rPr>
              <a:t>The Protagonist</a:t>
            </a:r>
          </a:p>
        </p:txBody>
      </p:sp>
      <p:pic>
        <p:nvPicPr>
          <p:cNvPr id="22531" name="Picture 4" descr="docs general nar protagonist"/>
          <p:cNvPicPr>
            <a:picLocks noChangeAspect="1" noChangeArrowheads="1"/>
          </p:cNvPicPr>
          <p:nvPr/>
        </p:nvPicPr>
        <p:blipFill>
          <a:blip r:embed="rId3"/>
          <a:srcRect/>
          <a:stretch>
            <a:fillRect/>
          </a:stretch>
        </p:blipFill>
        <p:spPr bwMode="auto">
          <a:xfrm>
            <a:off x="1600201" y="1257301"/>
            <a:ext cx="3669506" cy="3727847"/>
          </a:xfrm>
          <a:prstGeom prst="rect">
            <a:avLst/>
          </a:prstGeom>
          <a:noFill/>
          <a:ln w="9525">
            <a:noFill/>
            <a:miter lim="800000"/>
            <a:headEnd/>
            <a:tailEnd/>
          </a:ln>
        </p:spPr>
      </p:pic>
      <p:sp>
        <p:nvSpPr>
          <p:cNvPr id="22532" name="Rectangle 5"/>
          <p:cNvSpPr>
            <a:spLocks noGrp="1" noChangeArrowheads="1"/>
          </p:cNvSpPr>
          <p:nvPr>
            <p:ph type="body" idx="1"/>
          </p:nvPr>
        </p:nvSpPr>
        <p:spPr>
          <a:xfrm>
            <a:off x="5314950" y="857250"/>
            <a:ext cx="2457450" cy="1771650"/>
          </a:xfrm>
          <a:noFill/>
        </p:spPr>
        <p:txBody>
          <a:bodyPr/>
          <a:lstStyle/>
          <a:p>
            <a:pPr>
              <a:buNone/>
            </a:pPr>
            <a:r>
              <a:rPr lang="en-US" sz="1350" b="1">
                <a:ea typeface="ＭＳ Ｐゴシック" charset="-128"/>
                <a:cs typeface="ＭＳ Ｐゴシック" charset="-128"/>
              </a:rPr>
              <a:t>protagonist:</a:t>
            </a:r>
          </a:p>
          <a:p>
            <a:pPr>
              <a:buNone/>
            </a:pPr>
            <a:r>
              <a:rPr lang="en-US" sz="1350">
                <a:ea typeface="ＭＳ Ｐゴシック" charset="-128"/>
                <a:cs typeface="ＭＳ Ｐゴシック" charset="-128"/>
              </a:rPr>
              <a:t>(noun)</a:t>
            </a:r>
          </a:p>
          <a:p>
            <a:pPr>
              <a:buFont typeface="Arial" charset="0"/>
              <a:buAutoNum type="arabicPeriod"/>
            </a:pPr>
            <a:r>
              <a:rPr lang="en-US" sz="1350">
                <a:ea typeface="ＭＳ Ｐゴシック" charset="-128"/>
                <a:cs typeface="ＭＳ Ｐゴシック" charset="-128"/>
              </a:rPr>
              <a:t>the principal character in a drama or other literary work</a:t>
            </a:r>
          </a:p>
          <a:p>
            <a:pPr>
              <a:buFont typeface="Arial" charset="0"/>
              <a:buAutoNum type="arabicPeriod"/>
            </a:pPr>
            <a:r>
              <a:rPr lang="en-US" sz="1350">
                <a:ea typeface="ＭＳ Ｐゴシック" charset="-128"/>
                <a:cs typeface="ＭＳ Ｐゴシック" charset="-128"/>
              </a:rPr>
              <a:t>a leading actor, character, or participant in a literary work or real event</a:t>
            </a:r>
            <a:endParaRPr lang="en-US" sz="1800">
              <a:ea typeface="ＭＳ Ｐゴシック" charset="-128"/>
              <a:cs typeface="ＭＳ Ｐゴシック" charset="-128"/>
            </a:endParaRPr>
          </a:p>
        </p:txBody>
      </p:sp>
      <p:sp>
        <p:nvSpPr>
          <p:cNvPr id="22533" name="Rectangle 7"/>
          <p:cNvSpPr>
            <a:spLocks noChangeArrowheads="1"/>
          </p:cNvSpPr>
          <p:nvPr/>
        </p:nvSpPr>
        <p:spPr bwMode="auto">
          <a:xfrm>
            <a:off x="5257800" y="857250"/>
            <a:ext cx="2514600" cy="1819574"/>
          </a:xfrm>
          <a:prstGeom prst="rect">
            <a:avLst/>
          </a:prstGeom>
          <a:solidFill>
            <a:srgbClr val="EDC6A0">
              <a:alpha val="10196"/>
            </a:srgbClr>
          </a:solidFill>
          <a:ln w="9525">
            <a:solidFill>
              <a:schemeClr val="tx1">
                <a:alpha val="43921"/>
              </a:schemeClr>
            </a:solidFill>
            <a:round/>
            <a:headEnd/>
            <a:tailEnd/>
          </a:ln>
        </p:spPr>
        <p:txBody>
          <a:bodyPr>
            <a:prstTxWarp prst="textNoShape">
              <a:avLst/>
            </a:prstTxWarp>
          </a:bodyPr>
          <a:lstStyle/>
          <a:p>
            <a:endParaRPr lang="en-US" sz="1800"/>
          </a:p>
        </p:txBody>
      </p:sp>
    </p:spTree>
    <p:extLst>
      <p:ext uri="{BB962C8B-B14F-4D97-AF65-F5344CB8AC3E}">
        <p14:creationId xmlns:p14="http://schemas.microsoft.com/office/powerpoint/2010/main" val="620145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Processing a sample text</a:t>
            </a:r>
            <a:endParaRPr lang="en-US" dirty="0"/>
          </a:p>
        </p:txBody>
      </p:sp>
      <p:sp>
        <p:nvSpPr>
          <p:cNvPr id="4" name="TextBox 3"/>
          <p:cNvSpPr txBox="1"/>
          <p:nvPr/>
        </p:nvSpPr>
        <p:spPr>
          <a:xfrm>
            <a:off x="1657350" y="1485900"/>
            <a:ext cx="5829300" cy="3647152"/>
          </a:xfrm>
          <a:prstGeom prst="rect">
            <a:avLst/>
          </a:prstGeom>
          <a:noFill/>
        </p:spPr>
        <p:txBody>
          <a:bodyPr wrap="square" rtlCol="0">
            <a:spAutoFit/>
          </a:bodyPr>
          <a:lstStyle/>
          <a:p>
            <a:r>
              <a:rPr lang="en-US" sz="2100" dirty="0">
                <a:solidFill>
                  <a:prstClr val="black"/>
                </a:solidFill>
              </a:rPr>
              <a:t>The oil stopped gushing from BP’s ruptured well in the Gulf of Mexico when it was capped on July 15 and engineers have since been working to permanently plug it.  The damaged Macondo well has spewed about 4.9m barrels of oil into the gulf after an explosion on April 20 aboard the Deepwater Horizon rig which killed 11 people. BP said on Monday that its costs for stopping and cleaning up the spill had risen to $6.1bn.</a:t>
            </a:r>
          </a:p>
        </p:txBody>
      </p:sp>
    </p:spTree>
    <p:extLst>
      <p:ext uri="{BB962C8B-B14F-4D97-AF65-F5344CB8AC3E}">
        <p14:creationId xmlns:p14="http://schemas.microsoft.com/office/powerpoint/2010/main" val="1069755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text: find events</a:t>
            </a:r>
            <a:endParaRPr lang="en-US" dirty="0"/>
          </a:p>
        </p:txBody>
      </p:sp>
      <p:sp>
        <p:nvSpPr>
          <p:cNvPr id="6" name="TextBox 5"/>
          <p:cNvSpPr txBox="1"/>
          <p:nvPr/>
        </p:nvSpPr>
        <p:spPr>
          <a:xfrm>
            <a:off x="1657350" y="1485900"/>
            <a:ext cx="5829300" cy="3647152"/>
          </a:xfrm>
          <a:prstGeom prst="rect">
            <a:avLst/>
          </a:prstGeom>
          <a:noFill/>
        </p:spPr>
        <p:txBody>
          <a:bodyPr wrap="square" rtlCol="0">
            <a:spAutoFit/>
          </a:bodyPr>
          <a:lstStyle/>
          <a:p>
            <a:r>
              <a:rPr lang="en-US" sz="2100" dirty="0">
                <a:solidFill>
                  <a:prstClr val="black"/>
                </a:solidFill>
              </a:rPr>
              <a:t>The oil </a:t>
            </a:r>
            <a:r>
              <a:rPr lang="en-US" sz="2100" u="sng" dirty="0">
                <a:solidFill>
                  <a:prstClr val="black"/>
                </a:solidFill>
              </a:rPr>
              <a:t>stopped gushing </a:t>
            </a:r>
            <a:r>
              <a:rPr lang="en-US" sz="2100" dirty="0">
                <a:solidFill>
                  <a:prstClr val="black"/>
                </a:solidFill>
              </a:rPr>
              <a:t>from BP’s ruptured well in the Gulf of Mexico when it was </a:t>
            </a:r>
            <a:r>
              <a:rPr lang="en-US" sz="2100" u="sng" dirty="0">
                <a:solidFill>
                  <a:prstClr val="black"/>
                </a:solidFill>
              </a:rPr>
              <a:t>capped </a:t>
            </a:r>
            <a:r>
              <a:rPr lang="en-US" sz="2100" dirty="0">
                <a:solidFill>
                  <a:prstClr val="black"/>
                </a:solidFill>
              </a:rPr>
              <a:t>on July 15 and engineers have since </a:t>
            </a:r>
            <a:r>
              <a:rPr lang="en-US" sz="2100" u="sng" dirty="0">
                <a:solidFill>
                  <a:prstClr val="black"/>
                </a:solidFill>
              </a:rPr>
              <a:t>been working </a:t>
            </a:r>
            <a:r>
              <a:rPr lang="en-US" sz="2100" dirty="0">
                <a:solidFill>
                  <a:prstClr val="black"/>
                </a:solidFill>
              </a:rPr>
              <a:t>to permanently </a:t>
            </a:r>
            <a:r>
              <a:rPr lang="en-US" sz="2100" u="sng" dirty="0">
                <a:solidFill>
                  <a:prstClr val="black"/>
                </a:solidFill>
              </a:rPr>
              <a:t>plug</a:t>
            </a:r>
            <a:r>
              <a:rPr lang="en-US" sz="2100" dirty="0">
                <a:solidFill>
                  <a:prstClr val="black"/>
                </a:solidFill>
              </a:rPr>
              <a:t> it.  The damaged Macondo well has </a:t>
            </a:r>
            <a:r>
              <a:rPr lang="en-US" sz="2100" u="sng" dirty="0">
                <a:solidFill>
                  <a:prstClr val="black"/>
                </a:solidFill>
              </a:rPr>
              <a:t>spewed </a:t>
            </a:r>
            <a:r>
              <a:rPr lang="en-US" sz="2100" dirty="0">
                <a:solidFill>
                  <a:prstClr val="black"/>
                </a:solidFill>
              </a:rPr>
              <a:t>about 4.9m barrels of oil into the gulf after an explosion on April 20 aboard the Deepwater Horizon rig which </a:t>
            </a:r>
            <a:r>
              <a:rPr lang="en-US" sz="2100" u="sng" dirty="0">
                <a:solidFill>
                  <a:prstClr val="black"/>
                </a:solidFill>
              </a:rPr>
              <a:t>killed </a:t>
            </a:r>
            <a:r>
              <a:rPr lang="en-US" sz="2100" dirty="0">
                <a:solidFill>
                  <a:prstClr val="black"/>
                </a:solidFill>
              </a:rPr>
              <a:t>11 people. BP </a:t>
            </a:r>
            <a:r>
              <a:rPr lang="en-US" sz="2100" u="sng" dirty="0">
                <a:solidFill>
                  <a:prstClr val="black"/>
                </a:solidFill>
              </a:rPr>
              <a:t>said </a:t>
            </a:r>
            <a:r>
              <a:rPr lang="en-US" sz="2100" dirty="0">
                <a:solidFill>
                  <a:prstClr val="black"/>
                </a:solidFill>
              </a:rPr>
              <a:t>on Monday that its costs for </a:t>
            </a:r>
            <a:r>
              <a:rPr lang="en-US" sz="2100" u="sng" dirty="0">
                <a:solidFill>
                  <a:prstClr val="black"/>
                </a:solidFill>
              </a:rPr>
              <a:t>stopping </a:t>
            </a:r>
            <a:r>
              <a:rPr lang="en-US" sz="2100" dirty="0">
                <a:solidFill>
                  <a:prstClr val="black"/>
                </a:solidFill>
              </a:rPr>
              <a:t>and </a:t>
            </a:r>
            <a:r>
              <a:rPr lang="en-US" sz="2100" u="sng" dirty="0">
                <a:solidFill>
                  <a:prstClr val="black"/>
                </a:solidFill>
              </a:rPr>
              <a:t>cleaning </a:t>
            </a:r>
            <a:r>
              <a:rPr lang="en-US" sz="2100" dirty="0">
                <a:solidFill>
                  <a:prstClr val="black"/>
                </a:solidFill>
              </a:rPr>
              <a:t>up the spill had </a:t>
            </a:r>
            <a:r>
              <a:rPr lang="en-US" sz="2100" u="sng" dirty="0">
                <a:solidFill>
                  <a:prstClr val="black"/>
                </a:solidFill>
              </a:rPr>
              <a:t>risen </a:t>
            </a:r>
            <a:r>
              <a:rPr lang="en-US" sz="2100" dirty="0">
                <a:solidFill>
                  <a:prstClr val="black"/>
                </a:solidFill>
              </a:rPr>
              <a:t>to $6.1bn.</a:t>
            </a:r>
          </a:p>
        </p:txBody>
      </p:sp>
    </p:spTree>
    <p:extLst>
      <p:ext uri="{BB962C8B-B14F-4D97-AF65-F5344CB8AC3E}">
        <p14:creationId xmlns:p14="http://schemas.microsoft.com/office/powerpoint/2010/main" val="1237379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text: find arguments</a:t>
            </a:r>
            <a:endParaRPr lang="en-US" dirty="0"/>
          </a:p>
        </p:txBody>
      </p:sp>
      <p:sp>
        <p:nvSpPr>
          <p:cNvPr id="6" name="TextBox 5"/>
          <p:cNvSpPr txBox="1"/>
          <p:nvPr/>
        </p:nvSpPr>
        <p:spPr>
          <a:xfrm>
            <a:off x="1657350" y="1485900"/>
            <a:ext cx="5829300" cy="3647152"/>
          </a:xfrm>
          <a:prstGeom prst="rect">
            <a:avLst/>
          </a:prstGeom>
          <a:noFill/>
        </p:spPr>
        <p:txBody>
          <a:bodyPr wrap="square" rtlCol="0">
            <a:spAutoFit/>
          </a:bodyPr>
          <a:lstStyle/>
          <a:p>
            <a:r>
              <a:rPr lang="en-US" sz="2100" b="1" dirty="0">
                <a:solidFill>
                  <a:srgbClr val="0000FF"/>
                </a:solidFill>
              </a:rPr>
              <a:t>The oil </a:t>
            </a:r>
            <a:r>
              <a:rPr lang="en-US" sz="2100" u="sng" dirty="0">
                <a:solidFill>
                  <a:prstClr val="black"/>
                </a:solidFill>
              </a:rPr>
              <a:t>stopped gushing </a:t>
            </a:r>
            <a:r>
              <a:rPr lang="en-US" sz="2100" dirty="0">
                <a:solidFill>
                  <a:prstClr val="black"/>
                </a:solidFill>
              </a:rPr>
              <a:t>from </a:t>
            </a:r>
            <a:r>
              <a:rPr lang="en-US" sz="2100" b="1" dirty="0">
                <a:solidFill>
                  <a:srgbClr val="0000FF"/>
                </a:solidFill>
              </a:rPr>
              <a:t>BP’s ruptured well </a:t>
            </a:r>
            <a:r>
              <a:rPr lang="en-US" sz="2100" dirty="0">
                <a:solidFill>
                  <a:prstClr val="black"/>
                </a:solidFill>
              </a:rPr>
              <a:t>in the Gulf of Mexico when </a:t>
            </a:r>
            <a:r>
              <a:rPr lang="en-US" sz="2100" b="1" dirty="0">
                <a:solidFill>
                  <a:srgbClr val="0000FF"/>
                </a:solidFill>
              </a:rPr>
              <a:t>it</a:t>
            </a:r>
            <a:r>
              <a:rPr lang="en-US" sz="2100" dirty="0">
                <a:solidFill>
                  <a:srgbClr val="0000FF"/>
                </a:solidFill>
              </a:rPr>
              <a:t> </a:t>
            </a:r>
            <a:r>
              <a:rPr lang="en-US" sz="2100" dirty="0">
                <a:solidFill>
                  <a:prstClr val="black"/>
                </a:solidFill>
              </a:rPr>
              <a:t>was </a:t>
            </a:r>
            <a:r>
              <a:rPr lang="en-US" sz="2100" u="sng" dirty="0">
                <a:solidFill>
                  <a:prstClr val="black"/>
                </a:solidFill>
              </a:rPr>
              <a:t>capped </a:t>
            </a:r>
            <a:r>
              <a:rPr lang="en-US" sz="2100" dirty="0">
                <a:solidFill>
                  <a:prstClr val="black"/>
                </a:solidFill>
              </a:rPr>
              <a:t>on July 15 and </a:t>
            </a:r>
            <a:r>
              <a:rPr lang="en-US" sz="2100" b="1" dirty="0">
                <a:solidFill>
                  <a:srgbClr val="0000FF"/>
                </a:solidFill>
              </a:rPr>
              <a:t>engineers</a:t>
            </a:r>
            <a:r>
              <a:rPr lang="en-US" sz="2100" b="1" dirty="0">
                <a:solidFill>
                  <a:srgbClr val="008000"/>
                </a:solidFill>
              </a:rPr>
              <a:t> </a:t>
            </a:r>
            <a:r>
              <a:rPr lang="en-US" sz="2100" dirty="0">
                <a:solidFill>
                  <a:prstClr val="black"/>
                </a:solidFill>
              </a:rPr>
              <a:t>have since </a:t>
            </a:r>
            <a:r>
              <a:rPr lang="en-US" sz="2100" u="sng" dirty="0">
                <a:solidFill>
                  <a:prstClr val="black"/>
                </a:solidFill>
              </a:rPr>
              <a:t>been working </a:t>
            </a:r>
            <a:r>
              <a:rPr lang="en-US" sz="2100" dirty="0">
                <a:solidFill>
                  <a:prstClr val="black"/>
                </a:solidFill>
              </a:rPr>
              <a:t>to permanently </a:t>
            </a:r>
            <a:r>
              <a:rPr lang="en-US" sz="2100" u="sng" dirty="0">
                <a:solidFill>
                  <a:prstClr val="black"/>
                </a:solidFill>
              </a:rPr>
              <a:t>plug</a:t>
            </a:r>
            <a:r>
              <a:rPr lang="en-US" sz="2100" dirty="0">
                <a:solidFill>
                  <a:prstClr val="black"/>
                </a:solidFill>
              </a:rPr>
              <a:t> </a:t>
            </a:r>
            <a:r>
              <a:rPr lang="en-US" sz="2100" b="1" dirty="0">
                <a:solidFill>
                  <a:srgbClr val="0000FF"/>
                </a:solidFill>
              </a:rPr>
              <a:t>it</a:t>
            </a:r>
            <a:r>
              <a:rPr lang="en-US" sz="2100" dirty="0">
                <a:solidFill>
                  <a:prstClr val="black"/>
                </a:solidFill>
              </a:rPr>
              <a:t>.  </a:t>
            </a:r>
            <a:r>
              <a:rPr lang="en-US" sz="2100" b="1" dirty="0">
                <a:solidFill>
                  <a:srgbClr val="0000FF"/>
                </a:solidFill>
              </a:rPr>
              <a:t>The damaged Macondo well </a:t>
            </a:r>
            <a:r>
              <a:rPr lang="en-US" sz="2100" dirty="0">
                <a:solidFill>
                  <a:prstClr val="black"/>
                </a:solidFill>
              </a:rPr>
              <a:t>has </a:t>
            </a:r>
            <a:r>
              <a:rPr lang="en-US" sz="2100" u="sng" dirty="0">
                <a:solidFill>
                  <a:prstClr val="black"/>
                </a:solidFill>
              </a:rPr>
              <a:t>spewed </a:t>
            </a:r>
            <a:r>
              <a:rPr lang="en-US" sz="2100" dirty="0">
                <a:solidFill>
                  <a:prstClr val="black"/>
                </a:solidFill>
              </a:rPr>
              <a:t>about </a:t>
            </a:r>
            <a:r>
              <a:rPr lang="en-US" sz="2100" b="1" dirty="0">
                <a:solidFill>
                  <a:srgbClr val="0000FF"/>
                </a:solidFill>
              </a:rPr>
              <a:t>4.9m barrels of oil </a:t>
            </a:r>
            <a:r>
              <a:rPr lang="en-US" sz="2100" dirty="0">
                <a:solidFill>
                  <a:prstClr val="black"/>
                </a:solidFill>
              </a:rPr>
              <a:t>into the </a:t>
            </a:r>
            <a:r>
              <a:rPr lang="en-US" sz="2100" b="1" dirty="0">
                <a:solidFill>
                  <a:srgbClr val="0000FF"/>
                </a:solidFill>
              </a:rPr>
              <a:t>gulf</a:t>
            </a:r>
            <a:r>
              <a:rPr lang="en-US" sz="2100" b="1" dirty="0">
                <a:solidFill>
                  <a:srgbClr val="008000"/>
                </a:solidFill>
              </a:rPr>
              <a:t> </a:t>
            </a:r>
            <a:r>
              <a:rPr lang="en-US" sz="2100" dirty="0">
                <a:solidFill>
                  <a:prstClr val="black"/>
                </a:solidFill>
              </a:rPr>
              <a:t>after an explosion on April 20 aboard the Deepwater Horizon rig which </a:t>
            </a:r>
            <a:r>
              <a:rPr lang="en-US" sz="2100" u="sng" dirty="0">
                <a:solidFill>
                  <a:prstClr val="black"/>
                </a:solidFill>
              </a:rPr>
              <a:t>killed </a:t>
            </a:r>
            <a:r>
              <a:rPr lang="en-US" sz="2100" b="1" dirty="0">
                <a:solidFill>
                  <a:srgbClr val="0000FF"/>
                </a:solidFill>
              </a:rPr>
              <a:t>11 people</a:t>
            </a:r>
            <a:r>
              <a:rPr lang="en-US" sz="2100" b="1" dirty="0">
                <a:solidFill>
                  <a:prstClr val="black"/>
                </a:solidFill>
              </a:rPr>
              <a:t>. </a:t>
            </a:r>
            <a:r>
              <a:rPr lang="en-US" sz="2100" b="1" dirty="0">
                <a:solidFill>
                  <a:srgbClr val="0000FF"/>
                </a:solidFill>
              </a:rPr>
              <a:t>BP</a:t>
            </a:r>
            <a:r>
              <a:rPr lang="en-US" sz="2100" b="1" dirty="0">
                <a:solidFill>
                  <a:srgbClr val="008000"/>
                </a:solidFill>
              </a:rPr>
              <a:t> </a:t>
            </a:r>
            <a:r>
              <a:rPr lang="en-US" sz="2100" u="sng" dirty="0">
                <a:solidFill>
                  <a:prstClr val="black"/>
                </a:solidFill>
              </a:rPr>
              <a:t>said </a:t>
            </a:r>
            <a:r>
              <a:rPr lang="en-US" sz="2100" dirty="0">
                <a:solidFill>
                  <a:prstClr val="black"/>
                </a:solidFill>
              </a:rPr>
              <a:t>on Monday that its costs for </a:t>
            </a:r>
            <a:r>
              <a:rPr lang="en-US" sz="2100" u="sng" dirty="0">
                <a:solidFill>
                  <a:prstClr val="black"/>
                </a:solidFill>
              </a:rPr>
              <a:t>stopping </a:t>
            </a:r>
            <a:r>
              <a:rPr lang="en-US" sz="2100" dirty="0">
                <a:solidFill>
                  <a:prstClr val="black"/>
                </a:solidFill>
              </a:rPr>
              <a:t>and </a:t>
            </a:r>
            <a:r>
              <a:rPr lang="en-US" sz="2100" u="sng" dirty="0">
                <a:solidFill>
                  <a:prstClr val="black"/>
                </a:solidFill>
              </a:rPr>
              <a:t>cleaning </a:t>
            </a:r>
            <a:r>
              <a:rPr lang="en-US" sz="2100" dirty="0">
                <a:solidFill>
                  <a:prstClr val="black"/>
                </a:solidFill>
              </a:rPr>
              <a:t>up the spill had </a:t>
            </a:r>
            <a:r>
              <a:rPr lang="en-US" sz="2100" u="sng" dirty="0">
                <a:solidFill>
                  <a:prstClr val="black"/>
                </a:solidFill>
              </a:rPr>
              <a:t>risen </a:t>
            </a:r>
            <a:r>
              <a:rPr lang="en-US" sz="2100" dirty="0">
                <a:solidFill>
                  <a:prstClr val="black"/>
                </a:solidFill>
              </a:rPr>
              <a:t>to </a:t>
            </a:r>
            <a:r>
              <a:rPr lang="en-US" sz="2100" b="1" dirty="0">
                <a:solidFill>
                  <a:srgbClr val="0000FF"/>
                </a:solidFill>
              </a:rPr>
              <a:t>$6.1bn</a:t>
            </a:r>
            <a:r>
              <a:rPr lang="en-US" sz="2100" dirty="0">
                <a:solidFill>
                  <a:prstClr val="black"/>
                </a:solidFill>
              </a:rPr>
              <a:t>.</a:t>
            </a:r>
          </a:p>
        </p:txBody>
      </p:sp>
    </p:spTree>
    <p:extLst>
      <p:ext uri="{BB962C8B-B14F-4D97-AF65-F5344CB8AC3E}">
        <p14:creationId xmlns:p14="http://schemas.microsoft.com/office/powerpoint/2010/main" val="349517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text: coreference</a:t>
            </a:r>
            <a:endParaRPr lang="en-US" dirty="0"/>
          </a:p>
        </p:txBody>
      </p:sp>
      <p:sp>
        <p:nvSpPr>
          <p:cNvPr id="6" name="TextBox 5"/>
          <p:cNvSpPr txBox="1"/>
          <p:nvPr/>
        </p:nvSpPr>
        <p:spPr>
          <a:xfrm>
            <a:off x="1657350" y="1485901"/>
            <a:ext cx="5829300" cy="646331"/>
          </a:xfrm>
          <a:prstGeom prst="rect">
            <a:avLst/>
          </a:prstGeom>
          <a:noFill/>
        </p:spPr>
        <p:txBody>
          <a:bodyPr wrap="square" rtlCol="0">
            <a:spAutoFit/>
          </a:bodyPr>
          <a:lstStyle/>
          <a:p>
            <a:pPr defTabSz="342900" fontAlgn="auto">
              <a:spcBef>
                <a:spcPts val="0"/>
              </a:spcBef>
              <a:spcAft>
                <a:spcPts val="0"/>
              </a:spcAft>
            </a:pPr>
            <a:r>
              <a:rPr lang="en-US" sz="900" b="1" dirty="0">
                <a:solidFill>
                  <a:srgbClr val="008000"/>
                </a:solidFill>
                <a:latin typeface="Calibri"/>
                <a:ea typeface=""/>
                <a:cs typeface=""/>
              </a:rPr>
              <a:t>The oil </a:t>
            </a:r>
            <a:r>
              <a:rPr lang="en-US" sz="900" u="sng" dirty="0">
                <a:solidFill>
                  <a:prstClr val="black"/>
                </a:solidFill>
                <a:latin typeface="Calibri"/>
                <a:ea typeface=""/>
                <a:cs typeface=""/>
              </a:rPr>
              <a:t>stopped gushing </a:t>
            </a:r>
            <a:r>
              <a:rPr lang="en-US" sz="900" dirty="0">
                <a:solidFill>
                  <a:prstClr val="black"/>
                </a:solidFill>
                <a:latin typeface="Calibri"/>
                <a:ea typeface=""/>
                <a:cs typeface=""/>
              </a:rPr>
              <a:t>from </a:t>
            </a:r>
            <a:r>
              <a:rPr lang="en-US" sz="900" b="1" dirty="0">
                <a:solidFill>
                  <a:srgbClr val="008000"/>
                </a:solidFill>
                <a:latin typeface="Calibri"/>
                <a:ea typeface=""/>
                <a:cs typeface=""/>
              </a:rPr>
              <a:t>BP’s ruptured well</a:t>
            </a:r>
            <a:r>
              <a:rPr lang="en-US" sz="900" b="1" dirty="0">
                <a:solidFill>
                  <a:srgbClr val="17375E"/>
                </a:solidFill>
                <a:latin typeface="Calibri"/>
                <a:ea typeface=""/>
                <a:cs typeface=""/>
              </a:rPr>
              <a:t> </a:t>
            </a:r>
            <a:r>
              <a:rPr lang="en-US" sz="900" dirty="0">
                <a:solidFill>
                  <a:prstClr val="black"/>
                </a:solidFill>
                <a:latin typeface="Calibri"/>
                <a:ea typeface=""/>
                <a:cs typeface=""/>
              </a:rPr>
              <a:t>in the Gulf of Mexico when </a:t>
            </a:r>
            <a:r>
              <a:rPr lang="en-US" sz="900" b="1" dirty="0">
                <a:solidFill>
                  <a:srgbClr val="008000"/>
                </a:solidFill>
                <a:latin typeface="Calibri"/>
                <a:ea typeface=""/>
                <a:cs typeface=""/>
              </a:rPr>
              <a:t>it</a:t>
            </a:r>
            <a:r>
              <a:rPr lang="en-US" sz="900" dirty="0">
                <a:solidFill>
                  <a:srgbClr val="008000"/>
                </a:solidFill>
                <a:latin typeface="Calibri"/>
                <a:ea typeface=""/>
                <a:cs typeface=""/>
              </a:rPr>
              <a:t> </a:t>
            </a:r>
            <a:r>
              <a:rPr lang="en-US" sz="900" dirty="0">
                <a:solidFill>
                  <a:prstClr val="black"/>
                </a:solidFill>
                <a:latin typeface="Calibri"/>
                <a:ea typeface=""/>
                <a:cs typeface=""/>
              </a:rPr>
              <a:t>was </a:t>
            </a:r>
            <a:r>
              <a:rPr lang="en-US" sz="900" u="sng" dirty="0">
                <a:solidFill>
                  <a:prstClr val="black"/>
                </a:solidFill>
                <a:latin typeface="Calibri"/>
                <a:ea typeface=""/>
                <a:cs typeface=""/>
              </a:rPr>
              <a:t>capped </a:t>
            </a:r>
            <a:r>
              <a:rPr lang="en-US" sz="900" dirty="0">
                <a:solidFill>
                  <a:prstClr val="black"/>
                </a:solidFill>
                <a:latin typeface="Calibri"/>
                <a:ea typeface=""/>
                <a:cs typeface=""/>
              </a:rPr>
              <a:t>on July 15 and </a:t>
            </a:r>
            <a:r>
              <a:rPr lang="en-US" sz="900" b="1" dirty="0">
                <a:solidFill>
                  <a:srgbClr val="008000"/>
                </a:solidFill>
                <a:latin typeface="Calibri"/>
                <a:ea typeface=""/>
                <a:cs typeface=""/>
              </a:rPr>
              <a:t>engineers </a:t>
            </a:r>
            <a:r>
              <a:rPr lang="en-US" sz="900" dirty="0">
                <a:solidFill>
                  <a:prstClr val="black"/>
                </a:solidFill>
                <a:latin typeface="Calibri"/>
                <a:ea typeface=""/>
                <a:cs typeface=""/>
              </a:rPr>
              <a:t>have since </a:t>
            </a:r>
            <a:r>
              <a:rPr lang="en-US" sz="900" u="sng" dirty="0">
                <a:solidFill>
                  <a:prstClr val="black"/>
                </a:solidFill>
                <a:latin typeface="Calibri"/>
                <a:ea typeface=""/>
                <a:cs typeface=""/>
              </a:rPr>
              <a:t>been working </a:t>
            </a:r>
            <a:r>
              <a:rPr lang="en-US" sz="900" dirty="0">
                <a:solidFill>
                  <a:prstClr val="black"/>
                </a:solidFill>
                <a:latin typeface="Calibri"/>
                <a:ea typeface=""/>
                <a:cs typeface=""/>
              </a:rPr>
              <a:t>to permanently </a:t>
            </a:r>
            <a:r>
              <a:rPr lang="en-US" sz="900" u="sng" dirty="0">
                <a:solidFill>
                  <a:prstClr val="black"/>
                </a:solidFill>
                <a:latin typeface="Calibri"/>
                <a:ea typeface=""/>
                <a:cs typeface=""/>
              </a:rPr>
              <a:t>plug</a:t>
            </a:r>
            <a:r>
              <a:rPr lang="en-US" sz="900" dirty="0">
                <a:solidFill>
                  <a:prstClr val="black"/>
                </a:solidFill>
                <a:latin typeface="Calibri"/>
                <a:ea typeface=""/>
                <a:cs typeface=""/>
              </a:rPr>
              <a:t> </a:t>
            </a:r>
            <a:r>
              <a:rPr lang="en-US" sz="900" b="1" dirty="0">
                <a:solidFill>
                  <a:srgbClr val="008000"/>
                </a:solidFill>
                <a:latin typeface="Calibri"/>
                <a:ea typeface=""/>
                <a:cs typeface=""/>
              </a:rPr>
              <a:t>it</a:t>
            </a:r>
            <a:r>
              <a:rPr lang="en-US" sz="900" dirty="0">
                <a:solidFill>
                  <a:prstClr val="black"/>
                </a:solidFill>
                <a:latin typeface="Calibri"/>
                <a:ea typeface=""/>
                <a:cs typeface=""/>
              </a:rPr>
              <a:t>.  </a:t>
            </a:r>
            <a:r>
              <a:rPr lang="en-US" sz="900" b="1" dirty="0">
                <a:solidFill>
                  <a:srgbClr val="008000"/>
                </a:solidFill>
                <a:latin typeface="Calibri"/>
                <a:ea typeface=""/>
                <a:cs typeface=""/>
              </a:rPr>
              <a:t>The damaged Macondo well </a:t>
            </a:r>
            <a:r>
              <a:rPr lang="en-US" sz="900" dirty="0">
                <a:solidFill>
                  <a:prstClr val="black"/>
                </a:solidFill>
                <a:latin typeface="Calibri"/>
                <a:ea typeface=""/>
                <a:cs typeface=""/>
              </a:rPr>
              <a:t>has </a:t>
            </a:r>
            <a:r>
              <a:rPr lang="en-US" sz="900" u="sng" dirty="0">
                <a:solidFill>
                  <a:prstClr val="black"/>
                </a:solidFill>
                <a:latin typeface="Calibri"/>
                <a:ea typeface=""/>
                <a:cs typeface=""/>
              </a:rPr>
              <a:t>spewed </a:t>
            </a:r>
            <a:r>
              <a:rPr lang="en-US" sz="900" dirty="0">
                <a:solidFill>
                  <a:prstClr val="black"/>
                </a:solidFill>
                <a:latin typeface="Calibri"/>
                <a:ea typeface=""/>
                <a:cs typeface=""/>
              </a:rPr>
              <a:t>about </a:t>
            </a:r>
            <a:r>
              <a:rPr lang="en-US" sz="900" b="1" dirty="0">
                <a:solidFill>
                  <a:srgbClr val="008000"/>
                </a:solidFill>
                <a:latin typeface="Calibri"/>
                <a:ea typeface=""/>
                <a:cs typeface=""/>
              </a:rPr>
              <a:t>4.9m barrels of oil </a:t>
            </a:r>
            <a:r>
              <a:rPr lang="en-US" sz="900" dirty="0">
                <a:solidFill>
                  <a:prstClr val="black"/>
                </a:solidFill>
                <a:latin typeface="Calibri"/>
                <a:ea typeface=""/>
                <a:cs typeface=""/>
              </a:rPr>
              <a:t>into the </a:t>
            </a:r>
            <a:r>
              <a:rPr lang="en-US" sz="900" b="1" dirty="0">
                <a:solidFill>
                  <a:srgbClr val="008000"/>
                </a:solidFill>
                <a:latin typeface="Calibri"/>
                <a:ea typeface=""/>
                <a:cs typeface=""/>
              </a:rPr>
              <a:t>gulf </a:t>
            </a:r>
            <a:r>
              <a:rPr lang="en-US" sz="900" dirty="0">
                <a:solidFill>
                  <a:prstClr val="black"/>
                </a:solidFill>
                <a:latin typeface="Calibri"/>
                <a:ea typeface=""/>
                <a:cs typeface=""/>
              </a:rPr>
              <a:t>after an explosion on April 20 aboard the Deepwater Horizon rig which </a:t>
            </a:r>
            <a:r>
              <a:rPr lang="en-US" sz="900" u="sng" dirty="0">
                <a:solidFill>
                  <a:prstClr val="black"/>
                </a:solidFill>
                <a:latin typeface="Calibri"/>
                <a:ea typeface=""/>
                <a:cs typeface=""/>
              </a:rPr>
              <a:t>killed </a:t>
            </a:r>
            <a:r>
              <a:rPr lang="en-US" sz="900" b="1" dirty="0">
                <a:solidFill>
                  <a:srgbClr val="008000"/>
                </a:solidFill>
                <a:latin typeface="Calibri"/>
                <a:ea typeface=""/>
                <a:cs typeface=""/>
              </a:rPr>
              <a:t>11 people</a:t>
            </a:r>
            <a:r>
              <a:rPr lang="en-US" sz="900" b="1" dirty="0">
                <a:solidFill>
                  <a:prstClr val="black"/>
                </a:solidFill>
                <a:latin typeface="Calibri"/>
                <a:ea typeface=""/>
                <a:cs typeface=""/>
              </a:rPr>
              <a:t>. </a:t>
            </a:r>
            <a:r>
              <a:rPr lang="en-US" sz="900" b="1" dirty="0">
                <a:solidFill>
                  <a:srgbClr val="008000"/>
                </a:solidFill>
                <a:latin typeface="Calibri"/>
                <a:ea typeface=""/>
                <a:cs typeface=""/>
              </a:rPr>
              <a:t>BP </a:t>
            </a:r>
            <a:r>
              <a:rPr lang="en-US" sz="900" u="sng" dirty="0">
                <a:solidFill>
                  <a:prstClr val="black"/>
                </a:solidFill>
                <a:latin typeface="Calibri"/>
                <a:ea typeface=""/>
                <a:cs typeface=""/>
              </a:rPr>
              <a:t>said </a:t>
            </a:r>
            <a:r>
              <a:rPr lang="en-US" sz="900" dirty="0">
                <a:solidFill>
                  <a:prstClr val="black"/>
                </a:solidFill>
                <a:latin typeface="Calibri"/>
                <a:ea typeface=""/>
                <a:cs typeface=""/>
              </a:rPr>
              <a:t>on Monday that its costs for </a:t>
            </a:r>
            <a:r>
              <a:rPr lang="en-US" sz="900" u="sng" dirty="0">
                <a:solidFill>
                  <a:prstClr val="black"/>
                </a:solidFill>
                <a:latin typeface="Calibri"/>
                <a:ea typeface=""/>
                <a:cs typeface=""/>
              </a:rPr>
              <a:t>stopping </a:t>
            </a:r>
            <a:r>
              <a:rPr lang="en-US" sz="900" dirty="0">
                <a:solidFill>
                  <a:prstClr val="black"/>
                </a:solidFill>
                <a:latin typeface="Calibri"/>
                <a:ea typeface=""/>
                <a:cs typeface=""/>
              </a:rPr>
              <a:t>and </a:t>
            </a:r>
            <a:r>
              <a:rPr lang="en-US" sz="900" u="sng" dirty="0">
                <a:solidFill>
                  <a:prstClr val="black"/>
                </a:solidFill>
                <a:latin typeface="Calibri"/>
                <a:ea typeface=""/>
                <a:cs typeface=""/>
              </a:rPr>
              <a:t>cleaning </a:t>
            </a:r>
            <a:r>
              <a:rPr lang="en-US" sz="900" dirty="0">
                <a:solidFill>
                  <a:prstClr val="black"/>
                </a:solidFill>
                <a:latin typeface="Calibri"/>
                <a:ea typeface=""/>
                <a:cs typeface=""/>
              </a:rPr>
              <a:t>up the spill had </a:t>
            </a:r>
            <a:r>
              <a:rPr lang="en-US" sz="900" u="sng" dirty="0">
                <a:solidFill>
                  <a:prstClr val="black"/>
                </a:solidFill>
                <a:latin typeface="Calibri"/>
                <a:ea typeface=""/>
                <a:cs typeface=""/>
              </a:rPr>
              <a:t>risen </a:t>
            </a:r>
            <a:r>
              <a:rPr lang="en-US" sz="900" dirty="0">
                <a:solidFill>
                  <a:prstClr val="black"/>
                </a:solidFill>
                <a:latin typeface="Calibri"/>
                <a:ea typeface=""/>
                <a:cs typeface=""/>
              </a:rPr>
              <a:t>to </a:t>
            </a:r>
            <a:r>
              <a:rPr lang="en-US" sz="900" b="1" dirty="0">
                <a:solidFill>
                  <a:srgbClr val="008000"/>
                </a:solidFill>
                <a:latin typeface="Calibri"/>
                <a:ea typeface=""/>
                <a:cs typeface=""/>
              </a:rPr>
              <a:t>$6.1bn</a:t>
            </a:r>
            <a:r>
              <a:rPr lang="en-US" sz="900" dirty="0">
                <a:solidFill>
                  <a:prstClr val="black"/>
                </a:solidFill>
                <a:latin typeface="Calibri"/>
                <a:ea typeface=""/>
                <a:cs typeface=""/>
              </a:rPr>
              <a:t>.</a:t>
            </a:r>
          </a:p>
        </p:txBody>
      </p:sp>
      <p:sp>
        <p:nvSpPr>
          <p:cNvPr id="4" name="TextBox 3"/>
          <p:cNvSpPr txBox="1"/>
          <p:nvPr/>
        </p:nvSpPr>
        <p:spPr>
          <a:xfrm>
            <a:off x="1657350" y="2457450"/>
            <a:ext cx="1279261" cy="300082"/>
          </a:xfrm>
          <a:prstGeom prst="rect">
            <a:avLst/>
          </a:prstGeom>
          <a:noFill/>
        </p:spPr>
        <p:txBody>
          <a:bodyPr wrap="none" rtlCol="0">
            <a:spAutoFit/>
          </a:bodyPr>
          <a:lstStyle/>
          <a:p>
            <a:pPr defTabSz="342900" fontAlgn="auto">
              <a:spcBef>
                <a:spcPts val="0"/>
              </a:spcBef>
              <a:spcAft>
                <a:spcPts val="0"/>
              </a:spcAft>
            </a:pPr>
            <a:r>
              <a:rPr lang="en-US" sz="1350" b="1" dirty="0">
                <a:solidFill>
                  <a:srgbClr val="008000"/>
                </a:solidFill>
                <a:latin typeface="Calibri"/>
                <a:ea typeface=""/>
                <a:cs typeface=""/>
              </a:rPr>
              <a:t>The oil </a:t>
            </a:r>
            <a:r>
              <a:rPr lang="en-US" sz="1350" u="sng" dirty="0">
                <a:solidFill>
                  <a:prstClr val="black"/>
                </a:solidFill>
                <a:latin typeface="Calibri"/>
                <a:ea typeface=""/>
                <a:cs typeface=""/>
              </a:rPr>
              <a:t>stopped</a:t>
            </a:r>
            <a:endParaRPr lang="en-US" sz="1350" dirty="0">
              <a:solidFill>
                <a:prstClr val="black"/>
              </a:solidFill>
              <a:latin typeface="Calibri"/>
              <a:ea typeface=""/>
              <a:cs typeface=""/>
            </a:endParaRPr>
          </a:p>
        </p:txBody>
      </p:sp>
      <p:sp>
        <p:nvSpPr>
          <p:cNvPr id="5" name="Rectangle 4"/>
          <p:cNvSpPr/>
          <p:nvPr/>
        </p:nvSpPr>
        <p:spPr>
          <a:xfrm>
            <a:off x="1657350" y="2800350"/>
            <a:ext cx="2496581"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gushing </a:t>
            </a:r>
            <a:r>
              <a:rPr lang="en-US" sz="1350" dirty="0">
                <a:solidFill>
                  <a:prstClr val="black"/>
                </a:solidFill>
                <a:latin typeface="Calibri"/>
                <a:ea typeface=""/>
                <a:cs typeface=""/>
              </a:rPr>
              <a:t>from </a:t>
            </a:r>
            <a:r>
              <a:rPr lang="en-US" sz="1350" b="1" dirty="0">
                <a:solidFill>
                  <a:srgbClr val="008000"/>
                </a:solidFill>
                <a:latin typeface="Calibri"/>
                <a:ea typeface=""/>
                <a:cs typeface=""/>
              </a:rPr>
              <a:t>BP’s ruptured well</a:t>
            </a:r>
            <a:r>
              <a:rPr lang="en-US" sz="1350" b="1" dirty="0">
                <a:solidFill>
                  <a:srgbClr val="17375E"/>
                </a:solidFill>
                <a:latin typeface="Calibri"/>
                <a:ea typeface=""/>
                <a:cs typeface=""/>
              </a:rPr>
              <a:t> </a:t>
            </a:r>
            <a:endParaRPr lang="en-US" sz="1350" dirty="0">
              <a:solidFill>
                <a:prstClr val="black"/>
              </a:solidFill>
              <a:latin typeface="Calibri"/>
              <a:ea typeface=""/>
              <a:cs typeface=""/>
            </a:endParaRPr>
          </a:p>
        </p:txBody>
      </p:sp>
      <p:sp>
        <p:nvSpPr>
          <p:cNvPr id="7" name="Rectangle 6"/>
          <p:cNvSpPr/>
          <p:nvPr/>
        </p:nvSpPr>
        <p:spPr>
          <a:xfrm>
            <a:off x="1657350" y="3200400"/>
            <a:ext cx="880562"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it</a:t>
            </a:r>
            <a:r>
              <a:rPr lang="en-US" sz="1350" dirty="0">
                <a:solidFill>
                  <a:srgbClr val="008000"/>
                </a:solidFill>
                <a:latin typeface="Calibri"/>
                <a:ea typeface=""/>
                <a:cs typeface=""/>
              </a:rPr>
              <a:t> </a:t>
            </a:r>
            <a:r>
              <a:rPr lang="en-US" sz="1350" u="sng" dirty="0">
                <a:solidFill>
                  <a:prstClr val="black"/>
                </a:solidFill>
                <a:latin typeface="Calibri"/>
                <a:ea typeface=""/>
                <a:cs typeface=""/>
              </a:rPr>
              <a:t>capped </a:t>
            </a:r>
            <a:endParaRPr lang="en-US" sz="1350" dirty="0">
              <a:solidFill>
                <a:prstClr val="black"/>
              </a:solidFill>
              <a:latin typeface="Calibri"/>
              <a:ea typeface=""/>
              <a:cs typeface=""/>
            </a:endParaRPr>
          </a:p>
        </p:txBody>
      </p:sp>
      <p:sp>
        <p:nvSpPr>
          <p:cNvPr id="8" name="Rectangle 7"/>
          <p:cNvSpPr/>
          <p:nvPr/>
        </p:nvSpPr>
        <p:spPr>
          <a:xfrm>
            <a:off x="1661990" y="3600450"/>
            <a:ext cx="1525995"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engineers </a:t>
            </a:r>
            <a:r>
              <a:rPr lang="en-US" sz="1350" u="sng" dirty="0">
                <a:solidFill>
                  <a:prstClr val="black"/>
                </a:solidFill>
                <a:latin typeface="Calibri"/>
                <a:ea typeface=""/>
                <a:cs typeface=""/>
              </a:rPr>
              <a:t>working </a:t>
            </a:r>
            <a:endParaRPr lang="en-US" sz="1350" dirty="0">
              <a:solidFill>
                <a:prstClr val="black"/>
              </a:solidFill>
              <a:latin typeface="Calibri"/>
              <a:ea typeface=""/>
              <a:cs typeface=""/>
            </a:endParaRPr>
          </a:p>
        </p:txBody>
      </p:sp>
      <p:sp>
        <p:nvSpPr>
          <p:cNvPr id="9" name="Rectangle 8"/>
          <p:cNvSpPr/>
          <p:nvPr/>
        </p:nvSpPr>
        <p:spPr>
          <a:xfrm>
            <a:off x="1657350" y="3952101"/>
            <a:ext cx="1226170"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engineers </a:t>
            </a:r>
            <a:r>
              <a:rPr lang="en-US" sz="1350" u="sng" dirty="0">
                <a:solidFill>
                  <a:prstClr val="black"/>
                </a:solidFill>
                <a:latin typeface="Calibri"/>
                <a:ea typeface=""/>
                <a:cs typeface=""/>
              </a:rPr>
              <a:t>plug</a:t>
            </a:r>
            <a:endParaRPr lang="en-US" sz="1350" dirty="0">
              <a:solidFill>
                <a:prstClr val="black"/>
              </a:solidFill>
              <a:latin typeface="Calibri"/>
              <a:ea typeface=""/>
              <a:cs typeface=""/>
            </a:endParaRPr>
          </a:p>
        </p:txBody>
      </p:sp>
      <p:sp>
        <p:nvSpPr>
          <p:cNvPr id="10" name="Rectangle 9"/>
          <p:cNvSpPr/>
          <p:nvPr/>
        </p:nvSpPr>
        <p:spPr>
          <a:xfrm>
            <a:off x="1657350" y="4343400"/>
            <a:ext cx="668773"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plug </a:t>
            </a:r>
            <a:r>
              <a:rPr lang="en-US" sz="1350" b="1" dirty="0">
                <a:solidFill>
                  <a:srgbClr val="008000"/>
                </a:solidFill>
                <a:latin typeface="Calibri"/>
                <a:ea typeface=""/>
                <a:cs typeface=""/>
              </a:rPr>
              <a:t>it </a:t>
            </a:r>
            <a:endParaRPr lang="en-US" sz="1350" dirty="0">
              <a:solidFill>
                <a:prstClr val="black"/>
              </a:solidFill>
              <a:latin typeface="Calibri"/>
              <a:ea typeface=""/>
              <a:cs typeface=""/>
            </a:endParaRPr>
          </a:p>
        </p:txBody>
      </p:sp>
      <p:sp>
        <p:nvSpPr>
          <p:cNvPr id="11" name="Rectangle 10"/>
          <p:cNvSpPr/>
          <p:nvPr/>
        </p:nvSpPr>
        <p:spPr>
          <a:xfrm>
            <a:off x="4632877" y="2466201"/>
            <a:ext cx="2828659"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The damaged Macondo well </a:t>
            </a:r>
            <a:r>
              <a:rPr lang="en-US" sz="1350" u="sng" dirty="0">
                <a:solidFill>
                  <a:prstClr val="black"/>
                </a:solidFill>
                <a:latin typeface="Calibri"/>
                <a:ea typeface=""/>
                <a:cs typeface=""/>
              </a:rPr>
              <a:t>spewed </a:t>
            </a:r>
            <a:endParaRPr lang="en-US" sz="1350" dirty="0">
              <a:solidFill>
                <a:prstClr val="black"/>
              </a:solidFill>
              <a:latin typeface="Calibri"/>
              <a:ea typeface=""/>
              <a:cs typeface=""/>
            </a:endParaRPr>
          </a:p>
        </p:txBody>
      </p:sp>
      <p:sp>
        <p:nvSpPr>
          <p:cNvPr id="12" name="Rectangle 11"/>
          <p:cNvSpPr/>
          <p:nvPr/>
        </p:nvSpPr>
        <p:spPr>
          <a:xfrm>
            <a:off x="4575727" y="2800350"/>
            <a:ext cx="2147511" cy="300082"/>
          </a:xfrm>
          <a:prstGeom prst="rect">
            <a:avLst/>
          </a:prstGeom>
        </p:spPr>
        <p:txBody>
          <a:bodyPr wrap="none">
            <a:spAutoFit/>
          </a:bodyPr>
          <a:lstStyle/>
          <a:p>
            <a:pPr defTabSz="342900" fontAlgn="auto">
              <a:spcBef>
                <a:spcPts val="0"/>
              </a:spcBef>
              <a:spcAft>
                <a:spcPts val="0"/>
              </a:spcAft>
            </a:pPr>
            <a:r>
              <a:rPr lang="en-US" sz="1350" dirty="0">
                <a:solidFill>
                  <a:prstClr val="black"/>
                </a:solidFill>
                <a:latin typeface="Calibri"/>
                <a:ea typeface=""/>
                <a:cs typeface=""/>
              </a:rPr>
              <a:t> </a:t>
            </a:r>
            <a:r>
              <a:rPr lang="en-US" sz="1350" u="sng" dirty="0">
                <a:solidFill>
                  <a:prstClr val="black"/>
                </a:solidFill>
                <a:latin typeface="Calibri"/>
                <a:ea typeface=""/>
                <a:cs typeface=""/>
              </a:rPr>
              <a:t>spewed </a:t>
            </a:r>
            <a:r>
              <a:rPr lang="en-US" sz="1350" b="1" dirty="0">
                <a:solidFill>
                  <a:srgbClr val="008000"/>
                </a:solidFill>
                <a:latin typeface="Calibri"/>
                <a:ea typeface=""/>
                <a:cs typeface=""/>
              </a:rPr>
              <a:t>4.9m barrels of oil </a:t>
            </a:r>
            <a:endParaRPr lang="en-US" sz="1350" dirty="0">
              <a:solidFill>
                <a:prstClr val="black"/>
              </a:solidFill>
              <a:latin typeface="Calibri"/>
              <a:ea typeface=""/>
              <a:cs typeface=""/>
            </a:endParaRPr>
          </a:p>
        </p:txBody>
      </p:sp>
      <p:sp>
        <p:nvSpPr>
          <p:cNvPr id="13" name="Rectangle 12"/>
          <p:cNvSpPr/>
          <p:nvPr/>
        </p:nvSpPr>
        <p:spPr>
          <a:xfrm>
            <a:off x="4575727" y="3200400"/>
            <a:ext cx="1671868" cy="300082"/>
          </a:xfrm>
          <a:prstGeom prst="rect">
            <a:avLst/>
          </a:prstGeom>
        </p:spPr>
        <p:txBody>
          <a:bodyPr wrap="none">
            <a:spAutoFit/>
          </a:bodyPr>
          <a:lstStyle/>
          <a:p>
            <a:pPr defTabSz="342900" fontAlgn="auto">
              <a:spcBef>
                <a:spcPts val="0"/>
              </a:spcBef>
              <a:spcAft>
                <a:spcPts val="0"/>
              </a:spcAft>
            </a:pPr>
            <a:r>
              <a:rPr lang="en-US" sz="1350" dirty="0">
                <a:solidFill>
                  <a:prstClr val="black"/>
                </a:solidFill>
                <a:latin typeface="Calibri"/>
                <a:ea typeface=""/>
                <a:cs typeface=""/>
              </a:rPr>
              <a:t> </a:t>
            </a:r>
            <a:r>
              <a:rPr lang="en-US" sz="1350" u="sng" dirty="0">
                <a:solidFill>
                  <a:prstClr val="black"/>
                </a:solidFill>
                <a:latin typeface="Calibri"/>
                <a:ea typeface=""/>
                <a:cs typeface=""/>
              </a:rPr>
              <a:t>spewed</a:t>
            </a:r>
            <a:r>
              <a:rPr lang="en-US" sz="1350" dirty="0">
                <a:solidFill>
                  <a:prstClr val="black"/>
                </a:solidFill>
                <a:latin typeface="Calibri"/>
                <a:ea typeface=""/>
                <a:cs typeface=""/>
              </a:rPr>
              <a:t> into </a:t>
            </a:r>
            <a:r>
              <a:rPr lang="en-US" sz="1350" b="1" dirty="0">
                <a:solidFill>
                  <a:srgbClr val="008000"/>
                </a:solidFill>
                <a:latin typeface="Calibri"/>
                <a:ea typeface=""/>
                <a:cs typeface=""/>
              </a:rPr>
              <a:t>the gulf</a:t>
            </a:r>
            <a:endParaRPr lang="en-US" sz="1350" dirty="0">
              <a:solidFill>
                <a:prstClr val="black"/>
              </a:solidFill>
              <a:latin typeface="Calibri"/>
              <a:ea typeface=""/>
              <a:cs typeface=""/>
            </a:endParaRPr>
          </a:p>
        </p:txBody>
      </p:sp>
      <p:sp>
        <p:nvSpPr>
          <p:cNvPr id="14" name="Rectangle 13"/>
          <p:cNvSpPr/>
          <p:nvPr/>
        </p:nvSpPr>
        <p:spPr>
          <a:xfrm>
            <a:off x="4629150" y="3600450"/>
            <a:ext cx="1309974"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killed </a:t>
            </a:r>
            <a:r>
              <a:rPr lang="en-US" sz="1350" b="1" dirty="0">
                <a:solidFill>
                  <a:srgbClr val="008000"/>
                </a:solidFill>
                <a:latin typeface="Calibri"/>
                <a:ea typeface=""/>
                <a:cs typeface=""/>
              </a:rPr>
              <a:t>11 people</a:t>
            </a:r>
            <a:endParaRPr lang="en-US" sz="1350" dirty="0">
              <a:solidFill>
                <a:prstClr val="black"/>
              </a:solidFill>
              <a:latin typeface="Calibri"/>
              <a:ea typeface=""/>
              <a:cs typeface=""/>
            </a:endParaRPr>
          </a:p>
        </p:txBody>
      </p:sp>
      <p:sp>
        <p:nvSpPr>
          <p:cNvPr id="15" name="Rectangle 14"/>
          <p:cNvSpPr/>
          <p:nvPr/>
        </p:nvSpPr>
        <p:spPr>
          <a:xfrm>
            <a:off x="4632877" y="3952101"/>
            <a:ext cx="732893"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BP </a:t>
            </a:r>
            <a:r>
              <a:rPr lang="en-US" sz="1350" u="sng" dirty="0">
                <a:solidFill>
                  <a:prstClr val="black"/>
                </a:solidFill>
                <a:latin typeface="Calibri"/>
                <a:ea typeface=""/>
                <a:cs typeface=""/>
              </a:rPr>
              <a:t>said </a:t>
            </a:r>
            <a:endParaRPr lang="en-US" sz="1350" dirty="0">
              <a:solidFill>
                <a:prstClr val="black"/>
              </a:solidFill>
              <a:latin typeface="Calibri"/>
              <a:ea typeface=""/>
              <a:cs typeface=""/>
            </a:endParaRPr>
          </a:p>
        </p:txBody>
      </p:sp>
      <p:sp>
        <p:nvSpPr>
          <p:cNvPr id="16" name="Rectangle 15"/>
          <p:cNvSpPr/>
          <p:nvPr/>
        </p:nvSpPr>
        <p:spPr>
          <a:xfrm>
            <a:off x="4629151" y="4343400"/>
            <a:ext cx="1252331"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risen </a:t>
            </a:r>
            <a:r>
              <a:rPr lang="en-US" sz="1350" dirty="0">
                <a:solidFill>
                  <a:prstClr val="black"/>
                </a:solidFill>
                <a:latin typeface="Calibri"/>
                <a:ea typeface=""/>
                <a:cs typeface=""/>
              </a:rPr>
              <a:t>to </a:t>
            </a:r>
            <a:r>
              <a:rPr lang="en-US" sz="1350" b="1" dirty="0">
                <a:solidFill>
                  <a:srgbClr val="008000"/>
                </a:solidFill>
                <a:latin typeface="Calibri"/>
                <a:ea typeface=""/>
                <a:cs typeface=""/>
              </a:rPr>
              <a:t>$6.1bn</a:t>
            </a:r>
            <a:endParaRPr lang="en-US" sz="1350" dirty="0">
              <a:solidFill>
                <a:prstClr val="black"/>
              </a:solidFill>
              <a:latin typeface="Calibri"/>
              <a:ea typeface=""/>
              <a:cs typeface=""/>
            </a:endParaRPr>
          </a:p>
        </p:txBody>
      </p:sp>
    </p:spTree>
    <p:extLst>
      <p:ext uri="{BB962C8B-B14F-4D97-AF65-F5344CB8AC3E}">
        <p14:creationId xmlns:p14="http://schemas.microsoft.com/office/powerpoint/2010/main" val="1051858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48"/>
          <p:cNvSpPr/>
          <p:nvPr/>
        </p:nvSpPr>
        <p:spPr bwMode="auto">
          <a:xfrm>
            <a:off x="2083422" y="2288679"/>
            <a:ext cx="3731548" cy="577696"/>
          </a:xfrm>
          <a:custGeom>
            <a:avLst/>
            <a:gdLst>
              <a:gd name="connsiteX0" fmla="*/ 0 w 4975397"/>
              <a:gd name="connsiteY0" fmla="*/ 300067 h 770261"/>
              <a:gd name="connsiteX1" fmla="*/ 1993374 w 4975397"/>
              <a:gd name="connsiteY1" fmla="*/ 58942 h 770261"/>
              <a:gd name="connsiteX2" fmla="*/ 3464291 w 4975397"/>
              <a:gd name="connsiteY2" fmla="*/ 653717 h 770261"/>
              <a:gd name="connsiteX3" fmla="*/ 4975397 w 4975397"/>
              <a:gd name="connsiteY3" fmla="*/ 758205 h 770261"/>
            </a:gdLst>
            <a:ahLst/>
            <a:cxnLst>
              <a:cxn ang="0">
                <a:pos x="connsiteX0" y="connsiteY0"/>
              </a:cxn>
              <a:cxn ang="0">
                <a:pos x="connsiteX1" y="connsiteY1"/>
              </a:cxn>
              <a:cxn ang="0">
                <a:pos x="connsiteX2" y="connsiteY2"/>
              </a:cxn>
              <a:cxn ang="0">
                <a:pos x="connsiteX3" y="connsiteY3"/>
              </a:cxn>
            </a:cxnLst>
            <a:rect l="l" t="t" r="r" b="b"/>
            <a:pathLst>
              <a:path w="4975397" h="770261">
                <a:moveTo>
                  <a:pt x="0" y="300067"/>
                </a:moveTo>
                <a:cubicBezTo>
                  <a:pt x="707996" y="150033"/>
                  <a:pt x="1415992" y="0"/>
                  <a:pt x="1993374" y="58942"/>
                </a:cubicBezTo>
                <a:cubicBezTo>
                  <a:pt x="2570756" y="117884"/>
                  <a:pt x="2967287" y="537173"/>
                  <a:pt x="3464291" y="653717"/>
                </a:cubicBezTo>
                <a:cubicBezTo>
                  <a:pt x="3961295" y="770261"/>
                  <a:pt x="4975397" y="758205"/>
                  <a:pt x="4975397" y="758205"/>
                </a:cubicBezTo>
              </a:path>
            </a:pathLst>
          </a:custGeom>
          <a:solidFill>
            <a:srgbClr val="FFFFFF"/>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800" dirty="0">
              <a:solidFill>
                <a:prstClr val="black"/>
              </a:solidFill>
              <a:latin typeface="Calibri"/>
              <a:ea typeface="ＭＳ Ｐゴシック" pitchFamily="-106" charset="-128"/>
              <a:cs typeface="ＭＳ Ｐゴシック" pitchFamily="-106" charset="-128"/>
            </a:endParaRPr>
          </a:p>
        </p:txBody>
      </p:sp>
      <p:sp>
        <p:nvSpPr>
          <p:cNvPr id="2" name="Title 1"/>
          <p:cNvSpPr>
            <a:spLocks noGrp="1"/>
          </p:cNvSpPr>
          <p:nvPr>
            <p:ph type="title"/>
          </p:nvPr>
        </p:nvSpPr>
        <p:spPr>
          <a:effectLst/>
        </p:spPr>
        <p:txBody>
          <a:bodyPr/>
          <a:lstStyle/>
          <a:p>
            <a:r>
              <a:rPr lang="en-US" dirty="0" smtClean="0"/>
              <a:t>Sample text: coreference</a:t>
            </a:r>
            <a:endParaRPr lang="en-US" dirty="0">
              <a:latin typeface="calibri (Headings)"/>
              <a:cs typeface="calibri (Headings)"/>
            </a:endParaRPr>
          </a:p>
        </p:txBody>
      </p:sp>
      <p:sp>
        <p:nvSpPr>
          <p:cNvPr id="6" name="TextBox 5"/>
          <p:cNvSpPr txBox="1"/>
          <p:nvPr/>
        </p:nvSpPr>
        <p:spPr>
          <a:xfrm>
            <a:off x="1657350" y="1485901"/>
            <a:ext cx="5829300" cy="646331"/>
          </a:xfrm>
          <a:prstGeom prst="rect">
            <a:avLst/>
          </a:prstGeom>
          <a:noFill/>
        </p:spPr>
        <p:txBody>
          <a:bodyPr wrap="square" rtlCol="0">
            <a:spAutoFit/>
          </a:bodyPr>
          <a:lstStyle/>
          <a:p>
            <a:pPr defTabSz="342900" fontAlgn="auto">
              <a:spcBef>
                <a:spcPts val="0"/>
              </a:spcBef>
              <a:spcAft>
                <a:spcPts val="0"/>
              </a:spcAft>
            </a:pPr>
            <a:r>
              <a:rPr lang="en-US" sz="900" b="1" dirty="0">
                <a:solidFill>
                  <a:srgbClr val="008000"/>
                </a:solidFill>
                <a:latin typeface="Calibri"/>
                <a:ea typeface=""/>
                <a:cs typeface=""/>
              </a:rPr>
              <a:t>The oil </a:t>
            </a:r>
            <a:r>
              <a:rPr lang="en-US" sz="900" u="sng" dirty="0">
                <a:solidFill>
                  <a:prstClr val="black"/>
                </a:solidFill>
                <a:latin typeface="Calibri"/>
                <a:ea typeface=""/>
                <a:cs typeface=""/>
              </a:rPr>
              <a:t>stopped gushing </a:t>
            </a:r>
            <a:r>
              <a:rPr lang="en-US" sz="900" dirty="0">
                <a:solidFill>
                  <a:prstClr val="black"/>
                </a:solidFill>
                <a:latin typeface="Calibri"/>
                <a:ea typeface=""/>
                <a:cs typeface=""/>
              </a:rPr>
              <a:t>from </a:t>
            </a:r>
            <a:r>
              <a:rPr lang="en-US" sz="900" b="1" dirty="0">
                <a:solidFill>
                  <a:srgbClr val="008000"/>
                </a:solidFill>
                <a:latin typeface="Calibri"/>
                <a:ea typeface=""/>
                <a:cs typeface=""/>
              </a:rPr>
              <a:t>BP’s ruptured well</a:t>
            </a:r>
            <a:r>
              <a:rPr lang="en-US" sz="900" b="1" dirty="0">
                <a:solidFill>
                  <a:srgbClr val="17375E"/>
                </a:solidFill>
                <a:latin typeface="Calibri"/>
                <a:ea typeface=""/>
                <a:cs typeface=""/>
              </a:rPr>
              <a:t> </a:t>
            </a:r>
            <a:r>
              <a:rPr lang="en-US" sz="900" dirty="0">
                <a:solidFill>
                  <a:prstClr val="black"/>
                </a:solidFill>
                <a:latin typeface="Calibri"/>
                <a:ea typeface=""/>
                <a:cs typeface=""/>
              </a:rPr>
              <a:t>in the Gulf of Mexico when </a:t>
            </a:r>
            <a:r>
              <a:rPr lang="en-US" sz="900" b="1" dirty="0">
                <a:solidFill>
                  <a:srgbClr val="008000"/>
                </a:solidFill>
                <a:latin typeface="Calibri"/>
                <a:ea typeface=""/>
                <a:cs typeface=""/>
              </a:rPr>
              <a:t>it</a:t>
            </a:r>
            <a:r>
              <a:rPr lang="en-US" sz="900" dirty="0">
                <a:solidFill>
                  <a:srgbClr val="008000"/>
                </a:solidFill>
                <a:latin typeface="Calibri"/>
                <a:ea typeface=""/>
                <a:cs typeface=""/>
              </a:rPr>
              <a:t> </a:t>
            </a:r>
            <a:r>
              <a:rPr lang="en-US" sz="900" dirty="0">
                <a:solidFill>
                  <a:prstClr val="black"/>
                </a:solidFill>
                <a:latin typeface="Calibri"/>
                <a:ea typeface=""/>
                <a:cs typeface=""/>
              </a:rPr>
              <a:t>was </a:t>
            </a:r>
            <a:r>
              <a:rPr lang="en-US" sz="900" u="sng" dirty="0">
                <a:solidFill>
                  <a:prstClr val="black"/>
                </a:solidFill>
                <a:latin typeface="Calibri"/>
                <a:ea typeface=""/>
                <a:cs typeface=""/>
              </a:rPr>
              <a:t>capped </a:t>
            </a:r>
            <a:r>
              <a:rPr lang="en-US" sz="900" dirty="0">
                <a:solidFill>
                  <a:prstClr val="black"/>
                </a:solidFill>
                <a:latin typeface="Calibri"/>
                <a:ea typeface=""/>
                <a:cs typeface=""/>
              </a:rPr>
              <a:t>on July 15 and </a:t>
            </a:r>
            <a:r>
              <a:rPr lang="en-US" sz="900" b="1" dirty="0">
                <a:solidFill>
                  <a:srgbClr val="008000"/>
                </a:solidFill>
                <a:latin typeface="Calibri"/>
                <a:ea typeface=""/>
                <a:cs typeface=""/>
              </a:rPr>
              <a:t>engineers </a:t>
            </a:r>
            <a:r>
              <a:rPr lang="en-US" sz="900" dirty="0">
                <a:solidFill>
                  <a:prstClr val="black"/>
                </a:solidFill>
                <a:latin typeface="Calibri"/>
                <a:ea typeface=""/>
                <a:cs typeface=""/>
              </a:rPr>
              <a:t>have since </a:t>
            </a:r>
            <a:r>
              <a:rPr lang="en-US" sz="900" u="sng" dirty="0">
                <a:solidFill>
                  <a:prstClr val="black"/>
                </a:solidFill>
                <a:latin typeface="Calibri"/>
                <a:ea typeface=""/>
                <a:cs typeface=""/>
              </a:rPr>
              <a:t>been working </a:t>
            </a:r>
            <a:r>
              <a:rPr lang="en-US" sz="900" dirty="0">
                <a:solidFill>
                  <a:prstClr val="black"/>
                </a:solidFill>
                <a:latin typeface="Calibri"/>
                <a:ea typeface=""/>
                <a:cs typeface=""/>
              </a:rPr>
              <a:t>to permanently </a:t>
            </a:r>
            <a:r>
              <a:rPr lang="en-US" sz="900" u="sng" dirty="0">
                <a:solidFill>
                  <a:prstClr val="black"/>
                </a:solidFill>
                <a:latin typeface="Calibri"/>
                <a:ea typeface=""/>
                <a:cs typeface=""/>
              </a:rPr>
              <a:t>plug</a:t>
            </a:r>
            <a:r>
              <a:rPr lang="en-US" sz="900" dirty="0">
                <a:solidFill>
                  <a:prstClr val="black"/>
                </a:solidFill>
                <a:latin typeface="Calibri"/>
                <a:ea typeface=""/>
                <a:cs typeface=""/>
              </a:rPr>
              <a:t> </a:t>
            </a:r>
            <a:r>
              <a:rPr lang="en-US" sz="900" b="1" dirty="0">
                <a:solidFill>
                  <a:srgbClr val="008000"/>
                </a:solidFill>
                <a:latin typeface="Calibri"/>
                <a:ea typeface=""/>
                <a:cs typeface=""/>
              </a:rPr>
              <a:t>it</a:t>
            </a:r>
            <a:r>
              <a:rPr lang="en-US" sz="900" dirty="0">
                <a:solidFill>
                  <a:prstClr val="black"/>
                </a:solidFill>
                <a:latin typeface="Calibri"/>
                <a:ea typeface=""/>
                <a:cs typeface=""/>
              </a:rPr>
              <a:t>.  </a:t>
            </a:r>
            <a:r>
              <a:rPr lang="en-US" sz="900" b="1" dirty="0">
                <a:solidFill>
                  <a:srgbClr val="008000"/>
                </a:solidFill>
                <a:latin typeface="Calibri"/>
                <a:ea typeface=""/>
                <a:cs typeface=""/>
              </a:rPr>
              <a:t>The damaged Macondo well </a:t>
            </a:r>
            <a:r>
              <a:rPr lang="en-US" sz="900" dirty="0">
                <a:solidFill>
                  <a:prstClr val="black"/>
                </a:solidFill>
                <a:latin typeface="Calibri"/>
                <a:ea typeface=""/>
                <a:cs typeface=""/>
              </a:rPr>
              <a:t>has </a:t>
            </a:r>
            <a:r>
              <a:rPr lang="en-US" sz="900" u="sng" dirty="0">
                <a:solidFill>
                  <a:prstClr val="black"/>
                </a:solidFill>
                <a:latin typeface="Calibri"/>
                <a:ea typeface=""/>
                <a:cs typeface=""/>
              </a:rPr>
              <a:t>spewed </a:t>
            </a:r>
            <a:r>
              <a:rPr lang="en-US" sz="900" dirty="0">
                <a:solidFill>
                  <a:prstClr val="black"/>
                </a:solidFill>
                <a:latin typeface="Calibri"/>
                <a:ea typeface=""/>
                <a:cs typeface=""/>
              </a:rPr>
              <a:t>about </a:t>
            </a:r>
            <a:r>
              <a:rPr lang="en-US" sz="900" b="1" dirty="0">
                <a:solidFill>
                  <a:srgbClr val="008000"/>
                </a:solidFill>
                <a:latin typeface="Calibri"/>
                <a:ea typeface=""/>
                <a:cs typeface=""/>
              </a:rPr>
              <a:t>4.9m barrels of oil </a:t>
            </a:r>
            <a:r>
              <a:rPr lang="en-US" sz="900" dirty="0">
                <a:solidFill>
                  <a:prstClr val="black"/>
                </a:solidFill>
                <a:latin typeface="Calibri"/>
                <a:ea typeface=""/>
                <a:cs typeface=""/>
              </a:rPr>
              <a:t>into the </a:t>
            </a:r>
            <a:r>
              <a:rPr lang="en-US" sz="900" b="1" dirty="0">
                <a:solidFill>
                  <a:srgbClr val="008000"/>
                </a:solidFill>
                <a:latin typeface="Calibri"/>
                <a:ea typeface=""/>
                <a:cs typeface=""/>
              </a:rPr>
              <a:t>gulf </a:t>
            </a:r>
            <a:r>
              <a:rPr lang="en-US" sz="900" dirty="0">
                <a:solidFill>
                  <a:prstClr val="black"/>
                </a:solidFill>
                <a:latin typeface="Calibri"/>
                <a:ea typeface=""/>
                <a:cs typeface=""/>
              </a:rPr>
              <a:t>after an explosion on April 20 aboard the Deepwater Horizon rig which </a:t>
            </a:r>
            <a:r>
              <a:rPr lang="en-US" sz="900" u="sng" dirty="0">
                <a:solidFill>
                  <a:prstClr val="black"/>
                </a:solidFill>
                <a:latin typeface="Calibri"/>
                <a:ea typeface=""/>
                <a:cs typeface=""/>
              </a:rPr>
              <a:t>killed </a:t>
            </a:r>
            <a:r>
              <a:rPr lang="en-US" sz="900" b="1" dirty="0">
                <a:solidFill>
                  <a:srgbClr val="008000"/>
                </a:solidFill>
                <a:latin typeface="Calibri"/>
                <a:ea typeface=""/>
                <a:cs typeface=""/>
              </a:rPr>
              <a:t>11 people</a:t>
            </a:r>
            <a:r>
              <a:rPr lang="en-US" sz="900" b="1" dirty="0">
                <a:solidFill>
                  <a:prstClr val="black"/>
                </a:solidFill>
                <a:latin typeface="Calibri"/>
                <a:ea typeface=""/>
                <a:cs typeface=""/>
              </a:rPr>
              <a:t>. </a:t>
            </a:r>
            <a:r>
              <a:rPr lang="en-US" sz="900" b="1" dirty="0">
                <a:solidFill>
                  <a:srgbClr val="008000"/>
                </a:solidFill>
                <a:latin typeface="Calibri"/>
                <a:ea typeface=""/>
                <a:cs typeface=""/>
              </a:rPr>
              <a:t>BP </a:t>
            </a:r>
            <a:r>
              <a:rPr lang="en-US" sz="900" u="sng" dirty="0">
                <a:solidFill>
                  <a:prstClr val="black"/>
                </a:solidFill>
                <a:latin typeface="Calibri"/>
                <a:ea typeface=""/>
                <a:cs typeface=""/>
              </a:rPr>
              <a:t>said </a:t>
            </a:r>
            <a:r>
              <a:rPr lang="en-US" sz="900" dirty="0">
                <a:solidFill>
                  <a:prstClr val="black"/>
                </a:solidFill>
                <a:latin typeface="Calibri"/>
                <a:ea typeface=""/>
                <a:cs typeface=""/>
              </a:rPr>
              <a:t>on Monday that its costs for </a:t>
            </a:r>
            <a:r>
              <a:rPr lang="en-US" sz="900" u="sng" dirty="0">
                <a:solidFill>
                  <a:prstClr val="black"/>
                </a:solidFill>
                <a:latin typeface="Calibri"/>
                <a:ea typeface=""/>
                <a:cs typeface=""/>
              </a:rPr>
              <a:t>stopping </a:t>
            </a:r>
            <a:r>
              <a:rPr lang="en-US" sz="900" dirty="0">
                <a:solidFill>
                  <a:prstClr val="black"/>
                </a:solidFill>
                <a:latin typeface="Calibri"/>
                <a:ea typeface=""/>
                <a:cs typeface=""/>
              </a:rPr>
              <a:t>and </a:t>
            </a:r>
            <a:r>
              <a:rPr lang="en-US" sz="900" u="sng" dirty="0">
                <a:solidFill>
                  <a:prstClr val="black"/>
                </a:solidFill>
                <a:latin typeface="Calibri"/>
                <a:ea typeface=""/>
                <a:cs typeface=""/>
              </a:rPr>
              <a:t>cleaning </a:t>
            </a:r>
            <a:r>
              <a:rPr lang="en-US" sz="900" dirty="0">
                <a:solidFill>
                  <a:prstClr val="black"/>
                </a:solidFill>
                <a:latin typeface="Calibri"/>
                <a:ea typeface=""/>
                <a:cs typeface=""/>
              </a:rPr>
              <a:t>up the spill had </a:t>
            </a:r>
            <a:r>
              <a:rPr lang="en-US" sz="900" u="sng" dirty="0">
                <a:solidFill>
                  <a:prstClr val="black"/>
                </a:solidFill>
                <a:latin typeface="Calibri"/>
                <a:ea typeface=""/>
                <a:cs typeface=""/>
              </a:rPr>
              <a:t>risen </a:t>
            </a:r>
            <a:r>
              <a:rPr lang="en-US" sz="900" dirty="0">
                <a:solidFill>
                  <a:prstClr val="black"/>
                </a:solidFill>
                <a:latin typeface="Calibri"/>
                <a:ea typeface=""/>
                <a:cs typeface=""/>
              </a:rPr>
              <a:t>to </a:t>
            </a:r>
            <a:r>
              <a:rPr lang="en-US" sz="900" b="1" dirty="0">
                <a:solidFill>
                  <a:srgbClr val="008000"/>
                </a:solidFill>
                <a:latin typeface="Calibri"/>
                <a:ea typeface=""/>
                <a:cs typeface=""/>
              </a:rPr>
              <a:t>$6.1bn</a:t>
            </a:r>
            <a:r>
              <a:rPr lang="en-US" sz="900" dirty="0">
                <a:solidFill>
                  <a:prstClr val="black"/>
                </a:solidFill>
                <a:latin typeface="Calibri"/>
                <a:ea typeface=""/>
                <a:cs typeface=""/>
              </a:rPr>
              <a:t>.</a:t>
            </a:r>
          </a:p>
        </p:txBody>
      </p:sp>
      <p:sp>
        <p:nvSpPr>
          <p:cNvPr id="4" name="TextBox 3"/>
          <p:cNvSpPr txBox="1"/>
          <p:nvPr/>
        </p:nvSpPr>
        <p:spPr>
          <a:xfrm>
            <a:off x="1657350" y="2457450"/>
            <a:ext cx="1279261" cy="300082"/>
          </a:xfrm>
          <a:prstGeom prst="rect">
            <a:avLst/>
          </a:prstGeom>
          <a:noFill/>
        </p:spPr>
        <p:txBody>
          <a:bodyPr wrap="none" rtlCol="0">
            <a:spAutoFit/>
          </a:bodyPr>
          <a:lstStyle/>
          <a:p>
            <a:pPr defTabSz="342900" fontAlgn="auto">
              <a:spcBef>
                <a:spcPts val="0"/>
              </a:spcBef>
              <a:spcAft>
                <a:spcPts val="0"/>
              </a:spcAft>
            </a:pPr>
            <a:r>
              <a:rPr lang="en-US" sz="1350" b="1" dirty="0">
                <a:solidFill>
                  <a:srgbClr val="008000"/>
                </a:solidFill>
                <a:latin typeface="Calibri"/>
                <a:ea typeface=""/>
                <a:cs typeface=""/>
              </a:rPr>
              <a:t>The oil </a:t>
            </a:r>
            <a:r>
              <a:rPr lang="en-US" sz="1350" u="sng" dirty="0">
                <a:solidFill>
                  <a:prstClr val="black"/>
                </a:solidFill>
                <a:latin typeface="Calibri"/>
                <a:ea typeface=""/>
                <a:cs typeface=""/>
              </a:rPr>
              <a:t>stopped</a:t>
            </a:r>
            <a:endParaRPr lang="en-US" sz="1350" dirty="0">
              <a:solidFill>
                <a:prstClr val="black"/>
              </a:solidFill>
              <a:latin typeface="Calibri"/>
              <a:ea typeface=""/>
              <a:cs typeface=""/>
            </a:endParaRPr>
          </a:p>
        </p:txBody>
      </p:sp>
      <p:sp>
        <p:nvSpPr>
          <p:cNvPr id="5" name="Rectangle 4"/>
          <p:cNvSpPr/>
          <p:nvPr/>
        </p:nvSpPr>
        <p:spPr>
          <a:xfrm>
            <a:off x="1657350" y="2800350"/>
            <a:ext cx="2496581"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gushing </a:t>
            </a:r>
            <a:r>
              <a:rPr lang="en-US" sz="1350" dirty="0">
                <a:solidFill>
                  <a:prstClr val="black"/>
                </a:solidFill>
                <a:latin typeface="Calibri"/>
                <a:ea typeface=""/>
                <a:cs typeface=""/>
              </a:rPr>
              <a:t>from </a:t>
            </a:r>
            <a:r>
              <a:rPr lang="en-US" sz="1350" b="1" dirty="0">
                <a:solidFill>
                  <a:srgbClr val="008000"/>
                </a:solidFill>
                <a:latin typeface="Calibri"/>
                <a:ea typeface=""/>
                <a:cs typeface=""/>
              </a:rPr>
              <a:t>BP’s ruptured well</a:t>
            </a:r>
            <a:r>
              <a:rPr lang="en-US" sz="1350" b="1" dirty="0">
                <a:solidFill>
                  <a:srgbClr val="17375E"/>
                </a:solidFill>
                <a:latin typeface="Calibri"/>
                <a:ea typeface=""/>
                <a:cs typeface=""/>
              </a:rPr>
              <a:t> </a:t>
            </a:r>
            <a:endParaRPr lang="en-US" sz="1350" dirty="0">
              <a:solidFill>
                <a:prstClr val="black"/>
              </a:solidFill>
              <a:latin typeface="Calibri"/>
              <a:ea typeface=""/>
              <a:cs typeface=""/>
            </a:endParaRPr>
          </a:p>
        </p:txBody>
      </p:sp>
      <p:sp>
        <p:nvSpPr>
          <p:cNvPr id="7" name="Rectangle 6"/>
          <p:cNvSpPr/>
          <p:nvPr/>
        </p:nvSpPr>
        <p:spPr>
          <a:xfrm>
            <a:off x="1657350" y="3200400"/>
            <a:ext cx="880562"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it</a:t>
            </a:r>
            <a:r>
              <a:rPr lang="en-US" sz="1350" dirty="0">
                <a:solidFill>
                  <a:srgbClr val="008000"/>
                </a:solidFill>
                <a:latin typeface="Calibri"/>
                <a:ea typeface=""/>
                <a:cs typeface=""/>
              </a:rPr>
              <a:t> </a:t>
            </a:r>
            <a:r>
              <a:rPr lang="en-US" sz="1350" u="sng" dirty="0">
                <a:solidFill>
                  <a:prstClr val="black"/>
                </a:solidFill>
                <a:latin typeface="Calibri"/>
                <a:ea typeface=""/>
                <a:cs typeface=""/>
              </a:rPr>
              <a:t>capped </a:t>
            </a:r>
            <a:endParaRPr lang="en-US" sz="1350" dirty="0">
              <a:solidFill>
                <a:prstClr val="black"/>
              </a:solidFill>
              <a:latin typeface="Calibri"/>
              <a:ea typeface=""/>
              <a:cs typeface=""/>
            </a:endParaRPr>
          </a:p>
        </p:txBody>
      </p:sp>
      <p:sp>
        <p:nvSpPr>
          <p:cNvPr id="8" name="Rectangle 7"/>
          <p:cNvSpPr/>
          <p:nvPr/>
        </p:nvSpPr>
        <p:spPr>
          <a:xfrm>
            <a:off x="1661990" y="3600450"/>
            <a:ext cx="1525995"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engineers </a:t>
            </a:r>
            <a:r>
              <a:rPr lang="en-US" sz="1350" u="sng" dirty="0">
                <a:solidFill>
                  <a:prstClr val="black"/>
                </a:solidFill>
                <a:latin typeface="Calibri"/>
                <a:ea typeface=""/>
                <a:cs typeface=""/>
              </a:rPr>
              <a:t>working </a:t>
            </a:r>
            <a:endParaRPr lang="en-US" sz="1350" dirty="0">
              <a:solidFill>
                <a:prstClr val="black"/>
              </a:solidFill>
              <a:latin typeface="Calibri"/>
              <a:ea typeface=""/>
              <a:cs typeface=""/>
            </a:endParaRPr>
          </a:p>
        </p:txBody>
      </p:sp>
      <p:sp>
        <p:nvSpPr>
          <p:cNvPr id="9" name="Rectangle 8"/>
          <p:cNvSpPr/>
          <p:nvPr/>
        </p:nvSpPr>
        <p:spPr>
          <a:xfrm>
            <a:off x="1657350" y="3952101"/>
            <a:ext cx="1226170"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engineers </a:t>
            </a:r>
            <a:r>
              <a:rPr lang="en-US" sz="1350" u="sng" dirty="0">
                <a:solidFill>
                  <a:prstClr val="black"/>
                </a:solidFill>
                <a:latin typeface="Calibri"/>
                <a:ea typeface=""/>
                <a:cs typeface=""/>
              </a:rPr>
              <a:t>plug</a:t>
            </a:r>
            <a:endParaRPr lang="en-US" sz="1350" dirty="0">
              <a:solidFill>
                <a:prstClr val="black"/>
              </a:solidFill>
              <a:latin typeface="Calibri"/>
              <a:ea typeface=""/>
              <a:cs typeface=""/>
            </a:endParaRPr>
          </a:p>
        </p:txBody>
      </p:sp>
      <p:sp>
        <p:nvSpPr>
          <p:cNvPr id="10" name="Rectangle 9"/>
          <p:cNvSpPr/>
          <p:nvPr/>
        </p:nvSpPr>
        <p:spPr>
          <a:xfrm>
            <a:off x="1657350" y="4343400"/>
            <a:ext cx="668773"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plug </a:t>
            </a:r>
            <a:r>
              <a:rPr lang="en-US" sz="1350" b="1" dirty="0">
                <a:solidFill>
                  <a:srgbClr val="008000"/>
                </a:solidFill>
                <a:latin typeface="Calibri"/>
                <a:ea typeface=""/>
                <a:cs typeface=""/>
              </a:rPr>
              <a:t>it </a:t>
            </a:r>
            <a:endParaRPr lang="en-US" sz="1350" dirty="0">
              <a:solidFill>
                <a:prstClr val="black"/>
              </a:solidFill>
              <a:latin typeface="Calibri"/>
              <a:ea typeface=""/>
              <a:cs typeface=""/>
            </a:endParaRPr>
          </a:p>
        </p:txBody>
      </p:sp>
      <p:sp>
        <p:nvSpPr>
          <p:cNvPr id="11" name="Rectangle 10"/>
          <p:cNvSpPr/>
          <p:nvPr/>
        </p:nvSpPr>
        <p:spPr>
          <a:xfrm>
            <a:off x="4632877" y="2466201"/>
            <a:ext cx="2828659"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The damaged Macondo well </a:t>
            </a:r>
            <a:r>
              <a:rPr lang="en-US" sz="1350" u="sng" dirty="0">
                <a:solidFill>
                  <a:prstClr val="black"/>
                </a:solidFill>
                <a:latin typeface="Calibri"/>
                <a:ea typeface=""/>
                <a:cs typeface=""/>
              </a:rPr>
              <a:t>spewed </a:t>
            </a:r>
            <a:endParaRPr lang="en-US" sz="1350" dirty="0">
              <a:solidFill>
                <a:prstClr val="black"/>
              </a:solidFill>
              <a:latin typeface="Calibri"/>
              <a:ea typeface=""/>
              <a:cs typeface=""/>
            </a:endParaRPr>
          </a:p>
        </p:txBody>
      </p:sp>
      <p:sp>
        <p:nvSpPr>
          <p:cNvPr id="12" name="Rectangle 11"/>
          <p:cNvSpPr/>
          <p:nvPr/>
        </p:nvSpPr>
        <p:spPr>
          <a:xfrm>
            <a:off x="4575727" y="2800350"/>
            <a:ext cx="2147511" cy="300082"/>
          </a:xfrm>
          <a:prstGeom prst="rect">
            <a:avLst/>
          </a:prstGeom>
        </p:spPr>
        <p:txBody>
          <a:bodyPr wrap="none">
            <a:spAutoFit/>
          </a:bodyPr>
          <a:lstStyle/>
          <a:p>
            <a:pPr defTabSz="342900" fontAlgn="auto">
              <a:spcBef>
                <a:spcPts val="0"/>
              </a:spcBef>
              <a:spcAft>
                <a:spcPts val="0"/>
              </a:spcAft>
            </a:pPr>
            <a:r>
              <a:rPr lang="en-US" sz="1350" dirty="0">
                <a:solidFill>
                  <a:prstClr val="black"/>
                </a:solidFill>
                <a:latin typeface="Calibri"/>
                <a:ea typeface=""/>
                <a:cs typeface=""/>
              </a:rPr>
              <a:t> </a:t>
            </a:r>
            <a:r>
              <a:rPr lang="en-US" sz="1350" u="sng" dirty="0">
                <a:solidFill>
                  <a:prstClr val="black"/>
                </a:solidFill>
                <a:latin typeface="Calibri"/>
                <a:ea typeface=""/>
                <a:cs typeface=""/>
              </a:rPr>
              <a:t>spewed </a:t>
            </a:r>
            <a:r>
              <a:rPr lang="en-US" sz="1350" b="1" dirty="0">
                <a:solidFill>
                  <a:srgbClr val="008000"/>
                </a:solidFill>
                <a:latin typeface="Calibri"/>
                <a:ea typeface=""/>
                <a:cs typeface=""/>
              </a:rPr>
              <a:t>4.9m barrels of oil </a:t>
            </a:r>
            <a:endParaRPr lang="en-US" sz="1350" dirty="0">
              <a:solidFill>
                <a:prstClr val="black"/>
              </a:solidFill>
              <a:latin typeface="Calibri"/>
              <a:ea typeface=""/>
              <a:cs typeface=""/>
            </a:endParaRPr>
          </a:p>
        </p:txBody>
      </p:sp>
      <p:sp>
        <p:nvSpPr>
          <p:cNvPr id="13" name="Rectangle 12"/>
          <p:cNvSpPr/>
          <p:nvPr/>
        </p:nvSpPr>
        <p:spPr>
          <a:xfrm>
            <a:off x="4575727" y="3200400"/>
            <a:ext cx="1671868" cy="300082"/>
          </a:xfrm>
          <a:prstGeom prst="rect">
            <a:avLst/>
          </a:prstGeom>
        </p:spPr>
        <p:txBody>
          <a:bodyPr wrap="none">
            <a:spAutoFit/>
          </a:bodyPr>
          <a:lstStyle/>
          <a:p>
            <a:pPr defTabSz="342900" fontAlgn="auto">
              <a:spcBef>
                <a:spcPts val="0"/>
              </a:spcBef>
              <a:spcAft>
                <a:spcPts val="0"/>
              </a:spcAft>
            </a:pPr>
            <a:r>
              <a:rPr lang="en-US" sz="1350" dirty="0">
                <a:solidFill>
                  <a:prstClr val="black"/>
                </a:solidFill>
                <a:latin typeface="Calibri"/>
                <a:ea typeface=""/>
                <a:cs typeface=""/>
              </a:rPr>
              <a:t> </a:t>
            </a:r>
            <a:r>
              <a:rPr lang="en-US" sz="1350" u="sng" dirty="0">
                <a:solidFill>
                  <a:prstClr val="black"/>
                </a:solidFill>
                <a:latin typeface="Calibri"/>
                <a:ea typeface=""/>
                <a:cs typeface=""/>
              </a:rPr>
              <a:t>spewed</a:t>
            </a:r>
            <a:r>
              <a:rPr lang="en-US" sz="1350" dirty="0">
                <a:solidFill>
                  <a:prstClr val="black"/>
                </a:solidFill>
                <a:latin typeface="Calibri"/>
                <a:ea typeface=""/>
                <a:cs typeface=""/>
              </a:rPr>
              <a:t> into </a:t>
            </a:r>
            <a:r>
              <a:rPr lang="en-US" sz="1350" b="1" dirty="0">
                <a:solidFill>
                  <a:srgbClr val="008000"/>
                </a:solidFill>
                <a:latin typeface="Calibri"/>
                <a:ea typeface=""/>
                <a:cs typeface=""/>
              </a:rPr>
              <a:t>the gulf</a:t>
            </a:r>
            <a:endParaRPr lang="en-US" sz="1350" dirty="0">
              <a:solidFill>
                <a:prstClr val="black"/>
              </a:solidFill>
              <a:latin typeface="Calibri"/>
              <a:ea typeface=""/>
              <a:cs typeface=""/>
            </a:endParaRPr>
          </a:p>
        </p:txBody>
      </p:sp>
      <p:sp>
        <p:nvSpPr>
          <p:cNvPr id="14" name="Rectangle 13"/>
          <p:cNvSpPr/>
          <p:nvPr/>
        </p:nvSpPr>
        <p:spPr>
          <a:xfrm>
            <a:off x="4629150" y="3600450"/>
            <a:ext cx="1309974"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killed </a:t>
            </a:r>
            <a:r>
              <a:rPr lang="en-US" sz="1350" b="1" dirty="0">
                <a:solidFill>
                  <a:srgbClr val="008000"/>
                </a:solidFill>
                <a:latin typeface="Calibri"/>
                <a:ea typeface=""/>
                <a:cs typeface=""/>
              </a:rPr>
              <a:t>11 people</a:t>
            </a:r>
            <a:endParaRPr lang="en-US" sz="1350" dirty="0">
              <a:solidFill>
                <a:prstClr val="black"/>
              </a:solidFill>
              <a:latin typeface="Calibri"/>
              <a:ea typeface=""/>
              <a:cs typeface=""/>
            </a:endParaRPr>
          </a:p>
        </p:txBody>
      </p:sp>
      <p:sp>
        <p:nvSpPr>
          <p:cNvPr id="15" name="Rectangle 14"/>
          <p:cNvSpPr/>
          <p:nvPr/>
        </p:nvSpPr>
        <p:spPr>
          <a:xfrm>
            <a:off x="4632877" y="3952101"/>
            <a:ext cx="732893" cy="300082"/>
          </a:xfrm>
          <a:prstGeom prst="rect">
            <a:avLst/>
          </a:prstGeom>
        </p:spPr>
        <p:txBody>
          <a:bodyPr wrap="none">
            <a:spAutoFit/>
          </a:bodyPr>
          <a:lstStyle/>
          <a:p>
            <a:pPr defTabSz="342900" fontAlgn="auto">
              <a:spcBef>
                <a:spcPts val="0"/>
              </a:spcBef>
              <a:spcAft>
                <a:spcPts val="0"/>
              </a:spcAft>
            </a:pPr>
            <a:r>
              <a:rPr lang="en-US" sz="1350" b="1" dirty="0">
                <a:solidFill>
                  <a:srgbClr val="008000"/>
                </a:solidFill>
                <a:latin typeface="Calibri"/>
                <a:ea typeface=""/>
                <a:cs typeface=""/>
              </a:rPr>
              <a:t>BP </a:t>
            </a:r>
            <a:r>
              <a:rPr lang="en-US" sz="1350" u="sng" dirty="0">
                <a:solidFill>
                  <a:prstClr val="black"/>
                </a:solidFill>
                <a:latin typeface="Calibri"/>
                <a:ea typeface=""/>
                <a:cs typeface=""/>
              </a:rPr>
              <a:t>said </a:t>
            </a:r>
            <a:endParaRPr lang="en-US" sz="1350" dirty="0">
              <a:solidFill>
                <a:prstClr val="black"/>
              </a:solidFill>
              <a:latin typeface="Calibri"/>
              <a:ea typeface=""/>
              <a:cs typeface=""/>
            </a:endParaRPr>
          </a:p>
        </p:txBody>
      </p:sp>
      <p:sp>
        <p:nvSpPr>
          <p:cNvPr id="16" name="Rectangle 15"/>
          <p:cNvSpPr/>
          <p:nvPr/>
        </p:nvSpPr>
        <p:spPr>
          <a:xfrm>
            <a:off x="4629151" y="4343400"/>
            <a:ext cx="1252331" cy="300082"/>
          </a:xfrm>
          <a:prstGeom prst="rect">
            <a:avLst/>
          </a:prstGeom>
        </p:spPr>
        <p:txBody>
          <a:bodyPr wrap="none">
            <a:spAutoFit/>
          </a:bodyPr>
          <a:lstStyle/>
          <a:p>
            <a:pPr defTabSz="342900" fontAlgn="auto">
              <a:spcBef>
                <a:spcPts val="0"/>
              </a:spcBef>
              <a:spcAft>
                <a:spcPts val="0"/>
              </a:spcAft>
            </a:pPr>
            <a:r>
              <a:rPr lang="en-US" sz="1350" u="sng" dirty="0">
                <a:solidFill>
                  <a:prstClr val="black"/>
                </a:solidFill>
                <a:latin typeface="Calibri"/>
                <a:ea typeface=""/>
                <a:cs typeface=""/>
              </a:rPr>
              <a:t>risen </a:t>
            </a:r>
            <a:r>
              <a:rPr lang="en-US" sz="1350" dirty="0">
                <a:solidFill>
                  <a:prstClr val="black"/>
                </a:solidFill>
                <a:latin typeface="Calibri"/>
                <a:ea typeface=""/>
                <a:cs typeface=""/>
              </a:rPr>
              <a:t>to </a:t>
            </a:r>
            <a:r>
              <a:rPr lang="en-US" sz="1350" b="1" dirty="0">
                <a:solidFill>
                  <a:srgbClr val="008000"/>
                </a:solidFill>
                <a:latin typeface="Calibri"/>
                <a:ea typeface=""/>
                <a:cs typeface=""/>
              </a:rPr>
              <a:t>$6.1bn</a:t>
            </a:r>
            <a:endParaRPr lang="en-US" sz="1350" dirty="0">
              <a:solidFill>
                <a:prstClr val="black"/>
              </a:solidFill>
              <a:latin typeface="Calibri"/>
              <a:ea typeface=""/>
              <a:cs typeface=""/>
            </a:endParaRPr>
          </a:p>
        </p:txBody>
      </p:sp>
      <p:sp>
        <p:nvSpPr>
          <p:cNvPr id="43" name="Freeform 42"/>
          <p:cNvSpPr/>
          <p:nvPr/>
        </p:nvSpPr>
        <p:spPr bwMode="auto">
          <a:xfrm>
            <a:off x="2252216" y="3032148"/>
            <a:ext cx="1466898" cy="1458807"/>
          </a:xfrm>
          <a:custGeom>
            <a:avLst/>
            <a:gdLst>
              <a:gd name="connsiteX0" fmla="*/ 1704013 w 1955864"/>
              <a:gd name="connsiteY0" fmla="*/ 0 h 1945076"/>
              <a:gd name="connsiteX1" fmla="*/ 1671862 w 1955864"/>
              <a:gd name="connsiteY1" fmla="*/ 1430676 h 1945076"/>
              <a:gd name="connsiteX2" fmla="*/ 0 w 1955864"/>
              <a:gd name="connsiteY2" fmla="*/ 1945076 h 1945076"/>
            </a:gdLst>
            <a:ahLst/>
            <a:cxnLst>
              <a:cxn ang="0">
                <a:pos x="connsiteX0" y="connsiteY0"/>
              </a:cxn>
              <a:cxn ang="0">
                <a:pos x="connsiteX1" y="connsiteY1"/>
              </a:cxn>
              <a:cxn ang="0">
                <a:pos x="connsiteX2" y="connsiteY2"/>
              </a:cxn>
            </a:cxnLst>
            <a:rect l="l" t="t" r="r" b="b"/>
            <a:pathLst>
              <a:path w="1955864" h="1945076">
                <a:moveTo>
                  <a:pt x="1704013" y="0"/>
                </a:moveTo>
                <a:cubicBezTo>
                  <a:pt x="1829938" y="553248"/>
                  <a:pt x="1955864" y="1106497"/>
                  <a:pt x="1671862" y="1430676"/>
                </a:cubicBezTo>
                <a:cubicBezTo>
                  <a:pt x="1387860" y="1754855"/>
                  <a:pt x="693930" y="1849965"/>
                  <a:pt x="0" y="1945076"/>
                </a:cubicBezTo>
              </a:path>
            </a:pathLst>
          </a:cu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800" dirty="0">
              <a:solidFill>
                <a:prstClr val="black"/>
              </a:solidFill>
              <a:latin typeface="Calibri"/>
              <a:ea typeface="ＭＳ Ｐゴシック" pitchFamily="-106" charset="-128"/>
              <a:cs typeface="ＭＳ Ｐゴシック" pitchFamily="-106" charset="-128"/>
            </a:endParaRPr>
          </a:p>
        </p:txBody>
      </p:sp>
      <p:sp>
        <p:nvSpPr>
          <p:cNvPr id="44" name="Freeform 43"/>
          <p:cNvSpPr/>
          <p:nvPr/>
        </p:nvSpPr>
        <p:spPr bwMode="auto">
          <a:xfrm>
            <a:off x="1794062" y="3050233"/>
            <a:ext cx="1434747" cy="210984"/>
          </a:xfrm>
          <a:custGeom>
            <a:avLst/>
            <a:gdLst>
              <a:gd name="connsiteX0" fmla="*/ 1912996 w 1912996"/>
              <a:gd name="connsiteY0" fmla="*/ 0 h 281312"/>
              <a:gd name="connsiteX1" fmla="*/ 602835 w 1912996"/>
              <a:gd name="connsiteY1" fmla="*/ 112525 h 281312"/>
              <a:gd name="connsiteX2" fmla="*/ 0 w 1912996"/>
              <a:gd name="connsiteY2" fmla="*/ 281312 h 281312"/>
            </a:gdLst>
            <a:ahLst/>
            <a:cxnLst>
              <a:cxn ang="0">
                <a:pos x="connsiteX0" y="connsiteY0"/>
              </a:cxn>
              <a:cxn ang="0">
                <a:pos x="connsiteX1" y="connsiteY1"/>
              </a:cxn>
              <a:cxn ang="0">
                <a:pos x="connsiteX2" y="connsiteY2"/>
              </a:cxn>
            </a:cxnLst>
            <a:rect l="l" t="t" r="r" b="b"/>
            <a:pathLst>
              <a:path w="1912996" h="281312">
                <a:moveTo>
                  <a:pt x="1912996" y="0"/>
                </a:moveTo>
                <a:cubicBezTo>
                  <a:pt x="1417332" y="32820"/>
                  <a:pt x="921668" y="65640"/>
                  <a:pt x="602835" y="112525"/>
                </a:cubicBezTo>
                <a:cubicBezTo>
                  <a:pt x="284002" y="159410"/>
                  <a:pt x="142001" y="220361"/>
                  <a:pt x="0" y="281312"/>
                </a:cubicBezTo>
              </a:path>
            </a:pathLst>
          </a:cu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800" dirty="0">
              <a:solidFill>
                <a:prstClr val="black"/>
              </a:solidFill>
              <a:latin typeface="Calibri"/>
              <a:ea typeface="ＭＳ Ｐゴシック" pitchFamily="-106" charset="-128"/>
              <a:cs typeface="ＭＳ Ｐゴシック" pitchFamily="-106" charset="-128"/>
            </a:endParaRPr>
          </a:p>
        </p:txBody>
      </p:sp>
      <p:cxnSp>
        <p:nvCxnSpPr>
          <p:cNvPr id="46" name="Straight Connector 45"/>
          <p:cNvCxnSpPr/>
          <p:nvPr/>
        </p:nvCxnSpPr>
        <p:spPr bwMode="auto">
          <a:xfrm flipV="1">
            <a:off x="3600450" y="2628900"/>
            <a:ext cx="1032427" cy="23747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2" name="Freeform 51"/>
          <p:cNvSpPr/>
          <p:nvPr/>
        </p:nvSpPr>
        <p:spPr bwMode="auto">
          <a:xfrm>
            <a:off x="1552928" y="3755524"/>
            <a:ext cx="150709" cy="355659"/>
          </a:xfrm>
          <a:custGeom>
            <a:avLst/>
            <a:gdLst>
              <a:gd name="connsiteX0" fmla="*/ 200945 w 200945"/>
              <a:gd name="connsiteY0" fmla="*/ 0 h 474212"/>
              <a:gd name="connsiteX1" fmla="*/ 0 w 200945"/>
              <a:gd name="connsiteY1" fmla="*/ 225050 h 474212"/>
              <a:gd name="connsiteX2" fmla="*/ 200945 w 200945"/>
              <a:gd name="connsiteY2" fmla="*/ 474212 h 474212"/>
            </a:gdLst>
            <a:ahLst/>
            <a:cxnLst>
              <a:cxn ang="0">
                <a:pos x="connsiteX0" y="connsiteY0"/>
              </a:cxn>
              <a:cxn ang="0">
                <a:pos x="connsiteX1" y="connsiteY1"/>
              </a:cxn>
              <a:cxn ang="0">
                <a:pos x="connsiteX2" y="connsiteY2"/>
              </a:cxn>
            </a:cxnLst>
            <a:rect l="l" t="t" r="r" b="b"/>
            <a:pathLst>
              <a:path w="200945" h="474212">
                <a:moveTo>
                  <a:pt x="200945" y="0"/>
                </a:moveTo>
                <a:cubicBezTo>
                  <a:pt x="100472" y="73007"/>
                  <a:pt x="0" y="146015"/>
                  <a:pt x="0" y="225050"/>
                </a:cubicBezTo>
                <a:cubicBezTo>
                  <a:pt x="0" y="304085"/>
                  <a:pt x="200945" y="474212"/>
                  <a:pt x="200945" y="474212"/>
                </a:cubicBezTo>
              </a:path>
            </a:pathLst>
          </a:custGeom>
          <a:solidFill>
            <a:srgbClr val="FFFFFF"/>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800" dirty="0">
              <a:solidFill>
                <a:prstClr val="black"/>
              </a:solidFill>
              <a:latin typeface="Calibri"/>
              <a:ea typeface="ＭＳ Ｐゴシック" pitchFamily="-106" charset="-128"/>
              <a:cs typeface="ＭＳ Ｐゴシック" pitchFamily="-106" charset="-128"/>
            </a:endParaRPr>
          </a:p>
        </p:txBody>
      </p:sp>
    </p:spTree>
    <p:extLst>
      <p:ext uri="{BB962C8B-B14F-4D97-AF65-F5344CB8AC3E}">
        <p14:creationId xmlns:p14="http://schemas.microsoft.com/office/powerpoint/2010/main" val="1186631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text: group events</a:t>
            </a:r>
            <a:endParaRPr lang="en-US" dirty="0"/>
          </a:p>
        </p:txBody>
      </p:sp>
      <p:sp>
        <p:nvSpPr>
          <p:cNvPr id="6" name="TextBox 5"/>
          <p:cNvSpPr txBox="1"/>
          <p:nvPr/>
        </p:nvSpPr>
        <p:spPr>
          <a:xfrm>
            <a:off x="1657350" y="1276350"/>
            <a:ext cx="5829300" cy="1061829"/>
          </a:xfrm>
          <a:prstGeom prst="rect">
            <a:avLst/>
          </a:prstGeom>
          <a:noFill/>
        </p:spPr>
        <p:txBody>
          <a:bodyPr wrap="square" rtlCol="0">
            <a:spAutoFit/>
          </a:bodyPr>
          <a:lstStyle/>
          <a:p>
            <a:r>
              <a:rPr lang="en-US" sz="1050" b="1" dirty="0">
                <a:solidFill>
                  <a:srgbClr val="008000"/>
                </a:solidFill>
              </a:rPr>
              <a:t>The oil </a:t>
            </a:r>
            <a:r>
              <a:rPr lang="en-US" sz="1050" u="sng" dirty="0">
                <a:solidFill>
                  <a:prstClr val="black"/>
                </a:solidFill>
              </a:rPr>
              <a:t>stopped gushing </a:t>
            </a:r>
            <a:r>
              <a:rPr lang="en-US" sz="1050" dirty="0">
                <a:solidFill>
                  <a:prstClr val="black"/>
                </a:solidFill>
              </a:rPr>
              <a:t>from </a:t>
            </a:r>
            <a:r>
              <a:rPr lang="en-US" sz="1050" b="1" dirty="0">
                <a:solidFill>
                  <a:srgbClr val="008000"/>
                </a:solidFill>
              </a:rPr>
              <a:t>BP’s ruptured well</a:t>
            </a:r>
            <a:r>
              <a:rPr lang="en-US" sz="1050" b="1" dirty="0">
                <a:solidFill>
                  <a:srgbClr val="17375E"/>
                </a:solidFill>
              </a:rPr>
              <a:t> </a:t>
            </a:r>
            <a:r>
              <a:rPr lang="en-US" sz="1050" dirty="0">
                <a:solidFill>
                  <a:prstClr val="black"/>
                </a:solidFill>
              </a:rPr>
              <a:t>in the Gulf of Mexico when </a:t>
            </a:r>
            <a:r>
              <a:rPr lang="en-US" sz="1050" b="1" dirty="0">
                <a:solidFill>
                  <a:srgbClr val="008000"/>
                </a:solidFill>
              </a:rPr>
              <a:t>it</a:t>
            </a:r>
            <a:r>
              <a:rPr lang="en-US" sz="1050" dirty="0">
                <a:solidFill>
                  <a:srgbClr val="008000"/>
                </a:solidFill>
              </a:rPr>
              <a:t> </a:t>
            </a:r>
            <a:r>
              <a:rPr lang="en-US" sz="1050" dirty="0">
                <a:solidFill>
                  <a:prstClr val="black"/>
                </a:solidFill>
              </a:rPr>
              <a:t>was </a:t>
            </a:r>
            <a:r>
              <a:rPr lang="en-US" sz="1050" u="sng" dirty="0">
                <a:solidFill>
                  <a:prstClr val="black"/>
                </a:solidFill>
              </a:rPr>
              <a:t>capped </a:t>
            </a:r>
            <a:r>
              <a:rPr lang="en-US" sz="1050" dirty="0">
                <a:solidFill>
                  <a:prstClr val="black"/>
                </a:solidFill>
              </a:rPr>
              <a:t>on July 15 and </a:t>
            </a:r>
            <a:r>
              <a:rPr lang="en-US" sz="1050" b="1" dirty="0">
                <a:solidFill>
                  <a:srgbClr val="008000"/>
                </a:solidFill>
              </a:rPr>
              <a:t>engineers </a:t>
            </a:r>
            <a:r>
              <a:rPr lang="en-US" sz="1050" dirty="0">
                <a:solidFill>
                  <a:prstClr val="black"/>
                </a:solidFill>
              </a:rPr>
              <a:t>have since </a:t>
            </a:r>
            <a:r>
              <a:rPr lang="en-US" sz="1050" u="sng" dirty="0">
                <a:solidFill>
                  <a:prstClr val="black"/>
                </a:solidFill>
              </a:rPr>
              <a:t>been working </a:t>
            </a:r>
            <a:r>
              <a:rPr lang="en-US" sz="1050" dirty="0">
                <a:solidFill>
                  <a:prstClr val="black"/>
                </a:solidFill>
              </a:rPr>
              <a:t>to permanently </a:t>
            </a:r>
            <a:r>
              <a:rPr lang="en-US" sz="1050" u="sng" dirty="0">
                <a:solidFill>
                  <a:prstClr val="black"/>
                </a:solidFill>
              </a:rPr>
              <a:t>plug</a:t>
            </a:r>
            <a:r>
              <a:rPr lang="en-US" sz="1050" dirty="0">
                <a:solidFill>
                  <a:prstClr val="black"/>
                </a:solidFill>
              </a:rPr>
              <a:t> </a:t>
            </a:r>
            <a:r>
              <a:rPr lang="en-US" sz="1050" b="1" dirty="0">
                <a:solidFill>
                  <a:srgbClr val="008000"/>
                </a:solidFill>
              </a:rPr>
              <a:t>it</a:t>
            </a:r>
            <a:r>
              <a:rPr lang="en-US" sz="1050" dirty="0">
                <a:solidFill>
                  <a:prstClr val="black"/>
                </a:solidFill>
              </a:rPr>
              <a:t>.  </a:t>
            </a:r>
            <a:r>
              <a:rPr lang="en-US" sz="1050" b="1" dirty="0">
                <a:solidFill>
                  <a:srgbClr val="008000"/>
                </a:solidFill>
              </a:rPr>
              <a:t>The damaged Macondo well </a:t>
            </a:r>
            <a:r>
              <a:rPr lang="en-US" sz="1050" dirty="0">
                <a:solidFill>
                  <a:prstClr val="black"/>
                </a:solidFill>
              </a:rPr>
              <a:t>has </a:t>
            </a:r>
            <a:r>
              <a:rPr lang="en-US" sz="1050" u="sng" dirty="0">
                <a:solidFill>
                  <a:prstClr val="black"/>
                </a:solidFill>
              </a:rPr>
              <a:t>spewed </a:t>
            </a:r>
            <a:r>
              <a:rPr lang="en-US" sz="1050" dirty="0">
                <a:solidFill>
                  <a:prstClr val="black"/>
                </a:solidFill>
              </a:rPr>
              <a:t>about </a:t>
            </a:r>
            <a:r>
              <a:rPr lang="en-US" sz="1050" b="1" dirty="0">
                <a:solidFill>
                  <a:srgbClr val="008000"/>
                </a:solidFill>
              </a:rPr>
              <a:t>4.9m barrels of oil </a:t>
            </a:r>
            <a:r>
              <a:rPr lang="en-US" sz="1050" dirty="0">
                <a:solidFill>
                  <a:prstClr val="black"/>
                </a:solidFill>
              </a:rPr>
              <a:t>into the </a:t>
            </a:r>
            <a:r>
              <a:rPr lang="en-US" sz="1050" b="1" dirty="0">
                <a:solidFill>
                  <a:srgbClr val="008000"/>
                </a:solidFill>
              </a:rPr>
              <a:t>gulf </a:t>
            </a:r>
            <a:r>
              <a:rPr lang="en-US" sz="1050" dirty="0">
                <a:solidFill>
                  <a:prstClr val="black"/>
                </a:solidFill>
              </a:rPr>
              <a:t>after an explosion on April 20 aboard the Deepwater Horizon rig which </a:t>
            </a:r>
            <a:r>
              <a:rPr lang="en-US" sz="1050" u="sng" dirty="0">
                <a:solidFill>
                  <a:prstClr val="black"/>
                </a:solidFill>
              </a:rPr>
              <a:t>killed </a:t>
            </a:r>
            <a:r>
              <a:rPr lang="en-US" sz="1050" b="1" dirty="0">
                <a:solidFill>
                  <a:srgbClr val="008000"/>
                </a:solidFill>
              </a:rPr>
              <a:t>11 people</a:t>
            </a:r>
            <a:r>
              <a:rPr lang="en-US" sz="1050" b="1" dirty="0">
                <a:solidFill>
                  <a:prstClr val="black"/>
                </a:solidFill>
              </a:rPr>
              <a:t>. </a:t>
            </a:r>
            <a:r>
              <a:rPr lang="en-US" sz="1050" b="1" dirty="0">
                <a:solidFill>
                  <a:srgbClr val="008000"/>
                </a:solidFill>
              </a:rPr>
              <a:t>BP </a:t>
            </a:r>
            <a:r>
              <a:rPr lang="en-US" sz="1050" u="sng" dirty="0">
                <a:solidFill>
                  <a:prstClr val="black"/>
                </a:solidFill>
              </a:rPr>
              <a:t>said </a:t>
            </a:r>
            <a:r>
              <a:rPr lang="en-US" sz="1050" dirty="0">
                <a:solidFill>
                  <a:prstClr val="black"/>
                </a:solidFill>
              </a:rPr>
              <a:t>on Monday that its costs for </a:t>
            </a:r>
            <a:r>
              <a:rPr lang="en-US" sz="1050" u="sng" dirty="0">
                <a:solidFill>
                  <a:prstClr val="black"/>
                </a:solidFill>
              </a:rPr>
              <a:t>stopping </a:t>
            </a:r>
            <a:r>
              <a:rPr lang="en-US" sz="1050" dirty="0">
                <a:solidFill>
                  <a:prstClr val="black"/>
                </a:solidFill>
              </a:rPr>
              <a:t>and </a:t>
            </a:r>
            <a:r>
              <a:rPr lang="en-US" sz="1050" u="sng" dirty="0">
                <a:solidFill>
                  <a:prstClr val="black"/>
                </a:solidFill>
              </a:rPr>
              <a:t>cleaning </a:t>
            </a:r>
            <a:r>
              <a:rPr lang="en-US" sz="1050" dirty="0">
                <a:solidFill>
                  <a:prstClr val="black"/>
                </a:solidFill>
              </a:rPr>
              <a:t>up the spill had </a:t>
            </a:r>
            <a:r>
              <a:rPr lang="en-US" sz="1050" u="sng" dirty="0">
                <a:solidFill>
                  <a:prstClr val="black"/>
                </a:solidFill>
              </a:rPr>
              <a:t>risen </a:t>
            </a:r>
            <a:r>
              <a:rPr lang="en-US" sz="1050" dirty="0">
                <a:solidFill>
                  <a:prstClr val="black"/>
                </a:solidFill>
              </a:rPr>
              <a:t>to </a:t>
            </a:r>
            <a:r>
              <a:rPr lang="en-US" sz="1050" b="1" dirty="0">
                <a:solidFill>
                  <a:srgbClr val="008000"/>
                </a:solidFill>
              </a:rPr>
              <a:t>$6.1bn</a:t>
            </a:r>
            <a:r>
              <a:rPr lang="en-US" sz="1050" dirty="0">
                <a:solidFill>
                  <a:prstClr val="black"/>
                </a:solidFill>
              </a:rPr>
              <a:t>.</a:t>
            </a:r>
          </a:p>
        </p:txBody>
      </p:sp>
      <p:sp>
        <p:nvSpPr>
          <p:cNvPr id="4" name="TextBox 3"/>
          <p:cNvSpPr txBox="1"/>
          <p:nvPr/>
        </p:nvSpPr>
        <p:spPr>
          <a:xfrm>
            <a:off x="5317298" y="2580501"/>
            <a:ext cx="1688283" cy="323165"/>
          </a:xfrm>
          <a:prstGeom prst="rect">
            <a:avLst/>
          </a:prstGeom>
          <a:noFill/>
        </p:spPr>
        <p:txBody>
          <a:bodyPr wrap="none" rtlCol="0">
            <a:spAutoFit/>
          </a:bodyPr>
          <a:lstStyle/>
          <a:p>
            <a:r>
              <a:rPr lang="en-US" sz="1500" b="1" dirty="0">
                <a:solidFill>
                  <a:srgbClr val="008000"/>
                </a:solidFill>
              </a:rPr>
              <a:t>The oil </a:t>
            </a:r>
            <a:r>
              <a:rPr lang="en-US" sz="1500" u="sng" dirty="0">
                <a:solidFill>
                  <a:prstClr val="black"/>
                </a:solidFill>
              </a:rPr>
              <a:t>stopped</a:t>
            </a:r>
            <a:endParaRPr lang="en-US" sz="1500" dirty="0">
              <a:solidFill>
                <a:prstClr val="black"/>
              </a:solidFill>
            </a:endParaRPr>
          </a:p>
        </p:txBody>
      </p:sp>
      <p:sp>
        <p:nvSpPr>
          <p:cNvPr id="5" name="Rectangle 4"/>
          <p:cNvSpPr/>
          <p:nvPr/>
        </p:nvSpPr>
        <p:spPr>
          <a:xfrm>
            <a:off x="1371600" y="2628900"/>
            <a:ext cx="3365024" cy="323165"/>
          </a:xfrm>
          <a:prstGeom prst="rect">
            <a:avLst/>
          </a:prstGeom>
        </p:spPr>
        <p:txBody>
          <a:bodyPr wrap="none">
            <a:spAutoFit/>
          </a:bodyPr>
          <a:lstStyle/>
          <a:p>
            <a:r>
              <a:rPr lang="en-US" sz="1500" u="sng" dirty="0">
                <a:solidFill>
                  <a:prstClr val="black"/>
                </a:solidFill>
              </a:rPr>
              <a:t>gushing </a:t>
            </a:r>
            <a:r>
              <a:rPr lang="en-US" sz="1500" dirty="0">
                <a:solidFill>
                  <a:prstClr val="black"/>
                </a:solidFill>
              </a:rPr>
              <a:t>from </a:t>
            </a:r>
            <a:r>
              <a:rPr lang="en-US" sz="1500" b="1" dirty="0">
                <a:solidFill>
                  <a:srgbClr val="008000"/>
                </a:solidFill>
              </a:rPr>
              <a:t>BP’s ruptured well</a:t>
            </a:r>
            <a:r>
              <a:rPr lang="en-US" sz="1500" b="1" dirty="0">
                <a:solidFill>
                  <a:srgbClr val="17375E"/>
                </a:solidFill>
              </a:rPr>
              <a:t> </a:t>
            </a:r>
            <a:endParaRPr lang="en-US" sz="1500" dirty="0">
              <a:solidFill>
                <a:prstClr val="black"/>
              </a:solidFill>
            </a:endParaRPr>
          </a:p>
        </p:txBody>
      </p:sp>
      <p:sp>
        <p:nvSpPr>
          <p:cNvPr id="7" name="Rectangle 6"/>
          <p:cNvSpPr/>
          <p:nvPr/>
        </p:nvSpPr>
        <p:spPr>
          <a:xfrm>
            <a:off x="1371600" y="3028950"/>
            <a:ext cx="1124026" cy="323165"/>
          </a:xfrm>
          <a:prstGeom prst="rect">
            <a:avLst/>
          </a:prstGeom>
        </p:spPr>
        <p:txBody>
          <a:bodyPr wrap="none">
            <a:spAutoFit/>
          </a:bodyPr>
          <a:lstStyle/>
          <a:p>
            <a:r>
              <a:rPr lang="en-US" sz="1500" b="1" dirty="0">
                <a:solidFill>
                  <a:srgbClr val="008000"/>
                </a:solidFill>
              </a:rPr>
              <a:t>it</a:t>
            </a:r>
            <a:r>
              <a:rPr lang="en-US" sz="1500" dirty="0">
                <a:solidFill>
                  <a:srgbClr val="008000"/>
                </a:solidFill>
              </a:rPr>
              <a:t> </a:t>
            </a:r>
            <a:r>
              <a:rPr lang="en-US" sz="1500" u="sng" dirty="0">
                <a:solidFill>
                  <a:prstClr val="black"/>
                </a:solidFill>
              </a:rPr>
              <a:t>capped </a:t>
            </a:r>
            <a:endParaRPr lang="en-US" sz="1500" dirty="0">
              <a:solidFill>
                <a:prstClr val="black"/>
              </a:solidFill>
            </a:endParaRPr>
          </a:p>
        </p:txBody>
      </p:sp>
      <p:sp>
        <p:nvSpPr>
          <p:cNvPr id="8" name="Rectangle 7"/>
          <p:cNvSpPr/>
          <p:nvPr/>
        </p:nvSpPr>
        <p:spPr>
          <a:xfrm>
            <a:off x="5391150" y="3714750"/>
            <a:ext cx="1973617" cy="323165"/>
          </a:xfrm>
          <a:prstGeom prst="rect">
            <a:avLst/>
          </a:prstGeom>
        </p:spPr>
        <p:txBody>
          <a:bodyPr wrap="none">
            <a:spAutoFit/>
          </a:bodyPr>
          <a:lstStyle/>
          <a:p>
            <a:r>
              <a:rPr lang="en-US" sz="1500" b="1" dirty="0">
                <a:solidFill>
                  <a:srgbClr val="008000"/>
                </a:solidFill>
              </a:rPr>
              <a:t>engineers </a:t>
            </a:r>
            <a:r>
              <a:rPr lang="en-US" sz="1500" u="sng" dirty="0">
                <a:solidFill>
                  <a:prstClr val="black"/>
                </a:solidFill>
              </a:rPr>
              <a:t>working</a:t>
            </a:r>
            <a:endParaRPr lang="en-US" sz="1500" dirty="0">
              <a:solidFill>
                <a:prstClr val="black"/>
              </a:solidFill>
            </a:endParaRPr>
          </a:p>
        </p:txBody>
      </p:sp>
      <p:sp>
        <p:nvSpPr>
          <p:cNvPr id="9" name="Rectangle 8"/>
          <p:cNvSpPr/>
          <p:nvPr/>
        </p:nvSpPr>
        <p:spPr>
          <a:xfrm>
            <a:off x="5385700" y="4066401"/>
            <a:ext cx="1638590" cy="323165"/>
          </a:xfrm>
          <a:prstGeom prst="rect">
            <a:avLst/>
          </a:prstGeom>
        </p:spPr>
        <p:txBody>
          <a:bodyPr wrap="none">
            <a:spAutoFit/>
          </a:bodyPr>
          <a:lstStyle/>
          <a:p>
            <a:r>
              <a:rPr lang="en-US" sz="1500" b="1" dirty="0">
                <a:solidFill>
                  <a:srgbClr val="008000"/>
                </a:solidFill>
              </a:rPr>
              <a:t>engineers </a:t>
            </a:r>
            <a:r>
              <a:rPr lang="en-US" sz="1500" u="sng" dirty="0">
                <a:solidFill>
                  <a:prstClr val="black"/>
                </a:solidFill>
              </a:rPr>
              <a:t>plug</a:t>
            </a:r>
            <a:endParaRPr lang="en-US" sz="1500" dirty="0">
              <a:solidFill>
                <a:prstClr val="black"/>
              </a:solidFill>
            </a:endParaRPr>
          </a:p>
        </p:txBody>
      </p:sp>
      <p:sp>
        <p:nvSpPr>
          <p:cNvPr id="10" name="Rectangle 9"/>
          <p:cNvSpPr/>
          <p:nvPr/>
        </p:nvSpPr>
        <p:spPr>
          <a:xfrm>
            <a:off x="1371601" y="3837801"/>
            <a:ext cx="864339" cy="323165"/>
          </a:xfrm>
          <a:prstGeom prst="rect">
            <a:avLst/>
          </a:prstGeom>
        </p:spPr>
        <p:txBody>
          <a:bodyPr wrap="none">
            <a:spAutoFit/>
          </a:bodyPr>
          <a:lstStyle/>
          <a:p>
            <a:r>
              <a:rPr lang="en-US" sz="1500" u="sng" dirty="0">
                <a:solidFill>
                  <a:prstClr val="black"/>
                </a:solidFill>
              </a:rPr>
              <a:t>plug </a:t>
            </a:r>
            <a:r>
              <a:rPr lang="en-US" sz="1500" b="1" dirty="0">
                <a:solidFill>
                  <a:srgbClr val="008000"/>
                </a:solidFill>
              </a:rPr>
              <a:t>it </a:t>
            </a:r>
            <a:endParaRPr lang="en-US" sz="1500" dirty="0">
              <a:solidFill>
                <a:prstClr val="black"/>
              </a:solidFill>
            </a:endParaRPr>
          </a:p>
        </p:txBody>
      </p:sp>
      <p:sp>
        <p:nvSpPr>
          <p:cNvPr id="11" name="Rectangle 10"/>
          <p:cNvSpPr/>
          <p:nvPr/>
        </p:nvSpPr>
        <p:spPr>
          <a:xfrm>
            <a:off x="1143000" y="3437751"/>
            <a:ext cx="3999147" cy="323165"/>
          </a:xfrm>
          <a:prstGeom prst="rect">
            <a:avLst/>
          </a:prstGeom>
        </p:spPr>
        <p:txBody>
          <a:bodyPr wrap="square">
            <a:spAutoFit/>
          </a:bodyPr>
          <a:lstStyle/>
          <a:p>
            <a:r>
              <a:rPr lang="en-US" sz="1500" b="1" dirty="0">
                <a:solidFill>
                  <a:srgbClr val="008000"/>
                </a:solidFill>
              </a:rPr>
              <a:t>The damaged Macondo well </a:t>
            </a:r>
            <a:r>
              <a:rPr lang="en-US" sz="1500" u="sng" dirty="0">
                <a:solidFill>
                  <a:prstClr val="black"/>
                </a:solidFill>
              </a:rPr>
              <a:t>spewed</a:t>
            </a:r>
            <a:endParaRPr lang="en-US" sz="1500" dirty="0">
              <a:solidFill>
                <a:prstClr val="black"/>
              </a:solidFill>
            </a:endParaRPr>
          </a:p>
        </p:txBody>
      </p:sp>
      <p:sp>
        <p:nvSpPr>
          <p:cNvPr id="12" name="Rectangle 11"/>
          <p:cNvSpPr/>
          <p:nvPr/>
        </p:nvSpPr>
        <p:spPr>
          <a:xfrm>
            <a:off x="5264468" y="2923401"/>
            <a:ext cx="2888932" cy="323165"/>
          </a:xfrm>
          <a:prstGeom prst="rect">
            <a:avLst/>
          </a:prstGeom>
        </p:spPr>
        <p:txBody>
          <a:bodyPr wrap="none">
            <a:spAutoFit/>
          </a:bodyPr>
          <a:lstStyle/>
          <a:p>
            <a:r>
              <a:rPr lang="en-US" sz="1500" dirty="0">
                <a:solidFill>
                  <a:prstClr val="black"/>
                </a:solidFill>
              </a:rPr>
              <a:t> </a:t>
            </a:r>
            <a:r>
              <a:rPr lang="en-US" sz="1500" u="sng" dirty="0">
                <a:solidFill>
                  <a:prstClr val="black"/>
                </a:solidFill>
              </a:rPr>
              <a:t>spewed </a:t>
            </a:r>
            <a:r>
              <a:rPr lang="en-US" sz="1500" b="1" dirty="0">
                <a:solidFill>
                  <a:srgbClr val="008000"/>
                </a:solidFill>
              </a:rPr>
              <a:t>4.9m barrels of oil </a:t>
            </a:r>
            <a:endParaRPr lang="en-US" sz="1500" dirty="0">
              <a:solidFill>
                <a:prstClr val="black"/>
              </a:solidFill>
            </a:endParaRPr>
          </a:p>
        </p:txBody>
      </p:sp>
      <p:sp>
        <p:nvSpPr>
          <p:cNvPr id="22" name="Rounded Rectangle 21"/>
          <p:cNvSpPr/>
          <p:nvPr/>
        </p:nvSpPr>
        <p:spPr bwMode="auto">
          <a:xfrm>
            <a:off x="1116367" y="2457450"/>
            <a:ext cx="3741383" cy="1885950"/>
          </a:xfrm>
          <a:prstGeom prst="roundRect">
            <a:avLst/>
          </a:prstGeom>
          <a:no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endParaRPr lang="en-US" sz="2100" dirty="0">
              <a:solidFill>
                <a:prstClr val="black"/>
              </a:solidFill>
              <a:ea typeface="ＭＳ Ｐゴシック" pitchFamily="-106" charset="-128"/>
              <a:cs typeface="ＭＳ Ｐゴシック" pitchFamily="-106" charset="-128"/>
            </a:endParaRPr>
          </a:p>
        </p:txBody>
      </p:sp>
      <p:sp>
        <p:nvSpPr>
          <p:cNvPr id="23" name="Rounded Rectangle 22"/>
          <p:cNvSpPr/>
          <p:nvPr/>
        </p:nvSpPr>
        <p:spPr bwMode="auto">
          <a:xfrm>
            <a:off x="5260147" y="3600450"/>
            <a:ext cx="2359853" cy="910025"/>
          </a:xfrm>
          <a:prstGeom prst="roundRect">
            <a:avLst/>
          </a:prstGeom>
          <a:no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endParaRPr lang="en-US" sz="2100" dirty="0">
              <a:solidFill>
                <a:prstClr val="black"/>
              </a:solidFill>
              <a:ea typeface="ＭＳ Ｐゴシック" pitchFamily="-106" charset="-128"/>
              <a:cs typeface="ＭＳ Ｐゴシック" pitchFamily="-106" charset="-128"/>
            </a:endParaRPr>
          </a:p>
        </p:txBody>
      </p:sp>
      <p:sp>
        <p:nvSpPr>
          <p:cNvPr id="24" name="Rounded Rectangle 23"/>
          <p:cNvSpPr/>
          <p:nvPr/>
        </p:nvSpPr>
        <p:spPr bwMode="auto">
          <a:xfrm>
            <a:off x="5217735" y="2461825"/>
            <a:ext cx="2935665" cy="910025"/>
          </a:xfrm>
          <a:prstGeom prst="roundRect">
            <a:avLst/>
          </a:prstGeom>
          <a:no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endParaRPr lang="en-US" sz="2100" dirty="0">
              <a:solidFill>
                <a:prstClr val="black"/>
              </a:solidFill>
              <a:ea typeface="ＭＳ Ｐゴシック" pitchFamily="-106" charset="-128"/>
              <a:cs typeface="ＭＳ Ｐゴシック" pitchFamily="-106" charset="-128"/>
            </a:endParaRPr>
          </a:p>
        </p:txBody>
      </p:sp>
    </p:spTree>
    <p:extLst>
      <p:ext uri="{BB962C8B-B14F-4D97-AF65-F5344CB8AC3E}">
        <p14:creationId xmlns:p14="http://schemas.microsoft.com/office/powerpoint/2010/main" val="1057418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1543050" y="1027509"/>
            <a:ext cx="6057900" cy="1191"/>
          </a:xfrm>
          <a:prstGeom prst="line">
            <a:avLst/>
          </a:prstGeom>
          <a:solidFill>
            <a:schemeClr val="accent1"/>
          </a:solidFill>
          <a:ln w="41275" cap="flat" cmpd="sng" algn="ctr">
            <a:solidFill>
              <a:schemeClr val="bg1"/>
            </a:solidFill>
            <a:prstDash val="solid"/>
            <a:round/>
            <a:headEnd type="none" w="med" len="med"/>
            <a:tailEnd type="none" w="med" len="med"/>
          </a:ln>
          <a:effectLst/>
        </p:spPr>
      </p:cxnSp>
      <p:pic>
        <p:nvPicPr>
          <p:cNvPr id="9" name="Picture 8" descr="event-graph-weighted.pdf"/>
          <p:cNvPicPr>
            <a:picLocks noChangeAspect="1"/>
          </p:cNvPicPr>
          <p:nvPr/>
        </p:nvPicPr>
        <p:blipFill>
          <a:blip r:embed="rId4"/>
          <a:stretch>
            <a:fillRect/>
          </a:stretch>
        </p:blipFill>
        <p:spPr>
          <a:xfrm>
            <a:off x="2962275" y="542925"/>
            <a:ext cx="5095875" cy="4600575"/>
          </a:xfrm>
          <a:prstGeom prst="rect">
            <a:avLst/>
          </a:prstGeom>
        </p:spPr>
      </p:pic>
      <p:sp>
        <p:nvSpPr>
          <p:cNvPr id="6" name="Rounded Rectangle 5"/>
          <p:cNvSpPr/>
          <p:nvPr/>
        </p:nvSpPr>
        <p:spPr bwMode="auto">
          <a:xfrm>
            <a:off x="1465412" y="716161"/>
            <a:ext cx="2197894" cy="622697"/>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endParaRPr lang="en-US" sz="1800" dirty="0">
              <a:solidFill>
                <a:prstClr val="black"/>
              </a:solidFill>
              <a:ea typeface="ＭＳ Ｐゴシック" pitchFamily="-106" charset="-128"/>
              <a:cs typeface="ＭＳ Ｐゴシック" pitchFamily="-106" charset="-128"/>
            </a:endParaRPr>
          </a:p>
        </p:txBody>
      </p:sp>
      <p:graphicFrame>
        <p:nvGraphicFramePr>
          <p:cNvPr id="5" name="Object 4"/>
          <p:cNvGraphicFramePr>
            <a:graphicFrameLocks noChangeAspect="1"/>
          </p:cNvGraphicFramePr>
          <p:nvPr>
            <p:extLst/>
          </p:nvPr>
        </p:nvGraphicFramePr>
        <p:xfrm>
          <a:off x="1485900" y="717352"/>
          <a:ext cx="2197894" cy="622697"/>
        </p:xfrm>
        <a:graphic>
          <a:graphicData uri="http://schemas.openxmlformats.org/presentationml/2006/ole">
            <mc:AlternateContent xmlns:mc="http://schemas.openxmlformats.org/markup-compatibility/2006">
              <mc:Choice xmlns:v="urn:schemas-microsoft-com:vml" Requires="v">
                <p:oleObj spid="_x0000_s7189" name="Equation" r:id="rId5" imgW="1524000" imgH="431800" progId="Equation.3">
                  <p:embed/>
                </p:oleObj>
              </mc:Choice>
              <mc:Fallback>
                <p:oleObj name="Equation" r:id="rId5" imgW="1524000" imgH="431800" progId="Equation.3">
                  <p:embed/>
                  <p:pic>
                    <p:nvPicPr>
                      <p:cNvPr id="0" name=""/>
                      <p:cNvPicPr>
                        <a:picLocks noChangeAspect="1" noChangeArrowheads="1"/>
                      </p:cNvPicPr>
                      <p:nvPr/>
                    </p:nvPicPr>
                    <p:blipFill>
                      <a:blip r:embed="rId6"/>
                      <a:srcRect/>
                      <a:stretch>
                        <a:fillRect/>
                      </a:stretch>
                    </p:blipFill>
                    <p:spPr bwMode="auto">
                      <a:xfrm>
                        <a:off x="1485900" y="717352"/>
                        <a:ext cx="2197894" cy="622697"/>
                      </a:xfrm>
                      <a:prstGeom prst="rect">
                        <a:avLst/>
                      </a:prstGeom>
                      <a:noFill/>
                    </p:spPr>
                  </p:pic>
                </p:oleObj>
              </mc:Fallback>
            </mc:AlternateContent>
          </a:graphicData>
        </a:graphic>
      </p:graphicFrame>
      <p:sp>
        <p:nvSpPr>
          <p:cNvPr id="2" name="TextBox 1"/>
          <p:cNvSpPr txBox="1"/>
          <p:nvPr/>
        </p:nvSpPr>
        <p:spPr>
          <a:xfrm>
            <a:off x="1248335" y="160160"/>
            <a:ext cx="4014240" cy="415498"/>
          </a:xfrm>
          <a:prstGeom prst="rect">
            <a:avLst/>
          </a:prstGeom>
          <a:noFill/>
        </p:spPr>
        <p:txBody>
          <a:bodyPr wrap="none" rtlCol="0">
            <a:spAutoFit/>
          </a:bodyPr>
          <a:lstStyle/>
          <a:p>
            <a:r>
              <a:rPr lang="en-US" sz="2100" dirty="0" err="1"/>
              <a:t>Pointwise</a:t>
            </a:r>
            <a:r>
              <a:rPr lang="en-US" sz="2100" dirty="0"/>
              <a:t> Mutual Information</a:t>
            </a:r>
          </a:p>
        </p:txBody>
      </p:sp>
      <p:sp>
        <p:nvSpPr>
          <p:cNvPr id="3" name="TextBox 2"/>
          <p:cNvSpPr txBox="1"/>
          <p:nvPr/>
        </p:nvSpPr>
        <p:spPr>
          <a:xfrm>
            <a:off x="5334000" y="109251"/>
            <a:ext cx="3262432" cy="415498"/>
          </a:xfrm>
          <a:prstGeom prst="rect">
            <a:avLst/>
          </a:prstGeom>
          <a:noFill/>
        </p:spPr>
        <p:txBody>
          <a:bodyPr wrap="none" rtlCol="0">
            <a:spAutoFit/>
          </a:bodyPr>
          <a:lstStyle/>
          <a:p>
            <a:r>
              <a:rPr lang="en-US" sz="2100" dirty="0"/>
              <a:t>Linking grouped events</a:t>
            </a:r>
          </a:p>
        </p:txBody>
      </p:sp>
    </p:spTree>
    <p:extLst>
      <p:ext uri="{BB962C8B-B14F-4D97-AF65-F5344CB8AC3E}">
        <p14:creationId xmlns:p14="http://schemas.microsoft.com/office/powerpoint/2010/main" val="99570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657350" y="285750"/>
            <a:ext cx="5829300" cy="742950"/>
          </a:xfrm>
          <a:prstGeom prst="rect">
            <a:avLst/>
          </a:prstGeom>
          <a:noFill/>
          <a:ln w="9525">
            <a:noFill/>
            <a:miter lim="800000"/>
            <a:headEnd/>
            <a:tailEnd/>
          </a:ln>
          <a:effectLst/>
        </p:spPr>
        <p:txBody>
          <a:bodyPr anchor="b">
            <a:prstTxWarp prst="textNoShape">
              <a:avLst/>
            </a:prstTxWarp>
          </a:bodyPr>
          <a:lstStyle/>
          <a:p>
            <a:pPr marL="514350" indent="-514350"/>
            <a:r>
              <a:rPr lang="en-US" sz="2700">
                <a:effectLst>
                  <a:outerShdw blurRad="38100" dist="38100" dir="2700000" algn="tl">
                    <a:srgbClr val="DDDDDD"/>
                  </a:outerShdw>
                </a:effectLst>
                <a:latin typeface="Gill Sans" charset="0"/>
              </a:rPr>
              <a:t>Resulting Chain Example</a:t>
            </a:r>
          </a:p>
        </p:txBody>
      </p:sp>
      <p:pic>
        <p:nvPicPr>
          <p:cNvPr id="30723" name="Picture 3" descr="big general narrative protag args.png"/>
          <p:cNvPicPr>
            <a:picLocks noChangeAspect="1"/>
          </p:cNvPicPr>
          <p:nvPr/>
        </p:nvPicPr>
        <p:blipFill>
          <a:blip r:embed="rId2"/>
          <a:srcRect/>
          <a:stretch>
            <a:fillRect/>
          </a:stretch>
        </p:blipFill>
        <p:spPr bwMode="auto">
          <a:xfrm>
            <a:off x="2686051" y="1257300"/>
            <a:ext cx="3402806" cy="3543300"/>
          </a:xfrm>
          <a:prstGeom prst="rect">
            <a:avLst/>
          </a:prstGeom>
          <a:noFill/>
          <a:ln w="9525">
            <a:noFill/>
            <a:miter lim="800000"/>
            <a:headEnd/>
            <a:tailEnd/>
          </a:ln>
        </p:spPr>
      </p:pic>
    </p:spTree>
    <p:extLst>
      <p:ext uri="{BB962C8B-B14F-4D97-AF65-F5344CB8AC3E}">
        <p14:creationId xmlns:p14="http://schemas.microsoft.com/office/powerpoint/2010/main" val="297898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a:t>Goal: A Schema with its Arguments</a:t>
            </a:r>
          </a:p>
        </p:txBody>
      </p:sp>
      <p:pic>
        <p:nvPicPr>
          <p:cNvPr id="200709" name="Picture 5" descr="docs general narrative args"/>
          <p:cNvPicPr>
            <a:picLocks noChangeAspect="1" noChangeArrowheads="1"/>
          </p:cNvPicPr>
          <p:nvPr/>
        </p:nvPicPr>
        <p:blipFill>
          <a:blip r:embed="rId3"/>
          <a:srcRect/>
          <a:stretch>
            <a:fillRect/>
          </a:stretch>
        </p:blipFill>
        <p:spPr bwMode="auto">
          <a:xfrm>
            <a:off x="3074194" y="1257301"/>
            <a:ext cx="3669506" cy="3727847"/>
          </a:xfrm>
          <a:prstGeom prst="rect">
            <a:avLst/>
          </a:prstGeom>
          <a:noFill/>
        </p:spPr>
      </p:pic>
      <p:sp>
        <p:nvSpPr>
          <p:cNvPr id="200711" name="Rectangle 7"/>
          <p:cNvSpPr>
            <a:spLocks noChangeArrowheads="1"/>
          </p:cNvSpPr>
          <p:nvPr/>
        </p:nvSpPr>
        <p:spPr bwMode="auto">
          <a:xfrm>
            <a:off x="6086475" y="3750469"/>
            <a:ext cx="1947969" cy="553998"/>
          </a:xfrm>
          <a:prstGeom prst="rect">
            <a:avLst/>
          </a:prstGeom>
          <a:noFill/>
          <a:ln w="9525">
            <a:noFill/>
            <a:miter lim="800000"/>
            <a:headEnd/>
            <a:tailEnd/>
          </a:ln>
        </p:spPr>
        <p:txBody>
          <a:bodyPr wrap="none">
            <a:prstTxWarp prst="textNoShape">
              <a:avLst/>
            </a:prstTxWarp>
            <a:spAutoFit/>
          </a:bodyPr>
          <a:lstStyle/>
          <a:p>
            <a:r>
              <a:rPr lang="en-US" sz="1500" b="1"/>
              <a:t>Suspect, Criminal,</a:t>
            </a:r>
          </a:p>
          <a:p>
            <a:r>
              <a:rPr lang="en-US" sz="1500" b="1"/>
              <a:t>Terrorist, …</a:t>
            </a:r>
          </a:p>
        </p:txBody>
      </p:sp>
      <p:sp>
        <p:nvSpPr>
          <p:cNvPr id="200712" name="Rectangle 8"/>
          <p:cNvSpPr>
            <a:spLocks noChangeArrowheads="1"/>
          </p:cNvSpPr>
          <p:nvPr/>
        </p:nvSpPr>
        <p:spPr bwMode="auto">
          <a:xfrm>
            <a:off x="1371600" y="1293019"/>
            <a:ext cx="1569660" cy="553998"/>
          </a:xfrm>
          <a:prstGeom prst="rect">
            <a:avLst/>
          </a:prstGeom>
          <a:noFill/>
          <a:ln w="9525">
            <a:noFill/>
            <a:miter lim="800000"/>
            <a:headEnd/>
            <a:tailEnd/>
          </a:ln>
        </p:spPr>
        <p:txBody>
          <a:bodyPr wrap="none">
            <a:prstTxWarp prst="textNoShape">
              <a:avLst/>
            </a:prstTxWarp>
            <a:spAutoFit/>
          </a:bodyPr>
          <a:lstStyle/>
          <a:p>
            <a:r>
              <a:rPr lang="en-US" sz="1500" b="1"/>
              <a:t>Police, Agent, </a:t>
            </a:r>
          </a:p>
          <a:p>
            <a:r>
              <a:rPr lang="en-US" sz="1500" b="1"/>
              <a:t>Authorities</a:t>
            </a:r>
          </a:p>
        </p:txBody>
      </p:sp>
      <p:sp>
        <p:nvSpPr>
          <p:cNvPr id="200713" name="Rectangle 9"/>
          <p:cNvSpPr>
            <a:spLocks noChangeArrowheads="1"/>
          </p:cNvSpPr>
          <p:nvPr/>
        </p:nvSpPr>
        <p:spPr bwMode="auto">
          <a:xfrm>
            <a:off x="1828800" y="4331494"/>
            <a:ext cx="1590500" cy="323165"/>
          </a:xfrm>
          <a:prstGeom prst="rect">
            <a:avLst/>
          </a:prstGeom>
          <a:noFill/>
          <a:ln w="9525">
            <a:noFill/>
            <a:miter lim="800000"/>
            <a:headEnd/>
            <a:tailEnd/>
          </a:ln>
        </p:spPr>
        <p:txBody>
          <a:bodyPr wrap="none">
            <a:prstTxWarp prst="textNoShape">
              <a:avLst/>
            </a:prstTxWarp>
            <a:spAutoFit/>
          </a:bodyPr>
          <a:lstStyle/>
          <a:p>
            <a:r>
              <a:rPr lang="en-US" sz="1500" b="1"/>
              <a:t>Judge, Official</a:t>
            </a:r>
          </a:p>
        </p:txBody>
      </p:sp>
      <p:sp>
        <p:nvSpPr>
          <p:cNvPr id="200714" name="Rectangle 10"/>
          <p:cNvSpPr>
            <a:spLocks noChangeArrowheads="1"/>
          </p:cNvSpPr>
          <p:nvPr/>
        </p:nvSpPr>
        <p:spPr bwMode="auto">
          <a:xfrm>
            <a:off x="1314450" y="2436019"/>
            <a:ext cx="2225289" cy="323165"/>
          </a:xfrm>
          <a:prstGeom prst="rect">
            <a:avLst/>
          </a:prstGeom>
          <a:noFill/>
          <a:ln w="9525">
            <a:noFill/>
            <a:miter lim="800000"/>
            <a:headEnd/>
            <a:tailEnd/>
          </a:ln>
        </p:spPr>
        <p:txBody>
          <a:bodyPr wrap="none">
            <a:prstTxWarp prst="textNoShape">
              <a:avLst/>
            </a:prstTxWarp>
            <a:spAutoFit/>
          </a:bodyPr>
          <a:lstStyle/>
          <a:p>
            <a:r>
              <a:rPr lang="en-US" sz="1500" b="1"/>
              <a:t>Prosecutor, Attorney</a:t>
            </a:r>
          </a:p>
        </p:txBody>
      </p:sp>
      <p:sp>
        <p:nvSpPr>
          <p:cNvPr id="200715" name="Line 11"/>
          <p:cNvSpPr>
            <a:spLocks noChangeShapeType="1"/>
          </p:cNvSpPr>
          <p:nvPr/>
        </p:nvSpPr>
        <p:spPr bwMode="auto">
          <a:xfrm flipV="1">
            <a:off x="3257550" y="4171950"/>
            <a:ext cx="857250" cy="28575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800"/>
          </a:p>
        </p:txBody>
      </p:sp>
      <p:sp>
        <p:nvSpPr>
          <p:cNvPr id="200716" name="Line 12"/>
          <p:cNvSpPr>
            <a:spLocks noChangeShapeType="1"/>
          </p:cNvSpPr>
          <p:nvPr/>
        </p:nvSpPr>
        <p:spPr bwMode="auto">
          <a:xfrm>
            <a:off x="2571750" y="1657350"/>
            <a:ext cx="571500" cy="28575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800"/>
          </a:p>
        </p:txBody>
      </p:sp>
      <p:sp>
        <p:nvSpPr>
          <p:cNvPr id="200717" name="Line 13"/>
          <p:cNvSpPr>
            <a:spLocks noChangeShapeType="1"/>
          </p:cNvSpPr>
          <p:nvPr/>
        </p:nvSpPr>
        <p:spPr bwMode="auto">
          <a:xfrm flipV="1">
            <a:off x="3314700" y="2571750"/>
            <a:ext cx="800100" cy="5715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800"/>
          </a:p>
        </p:txBody>
      </p:sp>
      <p:sp>
        <p:nvSpPr>
          <p:cNvPr id="200718" name="Line 14"/>
          <p:cNvSpPr>
            <a:spLocks noChangeShapeType="1"/>
          </p:cNvSpPr>
          <p:nvPr/>
        </p:nvSpPr>
        <p:spPr bwMode="auto">
          <a:xfrm flipH="1" flipV="1">
            <a:off x="5657850" y="3657600"/>
            <a:ext cx="457200" cy="3429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800"/>
          </a:p>
        </p:txBody>
      </p:sp>
      <p:pic>
        <p:nvPicPr>
          <p:cNvPr id="200719" name="Picture 15" descr="docs general narrative2"/>
          <p:cNvPicPr>
            <a:picLocks noChangeAspect="1" noChangeArrowheads="1"/>
          </p:cNvPicPr>
          <p:nvPr/>
        </p:nvPicPr>
        <p:blipFill>
          <a:blip r:embed="rId4"/>
          <a:srcRect/>
          <a:stretch>
            <a:fillRect/>
          </a:stretch>
        </p:blipFill>
        <p:spPr bwMode="auto">
          <a:xfrm>
            <a:off x="3301603" y="1257301"/>
            <a:ext cx="3213497" cy="3727847"/>
          </a:xfrm>
          <a:prstGeom prst="rect">
            <a:avLst/>
          </a:prstGeom>
          <a:noFill/>
        </p:spPr>
      </p:pic>
      <p:pic>
        <p:nvPicPr>
          <p:cNvPr id="200720" name="Picture 16" descr="docs general narrative3"/>
          <p:cNvPicPr>
            <a:picLocks noChangeAspect="1" noChangeArrowheads="1"/>
          </p:cNvPicPr>
          <p:nvPr/>
        </p:nvPicPr>
        <p:blipFill>
          <a:blip r:embed="rId5"/>
          <a:srcRect/>
          <a:stretch>
            <a:fillRect/>
          </a:stretch>
        </p:blipFill>
        <p:spPr bwMode="auto">
          <a:xfrm>
            <a:off x="3074194" y="1257301"/>
            <a:ext cx="3669506" cy="3727847"/>
          </a:xfrm>
          <a:prstGeom prst="rect">
            <a:avLst/>
          </a:prstGeom>
          <a:noFill/>
        </p:spPr>
      </p:pic>
      <p:pic>
        <p:nvPicPr>
          <p:cNvPr id="200721" name="Picture 17" descr="docs general narrative4"/>
          <p:cNvPicPr>
            <a:picLocks noChangeAspect="1" noChangeArrowheads="1"/>
          </p:cNvPicPr>
          <p:nvPr/>
        </p:nvPicPr>
        <p:blipFill>
          <a:blip r:embed="rId6"/>
          <a:srcRect/>
          <a:stretch>
            <a:fillRect/>
          </a:stretch>
        </p:blipFill>
        <p:spPr bwMode="auto">
          <a:xfrm>
            <a:off x="3074194" y="1257301"/>
            <a:ext cx="3669506" cy="3727847"/>
          </a:xfrm>
          <a:prstGeom prst="rect">
            <a:avLst/>
          </a:prstGeom>
          <a:noFill/>
        </p:spPr>
      </p:pic>
      <p:pic>
        <p:nvPicPr>
          <p:cNvPr id="200722" name="Picture 18" descr="docs general narrative5"/>
          <p:cNvPicPr>
            <a:picLocks noChangeAspect="1" noChangeArrowheads="1"/>
          </p:cNvPicPr>
          <p:nvPr/>
        </p:nvPicPr>
        <p:blipFill>
          <a:blip r:embed="rId7"/>
          <a:srcRect/>
          <a:stretch>
            <a:fillRect/>
          </a:stretch>
        </p:blipFill>
        <p:spPr bwMode="auto">
          <a:xfrm>
            <a:off x="3074194" y="1257301"/>
            <a:ext cx="3669506" cy="3727847"/>
          </a:xfrm>
          <a:prstGeom prst="rect">
            <a:avLst/>
          </a:prstGeom>
          <a:noFill/>
        </p:spPr>
      </p:pic>
      <p:pic>
        <p:nvPicPr>
          <p:cNvPr id="200723" name="Picture 19" descr="docs general narrative6"/>
          <p:cNvPicPr>
            <a:picLocks noChangeAspect="1" noChangeArrowheads="1"/>
          </p:cNvPicPr>
          <p:nvPr/>
        </p:nvPicPr>
        <p:blipFill>
          <a:blip r:embed="rId8"/>
          <a:srcRect/>
          <a:stretch>
            <a:fillRect/>
          </a:stretch>
        </p:blipFill>
        <p:spPr bwMode="auto">
          <a:xfrm>
            <a:off x="3074194" y="1257301"/>
            <a:ext cx="3669506" cy="3727847"/>
          </a:xfrm>
          <a:prstGeom prst="rect">
            <a:avLst/>
          </a:prstGeom>
          <a:noFill/>
        </p:spPr>
      </p:pic>
      <p:sp>
        <p:nvSpPr>
          <p:cNvPr id="200724" name="Rectangle 20"/>
          <p:cNvSpPr>
            <a:spLocks noChangeArrowheads="1"/>
          </p:cNvSpPr>
          <p:nvPr/>
        </p:nvSpPr>
        <p:spPr bwMode="auto">
          <a:xfrm>
            <a:off x="1371600" y="3600450"/>
            <a:ext cx="2255746" cy="323165"/>
          </a:xfrm>
          <a:prstGeom prst="rect">
            <a:avLst/>
          </a:prstGeom>
          <a:noFill/>
          <a:ln w="9525">
            <a:noFill/>
            <a:miter lim="800000"/>
            <a:headEnd/>
            <a:tailEnd/>
          </a:ln>
        </p:spPr>
        <p:txBody>
          <a:bodyPr wrap="none">
            <a:prstTxWarp prst="textNoShape">
              <a:avLst/>
            </a:prstTxWarp>
            <a:spAutoFit/>
          </a:bodyPr>
          <a:lstStyle/>
          <a:p>
            <a:r>
              <a:rPr lang="en-US" sz="1500" b="1"/>
              <a:t>Plea, Guilty, Innocent</a:t>
            </a:r>
          </a:p>
        </p:txBody>
      </p:sp>
      <p:sp>
        <p:nvSpPr>
          <p:cNvPr id="200726" name="Line 22"/>
          <p:cNvSpPr>
            <a:spLocks noChangeShapeType="1"/>
          </p:cNvSpPr>
          <p:nvPr/>
        </p:nvSpPr>
        <p:spPr bwMode="auto">
          <a:xfrm flipV="1">
            <a:off x="3429000" y="3200400"/>
            <a:ext cx="1028700" cy="5715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800"/>
          </a:p>
        </p:txBody>
      </p:sp>
    </p:spTree>
    <p:extLst>
      <p:ext uri="{BB962C8B-B14F-4D97-AF65-F5344CB8AC3E}">
        <p14:creationId xmlns:p14="http://schemas.microsoft.com/office/powerpoint/2010/main" val="6839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0719"/>
                                        </p:tgtEl>
                                        <p:attrNameLst>
                                          <p:attrName>style.visibility</p:attrName>
                                        </p:attrNameLst>
                                      </p:cBhvr>
                                      <p:to>
                                        <p:strVal val="visible"/>
                                      </p:to>
                                    </p:set>
                                  </p:childTnLst>
                                  <p:subTnLst>
                                    <p:set>
                                      <p:cBhvr override="childStyle">
                                        <p:cTn dur="1" fill="hold" display="0" masterRel="nextClick" afterEffect="1"/>
                                        <p:tgtEl>
                                          <p:spTgt spid="20071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720"/>
                                        </p:tgtEl>
                                        <p:attrNameLst>
                                          <p:attrName>style.visibility</p:attrName>
                                        </p:attrNameLst>
                                      </p:cBhvr>
                                      <p:to>
                                        <p:strVal val="visible"/>
                                      </p:to>
                                    </p:set>
                                  </p:childTnLst>
                                  <p:subTnLst>
                                    <p:set>
                                      <p:cBhvr override="childStyle">
                                        <p:cTn dur="1" fill="hold" display="0" masterRel="nextClick" afterEffect="1"/>
                                        <p:tgtEl>
                                          <p:spTgt spid="200720"/>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2007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07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0721"/>
                                        </p:tgtEl>
                                        <p:attrNameLst>
                                          <p:attrName>style.visibility</p:attrName>
                                        </p:attrNameLst>
                                      </p:cBhvr>
                                      <p:to>
                                        <p:strVal val="visible"/>
                                      </p:to>
                                    </p:set>
                                  </p:childTnLst>
                                  <p:subTnLst>
                                    <p:set>
                                      <p:cBhvr override="childStyle">
                                        <p:cTn dur="1" fill="hold" display="0" masterRel="nextClick" afterEffect="1"/>
                                        <p:tgtEl>
                                          <p:spTgt spid="200721"/>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2007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07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0722"/>
                                        </p:tgtEl>
                                        <p:attrNameLst>
                                          <p:attrName>style.visibility</p:attrName>
                                        </p:attrNameLst>
                                      </p:cBhvr>
                                      <p:to>
                                        <p:strVal val="visible"/>
                                      </p:to>
                                    </p:set>
                                  </p:childTnLst>
                                  <p:subTnLst>
                                    <p:set>
                                      <p:cBhvr override="childStyle">
                                        <p:cTn dur="1" fill="hold" display="0" masterRel="nextClick" afterEffect="1"/>
                                        <p:tgtEl>
                                          <p:spTgt spid="200722"/>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2007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07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0723"/>
                                        </p:tgtEl>
                                        <p:attrNameLst>
                                          <p:attrName>style.visibility</p:attrName>
                                        </p:attrNameLst>
                                      </p:cBhvr>
                                      <p:to>
                                        <p:strVal val="visible"/>
                                      </p:to>
                                    </p:set>
                                  </p:childTnLst>
                                  <p:subTnLst>
                                    <p:set>
                                      <p:cBhvr override="childStyle">
                                        <p:cTn dur="1" fill="hold" display="0" masterRel="nextClick" afterEffect="1"/>
                                        <p:tgtEl>
                                          <p:spTgt spid="200723"/>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0"/>
                                          </p:stCondLst>
                                        </p:cTn>
                                        <p:tgtEl>
                                          <p:spTgt spid="2007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07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070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07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07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11" grpId="0"/>
      <p:bldP spid="200712" grpId="0"/>
      <p:bldP spid="200713" grpId="0"/>
      <p:bldP spid="200714" grpId="0"/>
      <p:bldP spid="200715" grpId="0" animBg="1"/>
      <p:bldP spid="200716" grpId="0" animBg="1"/>
      <p:bldP spid="200717" grpId="0" animBg="1"/>
      <p:bldP spid="200718" grpId="0" animBg="1"/>
      <p:bldP spid="200724" grpId="0"/>
      <p:bldP spid="2007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369" y="101372"/>
            <a:ext cx="7467600" cy="742950"/>
          </a:xfrm>
        </p:spPr>
        <p:txBody>
          <a:bodyPr/>
          <a:lstStyle/>
          <a:p>
            <a:r>
              <a:rPr lang="en-US" sz="3300" dirty="0">
                <a:latin typeface="Gill Sans" charset="0"/>
                <a:ea typeface="ＭＳ Ｐゴシック" charset="0"/>
                <a:cs typeface="ＭＳ Ｐゴシック" charset="0"/>
              </a:rPr>
              <a:t>Two Joint Tasks</a:t>
            </a:r>
          </a:p>
        </p:txBody>
      </p:sp>
      <p:sp>
        <p:nvSpPr>
          <p:cNvPr id="16387" name="TextBox 3"/>
          <p:cNvSpPr txBox="1">
            <a:spLocks noChangeArrowheads="1"/>
          </p:cNvSpPr>
          <p:nvPr/>
        </p:nvSpPr>
        <p:spPr bwMode="auto">
          <a:xfrm>
            <a:off x="1828800" y="1371600"/>
            <a:ext cx="232627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Events in a Narrative</a:t>
            </a:r>
          </a:p>
        </p:txBody>
      </p:sp>
      <p:sp>
        <p:nvSpPr>
          <p:cNvPr id="16388" name="TextBox 4"/>
          <p:cNvSpPr txBox="1">
            <a:spLocks noChangeArrowheads="1"/>
          </p:cNvSpPr>
          <p:nvPr/>
        </p:nvSpPr>
        <p:spPr bwMode="auto">
          <a:xfrm>
            <a:off x="4800600" y="1371600"/>
            <a:ext cx="18004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t>Semantic Roles</a:t>
            </a:r>
          </a:p>
        </p:txBody>
      </p:sp>
      <p:cxnSp>
        <p:nvCxnSpPr>
          <p:cNvPr id="16389" name="Straight Connector 6"/>
          <p:cNvCxnSpPr>
            <a:cxnSpLocks noChangeShapeType="1"/>
          </p:cNvCxnSpPr>
          <p:nvPr/>
        </p:nvCxnSpPr>
        <p:spPr bwMode="auto">
          <a:xfrm>
            <a:off x="1771650" y="1770460"/>
            <a:ext cx="5086350" cy="119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6390" name="Straight Connector 10"/>
          <p:cNvCxnSpPr>
            <a:cxnSpLocks noChangeShapeType="1"/>
          </p:cNvCxnSpPr>
          <p:nvPr/>
        </p:nvCxnSpPr>
        <p:spPr bwMode="auto">
          <a:xfrm rot="5400000">
            <a:off x="2771776" y="3000376"/>
            <a:ext cx="3143250" cy="238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pic>
        <p:nvPicPr>
          <p:cNvPr id="18" name="Picture 17" descr="blue dot.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86301" y="2171701"/>
            <a:ext cx="173831" cy="173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Box 5"/>
          <p:cNvSpPr txBox="1">
            <a:spLocks noChangeArrowheads="1"/>
          </p:cNvSpPr>
          <p:nvPr/>
        </p:nvSpPr>
        <p:spPr bwMode="auto">
          <a:xfrm>
            <a:off x="4914900" y="2095500"/>
            <a:ext cx="2628900" cy="32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500" dirty="0"/>
              <a:t>suspect, criminal…</a:t>
            </a:r>
          </a:p>
        </p:txBody>
      </p:sp>
      <p:sp>
        <p:nvSpPr>
          <p:cNvPr id="23" name="TextBox 5"/>
          <p:cNvSpPr txBox="1">
            <a:spLocks noChangeArrowheads="1"/>
          </p:cNvSpPr>
          <p:nvPr/>
        </p:nvSpPr>
        <p:spPr bwMode="auto">
          <a:xfrm>
            <a:off x="4914900" y="3086100"/>
            <a:ext cx="2628900" cy="32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500" dirty="0"/>
              <a:t>judge, official, …</a:t>
            </a:r>
          </a:p>
        </p:txBody>
      </p:sp>
      <p:sp>
        <p:nvSpPr>
          <p:cNvPr id="25" name="Right Arrow 24"/>
          <p:cNvSpPr>
            <a:spLocks noChangeArrowheads="1"/>
          </p:cNvSpPr>
          <p:nvPr/>
        </p:nvSpPr>
        <p:spPr bwMode="auto">
          <a:xfrm>
            <a:off x="4057650" y="2914650"/>
            <a:ext cx="514350" cy="457200"/>
          </a:xfrm>
          <a:prstGeom prst="rightArrow">
            <a:avLst>
              <a:gd name="adj1" fmla="val 50000"/>
              <a:gd name="adj2" fmla="val 50000"/>
            </a:avLst>
          </a:prstGeom>
          <a:solidFill>
            <a:srgbClr val="FF6600"/>
          </a:solidFill>
          <a:ln w="9525">
            <a:solidFill>
              <a:schemeClr val="tx1"/>
            </a:solidFill>
            <a:round/>
            <a:headEnd/>
            <a:tailEnd/>
          </a:ln>
        </p:spPr>
        <p:txBody>
          <a:bodyPr/>
          <a:lstStyle/>
          <a:p>
            <a:endParaRPr lang="en-US" sz="1800"/>
          </a:p>
        </p:txBody>
      </p:sp>
      <p:sp>
        <p:nvSpPr>
          <p:cNvPr id="27" name="Left Arrow 26"/>
          <p:cNvSpPr>
            <a:spLocks noChangeArrowheads="1"/>
          </p:cNvSpPr>
          <p:nvPr/>
        </p:nvSpPr>
        <p:spPr bwMode="auto">
          <a:xfrm>
            <a:off x="4114800" y="3543300"/>
            <a:ext cx="514350" cy="457200"/>
          </a:xfrm>
          <a:prstGeom prst="leftArrow">
            <a:avLst>
              <a:gd name="adj1" fmla="val 50000"/>
              <a:gd name="adj2" fmla="val 50000"/>
            </a:avLst>
          </a:prstGeom>
          <a:solidFill>
            <a:srgbClr val="FF6600"/>
          </a:solidFill>
          <a:ln w="9525">
            <a:solidFill>
              <a:schemeClr val="tx1"/>
            </a:solidFill>
            <a:round/>
            <a:headEnd/>
            <a:tailEnd/>
          </a:ln>
        </p:spPr>
        <p:txBody>
          <a:bodyPr/>
          <a:lstStyle/>
          <a:p>
            <a:endParaRPr lang="en-US" sz="1800"/>
          </a:p>
        </p:txBody>
      </p:sp>
      <p:pic>
        <p:nvPicPr>
          <p:cNvPr id="21" name="Picture 20" descr="general narrative all args.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26369" y="1909762"/>
            <a:ext cx="2917031" cy="2376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13" descr="waiter.tif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27387" y="3143250"/>
            <a:ext cx="187513" cy="179533"/>
          </a:xfrm>
          <a:prstGeom prst="rect">
            <a:avLst/>
          </a:prstGeom>
        </p:spPr>
      </p:pic>
      <p:sp>
        <p:nvSpPr>
          <p:cNvPr id="3" name="TextBox 2"/>
          <p:cNvSpPr txBox="1"/>
          <p:nvPr/>
        </p:nvSpPr>
        <p:spPr>
          <a:xfrm>
            <a:off x="3619500" y="806564"/>
            <a:ext cx="5524500" cy="430887"/>
          </a:xfrm>
          <a:prstGeom prst="rect">
            <a:avLst/>
          </a:prstGeom>
          <a:noFill/>
        </p:spPr>
        <p:txBody>
          <a:bodyPr wrap="square" rtlCol="0">
            <a:spAutoFit/>
          </a:bodyPr>
          <a:lstStyle/>
          <a:p>
            <a:r>
              <a:rPr lang="en-US" sz="1100" dirty="0"/>
              <a:t>Nathanael Chambers and Dan </a:t>
            </a:r>
            <a:r>
              <a:rPr lang="en-US" sz="1100" dirty="0" err="1"/>
              <a:t>Jurafsky</a:t>
            </a:r>
            <a:r>
              <a:rPr lang="en-US" sz="1100" dirty="0"/>
              <a:t>. 2009. Unsupervised Learning of Narrative Schemas and their Participants. Proceedings of ACL-IJCNLP 2009.</a:t>
            </a:r>
            <a:endParaRPr lang="en-US" sz="1100" dirty="0">
              <a:latin typeface="+mn-lt"/>
            </a:endParaRPr>
          </a:p>
        </p:txBody>
      </p:sp>
    </p:spTree>
    <p:extLst>
      <p:ext uri="{BB962C8B-B14F-4D97-AF65-F5344CB8AC3E}">
        <p14:creationId xmlns:p14="http://schemas.microsoft.com/office/powerpoint/2010/main" val="1930772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pPr eaLnBrk="1" hangingPunct="1">
              <a:buFont typeface="Arial" pitchFamily="-112" charset="0"/>
              <a:buNone/>
              <a:defRPr/>
            </a:pPr>
            <a:r>
              <a:rPr lang="en-US" dirty="0" smtClean="0">
                <a:latin typeface="Calibri (Theme Headings)"/>
                <a:ea typeface="+mj-ea"/>
                <a:cs typeface="Calibri (Theme Headings)"/>
              </a:rPr>
              <a:t>Narrative Schemas</a:t>
            </a:r>
            <a:endParaRPr lang="en-US" dirty="0">
              <a:latin typeface="Calibri (Theme Headings)"/>
              <a:ea typeface="+mj-ea"/>
              <a:cs typeface="Calibri (Theme Headings)"/>
            </a:endParaRPr>
          </a:p>
        </p:txBody>
      </p:sp>
      <p:pic>
        <p:nvPicPr>
          <p:cNvPr id="8" name="Picture 7" descr="chains-to-schema.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4450" y="1227496"/>
            <a:ext cx="6470333" cy="2087204"/>
          </a:xfrm>
          <a:prstGeom prst="rect">
            <a:avLst/>
          </a:prstGeom>
        </p:spPr>
      </p:pic>
    </p:spTree>
    <p:extLst>
      <p:ext uri="{BB962C8B-B14F-4D97-AF65-F5344CB8AC3E}">
        <p14:creationId xmlns:p14="http://schemas.microsoft.com/office/powerpoint/2010/main" val="716334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470931" y="215258"/>
            <a:ext cx="6229350" cy="857250"/>
          </a:xfrm>
        </p:spPr>
        <p:txBody>
          <a:bodyPr/>
          <a:lstStyle/>
          <a:p>
            <a:pPr marL="514350" indent="-514350">
              <a:defRPr/>
            </a:pPr>
            <a:r>
              <a:rPr lang="en-US" dirty="0" smtClean="0">
                <a:ea typeface="+mj-ea"/>
                <a:cs typeface="+mj-cs"/>
              </a:rPr>
              <a:t>Second cue for </a:t>
            </a:r>
            <a:r>
              <a:rPr lang="en-US" dirty="0">
                <a:ea typeface="+mj-ea"/>
                <a:cs typeface="+mj-cs"/>
              </a:rPr>
              <a:t>learning </a:t>
            </a:r>
            <a:r>
              <a:rPr lang="en-US" dirty="0" smtClean="0">
                <a:ea typeface="+mj-ea"/>
                <a:cs typeface="+mj-cs"/>
              </a:rPr>
              <a:t>meaning from text: Distributional context</a:t>
            </a:r>
            <a:endParaRPr lang="en-US" dirty="0">
              <a:ea typeface="+mj-ea"/>
              <a:cs typeface="+mj-cs"/>
            </a:endParaRPr>
          </a:p>
        </p:txBody>
      </p:sp>
      <p:sp>
        <p:nvSpPr>
          <p:cNvPr id="8" name="TextBox 7"/>
          <p:cNvSpPr txBox="1"/>
          <p:nvPr/>
        </p:nvSpPr>
        <p:spPr>
          <a:xfrm>
            <a:off x="2638966" y="1356710"/>
            <a:ext cx="4743450" cy="738664"/>
          </a:xfrm>
          <a:prstGeom prst="rect">
            <a:avLst/>
          </a:prstGeom>
          <a:noFill/>
        </p:spPr>
        <p:txBody>
          <a:bodyPr wrap="square" rtlCol="0">
            <a:spAutoFit/>
          </a:bodyPr>
          <a:lstStyle/>
          <a:p>
            <a:r>
              <a:rPr lang="en-US" sz="2100" dirty="0">
                <a:solidFill>
                  <a:srgbClr val="0000FF"/>
                </a:solidFill>
              </a:rPr>
              <a:t>hurricane </a:t>
            </a:r>
            <a:r>
              <a:rPr lang="en-US" sz="2100" b="1" dirty="0">
                <a:solidFill>
                  <a:srgbClr val="000000"/>
                </a:solidFill>
              </a:rPr>
              <a:t>was downgraded</a:t>
            </a:r>
            <a:endParaRPr lang="en-US" sz="2100" dirty="0">
              <a:solidFill>
                <a:prstClr val="black"/>
              </a:solidFill>
            </a:endParaRPr>
          </a:p>
          <a:p>
            <a:r>
              <a:rPr lang="en-US" sz="2100" dirty="0">
                <a:solidFill>
                  <a:srgbClr val="0000FF"/>
                </a:solidFill>
              </a:rPr>
              <a:t>typhoon </a:t>
            </a:r>
            <a:r>
              <a:rPr lang="en-US" sz="2100" b="1" dirty="0"/>
              <a:t>was downgraded</a:t>
            </a:r>
            <a:endParaRPr lang="en-US" sz="2100" dirty="0">
              <a:solidFill>
                <a:prstClr val="black"/>
              </a:solidFill>
            </a:endParaRPr>
          </a:p>
        </p:txBody>
      </p:sp>
      <p:sp>
        <p:nvSpPr>
          <p:cNvPr id="9" name="TextBox 8"/>
          <p:cNvSpPr txBox="1"/>
          <p:nvPr/>
        </p:nvSpPr>
        <p:spPr>
          <a:xfrm>
            <a:off x="1413781" y="2506256"/>
            <a:ext cx="5958569" cy="415498"/>
          </a:xfrm>
          <a:prstGeom prst="rect">
            <a:avLst/>
          </a:prstGeom>
          <a:noFill/>
        </p:spPr>
        <p:txBody>
          <a:bodyPr wrap="square" rtlCol="0" anchor="ctr">
            <a:spAutoFit/>
          </a:bodyPr>
          <a:lstStyle/>
          <a:p>
            <a:pPr algn="ctr"/>
            <a:r>
              <a:rPr lang="en-US" sz="2100" dirty="0">
                <a:solidFill>
                  <a:srgbClr val="0000FF"/>
                </a:solidFill>
              </a:rPr>
              <a:t>hurricane                                    typhoon</a:t>
            </a:r>
          </a:p>
        </p:txBody>
      </p:sp>
      <p:sp>
        <p:nvSpPr>
          <p:cNvPr id="11" name="Rectangle 10"/>
          <p:cNvSpPr/>
          <p:nvPr/>
        </p:nvSpPr>
        <p:spPr>
          <a:xfrm>
            <a:off x="3847498" y="2514600"/>
            <a:ext cx="1838965" cy="415498"/>
          </a:xfrm>
          <a:prstGeom prst="rect">
            <a:avLst/>
          </a:prstGeom>
        </p:spPr>
        <p:txBody>
          <a:bodyPr wrap="none">
            <a:spAutoFit/>
          </a:bodyPr>
          <a:lstStyle/>
          <a:p>
            <a:r>
              <a:rPr lang="en-US" sz="2100" b="1" dirty="0">
                <a:solidFill>
                  <a:srgbClr val="17375E"/>
                </a:solidFill>
              </a:rPr>
              <a:t>is-related-to</a:t>
            </a:r>
            <a:endParaRPr lang="en-US" sz="2100" dirty="0">
              <a:solidFill>
                <a:prstClr val="black"/>
              </a:solidFill>
            </a:endParaRPr>
          </a:p>
        </p:txBody>
      </p:sp>
      <p:sp>
        <p:nvSpPr>
          <p:cNvPr id="12" name="TextBox 11"/>
          <p:cNvSpPr txBox="1"/>
          <p:nvPr/>
        </p:nvSpPr>
        <p:spPr>
          <a:xfrm>
            <a:off x="2514600" y="3257550"/>
            <a:ext cx="4743450" cy="738664"/>
          </a:xfrm>
          <a:prstGeom prst="rect">
            <a:avLst/>
          </a:prstGeom>
          <a:noFill/>
        </p:spPr>
        <p:txBody>
          <a:bodyPr wrap="square" rtlCol="0">
            <a:spAutoFit/>
          </a:bodyPr>
          <a:lstStyle/>
          <a:p>
            <a:r>
              <a:rPr lang="en-US" sz="2100" dirty="0">
                <a:solidFill>
                  <a:srgbClr val="0000FF"/>
                </a:solidFill>
              </a:rPr>
              <a:t>hurricane </a:t>
            </a:r>
            <a:r>
              <a:rPr lang="en-US" sz="2100" b="1" dirty="0">
                <a:solidFill>
                  <a:srgbClr val="000000"/>
                </a:solidFill>
              </a:rPr>
              <a:t>struck</a:t>
            </a:r>
            <a:endParaRPr lang="en-US" sz="2100" dirty="0">
              <a:solidFill>
                <a:prstClr val="black"/>
              </a:solidFill>
            </a:endParaRPr>
          </a:p>
          <a:p>
            <a:r>
              <a:rPr lang="en-US" sz="2100" dirty="0">
                <a:solidFill>
                  <a:srgbClr val="0000FF"/>
                </a:solidFill>
              </a:rPr>
              <a:t>typhoon </a:t>
            </a:r>
            <a:r>
              <a:rPr lang="en-US" sz="2100" b="1" dirty="0"/>
              <a:t>devastated…</a:t>
            </a:r>
            <a:endParaRPr lang="en-US" sz="2100" dirty="0">
              <a:solidFill>
                <a:prstClr val="black"/>
              </a:solidFill>
            </a:endParaRPr>
          </a:p>
        </p:txBody>
      </p:sp>
      <p:sp>
        <p:nvSpPr>
          <p:cNvPr id="13" name="TextBox 12"/>
          <p:cNvSpPr txBox="1"/>
          <p:nvPr/>
        </p:nvSpPr>
        <p:spPr>
          <a:xfrm>
            <a:off x="1470931" y="4160409"/>
            <a:ext cx="5958569" cy="415498"/>
          </a:xfrm>
          <a:prstGeom prst="rect">
            <a:avLst/>
          </a:prstGeom>
          <a:noFill/>
        </p:spPr>
        <p:txBody>
          <a:bodyPr wrap="square" rtlCol="0" anchor="ctr">
            <a:spAutoFit/>
          </a:bodyPr>
          <a:lstStyle/>
          <a:p>
            <a:pPr algn="ctr"/>
            <a:r>
              <a:rPr lang="en-US" sz="2100" b="1" dirty="0">
                <a:solidFill>
                  <a:srgbClr val="000000"/>
                </a:solidFill>
              </a:rPr>
              <a:t>strike</a:t>
            </a:r>
            <a:r>
              <a:rPr lang="en-US" sz="2100" dirty="0">
                <a:solidFill>
                  <a:srgbClr val="000000"/>
                </a:solidFill>
              </a:rPr>
              <a:t>                                    </a:t>
            </a:r>
            <a:r>
              <a:rPr lang="en-US" sz="2100" b="1" dirty="0">
                <a:solidFill>
                  <a:srgbClr val="000000"/>
                </a:solidFill>
              </a:rPr>
              <a:t>devastate</a:t>
            </a:r>
          </a:p>
        </p:txBody>
      </p:sp>
      <p:sp>
        <p:nvSpPr>
          <p:cNvPr id="15" name="Rectangle 14"/>
          <p:cNvSpPr/>
          <p:nvPr/>
        </p:nvSpPr>
        <p:spPr>
          <a:xfrm>
            <a:off x="3657600" y="4168753"/>
            <a:ext cx="1838965" cy="415498"/>
          </a:xfrm>
          <a:prstGeom prst="rect">
            <a:avLst/>
          </a:prstGeom>
        </p:spPr>
        <p:txBody>
          <a:bodyPr wrap="none">
            <a:spAutoFit/>
          </a:bodyPr>
          <a:lstStyle/>
          <a:p>
            <a:r>
              <a:rPr lang="en-US" sz="2100" b="1" dirty="0">
                <a:solidFill>
                  <a:srgbClr val="17375E"/>
                </a:solidFill>
              </a:rPr>
              <a:t>is-related-to</a:t>
            </a:r>
            <a:endParaRPr lang="en-US" sz="2100" dirty="0">
              <a:solidFill>
                <a:prstClr val="black"/>
              </a:solidFill>
            </a:endParaRPr>
          </a:p>
        </p:txBody>
      </p:sp>
    </p:spTree>
    <p:extLst>
      <p:ext uri="{BB962C8B-B14F-4D97-AF65-F5344CB8AC3E}">
        <p14:creationId xmlns:p14="http://schemas.microsoft.com/office/powerpoint/2010/main" val="207721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657350" y="114300"/>
            <a:ext cx="5829300" cy="742950"/>
          </a:xfrm>
          <a:prstGeom prst="rect">
            <a:avLst/>
          </a:prstGeom>
          <a:noFill/>
          <a:ln w="9525">
            <a:noFill/>
            <a:miter lim="800000"/>
            <a:headEnd/>
            <a:tailEnd/>
          </a:ln>
          <a:effectLst/>
        </p:spPr>
        <p:txBody>
          <a:bodyPr anchor="b"/>
          <a:lstStyle>
            <a:lvl1pPr marL="685800" indent="-685800">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700" dirty="0">
                <a:solidFill>
                  <a:srgbClr val="696464"/>
                </a:solidFill>
                <a:latin typeface="Calibri (Theme Headings)"/>
                <a:cs typeface="Calibri (Theme Headings)"/>
              </a:rPr>
              <a:t>Joint Learning of Events and Roles</a:t>
            </a:r>
          </a:p>
        </p:txBody>
      </p:sp>
      <p:sp>
        <p:nvSpPr>
          <p:cNvPr id="34821" name="Rectangle 3"/>
          <p:cNvSpPr txBox="1">
            <a:spLocks noChangeArrowheads="1"/>
          </p:cNvSpPr>
          <p:nvPr/>
        </p:nvSpPr>
        <p:spPr bwMode="auto">
          <a:xfrm>
            <a:off x="1657350" y="1257300"/>
            <a:ext cx="58293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24161750" indent="-24161750">
              <a:defRPr sz="2400">
                <a:solidFill>
                  <a:schemeClr val="tx1"/>
                </a:solidFill>
                <a:latin typeface="Arial" charset="0"/>
                <a:ea typeface="ＭＳ Ｐゴシック" charset="0"/>
                <a:cs typeface="ＭＳ Ｐゴシック" charset="0"/>
              </a:defRPr>
            </a:lvl1pPr>
            <a:lvl2pPr marL="342900" indent="-342900">
              <a:defRPr sz="2400">
                <a:solidFill>
                  <a:schemeClr val="tx1"/>
                </a:solidFill>
                <a:latin typeface="Arial" charset="0"/>
                <a:ea typeface="ＭＳ Ｐゴシック" charset="0"/>
              </a:defRPr>
            </a:lvl2pPr>
            <a:lvl3pPr marL="800100" indent="-342900">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lvl="1" eaLnBrk="1" hangingPunct="1">
              <a:spcBef>
                <a:spcPct val="20000"/>
              </a:spcBef>
              <a:buClr>
                <a:srgbClr val="861B15"/>
              </a:buClr>
              <a:buFont typeface="Times" charset="0"/>
              <a:buChar char="•"/>
            </a:pPr>
            <a:r>
              <a:rPr lang="en-US" sz="1800" dirty="0"/>
              <a:t>Use </a:t>
            </a:r>
            <a:r>
              <a:rPr lang="en-US" sz="1800" b="1" dirty="0"/>
              <a:t>verb relations </a:t>
            </a:r>
            <a:r>
              <a:rPr lang="en-US" sz="1800" dirty="0"/>
              <a:t>to induce </a:t>
            </a:r>
            <a:r>
              <a:rPr lang="en-US" sz="1800" b="1" dirty="0"/>
              <a:t>semantic roles</a:t>
            </a:r>
            <a:r>
              <a:rPr lang="en-US" sz="1800" dirty="0"/>
              <a:t>. </a:t>
            </a:r>
          </a:p>
          <a:p>
            <a:pPr lvl="2" eaLnBrk="1" hangingPunct="1">
              <a:spcBef>
                <a:spcPct val="20000"/>
              </a:spcBef>
              <a:buClr>
                <a:srgbClr val="861B15"/>
              </a:buClr>
              <a:buFont typeface="Times" charset="0"/>
              <a:buChar char="•"/>
            </a:pPr>
            <a:r>
              <a:rPr lang="en-US" sz="1800" dirty="0"/>
              <a:t>Link head nouns of </a:t>
            </a:r>
            <a:r>
              <a:rPr lang="en-US" sz="1800" dirty="0" err="1"/>
              <a:t>coreferring</a:t>
            </a:r>
            <a:r>
              <a:rPr lang="en-US" sz="1800" dirty="0"/>
              <a:t> arguments.</a:t>
            </a:r>
          </a:p>
        </p:txBody>
      </p:sp>
      <p:sp>
        <p:nvSpPr>
          <p:cNvPr id="5" name="Rectangle 3"/>
          <p:cNvSpPr txBox="1">
            <a:spLocks noChangeArrowheads="1"/>
          </p:cNvSpPr>
          <p:nvPr/>
        </p:nvSpPr>
        <p:spPr bwMode="auto">
          <a:xfrm>
            <a:off x="1657350" y="3028950"/>
            <a:ext cx="649605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24161750" indent="-24161750">
              <a:defRPr sz="2400">
                <a:solidFill>
                  <a:schemeClr val="tx1"/>
                </a:solidFill>
                <a:latin typeface="Arial" charset="0"/>
                <a:ea typeface="ＭＳ Ｐゴシック" charset="0"/>
                <a:cs typeface="ＭＳ Ｐゴシック" charset="0"/>
              </a:defRPr>
            </a:lvl1pPr>
            <a:lvl2pPr marL="342900" indent="-342900">
              <a:defRPr sz="2400">
                <a:solidFill>
                  <a:schemeClr val="tx1"/>
                </a:solidFill>
                <a:latin typeface="Arial" charset="0"/>
                <a:ea typeface="ＭＳ Ｐゴシック" charset="0"/>
              </a:defRPr>
            </a:lvl2pPr>
            <a:lvl3pPr marL="800100" indent="-342900">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lvl="1" eaLnBrk="1" hangingPunct="1">
              <a:spcBef>
                <a:spcPct val="20000"/>
              </a:spcBef>
              <a:buClr>
                <a:srgbClr val="861B15"/>
              </a:buClr>
            </a:pPr>
            <a:endParaRPr lang="en-US" sz="1800" dirty="0"/>
          </a:p>
          <a:p>
            <a:pPr lvl="1" eaLnBrk="1" hangingPunct="1">
              <a:spcBef>
                <a:spcPct val="20000"/>
              </a:spcBef>
              <a:buClr>
                <a:srgbClr val="861B15"/>
              </a:buClr>
              <a:buFont typeface="Times" charset="0"/>
              <a:buChar char="•"/>
            </a:pPr>
            <a:endParaRPr lang="en-US" sz="1800" dirty="0"/>
          </a:p>
          <a:p>
            <a:pPr lvl="1" eaLnBrk="1" hangingPunct="1">
              <a:spcBef>
                <a:spcPct val="20000"/>
              </a:spcBef>
              <a:buClr>
                <a:srgbClr val="861B15"/>
              </a:buClr>
              <a:buFont typeface="Times" charset="0"/>
              <a:buChar char="•"/>
            </a:pPr>
            <a:r>
              <a:rPr lang="en-US" sz="1800" dirty="0"/>
              <a:t>Use </a:t>
            </a:r>
            <a:r>
              <a:rPr lang="en-US" sz="1800" b="1" dirty="0"/>
              <a:t>semantic roles </a:t>
            </a:r>
            <a:r>
              <a:rPr lang="en-US" sz="1800" dirty="0"/>
              <a:t>to learn </a:t>
            </a:r>
            <a:r>
              <a:rPr lang="en-US" sz="1800" b="1" dirty="0"/>
              <a:t>verb relations</a:t>
            </a:r>
            <a:r>
              <a:rPr lang="en-US" sz="1800" dirty="0"/>
              <a:t>.</a:t>
            </a:r>
          </a:p>
          <a:p>
            <a:pPr lvl="2" eaLnBrk="1" hangingPunct="1">
              <a:spcBef>
                <a:spcPct val="20000"/>
              </a:spcBef>
              <a:buClr>
                <a:srgbClr val="861B15"/>
              </a:buClr>
              <a:buFont typeface="Times" charset="0"/>
              <a:buChar char="•"/>
            </a:pPr>
            <a:r>
              <a:rPr lang="en-US" sz="1800" dirty="0"/>
              <a:t>Include argument-role-type counts in relation scores.</a:t>
            </a:r>
          </a:p>
        </p:txBody>
      </p:sp>
      <p:graphicFrame>
        <p:nvGraphicFramePr>
          <p:cNvPr id="37890" name="Object 2"/>
          <p:cNvGraphicFramePr>
            <a:graphicFrameLocks noChangeAspect="1"/>
          </p:cNvGraphicFramePr>
          <p:nvPr>
            <p:extLst/>
          </p:nvPr>
        </p:nvGraphicFramePr>
        <p:xfrm>
          <a:off x="2613423" y="4499371"/>
          <a:ext cx="1215628" cy="358379"/>
        </p:xfrm>
        <a:graphic>
          <a:graphicData uri="http://schemas.openxmlformats.org/presentationml/2006/ole">
            <mc:AlternateContent xmlns:mc="http://schemas.openxmlformats.org/markup-compatibility/2006">
              <mc:Choice xmlns:v="urn:schemas-microsoft-com:vml" Requires="v">
                <p:oleObj spid="_x0000_s8228" name="Equation" r:id="rId3" imgW="635000" imgH="203200" progId="Equation.3">
                  <p:embed/>
                </p:oleObj>
              </mc:Choice>
              <mc:Fallback>
                <p:oleObj name="Equation" r:id="rId3" imgW="635000" imgH="203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3423" y="4499371"/>
                        <a:ext cx="1215628" cy="35837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 name="Object 3"/>
          <p:cNvGraphicFramePr>
            <a:graphicFrameLocks noChangeAspect="1"/>
          </p:cNvGraphicFramePr>
          <p:nvPr>
            <p:extLst/>
          </p:nvPr>
        </p:nvGraphicFramePr>
        <p:xfrm>
          <a:off x="4681537" y="4499371"/>
          <a:ext cx="1433513" cy="358379"/>
        </p:xfrm>
        <a:graphic>
          <a:graphicData uri="http://schemas.openxmlformats.org/presentationml/2006/ole">
            <mc:AlternateContent xmlns:mc="http://schemas.openxmlformats.org/markup-compatibility/2006">
              <mc:Choice xmlns:v="urn:schemas-microsoft-com:vml" Requires="v">
                <p:oleObj spid="_x0000_s8229" name="Equation" r:id="rId5" imgW="749300" imgH="203200" progId="Equation.3">
                  <p:embed/>
                </p:oleObj>
              </mc:Choice>
              <mc:Fallback>
                <p:oleObj name="Equation" r:id="rId5" imgW="749300" imgH="203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1537" y="4499371"/>
                        <a:ext cx="1433513" cy="35837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Right Arrow 10"/>
          <p:cNvSpPr>
            <a:spLocks noChangeArrowheads="1"/>
          </p:cNvSpPr>
          <p:nvPr/>
        </p:nvSpPr>
        <p:spPr bwMode="auto">
          <a:xfrm>
            <a:off x="4057650" y="4499372"/>
            <a:ext cx="400050" cy="285750"/>
          </a:xfrm>
          <a:prstGeom prst="rightArrow">
            <a:avLst>
              <a:gd name="adj1" fmla="val 50000"/>
              <a:gd name="adj2" fmla="val 49998"/>
            </a:avLst>
          </a:prstGeom>
          <a:solidFill>
            <a:srgbClr val="800000"/>
          </a:solidFill>
          <a:ln w="9525">
            <a:solidFill>
              <a:schemeClr val="tx1"/>
            </a:solidFill>
            <a:round/>
            <a:headEnd/>
            <a:tailEnd/>
          </a:ln>
        </p:spPr>
        <p:txBody>
          <a:bodyPr/>
          <a:lstStyle/>
          <a:p>
            <a:endParaRPr lang="en-US" sz="1800"/>
          </a:p>
        </p:txBody>
      </p:sp>
      <p:pic>
        <p:nvPicPr>
          <p:cNvPr id="22" name="Picture 10" descr="simple chain.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86050" y="2056209"/>
            <a:ext cx="1200150" cy="1429941"/>
          </a:xfrm>
          <a:prstGeom prst="rect">
            <a:avLst/>
          </a:prstGeom>
          <a:noFill/>
          <a:ln w="9525">
            <a:noFill/>
            <a:miter lim="800000"/>
            <a:headEnd/>
            <a:tailEnd/>
          </a:ln>
        </p:spPr>
      </p:pic>
      <p:grpSp>
        <p:nvGrpSpPr>
          <p:cNvPr id="4" name="Group 3"/>
          <p:cNvGrpSpPr/>
          <p:nvPr/>
        </p:nvGrpSpPr>
        <p:grpSpPr>
          <a:xfrm>
            <a:off x="4681538" y="1974848"/>
            <a:ext cx="1704086" cy="2044700"/>
            <a:chOff x="2286000" y="3573608"/>
            <a:chExt cx="2272114" cy="2726267"/>
          </a:xfrm>
        </p:grpSpPr>
        <p:pic>
          <p:nvPicPr>
            <p:cNvPr id="23" name="Picture 20" descr="blue dot.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86000" y="3759875"/>
              <a:ext cx="228600" cy="228600"/>
            </a:xfrm>
            <a:prstGeom prst="rect">
              <a:avLst/>
            </a:prstGeom>
            <a:noFill/>
            <a:ln w="9525">
              <a:noFill/>
              <a:miter lim="800000"/>
              <a:headEnd/>
              <a:tailEnd/>
            </a:ln>
          </p:spPr>
        </p:pic>
        <p:sp>
          <p:nvSpPr>
            <p:cNvPr id="24" name="TextBox 21"/>
            <p:cNvSpPr txBox="1">
              <a:spLocks noChangeArrowheads="1"/>
            </p:cNvSpPr>
            <p:nvPr/>
          </p:nvSpPr>
          <p:spPr bwMode="auto">
            <a:xfrm>
              <a:off x="2764461" y="3591442"/>
              <a:ext cx="1793653" cy="2708433"/>
            </a:xfrm>
            <a:prstGeom prst="rect">
              <a:avLst/>
            </a:prstGeom>
            <a:noFill/>
            <a:ln w="9525">
              <a:noFill/>
              <a:miter lim="800000"/>
              <a:headEnd/>
              <a:tailEnd/>
            </a:ln>
          </p:spPr>
          <p:txBody>
            <a:bodyPr wrap="none">
              <a:prstTxWarp prst="textNoShape">
                <a:avLst/>
              </a:prstTxWarp>
              <a:spAutoFit/>
            </a:bodyPr>
            <a:lstStyle/>
            <a:p>
              <a:r>
                <a:rPr lang="en-US" sz="1800" dirty="0">
                  <a:solidFill>
                    <a:prstClr val="black"/>
                  </a:solidFill>
                </a:rPr>
                <a:t>criminal</a:t>
              </a:r>
            </a:p>
            <a:p>
              <a:r>
                <a:rPr lang="en-US" sz="1800" dirty="0">
                  <a:solidFill>
                    <a:prstClr val="black"/>
                  </a:solidFill>
                </a:rPr>
                <a:t>suspect</a:t>
              </a:r>
            </a:p>
            <a:p>
              <a:r>
                <a:rPr lang="en-US" sz="1800" dirty="0">
                  <a:solidFill>
                    <a:prstClr val="black"/>
                  </a:solidFill>
                </a:rPr>
                <a:t>man</a:t>
              </a:r>
            </a:p>
            <a:p>
              <a:r>
                <a:rPr lang="en-US" sz="1800" dirty="0">
                  <a:solidFill>
                    <a:prstClr val="black"/>
                  </a:solidFill>
                </a:rPr>
                <a:t>student</a:t>
              </a:r>
            </a:p>
            <a:p>
              <a:r>
                <a:rPr lang="en-US" sz="1800" dirty="0">
                  <a:solidFill>
                    <a:prstClr val="black"/>
                  </a:solidFill>
                </a:rPr>
                <a:t>immigrant</a:t>
              </a:r>
            </a:p>
            <a:p>
              <a:r>
                <a:rPr lang="en-US" sz="1800" dirty="0">
                  <a:solidFill>
                    <a:prstClr val="black"/>
                  </a:solidFill>
                </a:rPr>
                <a:t>person</a:t>
              </a:r>
            </a:p>
            <a:p>
              <a:endParaRPr lang="en-US" sz="1800" dirty="0">
                <a:solidFill>
                  <a:prstClr val="black"/>
                </a:solidFill>
              </a:endParaRPr>
            </a:p>
          </p:txBody>
        </p:sp>
        <p:sp>
          <p:nvSpPr>
            <p:cNvPr id="25" name="TextBox 21"/>
            <p:cNvSpPr txBox="1">
              <a:spLocks noChangeArrowheads="1"/>
            </p:cNvSpPr>
            <p:nvPr/>
          </p:nvSpPr>
          <p:spPr bwMode="auto">
            <a:xfrm>
              <a:off x="2514600" y="3573608"/>
              <a:ext cx="440720" cy="492443"/>
            </a:xfrm>
            <a:prstGeom prst="rect">
              <a:avLst/>
            </a:prstGeom>
            <a:noFill/>
            <a:ln w="9525">
              <a:noFill/>
              <a:miter lim="800000"/>
              <a:headEnd/>
              <a:tailEnd/>
            </a:ln>
          </p:spPr>
          <p:txBody>
            <a:bodyPr wrap="none">
              <a:prstTxWarp prst="textNoShape">
                <a:avLst/>
              </a:prstTxWarp>
              <a:spAutoFit/>
            </a:bodyPr>
            <a:lstStyle/>
            <a:p>
              <a:r>
                <a:rPr lang="en-US" sz="1800" dirty="0">
                  <a:solidFill>
                    <a:prstClr val="black"/>
                  </a:solidFill>
                </a:rPr>
                <a:t>=</a:t>
              </a:r>
            </a:p>
          </p:txBody>
        </p:sp>
      </p:grpSp>
    </p:spTree>
    <p:extLst>
      <p:ext uri="{BB962C8B-B14F-4D97-AF65-F5344CB8AC3E}">
        <p14:creationId xmlns:p14="http://schemas.microsoft.com/office/powerpoint/2010/main" val="1943003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8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ea typeface="ＭＳ Ｐゴシック" charset="-128"/>
                <a:cs typeface="ＭＳ Ｐゴシック" charset="-128"/>
              </a:rPr>
              <a:t>Training Data</a:t>
            </a:r>
          </a:p>
        </p:txBody>
      </p:sp>
      <p:sp>
        <p:nvSpPr>
          <p:cNvPr id="41987" name="Content Placeholder 2"/>
          <p:cNvSpPr>
            <a:spLocks noGrp="1"/>
          </p:cNvSpPr>
          <p:nvPr>
            <p:ph idx="1"/>
          </p:nvPr>
        </p:nvSpPr>
        <p:spPr>
          <a:xfrm>
            <a:off x="1657350" y="1314450"/>
            <a:ext cx="6115050" cy="3371850"/>
          </a:xfrm>
        </p:spPr>
        <p:txBody>
          <a:bodyPr/>
          <a:lstStyle/>
          <a:p>
            <a:r>
              <a:rPr lang="en-US" dirty="0" smtClean="0">
                <a:ea typeface="ＭＳ Ｐゴシック" charset="-128"/>
                <a:cs typeface="ＭＳ Ｐゴシック" charset="-128"/>
              </a:rPr>
              <a:t>NYT portion of the </a:t>
            </a:r>
            <a:r>
              <a:rPr lang="en-US" dirty="0" err="1" smtClean="0">
                <a:ea typeface="ＭＳ Ｐゴシック" charset="-128"/>
                <a:cs typeface="ＭＳ Ｐゴシック" charset="-128"/>
              </a:rPr>
              <a:t>Gigaword</a:t>
            </a:r>
            <a:r>
              <a:rPr lang="en-US" dirty="0" smtClean="0">
                <a:ea typeface="ＭＳ Ｐゴシック" charset="-128"/>
                <a:cs typeface="ＭＳ Ｐゴシック" charset="-128"/>
              </a:rPr>
              <a:t> Corpus</a:t>
            </a:r>
          </a:p>
          <a:p>
            <a:pPr lvl="1"/>
            <a:r>
              <a:rPr lang="en-US" sz="1350" dirty="0"/>
              <a:t>David Graff. 2002. </a:t>
            </a:r>
            <a:r>
              <a:rPr lang="en-US" sz="1350" i="1" dirty="0"/>
              <a:t>English </a:t>
            </a:r>
            <a:r>
              <a:rPr lang="en-US" sz="1350" i="1" dirty="0" err="1"/>
              <a:t>Gigaword</a:t>
            </a:r>
            <a:r>
              <a:rPr lang="en-US" sz="1350" dirty="0"/>
              <a:t>. Linguistic Data Consortium.</a:t>
            </a:r>
          </a:p>
          <a:p>
            <a:pPr lvl="1">
              <a:spcAft>
                <a:spcPts val="900"/>
              </a:spcAft>
            </a:pPr>
            <a:r>
              <a:rPr lang="en-US" dirty="0" smtClean="0"/>
              <a:t>1.2 million documents</a:t>
            </a:r>
          </a:p>
        </p:txBody>
      </p:sp>
    </p:spTree>
    <p:extLst>
      <p:ext uri="{BB962C8B-B14F-4D97-AF65-F5344CB8AC3E}">
        <p14:creationId xmlns:p14="http://schemas.microsoft.com/office/powerpoint/2010/main" val="11502805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42875"/>
            <a:ext cx="7467600" cy="742950"/>
          </a:xfrm>
        </p:spPr>
        <p:txBody>
          <a:bodyPr/>
          <a:lstStyle/>
          <a:p>
            <a:pPr eaLnBrk="1" hangingPunct="1"/>
            <a:r>
              <a:rPr lang="en-US" smtClean="0">
                <a:ea typeface="ＭＳ Ｐゴシック" charset="-128"/>
                <a:cs typeface="ＭＳ Ｐゴシック" charset="-128"/>
              </a:rPr>
              <a:t>Learned Examples</a:t>
            </a:r>
          </a:p>
        </p:txBody>
      </p:sp>
      <p:sp>
        <p:nvSpPr>
          <p:cNvPr id="43011" name="TextBox 4"/>
          <p:cNvSpPr txBox="1">
            <a:spLocks noChangeArrowheads="1"/>
          </p:cNvSpPr>
          <p:nvPr/>
        </p:nvSpPr>
        <p:spPr bwMode="auto">
          <a:xfrm>
            <a:off x="4457700" y="1657351"/>
            <a:ext cx="3314700" cy="923330"/>
          </a:xfrm>
          <a:prstGeom prst="rect">
            <a:avLst/>
          </a:prstGeom>
          <a:noFill/>
          <a:ln w="9525">
            <a:noFill/>
            <a:miter lim="800000"/>
            <a:headEnd/>
            <a:tailEnd/>
          </a:ln>
        </p:spPr>
        <p:txBody>
          <a:bodyPr>
            <a:prstTxWarp prst="textNoShape">
              <a:avLst/>
            </a:prstTxWarp>
            <a:spAutoFit/>
          </a:bodyPr>
          <a:lstStyle/>
          <a:p>
            <a:r>
              <a:rPr lang="en-US" sz="1800"/>
              <a:t>court, judge, justice, panel, Osteen, circuit, nicolau, sporkin, majority</a:t>
            </a:r>
          </a:p>
        </p:txBody>
      </p:sp>
      <p:sp>
        <p:nvSpPr>
          <p:cNvPr id="43012" name="TextBox 5"/>
          <p:cNvSpPr txBox="1">
            <a:spLocks noChangeArrowheads="1"/>
          </p:cNvSpPr>
          <p:nvPr/>
        </p:nvSpPr>
        <p:spPr bwMode="auto">
          <a:xfrm>
            <a:off x="4457700" y="3143251"/>
            <a:ext cx="3257550" cy="1200329"/>
          </a:xfrm>
          <a:prstGeom prst="rect">
            <a:avLst/>
          </a:prstGeom>
          <a:noFill/>
          <a:ln w="9525">
            <a:noFill/>
            <a:miter lim="800000"/>
            <a:headEnd/>
            <a:tailEnd/>
          </a:ln>
        </p:spPr>
        <p:txBody>
          <a:bodyPr>
            <a:prstTxWarp prst="textNoShape">
              <a:avLst/>
            </a:prstTxWarp>
            <a:spAutoFit/>
          </a:bodyPr>
          <a:lstStyle/>
          <a:p>
            <a:r>
              <a:rPr lang="en-US" sz="1800"/>
              <a:t>law, ban, rule, constitutionality, conviction, ruling, lawmaker, </a:t>
            </a:r>
          </a:p>
        </p:txBody>
      </p:sp>
      <p:pic>
        <p:nvPicPr>
          <p:cNvPr id="43013" name="Picture 6" descr="example one.png"/>
          <p:cNvPicPr>
            <a:picLocks noChangeAspect="1"/>
          </p:cNvPicPr>
          <p:nvPr/>
        </p:nvPicPr>
        <p:blipFill>
          <a:blip r:embed="rId2"/>
          <a:srcRect/>
          <a:stretch>
            <a:fillRect/>
          </a:stretch>
        </p:blipFill>
        <p:spPr bwMode="auto">
          <a:xfrm>
            <a:off x="2000250" y="1543050"/>
            <a:ext cx="1600200" cy="2353866"/>
          </a:xfrm>
          <a:prstGeom prst="rect">
            <a:avLst/>
          </a:prstGeom>
          <a:noFill/>
          <a:ln w="9525">
            <a:noFill/>
            <a:miter lim="800000"/>
            <a:headEnd/>
            <a:tailEnd/>
          </a:ln>
        </p:spPr>
      </p:pic>
      <p:pic>
        <p:nvPicPr>
          <p:cNvPr id="43014" name="Picture 8" descr="orange dot.png"/>
          <p:cNvPicPr>
            <a:picLocks noChangeAspect="1"/>
          </p:cNvPicPr>
          <p:nvPr/>
        </p:nvPicPr>
        <p:blipFill>
          <a:blip r:embed="rId3"/>
          <a:srcRect/>
          <a:stretch>
            <a:fillRect/>
          </a:stretch>
        </p:blipFill>
        <p:spPr bwMode="auto">
          <a:xfrm>
            <a:off x="4171950" y="1771650"/>
            <a:ext cx="228600" cy="228600"/>
          </a:xfrm>
          <a:prstGeom prst="rect">
            <a:avLst/>
          </a:prstGeom>
          <a:noFill/>
          <a:ln w="9525">
            <a:noFill/>
            <a:miter lim="800000"/>
            <a:headEnd/>
            <a:tailEnd/>
          </a:ln>
        </p:spPr>
      </p:pic>
      <p:pic>
        <p:nvPicPr>
          <p:cNvPr id="43015" name="Picture 9" descr="blue dot.png"/>
          <p:cNvPicPr>
            <a:picLocks noChangeAspect="1"/>
          </p:cNvPicPr>
          <p:nvPr/>
        </p:nvPicPr>
        <p:blipFill>
          <a:blip r:embed="rId4"/>
          <a:srcRect/>
          <a:stretch>
            <a:fillRect/>
          </a:stretch>
        </p:blipFill>
        <p:spPr bwMode="auto">
          <a:xfrm>
            <a:off x="4171950" y="3257550"/>
            <a:ext cx="228600" cy="228600"/>
          </a:xfrm>
          <a:prstGeom prst="rect">
            <a:avLst/>
          </a:prstGeom>
          <a:noFill/>
          <a:ln w="9525">
            <a:noFill/>
            <a:miter lim="800000"/>
            <a:headEnd/>
            <a:tailEnd/>
          </a:ln>
        </p:spPr>
      </p:pic>
      <p:sp>
        <p:nvSpPr>
          <p:cNvPr id="3" name="TextBox 2"/>
          <p:cNvSpPr txBox="1"/>
          <p:nvPr/>
        </p:nvSpPr>
        <p:spPr>
          <a:xfrm>
            <a:off x="5334000" y="417673"/>
            <a:ext cx="3368230" cy="677108"/>
          </a:xfrm>
          <a:prstGeom prst="rect">
            <a:avLst/>
          </a:prstGeom>
          <a:noFill/>
        </p:spPr>
        <p:txBody>
          <a:bodyPr wrap="none" rtlCol="0">
            <a:spAutoFit/>
          </a:bodyPr>
          <a:lstStyle/>
          <a:p>
            <a:r>
              <a:rPr lang="en-US" sz="1400" dirty="0">
                <a:ea typeface="ＭＳ Ｐゴシック" charset="-128"/>
                <a:cs typeface="ＭＳ Ｐゴシック" charset="-128"/>
              </a:rPr>
              <a:t>NYT portion of the </a:t>
            </a:r>
            <a:r>
              <a:rPr lang="en-US" sz="1400" dirty="0" err="1">
                <a:ea typeface="ＭＳ Ｐゴシック" charset="-128"/>
                <a:cs typeface="ＭＳ Ｐゴシック" charset="-128"/>
              </a:rPr>
              <a:t>Gigaword</a:t>
            </a:r>
            <a:r>
              <a:rPr lang="en-US" sz="1400" dirty="0">
                <a:ea typeface="ＭＳ Ｐゴシック" charset="-128"/>
                <a:cs typeface="ＭＳ Ｐゴシック" charset="-128"/>
              </a:rPr>
              <a:t> Corpus</a:t>
            </a:r>
          </a:p>
          <a:p>
            <a:pPr lvl="1"/>
            <a:r>
              <a:rPr lang="en-US" sz="1000" dirty="0"/>
              <a:t>David Graff. 2002. </a:t>
            </a:r>
            <a:r>
              <a:rPr lang="en-US" sz="1000" i="1" dirty="0"/>
              <a:t>English </a:t>
            </a:r>
            <a:r>
              <a:rPr lang="en-US" sz="1000" i="1" dirty="0" err="1"/>
              <a:t>Gigaword</a:t>
            </a:r>
            <a:r>
              <a:rPr lang="en-US" sz="1000" dirty="0"/>
              <a:t>. </a:t>
            </a:r>
            <a:r>
              <a:rPr lang="en-US" sz="1000" dirty="0" smtClean="0"/>
              <a:t>LDC.</a:t>
            </a:r>
            <a:endParaRPr lang="en-US" sz="1000" dirty="0"/>
          </a:p>
          <a:p>
            <a:pPr lvl="1">
              <a:spcAft>
                <a:spcPts val="900"/>
              </a:spcAft>
            </a:pPr>
            <a:r>
              <a:rPr lang="en-US" sz="1400" dirty="0"/>
              <a:t>1.2 million </a:t>
            </a:r>
            <a:r>
              <a:rPr lang="en-US" sz="1400" dirty="0" smtClean="0"/>
              <a:t>documents</a:t>
            </a:r>
            <a:endParaRPr lang="en-US" sz="1400" dirty="0"/>
          </a:p>
        </p:txBody>
      </p:sp>
    </p:spTree>
    <p:extLst>
      <p:ext uri="{BB962C8B-B14F-4D97-AF65-F5344CB8AC3E}">
        <p14:creationId xmlns:p14="http://schemas.microsoft.com/office/powerpoint/2010/main" val="6086927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smtClean="0">
                <a:ea typeface="ＭＳ Ｐゴシック" charset="-128"/>
                <a:cs typeface="ＭＳ Ｐゴシック" charset="-128"/>
              </a:rPr>
              <a:t>Learned Examples</a:t>
            </a:r>
          </a:p>
        </p:txBody>
      </p:sp>
      <p:sp>
        <p:nvSpPr>
          <p:cNvPr id="44035" name="TextBox 4"/>
          <p:cNvSpPr txBox="1">
            <a:spLocks noChangeArrowheads="1"/>
          </p:cNvSpPr>
          <p:nvPr/>
        </p:nvSpPr>
        <p:spPr bwMode="auto">
          <a:xfrm>
            <a:off x="4457700" y="1657351"/>
            <a:ext cx="3314700" cy="923330"/>
          </a:xfrm>
          <a:prstGeom prst="rect">
            <a:avLst/>
          </a:prstGeom>
          <a:noFill/>
          <a:ln w="9525">
            <a:noFill/>
            <a:miter lim="800000"/>
            <a:headEnd/>
            <a:tailEnd/>
          </a:ln>
        </p:spPr>
        <p:txBody>
          <a:bodyPr>
            <a:prstTxWarp prst="textNoShape">
              <a:avLst/>
            </a:prstTxWarp>
            <a:spAutoFit/>
          </a:bodyPr>
          <a:lstStyle/>
          <a:p>
            <a:r>
              <a:rPr lang="en-US" sz="1800"/>
              <a:t>company, inc, corp, microsoft, iraq, co, unit, maker, …</a:t>
            </a:r>
          </a:p>
        </p:txBody>
      </p:sp>
      <p:sp>
        <p:nvSpPr>
          <p:cNvPr id="44036" name="TextBox 5"/>
          <p:cNvSpPr txBox="1">
            <a:spLocks noChangeArrowheads="1"/>
          </p:cNvSpPr>
          <p:nvPr/>
        </p:nvSpPr>
        <p:spPr bwMode="auto">
          <a:xfrm>
            <a:off x="4457700" y="3149204"/>
            <a:ext cx="3257550" cy="923330"/>
          </a:xfrm>
          <a:prstGeom prst="rect">
            <a:avLst/>
          </a:prstGeom>
          <a:noFill/>
          <a:ln w="9525">
            <a:noFill/>
            <a:miter lim="800000"/>
            <a:headEnd/>
            <a:tailEnd/>
          </a:ln>
        </p:spPr>
        <p:txBody>
          <a:bodyPr>
            <a:prstTxWarp prst="textNoShape">
              <a:avLst/>
            </a:prstTxWarp>
            <a:spAutoFit/>
          </a:bodyPr>
          <a:lstStyle/>
          <a:p>
            <a:r>
              <a:rPr lang="en-US" sz="1800"/>
              <a:t>drug, product, system, test, software, funds, movie, …</a:t>
            </a:r>
          </a:p>
        </p:txBody>
      </p:sp>
      <p:pic>
        <p:nvPicPr>
          <p:cNvPr id="44037" name="Picture 7" descr="example two.png"/>
          <p:cNvPicPr>
            <a:picLocks noChangeAspect="1"/>
          </p:cNvPicPr>
          <p:nvPr/>
        </p:nvPicPr>
        <p:blipFill>
          <a:blip r:embed="rId2"/>
          <a:srcRect/>
          <a:stretch>
            <a:fillRect/>
          </a:stretch>
        </p:blipFill>
        <p:spPr bwMode="auto">
          <a:xfrm>
            <a:off x="1968103" y="1485900"/>
            <a:ext cx="1632347" cy="2400300"/>
          </a:xfrm>
          <a:prstGeom prst="rect">
            <a:avLst/>
          </a:prstGeom>
          <a:noFill/>
          <a:ln w="9525">
            <a:noFill/>
            <a:miter lim="800000"/>
            <a:headEnd/>
            <a:tailEnd/>
          </a:ln>
        </p:spPr>
      </p:pic>
      <p:pic>
        <p:nvPicPr>
          <p:cNvPr id="44038" name="Picture 8" descr="green dot2.png"/>
          <p:cNvPicPr>
            <a:picLocks noChangeAspect="1"/>
          </p:cNvPicPr>
          <p:nvPr/>
        </p:nvPicPr>
        <p:blipFill>
          <a:blip r:embed="rId3"/>
          <a:srcRect/>
          <a:stretch>
            <a:fillRect/>
          </a:stretch>
        </p:blipFill>
        <p:spPr bwMode="auto">
          <a:xfrm>
            <a:off x="4171950" y="1771650"/>
            <a:ext cx="228600" cy="228600"/>
          </a:xfrm>
          <a:prstGeom prst="rect">
            <a:avLst/>
          </a:prstGeom>
          <a:noFill/>
          <a:ln w="9525">
            <a:noFill/>
            <a:miter lim="800000"/>
            <a:headEnd/>
            <a:tailEnd/>
          </a:ln>
        </p:spPr>
      </p:pic>
      <p:pic>
        <p:nvPicPr>
          <p:cNvPr id="44039" name="Picture 9" descr="red dot.png"/>
          <p:cNvPicPr>
            <a:picLocks noChangeAspect="1"/>
          </p:cNvPicPr>
          <p:nvPr/>
        </p:nvPicPr>
        <p:blipFill>
          <a:blip r:embed="rId4"/>
          <a:srcRect/>
          <a:stretch>
            <a:fillRect/>
          </a:stretch>
        </p:blipFill>
        <p:spPr bwMode="auto">
          <a:xfrm>
            <a:off x="4171950" y="3257550"/>
            <a:ext cx="228600" cy="228600"/>
          </a:xfrm>
          <a:prstGeom prst="rect">
            <a:avLst/>
          </a:prstGeom>
          <a:noFill/>
          <a:ln w="9525">
            <a:noFill/>
            <a:miter lim="800000"/>
            <a:headEnd/>
            <a:tailEnd/>
          </a:ln>
        </p:spPr>
      </p:pic>
    </p:spTree>
    <p:extLst>
      <p:ext uri="{BB962C8B-B14F-4D97-AF65-F5344CB8AC3E}">
        <p14:creationId xmlns:p14="http://schemas.microsoft.com/office/powerpoint/2010/main" val="11724664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ea typeface="ＭＳ Ｐゴシック" charset="-128"/>
                <a:cs typeface="ＭＳ Ｐゴシック" charset="-128"/>
              </a:rPr>
              <a:t>Comparison to FrameNet</a:t>
            </a:r>
          </a:p>
        </p:txBody>
      </p:sp>
      <p:sp>
        <p:nvSpPr>
          <p:cNvPr id="44035" name="Content Placeholder 2"/>
          <p:cNvSpPr>
            <a:spLocks noGrp="1"/>
          </p:cNvSpPr>
          <p:nvPr>
            <p:ph idx="1"/>
          </p:nvPr>
        </p:nvSpPr>
        <p:spPr/>
        <p:txBody>
          <a:bodyPr/>
          <a:lstStyle/>
          <a:p>
            <a:r>
              <a:rPr lang="en-US" dirty="0" smtClean="0">
                <a:ea typeface="ＭＳ Ｐゴシック" charset="-128"/>
                <a:cs typeface="ＭＳ Ｐゴシック" charset="-128"/>
              </a:rPr>
              <a:t>Narrative Schemas</a:t>
            </a:r>
          </a:p>
          <a:p>
            <a:pPr lvl="1"/>
            <a:r>
              <a:rPr lang="en-US" dirty="0" smtClean="0"/>
              <a:t>Focuses on events that occur together in a narrative.</a:t>
            </a:r>
          </a:p>
          <a:p>
            <a:pPr lvl="1"/>
            <a:endParaRPr lang="en-US" dirty="0" smtClean="0">
              <a:solidFill>
                <a:srgbClr val="7F7F7F"/>
              </a:solidFill>
            </a:endParaRPr>
          </a:p>
          <a:p>
            <a:endParaRPr lang="en-US" dirty="0" smtClean="0">
              <a:ea typeface="ＭＳ Ｐゴシック" charset="-128"/>
              <a:cs typeface="ＭＳ Ｐゴシック" charset="-128"/>
            </a:endParaRPr>
          </a:p>
          <a:p>
            <a:r>
              <a:rPr lang="en-US" dirty="0" err="1" smtClean="0">
                <a:ea typeface="ＭＳ Ｐゴシック" charset="-128"/>
                <a:cs typeface="ＭＳ Ｐゴシック" charset="-128"/>
              </a:rPr>
              <a:t>FrameNet</a:t>
            </a:r>
            <a:r>
              <a:rPr lang="en-US" dirty="0" smtClean="0">
                <a:ea typeface="ＭＳ Ｐゴシック" charset="-128"/>
                <a:cs typeface="ＭＳ Ｐゴシック" charset="-128"/>
              </a:rPr>
              <a:t> </a:t>
            </a:r>
            <a:endParaRPr lang="en-US" sz="1275" dirty="0" smtClean="0">
              <a:ea typeface="ＭＳ Ｐゴシック" charset="-128"/>
              <a:cs typeface="ＭＳ Ｐゴシック" charset="-128"/>
            </a:endParaRPr>
          </a:p>
          <a:p>
            <a:pPr lvl="1"/>
            <a:r>
              <a:rPr lang="en-US" dirty="0" smtClean="0"/>
              <a:t>Focuses on events that share core roles.</a:t>
            </a:r>
          </a:p>
        </p:txBody>
      </p:sp>
    </p:spTree>
    <p:extLst>
      <p:ext uri="{BB962C8B-B14F-4D97-AF65-F5344CB8AC3E}">
        <p14:creationId xmlns:p14="http://schemas.microsoft.com/office/powerpoint/2010/main" val="7812108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ea typeface="ＭＳ Ｐゴシック" charset="-128"/>
                <a:cs typeface="ＭＳ Ｐゴシック" charset="-128"/>
              </a:rPr>
              <a:t>Comparison to FrameNet</a:t>
            </a:r>
          </a:p>
        </p:txBody>
      </p:sp>
      <p:sp>
        <p:nvSpPr>
          <p:cNvPr id="3" name="Content Placeholder 2"/>
          <p:cNvSpPr>
            <a:spLocks noGrp="1"/>
          </p:cNvSpPr>
          <p:nvPr>
            <p:ph idx="1"/>
          </p:nvPr>
        </p:nvSpPr>
        <p:spPr/>
        <p:txBody>
          <a:bodyPr/>
          <a:lstStyle/>
          <a:p>
            <a:r>
              <a:rPr lang="en-US" dirty="0" smtClean="0">
                <a:ea typeface="ＭＳ Ｐゴシック" charset="-128"/>
                <a:cs typeface="ＭＳ Ｐゴシック" charset="-128"/>
              </a:rPr>
              <a:t>Narrative Schemas</a:t>
            </a:r>
          </a:p>
          <a:p>
            <a:pPr lvl="1"/>
            <a:r>
              <a:rPr lang="en-US" dirty="0" smtClean="0">
                <a:solidFill>
                  <a:srgbClr val="7F7F7F"/>
                </a:solidFill>
              </a:rPr>
              <a:t>Focuses on events that occur together in a narrative.</a:t>
            </a:r>
          </a:p>
          <a:p>
            <a:pPr lvl="1"/>
            <a:r>
              <a:rPr lang="en-US" dirty="0" smtClean="0"/>
              <a:t>Schemas represent larger situations.</a:t>
            </a:r>
          </a:p>
          <a:p>
            <a:endParaRPr lang="en-US" dirty="0" smtClean="0">
              <a:ea typeface="ＭＳ Ｐゴシック" charset="-128"/>
              <a:cs typeface="ＭＳ Ｐゴシック" charset="-128"/>
            </a:endParaRPr>
          </a:p>
          <a:p>
            <a:r>
              <a:rPr lang="en-US" dirty="0" err="1" smtClean="0">
                <a:ea typeface="ＭＳ Ｐゴシック" charset="-128"/>
                <a:cs typeface="ＭＳ Ｐゴシック" charset="-128"/>
              </a:rPr>
              <a:t>FrameNet</a:t>
            </a:r>
            <a:r>
              <a:rPr lang="en-US" dirty="0" smtClean="0">
                <a:ea typeface="ＭＳ Ｐゴシック" charset="-128"/>
                <a:cs typeface="ＭＳ Ｐゴシック" charset="-128"/>
              </a:rPr>
              <a:t> </a:t>
            </a:r>
          </a:p>
          <a:p>
            <a:pPr lvl="1"/>
            <a:r>
              <a:rPr lang="en-US" dirty="0" smtClean="0">
                <a:solidFill>
                  <a:srgbClr val="7F7F7F"/>
                </a:solidFill>
              </a:rPr>
              <a:t>Focuses on events that share core roles.</a:t>
            </a:r>
          </a:p>
          <a:p>
            <a:pPr lvl="1"/>
            <a:r>
              <a:rPr lang="en-US" dirty="0" smtClean="0"/>
              <a:t>Frames typically represent single events.</a:t>
            </a:r>
          </a:p>
          <a:p>
            <a:pPr lvl="1"/>
            <a:endParaRPr lang="en-US" dirty="0" smtClean="0"/>
          </a:p>
          <a:p>
            <a:pPr lvl="1"/>
            <a:endParaRPr lang="en-US" dirty="0" smtClean="0"/>
          </a:p>
        </p:txBody>
      </p:sp>
    </p:spTree>
    <p:extLst>
      <p:ext uri="{BB962C8B-B14F-4D97-AF65-F5344CB8AC3E}">
        <p14:creationId xmlns:p14="http://schemas.microsoft.com/office/powerpoint/2010/main" val="1648064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p:txBody>
          <a:bodyPr/>
          <a:lstStyle/>
          <a:p>
            <a:r>
              <a:rPr lang="en-US" dirty="0" smtClean="0"/>
              <a:t>Semantic roles are really only a piece of larger knowledge structures</a:t>
            </a:r>
          </a:p>
          <a:p>
            <a:r>
              <a:rPr lang="en-US" dirty="0" smtClean="0"/>
              <a:t>This background knowledge (scripts, frames, schemata) can be learned from text</a:t>
            </a:r>
          </a:p>
          <a:p>
            <a:r>
              <a:rPr lang="en-US" dirty="0" smtClean="0"/>
              <a:t>Lots of fun open problems in this line of work!</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27</a:t>
            </a:fld>
            <a:endParaRPr lang="en-US"/>
          </a:p>
        </p:txBody>
      </p:sp>
    </p:spTree>
    <p:extLst>
      <p:ext uri="{BB962C8B-B14F-4D97-AF65-F5344CB8AC3E}">
        <p14:creationId xmlns:p14="http://schemas.microsoft.com/office/powerpoint/2010/main" val="3864971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2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25803</TotalTime>
  <Words>1307</Words>
  <Application>Microsoft Macintosh PowerPoint</Application>
  <PresentationFormat>On-screen Show (16:9)</PresentationFormat>
  <Paragraphs>184</Paragraphs>
  <Slides>27</Slides>
  <Notes>13</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27</vt:i4>
      </vt:variant>
    </vt:vector>
  </HeadingPairs>
  <TitlesOfParts>
    <vt:vector size="43" baseType="lpstr">
      <vt:lpstr>Calibri</vt:lpstr>
      <vt:lpstr>calibri (Headings)</vt:lpstr>
      <vt:lpstr>calibri (Headings)</vt:lpstr>
      <vt:lpstr>Calibri (Theme Headings)</vt:lpstr>
      <vt:lpstr>Franklin Gothic Book</vt:lpstr>
      <vt:lpstr>Gill Sans</vt:lpstr>
      <vt:lpstr>Lucida Sans</vt:lpstr>
      <vt:lpstr>ＭＳ Ｐゴシック</vt:lpstr>
      <vt:lpstr>Tahoma</vt:lpstr>
      <vt:lpstr>Times</vt:lpstr>
      <vt:lpstr>Wingdings 2</vt:lpstr>
      <vt:lpstr>Arial</vt:lpstr>
      <vt:lpstr>NLP-jurafsky</vt:lpstr>
      <vt:lpstr>1_Equity</vt:lpstr>
      <vt:lpstr>2_Equity</vt:lpstr>
      <vt:lpstr>Equation</vt:lpstr>
      <vt:lpstr>Computational Lexical Semantics</vt:lpstr>
      <vt:lpstr>Unsupervised Semantic Role Labeling</vt:lpstr>
      <vt:lpstr>Something in the air around 1975 about “background knowledge”</vt:lpstr>
      <vt:lpstr>Scripts</vt:lpstr>
      <vt:lpstr>Learning Scripts/Frames: Nate’s Two Joint Tasks</vt:lpstr>
      <vt:lpstr>1. Learning Narrative Event Chains</vt:lpstr>
      <vt:lpstr>Intuition for learning meaning from text</vt:lpstr>
      <vt:lpstr>The Protagonist</vt:lpstr>
      <vt:lpstr>Processing a sample text</vt:lpstr>
      <vt:lpstr>Sample text: find events</vt:lpstr>
      <vt:lpstr>Sample text: find arguments</vt:lpstr>
      <vt:lpstr>Sample text: coreference</vt:lpstr>
      <vt:lpstr>Sample text: coreference</vt:lpstr>
      <vt:lpstr>Sample text: group events</vt:lpstr>
      <vt:lpstr>PowerPoint Presentation</vt:lpstr>
      <vt:lpstr>PowerPoint Presentation</vt:lpstr>
      <vt:lpstr>Goal: A Schema with its Arguments</vt:lpstr>
      <vt:lpstr>Two Joint Tasks</vt:lpstr>
      <vt:lpstr>Narrative Schemas</vt:lpstr>
      <vt:lpstr>Second cue for learning meaning from text: Distributional context</vt:lpstr>
      <vt:lpstr>PowerPoint Presentation</vt:lpstr>
      <vt:lpstr>Training Data</vt:lpstr>
      <vt:lpstr>Learned Examples</vt:lpstr>
      <vt:lpstr>Learned Examples</vt:lpstr>
      <vt:lpstr>Comparison to FrameNet</vt:lpstr>
      <vt:lpstr>Comparison to FrameNet</vt:lpstr>
      <vt:lpstr>Conclusion</vt:lpstr>
    </vt:vector>
  </TitlesOfParts>
  <Company>Stanford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Microsoft Office User</cp:lastModifiedBy>
  <cp:revision>735</cp:revision>
  <cp:lastPrinted>2009-04-20T16:46:08Z</cp:lastPrinted>
  <dcterms:created xsi:type="dcterms:W3CDTF">2010-04-19T15:31:24Z</dcterms:created>
  <dcterms:modified xsi:type="dcterms:W3CDTF">2015-07-17T14:01:06Z</dcterms:modified>
</cp:coreProperties>
</file>