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0"/>
  </p:notesMasterIdLst>
  <p:sldIdLst>
    <p:sldId id="256" r:id="rId2"/>
    <p:sldId id="283" r:id="rId3"/>
    <p:sldId id="346" r:id="rId4"/>
    <p:sldId id="437" r:id="rId5"/>
    <p:sldId id="370" r:id="rId6"/>
    <p:sldId id="475" r:id="rId7"/>
    <p:sldId id="441" r:id="rId8"/>
    <p:sldId id="371" r:id="rId9"/>
    <p:sldId id="372" r:id="rId10"/>
    <p:sldId id="373" r:id="rId11"/>
    <p:sldId id="438" r:id="rId12"/>
    <p:sldId id="439" r:id="rId13"/>
    <p:sldId id="440" r:id="rId14"/>
    <p:sldId id="405" r:id="rId15"/>
    <p:sldId id="355" r:id="rId16"/>
    <p:sldId id="258" r:id="rId17"/>
    <p:sldId id="356" r:id="rId18"/>
    <p:sldId id="290" r:id="rId19"/>
    <p:sldId id="291" r:id="rId20"/>
    <p:sldId id="292" r:id="rId21"/>
    <p:sldId id="389" r:id="rId22"/>
    <p:sldId id="284" r:id="rId23"/>
    <p:sldId id="285" r:id="rId24"/>
    <p:sldId id="476" r:id="rId25"/>
    <p:sldId id="390" r:id="rId26"/>
    <p:sldId id="391" r:id="rId27"/>
    <p:sldId id="392" r:id="rId28"/>
    <p:sldId id="393" r:id="rId29"/>
    <p:sldId id="394" r:id="rId30"/>
    <p:sldId id="395" r:id="rId31"/>
    <p:sldId id="396" r:id="rId32"/>
    <p:sldId id="397" r:id="rId33"/>
    <p:sldId id="349" r:id="rId34"/>
    <p:sldId id="293" r:id="rId35"/>
    <p:sldId id="294" r:id="rId36"/>
    <p:sldId id="477" r:id="rId37"/>
    <p:sldId id="266" r:id="rId38"/>
    <p:sldId id="478" r:id="rId39"/>
    <p:sldId id="297" r:id="rId40"/>
    <p:sldId id="268" r:id="rId41"/>
    <p:sldId id="269" r:id="rId42"/>
    <p:sldId id="270" r:id="rId43"/>
    <p:sldId id="271" r:id="rId44"/>
    <p:sldId id="322" r:id="rId45"/>
    <p:sldId id="479" r:id="rId46"/>
    <p:sldId id="273" r:id="rId47"/>
    <p:sldId id="274" r:id="rId48"/>
    <p:sldId id="299" r:id="rId49"/>
    <p:sldId id="300" r:id="rId50"/>
    <p:sldId id="368" r:id="rId51"/>
    <p:sldId id="367" r:id="rId52"/>
    <p:sldId id="398" r:id="rId53"/>
    <p:sldId id="442" r:id="rId54"/>
    <p:sldId id="443" r:id="rId55"/>
    <p:sldId id="444" r:id="rId56"/>
    <p:sldId id="445" r:id="rId57"/>
    <p:sldId id="446" r:id="rId58"/>
    <p:sldId id="480" r:id="rId59"/>
    <p:sldId id="447" r:id="rId60"/>
    <p:sldId id="448" r:id="rId61"/>
    <p:sldId id="481" r:id="rId62"/>
    <p:sldId id="449" r:id="rId63"/>
    <p:sldId id="450" r:id="rId64"/>
    <p:sldId id="451" r:id="rId65"/>
    <p:sldId id="482" r:id="rId66"/>
    <p:sldId id="452" r:id="rId67"/>
    <p:sldId id="459" r:id="rId68"/>
    <p:sldId id="377" r:id="rId69"/>
    <p:sldId id="328" r:id="rId70"/>
    <p:sldId id="399" r:id="rId71"/>
    <p:sldId id="347" r:id="rId72"/>
    <p:sldId id="330" r:id="rId73"/>
    <p:sldId id="386" r:id="rId74"/>
    <p:sldId id="378" r:id="rId75"/>
    <p:sldId id="433" r:id="rId76"/>
    <p:sldId id="379" r:id="rId77"/>
    <p:sldId id="406" r:id="rId78"/>
    <p:sldId id="453" r:id="rId79"/>
    <p:sldId id="454" r:id="rId80"/>
    <p:sldId id="483" r:id="rId81"/>
    <p:sldId id="455" r:id="rId82"/>
    <p:sldId id="456" r:id="rId83"/>
    <p:sldId id="460" r:id="rId84"/>
    <p:sldId id="461" r:id="rId85"/>
    <p:sldId id="462" r:id="rId86"/>
    <p:sldId id="457" r:id="rId87"/>
    <p:sldId id="419" r:id="rId88"/>
    <p:sldId id="458" r:id="rId89"/>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0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69699" cy="480060"/>
          </a:xfrm>
          <a:prstGeom prst="rect">
            <a:avLst/>
          </a:prstGeom>
          <a:noFill/>
          <a:ln w="9525">
            <a:noFill/>
            <a:miter lim="800000"/>
            <a:headEnd/>
            <a:tailEnd/>
          </a:ln>
          <a:effectLst/>
        </p:spPr>
        <p:txBody>
          <a:bodyPr vert="horz" wrap="square" lIns="96658" tIns="48329" rIns="96658" bIns="48329" numCol="1" anchor="t" anchorCtr="0" compatLnSpc="1">
            <a:prstTxWarp prst="textNoShape">
              <a:avLst/>
            </a:prstTxWarp>
          </a:bodyPr>
          <a:lstStyle>
            <a:lvl1pPr defTabSz="967300">
              <a:defRPr sz="1200"/>
            </a:lvl1pPr>
          </a:lstStyle>
          <a:p>
            <a:pPr>
              <a:defRPr/>
            </a:pPr>
            <a:endParaRPr lang="en-US"/>
          </a:p>
        </p:txBody>
      </p:sp>
      <p:sp>
        <p:nvSpPr>
          <p:cNvPr id="4099" name="Rectangle 3"/>
          <p:cNvSpPr>
            <a:spLocks noGrp="1" noChangeArrowheads="1"/>
          </p:cNvSpPr>
          <p:nvPr>
            <p:ph type="dt" idx="1"/>
          </p:nvPr>
        </p:nvSpPr>
        <p:spPr bwMode="auto">
          <a:xfrm>
            <a:off x="4143843" y="0"/>
            <a:ext cx="3169699" cy="480060"/>
          </a:xfrm>
          <a:prstGeom prst="rect">
            <a:avLst/>
          </a:prstGeom>
          <a:noFill/>
          <a:ln w="9525">
            <a:noFill/>
            <a:miter lim="800000"/>
            <a:headEnd/>
            <a:tailEnd/>
          </a:ln>
          <a:effectLst/>
        </p:spPr>
        <p:txBody>
          <a:bodyPr vert="horz" wrap="square" lIns="96658" tIns="48329" rIns="96658" bIns="48329" numCol="1" anchor="t" anchorCtr="0" compatLnSpc="1">
            <a:prstTxWarp prst="textNoShape">
              <a:avLst/>
            </a:prstTxWarp>
          </a:bodyPr>
          <a:lstStyle>
            <a:lvl1pPr algn="r" defTabSz="967300">
              <a:defRPr sz="1200"/>
            </a:lvl1pPr>
          </a:lstStyle>
          <a:p>
            <a:pPr>
              <a:defRPr/>
            </a:pPr>
            <a:endParaRPr lang="en-US"/>
          </a:p>
        </p:txBody>
      </p:sp>
      <p:sp>
        <p:nvSpPr>
          <p:cNvPr id="6963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53" y="4560570"/>
            <a:ext cx="5851496" cy="4320540"/>
          </a:xfrm>
          <a:prstGeom prst="rect">
            <a:avLst/>
          </a:prstGeom>
          <a:noFill/>
          <a:ln w="9525">
            <a:noFill/>
            <a:miter lim="800000"/>
            <a:headEnd/>
            <a:tailEnd/>
          </a:ln>
          <a:effectLst/>
        </p:spPr>
        <p:txBody>
          <a:bodyPr vert="horz" wrap="square" lIns="96658" tIns="48329" rIns="96658" bIns="4832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19496"/>
            <a:ext cx="3169699" cy="480060"/>
          </a:xfrm>
          <a:prstGeom prst="rect">
            <a:avLst/>
          </a:prstGeom>
          <a:noFill/>
          <a:ln w="9525">
            <a:noFill/>
            <a:miter lim="800000"/>
            <a:headEnd/>
            <a:tailEnd/>
          </a:ln>
          <a:effectLst/>
        </p:spPr>
        <p:txBody>
          <a:bodyPr vert="horz" wrap="square" lIns="96658" tIns="48329" rIns="96658" bIns="48329" numCol="1" anchor="b" anchorCtr="0" compatLnSpc="1">
            <a:prstTxWarp prst="textNoShape">
              <a:avLst/>
            </a:prstTxWarp>
          </a:bodyPr>
          <a:lstStyle>
            <a:lvl1pPr defTabSz="967300">
              <a:defRPr sz="1200"/>
            </a:lvl1pPr>
          </a:lstStyle>
          <a:p>
            <a:pPr>
              <a:defRPr/>
            </a:pPr>
            <a:endParaRPr lang="en-US"/>
          </a:p>
        </p:txBody>
      </p:sp>
      <p:sp>
        <p:nvSpPr>
          <p:cNvPr id="4103" name="Rectangle 7"/>
          <p:cNvSpPr>
            <a:spLocks noGrp="1" noChangeArrowheads="1"/>
          </p:cNvSpPr>
          <p:nvPr>
            <p:ph type="sldNum" sz="quarter" idx="5"/>
          </p:nvPr>
        </p:nvSpPr>
        <p:spPr bwMode="auto">
          <a:xfrm>
            <a:off x="4143843" y="9119496"/>
            <a:ext cx="3169699" cy="480060"/>
          </a:xfrm>
          <a:prstGeom prst="rect">
            <a:avLst/>
          </a:prstGeom>
          <a:noFill/>
          <a:ln w="9525">
            <a:noFill/>
            <a:miter lim="800000"/>
            <a:headEnd/>
            <a:tailEnd/>
          </a:ln>
          <a:effectLst/>
        </p:spPr>
        <p:txBody>
          <a:bodyPr vert="horz" wrap="square" lIns="96658" tIns="48329" rIns="96658" bIns="48329" numCol="1" anchor="b" anchorCtr="0" compatLnSpc="1">
            <a:prstTxWarp prst="textNoShape">
              <a:avLst/>
            </a:prstTxWarp>
          </a:bodyPr>
          <a:lstStyle>
            <a:lvl1pPr algn="r" defTabSz="967300">
              <a:defRPr sz="1200"/>
            </a:lvl1pPr>
          </a:lstStyle>
          <a:p>
            <a:pPr>
              <a:defRPr/>
            </a:pPr>
            <a:fld id="{186E9B2D-A21D-4116-B6E2-E56B3609C462}" type="slidenum">
              <a:rPr lang="en-US"/>
              <a:pPr>
                <a:defRPr/>
              </a:pPr>
              <a:t>‹#›</a:t>
            </a:fld>
            <a:endParaRPr lang="en-US"/>
          </a:p>
        </p:txBody>
      </p:sp>
    </p:spTree>
    <p:extLst>
      <p:ext uri="{BB962C8B-B14F-4D97-AF65-F5344CB8AC3E}">
        <p14:creationId xmlns:p14="http://schemas.microsoft.com/office/powerpoint/2010/main" val="2753001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C6E71DD-39D9-4C33-9F1C-E76BB2FEC5F1}" type="slidenum">
              <a:rPr lang="en-US" smtClean="0"/>
              <a:pPr/>
              <a:t>1</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35120BC-0EA2-43D7-A383-4C48AED0E415}" type="slidenum">
              <a:rPr lang="en-US" smtClean="0"/>
              <a:pPr/>
              <a:t>2</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40B475C-B77D-43E7-8967-893ACDC29AB5}" type="slidenum">
              <a:rPr lang="en-US" smtClean="0"/>
              <a:pPr/>
              <a:t>3</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8233E72-B1D9-47DD-BBEF-5B4ED63EFB00}" type="slidenum">
              <a:rPr lang="en-US" smtClean="0">
                <a:latin typeface="Arial" pitchFamily="34" charset="0"/>
              </a:rPr>
              <a:pPr/>
              <a:t>4</a:t>
            </a:fld>
            <a:endParaRPr lang="en-US" smtClean="0">
              <a:latin typeface="Arial" pitchFamily="34" charset="0"/>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8B4177-E3F7-4857-88B0-645BD8CACC4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8829CACA-1AE8-4C43-80E4-726841A5BBFA}" type="slidenum">
              <a:rPr lang="en-US" smtClean="0"/>
              <a:pPr/>
              <a:t>8</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67BC0F1-73E8-4DAD-A5A3-D3D76CF6E7E8}" type="slidenum">
              <a:rPr lang="en-US" smtClean="0"/>
              <a:pPr/>
              <a:t>9</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p>
            <a:pPr>
              <a:defRPr/>
            </a:pPr>
            <a:fld id="{161973C8-72D2-407B-8907-C9604691649A}" type="slidenum">
              <a:rPr lang="en-US" smtClean="0"/>
              <a:pPr>
                <a:defRPr/>
              </a:pPr>
              <a:t>11</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p:txBody>
          <a:bodyPr/>
          <a:lstStyle/>
          <a:p>
            <a:pPr>
              <a:defRPr/>
            </a:pPr>
            <a:fld id="{A612C935-89A2-43EB-B495-5C7C58923DC6}" type="slidenum">
              <a:rPr lang="en-US" smtClean="0"/>
              <a:pPr>
                <a:defRPr/>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p:txBody>
          <a:bodyPr/>
          <a:lstStyle/>
          <a:p>
            <a:pPr>
              <a:defRPr/>
            </a:pPr>
            <a:fld id="{08D002B4-A48F-4A90-9865-1F167D6D85F7}" type="slidenum">
              <a:rPr lang="en-US" smtClean="0"/>
              <a:pPr>
                <a:defRPr/>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p>
            <a:pPr>
              <a:defRPr/>
            </a:pPr>
            <a:fld id="{D58FBD4E-5EF2-4CFA-A067-74101EC0A435}" type="slidenum">
              <a:rPr lang="en-US" smtClean="0"/>
              <a:pPr>
                <a:defRPr/>
              </a:pPr>
              <a:t>14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E096528-AE36-4B07-8153-3062EE0A8D23}" type="slidenum">
              <a:rPr lang="en-US" smtClean="0"/>
              <a:pPr/>
              <a:t>15</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75803" y="4560570"/>
            <a:ext cx="5363595" cy="4320540"/>
          </a:xfrm>
          <a:noFill/>
          <a:ln/>
        </p:spPr>
        <p:txBody>
          <a:bodyPr/>
          <a:lstStyle/>
          <a:p>
            <a:pPr eaLnBrk="1" hangingPunct="1"/>
            <a:r>
              <a:rPr lang="en-US" sz="2500" b="1" dirty="0" smtClean="0"/>
              <a:t>Between 1990 and 2000, the total number of living donor kidney transplants more than doubled from 2094 to 5300. While the number of living-related donor kidney transplants approximately doubled, the number of living-unrelated donor transplants increased nearly 15-fold, from 87 in 1990 to 1243 in 2000. </a:t>
            </a:r>
          </a:p>
          <a:p>
            <a:pPr eaLnBrk="1" hangingPunct="1"/>
            <a:endParaRPr lang="en-US" sz="2500" b="1" dirty="0" smtClean="0"/>
          </a:p>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A310B1B3-4FEC-4E25-8064-BD1CBAC9F744}" type="slidenum">
              <a:rPr lang="en-US" smtClean="0"/>
              <a:pPr/>
              <a:t>16</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A98DE10-97CF-4883-9C39-DCAE87A9F338}" type="slidenum">
              <a:rPr lang="en-US" smtClean="0"/>
              <a:pPr/>
              <a:t>17</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75803" y="4560570"/>
            <a:ext cx="5363595" cy="4320540"/>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083D23F-24FE-4056-AAD0-556A94410C89}" type="slidenum">
              <a:rPr lang="en-US" smtClean="0"/>
              <a:pPr/>
              <a:t>18</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C36EE05D-B3A3-4DD6-90F6-2577433A77DE}" type="slidenum">
              <a:rPr lang="en-US" smtClean="0"/>
              <a:pPr/>
              <a:t>19</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6BFCCBB-E594-46AA-924B-DBDBF0819366}" type="slidenum">
              <a:rPr lang="en-US" smtClean="0"/>
              <a:pPr/>
              <a:t>20</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083D23F-24FE-4056-AAD0-556A94410C89}" type="slidenum">
              <a:rPr lang="en-US" smtClean="0"/>
              <a:pPr/>
              <a:t>21</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9D9D170B-DD17-4F07-9E6E-AF7EF1750714}" type="slidenum">
              <a:rPr lang="en-US" smtClean="0"/>
              <a:pPr/>
              <a:t>22</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F083F4E-25B2-4524-A7D2-B4A7BD957EFB}" type="slidenum">
              <a:rPr lang="en-US" smtClean="0"/>
              <a:pPr/>
              <a:t>23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48DB61F-DE0C-48A2-8924-DF9184D3680C}" type="slidenum">
              <a:rPr lang="en-US" smtClean="0"/>
              <a:pPr/>
              <a:t>25</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ECD163-1D1C-48DA-88C3-4DDE8E5CC8DC}"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8384F7C0-09FA-484C-8029-D8DD72C9606A}" type="slidenum">
              <a:rPr lang="en-US" smtClean="0"/>
              <a:pPr/>
              <a:t>33</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58336B8-7868-453C-B120-D5C8D5078226}" type="slidenum">
              <a:rPr lang="en-US" smtClean="0"/>
              <a:pPr/>
              <a:t>34</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C1437D72-D9E1-4FFE-9966-1FE0C29FCA0A}" type="slidenum">
              <a:rPr lang="en-US" smtClean="0"/>
              <a:pPr/>
              <a:t>35</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25274FF-6389-47F8-85B4-0A9A29EBD5A8}" type="slidenum">
              <a:rPr lang="en-US" smtClean="0"/>
              <a:pPr/>
              <a:t>37</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1CFA408-07C2-4A45-AD45-E8CB3E77DE8B}" type="slidenum">
              <a:rPr lang="en-US" smtClean="0"/>
              <a:pPr/>
              <a:t>39</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772C063D-6F95-4601-83AD-77459A4A7A4A}" type="slidenum">
              <a:rPr lang="en-US" smtClean="0"/>
              <a:pPr/>
              <a:t>40</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151BD4B-7974-444E-B06E-3FF0F26E0819}" type="slidenum">
              <a:rPr lang="en-US" smtClean="0"/>
              <a:pPr/>
              <a:t>41</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0B162919-7EEE-4AE6-A151-685CCD7C6311}" type="slidenum">
              <a:rPr lang="en-US" smtClean="0"/>
              <a:pPr/>
              <a:t>42</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9BFA09FE-1393-45AA-8191-AFA004E41964}" type="slidenum">
              <a:rPr lang="en-US" smtClean="0"/>
              <a:pPr/>
              <a:t>43</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27DDC9E2-4D48-466C-840C-DEE41FA635CF}" type="slidenum">
              <a:rPr lang="en-US" smtClean="0"/>
              <a:pPr/>
              <a:t>44</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54818DB-54F0-4714-AF04-138D30C0BCFE}" type="slidenum">
              <a:rPr lang="en-US" smtClean="0"/>
              <a:pPr/>
              <a:t>45</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54818DB-54F0-4714-AF04-138D30C0BCFE}" type="slidenum">
              <a:rPr lang="en-US" smtClean="0"/>
              <a:pPr/>
              <a:t>46</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B607E6ED-2391-4257-9E46-5672874BEED2}" type="slidenum">
              <a:rPr lang="en-US" smtClean="0"/>
              <a:pPr/>
              <a:t>47</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7BD0F99B-D9D6-431C-80C6-707D6F1CA31B}" type="slidenum">
              <a:rPr lang="en-US" smtClean="0"/>
              <a:pPr/>
              <a:t>48</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92229DEC-14C5-40F6-AF3F-572F04088925}" type="slidenum">
              <a:rPr lang="en-US" smtClean="0"/>
              <a:pPr/>
              <a:t>49</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50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51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C62DCDC6-E801-4F1B-AEAE-C0905011471D}" type="slidenum">
              <a:rPr lang="en-US" smtClean="0"/>
              <a:pPr/>
              <a:t>52</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55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56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57</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59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60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62</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63</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64</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66</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p:txBody>
          <a:bodyPr/>
          <a:lstStyle/>
          <a:p>
            <a:pPr>
              <a:defRPr/>
            </a:pPr>
            <a:fld id="{EB6EDB0C-1538-4066-BFAC-091E5ECE9044}" type="slidenum">
              <a:rPr lang="en-US" smtClean="0"/>
              <a:pPr>
                <a:defRPr/>
              </a:pPr>
              <a:t>67</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3CC5C33-3FF1-4789-9897-DB54D3C11FED}" type="slidenum">
              <a:rPr lang="en-US" smtClean="0"/>
              <a:pPr/>
              <a:t>68</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04B363CC-AB35-40AA-86AC-0908B88E2C9A}" type="slidenum">
              <a:rPr lang="en-US" smtClean="0"/>
              <a:pPr/>
              <a:t>69</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61CDF0C0-3352-4479-ACEA-6C2B0F3E4E16}" type="slidenum">
              <a:rPr lang="en-US" smtClean="0"/>
              <a:pPr/>
              <a:t>70</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2F85A07A-3F97-4BBA-B1E0-87903FA07444}" type="slidenum">
              <a:rPr lang="en-US" smtClean="0"/>
              <a:pPr/>
              <a:t>71</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A5616D-C010-4B1B-9A2F-BC00F4F39464}" type="slidenum">
              <a:rPr lang="en-US" smtClean="0"/>
              <a:pPr/>
              <a:t>72</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7AF39381-3981-4ADD-86F3-19298A300568}" type="slidenum">
              <a:rPr lang="en-US" smtClean="0"/>
              <a:pPr/>
              <a:t>73</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74</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endParaRPr lang="en-US" smtClean="0"/>
          </a:p>
        </p:txBody>
      </p:sp>
      <p:sp>
        <p:nvSpPr>
          <p:cNvPr id="115716" name="Slide Number Placeholder 3"/>
          <p:cNvSpPr>
            <a:spLocks noGrp="1"/>
          </p:cNvSpPr>
          <p:nvPr>
            <p:ph type="sldNum" sz="quarter" idx="5"/>
          </p:nvPr>
        </p:nvSpPr>
        <p:spPr/>
        <p:txBody>
          <a:bodyPr/>
          <a:lstStyle/>
          <a:p>
            <a:pPr>
              <a:defRPr/>
            </a:pPr>
            <a:fld id="{F23D2A7E-35AD-4A2A-B3C9-4DB5B2B21FDC}" type="slidenum">
              <a:rPr lang="en-US" smtClean="0"/>
              <a:pPr>
                <a:defRPr/>
              </a:pPr>
              <a:t>75</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6E9B2D-A21D-4116-B6E2-E56B3609C462}" type="slidenum">
              <a:rPr lang="en-US" smtClean="0"/>
              <a:pPr>
                <a:defRPr/>
              </a:pPr>
              <a:t>76</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90C527-8B7E-49CB-A0BC-AB2895F9975D}" type="slidenum">
              <a:rPr lang="en-US"/>
              <a:pPr/>
              <a:t>77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78</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79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81</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82</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837789-D8B8-40E1-AEFE-153D732A5178}" type="slidenum">
              <a:rPr lang="en-US" smtClean="0"/>
              <a:pPr/>
              <a:t>84</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837789-D8B8-40E1-AEFE-153D732A5178}" type="slidenum">
              <a:rPr lang="en-US" smtClean="0"/>
              <a:pPr/>
              <a:t>85</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p:txBody>
          <a:bodyPr/>
          <a:lstStyle/>
          <a:p>
            <a:pPr>
              <a:defRPr/>
            </a:pPr>
            <a:fld id="{985DF04E-48BF-4999-B59F-6B8C411C3F4F}" type="slidenum">
              <a:rPr lang="en-US" smtClean="0"/>
              <a:pPr>
                <a:defRPr/>
              </a:pPr>
              <a:t>86</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85B0BE-BD50-4EA5-98C3-DE6935D17251}" type="slidenum">
              <a:rPr lang="en-US" smtClean="0"/>
              <a:pPr>
                <a:defRPr/>
              </a:pPr>
              <a:t>87</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8B4177-E3F7-4857-88B0-645BD8CACC43}" type="slidenum">
              <a:rPr lang="en-US" smtClean="0"/>
              <a:pPr/>
              <a:t>88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9F4668-547A-4B30-A6C0-D8AD71618A5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7AE71A-4A6B-4C3C-B7EB-9A3618EA9F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75FA4A-46D8-4E6A-8EF8-34236DAEB9C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9FA12A-9B3B-40E9-ACAE-E67F688481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B88FC1A-7C22-4CFC-B4A4-331245C7EB3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597EC60-9F2B-479D-B641-C7ABCE4D6EE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22462D5-3675-4228-B984-9A4A5E0BEAE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A2852F-6E73-47D5-82C6-3A2B8C4B6B9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D8BB05-CB2C-4D18-B307-6BF91FFC47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BAFA1C-C5C6-4762-B6C4-D3CABFAE31E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7A39E1-0E13-44CA-B19D-B39D8E37ABD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941C27-B231-432E-9540-98A381A83D7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2DFC97-E224-4DDF-9A5C-3E44AE0D95D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25A3D7C-9BC9-48FF-86F9-87BEC728337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PowerPoint_Slide1.sldx"/></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kuznets.fas.harvard.edu/~aroth/papers/Rees%20etal%20NEJM%202009.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524000"/>
            <a:ext cx="7772400" cy="2076450"/>
          </a:xfrm>
        </p:spPr>
        <p:txBody>
          <a:bodyPr/>
          <a:lstStyle/>
          <a:p>
            <a:pPr eaLnBrk="1" hangingPunct="1"/>
            <a:r>
              <a:rPr lang="en-US" dirty="0" smtClean="0"/>
              <a:t>Kidney Exchange</a:t>
            </a:r>
            <a:br>
              <a:rPr lang="en-US" dirty="0" smtClean="0"/>
            </a:br>
            <a:endParaRPr lang="en-US" sz="3600" dirty="0" smtClean="0"/>
          </a:p>
        </p:txBody>
      </p:sp>
      <p:sp>
        <p:nvSpPr>
          <p:cNvPr id="4099" name="Rectangle 3"/>
          <p:cNvSpPr>
            <a:spLocks noGrp="1" noChangeArrowheads="1"/>
          </p:cNvSpPr>
          <p:nvPr>
            <p:ph type="subTitle" idx="1"/>
          </p:nvPr>
        </p:nvSpPr>
        <p:spPr/>
        <p:txBody>
          <a:bodyPr/>
          <a:lstStyle/>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AF782096-5A2C-4E08-AEB9-7D9D7B39B452}" type="slidenum">
              <a:rPr lang="en-US" smtClean="0"/>
              <a:pPr/>
              <a:t>2</a:t>
            </a:fld>
            <a:endParaRPr lang="en-US" smtClean="0"/>
          </a:p>
        </p:txBody>
      </p:sp>
      <p:sp>
        <p:nvSpPr>
          <p:cNvPr id="5123" name="Rectangle 2"/>
          <p:cNvSpPr>
            <a:spLocks noGrp="1" noChangeArrowheads="1"/>
          </p:cNvSpPr>
          <p:nvPr>
            <p:ph type="title"/>
          </p:nvPr>
        </p:nvSpPr>
        <p:spPr>
          <a:xfrm>
            <a:off x="685800" y="228600"/>
            <a:ext cx="7772400" cy="685800"/>
          </a:xfrm>
        </p:spPr>
        <p:txBody>
          <a:bodyPr/>
          <a:lstStyle/>
          <a:p>
            <a:pPr eaLnBrk="1" hangingPunct="1"/>
            <a:r>
              <a:rPr lang="en-US" sz="3600" smtClean="0"/>
              <a:t>Economists As Engineers </a:t>
            </a:r>
            <a:br>
              <a:rPr lang="en-US" sz="3600" smtClean="0"/>
            </a:br>
            <a:endParaRPr lang="en-US" sz="2000" smtClean="0"/>
          </a:p>
        </p:txBody>
      </p:sp>
      <p:sp>
        <p:nvSpPr>
          <p:cNvPr id="5124" name="Rectangle 3"/>
          <p:cNvSpPr>
            <a:spLocks noGrp="1" noChangeArrowheads="1"/>
          </p:cNvSpPr>
          <p:nvPr>
            <p:ph type="body" idx="1"/>
          </p:nvPr>
        </p:nvSpPr>
        <p:spPr>
          <a:xfrm>
            <a:off x="457200" y="1066800"/>
            <a:ext cx="8305800" cy="5791200"/>
          </a:xfrm>
        </p:spPr>
        <p:txBody>
          <a:bodyPr/>
          <a:lstStyle/>
          <a:p>
            <a:pPr eaLnBrk="1" hangingPunct="1"/>
            <a:r>
              <a:rPr lang="en-US" smtClean="0"/>
              <a:t>A certain amount of humility is called for: successful designs most often involve </a:t>
            </a:r>
            <a:r>
              <a:rPr lang="en-US" i="1" smtClean="0"/>
              <a:t>incremental</a:t>
            </a:r>
            <a:r>
              <a:rPr lang="en-US" smtClean="0"/>
              <a:t> changes to existing practices, both because</a:t>
            </a:r>
          </a:p>
          <a:p>
            <a:pPr lvl="1" eaLnBrk="1" hangingPunct="1"/>
            <a:r>
              <a:rPr lang="en-US" smtClean="0"/>
              <a:t>It is easier to get incremental changes adopted, rather than radical departures from preceding practice, and</a:t>
            </a:r>
          </a:p>
          <a:p>
            <a:pPr lvl="1" eaLnBrk="1" hangingPunct="1"/>
            <a:r>
              <a:rPr lang="en-US" smtClean="0"/>
              <a:t>There may be lots of hidden institutional adaptations and knowledge in existing institutions, procedures, and customs.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35D3E24F-EBC9-4AA4-8E45-10AB9E59A191}" type="slidenum">
              <a:rPr lang="en-US" smtClean="0"/>
              <a:pPr/>
              <a:t>3</a:t>
            </a:fld>
            <a:endParaRPr lang="en-US" smtClean="0"/>
          </a:p>
        </p:txBody>
      </p:sp>
      <p:sp>
        <p:nvSpPr>
          <p:cNvPr id="6147" name="Rectangle 2"/>
          <p:cNvSpPr>
            <a:spLocks noGrp="1" noChangeArrowheads="1"/>
          </p:cNvSpPr>
          <p:nvPr>
            <p:ph type="title"/>
          </p:nvPr>
        </p:nvSpPr>
        <p:spPr>
          <a:xfrm>
            <a:off x="457200" y="274638"/>
            <a:ext cx="8229600" cy="868362"/>
          </a:xfrm>
        </p:spPr>
        <p:txBody>
          <a:bodyPr/>
          <a:lstStyle/>
          <a:p>
            <a:pPr eaLnBrk="1" hangingPunct="1"/>
            <a:r>
              <a:rPr lang="en-US" sz="3200" smtClean="0"/>
              <a:t>A general market design framework to keep in mind:</a:t>
            </a:r>
          </a:p>
        </p:txBody>
      </p:sp>
      <p:sp>
        <p:nvSpPr>
          <p:cNvPr id="6148" name="Rectangle 3"/>
          <p:cNvSpPr>
            <a:spLocks noGrp="1" noChangeArrowheads="1"/>
          </p:cNvSpPr>
          <p:nvPr>
            <p:ph type="body" idx="1"/>
          </p:nvPr>
        </p:nvSpPr>
        <p:spPr>
          <a:xfrm>
            <a:off x="304800" y="1447800"/>
            <a:ext cx="8610600" cy="5105400"/>
          </a:xfrm>
        </p:spPr>
        <p:txBody>
          <a:bodyPr/>
          <a:lstStyle/>
          <a:p>
            <a:pPr eaLnBrk="1" hangingPunct="1"/>
            <a:r>
              <a:rPr lang="en-US" sz="2800" smtClean="0"/>
              <a:t>To achieve efficient outcomes, marketplaces need make markets sufficiently</a:t>
            </a:r>
          </a:p>
          <a:p>
            <a:pPr lvl="1" eaLnBrk="1" hangingPunct="1"/>
            <a:r>
              <a:rPr lang="en-US" b="1" smtClean="0"/>
              <a:t>Thick</a:t>
            </a:r>
          </a:p>
          <a:p>
            <a:pPr lvl="2" eaLnBrk="1" hangingPunct="1"/>
            <a:r>
              <a:rPr lang="en-US" sz="2000" smtClean="0"/>
              <a:t>Enough potential transactions available at one time</a:t>
            </a:r>
          </a:p>
          <a:p>
            <a:pPr lvl="1" eaLnBrk="1" hangingPunct="1"/>
            <a:r>
              <a:rPr lang="en-US" b="1" smtClean="0"/>
              <a:t>Uncongested</a:t>
            </a:r>
          </a:p>
          <a:p>
            <a:pPr lvl="2" eaLnBrk="1" hangingPunct="1"/>
            <a:r>
              <a:rPr lang="en-US" sz="2000" smtClean="0"/>
              <a:t>Enough time for offers to be made, accepted, rejected, transactions carried out…</a:t>
            </a:r>
          </a:p>
          <a:p>
            <a:pPr lvl="1" eaLnBrk="1" hangingPunct="1"/>
            <a:r>
              <a:rPr lang="en-US" b="1" smtClean="0"/>
              <a:t>Safe</a:t>
            </a:r>
          </a:p>
          <a:p>
            <a:pPr lvl="2" eaLnBrk="1" hangingPunct="1"/>
            <a:r>
              <a:rPr lang="en-US" sz="2000" smtClean="0"/>
              <a:t>Safe to participate, and to reveal relevant preferences</a:t>
            </a:r>
          </a:p>
          <a:p>
            <a:pPr eaLnBrk="1" hangingPunct="1"/>
            <a:r>
              <a:rPr lang="en-US" sz="2800" smtClean="0"/>
              <a:t>Some kinds of transactions are </a:t>
            </a:r>
            <a:r>
              <a:rPr lang="en-US" sz="2800" b="1" smtClean="0"/>
              <a:t>repugnant</a:t>
            </a:r>
            <a:r>
              <a:rPr lang="en-US" sz="2800" smtClean="0"/>
              <a:t>…and this can constrain market design.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p:txBody>
          <a:bodyPr/>
          <a:lstStyle/>
          <a:p>
            <a:pPr>
              <a:defRPr/>
            </a:pPr>
            <a:fld id="{962B042A-555A-456A-A3DE-FBD797D456F0}" type="slidenum">
              <a:rPr lang="en-US" smtClean="0"/>
              <a:pPr>
                <a:defRPr/>
              </a:pPr>
              <a:t>4</a:t>
            </a:fld>
            <a:endParaRPr lang="en-US" smtClean="0"/>
          </a:p>
        </p:txBody>
      </p:sp>
      <p:sp>
        <p:nvSpPr>
          <p:cNvPr id="12291" name="Rectangle 2"/>
          <p:cNvSpPr>
            <a:spLocks noGrp="1" noChangeArrowheads="1"/>
          </p:cNvSpPr>
          <p:nvPr>
            <p:ph type="title"/>
          </p:nvPr>
        </p:nvSpPr>
        <p:spPr>
          <a:xfrm>
            <a:off x="685800" y="152400"/>
            <a:ext cx="7772400" cy="762000"/>
          </a:xfrm>
        </p:spPr>
        <p:txBody>
          <a:bodyPr/>
          <a:lstStyle/>
          <a:p>
            <a:pPr eaLnBrk="1" hangingPunct="1"/>
            <a:r>
              <a:rPr lang="en-US" smtClean="0"/>
              <a:t>Kidney exchange--background</a:t>
            </a:r>
          </a:p>
        </p:txBody>
      </p:sp>
      <p:sp>
        <p:nvSpPr>
          <p:cNvPr id="96259" name="Rectangle 3"/>
          <p:cNvSpPr>
            <a:spLocks noGrp="1" noChangeArrowheads="1"/>
          </p:cNvSpPr>
          <p:nvPr>
            <p:ph type="body" idx="1"/>
          </p:nvPr>
        </p:nvSpPr>
        <p:spPr>
          <a:xfrm>
            <a:off x="457200" y="914400"/>
            <a:ext cx="8001000" cy="5562600"/>
          </a:xfrm>
        </p:spPr>
        <p:txBody>
          <a:bodyPr>
            <a:normAutofit fontScale="92500" lnSpcReduction="10000"/>
          </a:bodyPr>
          <a:lstStyle/>
          <a:p>
            <a:pPr>
              <a:lnSpc>
                <a:spcPct val="80000"/>
              </a:lnSpc>
              <a:defRPr/>
            </a:pPr>
            <a:r>
              <a:rPr lang="en-US" sz="2800" dirty="0" smtClean="0"/>
              <a:t>There are 89,994 patients on the waiting list for cadaver kidneys in the U.S. (as of 10/26/11)</a:t>
            </a:r>
          </a:p>
          <a:p>
            <a:pPr>
              <a:lnSpc>
                <a:spcPct val="80000"/>
              </a:lnSpc>
              <a:defRPr/>
            </a:pPr>
            <a:r>
              <a:rPr lang="en-US" sz="2800" dirty="0" smtClean="0"/>
              <a:t>In 2010 34,418 patients were added to the waiting list, and 27,775 patients were removed from the list.</a:t>
            </a:r>
          </a:p>
          <a:p>
            <a:pPr>
              <a:lnSpc>
                <a:spcPct val="80000"/>
              </a:lnSpc>
              <a:defRPr/>
            </a:pPr>
            <a:r>
              <a:rPr lang="en-US" sz="2800" dirty="0" smtClean="0"/>
              <a:t> In 2010 there were 10,622 transplants of cadaver kidneys performed in the U.S.</a:t>
            </a:r>
          </a:p>
          <a:p>
            <a:pPr>
              <a:lnSpc>
                <a:spcPct val="80000"/>
              </a:lnSpc>
              <a:defRPr/>
            </a:pPr>
            <a:r>
              <a:rPr lang="en-US" sz="2800" dirty="0" smtClean="0"/>
              <a:t>In the same year, 4,652 patients died while on the waiting list (and more than 2,110 others were removed from the list as “Too Sick to Transplant”.</a:t>
            </a:r>
          </a:p>
          <a:p>
            <a:pPr>
              <a:defRPr/>
            </a:pPr>
            <a:r>
              <a:rPr lang="en-US" sz="2800" dirty="0" smtClean="0"/>
              <a:t>In 2010 there were also 6,276 transplants of kidneys from </a:t>
            </a:r>
            <a:r>
              <a:rPr lang="en-US" sz="2800" i="1" dirty="0" smtClean="0"/>
              <a:t>living </a:t>
            </a:r>
            <a:r>
              <a:rPr lang="en-US" sz="2800" dirty="0" smtClean="0"/>
              <a:t>donors in the US. </a:t>
            </a:r>
          </a:p>
          <a:p>
            <a:pPr>
              <a:lnSpc>
                <a:spcPct val="80000"/>
              </a:lnSpc>
            </a:pPr>
            <a:r>
              <a:rPr lang="en-US" sz="2800" dirty="0" smtClean="0"/>
              <a:t>Sometimes donors are incompatible with their intended recipient.</a:t>
            </a:r>
          </a:p>
          <a:p>
            <a:pPr>
              <a:lnSpc>
                <a:spcPct val="80000"/>
              </a:lnSpc>
            </a:pPr>
            <a:endParaRPr lang="en-US" sz="2800" dirty="0" smtClean="0"/>
          </a:p>
          <a:p>
            <a:pPr>
              <a:lnSpc>
                <a:spcPct val="80000"/>
              </a:lnSpc>
            </a:pPr>
            <a:r>
              <a:rPr lang="en-US" sz="2800" dirty="0" smtClean="0"/>
              <a:t>This opens the possibility of </a:t>
            </a:r>
            <a:r>
              <a:rPr lang="en-US" sz="2800" i="1" dirty="0" smtClean="0"/>
              <a:t>exchange</a:t>
            </a:r>
            <a:r>
              <a:rPr lang="en-US" sz="2800" dirty="0" smtClean="0"/>
              <a:t> .</a:t>
            </a:r>
          </a:p>
        </p:txBody>
      </p:sp>
    </p:spTree>
    <p:extLst>
      <p:ext uri="{BB962C8B-B14F-4D97-AF65-F5344CB8AC3E}">
        <p14:creationId xmlns:p14="http://schemas.microsoft.com/office/powerpoint/2010/main" val="84060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25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25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25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62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625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endParaRPr lang="en-US" smtClean="0"/>
          </a:p>
        </p:txBody>
      </p:sp>
      <p:sp>
        <p:nvSpPr>
          <p:cNvPr id="1028" name="Content Placeholder 2"/>
          <p:cNvSpPr>
            <a:spLocks noGrp="1"/>
          </p:cNvSpPr>
          <p:nvPr>
            <p:ph idx="1"/>
          </p:nvPr>
        </p:nvSpPr>
        <p:spPr/>
        <p:txBody>
          <a:bodyPr/>
          <a:lstStyle/>
          <a:p>
            <a:pPr eaLnBrk="1" hangingPunct="1">
              <a:buFontTx/>
              <a:buNone/>
            </a:pPr>
            <a:endParaRPr lang="en-US" smtClean="0"/>
          </a:p>
        </p:txBody>
      </p:sp>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54" name="Slide" r:id="rId4" imgW="4570677" imgH="3427332" progId="PowerPoint.Slide.12">
                  <p:embed/>
                </p:oleObj>
              </mc:Choice>
              <mc:Fallback>
                <p:oleObj name="Slide" r:id="rId4" imgW="4570677" imgH="3427332" progId="PowerPoint.Slide.12">
                  <p:embed/>
                  <p:pic>
                    <p:nvPicPr>
                      <p:cNvPr id="0"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9" name="Slide Number Placeholder 4"/>
          <p:cNvSpPr>
            <a:spLocks noGrp="1"/>
          </p:cNvSpPr>
          <p:nvPr>
            <p:ph type="sldNum" sz="quarter" idx="12"/>
          </p:nvPr>
        </p:nvSpPr>
        <p:spPr>
          <a:noFill/>
        </p:spPr>
        <p:txBody>
          <a:bodyPr/>
          <a:lstStyle/>
          <a:p>
            <a:fld id="{73B65D19-F323-4740-983E-FFFF65671999}" type="slidenum">
              <a:rPr lang="en-US" smtClean="0"/>
              <a:pPr/>
              <a:t>5</a:t>
            </a:fld>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Issues with Kidney Donation</a:t>
            </a:r>
            <a:endParaRPr lang="en-US" dirty="0"/>
          </a:p>
        </p:txBody>
      </p:sp>
      <p:sp>
        <p:nvSpPr>
          <p:cNvPr id="3" name="Content Placeholder 2"/>
          <p:cNvSpPr>
            <a:spLocks noGrp="1"/>
          </p:cNvSpPr>
          <p:nvPr>
            <p:ph idx="1"/>
          </p:nvPr>
        </p:nvSpPr>
        <p:spPr/>
        <p:txBody>
          <a:bodyPr/>
          <a:lstStyle/>
          <a:p>
            <a:pPr>
              <a:buNone/>
            </a:pPr>
            <a:r>
              <a:rPr lang="en-US" sz="2800" dirty="0" smtClean="0"/>
              <a:t>Donor needs to be compatible with the patient</a:t>
            </a:r>
          </a:p>
          <a:p>
            <a:pPr>
              <a:buNone/>
            </a:pPr>
            <a:r>
              <a:rPr lang="en-US" sz="2800" dirty="0" smtClean="0"/>
              <a:t>4 Blood types: A, B, AB, 0. Each person has 2 positions to receive A, B, 0, hence generating the 4 phenotypes</a:t>
            </a:r>
          </a:p>
          <a:p>
            <a:pPr>
              <a:buNone/>
            </a:pPr>
            <a:r>
              <a:rPr lang="en-US" sz="2800" dirty="0" smtClean="0"/>
              <a:t>Anyone can get 0, Only AB can take AB, A (B) can take A(B) and 0.</a:t>
            </a:r>
          </a:p>
          <a:p>
            <a:pPr>
              <a:buNone/>
            </a:pPr>
            <a:r>
              <a:rPr lang="en-US" sz="2800" dirty="0" smtClean="0"/>
              <a:t>0: universal donor, AB: universal recipient.</a:t>
            </a:r>
          </a:p>
          <a:p>
            <a:pPr>
              <a:buNone/>
            </a:pPr>
            <a:r>
              <a:rPr lang="en-US" sz="2800" dirty="0" smtClean="0"/>
              <a:t>HLA: (Human Leukocyte Antigen): 6 major antigens and many others…</a:t>
            </a:r>
            <a:endParaRPr lang="en-US" sz="2800"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Brief history</a:t>
            </a:r>
            <a:endParaRPr lang="en-US" dirty="0"/>
          </a:p>
        </p:txBody>
      </p:sp>
      <p:sp>
        <p:nvSpPr>
          <p:cNvPr id="3" name="Content Placeholder 2"/>
          <p:cNvSpPr>
            <a:spLocks noGrp="1"/>
          </p:cNvSpPr>
          <p:nvPr>
            <p:ph idx="1"/>
          </p:nvPr>
        </p:nvSpPr>
        <p:spPr>
          <a:xfrm>
            <a:off x="457200" y="990600"/>
            <a:ext cx="8229600" cy="5715000"/>
          </a:xfrm>
        </p:spPr>
        <p:txBody>
          <a:bodyPr>
            <a:normAutofit fontScale="77500" lnSpcReduction="20000"/>
          </a:bodyPr>
          <a:lstStyle/>
          <a:p>
            <a:pPr>
              <a:lnSpc>
                <a:spcPct val="90000"/>
              </a:lnSpc>
            </a:pPr>
            <a:r>
              <a:rPr lang="en-US" dirty="0" smtClean="0"/>
              <a:t>First kidney transplant: 1954, at the Brigham, living (identical twin) donor, Dr. Joseph Murray</a:t>
            </a:r>
          </a:p>
          <a:p>
            <a:pPr>
              <a:lnSpc>
                <a:spcPct val="90000"/>
              </a:lnSpc>
            </a:pPr>
            <a:r>
              <a:rPr lang="en-US" dirty="0" smtClean="0"/>
              <a:t>Kidney exchange--important early conceptual papers:</a:t>
            </a:r>
          </a:p>
          <a:p>
            <a:pPr lvl="1">
              <a:lnSpc>
                <a:spcPct val="90000"/>
              </a:lnSpc>
            </a:pPr>
            <a:r>
              <a:rPr lang="en-US" dirty="0" smtClean="0"/>
              <a:t>F. T. </a:t>
            </a:r>
            <a:r>
              <a:rPr lang="en-US" dirty="0" err="1" smtClean="0"/>
              <a:t>Rapaport</a:t>
            </a:r>
            <a:r>
              <a:rPr lang="en-US" dirty="0" smtClean="0"/>
              <a:t> (1986) "The case for a living emotionally related international kidney donor exchange registry," </a:t>
            </a:r>
            <a:r>
              <a:rPr lang="en-US" i="1" dirty="0" smtClean="0"/>
              <a:t>Transplantation Proceedings</a:t>
            </a:r>
            <a:r>
              <a:rPr lang="en-US" dirty="0" smtClean="0"/>
              <a:t> 18: 5-9. </a:t>
            </a:r>
          </a:p>
          <a:p>
            <a:pPr lvl="1">
              <a:lnSpc>
                <a:spcPct val="90000"/>
              </a:lnSpc>
            </a:pPr>
            <a:r>
              <a:rPr lang="en-US" dirty="0" smtClean="0"/>
              <a:t> L. F. Ross, D. T. Rubin, M. </a:t>
            </a:r>
            <a:r>
              <a:rPr lang="en-US" dirty="0" err="1" smtClean="0"/>
              <a:t>Siegler</a:t>
            </a:r>
            <a:r>
              <a:rPr lang="en-US" dirty="0" smtClean="0"/>
              <a:t>, M. A. Josephson, J. R. </a:t>
            </a:r>
            <a:r>
              <a:rPr lang="en-US" dirty="0" err="1" smtClean="0"/>
              <a:t>Thistlethwaite</a:t>
            </a:r>
            <a:r>
              <a:rPr lang="en-US" dirty="0" smtClean="0"/>
              <a:t>, Jr., and E. S. </a:t>
            </a:r>
            <a:r>
              <a:rPr lang="en-US" dirty="0" err="1" smtClean="0"/>
              <a:t>Woodle</a:t>
            </a:r>
            <a:r>
              <a:rPr lang="en-US" dirty="0" smtClean="0"/>
              <a:t> (1997) "Ethics of a paired-kidney-exchange program," </a:t>
            </a:r>
            <a:r>
              <a:rPr lang="en-US" i="1" dirty="0" smtClean="0"/>
              <a:t>The New England Journal of Medicine</a:t>
            </a:r>
            <a:r>
              <a:rPr lang="en-US" dirty="0" smtClean="0"/>
              <a:t> 336: 1752-1755.</a:t>
            </a:r>
          </a:p>
          <a:p>
            <a:r>
              <a:rPr lang="en-US" dirty="0" smtClean="0"/>
              <a:t>The very first kidney exchanges were (I think) carried out in S. Korea in the early 1990’s (where the percentage of blood types A and B are roughly equal) </a:t>
            </a:r>
          </a:p>
          <a:p>
            <a:r>
              <a:rPr lang="en-US" b="1" dirty="0" smtClean="0"/>
              <a:t>The first kidney exchange in the U.S. was carried out in New England, at the Rhode Island Hospital in 2000, by surgeons Anthony P Monaco and Paul E Morrissey  </a:t>
            </a:r>
          </a:p>
          <a:p>
            <a:pPr lvl="1"/>
            <a:r>
              <a:rPr lang="en-US" b="1" dirty="0" smtClean="0"/>
              <a:t>Pre 2004: </a:t>
            </a:r>
            <a:r>
              <a:rPr lang="en-US" dirty="0"/>
              <a:t>only </a:t>
            </a:r>
            <a:r>
              <a:rPr lang="en-US" b="1" dirty="0"/>
              <a:t>5</a:t>
            </a:r>
            <a:r>
              <a:rPr lang="en-US" dirty="0"/>
              <a:t> in the 14 transplant centers in New England</a:t>
            </a:r>
            <a:endParaRPr lang="en-US" b="1"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7</a:t>
            </a:fld>
            <a:endParaRPr lang="en-US"/>
          </a:p>
        </p:txBody>
      </p:sp>
    </p:spTree>
    <p:extLst>
      <p:ext uri="{BB962C8B-B14F-4D97-AF65-F5344CB8AC3E}">
        <p14:creationId xmlns:p14="http://schemas.microsoft.com/office/powerpoint/2010/main" val="858948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56B2BF58-24F1-49BF-9B87-7547557BB87D}" type="slidenum">
              <a:rPr lang="en-US" smtClean="0"/>
              <a:pPr/>
              <a:t>8</a:t>
            </a:fld>
            <a:endParaRPr lang="en-US" smtClean="0"/>
          </a:p>
        </p:txBody>
      </p:sp>
      <p:sp>
        <p:nvSpPr>
          <p:cNvPr id="8195" name="Rectangle 2"/>
          <p:cNvSpPr>
            <a:spLocks noGrp="1" noChangeArrowheads="1"/>
          </p:cNvSpPr>
          <p:nvPr>
            <p:ph type="title"/>
          </p:nvPr>
        </p:nvSpPr>
        <p:spPr>
          <a:xfrm>
            <a:off x="381000" y="152400"/>
            <a:ext cx="8458200" cy="1143000"/>
          </a:xfrm>
        </p:spPr>
        <p:txBody>
          <a:bodyPr/>
          <a:lstStyle/>
          <a:p>
            <a:pPr eaLnBrk="1" hangingPunct="1"/>
            <a:r>
              <a:rPr lang="en-US" sz="3200" dirty="0" smtClean="0"/>
              <a:t>A classic economic problem: </a:t>
            </a:r>
            <a:br>
              <a:rPr lang="en-US" sz="3200" dirty="0" smtClean="0"/>
            </a:br>
            <a:r>
              <a:rPr lang="en-US" sz="3200" dirty="0" smtClean="0"/>
              <a:t>Coincidence of wants </a:t>
            </a:r>
            <a:br>
              <a:rPr lang="en-US" sz="3200" dirty="0" smtClean="0"/>
            </a:br>
            <a:r>
              <a:rPr lang="en-US" sz="2000" dirty="0" smtClean="0"/>
              <a:t>(Money and the Mechanism of Exchange, Jevons 1876)</a:t>
            </a:r>
          </a:p>
        </p:txBody>
      </p:sp>
      <p:sp>
        <p:nvSpPr>
          <p:cNvPr id="8196" name="Rectangle 3"/>
          <p:cNvSpPr>
            <a:spLocks noGrp="1" noChangeArrowheads="1"/>
          </p:cNvSpPr>
          <p:nvPr>
            <p:ph type="body" idx="1"/>
          </p:nvPr>
        </p:nvSpPr>
        <p:spPr>
          <a:xfrm>
            <a:off x="457200" y="1371600"/>
            <a:ext cx="8229600" cy="5486400"/>
          </a:xfrm>
        </p:spPr>
        <p:txBody>
          <a:bodyPr/>
          <a:lstStyle/>
          <a:p>
            <a:pPr eaLnBrk="1" hangingPunct="1">
              <a:lnSpc>
                <a:spcPct val="80000"/>
              </a:lnSpc>
              <a:buFontTx/>
              <a:buNone/>
            </a:pPr>
            <a:r>
              <a:rPr lang="en-US" sz="2500" dirty="0" smtClean="0"/>
              <a:t>Chapter 1:  "The first difficulty in barter is to find two persons whose disposable possessions mutually suit each other's wants. There may be many people wanting, and many possessing those things wanted; but to allow of an act of barter, there must be a double coincidence, which will rarely happen. ... the owner of a house may find it unsuitable, and may have his eye upon another house exactly fitted to his needs. But even if the owner of this second house wishes to part with it at all, it is exceedingly unlikely that he will exactly reciprocate the feelings of the first owner, and wish to barter houses. Sellers and purchasers can only be made to fit by the use of some commodity... which all are willing to receive for a time, so that what is obtained by sale in one case, may be used in purchase in another. This common commodity is called a medium, of exchange..."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E6C8C0B6-6B8A-4616-964B-BB4354EAD172}" type="slidenum">
              <a:rPr lang="en-US" smtClean="0"/>
              <a:pPr/>
              <a:t>9</a:t>
            </a:fld>
            <a:endParaRPr lang="en-US" smtClean="0"/>
          </a:p>
        </p:txBody>
      </p:sp>
      <p:sp>
        <p:nvSpPr>
          <p:cNvPr id="9219" name="Rectangle 2"/>
          <p:cNvSpPr>
            <a:spLocks noChangeArrowheads="1"/>
          </p:cNvSpPr>
          <p:nvPr/>
        </p:nvSpPr>
        <p:spPr bwMode="auto">
          <a:xfrm>
            <a:off x="381000" y="228600"/>
            <a:ext cx="8534400" cy="5922963"/>
          </a:xfrm>
          <a:prstGeom prst="rect">
            <a:avLst/>
          </a:prstGeom>
          <a:noFill/>
          <a:ln w="9525">
            <a:noFill/>
            <a:miter lim="800000"/>
            <a:headEnd/>
            <a:tailEnd/>
          </a:ln>
        </p:spPr>
        <p:txBody>
          <a:bodyPr>
            <a:spAutoFit/>
          </a:bodyPr>
          <a:lstStyle/>
          <a:p>
            <a:pPr eaLnBrk="0" hangingPunct="0">
              <a:lnSpc>
                <a:spcPct val="160000"/>
              </a:lnSpc>
              <a:spcBef>
                <a:spcPts val="500"/>
              </a:spcBef>
              <a:spcAft>
                <a:spcPts val="500"/>
              </a:spcAft>
            </a:pPr>
            <a:r>
              <a:rPr lang="en-US" sz="3400" b="1"/>
              <a:t>Section 301,National Organ Transplant Act (NOTA), </a:t>
            </a:r>
            <a:r>
              <a:rPr lang="en-US" sz="3200" b="1"/>
              <a:t>42 U.S.C. 274e </a:t>
            </a:r>
            <a:r>
              <a:rPr lang="en-US" sz="3400" b="1"/>
              <a:t>1984:</a:t>
            </a:r>
          </a:p>
          <a:p>
            <a:pPr>
              <a:lnSpc>
                <a:spcPct val="130000"/>
              </a:lnSpc>
            </a:pPr>
            <a:r>
              <a:rPr lang="en-US" sz="3400" b="1">
                <a:solidFill>
                  <a:schemeClr val="accent1"/>
                </a:solidFill>
              </a:rPr>
              <a:t>   </a:t>
            </a:r>
            <a:r>
              <a:rPr lang="en-US" sz="3400" b="1">
                <a:solidFill>
                  <a:srgbClr val="CC0000"/>
                </a:solidFill>
              </a:rPr>
              <a:t>“it shall be unlawful for any person </a:t>
            </a:r>
          </a:p>
          <a:p>
            <a:pPr eaLnBrk="0" hangingPunct="0">
              <a:lnSpc>
                <a:spcPct val="160000"/>
              </a:lnSpc>
              <a:spcBef>
                <a:spcPts val="500"/>
              </a:spcBef>
              <a:spcAft>
                <a:spcPts val="500"/>
              </a:spcAft>
            </a:pPr>
            <a:r>
              <a:rPr lang="en-US" sz="3400" b="1">
                <a:solidFill>
                  <a:srgbClr val="CC0000"/>
                </a:solidFill>
              </a:rPr>
              <a:t>to knowingly acquire, receive or otherwise transfer any human organ for valuable consideration for use in human transplantation”.</a:t>
            </a:r>
            <a:endParaRPr lang="en-US" sz="3400" b="1">
              <a:solidFill>
                <a:schemeClr val="accent1"/>
              </a:solidFill>
              <a:latin typeface="Arial Narrow"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Charlie W. Norwood Living Organ </a:t>
            </a:r>
            <a:br>
              <a:rPr lang="en-US" dirty="0" smtClean="0"/>
            </a:br>
            <a:r>
              <a:rPr lang="en-US" dirty="0" smtClean="0"/>
              <a:t>Donation Act</a:t>
            </a:r>
          </a:p>
        </p:txBody>
      </p:sp>
      <p:sp>
        <p:nvSpPr>
          <p:cNvPr id="10243" name="Content Placeholder 2"/>
          <p:cNvSpPr>
            <a:spLocks noGrp="1"/>
          </p:cNvSpPr>
          <p:nvPr>
            <p:ph idx="1"/>
          </p:nvPr>
        </p:nvSpPr>
        <p:spPr>
          <a:xfrm>
            <a:off x="304800" y="1600200"/>
            <a:ext cx="8610600" cy="4876800"/>
          </a:xfrm>
        </p:spPr>
        <p:txBody>
          <a:bodyPr/>
          <a:lstStyle/>
          <a:p>
            <a:pPr eaLnBrk="1" hangingPunct="1">
              <a:buFontTx/>
              <a:buNone/>
            </a:pPr>
            <a:r>
              <a:rPr lang="en-US" sz="3000" dirty="0" smtClean="0"/>
              <a:t>Public Law 110-144, 110th Congress, Dec. 21,</a:t>
            </a:r>
            <a:r>
              <a:rPr lang="en-US" sz="3000" b="1" dirty="0" smtClean="0"/>
              <a:t>’07</a:t>
            </a:r>
          </a:p>
          <a:p>
            <a:pPr eaLnBrk="1" hangingPunct="1"/>
            <a:r>
              <a:rPr lang="en-US" sz="3000" dirty="0" smtClean="0"/>
              <a:t> Section 301 of the National Organ Transplant Act (42 U.S.C. 274e) is amended-- (1) in subsection (a), by adding at the end the following: </a:t>
            </a:r>
          </a:p>
          <a:p>
            <a:pPr eaLnBrk="1" hangingPunct="1"/>
            <a:r>
              <a:rPr lang="en-US" sz="3000" dirty="0" smtClean="0"/>
              <a:t> </a:t>
            </a:r>
            <a:r>
              <a:rPr lang="en-US" sz="3000" b="1" dirty="0" smtClean="0">
                <a:solidFill>
                  <a:srgbClr val="CC0000"/>
                </a:solidFill>
              </a:rPr>
              <a:t>“The preceding sentence does not apply with respect to human organ paired donation.”</a:t>
            </a:r>
          </a:p>
          <a:p>
            <a:pPr eaLnBrk="1" hangingPunct="1"/>
            <a:r>
              <a:rPr lang="en-US" sz="3000" dirty="0"/>
              <a:t>Incentive Constraint: 2-way exchange involves 4 </a:t>
            </a:r>
            <a:r>
              <a:rPr lang="en-US" sz="3000" i="1" dirty="0"/>
              <a:t>simultaneous</a:t>
            </a:r>
            <a:r>
              <a:rPr lang="en-US" sz="3000" dirty="0"/>
              <a:t> surgeries.</a:t>
            </a:r>
            <a:endParaRPr lang="en-US" sz="3000" b="1" dirty="0" smtClean="0">
              <a:solidFill>
                <a:srgbClr val="CC0000"/>
              </a:solidFill>
            </a:endParaRPr>
          </a:p>
        </p:txBody>
      </p:sp>
      <p:sp>
        <p:nvSpPr>
          <p:cNvPr id="10244" name="Slide Number Placeholder 3"/>
          <p:cNvSpPr>
            <a:spLocks noGrp="1"/>
          </p:cNvSpPr>
          <p:nvPr>
            <p:ph type="sldNum" sz="quarter" idx="12"/>
          </p:nvPr>
        </p:nvSpPr>
        <p:spPr>
          <a:noFill/>
        </p:spPr>
        <p:txBody>
          <a:bodyPr/>
          <a:lstStyle/>
          <a:p>
            <a:fld id="{25DCF4A9-1402-46C3-ABEC-7405055AE2A5}" type="slidenum">
              <a:rPr lang="en-US" smtClean="0"/>
              <a:pPr/>
              <a:t>10</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p>
            <a:pPr>
              <a:defRPr/>
            </a:pPr>
            <a:fld id="{3076E9E8-7739-4BCA-A361-5AD27DE4E593}" type="slidenum">
              <a:rPr lang="en-US" smtClean="0"/>
              <a:pPr>
                <a:defRPr/>
              </a:pPr>
              <a:t>11</a:t>
            </a:fld>
            <a:endParaRPr lang="en-US" smtClean="0"/>
          </a:p>
        </p:txBody>
      </p:sp>
      <p:sp>
        <p:nvSpPr>
          <p:cNvPr id="10243" name="Rectangle 2"/>
          <p:cNvSpPr>
            <a:spLocks noGrp="1" noChangeArrowheads="1"/>
          </p:cNvSpPr>
          <p:nvPr>
            <p:ph type="title"/>
          </p:nvPr>
        </p:nvSpPr>
        <p:spPr>
          <a:xfrm>
            <a:off x="457200" y="228600"/>
            <a:ext cx="8229600" cy="533400"/>
          </a:xfrm>
        </p:spPr>
        <p:txBody>
          <a:bodyPr>
            <a:normAutofit fontScale="90000"/>
          </a:bodyPr>
          <a:lstStyle/>
          <a:p>
            <a:pPr eaLnBrk="1" hangingPunct="1"/>
            <a:r>
              <a:rPr lang="en-US" sz="3600" dirty="0" smtClean="0"/>
              <a:t>Kidney exchange clearinghouse design</a:t>
            </a:r>
          </a:p>
        </p:txBody>
      </p:sp>
      <p:sp>
        <p:nvSpPr>
          <p:cNvPr id="10244" name="Rectangle 3"/>
          <p:cNvSpPr>
            <a:spLocks noGrp="1" noChangeArrowheads="1"/>
          </p:cNvSpPr>
          <p:nvPr>
            <p:ph type="body" idx="1"/>
          </p:nvPr>
        </p:nvSpPr>
        <p:spPr>
          <a:xfrm>
            <a:off x="228600" y="838200"/>
            <a:ext cx="8686800" cy="6019800"/>
          </a:xfrm>
        </p:spPr>
        <p:txBody>
          <a:bodyPr>
            <a:noAutofit/>
          </a:bodyPr>
          <a:lstStyle/>
          <a:p>
            <a:pPr marL="609600" indent="-609600" eaLnBrk="1" hangingPunct="1">
              <a:lnSpc>
                <a:spcPct val="80000"/>
              </a:lnSpc>
              <a:buFontTx/>
              <a:buNone/>
            </a:pPr>
            <a:r>
              <a:rPr lang="en-US" sz="2300" dirty="0" smtClean="0"/>
              <a:t>Roth, Alvin E., </a:t>
            </a:r>
            <a:r>
              <a:rPr lang="en-US" sz="2300" dirty="0" smtClean="0">
                <a:solidFill>
                  <a:srgbClr val="0033CC"/>
                </a:solidFill>
              </a:rPr>
              <a:t>Tayfun </a:t>
            </a:r>
            <a:r>
              <a:rPr lang="en-US" sz="2300" dirty="0" err="1" smtClean="0">
                <a:solidFill>
                  <a:srgbClr val="0033CC"/>
                </a:solidFill>
              </a:rPr>
              <a:t>Sönmez</a:t>
            </a:r>
            <a:r>
              <a:rPr lang="en-US" sz="2300" dirty="0" smtClean="0">
                <a:solidFill>
                  <a:srgbClr val="0033CC"/>
                </a:solidFill>
              </a:rPr>
              <a:t>, and M. Utku </a:t>
            </a:r>
            <a:r>
              <a:rPr lang="en-US" sz="2300" dirty="0" err="1" smtClean="0">
                <a:solidFill>
                  <a:srgbClr val="0033CC"/>
                </a:solidFill>
              </a:rPr>
              <a:t>Ünver</a:t>
            </a:r>
            <a:r>
              <a:rPr lang="en-US" sz="2300" dirty="0" smtClean="0"/>
              <a:t>, </a:t>
            </a:r>
            <a:r>
              <a:rPr lang="en-US" sz="2300" dirty="0" smtClean="0">
                <a:latin typeface="Times New Roman" pitchFamily="18" charset="0"/>
              </a:rPr>
              <a:t>“</a:t>
            </a:r>
            <a:r>
              <a:rPr lang="en-US" sz="2300" b="1" dirty="0" smtClean="0"/>
              <a:t>Kidney Exchange</a:t>
            </a:r>
            <a:r>
              <a:rPr lang="en-US" sz="2300" dirty="0" smtClean="0"/>
              <a:t>,</a:t>
            </a:r>
            <a:r>
              <a:rPr lang="en-US" sz="2300" dirty="0" smtClean="0">
                <a:latin typeface="Times New Roman" pitchFamily="18" charset="0"/>
              </a:rPr>
              <a:t>”</a:t>
            </a:r>
            <a:r>
              <a:rPr lang="en-US" sz="2300" dirty="0" smtClean="0"/>
              <a:t> </a:t>
            </a:r>
            <a:r>
              <a:rPr lang="en-US" sz="2300" i="1" dirty="0" smtClean="0"/>
              <a:t>Quarterly Journal of Economics</a:t>
            </a:r>
            <a:r>
              <a:rPr lang="en-US" sz="2300" dirty="0" smtClean="0"/>
              <a:t>, 119, 2, May, 2004, 457-488.</a:t>
            </a:r>
          </a:p>
          <a:p>
            <a:pPr marL="609600" indent="-609600" eaLnBrk="1" hangingPunct="1">
              <a:lnSpc>
                <a:spcPct val="80000"/>
              </a:lnSpc>
              <a:buFontTx/>
              <a:buNone/>
            </a:pPr>
            <a:r>
              <a:rPr lang="en-US" sz="2300" dirty="0" smtClean="0"/>
              <a:t> </a:t>
            </a:r>
            <a:r>
              <a:rPr lang="en-US" sz="2300" dirty="0" smtClean="0">
                <a:solidFill>
                  <a:srgbClr val="FF0000"/>
                </a:solidFill>
              </a:rPr>
              <a:t>________started talking to docs________</a:t>
            </a:r>
          </a:p>
          <a:p>
            <a:pPr marL="609600" indent="-609600" eaLnBrk="1" hangingPunct="1">
              <a:lnSpc>
                <a:spcPct val="80000"/>
              </a:lnSpc>
              <a:buFontTx/>
              <a:buNone/>
            </a:pPr>
            <a:r>
              <a:rPr lang="en-US" sz="2300" dirty="0" smtClean="0">
                <a:cs typeface="Arial" charset="0"/>
              </a:rPr>
              <a:t>____ </a:t>
            </a:r>
            <a:r>
              <a:rPr lang="en-US" sz="2300" dirty="0" smtClean="0">
                <a:latin typeface="Times New Roman" pitchFamily="18" charset="0"/>
                <a:cs typeface="Arial" charset="0"/>
              </a:rPr>
              <a:t>“</a:t>
            </a:r>
            <a:r>
              <a:rPr lang="en-US" sz="2300" b="1" dirty="0" err="1" smtClean="0">
                <a:cs typeface="Arial" charset="0"/>
              </a:rPr>
              <a:t>Pairwise</a:t>
            </a:r>
            <a:r>
              <a:rPr lang="en-US" sz="2300" b="1" dirty="0" smtClean="0">
                <a:cs typeface="Arial" charset="0"/>
              </a:rPr>
              <a:t> Kidney Exchange</a:t>
            </a:r>
            <a:r>
              <a:rPr lang="en-US" sz="2300" dirty="0" smtClean="0">
                <a:cs typeface="Arial" charset="0"/>
              </a:rPr>
              <a:t>,</a:t>
            </a:r>
            <a:r>
              <a:rPr lang="en-US" sz="2300" dirty="0" smtClean="0">
                <a:latin typeface="Times New Roman" pitchFamily="18" charset="0"/>
                <a:cs typeface="Arial" charset="0"/>
              </a:rPr>
              <a:t>”</a:t>
            </a:r>
            <a:r>
              <a:rPr lang="en-US" sz="2300" dirty="0" smtClean="0">
                <a:cs typeface="Arial" charset="0"/>
              </a:rPr>
              <a:t>  </a:t>
            </a:r>
            <a:r>
              <a:rPr lang="en-US" sz="2300" i="1" dirty="0" smtClean="0">
                <a:cs typeface="Arial" charset="0"/>
              </a:rPr>
              <a:t>Journal of Economic Theory</a:t>
            </a:r>
            <a:r>
              <a:rPr lang="en-US" sz="2300" dirty="0" smtClean="0">
                <a:cs typeface="Arial" charset="0"/>
              </a:rPr>
              <a:t>, </a:t>
            </a:r>
            <a:r>
              <a:rPr lang="en-US" sz="2300" dirty="0" smtClean="0"/>
              <a:t>125, 2, 2005, 151-188.</a:t>
            </a:r>
          </a:p>
          <a:p>
            <a:pPr marL="609600" indent="-609600" eaLnBrk="1" hangingPunct="1">
              <a:lnSpc>
                <a:spcPct val="80000"/>
              </a:lnSpc>
              <a:buFontTx/>
              <a:buNone/>
            </a:pPr>
            <a:r>
              <a:rPr lang="en-US" sz="2300" dirty="0" smtClean="0"/>
              <a:t>___ “A Kidney Exchange Clearinghouse in New England</a:t>
            </a:r>
            <a:r>
              <a:rPr lang="en-US" sz="2300" b="1" dirty="0" smtClean="0"/>
              <a:t>,</a:t>
            </a:r>
            <a:r>
              <a:rPr lang="en-US" sz="2300" dirty="0" smtClean="0"/>
              <a:t>” </a:t>
            </a:r>
            <a:r>
              <a:rPr lang="en-US" sz="2300" i="1" dirty="0" smtClean="0"/>
              <a:t>American Economic Review, </a:t>
            </a:r>
            <a:r>
              <a:rPr lang="en-US" sz="2300" dirty="0" smtClean="0"/>
              <a:t>Papers and Proceedings, 95,2, May, 2005, 376-380.</a:t>
            </a:r>
            <a:endParaRPr lang="en-US" sz="2300" dirty="0" smtClean="0">
              <a:cs typeface="Arial" charset="0"/>
            </a:endParaRPr>
          </a:p>
          <a:p>
            <a:pPr marL="609600" indent="-609600" eaLnBrk="1" hangingPunct="1">
              <a:lnSpc>
                <a:spcPct val="80000"/>
              </a:lnSpc>
              <a:buFontTx/>
              <a:buNone/>
            </a:pPr>
            <a:r>
              <a:rPr lang="en-US" sz="2300" b="1" dirty="0" smtClean="0">
                <a:cs typeface="Arial" charset="0"/>
              </a:rPr>
              <a:t>_____ </a:t>
            </a:r>
            <a:r>
              <a:rPr lang="en-US" sz="2300" dirty="0" smtClean="0">
                <a:latin typeface="Times New Roman" pitchFamily="18" charset="0"/>
                <a:cs typeface="Arial" charset="0"/>
              </a:rPr>
              <a:t>“</a:t>
            </a:r>
            <a:r>
              <a:rPr lang="en-US" sz="2300" b="1" dirty="0" smtClean="0"/>
              <a:t>Efficient Kidney Exchange</a:t>
            </a:r>
            <a:r>
              <a:rPr lang="en-US" sz="2300" dirty="0" smtClean="0"/>
              <a:t>: Coincidence of Wants in Markets with Compatibility-Based Preferences</a:t>
            </a:r>
            <a:r>
              <a:rPr lang="en-US" sz="2300" dirty="0" smtClean="0">
                <a:cs typeface="Arial" charset="0"/>
              </a:rPr>
              <a:t>,</a:t>
            </a:r>
            <a:r>
              <a:rPr lang="en-US" sz="2300" dirty="0" smtClean="0">
                <a:latin typeface="Times New Roman" pitchFamily="18" charset="0"/>
                <a:cs typeface="Arial" charset="0"/>
              </a:rPr>
              <a:t>”</a:t>
            </a:r>
            <a:r>
              <a:rPr lang="en-US" sz="2300" b="1" dirty="0" smtClean="0">
                <a:cs typeface="Arial" charset="0"/>
              </a:rPr>
              <a:t> </a:t>
            </a:r>
            <a:r>
              <a:rPr lang="en-US" sz="2300" dirty="0" smtClean="0">
                <a:cs typeface="Arial" charset="0"/>
              </a:rPr>
              <a:t> </a:t>
            </a:r>
            <a:r>
              <a:rPr lang="en-US" sz="2300" i="1" dirty="0" smtClean="0">
                <a:cs typeface="Arial" charset="0"/>
              </a:rPr>
              <a:t>American Economic Review</a:t>
            </a:r>
            <a:r>
              <a:rPr lang="en-US" sz="2300" dirty="0" smtClean="0">
                <a:cs typeface="Arial" charset="0"/>
              </a:rPr>
              <a:t>, June 2007, </a:t>
            </a:r>
            <a:r>
              <a:rPr lang="da-DK" sz="2300" dirty="0" smtClean="0">
                <a:cs typeface="Arial" charset="0"/>
              </a:rPr>
              <a:t>97, 3, June 2007, 828-851</a:t>
            </a:r>
          </a:p>
          <a:p>
            <a:pPr marL="609600" indent="-609600" eaLnBrk="1" hangingPunct="1">
              <a:lnSpc>
                <a:spcPct val="80000"/>
              </a:lnSpc>
              <a:buNone/>
            </a:pPr>
            <a:r>
              <a:rPr lang="en-US" sz="2300" dirty="0" smtClean="0">
                <a:solidFill>
                  <a:srgbClr val="FF0000"/>
                </a:solidFill>
              </a:rPr>
              <a:t>___multi-hospital exchanges become common—hospitals become players in a new “kidney game”________</a:t>
            </a:r>
            <a:endParaRPr lang="en-US" sz="2300" dirty="0">
              <a:solidFill>
                <a:srgbClr val="FF0000"/>
              </a:solidFill>
            </a:endParaRPr>
          </a:p>
          <a:p>
            <a:pPr marL="609600" indent="-609600" eaLnBrk="1" hangingPunct="1">
              <a:lnSpc>
                <a:spcPct val="80000"/>
              </a:lnSpc>
              <a:buFontTx/>
              <a:buNone/>
            </a:pPr>
            <a:r>
              <a:rPr lang="da-DK" sz="2300" dirty="0" smtClean="0">
                <a:cs typeface="Arial" charset="0"/>
              </a:rPr>
              <a:t>Ashlagi, Itai and Alvin E. Roth ”Individual rationality and participation in large scale, multi-hospital kidney exchange,” working paper, January 2011.</a:t>
            </a:r>
          </a:p>
          <a:p>
            <a:pPr marL="609600" indent="-609600" eaLnBrk="1" hangingPunct="1">
              <a:lnSpc>
                <a:spcPct val="80000"/>
              </a:lnSpc>
              <a:buFontTx/>
              <a:buNone/>
            </a:pPr>
            <a:r>
              <a:rPr lang="da-DK" sz="2300" dirty="0" smtClean="0">
                <a:cs typeface="Arial" charset="0"/>
              </a:rPr>
              <a:t>Ashlagi, Itai, David Gamarnik and Alvin E. Roth</a:t>
            </a:r>
            <a:r>
              <a:rPr lang="da-DK" sz="2300" b="1" dirty="0" smtClean="0">
                <a:cs typeface="Arial" charset="0"/>
              </a:rPr>
              <a:t>, </a:t>
            </a:r>
            <a:r>
              <a:rPr lang="en-US" sz="2300" dirty="0"/>
              <a:t>The Need for (long) Chains in Kidney </a:t>
            </a:r>
            <a:r>
              <a:rPr lang="en-US" sz="2300" dirty="0" smtClean="0"/>
              <a:t>Exchange, </a:t>
            </a:r>
            <a:endParaRPr lang="en-US" sz="2300" dirty="0" smtClean="0">
              <a:cs typeface="Arial" charset="0"/>
            </a:endParaRPr>
          </a:p>
        </p:txBody>
      </p:sp>
    </p:spTree>
    <p:extLst>
      <p:ext uri="{BB962C8B-B14F-4D97-AF65-F5344CB8AC3E}">
        <p14:creationId xmlns:p14="http://schemas.microsoft.com/office/powerpoint/2010/main" val="705876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28600"/>
            <a:ext cx="8229600" cy="487363"/>
          </a:xfrm>
        </p:spPr>
        <p:txBody>
          <a:bodyPr/>
          <a:lstStyle/>
          <a:p>
            <a:pPr eaLnBrk="1" hangingPunct="1"/>
            <a:r>
              <a:rPr lang="en-US" sz="2400" smtClean="0"/>
              <a:t>And in the medical literature</a:t>
            </a:r>
          </a:p>
        </p:txBody>
      </p:sp>
      <p:sp>
        <p:nvSpPr>
          <p:cNvPr id="3" name="Content Placeholder 2"/>
          <p:cNvSpPr>
            <a:spLocks noGrp="1"/>
          </p:cNvSpPr>
          <p:nvPr>
            <p:ph idx="1"/>
          </p:nvPr>
        </p:nvSpPr>
        <p:spPr>
          <a:xfrm>
            <a:off x="152400" y="685800"/>
            <a:ext cx="8686800" cy="6019800"/>
          </a:xfrm>
        </p:spPr>
        <p:txBody>
          <a:bodyPr>
            <a:normAutofit fontScale="92500" lnSpcReduction="20000"/>
          </a:bodyPr>
          <a:lstStyle/>
          <a:p>
            <a:pPr marL="609600" indent="-609600" eaLnBrk="1" hangingPunct="1">
              <a:spcBef>
                <a:spcPts val="0"/>
              </a:spcBef>
              <a:buFontTx/>
              <a:buNone/>
              <a:defRPr/>
            </a:pPr>
            <a:r>
              <a:rPr lang="en-US" sz="2300" dirty="0" err="1" smtClean="0">
                <a:solidFill>
                  <a:srgbClr val="0033CC"/>
                </a:solidFill>
                <a:cs typeface="Arial" charset="0"/>
              </a:rPr>
              <a:t>Saidman</a:t>
            </a:r>
            <a:r>
              <a:rPr lang="en-US" sz="2300" dirty="0" smtClean="0">
                <a:solidFill>
                  <a:srgbClr val="0033CC"/>
                </a:solidFill>
                <a:cs typeface="Arial" charset="0"/>
              </a:rPr>
              <a:t>, Susan</a:t>
            </a:r>
            <a:r>
              <a:rPr lang="en-US" sz="2300" dirty="0" smtClean="0">
                <a:cs typeface="Arial" charset="0"/>
              </a:rPr>
              <a:t> L., Alvin E. Roth, Tayfun </a:t>
            </a:r>
            <a:r>
              <a:rPr lang="en-US" sz="2300" dirty="0" err="1" smtClean="0">
                <a:cs typeface="Arial" charset="0"/>
              </a:rPr>
              <a:t>Sönmez</a:t>
            </a:r>
            <a:r>
              <a:rPr lang="en-US" sz="2300" dirty="0" smtClean="0">
                <a:cs typeface="Arial" charset="0"/>
              </a:rPr>
              <a:t>, M. Utku </a:t>
            </a:r>
            <a:r>
              <a:rPr lang="en-US" sz="2300" dirty="0" err="1" smtClean="0">
                <a:cs typeface="Arial" charset="0"/>
              </a:rPr>
              <a:t>Ünver</a:t>
            </a:r>
            <a:r>
              <a:rPr lang="en-US" sz="2300" dirty="0" smtClean="0">
                <a:cs typeface="Arial" charset="0"/>
              </a:rPr>
              <a:t>, and </a:t>
            </a:r>
            <a:r>
              <a:rPr lang="en-US" sz="2300" dirty="0" smtClean="0">
                <a:solidFill>
                  <a:srgbClr val="0033CC"/>
                </a:solidFill>
                <a:cs typeface="Arial" charset="0"/>
              </a:rPr>
              <a:t>Francis L. Delmonico</a:t>
            </a:r>
            <a:r>
              <a:rPr lang="en-US" sz="2300" dirty="0" smtClean="0">
                <a:cs typeface="Arial" charset="0"/>
              </a:rPr>
              <a:t>, </a:t>
            </a:r>
            <a:r>
              <a:rPr lang="en-US" sz="2300" dirty="0" smtClean="0">
                <a:latin typeface="Times New Roman"/>
                <a:cs typeface="Arial" charset="0"/>
              </a:rPr>
              <a:t>“</a:t>
            </a:r>
            <a:r>
              <a:rPr lang="en-US" sz="2300" dirty="0" smtClean="0">
                <a:cs typeface="Arial" charset="0"/>
              </a:rPr>
              <a:t>Increasing the Opportunity of Live Kidney Donation By Matching for </a:t>
            </a:r>
            <a:r>
              <a:rPr lang="en-US" sz="2300" b="1" dirty="0" smtClean="0">
                <a:cs typeface="Arial" charset="0"/>
              </a:rPr>
              <a:t>Two and Three Way Exchanges</a:t>
            </a:r>
            <a:r>
              <a:rPr lang="en-US" sz="2300" dirty="0" smtClean="0">
                <a:cs typeface="Arial" charset="0"/>
              </a:rPr>
              <a:t>,</a:t>
            </a:r>
            <a:r>
              <a:rPr lang="en-US" sz="2300" dirty="0" smtClean="0">
                <a:latin typeface="Times New Roman"/>
                <a:cs typeface="Arial" charset="0"/>
              </a:rPr>
              <a:t>”</a:t>
            </a:r>
            <a:r>
              <a:rPr lang="en-US" sz="2300" dirty="0" smtClean="0">
                <a:cs typeface="Arial" charset="0"/>
              </a:rPr>
              <a:t> </a:t>
            </a:r>
            <a:r>
              <a:rPr lang="en-US" sz="2300" i="1" dirty="0" smtClean="0"/>
              <a:t>Transplantation</a:t>
            </a:r>
            <a:r>
              <a:rPr lang="en-US" sz="2300" dirty="0" smtClean="0"/>
              <a:t>, 81, 5, March 15, 2006, 773-782.</a:t>
            </a:r>
            <a:endParaRPr lang="en-US" sz="2300" dirty="0" smtClean="0">
              <a:cs typeface="Arial" charset="0"/>
            </a:endParaRPr>
          </a:p>
          <a:p>
            <a:pPr marL="609600" indent="-609600" eaLnBrk="1" hangingPunct="1">
              <a:spcBef>
                <a:spcPts val="0"/>
              </a:spcBef>
              <a:buFontTx/>
              <a:buNone/>
              <a:defRPr/>
            </a:pPr>
            <a:r>
              <a:rPr lang="en-US" sz="2300" dirty="0" smtClean="0">
                <a:cs typeface="Arial" charset="0"/>
              </a:rPr>
              <a:t>Roth, Alvin E., Tayfun </a:t>
            </a:r>
            <a:r>
              <a:rPr lang="en-US" sz="2300" dirty="0" err="1" smtClean="0">
                <a:cs typeface="Arial" charset="0"/>
              </a:rPr>
              <a:t>Sönmez</a:t>
            </a:r>
            <a:r>
              <a:rPr lang="en-US" sz="2300" dirty="0" smtClean="0">
                <a:cs typeface="Arial" charset="0"/>
              </a:rPr>
              <a:t>, M. Utku </a:t>
            </a:r>
            <a:r>
              <a:rPr lang="en-US" sz="2300" dirty="0" err="1" smtClean="0">
                <a:cs typeface="Arial" charset="0"/>
              </a:rPr>
              <a:t>Ünver</a:t>
            </a:r>
            <a:r>
              <a:rPr lang="en-US" sz="2300" dirty="0" smtClean="0">
                <a:cs typeface="Arial" charset="0"/>
              </a:rPr>
              <a:t>, Francis L. Delmonico, and Susan L. </a:t>
            </a:r>
            <a:r>
              <a:rPr lang="en-US" sz="2300" dirty="0" err="1" smtClean="0">
                <a:cs typeface="Arial" charset="0"/>
              </a:rPr>
              <a:t>Saidman</a:t>
            </a:r>
            <a:r>
              <a:rPr lang="en-US" sz="2300" dirty="0" smtClean="0">
                <a:cs typeface="Arial" charset="0"/>
              </a:rPr>
              <a:t>, </a:t>
            </a:r>
            <a:r>
              <a:rPr lang="en-US" sz="2300" dirty="0" smtClean="0">
                <a:latin typeface="Times New Roman"/>
                <a:cs typeface="Arial" charset="0"/>
              </a:rPr>
              <a:t>“</a:t>
            </a:r>
            <a:r>
              <a:rPr lang="en-US" sz="2300" dirty="0" smtClean="0">
                <a:cs typeface="Arial" charset="0"/>
              </a:rPr>
              <a:t>Utilizing </a:t>
            </a:r>
            <a:r>
              <a:rPr lang="en-US" sz="2300" b="1" dirty="0" smtClean="0">
                <a:cs typeface="Arial" charset="0"/>
              </a:rPr>
              <a:t>List Exchange and Undirected Donation through </a:t>
            </a:r>
            <a:r>
              <a:rPr lang="en-US" sz="2300" b="1" dirty="0" smtClean="0">
                <a:latin typeface="Times New Roman"/>
                <a:cs typeface="Arial" charset="0"/>
              </a:rPr>
              <a:t>“</a:t>
            </a:r>
            <a:r>
              <a:rPr lang="en-US" sz="2300" b="1" dirty="0" smtClean="0">
                <a:cs typeface="Arial" charset="0"/>
              </a:rPr>
              <a:t>Chain</a:t>
            </a:r>
            <a:r>
              <a:rPr lang="en-US" sz="2300" b="1" dirty="0" smtClean="0">
                <a:latin typeface="Times New Roman"/>
                <a:cs typeface="Arial" charset="0"/>
              </a:rPr>
              <a:t>”</a:t>
            </a:r>
            <a:r>
              <a:rPr lang="en-US" sz="2300" b="1" dirty="0" smtClean="0">
                <a:cs typeface="Arial" charset="0"/>
              </a:rPr>
              <a:t> Paired Kidney Donations</a:t>
            </a:r>
            <a:r>
              <a:rPr lang="en-US" sz="2300" dirty="0" smtClean="0">
                <a:cs typeface="Arial" charset="0"/>
              </a:rPr>
              <a:t>,</a:t>
            </a:r>
            <a:r>
              <a:rPr lang="en-US" sz="2300" dirty="0" smtClean="0">
                <a:latin typeface="Times New Roman"/>
                <a:cs typeface="Arial" charset="0"/>
              </a:rPr>
              <a:t>”</a:t>
            </a:r>
            <a:r>
              <a:rPr lang="en-US" sz="2300" dirty="0" smtClean="0">
                <a:cs typeface="Arial" charset="0"/>
              </a:rPr>
              <a:t> </a:t>
            </a:r>
            <a:r>
              <a:rPr lang="en-US" sz="2300" i="1" dirty="0" smtClean="0">
                <a:cs typeface="Arial" charset="0"/>
              </a:rPr>
              <a:t>American Journal of Transplantation</a:t>
            </a:r>
            <a:r>
              <a:rPr lang="en-US" sz="2300" dirty="0" smtClean="0">
                <a:cs typeface="Arial" charset="0"/>
              </a:rPr>
              <a:t>, 6, 11, November 2006, 2694-2705.</a:t>
            </a:r>
            <a:endParaRPr lang="en-US" sz="2300" dirty="0" smtClean="0"/>
          </a:p>
          <a:p>
            <a:pPr eaLnBrk="1" hangingPunct="1">
              <a:spcBef>
                <a:spcPts val="0"/>
              </a:spcBef>
              <a:buFontTx/>
              <a:buNone/>
              <a:defRPr/>
            </a:pPr>
            <a:r>
              <a:rPr lang="en-US" sz="2300" dirty="0" smtClean="0">
                <a:solidFill>
                  <a:srgbClr val="0070C0"/>
                </a:solidFill>
              </a:rPr>
              <a:t>Rees, Michael A</a:t>
            </a:r>
            <a:r>
              <a:rPr lang="en-US" sz="2300" dirty="0" smtClean="0"/>
              <a:t>., Jonathan E. Kopke, Ronald P. Pelletier, Dorry L. Segev, Matthew E. Rutter, Alfredo J. </a:t>
            </a:r>
            <a:r>
              <a:rPr lang="en-US" sz="2300" dirty="0" err="1" smtClean="0"/>
              <a:t>Fabrega</a:t>
            </a:r>
            <a:r>
              <a:rPr lang="en-US" sz="2300" dirty="0" smtClean="0"/>
              <a:t>, Jeffrey Rogers, Oleh G. Pankewycz, Janet Hiller, Alvin E. Roth, Tuomas Sandholm, Utku Ünver, and Robert A. Montgomery, “</a:t>
            </a:r>
            <a:r>
              <a:rPr lang="en-US" sz="2300" dirty="0" smtClean="0">
                <a:hlinkClick r:id="rId3" action="ppaction://hlinkfile"/>
              </a:rPr>
              <a:t>A Non-Simultaneous Extended Altruistic Donor Chain</a:t>
            </a:r>
            <a:r>
              <a:rPr lang="en-US" sz="2300" dirty="0" smtClean="0"/>
              <a:t>,” </a:t>
            </a:r>
            <a:r>
              <a:rPr lang="en-US" sz="2300" i="1" dirty="0" smtClean="0"/>
              <a:t>New England Journal of Medicine </a:t>
            </a:r>
            <a:r>
              <a:rPr lang="en-US" sz="2300" dirty="0" smtClean="0"/>
              <a:t>, 360;11, March 12, 2009, 1096-1101.</a:t>
            </a:r>
          </a:p>
          <a:p>
            <a:pPr eaLnBrk="1" hangingPunct="1">
              <a:spcBef>
                <a:spcPts val="0"/>
              </a:spcBef>
              <a:buNone/>
              <a:defRPr/>
            </a:pPr>
            <a:r>
              <a:rPr lang="en-US" sz="2300" dirty="0" smtClean="0">
                <a:solidFill>
                  <a:srgbClr val="00B0F0"/>
                </a:solidFill>
              </a:rPr>
              <a:t>Ashlagi, Itai</a:t>
            </a:r>
            <a:r>
              <a:rPr lang="en-US" sz="2300" dirty="0" smtClean="0"/>
              <a:t>, </a:t>
            </a:r>
            <a:r>
              <a:rPr lang="en-US" sz="2300" dirty="0" smtClean="0">
                <a:solidFill>
                  <a:srgbClr val="00B0F0"/>
                </a:solidFill>
              </a:rPr>
              <a:t>Duncan S. Gilchrist</a:t>
            </a:r>
            <a:r>
              <a:rPr lang="en-US" sz="2300" dirty="0" smtClean="0"/>
              <a:t>, Alvin E. Roth, and Michael A. Rees, “</a:t>
            </a:r>
            <a:r>
              <a:rPr lang="en-US" sz="2300" dirty="0" err="1" smtClean="0"/>
              <a:t>Nonsimultaneous</a:t>
            </a:r>
            <a:r>
              <a:rPr lang="en-US" sz="2300" dirty="0" smtClean="0"/>
              <a:t> Chains and Dominos in Kidney Paired Donation – Revisited,” </a:t>
            </a:r>
            <a:r>
              <a:rPr lang="en-US" sz="2300" i="1" dirty="0"/>
              <a:t>American Journal of Transplantation</a:t>
            </a:r>
            <a:r>
              <a:rPr lang="en-US" sz="2300" dirty="0"/>
              <a:t>, 11, 5, May 2011, 984-994 </a:t>
            </a:r>
            <a:endParaRPr lang="en-US" sz="2300" dirty="0" smtClean="0"/>
          </a:p>
          <a:p>
            <a:pPr lvl="0">
              <a:spcBef>
                <a:spcPts val="0"/>
              </a:spcBef>
              <a:buNone/>
              <a:defRPr/>
            </a:pPr>
            <a:r>
              <a:rPr lang="en-US" sz="2300" dirty="0"/>
              <a:t>Ashlagi, Itai, Duncan S. Gilchrist, Alvin E. Roth, and Michael A. Rees, “NEAD Chains in Transplantation,” </a:t>
            </a:r>
            <a:r>
              <a:rPr lang="en-US" sz="2300" i="1" dirty="0"/>
              <a:t>American Journal of Transplantation</a:t>
            </a:r>
            <a:r>
              <a:rPr lang="en-US" sz="2300" dirty="0"/>
              <a:t>, forthcoming.</a:t>
            </a:r>
          </a:p>
          <a:p>
            <a:pPr eaLnBrk="1" hangingPunct="1">
              <a:spcBef>
                <a:spcPts val="0"/>
              </a:spcBef>
              <a:buNone/>
              <a:defRPr/>
            </a:pPr>
            <a:endParaRPr lang="en-US" sz="2100" b="1" dirty="0" smtClean="0"/>
          </a:p>
        </p:txBody>
      </p:sp>
      <p:sp>
        <p:nvSpPr>
          <p:cNvPr id="11268" name="Slide Number Placeholder 3"/>
          <p:cNvSpPr>
            <a:spLocks noGrp="1"/>
          </p:cNvSpPr>
          <p:nvPr>
            <p:ph type="sldNum" sz="quarter" idx="12"/>
          </p:nvPr>
        </p:nvSpPr>
        <p:spPr/>
        <p:txBody>
          <a:bodyPr/>
          <a:lstStyle/>
          <a:p>
            <a:pPr>
              <a:defRPr/>
            </a:pPr>
            <a:fld id="{3F781760-7AC7-40C8-8AB3-CC1D1EBB76CA}" type="slidenum">
              <a:rPr lang="en-US" smtClean="0"/>
              <a:pPr>
                <a:defRPr/>
              </a:pPr>
              <a:t>12</a:t>
            </a:fld>
            <a:endParaRPr lang="en-US" smtClean="0"/>
          </a:p>
        </p:txBody>
      </p:sp>
    </p:spTree>
    <p:extLst>
      <p:ext uri="{BB962C8B-B14F-4D97-AF65-F5344CB8AC3E}">
        <p14:creationId xmlns:p14="http://schemas.microsoft.com/office/powerpoint/2010/main" val="874199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792162"/>
          </a:xfrm>
        </p:spPr>
        <p:txBody>
          <a:bodyPr/>
          <a:lstStyle/>
          <a:p>
            <a:r>
              <a:rPr lang="en-US" sz="3600" dirty="0" smtClean="0"/>
              <a:t>There’s also a growing CS literature</a:t>
            </a:r>
          </a:p>
        </p:txBody>
      </p:sp>
      <p:sp>
        <p:nvSpPr>
          <p:cNvPr id="12291" name="Content Placeholder 2"/>
          <p:cNvSpPr>
            <a:spLocks noGrp="1"/>
          </p:cNvSpPr>
          <p:nvPr>
            <p:ph idx="1"/>
          </p:nvPr>
        </p:nvSpPr>
        <p:spPr>
          <a:xfrm>
            <a:off x="457200" y="914400"/>
            <a:ext cx="8229600" cy="5715000"/>
          </a:xfrm>
        </p:spPr>
        <p:txBody>
          <a:bodyPr/>
          <a:lstStyle/>
          <a:p>
            <a:r>
              <a:rPr lang="en-US" sz="2200" dirty="0" smtClean="0"/>
              <a:t>Abraham, D., Blum, A., and Sandholm, T.  2007.  Clearing Algorithms for Barter Exchange Markets: Enabling Nationwide Kidney Exchanges</a:t>
            </a:r>
            <a:r>
              <a:rPr lang="en-US" sz="2200" u="sng" dirty="0" smtClean="0"/>
              <a:t>.</a:t>
            </a:r>
            <a:r>
              <a:rPr lang="en-US" sz="2200" dirty="0" smtClean="0"/>
              <a:t>  In Proceedings of the </a:t>
            </a:r>
            <a:r>
              <a:rPr lang="en-US" sz="2200" i="1" dirty="0" smtClean="0"/>
              <a:t>ACM Conference on Electronic Commerce (EC)</a:t>
            </a:r>
            <a:r>
              <a:rPr lang="en-US" sz="2200" dirty="0" smtClean="0"/>
              <a:t>. </a:t>
            </a:r>
          </a:p>
          <a:p>
            <a:r>
              <a:rPr lang="en-US" sz="2200" dirty="0" smtClean="0"/>
              <a:t>Ashlagi, Itai, Felix Fischer, Ian A. </a:t>
            </a:r>
            <a:r>
              <a:rPr lang="en-US" sz="2200" dirty="0" err="1" smtClean="0"/>
              <a:t>Kash</a:t>
            </a:r>
            <a:r>
              <a:rPr lang="en-US" sz="2200" dirty="0" smtClean="0"/>
              <a:t>, Ariel D. Procaccia,2010, Mix and Match, EC’10, June 7–11, 2010, Cambridge, MA.</a:t>
            </a:r>
          </a:p>
          <a:p>
            <a:r>
              <a:rPr lang="en-US" sz="2200" dirty="0" smtClean="0"/>
              <a:t>Ashlagi, Itai, and Alvin E. Roth 2011 “Participation (versus free riding) in large scale, multi-hospital kidney exchange”</a:t>
            </a:r>
          </a:p>
          <a:p>
            <a:r>
              <a:rPr lang="en-US" sz="2200" dirty="0" smtClean="0"/>
              <a:t>Biro, Peter, and Katarina </a:t>
            </a:r>
            <a:r>
              <a:rPr lang="en-US" sz="2200" dirty="0" err="1" smtClean="0"/>
              <a:t>Cechlarova</a:t>
            </a:r>
            <a:r>
              <a:rPr lang="en-US" sz="2200" dirty="0" smtClean="0"/>
              <a:t> (2007), </a:t>
            </a:r>
            <a:r>
              <a:rPr lang="en-US" sz="2200" dirty="0" err="1" smtClean="0"/>
              <a:t>Inapproximability</a:t>
            </a:r>
            <a:r>
              <a:rPr lang="en-US" sz="2200" dirty="0" smtClean="0"/>
              <a:t> of the kidney exchange problem, Information Processing Letters, 101, 5, 16 March 2007, 199-202</a:t>
            </a:r>
          </a:p>
          <a:p>
            <a:r>
              <a:rPr lang="en-US" sz="2200" dirty="0" err="1" smtClean="0"/>
              <a:t>Ioannis</a:t>
            </a:r>
            <a:r>
              <a:rPr lang="en-US" sz="2200" dirty="0" smtClean="0"/>
              <a:t> </a:t>
            </a:r>
            <a:r>
              <a:rPr lang="en-US" sz="2200" dirty="0" err="1" smtClean="0"/>
              <a:t>Caragiannis</a:t>
            </a:r>
            <a:r>
              <a:rPr lang="en-US" sz="2200" dirty="0" smtClean="0"/>
              <a:t>, </a:t>
            </a:r>
            <a:r>
              <a:rPr lang="en-US" sz="2200" dirty="0" err="1" smtClean="0"/>
              <a:t>Aris</a:t>
            </a:r>
            <a:r>
              <a:rPr lang="en-US" sz="2200" dirty="0" smtClean="0"/>
              <a:t> </a:t>
            </a:r>
            <a:r>
              <a:rPr lang="en-US" sz="2200" dirty="0" err="1" smtClean="0"/>
              <a:t>Filos-Ratsikas</a:t>
            </a:r>
            <a:r>
              <a:rPr lang="en-US" sz="2200" dirty="0" smtClean="0"/>
              <a:t>, and Ariel D. Procaccia. An Improved 2-Agent Kidney Exchange Mechanism, July 2011.</a:t>
            </a:r>
          </a:p>
        </p:txBody>
      </p:sp>
      <p:sp>
        <p:nvSpPr>
          <p:cNvPr id="12292" name="Slide Number Placeholder 3"/>
          <p:cNvSpPr>
            <a:spLocks noGrp="1"/>
          </p:cNvSpPr>
          <p:nvPr>
            <p:ph type="sldNum" sz="quarter" idx="12"/>
          </p:nvPr>
        </p:nvSpPr>
        <p:spPr/>
        <p:txBody>
          <a:bodyPr/>
          <a:lstStyle/>
          <a:p>
            <a:pPr>
              <a:defRPr/>
            </a:pPr>
            <a:fld id="{60BFF396-6FCD-4950-A77F-48742C3D8FDA}" type="slidenum">
              <a:rPr lang="en-US" smtClean="0"/>
              <a:pPr>
                <a:defRPr/>
              </a:pPr>
              <a:t>13</a:t>
            </a:fld>
            <a:endParaRPr lang="en-US" smtClean="0"/>
          </a:p>
        </p:txBody>
      </p:sp>
    </p:spTree>
    <p:extLst>
      <p:ext uri="{BB962C8B-B14F-4D97-AF65-F5344CB8AC3E}">
        <p14:creationId xmlns:p14="http://schemas.microsoft.com/office/powerpoint/2010/main" val="3004192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p:txBody>
          <a:bodyPr/>
          <a:lstStyle/>
          <a:p>
            <a:pPr>
              <a:defRPr/>
            </a:pPr>
            <a:fld id="{F5D923E2-1F90-4FC0-9AB1-6182B4A93623}" type="slidenum">
              <a:rPr lang="en-US" smtClean="0"/>
              <a:pPr>
                <a:defRPr/>
              </a:pPr>
              <a:t>14</a:t>
            </a:fld>
            <a:endParaRPr lang="en-US" smtClean="0"/>
          </a:p>
        </p:txBody>
      </p:sp>
      <p:sp>
        <p:nvSpPr>
          <p:cNvPr id="13315" name="Rectangle 2"/>
          <p:cNvSpPr>
            <a:spLocks noGrp="1" noChangeArrowheads="1"/>
          </p:cNvSpPr>
          <p:nvPr>
            <p:ph type="title"/>
          </p:nvPr>
        </p:nvSpPr>
        <p:spPr>
          <a:xfrm>
            <a:off x="457200" y="274638"/>
            <a:ext cx="8229600" cy="1096962"/>
          </a:xfrm>
        </p:spPr>
        <p:txBody>
          <a:bodyPr/>
          <a:lstStyle/>
          <a:p>
            <a:pPr eaLnBrk="1" hangingPunct="1"/>
            <a:r>
              <a:rPr lang="en-US" sz="3200" dirty="0" smtClean="0"/>
              <a:t>Kidney Exchange Institutions</a:t>
            </a:r>
          </a:p>
        </p:txBody>
      </p:sp>
      <p:sp>
        <p:nvSpPr>
          <p:cNvPr id="13316" name="Rectangle 3"/>
          <p:cNvSpPr>
            <a:spLocks noGrp="1" noChangeArrowheads="1"/>
          </p:cNvSpPr>
          <p:nvPr>
            <p:ph type="body" idx="1"/>
          </p:nvPr>
        </p:nvSpPr>
        <p:spPr>
          <a:xfrm>
            <a:off x="457200" y="1219200"/>
            <a:ext cx="8229600" cy="5257800"/>
          </a:xfrm>
        </p:spPr>
        <p:txBody>
          <a:bodyPr/>
          <a:lstStyle/>
          <a:p>
            <a:pPr eaLnBrk="1" hangingPunct="1">
              <a:lnSpc>
                <a:spcPct val="90000"/>
              </a:lnSpc>
            </a:pPr>
            <a:r>
              <a:rPr lang="en-US" dirty="0" smtClean="0"/>
              <a:t>New England Program for Kidney Exchange—approved in 2004, started 2005 (will be shut in favor of the national pilot program Dec 31, 2011).</a:t>
            </a:r>
          </a:p>
          <a:p>
            <a:pPr lvl="2" eaLnBrk="1" hangingPunct="1">
              <a:lnSpc>
                <a:spcPct val="90000"/>
              </a:lnSpc>
            </a:pPr>
            <a:r>
              <a:rPr lang="en-US" dirty="0" smtClean="0"/>
              <a:t>Organized kidney exchanges among the 14 transplant centers in New England</a:t>
            </a:r>
          </a:p>
          <a:p>
            <a:pPr eaLnBrk="1" hangingPunct="1">
              <a:lnSpc>
                <a:spcPct val="90000"/>
              </a:lnSpc>
            </a:pPr>
            <a:r>
              <a:rPr lang="en-US" dirty="0" smtClean="0"/>
              <a:t>Ohio Paired Kidney Donation Consortium, Alliance for Paired Donation, 2006-07 (Rees) </a:t>
            </a:r>
          </a:p>
          <a:p>
            <a:pPr lvl="1" eaLnBrk="1" hangingPunct="1">
              <a:lnSpc>
                <a:spcPct val="90000"/>
              </a:lnSpc>
            </a:pPr>
            <a:r>
              <a:rPr lang="en-US" sz="2400" dirty="0" smtClean="0"/>
              <a:t>81 transplant centers and growing…</a:t>
            </a:r>
          </a:p>
          <a:p>
            <a:pPr eaLnBrk="1" hangingPunct="1">
              <a:lnSpc>
                <a:spcPct val="90000"/>
              </a:lnSpc>
            </a:pPr>
            <a:r>
              <a:rPr lang="en-US" dirty="0" smtClean="0"/>
              <a:t>National (U.S.) kidney exchange—2010</a:t>
            </a:r>
          </a:p>
          <a:p>
            <a:pPr lvl="1" eaLnBrk="1" hangingPunct="1">
              <a:lnSpc>
                <a:spcPct val="90000"/>
              </a:lnSpc>
            </a:pPr>
            <a:r>
              <a:rPr lang="en-US" sz="2000" dirty="0" smtClean="0">
                <a:solidFill>
                  <a:srgbClr val="FF0000"/>
                </a:solidFill>
              </a:rPr>
              <a:t>A national exchange pilot program was begun in 2010, but obstacles remain…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3"/>
          <p:cNvSpPr>
            <a:spLocks noGrp="1"/>
          </p:cNvSpPr>
          <p:nvPr>
            <p:ph type="sldNum" sz="quarter" idx="12"/>
          </p:nvPr>
        </p:nvSpPr>
        <p:spPr>
          <a:noFill/>
        </p:spPr>
        <p:txBody>
          <a:bodyPr/>
          <a:lstStyle/>
          <a:p>
            <a:fld id="{04B47ACB-E64A-4450-A79E-C1DBD5CBD49D}" type="slidenum">
              <a:rPr lang="en-US" smtClean="0"/>
              <a:pPr/>
              <a:t>15</a:t>
            </a:fld>
            <a:endParaRPr lang="en-US" smtClean="0"/>
          </a:p>
        </p:txBody>
      </p:sp>
      <p:graphicFrame>
        <p:nvGraphicFramePr>
          <p:cNvPr id="2050" name="Object 2"/>
          <p:cNvGraphicFramePr>
            <a:graphicFrameLocks/>
          </p:cNvGraphicFramePr>
          <p:nvPr>
            <p:extLst>
              <p:ext uri="{D42A27DB-BD31-4B8C-83A1-F6EECF244321}">
                <p14:modId xmlns:p14="http://schemas.microsoft.com/office/powerpoint/2010/main" val="4234685459"/>
              </p:ext>
            </p:extLst>
          </p:nvPr>
        </p:nvGraphicFramePr>
        <p:xfrm>
          <a:off x="228600" y="133351"/>
          <a:ext cx="8458200" cy="5581650"/>
        </p:xfrm>
        <a:graphic>
          <a:graphicData uri="http://schemas.openxmlformats.org/presentationml/2006/ole">
            <mc:AlternateContent xmlns:mc="http://schemas.openxmlformats.org/markup-compatibility/2006">
              <mc:Choice xmlns:v="urn:schemas-microsoft-com:vml" Requires="v">
                <p:oleObj spid="_x0000_s2078" name="Chart" r:id="rId4" imgW="5915045" imgH="4372051" progId="MSGraph.Chart.8">
                  <p:embed followColorScheme="full"/>
                </p:oleObj>
              </mc:Choice>
              <mc:Fallback>
                <p:oleObj name="Chart" r:id="rId4" imgW="5915045" imgH="4372051" progId="MSGraph.Chart.8">
                  <p:embed followColorScheme="full"/>
                  <p:pic>
                    <p:nvPicPr>
                      <p:cNvPr id="0" name="Picture 2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33351"/>
                        <a:ext cx="8458200" cy="558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914400" y="5638800"/>
            <a:ext cx="7401385" cy="1077218"/>
          </a:xfrm>
          <a:prstGeom prst="rect">
            <a:avLst/>
          </a:prstGeom>
          <a:noFill/>
        </p:spPr>
        <p:txBody>
          <a:bodyPr wrap="none" rtlCol="0">
            <a:spAutoFit/>
          </a:bodyPr>
          <a:lstStyle/>
          <a:p>
            <a:r>
              <a:rPr lang="en-US" sz="3200" dirty="0" smtClean="0"/>
              <a:t>From 1990 – 2000: Living donor kidney </a:t>
            </a:r>
          </a:p>
          <a:p>
            <a:r>
              <a:rPr lang="en-US" sz="3200" dirty="0" smtClean="0"/>
              <a:t>transplants: 2094 to 5300</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2"/>
          </p:nvPr>
        </p:nvSpPr>
        <p:spPr>
          <a:noFill/>
        </p:spPr>
        <p:txBody>
          <a:bodyPr/>
          <a:lstStyle/>
          <a:p>
            <a:fld id="{486A5489-E4CA-4773-8C32-6B72991E19A0}" type="slidenum">
              <a:rPr lang="en-US" smtClean="0"/>
              <a:pPr/>
              <a:t>16</a:t>
            </a:fld>
            <a:endParaRPr lang="en-US" smtClean="0"/>
          </a:p>
        </p:txBody>
      </p:sp>
      <p:sp>
        <p:nvSpPr>
          <p:cNvPr id="15363" name="Rectangle 2"/>
          <p:cNvSpPr>
            <a:spLocks noChangeArrowheads="1"/>
          </p:cNvSpPr>
          <p:nvPr/>
        </p:nvSpPr>
        <p:spPr bwMode="auto">
          <a:xfrm>
            <a:off x="1592263" y="1071563"/>
            <a:ext cx="6780212" cy="4189412"/>
          </a:xfrm>
          <a:prstGeom prst="rect">
            <a:avLst/>
          </a:prstGeom>
          <a:noFill/>
          <a:ln w="38100">
            <a:solidFill>
              <a:schemeClr val="folHlink"/>
            </a:solidFill>
            <a:miter lim="800000"/>
            <a:headEnd/>
            <a:tailEnd/>
          </a:ln>
        </p:spPr>
        <p:txBody>
          <a:bodyPr/>
          <a:lstStyle/>
          <a:p>
            <a:endParaRPr lang="en-US"/>
          </a:p>
        </p:txBody>
      </p:sp>
      <p:sp>
        <p:nvSpPr>
          <p:cNvPr id="15364" name="Line 3"/>
          <p:cNvSpPr>
            <a:spLocks noChangeShapeType="1"/>
          </p:cNvSpPr>
          <p:nvPr/>
        </p:nvSpPr>
        <p:spPr bwMode="auto">
          <a:xfrm>
            <a:off x="1592263" y="4854575"/>
            <a:ext cx="6780212" cy="3175"/>
          </a:xfrm>
          <a:prstGeom prst="line">
            <a:avLst/>
          </a:prstGeom>
          <a:noFill/>
          <a:ln w="0">
            <a:solidFill>
              <a:srgbClr val="FFFFFF"/>
            </a:solidFill>
            <a:round/>
            <a:headEnd/>
            <a:tailEnd/>
          </a:ln>
        </p:spPr>
        <p:txBody>
          <a:bodyPr/>
          <a:lstStyle/>
          <a:p>
            <a:endParaRPr lang="en-US"/>
          </a:p>
        </p:txBody>
      </p:sp>
      <p:sp>
        <p:nvSpPr>
          <p:cNvPr id="15365" name="Line 4"/>
          <p:cNvSpPr>
            <a:spLocks noChangeShapeType="1"/>
          </p:cNvSpPr>
          <p:nvPr/>
        </p:nvSpPr>
        <p:spPr bwMode="auto">
          <a:xfrm>
            <a:off x="1592263" y="4419600"/>
            <a:ext cx="6780212" cy="4763"/>
          </a:xfrm>
          <a:prstGeom prst="line">
            <a:avLst/>
          </a:prstGeom>
          <a:noFill/>
          <a:ln w="0">
            <a:solidFill>
              <a:srgbClr val="FFFFFF"/>
            </a:solidFill>
            <a:round/>
            <a:headEnd/>
            <a:tailEnd/>
          </a:ln>
        </p:spPr>
        <p:txBody>
          <a:bodyPr/>
          <a:lstStyle/>
          <a:p>
            <a:endParaRPr lang="en-US"/>
          </a:p>
        </p:txBody>
      </p:sp>
      <p:sp>
        <p:nvSpPr>
          <p:cNvPr id="15366" name="Line 5"/>
          <p:cNvSpPr>
            <a:spLocks noChangeShapeType="1"/>
          </p:cNvSpPr>
          <p:nvPr/>
        </p:nvSpPr>
        <p:spPr bwMode="auto">
          <a:xfrm>
            <a:off x="1592263" y="4010025"/>
            <a:ext cx="6780212" cy="3175"/>
          </a:xfrm>
          <a:prstGeom prst="line">
            <a:avLst/>
          </a:prstGeom>
          <a:noFill/>
          <a:ln w="0">
            <a:solidFill>
              <a:srgbClr val="FFFFFF"/>
            </a:solidFill>
            <a:round/>
            <a:headEnd/>
            <a:tailEnd/>
          </a:ln>
        </p:spPr>
        <p:txBody>
          <a:bodyPr/>
          <a:lstStyle/>
          <a:p>
            <a:endParaRPr lang="en-US"/>
          </a:p>
        </p:txBody>
      </p:sp>
      <p:sp>
        <p:nvSpPr>
          <p:cNvPr id="15367" name="Line 6"/>
          <p:cNvSpPr>
            <a:spLocks noChangeShapeType="1"/>
          </p:cNvSpPr>
          <p:nvPr/>
        </p:nvSpPr>
        <p:spPr bwMode="auto">
          <a:xfrm>
            <a:off x="1592263" y="3579813"/>
            <a:ext cx="6780212" cy="4762"/>
          </a:xfrm>
          <a:prstGeom prst="line">
            <a:avLst/>
          </a:prstGeom>
          <a:noFill/>
          <a:ln w="0">
            <a:solidFill>
              <a:srgbClr val="FFFFFF"/>
            </a:solidFill>
            <a:round/>
            <a:headEnd/>
            <a:tailEnd/>
          </a:ln>
        </p:spPr>
        <p:txBody>
          <a:bodyPr/>
          <a:lstStyle/>
          <a:p>
            <a:endParaRPr lang="en-US"/>
          </a:p>
        </p:txBody>
      </p:sp>
      <p:sp>
        <p:nvSpPr>
          <p:cNvPr id="15368" name="Line 7"/>
          <p:cNvSpPr>
            <a:spLocks noChangeShapeType="1"/>
          </p:cNvSpPr>
          <p:nvPr/>
        </p:nvSpPr>
        <p:spPr bwMode="auto">
          <a:xfrm>
            <a:off x="1592263" y="3170238"/>
            <a:ext cx="6780212" cy="3175"/>
          </a:xfrm>
          <a:prstGeom prst="line">
            <a:avLst/>
          </a:prstGeom>
          <a:noFill/>
          <a:ln w="0">
            <a:solidFill>
              <a:srgbClr val="FFFFFF"/>
            </a:solidFill>
            <a:round/>
            <a:headEnd/>
            <a:tailEnd/>
          </a:ln>
        </p:spPr>
        <p:txBody>
          <a:bodyPr/>
          <a:lstStyle/>
          <a:p>
            <a:endParaRPr lang="en-US"/>
          </a:p>
        </p:txBody>
      </p:sp>
      <p:sp>
        <p:nvSpPr>
          <p:cNvPr id="15369" name="Line 8"/>
          <p:cNvSpPr>
            <a:spLocks noChangeShapeType="1"/>
          </p:cNvSpPr>
          <p:nvPr/>
        </p:nvSpPr>
        <p:spPr bwMode="auto">
          <a:xfrm>
            <a:off x="1592263" y="2757488"/>
            <a:ext cx="6780212" cy="3175"/>
          </a:xfrm>
          <a:prstGeom prst="line">
            <a:avLst/>
          </a:prstGeom>
          <a:noFill/>
          <a:ln w="0">
            <a:solidFill>
              <a:srgbClr val="FFFFFF"/>
            </a:solidFill>
            <a:round/>
            <a:headEnd/>
            <a:tailEnd/>
          </a:ln>
        </p:spPr>
        <p:txBody>
          <a:bodyPr/>
          <a:lstStyle/>
          <a:p>
            <a:endParaRPr lang="en-US"/>
          </a:p>
        </p:txBody>
      </p:sp>
      <p:sp>
        <p:nvSpPr>
          <p:cNvPr id="15370" name="Line 9"/>
          <p:cNvSpPr>
            <a:spLocks noChangeShapeType="1"/>
          </p:cNvSpPr>
          <p:nvPr/>
        </p:nvSpPr>
        <p:spPr bwMode="auto">
          <a:xfrm>
            <a:off x="1592263" y="2324100"/>
            <a:ext cx="6780212" cy="3175"/>
          </a:xfrm>
          <a:prstGeom prst="line">
            <a:avLst/>
          </a:prstGeom>
          <a:noFill/>
          <a:ln w="0">
            <a:solidFill>
              <a:srgbClr val="FFFFFF"/>
            </a:solidFill>
            <a:round/>
            <a:headEnd/>
            <a:tailEnd/>
          </a:ln>
        </p:spPr>
        <p:txBody>
          <a:bodyPr/>
          <a:lstStyle/>
          <a:p>
            <a:endParaRPr lang="en-US"/>
          </a:p>
        </p:txBody>
      </p:sp>
      <p:sp>
        <p:nvSpPr>
          <p:cNvPr id="15371" name="Line 10"/>
          <p:cNvSpPr>
            <a:spLocks noChangeShapeType="1"/>
          </p:cNvSpPr>
          <p:nvPr/>
        </p:nvSpPr>
        <p:spPr bwMode="auto">
          <a:xfrm>
            <a:off x="1592263" y="1917700"/>
            <a:ext cx="6780212" cy="3175"/>
          </a:xfrm>
          <a:prstGeom prst="line">
            <a:avLst/>
          </a:prstGeom>
          <a:noFill/>
          <a:ln w="0">
            <a:solidFill>
              <a:srgbClr val="FFFFFF"/>
            </a:solidFill>
            <a:round/>
            <a:headEnd/>
            <a:tailEnd/>
          </a:ln>
        </p:spPr>
        <p:txBody>
          <a:bodyPr/>
          <a:lstStyle/>
          <a:p>
            <a:endParaRPr lang="en-US"/>
          </a:p>
        </p:txBody>
      </p:sp>
      <p:sp>
        <p:nvSpPr>
          <p:cNvPr id="15372" name="Line 11"/>
          <p:cNvSpPr>
            <a:spLocks noChangeShapeType="1"/>
          </p:cNvSpPr>
          <p:nvPr/>
        </p:nvSpPr>
        <p:spPr bwMode="auto">
          <a:xfrm>
            <a:off x="1592263" y="1484313"/>
            <a:ext cx="6780212" cy="3175"/>
          </a:xfrm>
          <a:prstGeom prst="line">
            <a:avLst/>
          </a:prstGeom>
          <a:noFill/>
          <a:ln w="0">
            <a:solidFill>
              <a:srgbClr val="FFFFFF"/>
            </a:solidFill>
            <a:round/>
            <a:headEnd/>
            <a:tailEnd/>
          </a:ln>
        </p:spPr>
        <p:txBody>
          <a:bodyPr/>
          <a:lstStyle/>
          <a:p>
            <a:endParaRPr lang="en-US"/>
          </a:p>
        </p:txBody>
      </p:sp>
      <p:sp>
        <p:nvSpPr>
          <p:cNvPr id="15373" name="Line 12"/>
          <p:cNvSpPr>
            <a:spLocks noChangeShapeType="1"/>
          </p:cNvSpPr>
          <p:nvPr/>
        </p:nvSpPr>
        <p:spPr bwMode="auto">
          <a:xfrm>
            <a:off x="1465263" y="5260975"/>
            <a:ext cx="127000" cy="4763"/>
          </a:xfrm>
          <a:prstGeom prst="line">
            <a:avLst/>
          </a:prstGeom>
          <a:noFill/>
          <a:ln w="38100">
            <a:solidFill>
              <a:srgbClr val="FFFF00"/>
            </a:solidFill>
            <a:round/>
            <a:headEnd/>
            <a:tailEnd/>
          </a:ln>
        </p:spPr>
        <p:txBody>
          <a:bodyPr/>
          <a:lstStyle/>
          <a:p>
            <a:endParaRPr lang="en-US"/>
          </a:p>
        </p:txBody>
      </p:sp>
      <p:sp>
        <p:nvSpPr>
          <p:cNvPr id="15374" name="Line 13"/>
          <p:cNvSpPr>
            <a:spLocks noChangeShapeType="1"/>
          </p:cNvSpPr>
          <p:nvPr/>
        </p:nvSpPr>
        <p:spPr bwMode="auto">
          <a:xfrm>
            <a:off x="1465263" y="4854575"/>
            <a:ext cx="127000" cy="3175"/>
          </a:xfrm>
          <a:prstGeom prst="line">
            <a:avLst/>
          </a:prstGeom>
          <a:noFill/>
          <a:ln w="38100">
            <a:solidFill>
              <a:srgbClr val="FFFF00"/>
            </a:solidFill>
            <a:round/>
            <a:headEnd/>
            <a:tailEnd/>
          </a:ln>
        </p:spPr>
        <p:txBody>
          <a:bodyPr/>
          <a:lstStyle/>
          <a:p>
            <a:endParaRPr lang="en-US"/>
          </a:p>
        </p:txBody>
      </p:sp>
      <p:sp>
        <p:nvSpPr>
          <p:cNvPr id="15375" name="Line 14"/>
          <p:cNvSpPr>
            <a:spLocks noChangeShapeType="1"/>
          </p:cNvSpPr>
          <p:nvPr/>
        </p:nvSpPr>
        <p:spPr bwMode="auto">
          <a:xfrm>
            <a:off x="1465263" y="4419600"/>
            <a:ext cx="127000" cy="4763"/>
          </a:xfrm>
          <a:prstGeom prst="line">
            <a:avLst/>
          </a:prstGeom>
          <a:noFill/>
          <a:ln w="38100">
            <a:solidFill>
              <a:srgbClr val="FFFF00"/>
            </a:solidFill>
            <a:round/>
            <a:headEnd/>
            <a:tailEnd/>
          </a:ln>
        </p:spPr>
        <p:txBody>
          <a:bodyPr/>
          <a:lstStyle/>
          <a:p>
            <a:endParaRPr lang="en-US"/>
          </a:p>
        </p:txBody>
      </p:sp>
      <p:sp>
        <p:nvSpPr>
          <p:cNvPr id="15376" name="Line 15"/>
          <p:cNvSpPr>
            <a:spLocks noChangeShapeType="1"/>
          </p:cNvSpPr>
          <p:nvPr/>
        </p:nvSpPr>
        <p:spPr bwMode="auto">
          <a:xfrm>
            <a:off x="1465263" y="4010025"/>
            <a:ext cx="127000" cy="3175"/>
          </a:xfrm>
          <a:prstGeom prst="line">
            <a:avLst/>
          </a:prstGeom>
          <a:noFill/>
          <a:ln w="38100">
            <a:solidFill>
              <a:srgbClr val="FFFF00"/>
            </a:solidFill>
            <a:round/>
            <a:headEnd/>
            <a:tailEnd/>
          </a:ln>
        </p:spPr>
        <p:txBody>
          <a:bodyPr/>
          <a:lstStyle/>
          <a:p>
            <a:endParaRPr lang="en-US"/>
          </a:p>
        </p:txBody>
      </p:sp>
      <p:sp>
        <p:nvSpPr>
          <p:cNvPr id="15377" name="Line 16"/>
          <p:cNvSpPr>
            <a:spLocks noChangeShapeType="1"/>
          </p:cNvSpPr>
          <p:nvPr/>
        </p:nvSpPr>
        <p:spPr bwMode="auto">
          <a:xfrm>
            <a:off x="1465263" y="3579813"/>
            <a:ext cx="127000" cy="4762"/>
          </a:xfrm>
          <a:prstGeom prst="line">
            <a:avLst/>
          </a:prstGeom>
          <a:noFill/>
          <a:ln w="38100">
            <a:solidFill>
              <a:srgbClr val="FFFF00"/>
            </a:solidFill>
            <a:round/>
            <a:headEnd/>
            <a:tailEnd/>
          </a:ln>
        </p:spPr>
        <p:txBody>
          <a:bodyPr/>
          <a:lstStyle/>
          <a:p>
            <a:endParaRPr lang="en-US"/>
          </a:p>
        </p:txBody>
      </p:sp>
      <p:sp>
        <p:nvSpPr>
          <p:cNvPr id="15378" name="Line 17"/>
          <p:cNvSpPr>
            <a:spLocks noChangeShapeType="1"/>
          </p:cNvSpPr>
          <p:nvPr/>
        </p:nvSpPr>
        <p:spPr bwMode="auto">
          <a:xfrm>
            <a:off x="1465263" y="3170238"/>
            <a:ext cx="127000" cy="3175"/>
          </a:xfrm>
          <a:prstGeom prst="line">
            <a:avLst/>
          </a:prstGeom>
          <a:noFill/>
          <a:ln w="38100">
            <a:solidFill>
              <a:srgbClr val="FFFF00"/>
            </a:solidFill>
            <a:round/>
            <a:headEnd/>
            <a:tailEnd/>
          </a:ln>
        </p:spPr>
        <p:txBody>
          <a:bodyPr/>
          <a:lstStyle/>
          <a:p>
            <a:endParaRPr lang="en-US"/>
          </a:p>
        </p:txBody>
      </p:sp>
      <p:sp>
        <p:nvSpPr>
          <p:cNvPr id="15379" name="Line 18"/>
          <p:cNvSpPr>
            <a:spLocks noChangeShapeType="1"/>
          </p:cNvSpPr>
          <p:nvPr/>
        </p:nvSpPr>
        <p:spPr bwMode="auto">
          <a:xfrm>
            <a:off x="1465263" y="2757488"/>
            <a:ext cx="127000" cy="3175"/>
          </a:xfrm>
          <a:prstGeom prst="line">
            <a:avLst/>
          </a:prstGeom>
          <a:noFill/>
          <a:ln w="38100">
            <a:solidFill>
              <a:srgbClr val="FFFF00"/>
            </a:solidFill>
            <a:round/>
            <a:headEnd/>
            <a:tailEnd/>
          </a:ln>
        </p:spPr>
        <p:txBody>
          <a:bodyPr/>
          <a:lstStyle/>
          <a:p>
            <a:endParaRPr lang="en-US"/>
          </a:p>
        </p:txBody>
      </p:sp>
      <p:sp>
        <p:nvSpPr>
          <p:cNvPr id="15380" name="Line 19"/>
          <p:cNvSpPr>
            <a:spLocks noChangeShapeType="1"/>
          </p:cNvSpPr>
          <p:nvPr/>
        </p:nvSpPr>
        <p:spPr bwMode="auto">
          <a:xfrm>
            <a:off x="1465263" y="2324100"/>
            <a:ext cx="127000" cy="3175"/>
          </a:xfrm>
          <a:prstGeom prst="line">
            <a:avLst/>
          </a:prstGeom>
          <a:noFill/>
          <a:ln w="38100">
            <a:solidFill>
              <a:srgbClr val="FFFF00"/>
            </a:solidFill>
            <a:round/>
            <a:headEnd/>
            <a:tailEnd/>
          </a:ln>
        </p:spPr>
        <p:txBody>
          <a:bodyPr/>
          <a:lstStyle/>
          <a:p>
            <a:endParaRPr lang="en-US"/>
          </a:p>
        </p:txBody>
      </p:sp>
      <p:sp>
        <p:nvSpPr>
          <p:cNvPr id="15381" name="Line 20"/>
          <p:cNvSpPr>
            <a:spLocks noChangeShapeType="1"/>
          </p:cNvSpPr>
          <p:nvPr/>
        </p:nvSpPr>
        <p:spPr bwMode="auto">
          <a:xfrm>
            <a:off x="1465263" y="1917700"/>
            <a:ext cx="127000" cy="3175"/>
          </a:xfrm>
          <a:prstGeom prst="line">
            <a:avLst/>
          </a:prstGeom>
          <a:noFill/>
          <a:ln w="38100">
            <a:solidFill>
              <a:srgbClr val="FFFF00"/>
            </a:solidFill>
            <a:round/>
            <a:headEnd/>
            <a:tailEnd/>
          </a:ln>
        </p:spPr>
        <p:txBody>
          <a:bodyPr/>
          <a:lstStyle/>
          <a:p>
            <a:endParaRPr lang="en-US"/>
          </a:p>
        </p:txBody>
      </p:sp>
      <p:sp>
        <p:nvSpPr>
          <p:cNvPr id="15382" name="Line 21"/>
          <p:cNvSpPr>
            <a:spLocks noChangeShapeType="1"/>
          </p:cNvSpPr>
          <p:nvPr/>
        </p:nvSpPr>
        <p:spPr bwMode="auto">
          <a:xfrm>
            <a:off x="1465263" y="1484313"/>
            <a:ext cx="127000" cy="3175"/>
          </a:xfrm>
          <a:prstGeom prst="line">
            <a:avLst/>
          </a:prstGeom>
          <a:noFill/>
          <a:ln w="38100">
            <a:solidFill>
              <a:srgbClr val="FFFF00"/>
            </a:solidFill>
            <a:round/>
            <a:headEnd/>
            <a:tailEnd/>
          </a:ln>
        </p:spPr>
        <p:txBody>
          <a:bodyPr/>
          <a:lstStyle/>
          <a:p>
            <a:endParaRPr lang="en-US"/>
          </a:p>
        </p:txBody>
      </p:sp>
      <p:sp>
        <p:nvSpPr>
          <p:cNvPr id="15383" name="Line 22"/>
          <p:cNvSpPr>
            <a:spLocks noChangeShapeType="1"/>
          </p:cNvSpPr>
          <p:nvPr/>
        </p:nvSpPr>
        <p:spPr bwMode="auto">
          <a:xfrm>
            <a:off x="1465263" y="1071563"/>
            <a:ext cx="127000" cy="6350"/>
          </a:xfrm>
          <a:prstGeom prst="line">
            <a:avLst/>
          </a:prstGeom>
          <a:noFill/>
          <a:ln w="0">
            <a:solidFill>
              <a:srgbClr val="000000"/>
            </a:solidFill>
            <a:round/>
            <a:headEnd/>
            <a:tailEnd/>
          </a:ln>
        </p:spPr>
        <p:txBody>
          <a:bodyPr/>
          <a:lstStyle/>
          <a:p>
            <a:endParaRPr lang="en-US"/>
          </a:p>
        </p:txBody>
      </p:sp>
      <p:sp>
        <p:nvSpPr>
          <p:cNvPr id="15384" name="Line 23"/>
          <p:cNvSpPr>
            <a:spLocks noChangeShapeType="1"/>
          </p:cNvSpPr>
          <p:nvPr/>
        </p:nvSpPr>
        <p:spPr bwMode="auto">
          <a:xfrm flipV="1">
            <a:off x="1592263" y="5260975"/>
            <a:ext cx="4762" cy="119063"/>
          </a:xfrm>
          <a:prstGeom prst="line">
            <a:avLst/>
          </a:prstGeom>
          <a:noFill/>
          <a:ln w="38100">
            <a:solidFill>
              <a:srgbClr val="FFFF00"/>
            </a:solidFill>
            <a:round/>
            <a:headEnd/>
            <a:tailEnd/>
          </a:ln>
        </p:spPr>
        <p:txBody>
          <a:bodyPr/>
          <a:lstStyle/>
          <a:p>
            <a:endParaRPr lang="en-US"/>
          </a:p>
        </p:txBody>
      </p:sp>
      <p:sp>
        <p:nvSpPr>
          <p:cNvPr id="15385" name="Line 24"/>
          <p:cNvSpPr>
            <a:spLocks noChangeShapeType="1"/>
          </p:cNvSpPr>
          <p:nvPr/>
        </p:nvSpPr>
        <p:spPr bwMode="auto">
          <a:xfrm flipV="1">
            <a:off x="2273300" y="5260975"/>
            <a:ext cx="4763" cy="119063"/>
          </a:xfrm>
          <a:prstGeom prst="line">
            <a:avLst/>
          </a:prstGeom>
          <a:noFill/>
          <a:ln w="38100">
            <a:solidFill>
              <a:srgbClr val="FFFF00"/>
            </a:solidFill>
            <a:round/>
            <a:headEnd/>
            <a:tailEnd/>
          </a:ln>
        </p:spPr>
        <p:txBody>
          <a:bodyPr/>
          <a:lstStyle/>
          <a:p>
            <a:endParaRPr lang="en-US"/>
          </a:p>
        </p:txBody>
      </p:sp>
      <p:sp>
        <p:nvSpPr>
          <p:cNvPr id="15386" name="Line 25"/>
          <p:cNvSpPr>
            <a:spLocks noChangeShapeType="1"/>
          </p:cNvSpPr>
          <p:nvPr/>
        </p:nvSpPr>
        <p:spPr bwMode="auto">
          <a:xfrm flipV="1">
            <a:off x="2954338" y="5260975"/>
            <a:ext cx="4762" cy="119063"/>
          </a:xfrm>
          <a:prstGeom prst="line">
            <a:avLst/>
          </a:prstGeom>
          <a:noFill/>
          <a:ln w="38100">
            <a:solidFill>
              <a:srgbClr val="FFFF00"/>
            </a:solidFill>
            <a:round/>
            <a:headEnd/>
            <a:tailEnd/>
          </a:ln>
        </p:spPr>
        <p:txBody>
          <a:bodyPr/>
          <a:lstStyle/>
          <a:p>
            <a:endParaRPr lang="en-US"/>
          </a:p>
        </p:txBody>
      </p:sp>
      <p:sp>
        <p:nvSpPr>
          <p:cNvPr id="15387" name="Line 26"/>
          <p:cNvSpPr>
            <a:spLocks noChangeShapeType="1"/>
          </p:cNvSpPr>
          <p:nvPr/>
        </p:nvSpPr>
        <p:spPr bwMode="auto">
          <a:xfrm flipV="1">
            <a:off x="3635375" y="5260975"/>
            <a:ext cx="3175" cy="119063"/>
          </a:xfrm>
          <a:prstGeom prst="line">
            <a:avLst/>
          </a:prstGeom>
          <a:noFill/>
          <a:ln w="38100">
            <a:solidFill>
              <a:srgbClr val="FFFF00"/>
            </a:solidFill>
            <a:round/>
            <a:headEnd/>
            <a:tailEnd/>
          </a:ln>
        </p:spPr>
        <p:txBody>
          <a:bodyPr/>
          <a:lstStyle/>
          <a:p>
            <a:endParaRPr lang="en-US"/>
          </a:p>
        </p:txBody>
      </p:sp>
      <p:sp>
        <p:nvSpPr>
          <p:cNvPr id="15388" name="Line 27"/>
          <p:cNvSpPr>
            <a:spLocks noChangeShapeType="1"/>
          </p:cNvSpPr>
          <p:nvPr/>
        </p:nvSpPr>
        <p:spPr bwMode="auto">
          <a:xfrm flipV="1">
            <a:off x="4311650" y="5260975"/>
            <a:ext cx="3175" cy="119063"/>
          </a:xfrm>
          <a:prstGeom prst="line">
            <a:avLst/>
          </a:prstGeom>
          <a:noFill/>
          <a:ln w="38100">
            <a:solidFill>
              <a:srgbClr val="FFFF00"/>
            </a:solidFill>
            <a:round/>
            <a:headEnd/>
            <a:tailEnd/>
          </a:ln>
        </p:spPr>
        <p:txBody>
          <a:bodyPr/>
          <a:lstStyle/>
          <a:p>
            <a:endParaRPr lang="en-US"/>
          </a:p>
        </p:txBody>
      </p:sp>
      <p:sp>
        <p:nvSpPr>
          <p:cNvPr id="15389" name="Line 28"/>
          <p:cNvSpPr>
            <a:spLocks noChangeShapeType="1"/>
          </p:cNvSpPr>
          <p:nvPr/>
        </p:nvSpPr>
        <p:spPr bwMode="auto">
          <a:xfrm flipV="1">
            <a:off x="4991100" y="5260975"/>
            <a:ext cx="4763" cy="119063"/>
          </a:xfrm>
          <a:prstGeom prst="line">
            <a:avLst/>
          </a:prstGeom>
          <a:noFill/>
          <a:ln w="38100">
            <a:solidFill>
              <a:srgbClr val="FFFF00"/>
            </a:solidFill>
            <a:round/>
            <a:headEnd/>
            <a:tailEnd/>
          </a:ln>
        </p:spPr>
        <p:txBody>
          <a:bodyPr/>
          <a:lstStyle/>
          <a:p>
            <a:endParaRPr lang="en-US"/>
          </a:p>
        </p:txBody>
      </p:sp>
      <p:sp>
        <p:nvSpPr>
          <p:cNvPr id="15390" name="Line 29"/>
          <p:cNvSpPr>
            <a:spLocks noChangeShapeType="1"/>
          </p:cNvSpPr>
          <p:nvPr/>
        </p:nvSpPr>
        <p:spPr bwMode="auto">
          <a:xfrm flipV="1">
            <a:off x="5649913" y="5260975"/>
            <a:ext cx="4762" cy="119063"/>
          </a:xfrm>
          <a:prstGeom prst="line">
            <a:avLst/>
          </a:prstGeom>
          <a:noFill/>
          <a:ln w="38100">
            <a:solidFill>
              <a:srgbClr val="FFFF00"/>
            </a:solidFill>
            <a:round/>
            <a:headEnd/>
            <a:tailEnd/>
          </a:ln>
        </p:spPr>
        <p:txBody>
          <a:bodyPr/>
          <a:lstStyle/>
          <a:p>
            <a:endParaRPr lang="en-US"/>
          </a:p>
        </p:txBody>
      </p:sp>
      <p:sp>
        <p:nvSpPr>
          <p:cNvPr id="15391" name="Line 30"/>
          <p:cNvSpPr>
            <a:spLocks noChangeShapeType="1"/>
          </p:cNvSpPr>
          <p:nvPr/>
        </p:nvSpPr>
        <p:spPr bwMode="auto">
          <a:xfrm flipV="1">
            <a:off x="6330950" y="5260975"/>
            <a:ext cx="4763" cy="119063"/>
          </a:xfrm>
          <a:prstGeom prst="line">
            <a:avLst/>
          </a:prstGeom>
          <a:noFill/>
          <a:ln w="38100">
            <a:solidFill>
              <a:srgbClr val="FFFF00"/>
            </a:solidFill>
            <a:round/>
            <a:headEnd/>
            <a:tailEnd/>
          </a:ln>
        </p:spPr>
        <p:txBody>
          <a:bodyPr/>
          <a:lstStyle/>
          <a:p>
            <a:endParaRPr lang="en-US"/>
          </a:p>
        </p:txBody>
      </p:sp>
      <p:sp>
        <p:nvSpPr>
          <p:cNvPr id="15392" name="Line 31"/>
          <p:cNvSpPr>
            <a:spLocks noChangeShapeType="1"/>
          </p:cNvSpPr>
          <p:nvPr/>
        </p:nvSpPr>
        <p:spPr bwMode="auto">
          <a:xfrm flipV="1">
            <a:off x="7011988" y="5260975"/>
            <a:ext cx="4762" cy="119063"/>
          </a:xfrm>
          <a:prstGeom prst="line">
            <a:avLst/>
          </a:prstGeom>
          <a:noFill/>
          <a:ln w="38100">
            <a:solidFill>
              <a:srgbClr val="FFFF00"/>
            </a:solidFill>
            <a:round/>
            <a:headEnd/>
            <a:tailEnd/>
          </a:ln>
        </p:spPr>
        <p:txBody>
          <a:bodyPr/>
          <a:lstStyle/>
          <a:p>
            <a:endParaRPr lang="en-US"/>
          </a:p>
        </p:txBody>
      </p:sp>
      <p:sp>
        <p:nvSpPr>
          <p:cNvPr id="15393" name="Line 32"/>
          <p:cNvSpPr>
            <a:spLocks noChangeShapeType="1"/>
          </p:cNvSpPr>
          <p:nvPr/>
        </p:nvSpPr>
        <p:spPr bwMode="auto">
          <a:xfrm flipV="1">
            <a:off x="7693025" y="5260975"/>
            <a:ext cx="3175" cy="119063"/>
          </a:xfrm>
          <a:prstGeom prst="line">
            <a:avLst/>
          </a:prstGeom>
          <a:noFill/>
          <a:ln w="38100">
            <a:solidFill>
              <a:srgbClr val="FFFF00"/>
            </a:solidFill>
            <a:round/>
            <a:headEnd/>
            <a:tailEnd/>
          </a:ln>
        </p:spPr>
        <p:txBody>
          <a:bodyPr/>
          <a:lstStyle/>
          <a:p>
            <a:endParaRPr lang="en-US"/>
          </a:p>
        </p:txBody>
      </p:sp>
      <p:sp>
        <p:nvSpPr>
          <p:cNvPr id="15394" name="Line 33"/>
          <p:cNvSpPr>
            <a:spLocks noChangeShapeType="1"/>
          </p:cNvSpPr>
          <p:nvPr/>
        </p:nvSpPr>
        <p:spPr bwMode="auto">
          <a:xfrm flipV="1">
            <a:off x="8372475" y="5260975"/>
            <a:ext cx="4763" cy="119063"/>
          </a:xfrm>
          <a:prstGeom prst="line">
            <a:avLst/>
          </a:prstGeom>
          <a:noFill/>
          <a:ln w="38100">
            <a:solidFill>
              <a:srgbClr val="FFFF00"/>
            </a:solidFill>
            <a:round/>
            <a:headEnd/>
            <a:tailEnd/>
          </a:ln>
        </p:spPr>
        <p:txBody>
          <a:bodyPr/>
          <a:lstStyle/>
          <a:p>
            <a:endParaRPr lang="en-US"/>
          </a:p>
        </p:txBody>
      </p:sp>
      <p:sp>
        <p:nvSpPr>
          <p:cNvPr id="15395" name="Line 34"/>
          <p:cNvSpPr>
            <a:spLocks noChangeShapeType="1"/>
          </p:cNvSpPr>
          <p:nvPr/>
        </p:nvSpPr>
        <p:spPr bwMode="auto">
          <a:xfrm>
            <a:off x="1592263" y="1071563"/>
            <a:ext cx="61912" cy="77787"/>
          </a:xfrm>
          <a:prstGeom prst="line">
            <a:avLst/>
          </a:prstGeom>
          <a:noFill/>
          <a:ln w="7938">
            <a:solidFill>
              <a:srgbClr val="00FF00"/>
            </a:solidFill>
            <a:round/>
            <a:headEnd/>
            <a:tailEnd/>
          </a:ln>
        </p:spPr>
        <p:txBody>
          <a:bodyPr/>
          <a:lstStyle/>
          <a:p>
            <a:endParaRPr lang="en-US"/>
          </a:p>
        </p:txBody>
      </p:sp>
      <p:sp>
        <p:nvSpPr>
          <p:cNvPr id="15396" name="Line 35"/>
          <p:cNvSpPr>
            <a:spLocks noChangeShapeType="1"/>
          </p:cNvSpPr>
          <p:nvPr/>
        </p:nvSpPr>
        <p:spPr bwMode="auto">
          <a:xfrm>
            <a:off x="1654175" y="1149350"/>
            <a:ext cx="106363" cy="20638"/>
          </a:xfrm>
          <a:prstGeom prst="line">
            <a:avLst/>
          </a:prstGeom>
          <a:noFill/>
          <a:ln w="7938">
            <a:solidFill>
              <a:srgbClr val="00FF00"/>
            </a:solidFill>
            <a:round/>
            <a:headEnd/>
            <a:tailEnd/>
          </a:ln>
        </p:spPr>
        <p:txBody>
          <a:bodyPr/>
          <a:lstStyle/>
          <a:p>
            <a:endParaRPr lang="en-US"/>
          </a:p>
        </p:txBody>
      </p:sp>
      <p:sp>
        <p:nvSpPr>
          <p:cNvPr id="15397" name="Line 36"/>
          <p:cNvSpPr>
            <a:spLocks noChangeShapeType="1"/>
          </p:cNvSpPr>
          <p:nvPr/>
        </p:nvSpPr>
        <p:spPr bwMode="auto">
          <a:xfrm>
            <a:off x="1760538" y="1169988"/>
            <a:ext cx="173037" cy="20637"/>
          </a:xfrm>
          <a:prstGeom prst="line">
            <a:avLst/>
          </a:prstGeom>
          <a:noFill/>
          <a:ln w="76200">
            <a:solidFill>
              <a:srgbClr val="00FF00"/>
            </a:solidFill>
            <a:round/>
            <a:headEnd/>
            <a:tailEnd/>
          </a:ln>
        </p:spPr>
        <p:txBody>
          <a:bodyPr/>
          <a:lstStyle/>
          <a:p>
            <a:endParaRPr lang="en-US"/>
          </a:p>
        </p:txBody>
      </p:sp>
      <p:sp>
        <p:nvSpPr>
          <p:cNvPr id="15398" name="Line 37"/>
          <p:cNvSpPr>
            <a:spLocks noChangeShapeType="1"/>
          </p:cNvSpPr>
          <p:nvPr/>
        </p:nvSpPr>
        <p:spPr bwMode="auto">
          <a:xfrm>
            <a:off x="1933575" y="1190625"/>
            <a:ext cx="339725" cy="41275"/>
          </a:xfrm>
          <a:prstGeom prst="line">
            <a:avLst/>
          </a:prstGeom>
          <a:noFill/>
          <a:ln w="76200">
            <a:solidFill>
              <a:srgbClr val="00FF00"/>
            </a:solidFill>
            <a:round/>
            <a:headEnd/>
            <a:tailEnd/>
          </a:ln>
        </p:spPr>
        <p:txBody>
          <a:bodyPr/>
          <a:lstStyle/>
          <a:p>
            <a:endParaRPr lang="en-US"/>
          </a:p>
        </p:txBody>
      </p:sp>
      <p:sp>
        <p:nvSpPr>
          <p:cNvPr id="15399" name="Line 38"/>
          <p:cNvSpPr>
            <a:spLocks noChangeShapeType="1"/>
          </p:cNvSpPr>
          <p:nvPr/>
        </p:nvSpPr>
        <p:spPr bwMode="auto">
          <a:xfrm>
            <a:off x="2273300" y="1231900"/>
            <a:ext cx="6096000" cy="615950"/>
          </a:xfrm>
          <a:prstGeom prst="line">
            <a:avLst/>
          </a:prstGeom>
          <a:noFill/>
          <a:ln w="76200">
            <a:solidFill>
              <a:srgbClr val="00FF00"/>
            </a:solidFill>
            <a:round/>
            <a:headEnd/>
            <a:tailEnd/>
          </a:ln>
        </p:spPr>
        <p:txBody>
          <a:bodyPr/>
          <a:lstStyle/>
          <a:p>
            <a:endParaRPr lang="en-US"/>
          </a:p>
        </p:txBody>
      </p:sp>
      <p:sp>
        <p:nvSpPr>
          <p:cNvPr id="15400" name="Line 39"/>
          <p:cNvSpPr>
            <a:spLocks noChangeShapeType="1"/>
          </p:cNvSpPr>
          <p:nvPr/>
        </p:nvSpPr>
        <p:spPr bwMode="auto">
          <a:xfrm>
            <a:off x="1592263" y="1071563"/>
            <a:ext cx="61912" cy="139700"/>
          </a:xfrm>
          <a:prstGeom prst="line">
            <a:avLst/>
          </a:prstGeom>
          <a:noFill/>
          <a:ln w="7938">
            <a:solidFill>
              <a:srgbClr val="FFFF00"/>
            </a:solidFill>
            <a:round/>
            <a:headEnd/>
            <a:tailEnd/>
          </a:ln>
        </p:spPr>
        <p:txBody>
          <a:bodyPr/>
          <a:lstStyle/>
          <a:p>
            <a:endParaRPr lang="en-US"/>
          </a:p>
        </p:txBody>
      </p:sp>
      <p:sp>
        <p:nvSpPr>
          <p:cNvPr id="15401" name="Line 40"/>
          <p:cNvSpPr>
            <a:spLocks noChangeShapeType="1"/>
          </p:cNvSpPr>
          <p:nvPr/>
        </p:nvSpPr>
        <p:spPr bwMode="auto">
          <a:xfrm>
            <a:off x="1654175" y="1211263"/>
            <a:ext cx="106363" cy="36512"/>
          </a:xfrm>
          <a:prstGeom prst="line">
            <a:avLst/>
          </a:prstGeom>
          <a:noFill/>
          <a:ln w="7938">
            <a:solidFill>
              <a:srgbClr val="FFFF00"/>
            </a:solidFill>
            <a:round/>
            <a:headEnd/>
            <a:tailEnd/>
          </a:ln>
        </p:spPr>
        <p:txBody>
          <a:bodyPr/>
          <a:lstStyle/>
          <a:p>
            <a:endParaRPr lang="en-US"/>
          </a:p>
        </p:txBody>
      </p:sp>
      <p:sp>
        <p:nvSpPr>
          <p:cNvPr id="15402" name="Line 41"/>
          <p:cNvSpPr>
            <a:spLocks noChangeShapeType="1"/>
          </p:cNvSpPr>
          <p:nvPr/>
        </p:nvSpPr>
        <p:spPr bwMode="auto">
          <a:xfrm>
            <a:off x="1760538" y="1247775"/>
            <a:ext cx="173037" cy="41275"/>
          </a:xfrm>
          <a:prstGeom prst="line">
            <a:avLst/>
          </a:prstGeom>
          <a:noFill/>
          <a:ln w="7938">
            <a:solidFill>
              <a:srgbClr val="FFFF00"/>
            </a:solidFill>
            <a:round/>
            <a:headEnd/>
            <a:tailEnd/>
          </a:ln>
        </p:spPr>
        <p:txBody>
          <a:bodyPr/>
          <a:lstStyle/>
          <a:p>
            <a:endParaRPr lang="en-US"/>
          </a:p>
        </p:txBody>
      </p:sp>
      <p:sp>
        <p:nvSpPr>
          <p:cNvPr id="15403" name="Line 42"/>
          <p:cNvSpPr>
            <a:spLocks noChangeShapeType="1"/>
          </p:cNvSpPr>
          <p:nvPr/>
        </p:nvSpPr>
        <p:spPr bwMode="auto">
          <a:xfrm>
            <a:off x="1933575" y="1289050"/>
            <a:ext cx="339725" cy="39688"/>
          </a:xfrm>
          <a:prstGeom prst="line">
            <a:avLst/>
          </a:prstGeom>
          <a:noFill/>
          <a:ln w="76200">
            <a:solidFill>
              <a:srgbClr val="FFFF00"/>
            </a:solidFill>
            <a:round/>
            <a:headEnd/>
            <a:tailEnd/>
          </a:ln>
        </p:spPr>
        <p:txBody>
          <a:bodyPr/>
          <a:lstStyle/>
          <a:p>
            <a:endParaRPr lang="en-US"/>
          </a:p>
        </p:txBody>
      </p:sp>
      <p:sp>
        <p:nvSpPr>
          <p:cNvPr id="15404" name="Line 43"/>
          <p:cNvSpPr>
            <a:spLocks noChangeShapeType="1"/>
          </p:cNvSpPr>
          <p:nvPr/>
        </p:nvSpPr>
        <p:spPr bwMode="auto">
          <a:xfrm>
            <a:off x="2273300" y="1328738"/>
            <a:ext cx="6096000" cy="1231900"/>
          </a:xfrm>
          <a:prstGeom prst="line">
            <a:avLst/>
          </a:prstGeom>
          <a:noFill/>
          <a:ln w="76200">
            <a:solidFill>
              <a:srgbClr val="FFFF00"/>
            </a:solidFill>
            <a:round/>
            <a:headEnd/>
            <a:tailEnd/>
          </a:ln>
        </p:spPr>
        <p:txBody>
          <a:bodyPr/>
          <a:lstStyle/>
          <a:p>
            <a:endParaRPr lang="en-US"/>
          </a:p>
        </p:txBody>
      </p:sp>
      <p:sp>
        <p:nvSpPr>
          <p:cNvPr id="15405" name="Line 44"/>
          <p:cNvSpPr>
            <a:spLocks noChangeShapeType="1"/>
          </p:cNvSpPr>
          <p:nvPr/>
        </p:nvSpPr>
        <p:spPr bwMode="auto">
          <a:xfrm>
            <a:off x="1592263" y="1071563"/>
            <a:ext cx="61912" cy="139700"/>
          </a:xfrm>
          <a:prstGeom prst="line">
            <a:avLst/>
          </a:prstGeom>
          <a:noFill/>
          <a:ln w="7938">
            <a:solidFill>
              <a:srgbClr val="00FFFF"/>
            </a:solidFill>
            <a:round/>
            <a:headEnd/>
            <a:tailEnd/>
          </a:ln>
        </p:spPr>
        <p:txBody>
          <a:bodyPr/>
          <a:lstStyle/>
          <a:p>
            <a:endParaRPr lang="en-US"/>
          </a:p>
        </p:txBody>
      </p:sp>
      <p:sp>
        <p:nvSpPr>
          <p:cNvPr id="15406" name="Line 45"/>
          <p:cNvSpPr>
            <a:spLocks noChangeShapeType="1"/>
          </p:cNvSpPr>
          <p:nvPr/>
        </p:nvSpPr>
        <p:spPr bwMode="auto">
          <a:xfrm>
            <a:off x="1654175" y="1211263"/>
            <a:ext cx="106363" cy="57150"/>
          </a:xfrm>
          <a:prstGeom prst="line">
            <a:avLst/>
          </a:prstGeom>
          <a:noFill/>
          <a:ln w="7938">
            <a:solidFill>
              <a:srgbClr val="00FFFF"/>
            </a:solidFill>
            <a:round/>
            <a:headEnd/>
            <a:tailEnd/>
          </a:ln>
        </p:spPr>
        <p:txBody>
          <a:bodyPr/>
          <a:lstStyle/>
          <a:p>
            <a:endParaRPr lang="en-US"/>
          </a:p>
        </p:txBody>
      </p:sp>
      <p:sp>
        <p:nvSpPr>
          <p:cNvPr id="15407" name="Line 46"/>
          <p:cNvSpPr>
            <a:spLocks noChangeShapeType="1"/>
          </p:cNvSpPr>
          <p:nvPr/>
        </p:nvSpPr>
        <p:spPr bwMode="auto">
          <a:xfrm>
            <a:off x="1760538" y="1268413"/>
            <a:ext cx="173037" cy="41275"/>
          </a:xfrm>
          <a:prstGeom prst="line">
            <a:avLst/>
          </a:prstGeom>
          <a:noFill/>
          <a:ln w="76200">
            <a:solidFill>
              <a:srgbClr val="00FFFF"/>
            </a:solidFill>
            <a:round/>
            <a:headEnd/>
            <a:tailEnd/>
          </a:ln>
        </p:spPr>
        <p:txBody>
          <a:bodyPr/>
          <a:lstStyle/>
          <a:p>
            <a:endParaRPr lang="en-US"/>
          </a:p>
        </p:txBody>
      </p:sp>
      <p:sp>
        <p:nvSpPr>
          <p:cNvPr id="15408" name="Line 47"/>
          <p:cNvSpPr>
            <a:spLocks noChangeShapeType="1"/>
          </p:cNvSpPr>
          <p:nvPr/>
        </p:nvSpPr>
        <p:spPr bwMode="auto">
          <a:xfrm>
            <a:off x="1933575" y="1309688"/>
            <a:ext cx="339725" cy="76200"/>
          </a:xfrm>
          <a:prstGeom prst="line">
            <a:avLst/>
          </a:prstGeom>
          <a:noFill/>
          <a:ln w="76200">
            <a:solidFill>
              <a:srgbClr val="00FFFF"/>
            </a:solidFill>
            <a:round/>
            <a:headEnd/>
            <a:tailEnd/>
          </a:ln>
        </p:spPr>
        <p:txBody>
          <a:bodyPr/>
          <a:lstStyle/>
          <a:p>
            <a:endParaRPr lang="en-US"/>
          </a:p>
        </p:txBody>
      </p:sp>
      <p:sp>
        <p:nvSpPr>
          <p:cNvPr id="15409" name="Line 48"/>
          <p:cNvSpPr>
            <a:spLocks noChangeShapeType="1"/>
          </p:cNvSpPr>
          <p:nvPr/>
        </p:nvSpPr>
        <p:spPr bwMode="auto">
          <a:xfrm>
            <a:off x="2273300" y="1385888"/>
            <a:ext cx="6116638" cy="1236662"/>
          </a:xfrm>
          <a:prstGeom prst="line">
            <a:avLst/>
          </a:prstGeom>
          <a:noFill/>
          <a:ln w="76200">
            <a:solidFill>
              <a:srgbClr val="00FFFF"/>
            </a:solidFill>
            <a:round/>
            <a:headEnd/>
            <a:tailEnd/>
          </a:ln>
        </p:spPr>
        <p:txBody>
          <a:bodyPr/>
          <a:lstStyle/>
          <a:p>
            <a:endParaRPr lang="en-US"/>
          </a:p>
        </p:txBody>
      </p:sp>
      <p:sp>
        <p:nvSpPr>
          <p:cNvPr id="15410" name="Line 49"/>
          <p:cNvSpPr>
            <a:spLocks noChangeShapeType="1"/>
          </p:cNvSpPr>
          <p:nvPr/>
        </p:nvSpPr>
        <p:spPr bwMode="auto">
          <a:xfrm>
            <a:off x="1592263" y="1071563"/>
            <a:ext cx="61912" cy="238125"/>
          </a:xfrm>
          <a:prstGeom prst="line">
            <a:avLst/>
          </a:prstGeom>
          <a:noFill/>
          <a:ln w="7938">
            <a:solidFill>
              <a:srgbClr val="FF0000"/>
            </a:solidFill>
            <a:round/>
            <a:headEnd/>
            <a:tailEnd/>
          </a:ln>
        </p:spPr>
        <p:txBody>
          <a:bodyPr/>
          <a:lstStyle/>
          <a:p>
            <a:endParaRPr lang="en-US"/>
          </a:p>
        </p:txBody>
      </p:sp>
      <p:sp>
        <p:nvSpPr>
          <p:cNvPr id="15411" name="Line 50"/>
          <p:cNvSpPr>
            <a:spLocks noChangeShapeType="1"/>
          </p:cNvSpPr>
          <p:nvPr/>
        </p:nvSpPr>
        <p:spPr bwMode="auto">
          <a:xfrm>
            <a:off x="1654175" y="1309688"/>
            <a:ext cx="106363" cy="117475"/>
          </a:xfrm>
          <a:prstGeom prst="line">
            <a:avLst/>
          </a:prstGeom>
          <a:noFill/>
          <a:ln w="7938">
            <a:solidFill>
              <a:srgbClr val="FF0000"/>
            </a:solidFill>
            <a:round/>
            <a:headEnd/>
            <a:tailEnd/>
          </a:ln>
        </p:spPr>
        <p:txBody>
          <a:bodyPr/>
          <a:lstStyle/>
          <a:p>
            <a:endParaRPr lang="en-US"/>
          </a:p>
        </p:txBody>
      </p:sp>
      <p:sp>
        <p:nvSpPr>
          <p:cNvPr id="15412" name="Line 51"/>
          <p:cNvSpPr>
            <a:spLocks noChangeShapeType="1"/>
          </p:cNvSpPr>
          <p:nvPr/>
        </p:nvSpPr>
        <p:spPr bwMode="auto">
          <a:xfrm>
            <a:off x="1760538" y="1427163"/>
            <a:ext cx="173037" cy="77787"/>
          </a:xfrm>
          <a:prstGeom prst="line">
            <a:avLst/>
          </a:prstGeom>
          <a:noFill/>
          <a:ln w="76200">
            <a:solidFill>
              <a:srgbClr val="FF0000"/>
            </a:solidFill>
            <a:round/>
            <a:headEnd/>
            <a:tailEnd/>
          </a:ln>
        </p:spPr>
        <p:txBody>
          <a:bodyPr/>
          <a:lstStyle/>
          <a:p>
            <a:endParaRPr lang="en-US"/>
          </a:p>
        </p:txBody>
      </p:sp>
      <p:sp>
        <p:nvSpPr>
          <p:cNvPr id="15413" name="Line 52"/>
          <p:cNvSpPr>
            <a:spLocks noChangeShapeType="1"/>
          </p:cNvSpPr>
          <p:nvPr/>
        </p:nvSpPr>
        <p:spPr bwMode="auto">
          <a:xfrm>
            <a:off x="1933575" y="1504950"/>
            <a:ext cx="339725" cy="117475"/>
          </a:xfrm>
          <a:prstGeom prst="line">
            <a:avLst/>
          </a:prstGeom>
          <a:noFill/>
          <a:ln w="76200">
            <a:solidFill>
              <a:srgbClr val="FF0000"/>
            </a:solidFill>
            <a:round/>
            <a:headEnd/>
            <a:tailEnd/>
          </a:ln>
        </p:spPr>
        <p:txBody>
          <a:bodyPr/>
          <a:lstStyle/>
          <a:p>
            <a:endParaRPr lang="en-US"/>
          </a:p>
        </p:txBody>
      </p:sp>
      <p:sp>
        <p:nvSpPr>
          <p:cNvPr id="15414" name="Line 53"/>
          <p:cNvSpPr>
            <a:spLocks noChangeShapeType="1"/>
          </p:cNvSpPr>
          <p:nvPr/>
        </p:nvSpPr>
        <p:spPr bwMode="auto">
          <a:xfrm>
            <a:off x="2273300" y="1622425"/>
            <a:ext cx="6126163" cy="1665288"/>
          </a:xfrm>
          <a:prstGeom prst="line">
            <a:avLst/>
          </a:prstGeom>
          <a:noFill/>
          <a:ln w="76200">
            <a:solidFill>
              <a:srgbClr val="FF0000"/>
            </a:solidFill>
            <a:round/>
            <a:headEnd/>
            <a:tailEnd/>
          </a:ln>
        </p:spPr>
        <p:txBody>
          <a:bodyPr/>
          <a:lstStyle/>
          <a:p>
            <a:endParaRPr lang="en-US"/>
          </a:p>
        </p:txBody>
      </p:sp>
      <p:sp>
        <p:nvSpPr>
          <p:cNvPr id="15415" name="Freeform 54"/>
          <p:cNvSpPr>
            <a:spLocks/>
          </p:cNvSpPr>
          <p:nvPr/>
        </p:nvSpPr>
        <p:spPr bwMode="auto">
          <a:xfrm>
            <a:off x="1509713" y="995363"/>
            <a:ext cx="166687" cy="153987"/>
          </a:xfrm>
          <a:custGeom>
            <a:avLst/>
            <a:gdLst>
              <a:gd name="T0" fmla="*/ 365588446 w 38"/>
              <a:gd name="T1" fmla="*/ 0 h 38"/>
              <a:gd name="T2" fmla="*/ 731172506 w 38"/>
              <a:gd name="T3" fmla="*/ 623999902 h 38"/>
              <a:gd name="T4" fmla="*/ 0 w 38"/>
              <a:gd name="T5" fmla="*/ 623999902 h 38"/>
              <a:gd name="T6" fmla="*/ 365588446 w 38"/>
              <a:gd name="T7" fmla="*/ 0 h 38"/>
              <a:gd name="T8" fmla="*/ 0 60000 65536"/>
              <a:gd name="T9" fmla="*/ 0 60000 65536"/>
              <a:gd name="T10" fmla="*/ 0 60000 65536"/>
              <a:gd name="T11" fmla="*/ 0 60000 65536"/>
              <a:gd name="T12" fmla="*/ 0 w 38"/>
              <a:gd name="T13" fmla="*/ 0 h 38"/>
              <a:gd name="T14" fmla="*/ 38 w 38"/>
              <a:gd name="T15" fmla="*/ 38 h 38"/>
            </a:gdLst>
            <a:ahLst/>
            <a:cxnLst>
              <a:cxn ang="T8">
                <a:pos x="T0" y="T1"/>
              </a:cxn>
              <a:cxn ang="T9">
                <a:pos x="T2" y="T3"/>
              </a:cxn>
              <a:cxn ang="T10">
                <a:pos x="T4" y="T5"/>
              </a:cxn>
              <a:cxn ang="T11">
                <a:pos x="T6" y="T7"/>
              </a:cxn>
            </a:cxnLst>
            <a:rect l="T12" t="T13" r="T14" b="T15"/>
            <a:pathLst>
              <a:path w="38" h="38">
                <a:moveTo>
                  <a:pt x="19" y="0"/>
                </a:moveTo>
                <a:lnTo>
                  <a:pt x="38" y="38"/>
                </a:lnTo>
                <a:lnTo>
                  <a:pt x="0" y="38"/>
                </a:lnTo>
                <a:lnTo>
                  <a:pt x="19" y="0"/>
                </a:lnTo>
                <a:close/>
              </a:path>
            </a:pathLst>
          </a:custGeom>
          <a:solidFill>
            <a:srgbClr val="99CC00"/>
          </a:solidFill>
          <a:ln w="7938">
            <a:solidFill>
              <a:srgbClr val="000000"/>
            </a:solidFill>
            <a:round/>
            <a:headEnd/>
            <a:tailEnd/>
          </a:ln>
        </p:spPr>
        <p:txBody>
          <a:bodyPr/>
          <a:lstStyle/>
          <a:p>
            <a:endParaRPr lang="en-US"/>
          </a:p>
        </p:txBody>
      </p:sp>
      <p:sp>
        <p:nvSpPr>
          <p:cNvPr id="15416" name="Freeform 55"/>
          <p:cNvSpPr>
            <a:spLocks/>
          </p:cNvSpPr>
          <p:nvPr/>
        </p:nvSpPr>
        <p:spPr bwMode="auto">
          <a:xfrm>
            <a:off x="1570038" y="1071563"/>
            <a:ext cx="173037" cy="160337"/>
          </a:xfrm>
          <a:custGeom>
            <a:avLst/>
            <a:gdLst>
              <a:gd name="T0" fmla="*/ 374026123 w 39"/>
              <a:gd name="T1" fmla="*/ 0 h 39"/>
              <a:gd name="T2" fmla="*/ 767738525 w 39"/>
              <a:gd name="T3" fmla="*/ 659178296 h 39"/>
              <a:gd name="T4" fmla="*/ 0 w 39"/>
              <a:gd name="T5" fmla="*/ 659178296 h 39"/>
              <a:gd name="T6" fmla="*/ 374026123 w 39"/>
              <a:gd name="T7" fmla="*/ 0 h 39"/>
              <a:gd name="T8" fmla="*/ 0 60000 65536"/>
              <a:gd name="T9" fmla="*/ 0 60000 65536"/>
              <a:gd name="T10" fmla="*/ 0 60000 65536"/>
              <a:gd name="T11" fmla="*/ 0 60000 65536"/>
              <a:gd name="T12" fmla="*/ 0 w 39"/>
              <a:gd name="T13" fmla="*/ 0 h 39"/>
              <a:gd name="T14" fmla="*/ 39 w 39"/>
              <a:gd name="T15" fmla="*/ 39 h 39"/>
            </a:gdLst>
            <a:ahLst/>
            <a:cxnLst>
              <a:cxn ang="T8">
                <a:pos x="T0" y="T1"/>
              </a:cxn>
              <a:cxn ang="T9">
                <a:pos x="T2" y="T3"/>
              </a:cxn>
              <a:cxn ang="T10">
                <a:pos x="T4" y="T5"/>
              </a:cxn>
              <a:cxn ang="T11">
                <a:pos x="T6" y="T7"/>
              </a:cxn>
            </a:cxnLst>
            <a:rect l="T12" t="T13" r="T14" b="T15"/>
            <a:pathLst>
              <a:path w="39" h="39">
                <a:moveTo>
                  <a:pt x="19" y="0"/>
                </a:moveTo>
                <a:lnTo>
                  <a:pt x="39" y="39"/>
                </a:lnTo>
                <a:lnTo>
                  <a:pt x="0" y="39"/>
                </a:lnTo>
                <a:lnTo>
                  <a:pt x="19" y="0"/>
                </a:lnTo>
                <a:close/>
              </a:path>
            </a:pathLst>
          </a:custGeom>
          <a:solidFill>
            <a:srgbClr val="99CC00"/>
          </a:solidFill>
          <a:ln w="7938">
            <a:solidFill>
              <a:srgbClr val="000000"/>
            </a:solidFill>
            <a:round/>
            <a:headEnd/>
            <a:tailEnd/>
          </a:ln>
        </p:spPr>
        <p:txBody>
          <a:bodyPr/>
          <a:lstStyle/>
          <a:p>
            <a:endParaRPr lang="en-US"/>
          </a:p>
        </p:txBody>
      </p:sp>
      <p:sp>
        <p:nvSpPr>
          <p:cNvPr id="15417" name="Freeform 56"/>
          <p:cNvSpPr>
            <a:spLocks/>
          </p:cNvSpPr>
          <p:nvPr/>
        </p:nvSpPr>
        <p:spPr bwMode="auto">
          <a:xfrm>
            <a:off x="1676400" y="1092200"/>
            <a:ext cx="173038" cy="155575"/>
          </a:xfrm>
          <a:custGeom>
            <a:avLst/>
            <a:gdLst>
              <a:gd name="T0" fmla="*/ 374032721 w 39"/>
              <a:gd name="T1" fmla="*/ 0 h 38"/>
              <a:gd name="T2" fmla="*/ 767747399 w 39"/>
              <a:gd name="T3" fmla="*/ 636936332 h 38"/>
              <a:gd name="T4" fmla="*/ 0 w 39"/>
              <a:gd name="T5" fmla="*/ 636936332 h 38"/>
              <a:gd name="T6" fmla="*/ 374032721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19" y="0"/>
                </a:moveTo>
                <a:lnTo>
                  <a:pt x="39" y="38"/>
                </a:lnTo>
                <a:lnTo>
                  <a:pt x="0" y="38"/>
                </a:lnTo>
                <a:lnTo>
                  <a:pt x="19" y="0"/>
                </a:lnTo>
                <a:close/>
              </a:path>
            </a:pathLst>
          </a:custGeom>
          <a:solidFill>
            <a:srgbClr val="99CC00"/>
          </a:solidFill>
          <a:ln w="7938">
            <a:solidFill>
              <a:srgbClr val="000000"/>
            </a:solidFill>
            <a:round/>
            <a:headEnd/>
            <a:tailEnd/>
          </a:ln>
        </p:spPr>
        <p:txBody>
          <a:bodyPr/>
          <a:lstStyle/>
          <a:p>
            <a:endParaRPr lang="en-US"/>
          </a:p>
        </p:txBody>
      </p:sp>
      <p:sp>
        <p:nvSpPr>
          <p:cNvPr id="15418" name="Freeform 57"/>
          <p:cNvSpPr>
            <a:spLocks/>
          </p:cNvSpPr>
          <p:nvPr/>
        </p:nvSpPr>
        <p:spPr bwMode="auto">
          <a:xfrm>
            <a:off x="1849438" y="1112838"/>
            <a:ext cx="168275" cy="155575"/>
          </a:xfrm>
          <a:custGeom>
            <a:avLst/>
            <a:gdLst>
              <a:gd name="T0" fmla="*/ 372587409 w 38"/>
              <a:gd name="T1" fmla="*/ 0 h 38"/>
              <a:gd name="T2" fmla="*/ 745170389 w 38"/>
              <a:gd name="T3" fmla="*/ 636936332 h 38"/>
              <a:gd name="T4" fmla="*/ 0 w 38"/>
              <a:gd name="T5" fmla="*/ 636936332 h 38"/>
              <a:gd name="T6" fmla="*/ 372587409 w 38"/>
              <a:gd name="T7" fmla="*/ 0 h 38"/>
              <a:gd name="T8" fmla="*/ 0 60000 65536"/>
              <a:gd name="T9" fmla="*/ 0 60000 65536"/>
              <a:gd name="T10" fmla="*/ 0 60000 65536"/>
              <a:gd name="T11" fmla="*/ 0 60000 65536"/>
              <a:gd name="T12" fmla="*/ 0 w 38"/>
              <a:gd name="T13" fmla="*/ 0 h 38"/>
              <a:gd name="T14" fmla="*/ 38 w 38"/>
              <a:gd name="T15" fmla="*/ 38 h 38"/>
            </a:gdLst>
            <a:ahLst/>
            <a:cxnLst>
              <a:cxn ang="T8">
                <a:pos x="T0" y="T1"/>
              </a:cxn>
              <a:cxn ang="T9">
                <a:pos x="T2" y="T3"/>
              </a:cxn>
              <a:cxn ang="T10">
                <a:pos x="T4" y="T5"/>
              </a:cxn>
              <a:cxn ang="T11">
                <a:pos x="T6" y="T7"/>
              </a:cxn>
            </a:cxnLst>
            <a:rect l="T12" t="T13" r="T14" b="T15"/>
            <a:pathLst>
              <a:path w="38" h="38">
                <a:moveTo>
                  <a:pt x="19" y="0"/>
                </a:moveTo>
                <a:lnTo>
                  <a:pt x="38" y="38"/>
                </a:lnTo>
                <a:lnTo>
                  <a:pt x="0" y="38"/>
                </a:lnTo>
                <a:lnTo>
                  <a:pt x="19" y="0"/>
                </a:lnTo>
                <a:close/>
              </a:path>
            </a:pathLst>
          </a:custGeom>
          <a:solidFill>
            <a:srgbClr val="99CC00"/>
          </a:solidFill>
          <a:ln w="7938">
            <a:solidFill>
              <a:srgbClr val="000000"/>
            </a:solidFill>
            <a:round/>
            <a:headEnd/>
            <a:tailEnd/>
          </a:ln>
        </p:spPr>
        <p:txBody>
          <a:bodyPr/>
          <a:lstStyle/>
          <a:p>
            <a:endParaRPr lang="en-US"/>
          </a:p>
        </p:txBody>
      </p:sp>
      <p:sp>
        <p:nvSpPr>
          <p:cNvPr id="15419" name="Freeform 58"/>
          <p:cNvSpPr>
            <a:spLocks/>
          </p:cNvSpPr>
          <p:nvPr/>
        </p:nvSpPr>
        <p:spPr bwMode="auto">
          <a:xfrm>
            <a:off x="2189163" y="1149350"/>
            <a:ext cx="168275" cy="160338"/>
          </a:xfrm>
          <a:custGeom>
            <a:avLst/>
            <a:gdLst>
              <a:gd name="T0" fmla="*/ 372587409 w 38"/>
              <a:gd name="T1" fmla="*/ 0 h 39"/>
              <a:gd name="T2" fmla="*/ 745170389 w 38"/>
              <a:gd name="T3" fmla="*/ 659186518 h 39"/>
              <a:gd name="T4" fmla="*/ 0 w 38"/>
              <a:gd name="T5" fmla="*/ 659186518 h 39"/>
              <a:gd name="T6" fmla="*/ 372587409 w 38"/>
              <a:gd name="T7" fmla="*/ 0 h 39"/>
              <a:gd name="T8" fmla="*/ 0 60000 65536"/>
              <a:gd name="T9" fmla="*/ 0 60000 65536"/>
              <a:gd name="T10" fmla="*/ 0 60000 65536"/>
              <a:gd name="T11" fmla="*/ 0 60000 65536"/>
              <a:gd name="T12" fmla="*/ 0 w 38"/>
              <a:gd name="T13" fmla="*/ 0 h 39"/>
              <a:gd name="T14" fmla="*/ 38 w 38"/>
              <a:gd name="T15" fmla="*/ 39 h 39"/>
            </a:gdLst>
            <a:ahLst/>
            <a:cxnLst>
              <a:cxn ang="T8">
                <a:pos x="T0" y="T1"/>
              </a:cxn>
              <a:cxn ang="T9">
                <a:pos x="T2" y="T3"/>
              </a:cxn>
              <a:cxn ang="T10">
                <a:pos x="T4" y="T5"/>
              </a:cxn>
              <a:cxn ang="T11">
                <a:pos x="T6" y="T7"/>
              </a:cxn>
            </a:cxnLst>
            <a:rect l="T12" t="T13" r="T14" b="T15"/>
            <a:pathLst>
              <a:path w="38" h="39">
                <a:moveTo>
                  <a:pt x="19" y="0"/>
                </a:moveTo>
                <a:lnTo>
                  <a:pt x="38" y="39"/>
                </a:lnTo>
                <a:lnTo>
                  <a:pt x="0" y="39"/>
                </a:lnTo>
                <a:lnTo>
                  <a:pt x="19" y="0"/>
                </a:lnTo>
                <a:close/>
              </a:path>
            </a:pathLst>
          </a:custGeom>
          <a:solidFill>
            <a:srgbClr val="99CC00"/>
          </a:solidFill>
          <a:ln w="7938">
            <a:solidFill>
              <a:srgbClr val="000000"/>
            </a:solidFill>
            <a:round/>
            <a:headEnd/>
            <a:tailEnd/>
          </a:ln>
        </p:spPr>
        <p:txBody>
          <a:bodyPr/>
          <a:lstStyle/>
          <a:p>
            <a:endParaRPr lang="en-US"/>
          </a:p>
        </p:txBody>
      </p:sp>
      <p:sp>
        <p:nvSpPr>
          <p:cNvPr id="15420" name="Freeform 59"/>
          <p:cNvSpPr>
            <a:spLocks/>
          </p:cNvSpPr>
          <p:nvPr/>
        </p:nvSpPr>
        <p:spPr bwMode="auto">
          <a:xfrm>
            <a:off x="2865438" y="1211263"/>
            <a:ext cx="173037" cy="153987"/>
          </a:xfrm>
          <a:custGeom>
            <a:avLst/>
            <a:gdLst>
              <a:gd name="T0" fmla="*/ 393712402 w 39"/>
              <a:gd name="T1" fmla="*/ 0 h 38"/>
              <a:gd name="T2" fmla="*/ 767738525 w 39"/>
              <a:gd name="T3" fmla="*/ 623999902 h 38"/>
              <a:gd name="T4" fmla="*/ 0 w 39"/>
              <a:gd name="T5" fmla="*/ 623999902 h 38"/>
              <a:gd name="T6" fmla="*/ 393712402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20" y="0"/>
                </a:moveTo>
                <a:lnTo>
                  <a:pt x="39" y="38"/>
                </a:lnTo>
                <a:lnTo>
                  <a:pt x="0" y="38"/>
                </a:lnTo>
                <a:lnTo>
                  <a:pt x="20" y="0"/>
                </a:lnTo>
                <a:close/>
              </a:path>
            </a:pathLst>
          </a:custGeom>
          <a:solidFill>
            <a:srgbClr val="99CC00"/>
          </a:solidFill>
          <a:ln w="7938">
            <a:solidFill>
              <a:srgbClr val="000000"/>
            </a:solidFill>
            <a:round/>
            <a:headEnd/>
            <a:tailEnd/>
          </a:ln>
        </p:spPr>
        <p:txBody>
          <a:bodyPr/>
          <a:lstStyle/>
          <a:p>
            <a:endParaRPr lang="en-US"/>
          </a:p>
        </p:txBody>
      </p:sp>
      <p:sp>
        <p:nvSpPr>
          <p:cNvPr id="15421" name="Freeform 60"/>
          <p:cNvSpPr>
            <a:spLocks/>
          </p:cNvSpPr>
          <p:nvPr/>
        </p:nvSpPr>
        <p:spPr bwMode="auto">
          <a:xfrm>
            <a:off x="3546475" y="1289050"/>
            <a:ext cx="173038" cy="155575"/>
          </a:xfrm>
          <a:custGeom>
            <a:avLst/>
            <a:gdLst>
              <a:gd name="T0" fmla="*/ 393714677 w 39"/>
              <a:gd name="T1" fmla="*/ 0 h 38"/>
              <a:gd name="T2" fmla="*/ 767747399 w 39"/>
              <a:gd name="T3" fmla="*/ 636936332 h 38"/>
              <a:gd name="T4" fmla="*/ 0 w 39"/>
              <a:gd name="T5" fmla="*/ 636936332 h 38"/>
              <a:gd name="T6" fmla="*/ 393714677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20" y="0"/>
                </a:moveTo>
                <a:lnTo>
                  <a:pt x="39" y="38"/>
                </a:lnTo>
                <a:lnTo>
                  <a:pt x="0" y="38"/>
                </a:lnTo>
                <a:lnTo>
                  <a:pt x="20" y="0"/>
                </a:lnTo>
                <a:close/>
              </a:path>
            </a:pathLst>
          </a:custGeom>
          <a:solidFill>
            <a:srgbClr val="99CC00"/>
          </a:solidFill>
          <a:ln w="7938">
            <a:solidFill>
              <a:srgbClr val="000000"/>
            </a:solidFill>
            <a:round/>
            <a:headEnd/>
            <a:tailEnd/>
          </a:ln>
        </p:spPr>
        <p:txBody>
          <a:bodyPr/>
          <a:lstStyle/>
          <a:p>
            <a:endParaRPr lang="en-US"/>
          </a:p>
        </p:txBody>
      </p:sp>
      <p:sp>
        <p:nvSpPr>
          <p:cNvPr id="15422" name="Freeform 61"/>
          <p:cNvSpPr>
            <a:spLocks/>
          </p:cNvSpPr>
          <p:nvPr/>
        </p:nvSpPr>
        <p:spPr bwMode="auto">
          <a:xfrm>
            <a:off x="8288338" y="1736725"/>
            <a:ext cx="168275" cy="158750"/>
          </a:xfrm>
          <a:custGeom>
            <a:avLst/>
            <a:gdLst>
              <a:gd name="T0" fmla="*/ 372587409 w 38"/>
              <a:gd name="T1" fmla="*/ 0 h 39"/>
              <a:gd name="T2" fmla="*/ 745170389 w 38"/>
              <a:gd name="T3" fmla="*/ 646193912 h 39"/>
              <a:gd name="T4" fmla="*/ 0 w 38"/>
              <a:gd name="T5" fmla="*/ 646193912 h 39"/>
              <a:gd name="T6" fmla="*/ 372587409 w 38"/>
              <a:gd name="T7" fmla="*/ 0 h 39"/>
              <a:gd name="T8" fmla="*/ 0 60000 65536"/>
              <a:gd name="T9" fmla="*/ 0 60000 65536"/>
              <a:gd name="T10" fmla="*/ 0 60000 65536"/>
              <a:gd name="T11" fmla="*/ 0 60000 65536"/>
              <a:gd name="T12" fmla="*/ 0 w 38"/>
              <a:gd name="T13" fmla="*/ 0 h 39"/>
              <a:gd name="T14" fmla="*/ 38 w 38"/>
              <a:gd name="T15" fmla="*/ 39 h 39"/>
            </a:gdLst>
            <a:ahLst/>
            <a:cxnLst>
              <a:cxn ang="T8">
                <a:pos x="T0" y="T1"/>
              </a:cxn>
              <a:cxn ang="T9">
                <a:pos x="T2" y="T3"/>
              </a:cxn>
              <a:cxn ang="T10">
                <a:pos x="T4" y="T5"/>
              </a:cxn>
              <a:cxn ang="T11">
                <a:pos x="T6" y="T7"/>
              </a:cxn>
            </a:cxnLst>
            <a:rect l="T12" t="T13" r="T14" b="T15"/>
            <a:pathLst>
              <a:path w="38" h="39">
                <a:moveTo>
                  <a:pt x="19" y="0"/>
                </a:moveTo>
                <a:lnTo>
                  <a:pt x="38" y="39"/>
                </a:lnTo>
                <a:lnTo>
                  <a:pt x="0" y="39"/>
                </a:lnTo>
                <a:lnTo>
                  <a:pt x="19" y="0"/>
                </a:lnTo>
                <a:close/>
              </a:path>
            </a:pathLst>
          </a:custGeom>
          <a:solidFill>
            <a:srgbClr val="99CC00"/>
          </a:solidFill>
          <a:ln w="7938">
            <a:solidFill>
              <a:srgbClr val="000000"/>
            </a:solidFill>
            <a:round/>
            <a:headEnd/>
            <a:tailEnd/>
          </a:ln>
        </p:spPr>
        <p:txBody>
          <a:bodyPr/>
          <a:lstStyle/>
          <a:p>
            <a:endParaRPr lang="en-US"/>
          </a:p>
        </p:txBody>
      </p:sp>
      <p:sp>
        <p:nvSpPr>
          <p:cNvPr id="15423" name="Oval 62"/>
          <p:cNvSpPr>
            <a:spLocks noChangeArrowheads="1"/>
          </p:cNvSpPr>
          <p:nvPr/>
        </p:nvSpPr>
        <p:spPr bwMode="auto">
          <a:xfrm>
            <a:off x="1509713" y="995363"/>
            <a:ext cx="144462" cy="138112"/>
          </a:xfrm>
          <a:prstGeom prst="ellipse">
            <a:avLst/>
          </a:prstGeom>
          <a:solidFill>
            <a:srgbClr val="FFFF99"/>
          </a:solidFill>
          <a:ln w="7938">
            <a:solidFill>
              <a:srgbClr val="000000"/>
            </a:solidFill>
            <a:round/>
            <a:headEnd/>
            <a:tailEnd/>
          </a:ln>
        </p:spPr>
        <p:txBody>
          <a:bodyPr/>
          <a:lstStyle/>
          <a:p>
            <a:endParaRPr lang="en-US"/>
          </a:p>
        </p:txBody>
      </p:sp>
      <p:sp>
        <p:nvSpPr>
          <p:cNvPr id="15424" name="Oval 63"/>
          <p:cNvSpPr>
            <a:spLocks noChangeArrowheads="1"/>
          </p:cNvSpPr>
          <p:nvPr/>
        </p:nvSpPr>
        <p:spPr bwMode="auto">
          <a:xfrm>
            <a:off x="1570038" y="1133475"/>
            <a:ext cx="150812" cy="134938"/>
          </a:xfrm>
          <a:prstGeom prst="ellipse">
            <a:avLst/>
          </a:prstGeom>
          <a:solidFill>
            <a:srgbClr val="FFFF99"/>
          </a:solidFill>
          <a:ln w="7938">
            <a:solidFill>
              <a:srgbClr val="000000"/>
            </a:solidFill>
            <a:round/>
            <a:headEnd/>
            <a:tailEnd/>
          </a:ln>
        </p:spPr>
        <p:txBody>
          <a:bodyPr/>
          <a:lstStyle/>
          <a:p>
            <a:endParaRPr lang="en-US"/>
          </a:p>
        </p:txBody>
      </p:sp>
      <p:sp>
        <p:nvSpPr>
          <p:cNvPr id="15425" name="Oval 64"/>
          <p:cNvSpPr>
            <a:spLocks noChangeArrowheads="1"/>
          </p:cNvSpPr>
          <p:nvPr/>
        </p:nvSpPr>
        <p:spPr bwMode="auto">
          <a:xfrm>
            <a:off x="1676400" y="1169988"/>
            <a:ext cx="150813" cy="139700"/>
          </a:xfrm>
          <a:prstGeom prst="ellipse">
            <a:avLst/>
          </a:prstGeom>
          <a:solidFill>
            <a:srgbClr val="FFFF99"/>
          </a:solidFill>
          <a:ln w="7938">
            <a:solidFill>
              <a:srgbClr val="000000"/>
            </a:solidFill>
            <a:round/>
            <a:headEnd/>
            <a:tailEnd/>
          </a:ln>
        </p:spPr>
        <p:txBody>
          <a:bodyPr/>
          <a:lstStyle/>
          <a:p>
            <a:endParaRPr lang="en-US"/>
          </a:p>
        </p:txBody>
      </p:sp>
      <p:sp>
        <p:nvSpPr>
          <p:cNvPr id="15426" name="Oval 65"/>
          <p:cNvSpPr>
            <a:spLocks noChangeArrowheads="1"/>
          </p:cNvSpPr>
          <p:nvPr/>
        </p:nvSpPr>
        <p:spPr bwMode="auto">
          <a:xfrm>
            <a:off x="1849438" y="1211263"/>
            <a:ext cx="146050" cy="134937"/>
          </a:xfrm>
          <a:prstGeom prst="ellipse">
            <a:avLst/>
          </a:prstGeom>
          <a:solidFill>
            <a:srgbClr val="FFFF99"/>
          </a:solidFill>
          <a:ln w="7938">
            <a:solidFill>
              <a:srgbClr val="000000"/>
            </a:solidFill>
            <a:round/>
            <a:headEnd/>
            <a:tailEnd/>
          </a:ln>
        </p:spPr>
        <p:txBody>
          <a:bodyPr/>
          <a:lstStyle/>
          <a:p>
            <a:endParaRPr lang="en-US"/>
          </a:p>
        </p:txBody>
      </p:sp>
      <p:sp>
        <p:nvSpPr>
          <p:cNvPr id="15427" name="Oval 66"/>
          <p:cNvSpPr>
            <a:spLocks noChangeArrowheads="1"/>
          </p:cNvSpPr>
          <p:nvPr/>
        </p:nvSpPr>
        <p:spPr bwMode="auto">
          <a:xfrm>
            <a:off x="2189163" y="1247775"/>
            <a:ext cx="146050" cy="138113"/>
          </a:xfrm>
          <a:prstGeom prst="ellipse">
            <a:avLst/>
          </a:prstGeom>
          <a:solidFill>
            <a:srgbClr val="FFFF99"/>
          </a:solidFill>
          <a:ln w="7938">
            <a:solidFill>
              <a:srgbClr val="000000"/>
            </a:solidFill>
            <a:round/>
            <a:headEnd/>
            <a:tailEnd/>
          </a:ln>
        </p:spPr>
        <p:txBody>
          <a:bodyPr/>
          <a:lstStyle/>
          <a:p>
            <a:endParaRPr lang="en-US"/>
          </a:p>
        </p:txBody>
      </p:sp>
      <p:sp>
        <p:nvSpPr>
          <p:cNvPr id="15428" name="Oval 67"/>
          <p:cNvSpPr>
            <a:spLocks noChangeArrowheads="1"/>
          </p:cNvSpPr>
          <p:nvPr/>
        </p:nvSpPr>
        <p:spPr bwMode="auto">
          <a:xfrm>
            <a:off x="2865438" y="1406525"/>
            <a:ext cx="150812" cy="134938"/>
          </a:xfrm>
          <a:prstGeom prst="ellipse">
            <a:avLst/>
          </a:prstGeom>
          <a:solidFill>
            <a:srgbClr val="FFFF99"/>
          </a:solidFill>
          <a:ln w="7938">
            <a:solidFill>
              <a:srgbClr val="000000"/>
            </a:solidFill>
            <a:round/>
            <a:headEnd/>
            <a:tailEnd/>
          </a:ln>
        </p:spPr>
        <p:txBody>
          <a:bodyPr/>
          <a:lstStyle/>
          <a:p>
            <a:endParaRPr lang="en-US"/>
          </a:p>
        </p:txBody>
      </p:sp>
      <p:sp>
        <p:nvSpPr>
          <p:cNvPr id="15429" name="Oval 68"/>
          <p:cNvSpPr>
            <a:spLocks noChangeArrowheads="1"/>
          </p:cNvSpPr>
          <p:nvPr/>
        </p:nvSpPr>
        <p:spPr bwMode="auto">
          <a:xfrm>
            <a:off x="3546475" y="1541463"/>
            <a:ext cx="150813" cy="138112"/>
          </a:xfrm>
          <a:prstGeom prst="ellipse">
            <a:avLst/>
          </a:prstGeom>
          <a:solidFill>
            <a:srgbClr val="FFFF99"/>
          </a:solidFill>
          <a:ln w="7938">
            <a:solidFill>
              <a:srgbClr val="000000"/>
            </a:solidFill>
            <a:round/>
            <a:headEnd/>
            <a:tailEnd/>
          </a:ln>
        </p:spPr>
        <p:txBody>
          <a:bodyPr/>
          <a:lstStyle/>
          <a:p>
            <a:endParaRPr lang="en-US"/>
          </a:p>
        </p:txBody>
      </p:sp>
      <p:sp>
        <p:nvSpPr>
          <p:cNvPr id="15430" name="Oval 69"/>
          <p:cNvSpPr>
            <a:spLocks noChangeArrowheads="1"/>
          </p:cNvSpPr>
          <p:nvPr/>
        </p:nvSpPr>
        <p:spPr bwMode="auto">
          <a:xfrm>
            <a:off x="8288338" y="2519363"/>
            <a:ext cx="146050" cy="139700"/>
          </a:xfrm>
          <a:prstGeom prst="ellipse">
            <a:avLst/>
          </a:prstGeom>
          <a:solidFill>
            <a:srgbClr val="FFFF99"/>
          </a:solidFill>
          <a:ln w="7938">
            <a:solidFill>
              <a:srgbClr val="000000"/>
            </a:solidFill>
            <a:round/>
            <a:headEnd/>
            <a:tailEnd/>
          </a:ln>
        </p:spPr>
        <p:txBody>
          <a:bodyPr/>
          <a:lstStyle/>
          <a:p>
            <a:endParaRPr lang="en-US"/>
          </a:p>
        </p:txBody>
      </p:sp>
      <p:sp>
        <p:nvSpPr>
          <p:cNvPr id="15431" name="Freeform 70"/>
          <p:cNvSpPr>
            <a:spLocks/>
          </p:cNvSpPr>
          <p:nvPr/>
        </p:nvSpPr>
        <p:spPr bwMode="auto">
          <a:xfrm>
            <a:off x="1509713" y="995363"/>
            <a:ext cx="166687" cy="153987"/>
          </a:xfrm>
          <a:custGeom>
            <a:avLst/>
            <a:gdLst>
              <a:gd name="T0" fmla="*/ 365588446 w 38"/>
              <a:gd name="T1" fmla="*/ 0 h 38"/>
              <a:gd name="T2" fmla="*/ 731172506 w 38"/>
              <a:gd name="T3" fmla="*/ 623999902 h 38"/>
              <a:gd name="T4" fmla="*/ 0 w 38"/>
              <a:gd name="T5" fmla="*/ 623999902 h 38"/>
              <a:gd name="T6" fmla="*/ 365588446 w 38"/>
              <a:gd name="T7" fmla="*/ 0 h 38"/>
              <a:gd name="T8" fmla="*/ 0 60000 65536"/>
              <a:gd name="T9" fmla="*/ 0 60000 65536"/>
              <a:gd name="T10" fmla="*/ 0 60000 65536"/>
              <a:gd name="T11" fmla="*/ 0 60000 65536"/>
              <a:gd name="T12" fmla="*/ 0 w 38"/>
              <a:gd name="T13" fmla="*/ 0 h 38"/>
              <a:gd name="T14" fmla="*/ 38 w 38"/>
              <a:gd name="T15" fmla="*/ 38 h 38"/>
            </a:gdLst>
            <a:ahLst/>
            <a:cxnLst>
              <a:cxn ang="T8">
                <a:pos x="T0" y="T1"/>
              </a:cxn>
              <a:cxn ang="T9">
                <a:pos x="T2" y="T3"/>
              </a:cxn>
              <a:cxn ang="T10">
                <a:pos x="T4" y="T5"/>
              </a:cxn>
              <a:cxn ang="T11">
                <a:pos x="T6" y="T7"/>
              </a:cxn>
            </a:cxnLst>
            <a:rect l="T12" t="T13" r="T14" b="T15"/>
            <a:pathLst>
              <a:path w="38" h="38">
                <a:moveTo>
                  <a:pt x="19" y="0"/>
                </a:moveTo>
                <a:lnTo>
                  <a:pt x="38" y="38"/>
                </a:lnTo>
                <a:lnTo>
                  <a:pt x="0" y="38"/>
                </a:lnTo>
                <a:lnTo>
                  <a:pt x="19" y="0"/>
                </a:lnTo>
                <a:close/>
              </a:path>
            </a:pathLst>
          </a:custGeom>
          <a:solidFill>
            <a:srgbClr val="33CCCC"/>
          </a:solidFill>
          <a:ln w="7938">
            <a:solidFill>
              <a:srgbClr val="000000"/>
            </a:solidFill>
            <a:round/>
            <a:headEnd/>
            <a:tailEnd/>
          </a:ln>
        </p:spPr>
        <p:txBody>
          <a:bodyPr/>
          <a:lstStyle/>
          <a:p>
            <a:endParaRPr lang="en-US"/>
          </a:p>
        </p:txBody>
      </p:sp>
      <p:sp>
        <p:nvSpPr>
          <p:cNvPr id="15432" name="Freeform 71"/>
          <p:cNvSpPr>
            <a:spLocks/>
          </p:cNvSpPr>
          <p:nvPr/>
        </p:nvSpPr>
        <p:spPr bwMode="auto">
          <a:xfrm>
            <a:off x="1570038" y="1133475"/>
            <a:ext cx="173037" cy="155575"/>
          </a:xfrm>
          <a:custGeom>
            <a:avLst/>
            <a:gdLst>
              <a:gd name="T0" fmla="*/ 374026123 w 39"/>
              <a:gd name="T1" fmla="*/ 0 h 38"/>
              <a:gd name="T2" fmla="*/ 767738525 w 39"/>
              <a:gd name="T3" fmla="*/ 636936332 h 38"/>
              <a:gd name="T4" fmla="*/ 0 w 39"/>
              <a:gd name="T5" fmla="*/ 636936332 h 38"/>
              <a:gd name="T6" fmla="*/ 374026123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19" y="0"/>
                </a:moveTo>
                <a:lnTo>
                  <a:pt x="39" y="38"/>
                </a:lnTo>
                <a:lnTo>
                  <a:pt x="0" y="38"/>
                </a:lnTo>
                <a:lnTo>
                  <a:pt x="19" y="0"/>
                </a:lnTo>
                <a:close/>
              </a:path>
            </a:pathLst>
          </a:custGeom>
          <a:solidFill>
            <a:srgbClr val="33CCCC"/>
          </a:solidFill>
          <a:ln w="7938">
            <a:solidFill>
              <a:srgbClr val="000000"/>
            </a:solidFill>
            <a:round/>
            <a:headEnd/>
            <a:tailEnd/>
          </a:ln>
        </p:spPr>
        <p:txBody>
          <a:bodyPr/>
          <a:lstStyle/>
          <a:p>
            <a:endParaRPr lang="en-US"/>
          </a:p>
        </p:txBody>
      </p:sp>
      <p:sp>
        <p:nvSpPr>
          <p:cNvPr id="15433" name="Freeform 72"/>
          <p:cNvSpPr>
            <a:spLocks/>
          </p:cNvSpPr>
          <p:nvPr/>
        </p:nvSpPr>
        <p:spPr bwMode="auto">
          <a:xfrm>
            <a:off x="1676400" y="1190625"/>
            <a:ext cx="173038" cy="155575"/>
          </a:xfrm>
          <a:custGeom>
            <a:avLst/>
            <a:gdLst>
              <a:gd name="T0" fmla="*/ 374032721 w 39"/>
              <a:gd name="T1" fmla="*/ 0 h 38"/>
              <a:gd name="T2" fmla="*/ 767747399 w 39"/>
              <a:gd name="T3" fmla="*/ 636936332 h 38"/>
              <a:gd name="T4" fmla="*/ 0 w 39"/>
              <a:gd name="T5" fmla="*/ 636936332 h 38"/>
              <a:gd name="T6" fmla="*/ 374032721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19" y="0"/>
                </a:moveTo>
                <a:lnTo>
                  <a:pt x="39" y="38"/>
                </a:lnTo>
                <a:lnTo>
                  <a:pt x="0" y="38"/>
                </a:lnTo>
                <a:lnTo>
                  <a:pt x="19" y="0"/>
                </a:lnTo>
                <a:close/>
              </a:path>
            </a:pathLst>
          </a:custGeom>
          <a:solidFill>
            <a:srgbClr val="33CCCC"/>
          </a:solidFill>
          <a:ln w="7938">
            <a:solidFill>
              <a:srgbClr val="000000"/>
            </a:solidFill>
            <a:round/>
            <a:headEnd/>
            <a:tailEnd/>
          </a:ln>
        </p:spPr>
        <p:txBody>
          <a:bodyPr/>
          <a:lstStyle/>
          <a:p>
            <a:endParaRPr lang="en-US"/>
          </a:p>
        </p:txBody>
      </p:sp>
      <p:sp>
        <p:nvSpPr>
          <p:cNvPr id="15434" name="Freeform 73"/>
          <p:cNvSpPr>
            <a:spLocks/>
          </p:cNvSpPr>
          <p:nvPr/>
        </p:nvSpPr>
        <p:spPr bwMode="auto">
          <a:xfrm>
            <a:off x="1849438" y="1231900"/>
            <a:ext cx="168275" cy="153988"/>
          </a:xfrm>
          <a:custGeom>
            <a:avLst/>
            <a:gdLst>
              <a:gd name="T0" fmla="*/ 372587409 w 38"/>
              <a:gd name="T1" fmla="*/ 0 h 38"/>
              <a:gd name="T2" fmla="*/ 745170389 w 38"/>
              <a:gd name="T3" fmla="*/ 624008006 h 38"/>
              <a:gd name="T4" fmla="*/ 0 w 38"/>
              <a:gd name="T5" fmla="*/ 624008006 h 38"/>
              <a:gd name="T6" fmla="*/ 372587409 w 38"/>
              <a:gd name="T7" fmla="*/ 0 h 38"/>
              <a:gd name="T8" fmla="*/ 0 60000 65536"/>
              <a:gd name="T9" fmla="*/ 0 60000 65536"/>
              <a:gd name="T10" fmla="*/ 0 60000 65536"/>
              <a:gd name="T11" fmla="*/ 0 60000 65536"/>
              <a:gd name="T12" fmla="*/ 0 w 38"/>
              <a:gd name="T13" fmla="*/ 0 h 38"/>
              <a:gd name="T14" fmla="*/ 38 w 38"/>
              <a:gd name="T15" fmla="*/ 38 h 38"/>
            </a:gdLst>
            <a:ahLst/>
            <a:cxnLst>
              <a:cxn ang="T8">
                <a:pos x="T0" y="T1"/>
              </a:cxn>
              <a:cxn ang="T9">
                <a:pos x="T2" y="T3"/>
              </a:cxn>
              <a:cxn ang="T10">
                <a:pos x="T4" y="T5"/>
              </a:cxn>
              <a:cxn ang="T11">
                <a:pos x="T6" y="T7"/>
              </a:cxn>
            </a:cxnLst>
            <a:rect l="T12" t="T13" r="T14" b="T15"/>
            <a:pathLst>
              <a:path w="38" h="38">
                <a:moveTo>
                  <a:pt x="19" y="0"/>
                </a:moveTo>
                <a:lnTo>
                  <a:pt x="38" y="38"/>
                </a:lnTo>
                <a:lnTo>
                  <a:pt x="0" y="38"/>
                </a:lnTo>
                <a:lnTo>
                  <a:pt x="19" y="0"/>
                </a:lnTo>
                <a:close/>
              </a:path>
            </a:pathLst>
          </a:custGeom>
          <a:solidFill>
            <a:srgbClr val="33CCCC"/>
          </a:solidFill>
          <a:ln w="7938">
            <a:solidFill>
              <a:srgbClr val="000000"/>
            </a:solidFill>
            <a:round/>
            <a:headEnd/>
            <a:tailEnd/>
          </a:ln>
        </p:spPr>
        <p:txBody>
          <a:bodyPr/>
          <a:lstStyle/>
          <a:p>
            <a:endParaRPr lang="en-US"/>
          </a:p>
        </p:txBody>
      </p:sp>
      <p:sp>
        <p:nvSpPr>
          <p:cNvPr id="15435" name="Freeform 74"/>
          <p:cNvSpPr>
            <a:spLocks/>
          </p:cNvSpPr>
          <p:nvPr/>
        </p:nvSpPr>
        <p:spPr bwMode="auto">
          <a:xfrm>
            <a:off x="2189163" y="1309688"/>
            <a:ext cx="168275" cy="153987"/>
          </a:xfrm>
          <a:custGeom>
            <a:avLst/>
            <a:gdLst>
              <a:gd name="T0" fmla="*/ 372587409 w 38"/>
              <a:gd name="T1" fmla="*/ 0 h 38"/>
              <a:gd name="T2" fmla="*/ 745170389 w 38"/>
              <a:gd name="T3" fmla="*/ 623999902 h 38"/>
              <a:gd name="T4" fmla="*/ 0 w 38"/>
              <a:gd name="T5" fmla="*/ 623999902 h 38"/>
              <a:gd name="T6" fmla="*/ 372587409 w 38"/>
              <a:gd name="T7" fmla="*/ 0 h 38"/>
              <a:gd name="T8" fmla="*/ 0 60000 65536"/>
              <a:gd name="T9" fmla="*/ 0 60000 65536"/>
              <a:gd name="T10" fmla="*/ 0 60000 65536"/>
              <a:gd name="T11" fmla="*/ 0 60000 65536"/>
              <a:gd name="T12" fmla="*/ 0 w 38"/>
              <a:gd name="T13" fmla="*/ 0 h 38"/>
              <a:gd name="T14" fmla="*/ 38 w 38"/>
              <a:gd name="T15" fmla="*/ 38 h 38"/>
            </a:gdLst>
            <a:ahLst/>
            <a:cxnLst>
              <a:cxn ang="T8">
                <a:pos x="T0" y="T1"/>
              </a:cxn>
              <a:cxn ang="T9">
                <a:pos x="T2" y="T3"/>
              </a:cxn>
              <a:cxn ang="T10">
                <a:pos x="T4" y="T5"/>
              </a:cxn>
              <a:cxn ang="T11">
                <a:pos x="T6" y="T7"/>
              </a:cxn>
            </a:cxnLst>
            <a:rect l="T12" t="T13" r="T14" b="T15"/>
            <a:pathLst>
              <a:path w="38" h="38">
                <a:moveTo>
                  <a:pt x="19" y="0"/>
                </a:moveTo>
                <a:lnTo>
                  <a:pt x="38" y="38"/>
                </a:lnTo>
                <a:lnTo>
                  <a:pt x="0" y="38"/>
                </a:lnTo>
                <a:lnTo>
                  <a:pt x="19" y="0"/>
                </a:lnTo>
                <a:close/>
              </a:path>
            </a:pathLst>
          </a:custGeom>
          <a:solidFill>
            <a:srgbClr val="33CCCC"/>
          </a:solidFill>
          <a:ln w="7938">
            <a:solidFill>
              <a:srgbClr val="000000"/>
            </a:solidFill>
            <a:round/>
            <a:headEnd/>
            <a:tailEnd/>
          </a:ln>
        </p:spPr>
        <p:txBody>
          <a:bodyPr/>
          <a:lstStyle/>
          <a:p>
            <a:endParaRPr lang="en-US"/>
          </a:p>
        </p:txBody>
      </p:sp>
      <p:sp>
        <p:nvSpPr>
          <p:cNvPr id="15436" name="Freeform 75"/>
          <p:cNvSpPr>
            <a:spLocks/>
          </p:cNvSpPr>
          <p:nvPr/>
        </p:nvSpPr>
        <p:spPr bwMode="auto">
          <a:xfrm>
            <a:off x="2865438" y="1444625"/>
            <a:ext cx="173037" cy="158750"/>
          </a:xfrm>
          <a:custGeom>
            <a:avLst/>
            <a:gdLst>
              <a:gd name="T0" fmla="*/ 393712402 w 39"/>
              <a:gd name="T1" fmla="*/ 0 h 39"/>
              <a:gd name="T2" fmla="*/ 767738525 w 39"/>
              <a:gd name="T3" fmla="*/ 646193912 h 39"/>
              <a:gd name="T4" fmla="*/ 0 w 39"/>
              <a:gd name="T5" fmla="*/ 646193912 h 39"/>
              <a:gd name="T6" fmla="*/ 393712402 w 39"/>
              <a:gd name="T7" fmla="*/ 0 h 39"/>
              <a:gd name="T8" fmla="*/ 0 60000 65536"/>
              <a:gd name="T9" fmla="*/ 0 60000 65536"/>
              <a:gd name="T10" fmla="*/ 0 60000 65536"/>
              <a:gd name="T11" fmla="*/ 0 60000 65536"/>
              <a:gd name="T12" fmla="*/ 0 w 39"/>
              <a:gd name="T13" fmla="*/ 0 h 39"/>
              <a:gd name="T14" fmla="*/ 39 w 39"/>
              <a:gd name="T15" fmla="*/ 39 h 39"/>
            </a:gdLst>
            <a:ahLst/>
            <a:cxnLst>
              <a:cxn ang="T8">
                <a:pos x="T0" y="T1"/>
              </a:cxn>
              <a:cxn ang="T9">
                <a:pos x="T2" y="T3"/>
              </a:cxn>
              <a:cxn ang="T10">
                <a:pos x="T4" y="T5"/>
              </a:cxn>
              <a:cxn ang="T11">
                <a:pos x="T6" y="T7"/>
              </a:cxn>
            </a:cxnLst>
            <a:rect l="T12" t="T13" r="T14" b="T15"/>
            <a:pathLst>
              <a:path w="39" h="39">
                <a:moveTo>
                  <a:pt x="20" y="0"/>
                </a:moveTo>
                <a:lnTo>
                  <a:pt x="39" y="39"/>
                </a:lnTo>
                <a:lnTo>
                  <a:pt x="0" y="39"/>
                </a:lnTo>
                <a:lnTo>
                  <a:pt x="20" y="0"/>
                </a:lnTo>
                <a:close/>
              </a:path>
            </a:pathLst>
          </a:custGeom>
          <a:solidFill>
            <a:srgbClr val="33CCCC"/>
          </a:solidFill>
          <a:ln w="7938">
            <a:solidFill>
              <a:srgbClr val="000000"/>
            </a:solidFill>
            <a:round/>
            <a:headEnd/>
            <a:tailEnd/>
          </a:ln>
        </p:spPr>
        <p:txBody>
          <a:bodyPr/>
          <a:lstStyle/>
          <a:p>
            <a:endParaRPr lang="en-US"/>
          </a:p>
        </p:txBody>
      </p:sp>
      <p:sp>
        <p:nvSpPr>
          <p:cNvPr id="15437" name="Freeform 76"/>
          <p:cNvSpPr>
            <a:spLocks/>
          </p:cNvSpPr>
          <p:nvPr/>
        </p:nvSpPr>
        <p:spPr bwMode="auto">
          <a:xfrm>
            <a:off x="3546475" y="1581150"/>
            <a:ext cx="173038" cy="155575"/>
          </a:xfrm>
          <a:custGeom>
            <a:avLst/>
            <a:gdLst>
              <a:gd name="T0" fmla="*/ 393714677 w 39"/>
              <a:gd name="T1" fmla="*/ 0 h 38"/>
              <a:gd name="T2" fmla="*/ 767747399 w 39"/>
              <a:gd name="T3" fmla="*/ 636936332 h 38"/>
              <a:gd name="T4" fmla="*/ 0 w 39"/>
              <a:gd name="T5" fmla="*/ 636936332 h 38"/>
              <a:gd name="T6" fmla="*/ 393714677 w 39"/>
              <a:gd name="T7" fmla="*/ 0 h 38"/>
              <a:gd name="T8" fmla="*/ 0 60000 65536"/>
              <a:gd name="T9" fmla="*/ 0 60000 65536"/>
              <a:gd name="T10" fmla="*/ 0 60000 65536"/>
              <a:gd name="T11" fmla="*/ 0 60000 65536"/>
              <a:gd name="T12" fmla="*/ 0 w 39"/>
              <a:gd name="T13" fmla="*/ 0 h 38"/>
              <a:gd name="T14" fmla="*/ 39 w 39"/>
              <a:gd name="T15" fmla="*/ 38 h 38"/>
            </a:gdLst>
            <a:ahLst/>
            <a:cxnLst>
              <a:cxn ang="T8">
                <a:pos x="T0" y="T1"/>
              </a:cxn>
              <a:cxn ang="T9">
                <a:pos x="T2" y="T3"/>
              </a:cxn>
              <a:cxn ang="T10">
                <a:pos x="T4" y="T5"/>
              </a:cxn>
              <a:cxn ang="T11">
                <a:pos x="T6" y="T7"/>
              </a:cxn>
            </a:cxnLst>
            <a:rect l="T12" t="T13" r="T14" b="T15"/>
            <a:pathLst>
              <a:path w="39" h="38">
                <a:moveTo>
                  <a:pt x="20" y="0"/>
                </a:moveTo>
                <a:lnTo>
                  <a:pt x="39" y="38"/>
                </a:lnTo>
                <a:lnTo>
                  <a:pt x="0" y="38"/>
                </a:lnTo>
                <a:lnTo>
                  <a:pt x="20" y="0"/>
                </a:lnTo>
                <a:close/>
              </a:path>
            </a:pathLst>
          </a:custGeom>
          <a:solidFill>
            <a:srgbClr val="33CCCC"/>
          </a:solidFill>
          <a:ln w="7938">
            <a:solidFill>
              <a:srgbClr val="000000"/>
            </a:solidFill>
            <a:round/>
            <a:headEnd/>
            <a:tailEnd/>
          </a:ln>
        </p:spPr>
        <p:txBody>
          <a:bodyPr/>
          <a:lstStyle/>
          <a:p>
            <a:endParaRPr lang="en-US"/>
          </a:p>
        </p:txBody>
      </p:sp>
      <p:sp>
        <p:nvSpPr>
          <p:cNvPr id="15438" name="Freeform 77"/>
          <p:cNvSpPr>
            <a:spLocks/>
          </p:cNvSpPr>
          <p:nvPr/>
        </p:nvSpPr>
        <p:spPr bwMode="auto">
          <a:xfrm>
            <a:off x="8288338" y="2519363"/>
            <a:ext cx="168275" cy="160337"/>
          </a:xfrm>
          <a:custGeom>
            <a:avLst/>
            <a:gdLst>
              <a:gd name="T0" fmla="*/ 372587409 w 38"/>
              <a:gd name="T1" fmla="*/ 0 h 39"/>
              <a:gd name="T2" fmla="*/ 745170389 w 38"/>
              <a:gd name="T3" fmla="*/ 659178296 h 39"/>
              <a:gd name="T4" fmla="*/ 0 w 38"/>
              <a:gd name="T5" fmla="*/ 659178296 h 39"/>
              <a:gd name="T6" fmla="*/ 372587409 w 38"/>
              <a:gd name="T7" fmla="*/ 0 h 39"/>
              <a:gd name="T8" fmla="*/ 0 60000 65536"/>
              <a:gd name="T9" fmla="*/ 0 60000 65536"/>
              <a:gd name="T10" fmla="*/ 0 60000 65536"/>
              <a:gd name="T11" fmla="*/ 0 60000 65536"/>
              <a:gd name="T12" fmla="*/ 0 w 38"/>
              <a:gd name="T13" fmla="*/ 0 h 39"/>
              <a:gd name="T14" fmla="*/ 38 w 38"/>
              <a:gd name="T15" fmla="*/ 39 h 39"/>
            </a:gdLst>
            <a:ahLst/>
            <a:cxnLst>
              <a:cxn ang="T8">
                <a:pos x="T0" y="T1"/>
              </a:cxn>
              <a:cxn ang="T9">
                <a:pos x="T2" y="T3"/>
              </a:cxn>
              <a:cxn ang="T10">
                <a:pos x="T4" y="T5"/>
              </a:cxn>
              <a:cxn ang="T11">
                <a:pos x="T6" y="T7"/>
              </a:cxn>
            </a:cxnLst>
            <a:rect l="T12" t="T13" r="T14" b="T15"/>
            <a:pathLst>
              <a:path w="38" h="39">
                <a:moveTo>
                  <a:pt x="19" y="0"/>
                </a:moveTo>
                <a:lnTo>
                  <a:pt x="38" y="39"/>
                </a:lnTo>
                <a:lnTo>
                  <a:pt x="0" y="39"/>
                </a:lnTo>
                <a:lnTo>
                  <a:pt x="19" y="0"/>
                </a:lnTo>
                <a:close/>
              </a:path>
            </a:pathLst>
          </a:custGeom>
          <a:solidFill>
            <a:srgbClr val="33CCCC"/>
          </a:solidFill>
          <a:ln w="7938">
            <a:solidFill>
              <a:srgbClr val="000000"/>
            </a:solidFill>
            <a:round/>
            <a:headEnd/>
            <a:tailEnd/>
          </a:ln>
        </p:spPr>
        <p:txBody>
          <a:bodyPr/>
          <a:lstStyle/>
          <a:p>
            <a:endParaRPr lang="en-US"/>
          </a:p>
        </p:txBody>
      </p:sp>
      <p:sp>
        <p:nvSpPr>
          <p:cNvPr id="15439" name="Oval 78"/>
          <p:cNvSpPr>
            <a:spLocks noChangeArrowheads="1"/>
          </p:cNvSpPr>
          <p:nvPr/>
        </p:nvSpPr>
        <p:spPr bwMode="auto">
          <a:xfrm>
            <a:off x="1509713" y="995363"/>
            <a:ext cx="144462" cy="138112"/>
          </a:xfrm>
          <a:prstGeom prst="ellipse">
            <a:avLst/>
          </a:prstGeom>
          <a:solidFill>
            <a:srgbClr val="FF6600"/>
          </a:solidFill>
          <a:ln w="7938">
            <a:solidFill>
              <a:srgbClr val="000000"/>
            </a:solidFill>
            <a:round/>
            <a:headEnd/>
            <a:tailEnd/>
          </a:ln>
        </p:spPr>
        <p:txBody>
          <a:bodyPr/>
          <a:lstStyle/>
          <a:p>
            <a:endParaRPr lang="en-US"/>
          </a:p>
        </p:txBody>
      </p:sp>
      <p:sp>
        <p:nvSpPr>
          <p:cNvPr id="15440" name="Oval 79"/>
          <p:cNvSpPr>
            <a:spLocks noChangeArrowheads="1"/>
          </p:cNvSpPr>
          <p:nvPr/>
        </p:nvSpPr>
        <p:spPr bwMode="auto">
          <a:xfrm>
            <a:off x="1570038" y="1231900"/>
            <a:ext cx="150812" cy="133350"/>
          </a:xfrm>
          <a:prstGeom prst="ellipse">
            <a:avLst/>
          </a:prstGeom>
          <a:solidFill>
            <a:srgbClr val="FF6600"/>
          </a:solidFill>
          <a:ln w="7938">
            <a:solidFill>
              <a:srgbClr val="000000"/>
            </a:solidFill>
            <a:round/>
            <a:headEnd/>
            <a:tailEnd/>
          </a:ln>
        </p:spPr>
        <p:txBody>
          <a:bodyPr/>
          <a:lstStyle/>
          <a:p>
            <a:endParaRPr lang="en-US"/>
          </a:p>
        </p:txBody>
      </p:sp>
      <p:sp>
        <p:nvSpPr>
          <p:cNvPr id="15441" name="Oval 80"/>
          <p:cNvSpPr>
            <a:spLocks noChangeArrowheads="1"/>
          </p:cNvSpPr>
          <p:nvPr/>
        </p:nvSpPr>
        <p:spPr bwMode="auto">
          <a:xfrm>
            <a:off x="1676400" y="1346200"/>
            <a:ext cx="150813" cy="138113"/>
          </a:xfrm>
          <a:prstGeom prst="ellipse">
            <a:avLst/>
          </a:prstGeom>
          <a:solidFill>
            <a:srgbClr val="FF6600"/>
          </a:solidFill>
          <a:ln w="7938">
            <a:solidFill>
              <a:srgbClr val="000000"/>
            </a:solidFill>
            <a:round/>
            <a:headEnd/>
            <a:tailEnd/>
          </a:ln>
        </p:spPr>
        <p:txBody>
          <a:bodyPr/>
          <a:lstStyle/>
          <a:p>
            <a:endParaRPr lang="en-US"/>
          </a:p>
        </p:txBody>
      </p:sp>
      <p:sp>
        <p:nvSpPr>
          <p:cNvPr id="15442" name="Oval 81"/>
          <p:cNvSpPr>
            <a:spLocks noChangeArrowheads="1"/>
          </p:cNvSpPr>
          <p:nvPr/>
        </p:nvSpPr>
        <p:spPr bwMode="auto">
          <a:xfrm>
            <a:off x="1849438" y="1427163"/>
            <a:ext cx="146050" cy="134937"/>
          </a:xfrm>
          <a:prstGeom prst="ellipse">
            <a:avLst/>
          </a:prstGeom>
          <a:solidFill>
            <a:srgbClr val="FF6600"/>
          </a:solidFill>
          <a:ln w="7938">
            <a:solidFill>
              <a:srgbClr val="000000"/>
            </a:solidFill>
            <a:round/>
            <a:headEnd/>
            <a:tailEnd/>
          </a:ln>
        </p:spPr>
        <p:txBody>
          <a:bodyPr/>
          <a:lstStyle/>
          <a:p>
            <a:endParaRPr lang="en-US"/>
          </a:p>
        </p:txBody>
      </p:sp>
      <p:sp>
        <p:nvSpPr>
          <p:cNvPr id="15443" name="Oval 82"/>
          <p:cNvSpPr>
            <a:spLocks noChangeArrowheads="1"/>
          </p:cNvSpPr>
          <p:nvPr/>
        </p:nvSpPr>
        <p:spPr bwMode="auto">
          <a:xfrm>
            <a:off x="2189163" y="1541463"/>
            <a:ext cx="146050" cy="138112"/>
          </a:xfrm>
          <a:prstGeom prst="ellipse">
            <a:avLst/>
          </a:prstGeom>
          <a:solidFill>
            <a:srgbClr val="FF6600"/>
          </a:solidFill>
          <a:ln w="7938">
            <a:solidFill>
              <a:srgbClr val="000000"/>
            </a:solidFill>
            <a:round/>
            <a:headEnd/>
            <a:tailEnd/>
          </a:ln>
        </p:spPr>
        <p:txBody>
          <a:bodyPr/>
          <a:lstStyle/>
          <a:p>
            <a:endParaRPr lang="en-US"/>
          </a:p>
        </p:txBody>
      </p:sp>
      <p:sp>
        <p:nvSpPr>
          <p:cNvPr id="15444" name="Oval 83"/>
          <p:cNvSpPr>
            <a:spLocks noChangeArrowheads="1"/>
          </p:cNvSpPr>
          <p:nvPr/>
        </p:nvSpPr>
        <p:spPr bwMode="auto">
          <a:xfrm>
            <a:off x="2865438" y="1758950"/>
            <a:ext cx="150812" cy="136525"/>
          </a:xfrm>
          <a:prstGeom prst="ellipse">
            <a:avLst/>
          </a:prstGeom>
          <a:solidFill>
            <a:srgbClr val="FF6600"/>
          </a:solidFill>
          <a:ln w="7938">
            <a:solidFill>
              <a:srgbClr val="000000"/>
            </a:solidFill>
            <a:round/>
            <a:headEnd/>
            <a:tailEnd/>
          </a:ln>
        </p:spPr>
        <p:txBody>
          <a:bodyPr/>
          <a:lstStyle/>
          <a:p>
            <a:endParaRPr lang="en-US"/>
          </a:p>
        </p:txBody>
      </p:sp>
      <p:sp>
        <p:nvSpPr>
          <p:cNvPr id="15445" name="Oval 84"/>
          <p:cNvSpPr>
            <a:spLocks noChangeArrowheads="1"/>
          </p:cNvSpPr>
          <p:nvPr/>
        </p:nvSpPr>
        <p:spPr bwMode="auto">
          <a:xfrm>
            <a:off x="3546475" y="1993900"/>
            <a:ext cx="150813" cy="134938"/>
          </a:xfrm>
          <a:prstGeom prst="ellipse">
            <a:avLst/>
          </a:prstGeom>
          <a:solidFill>
            <a:srgbClr val="FF6600"/>
          </a:solidFill>
          <a:ln w="7938">
            <a:solidFill>
              <a:srgbClr val="000000"/>
            </a:solidFill>
            <a:round/>
            <a:headEnd/>
            <a:tailEnd/>
          </a:ln>
        </p:spPr>
        <p:txBody>
          <a:bodyPr/>
          <a:lstStyle/>
          <a:p>
            <a:endParaRPr lang="en-US"/>
          </a:p>
        </p:txBody>
      </p:sp>
      <p:sp>
        <p:nvSpPr>
          <p:cNvPr id="15446" name="Oval 85"/>
          <p:cNvSpPr>
            <a:spLocks noChangeArrowheads="1"/>
          </p:cNvSpPr>
          <p:nvPr/>
        </p:nvSpPr>
        <p:spPr bwMode="auto">
          <a:xfrm>
            <a:off x="8288338" y="3205163"/>
            <a:ext cx="146050" cy="139700"/>
          </a:xfrm>
          <a:prstGeom prst="ellipse">
            <a:avLst/>
          </a:prstGeom>
          <a:solidFill>
            <a:srgbClr val="FF6600"/>
          </a:solidFill>
          <a:ln w="7938">
            <a:solidFill>
              <a:srgbClr val="000000"/>
            </a:solidFill>
            <a:round/>
            <a:headEnd/>
            <a:tailEnd/>
          </a:ln>
        </p:spPr>
        <p:txBody>
          <a:bodyPr/>
          <a:lstStyle/>
          <a:p>
            <a:endParaRPr lang="en-US"/>
          </a:p>
        </p:txBody>
      </p:sp>
      <p:sp>
        <p:nvSpPr>
          <p:cNvPr id="15447" name="Rectangle 86"/>
          <p:cNvSpPr>
            <a:spLocks noChangeArrowheads="1"/>
          </p:cNvSpPr>
          <p:nvPr/>
        </p:nvSpPr>
        <p:spPr bwMode="auto">
          <a:xfrm>
            <a:off x="1487488"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0</a:t>
            </a:r>
          </a:p>
        </p:txBody>
      </p:sp>
      <p:sp>
        <p:nvSpPr>
          <p:cNvPr id="15448" name="Rectangle 87"/>
          <p:cNvSpPr>
            <a:spLocks noChangeArrowheads="1"/>
          </p:cNvSpPr>
          <p:nvPr/>
        </p:nvSpPr>
        <p:spPr bwMode="auto">
          <a:xfrm>
            <a:off x="2166938"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1</a:t>
            </a:r>
          </a:p>
        </p:txBody>
      </p:sp>
      <p:sp>
        <p:nvSpPr>
          <p:cNvPr id="15449" name="Rectangle 88"/>
          <p:cNvSpPr>
            <a:spLocks noChangeArrowheads="1"/>
          </p:cNvSpPr>
          <p:nvPr/>
        </p:nvSpPr>
        <p:spPr bwMode="auto">
          <a:xfrm>
            <a:off x="2847975"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2</a:t>
            </a:r>
          </a:p>
        </p:txBody>
      </p:sp>
      <p:sp>
        <p:nvSpPr>
          <p:cNvPr id="15450" name="Rectangle 89"/>
          <p:cNvSpPr>
            <a:spLocks noChangeArrowheads="1"/>
          </p:cNvSpPr>
          <p:nvPr/>
        </p:nvSpPr>
        <p:spPr bwMode="auto">
          <a:xfrm>
            <a:off x="3529013"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3</a:t>
            </a:r>
          </a:p>
        </p:txBody>
      </p:sp>
      <p:sp>
        <p:nvSpPr>
          <p:cNvPr id="15451" name="Rectangle 90"/>
          <p:cNvSpPr>
            <a:spLocks noChangeArrowheads="1"/>
          </p:cNvSpPr>
          <p:nvPr/>
        </p:nvSpPr>
        <p:spPr bwMode="auto">
          <a:xfrm>
            <a:off x="4205288"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4</a:t>
            </a:r>
          </a:p>
        </p:txBody>
      </p:sp>
      <p:sp>
        <p:nvSpPr>
          <p:cNvPr id="15452" name="Rectangle 91"/>
          <p:cNvSpPr>
            <a:spLocks noChangeArrowheads="1"/>
          </p:cNvSpPr>
          <p:nvPr/>
        </p:nvSpPr>
        <p:spPr bwMode="auto">
          <a:xfrm>
            <a:off x="4886325"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5</a:t>
            </a:r>
          </a:p>
        </p:txBody>
      </p:sp>
      <p:sp>
        <p:nvSpPr>
          <p:cNvPr id="15453" name="Rectangle 92"/>
          <p:cNvSpPr>
            <a:spLocks noChangeArrowheads="1"/>
          </p:cNvSpPr>
          <p:nvPr/>
        </p:nvSpPr>
        <p:spPr bwMode="auto">
          <a:xfrm>
            <a:off x="5543550"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6</a:t>
            </a:r>
          </a:p>
        </p:txBody>
      </p:sp>
      <p:sp>
        <p:nvSpPr>
          <p:cNvPr id="15454" name="Rectangle 93"/>
          <p:cNvSpPr>
            <a:spLocks noChangeArrowheads="1"/>
          </p:cNvSpPr>
          <p:nvPr/>
        </p:nvSpPr>
        <p:spPr bwMode="auto">
          <a:xfrm>
            <a:off x="6224588"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7</a:t>
            </a:r>
          </a:p>
        </p:txBody>
      </p:sp>
      <p:sp>
        <p:nvSpPr>
          <p:cNvPr id="15455" name="Rectangle 94"/>
          <p:cNvSpPr>
            <a:spLocks noChangeArrowheads="1"/>
          </p:cNvSpPr>
          <p:nvPr/>
        </p:nvSpPr>
        <p:spPr bwMode="auto">
          <a:xfrm>
            <a:off x="6905625"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8</a:t>
            </a:r>
          </a:p>
        </p:txBody>
      </p:sp>
      <p:sp>
        <p:nvSpPr>
          <p:cNvPr id="15456" name="Rectangle 95"/>
          <p:cNvSpPr>
            <a:spLocks noChangeArrowheads="1"/>
          </p:cNvSpPr>
          <p:nvPr/>
        </p:nvSpPr>
        <p:spPr bwMode="auto">
          <a:xfrm>
            <a:off x="7586663" y="5595938"/>
            <a:ext cx="193675"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9</a:t>
            </a:r>
          </a:p>
        </p:txBody>
      </p:sp>
      <p:sp>
        <p:nvSpPr>
          <p:cNvPr id="15457" name="Rectangle 96"/>
          <p:cNvSpPr>
            <a:spLocks noChangeArrowheads="1"/>
          </p:cNvSpPr>
          <p:nvPr/>
        </p:nvSpPr>
        <p:spPr bwMode="auto">
          <a:xfrm>
            <a:off x="8139113" y="5595938"/>
            <a:ext cx="387350" cy="427037"/>
          </a:xfrm>
          <a:prstGeom prst="rect">
            <a:avLst/>
          </a:prstGeom>
          <a:noFill/>
          <a:ln w="9525">
            <a:noFill/>
            <a:miter lim="800000"/>
            <a:headEnd/>
            <a:tailEnd/>
          </a:ln>
        </p:spPr>
        <p:txBody>
          <a:bodyPr wrap="none" lIns="0" tIns="0" rIns="0" bIns="0">
            <a:spAutoFit/>
          </a:bodyPr>
          <a:lstStyle/>
          <a:p>
            <a:pPr eaLnBrk="0" hangingPunct="0"/>
            <a:r>
              <a:rPr lang="en-US" sz="2800">
                <a:latin typeface="Tahoma" pitchFamily="34" charset="0"/>
              </a:rPr>
              <a:t>10</a:t>
            </a:r>
          </a:p>
        </p:txBody>
      </p:sp>
      <p:sp>
        <p:nvSpPr>
          <p:cNvPr id="15458" name="Rectangle 97"/>
          <p:cNvSpPr>
            <a:spLocks noChangeArrowheads="1"/>
          </p:cNvSpPr>
          <p:nvPr/>
        </p:nvSpPr>
        <p:spPr bwMode="auto">
          <a:xfrm>
            <a:off x="1709738" y="3046413"/>
            <a:ext cx="4986337" cy="2117725"/>
          </a:xfrm>
          <a:prstGeom prst="rect">
            <a:avLst/>
          </a:prstGeom>
          <a:solidFill>
            <a:srgbClr val="000099"/>
          </a:solidFill>
          <a:ln w="0">
            <a:solidFill>
              <a:srgbClr val="000000"/>
            </a:solidFill>
            <a:miter lim="800000"/>
            <a:headEnd/>
            <a:tailEnd/>
          </a:ln>
        </p:spPr>
        <p:txBody>
          <a:bodyPr/>
          <a:lstStyle/>
          <a:p>
            <a:endParaRPr lang="en-US"/>
          </a:p>
        </p:txBody>
      </p:sp>
      <p:sp>
        <p:nvSpPr>
          <p:cNvPr id="15459" name="Rectangle 98"/>
          <p:cNvSpPr>
            <a:spLocks noChangeArrowheads="1"/>
          </p:cNvSpPr>
          <p:nvPr/>
        </p:nvSpPr>
        <p:spPr bwMode="auto">
          <a:xfrm>
            <a:off x="2593975" y="3430588"/>
            <a:ext cx="1766888" cy="1708150"/>
          </a:xfrm>
          <a:prstGeom prst="rect">
            <a:avLst/>
          </a:prstGeom>
          <a:noFill/>
          <a:ln w="9525">
            <a:noFill/>
            <a:miter lim="800000"/>
            <a:headEnd/>
            <a:tailEnd/>
          </a:ln>
        </p:spPr>
        <p:txBody>
          <a:bodyPr wrap="none" lIns="0" tIns="0" rIns="0" bIns="0">
            <a:spAutoFit/>
          </a:bodyPr>
          <a:lstStyle/>
          <a:p>
            <a:pPr eaLnBrk="0" hangingPunct="0"/>
            <a:r>
              <a:rPr lang="en-US" sz="2800">
                <a:solidFill>
                  <a:srgbClr val="FFFFFF"/>
                </a:solidFill>
                <a:latin typeface="Tahoma" pitchFamily="34" charset="0"/>
              </a:rPr>
              <a:t>Id Sib</a:t>
            </a:r>
          </a:p>
          <a:p>
            <a:pPr eaLnBrk="0" hangingPunct="0"/>
            <a:r>
              <a:rPr lang="en-US" sz="2800">
                <a:solidFill>
                  <a:srgbClr val="FFFFFF"/>
                </a:solidFill>
                <a:latin typeface="Tahoma" pitchFamily="34" charset="0"/>
              </a:rPr>
              <a:t>1-haplo Sib</a:t>
            </a:r>
          </a:p>
          <a:p>
            <a:pPr eaLnBrk="0" hangingPunct="0"/>
            <a:r>
              <a:rPr lang="en-US" sz="2800">
                <a:solidFill>
                  <a:srgbClr val="FFFFFF"/>
                </a:solidFill>
                <a:latin typeface="Tahoma" pitchFamily="34" charset="0"/>
              </a:rPr>
              <a:t>Unrelated</a:t>
            </a:r>
          </a:p>
          <a:p>
            <a:pPr eaLnBrk="0" hangingPunct="0"/>
            <a:r>
              <a:rPr lang="en-US" sz="2800">
                <a:solidFill>
                  <a:srgbClr val="FFFFFF"/>
                </a:solidFill>
                <a:latin typeface="Tahoma" pitchFamily="34" charset="0"/>
              </a:rPr>
              <a:t>Cadaver</a:t>
            </a:r>
          </a:p>
        </p:txBody>
      </p:sp>
      <p:grpSp>
        <p:nvGrpSpPr>
          <p:cNvPr id="15460" name="Group 99"/>
          <p:cNvGrpSpPr>
            <a:grpSpLocks/>
          </p:cNvGrpSpPr>
          <p:nvPr/>
        </p:nvGrpSpPr>
        <p:grpSpPr bwMode="auto">
          <a:xfrm>
            <a:off x="1838325" y="3651250"/>
            <a:ext cx="561975" cy="1301750"/>
            <a:chOff x="1609" y="2146"/>
            <a:chExt cx="440" cy="1002"/>
          </a:xfrm>
        </p:grpSpPr>
        <p:sp>
          <p:nvSpPr>
            <p:cNvPr id="15474" name="Line 100"/>
            <p:cNvSpPr>
              <a:spLocks noChangeShapeType="1"/>
            </p:cNvSpPr>
            <p:nvPr/>
          </p:nvSpPr>
          <p:spPr bwMode="auto">
            <a:xfrm>
              <a:off x="1609" y="2146"/>
              <a:ext cx="440" cy="3"/>
            </a:xfrm>
            <a:prstGeom prst="line">
              <a:avLst/>
            </a:prstGeom>
            <a:noFill/>
            <a:ln w="76200">
              <a:solidFill>
                <a:srgbClr val="00FF00"/>
              </a:solidFill>
              <a:round/>
              <a:headEnd/>
              <a:tailEnd/>
            </a:ln>
          </p:spPr>
          <p:txBody>
            <a:bodyPr/>
            <a:lstStyle/>
            <a:p>
              <a:endParaRPr lang="en-US"/>
            </a:p>
          </p:txBody>
        </p:sp>
        <p:sp>
          <p:nvSpPr>
            <p:cNvPr id="15475" name="Line 101"/>
            <p:cNvSpPr>
              <a:spLocks noChangeShapeType="1"/>
            </p:cNvSpPr>
            <p:nvPr/>
          </p:nvSpPr>
          <p:spPr bwMode="auto">
            <a:xfrm>
              <a:off x="1609" y="2480"/>
              <a:ext cx="440" cy="2"/>
            </a:xfrm>
            <a:prstGeom prst="line">
              <a:avLst/>
            </a:prstGeom>
            <a:noFill/>
            <a:ln w="76200">
              <a:solidFill>
                <a:srgbClr val="FFFF00"/>
              </a:solidFill>
              <a:round/>
              <a:headEnd/>
              <a:tailEnd/>
            </a:ln>
          </p:spPr>
          <p:txBody>
            <a:bodyPr/>
            <a:lstStyle/>
            <a:p>
              <a:endParaRPr lang="en-US"/>
            </a:p>
          </p:txBody>
        </p:sp>
        <p:sp>
          <p:nvSpPr>
            <p:cNvPr id="15476" name="Line 102"/>
            <p:cNvSpPr>
              <a:spLocks noChangeShapeType="1"/>
            </p:cNvSpPr>
            <p:nvPr/>
          </p:nvSpPr>
          <p:spPr bwMode="auto">
            <a:xfrm>
              <a:off x="1609" y="2811"/>
              <a:ext cx="440" cy="3"/>
            </a:xfrm>
            <a:prstGeom prst="line">
              <a:avLst/>
            </a:prstGeom>
            <a:noFill/>
            <a:ln w="76200">
              <a:solidFill>
                <a:srgbClr val="00FFFF"/>
              </a:solidFill>
              <a:round/>
              <a:headEnd/>
              <a:tailEnd/>
            </a:ln>
          </p:spPr>
          <p:txBody>
            <a:bodyPr/>
            <a:lstStyle/>
            <a:p>
              <a:endParaRPr lang="en-US"/>
            </a:p>
          </p:txBody>
        </p:sp>
        <p:sp>
          <p:nvSpPr>
            <p:cNvPr id="15477" name="Line 103"/>
            <p:cNvSpPr>
              <a:spLocks noChangeShapeType="1"/>
            </p:cNvSpPr>
            <p:nvPr/>
          </p:nvSpPr>
          <p:spPr bwMode="auto">
            <a:xfrm>
              <a:off x="1609" y="3145"/>
              <a:ext cx="440" cy="3"/>
            </a:xfrm>
            <a:prstGeom prst="line">
              <a:avLst/>
            </a:prstGeom>
            <a:noFill/>
            <a:ln w="76200">
              <a:solidFill>
                <a:srgbClr val="FF0000"/>
              </a:solidFill>
              <a:round/>
              <a:headEnd/>
              <a:tailEnd/>
            </a:ln>
          </p:spPr>
          <p:txBody>
            <a:bodyPr/>
            <a:lstStyle/>
            <a:p>
              <a:endParaRPr lang="en-US"/>
            </a:p>
          </p:txBody>
        </p:sp>
      </p:grpSp>
      <p:sp>
        <p:nvSpPr>
          <p:cNvPr id="15461" name="Rectangle 104"/>
          <p:cNvSpPr>
            <a:spLocks noChangeArrowheads="1"/>
          </p:cNvSpPr>
          <p:nvPr/>
        </p:nvSpPr>
        <p:spPr bwMode="auto">
          <a:xfrm>
            <a:off x="822325" y="822325"/>
            <a:ext cx="581025" cy="4697413"/>
          </a:xfrm>
          <a:prstGeom prst="rect">
            <a:avLst/>
          </a:prstGeom>
          <a:noFill/>
          <a:ln w="9525">
            <a:noFill/>
            <a:miter lim="800000"/>
            <a:headEnd/>
            <a:tailEnd/>
          </a:ln>
        </p:spPr>
        <p:txBody>
          <a:bodyPr wrap="none" lIns="0" tIns="0" rIns="0" bIns="0">
            <a:spAutoFit/>
          </a:bodyPr>
          <a:lstStyle/>
          <a:p>
            <a:pPr algn="r" eaLnBrk="0" hangingPunct="0"/>
            <a:r>
              <a:rPr lang="en-US" sz="2800">
                <a:latin typeface="Tahoma" pitchFamily="34" charset="0"/>
              </a:rPr>
              <a:t>100</a:t>
            </a:r>
          </a:p>
          <a:p>
            <a:pPr algn="r" eaLnBrk="0" hangingPunct="0"/>
            <a:r>
              <a:rPr lang="en-US" sz="2800">
                <a:latin typeface="Tahoma" pitchFamily="34" charset="0"/>
              </a:rPr>
              <a:t>90</a:t>
            </a:r>
          </a:p>
          <a:p>
            <a:pPr algn="r" eaLnBrk="0" hangingPunct="0"/>
            <a:r>
              <a:rPr lang="en-US" sz="2800">
                <a:latin typeface="Tahoma" pitchFamily="34" charset="0"/>
              </a:rPr>
              <a:t>80</a:t>
            </a:r>
          </a:p>
          <a:p>
            <a:pPr algn="r" eaLnBrk="0" hangingPunct="0"/>
            <a:r>
              <a:rPr lang="en-US" sz="2800">
                <a:latin typeface="Tahoma" pitchFamily="34" charset="0"/>
              </a:rPr>
              <a:t>70</a:t>
            </a:r>
          </a:p>
          <a:p>
            <a:pPr algn="r" eaLnBrk="0" hangingPunct="0"/>
            <a:r>
              <a:rPr lang="en-US" sz="2800">
                <a:latin typeface="Tahoma" pitchFamily="34" charset="0"/>
              </a:rPr>
              <a:t>60</a:t>
            </a:r>
          </a:p>
          <a:p>
            <a:pPr algn="r" eaLnBrk="0" hangingPunct="0"/>
            <a:r>
              <a:rPr lang="en-US" sz="2800">
                <a:latin typeface="Tahoma" pitchFamily="34" charset="0"/>
              </a:rPr>
              <a:t>50</a:t>
            </a:r>
          </a:p>
          <a:p>
            <a:pPr algn="r" eaLnBrk="0" hangingPunct="0"/>
            <a:r>
              <a:rPr lang="en-US" sz="2800">
                <a:latin typeface="Tahoma" pitchFamily="34" charset="0"/>
              </a:rPr>
              <a:t>40</a:t>
            </a:r>
          </a:p>
          <a:p>
            <a:pPr algn="r" eaLnBrk="0" hangingPunct="0"/>
            <a:r>
              <a:rPr lang="en-US" sz="2800">
                <a:latin typeface="Tahoma" pitchFamily="34" charset="0"/>
              </a:rPr>
              <a:t>30</a:t>
            </a:r>
          </a:p>
          <a:p>
            <a:pPr algn="r" eaLnBrk="0" hangingPunct="0"/>
            <a:r>
              <a:rPr lang="en-US" sz="2800">
                <a:latin typeface="Tahoma" pitchFamily="34" charset="0"/>
              </a:rPr>
              <a:t>20</a:t>
            </a:r>
          </a:p>
          <a:p>
            <a:pPr algn="r" eaLnBrk="0" hangingPunct="0"/>
            <a:r>
              <a:rPr lang="en-US" sz="2800">
                <a:latin typeface="Tahoma" pitchFamily="34" charset="0"/>
              </a:rPr>
              <a:t>10</a:t>
            </a:r>
          </a:p>
          <a:p>
            <a:pPr algn="r" eaLnBrk="0" hangingPunct="0"/>
            <a:r>
              <a:rPr lang="en-US" sz="2800">
                <a:latin typeface="Tahoma" pitchFamily="34" charset="0"/>
              </a:rPr>
              <a:t>0</a:t>
            </a:r>
          </a:p>
        </p:txBody>
      </p:sp>
      <p:sp>
        <p:nvSpPr>
          <p:cNvPr id="15462" name="Text Box 105"/>
          <p:cNvSpPr txBox="1">
            <a:spLocks noChangeArrowheads="1"/>
          </p:cNvSpPr>
          <p:nvPr/>
        </p:nvSpPr>
        <p:spPr bwMode="auto">
          <a:xfrm rot="-5400000">
            <a:off x="-958056" y="2891631"/>
            <a:ext cx="3108325" cy="519113"/>
          </a:xfrm>
          <a:prstGeom prst="rect">
            <a:avLst/>
          </a:prstGeom>
          <a:noFill/>
          <a:ln w="9525">
            <a:noFill/>
            <a:miter lim="800000"/>
            <a:headEnd/>
            <a:tailEnd/>
          </a:ln>
        </p:spPr>
        <p:txBody>
          <a:bodyPr wrap="none">
            <a:spAutoFit/>
          </a:bodyPr>
          <a:lstStyle/>
          <a:p>
            <a:pPr eaLnBrk="0" hangingPunct="0"/>
            <a:r>
              <a:rPr lang="en-US" sz="2800" b="1">
                <a:latin typeface="Tahoma" pitchFamily="34" charset="0"/>
              </a:rPr>
              <a:t>Percent Survival</a:t>
            </a:r>
          </a:p>
        </p:txBody>
      </p:sp>
      <p:sp>
        <p:nvSpPr>
          <p:cNvPr id="15463" name="Text Box 106"/>
          <p:cNvSpPr txBox="1">
            <a:spLocks noChangeArrowheads="1"/>
          </p:cNvSpPr>
          <p:nvPr/>
        </p:nvSpPr>
        <p:spPr bwMode="auto">
          <a:xfrm>
            <a:off x="2979738" y="6080125"/>
            <a:ext cx="4017962" cy="519113"/>
          </a:xfrm>
          <a:prstGeom prst="rect">
            <a:avLst/>
          </a:prstGeom>
          <a:noFill/>
          <a:ln w="9525">
            <a:noFill/>
            <a:miter lim="800000"/>
            <a:headEnd/>
            <a:tailEnd/>
          </a:ln>
        </p:spPr>
        <p:txBody>
          <a:bodyPr wrap="none">
            <a:spAutoFit/>
          </a:bodyPr>
          <a:lstStyle/>
          <a:p>
            <a:pPr eaLnBrk="0" hangingPunct="0"/>
            <a:r>
              <a:rPr lang="en-US" sz="2800" b="1">
                <a:latin typeface="Tahoma" pitchFamily="34" charset="0"/>
              </a:rPr>
              <a:t>Years Post transplant</a:t>
            </a:r>
          </a:p>
        </p:txBody>
      </p:sp>
      <p:sp>
        <p:nvSpPr>
          <p:cNvPr id="15464" name="Text Box 107"/>
          <p:cNvSpPr txBox="1">
            <a:spLocks noChangeArrowheads="1"/>
          </p:cNvSpPr>
          <p:nvPr/>
        </p:nvSpPr>
        <p:spPr bwMode="auto">
          <a:xfrm>
            <a:off x="4244975" y="3384550"/>
            <a:ext cx="1260475" cy="1754188"/>
          </a:xfrm>
          <a:prstGeom prst="rect">
            <a:avLst/>
          </a:prstGeom>
          <a:noFill/>
          <a:ln w="9525">
            <a:noFill/>
            <a:miter lim="800000"/>
            <a:headEnd/>
            <a:tailEnd/>
          </a:ln>
        </p:spPr>
        <p:txBody>
          <a:bodyPr wrap="none" bIns="0">
            <a:spAutoFit/>
          </a:bodyPr>
          <a:lstStyle/>
          <a:p>
            <a:pPr algn="r" eaLnBrk="0" hangingPunct="0"/>
            <a:r>
              <a:rPr lang="en-US" sz="2800">
                <a:solidFill>
                  <a:srgbClr val="FFFFFF"/>
                </a:solidFill>
                <a:latin typeface="Tahoma" pitchFamily="34" charset="0"/>
              </a:rPr>
              <a:t>2,129</a:t>
            </a:r>
          </a:p>
          <a:p>
            <a:pPr algn="r" eaLnBrk="0" hangingPunct="0"/>
            <a:r>
              <a:rPr lang="en-US" sz="2800">
                <a:solidFill>
                  <a:srgbClr val="FFFFFF"/>
                </a:solidFill>
                <a:latin typeface="Tahoma" pitchFamily="34" charset="0"/>
              </a:rPr>
              <a:t>3,140</a:t>
            </a:r>
          </a:p>
          <a:p>
            <a:pPr algn="r" eaLnBrk="0" hangingPunct="0"/>
            <a:r>
              <a:rPr lang="en-US" sz="2800">
                <a:solidFill>
                  <a:srgbClr val="FFFFFF"/>
                </a:solidFill>
                <a:latin typeface="Tahoma" pitchFamily="34" charset="0"/>
              </a:rPr>
              <a:t>2,071</a:t>
            </a:r>
          </a:p>
          <a:p>
            <a:pPr algn="r" eaLnBrk="0" hangingPunct="0"/>
            <a:r>
              <a:rPr lang="en-US" sz="2800">
                <a:solidFill>
                  <a:srgbClr val="FFFFFF"/>
                </a:solidFill>
                <a:latin typeface="Tahoma" pitchFamily="34" charset="0"/>
              </a:rPr>
              <a:t>34,572</a:t>
            </a:r>
          </a:p>
        </p:txBody>
      </p:sp>
      <p:sp>
        <p:nvSpPr>
          <p:cNvPr id="15465" name="Text Box 108"/>
          <p:cNvSpPr txBox="1">
            <a:spLocks noChangeArrowheads="1"/>
          </p:cNvSpPr>
          <p:nvPr/>
        </p:nvSpPr>
        <p:spPr bwMode="auto">
          <a:xfrm>
            <a:off x="5592763" y="3384550"/>
            <a:ext cx="873125" cy="1754188"/>
          </a:xfrm>
          <a:prstGeom prst="rect">
            <a:avLst/>
          </a:prstGeom>
          <a:noFill/>
          <a:ln w="9525">
            <a:noFill/>
            <a:miter lim="800000"/>
            <a:headEnd/>
            <a:tailEnd/>
          </a:ln>
        </p:spPr>
        <p:txBody>
          <a:bodyPr wrap="none" bIns="0">
            <a:spAutoFit/>
          </a:bodyPr>
          <a:lstStyle/>
          <a:p>
            <a:pPr eaLnBrk="0" hangingPunct="0"/>
            <a:r>
              <a:rPr lang="en-US" sz="2800">
                <a:solidFill>
                  <a:srgbClr val="FFFFFF"/>
                </a:solidFill>
                <a:latin typeface="Tahoma" pitchFamily="34" charset="0"/>
              </a:rPr>
              <a:t>39.2</a:t>
            </a:r>
          </a:p>
          <a:p>
            <a:pPr eaLnBrk="0" hangingPunct="0"/>
            <a:r>
              <a:rPr lang="en-US" sz="2800">
                <a:solidFill>
                  <a:srgbClr val="FFFFFF"/>
                </a:solidFill>
                <a:latin typeface="Tahoma" pitchFamily="34" charset="0"/>
              </a:rPr>
              <a:t>16.1</a:t>
            </a:r>
          </a:p>
          <a:p>
            <a:pPr eaLnBrk="0" hangingPunct="0"/>
            <a:r>
              <a:rPr lang="en-US" sz="2800">
                <a:solidFill>
                  <a:srgbClr val="FFFFFF"/>
                </a:solidFill>
                <a:latin typeface="Tahoma" pitchFamily="34" charset="0"/>
              </a:rPr>
              <a:t>16.7</a:t>
            </a:r>
          </a:p>
          <a:p>
            <a:pPr eaLnBrk="0" hangingPunct="0"/>
            <a:r>
              <a:rPr lang="en-US" sz="2800">
                <a:solidFill>
                  <a:srgbClr val="FFFFFF"/>
                </a:solidFill>
                <a:latin typeface="Tahoma" pitchFamily="34" charset="0"/>
              </a:rPr>
              <a:t>10.2</a:t>
            </a:r>
          </a:p>
        </p:txBody>
      </p:sp>
      <p:sp>
        <p:nvSpPr>
          <p:cNvPr id="15466" name="Text Box 109"/>
          <p:cNvSpPr txBox="1">
            <a:spLocks noChangeArrowheads="1"/>
          </p:cNvSpPr>
          <p:nvPr/>
        </p:nvSpPr>
        <p:spPr bwMode="auto">
          <a:xfrm>
            <a:off x="4810125" y="2978150"/>
            <a:ext cx="382588" cy="519113"/>
          </a:xfrm>
          <a:prstGeom prst="rect">
            <a:avLst/>
          </a:prstGeom>
          <a:noFill/>
          <a:ln w="9525">
            <a:noFill/>
            <a:miter lim="800000"/>
            <a:headEnd/>
            <a:tailEnd/>
          </a:ln>
        </p:spPr>
        <p:txBody>
          <a:bodyPr wrap="none">
            <a:spAutoFit/>
          </a:bodyPr>
          <a:lstStyle/>
          <a:p>
            <a:pPr eaLnBrk="0" hangingPunct="0"/>
            <a:r>
              <a:rPr lang="en-US" sz="2800">
                <a:solidFill>
                  <a:srgbClr val="FFFFFF"/>
                </a:solidFill>
                <a:latin typeface="Tahoma" pitchFamily="34" charset="0"/>
              </a:rPr>
              <a:t>n</a:t>
            </a:r>
          </a:p>
        </p:txBody>
      </p:sp>
      <p:sp>
        <p:nvSpPr>
          <p:cNvPr id="15467" name="Text Box 110"/>
          <p:cNvSpPr txBox="1">
            <a:spLocks noChangeArrowheads="1"/>
          </p:cNvSpPr>
          <p:nvPr/>
        </p:nvSpPr>
        <p:spPr bwMode="auto">
          <a:xfrm>
            <a:off x="5621338" y="2978150"/>
            <a:ext cx="915987" cy="519113"/>
          </a:xfrm>
          <a:prstGeom prst="rect">
            <a:avLst/>
          </a:prstGeom>
          <a:noFill/>
          <a:ln w="9525">
            <a:noFill/>
            <a:miter lim="800000"/>
            <a:headEnd/>
            <a:tailEnd/>
          </a:ln>
        </p:spPr>
        <p:txBody>
          <a:bodyPr wrap="none">
            <a:spAutoFit/>
          </a:bodyPr>
          <a:lstStyle/>
          <a:p>
            <a:pPr eaLnBrk="0" hangingPunct="0"/>
            <a:r>
              <a:rPr lang="en-US" sz="2800">
                <a:solidFill>
                  <a:srgbClr val="FFFFFF"/>
                </a:solidFill>
                <a:latin typeface="Tahoma" pitchFamily="34" charset="0"/>
              </a:rPr>
              <a:t>T1/2</a:t>
            </a:r>
          </a:p>
        </p:txBody>
      </p:sp>
      <p:sp>
        <p:nvSpPr>
          <p:cNvPr id="15468" name="Text Box 111"/>
          <p:cNvSpPr txBox="1">
            <a:spLocks noChangeArrowheads="1"/>
          </p:cNvSpPr>
          <p:nvPr/>
        </p:nvSpPr>
        <p:spPr bwMode="auto">
          <a:xfrm>
            <a:off x="1965325" y="3008313"/>
            <a:ext cx="2087563" cy="519112"/>
          </a:xfrm>
          <a:prstGeom prst="rect">
            <a:avLst/>
          </a:prstGeom>
          <a:noFill/>
          <a:ln w="9525">
            <a:noFill/>
            <a:miter lim="800000"/>
            <a:headEnd/>
            <a:tailEnd/>
          </a:ln>
        </p:spPr>
        <p:txBody>
          <a:bodyPr wrap="none">
            <a:spAutoFit/>
          </a:bodyPr>
          <a:lstStyle/>
          <a:p>
            <a:pPr eaLnBrk="0" hangingPunct="0"/>
            <a:r>
              <a:rPr lang="en-US" sz="2800">
                <a:solidFill>
                  <a:srgbClr val="FFFFFF"/>
                </a:solidFill>
                <a:latin typeface="Tahoma" pitchFamily="34" charset="0"/>
              </a:rPr>
              <a:t>Relationship</a:t>
            </a:r>
          </a:p>
        </p:txBody>
      </p:sp>
      <p:sp>
        <p:nvSpPr>
          <p:cNvPr id="15469" name="Text Box 112"/>
          <p:cNvSpPr txBox="1">
            <a:spLocks noChangeArrowheads="1"/>
          </p:cNvSpPr>
          <p:nvPr/>
        </p:nvSpPr>
        <p:spPr bwMode="auto">
          <a:xfrm>
            <a:off x="3352800" y="228600"/>
            <a:ext cx="3770313" cy="519113"/>
          </a:xfrm>
          <a:prstGeom prst="rect">
            <a:avLst/>
          </a:prstGeom>
          <a:noFill/>
          <a:ln w="9525">
            <a:noFill/>
            <a:miter lim="800000"/>
            <a:headEnd/>
            <a:tailEnd/>
          </a:ln>
        </p:spPr>
        <p:txBody>
          <a:bodyPr wrap="none">
            <a:spAutoFit/>
          </a:bodyPr>
          <a:lstStyle/>
          <a:p>
            <a:pPr algn="ctr" eaLnBrk="0" hangingPunct="0"/>
            <a:r>
              <a:rPr lang="en-US" sz="2800" b="1">
                <a:latin typeface="Tahoma" pitchFamily="34" charset="0"/>
              </a:rPr>
              <a:t>Graft Survival Rates</a:t>
            </a:r>
            <a:endParaRPr lang="en-US" sz="2800" b="1">
              <a:solidFill>
                <a:srgbClr val="FFFF00"/>
              </a:solidFill>
              <a:latin typeface="Tahoma" pitchFamily="34" charset="0"/>
            </a:endParaRPr>
          </a:p>
        </p:txBody>
      </p:sp>
      <p:sp>
        <p:nvSpPr>
          <p:cNvPr id="15470" name="Text Box 113"/>
          <p:cNvSpPr txBox="1">
            <a:spLocks noChangeArrowheads="1"/>
          </p:cNvSpPr>
          <p:nvPr/>
        </p:nvSpPr>
        <p:spPr bwMode="auto">
          <a:xfrm>
            <a:off x="8364538" y="1514475"/>
            <a:ext cx="571500" cy="519113"/>
          </a:xfrm>
          <a:prstGeom prst="rect">
            <a:avLst/>
          </a:prstGeom>
          <a:noFill/>
          <a:ln w="9525">
            <a:noFill/>
            <a:miter lim="800000"/>
            <a:headEnd/>
            <a:tailEnd/>
          </a:ln>
        </p:spPr>
        <p:txBody>
          <a:bodyPr wrap="none">
            <a:spAutoFit/>
          </a:bodyPr>
          <a:lstStyle/>
          <a:p>
            <a:pPr eaLnBrk="0" hangingPunct="0"/>
            <a:r>
              <a:rPr lang="en-US" sz="2800">
                <a:latin typeface="Tahoma" pitchFamily="34" charset="0"/>
              </a:rPr>
              <a:t>82</a:t>
            </a:r>
          </a:p>
        </p:txBody>
      </p:sp>
      <p:sp>
        <p:nvSpPr>
          <p:cNvPr id="15471" name="Text Box 114"/>
          <p:cNvSpPr txBox="1">
            <a:spLocks noChangeArrowheads="1"/>
          </p:cNvSpPr>
          <p:nvPr/>
        </p:nvSpPr>
        <p:spPr bwMode="auto">
          <a:xfrm>
            <a:off x="8364538" y="2398713"/>
            <a:ext cx="571500" cy="519112"/>
          </a:xfrm>
          <a:prstGeom prst="rect">
            <a:avLst/>
          </a:prstGeom>
          <a:noFill/>
          <a:ln w="9525">
            <a:noFill/>
            <a:miter lim="800000"/>
            <a:headEnd/>
            <a:tailEnd/>
          </a:ln>
        </p:spPr>
        <p:txBody>
          <a:bodyPr wrap="none">
            <a:spAutoFit/>
          </a:bodyPr>
          <a:lstStyle/>
          <a:p>
            <a:pPr eaLnBrk="0" hangingPunct="0"/>
            <a:r>
              <a:rPr lang="en-US" sz="2800">
                <a:latin typeface="Tahoma" pitchFamily="34" charset="0"/>
              </a:rPr>
              <a:t>64</a:t>
            </a:r>
          </a:p>
        </p:txBody>
      </p:sp>
      <p:sp>
        <p:nvSpPr>
          <p:cNvPr id="15472" name="Text Box 115"/>
          <p:cNvSpPr txBox="1">
            <a:spLocks noChangeArrowheads="1"/>
          </p:cNvSpPr>
          <p:nvPr/>
        </p:nvSpPr>
        <p:spPr bwMode="auto">
          <a:xfrm>
            <a:off x="8364538" y="3059113"/>
            <a:ext cx="571500" cy="519112"/>
          </a:xfrm>
          <a:prstGeom prst="rect">
            <a:avLst/>
          </a:prstGeom>
          <a:noFill/>
          <a:ln w="9525">
            <a:noFill/>
            <a:miter lim="800000"/>
            <a:headEnd/>
            <a:tailEnd/>
          </a:ln>
        </p:spPr>
        <p:txBody>
          <a:bodyPr wrap="none">
            <a:spAutoFit/>
          </a:bodyPr>
          <a:lstStyle/>
          <a:p>
            <a:pPr eaLnBrk="0" hangingPunct="0"/>
            <a:r>
              <a:rPr lang="en-US" sz="2800">
                <a:latin typeface="Tahoma" pitchFamily="34" charset="0"/>
              </a:rPr>
              <a:t>47</a:t>
            </a:r>
          </a:p>
        </p:txBody>
      </p:sp>
      <p:sp>
        <p:nvSpPr>
          <p:cNvPr id="15473" name="Text Box 116"/>
          <p:cNvSpPr txBox="1">
            <a:spLocks noChangeArrowheads="1"/>
          </p:cNvSpPr>
          <p:nvPr/>
        </p:nvSpPr>
        <p:spPr bwMode="auto">
          <a:xfrm>
            <a:off x="0" y="5842000"/>
            <a:ext cx="1408113" cy="1016000"/>
          </a:xfrm>
          <a:prstGeom prst="rect">
            <a:avLst/>
          </a:prstGeom>
          <a:noFill/>
          <a:ln w="9525">
            <a:solidFill>
              <a:schemeClr val="hlink"/>
            </a:solidFill>
            <a:miter lim="800000"/>
            <a:headEnd/>
            <a:tailEnd/>
          </a:ln>
        </p:spPr>
        <p:txBody>
          <a:bodyPr wrap="none">
            <a:spAutoFit/>
          </a:bodyPr>
          <a:lstStyle/>
          <a:p>
            <a:pPr algn="ctr" eaLnBrk="0" hangingPunct="0"/>
            <a:r>
              <a:rPr lang="en-US" sz="2000">
                <a:solidFill>
                  <a:srgbClr val="000099"/>
                </a:solidFill>
              </a:rPr>
              <a:t>Cecka, M.</a:t>
            </a:r>
          </a:p>
          <a:p>
            <a:pPr algn="ctr" eaLnBrk="0" hangingPunct="0"/>
            <a:r>
              <a:rPr lang="en-US" sz="2000">
                <a:solidFill>
                  <a:srgbClr val="000099"/>
                </a:solidFill>
              </a:rPr>
              <a:t>UNOS</a:t>
            </a:r>
          </a:p>
          <a:p>
            <a:pPr algn="ctr" eaLnBrk="0" hangingPunct="0"/>
            <a:r>
              <a:rPr lang="en-US" sz="2000">
                <a:solidFill>
                  <a:srgbClr val="000099"/>
                </a:solidFill>
              </a:rPr>
              <a:t>1994-1999</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1A6ED0AC-733D-47F9-A216-D9755FDE4DF4}" type="slidenum">
              <a:rPr lang="en-US" smtClean="0"/>
              <a:pPr/>
              <a:t>17</a:t>
            </a:fld>
            <a:endParaRPr lang="en-US" smtClean="0"/>
          </a:p>
        </p:txBody>
      </p:sp>
      <p:sp>
        <p:nvSpPr>
          <p:cNvPr id="17411" name="Rectangle 2"/>
          <p:cNvSpPr>
            <a:spLocks noGrp="1" noChangeArrowheads="1"/>
          </p:cNvSpPr>
          <p:nvPr>
            <p:ph type="title"/>
          </p:nvPr>
        </p:nvSpPr>
        <p:spPr>
          <a:xfrm>
            <a:off x="457200" y="274638"/>
            <a:ext cx="8382000" cy="914400"/>
          </a:xfrm>
        </p:spPr>
        <p:txBody>
          <a:bodyPr/>
          <a:lstStyle/>
          <a:p>
            <a:pPr eaLnBrk="1" hangingPunct="1"/>
            <a:r>
              <a:rPr lang="en-US" sz="3600" smtClean="0"/>
              <a:t>Paired Exchange </a:t>
            </a:r>
            <a:br>
              <a:rPr lang="en-US" sz="3600" smtClean="0"/>
            </a:br>
            <a:r>
              <a:rPr lang="en-US" sz="3600" smtClean="0"/>
              <a:t>(rare enough to make the news in 2003)</a:t>
            </a:r>
          </a:p>
        </p:txBody>
      </p:sp>
      <p:pic>
        <p:nvPicPr>
          <p:cNvPr id="17412" name="Picture 3"/>
          <p:cNvPicPr>
            <a:picLocks noGrp="1" noChangeAspect="1" noChangeArrowheads="1"/>
          </p:cNvPicPr>
          <p:nvPr>
            <p:ph type="body" idx="1"/>
          </p:nvPr>
        </p:nvPicPr>
        <p:blipFill>
          <a:blip r:embed="rId3" cstate="print"/>
          <a:srcRect l="11765" t="46785" r="17647" b="11111"/>
          <a:stretch>
            <a:fillRect/>
          </a:stretch>
        </p:blipFill>
        <p:spPr>
          <a:xfrm>
            <a:off x="228600" y="1524000"/>
            <a:ext cx="8686800" cy="504825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FDD53077-8FF2-4300-9683-4A8F71690F34}" type="slidenum">
              <a:rPr lang="en-US" smtClean="0"/>
              <a:pPr/>
              <a:t>18</a:t>
            </a:fld>
            <a:endParaRPr lang="en-US" smtClean="0"/>
          </a:p>
        </p:txBody>
      </p:sp>
      <p:sp>
        <p:nvSpPr>
          <p:cNvPr id="19459" name="Rectangle 2"/>
          <p:cNvSpPr>
            <a:spLocks noGrp="1" noChangeArrowheads="1"/>
          </p:cNvSpPr>
          <p:nvPr>
            <p:ph type="title"/>
          </p:nvPr>
        </p:nvSpPr>
        <p:spPr>
          <a:xfrm>
            <a:off x="685800" y="228600"/>
            <a:ext cx="7772400" cy="914400"/>
          </a:xfrm>
        </p:spPr>
        <p:txBody>
          <a:bodyPr/>
          <a:lstStyle/>
          <a:p>
            <a:pPr eaLnBrk="1" hangingPunct="1"/>
            <a:r>
              <a:rPr lang="en-US" sz="3200" smtClean="0"/>
              <a:t>How might more frequent and larger-scale kidney exchanges be organized?</a:t>
            </a:r>
          </a:p>
        </p:txBody>
      </p:sp>
      <p:sp>
        <p:nvSpPr>
          <p:cNvPr id="19460" name="Rectangle 3"/>
          <p:cNvSpPr>
            <a:spLocks noGrp="1" noChangeArrowheads="1"/>
          </p:cNvSpPr>
          <p:nvPr>
            <p:ph type="body" idx="1"/>
          </p:nvPr>
        </p:nvSpPr>
        <p:spPr>
          <a:xfrm>
            <a:off x="685800" y="1219200"/>
            <a:ext cx="7772400" cy="5486400"/>
          </a:xfrm>
        </p:spPr>
        <p:txBody>
          <a:bodyPr/>
          <a:lstStyle/>
          <a:p>
            <a:pPr eaLnBrk="1" hangingPunct="1">
              <a:lnSpc>
                <a:spcPct val="80000"/>
              </a:lnSpc>
            </a:pPr>
            <a:r>
              <a:rPr lang="en-US" sz="2800" dirty="0" smtClean="0"/>
              <a:t>Building on existing practices in kidney transplantation, consider how exchanges might be organized to produce efficient outcomes, providing consistent incentives (dominant strategy </a:t>
            </a:r>
            <a:r>
              <a:rPr lang="en-US" sz="2800" dirty="0" err="1" smtClean="0"/>
              <a:t>equilibria</a:t>
            </a:r>
            <a:r>
              <a:rPr lang="en-US" sz="2800" dirty="0" smtClean="0"/>
              <a:t>) to patients-donors-doctors.</a:t>
            </a:r>
          </a:p>
          <a:p>
            <a:pPr eaLnBrk="1" hangingPunct="1">
              <a:lnSpc>
                <a:spcPct val="80000"/>
              </a:lnSpc>
            </a:pPr>
            <a:r>
              <a:rPr lang="en-US" sz="2800" dirty="0" smtClean="0"/>
              <a:t>Why are incentives/</a:t>
            </a:r>
            <a:r>
              <a:rPr lang="en-US" sz="2800" dirty="0" err="1" smtClean="0"/>
              <a:t>equilibria</a:t>
            </a:r>
            <a:r>
              <a:rPr lang="en-US" sz="2800" dirty="0" smtClean="0"/>
              <a:t> important? (becoming ill is not something anyone chooses…)</a:t>
            </a:r>
          </a:p>
          <a:p>
            <a:pPr lvl="1" eaLnBrk="1" hangingPunct="1">
              <a:lnSpc>
                <a:spcPct val="80000"/>
              </a:lnSpc>
            </a:pPr>
            <a:r>
              <a:rPr lang="en-US" sz="2400" dirty="0" smtClean="0"/>
              <a:t>But if patients, donors, and the doctors acting as their advocates are asked to make choices, we need to understand the incentives they have, in order to know the </a:t>
            </a:r>
            <a:r>
              <a:rPr lang="en-US" sz="2400" dirty="0" err="1" smtClean="0"/>
              <a:t>equilibria</a:t>
            </a:r>
            <a:r>
              <a:rPr lang="en-US" sz="2400" dirty="0" smtClean="0"/>
              <a:t> of the game and understand the resulting behavior.</a:t>
            </a:r>
          </a:p>
          <a:p>
            <a:pPr lvl="1" eaLnBrk="1" hangingPunct="1">
              <a:lnSpc>
                <a:spcPct val="80000"/>
              </a:lnSpc>
            </a:pPr>
            <a:r>
              <a:rPr lang="en-US" sz="2400" dirty="0" smtClean="0"/>
              <a:t>Experience with the cadaver queues make this clear…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470A47B1-9BDA-446C-8A38-B3B859066A64}" type="slidenum">
              <a:rPr lang="en-US" smtClean="0"/>
              <a:pPr/>
              <a:t>19</a:t>
            </a:fld>
            <a:endParaRPr lang="en-US" smtClean="0"/>
          </a:p>
        </p:txBody>
      </p:sp>
      <p:sp>
        <p:nvSpPr>
          <p:cNvPr id="20483" name="Rectangle 2"/>
          <p:cNvSpPr>
            <a:spLocks noGrp="1" noChangeArrowheads="1"/>
          </p:cNvSpPr>
          <p:nvPr>
            <p:ph type="title"/>
          </p:nvPr>
        </p:nvSpPr>
        <p:spPr>
          <a:xfrm>
            <a:off x="685800" y="228600"/>
            <a:ext cx="7772400" cy="609600"/>
          </a:xfrm>
        </p:spPr>
        <p:txBody>
          <a:bodyPr/>
          <a:lstStyle/>
          <a:p>
            <a:pPr eaLnBrk="1" hangingPunct="1"/>
            <a:r>
              <a:rPr lang="en-US" sz="3600" smtClean="0"/>
              <a:t>Incentives: liver transplants</a:t>
            </a:r>
          </a:p>
        </p:txBody>
      </p:sp>
      <p:sp>
        <p:nvSpPr>
          <p:cNvPr id="20484" name="Rectangle 3"/>
          <p:cNvSpPr>
            <a:spLocks noGrp="1" noChangeArrowheads="1"/>
          </p:cNvSpPr>
          <p:nvPr>
            <p:ph type="body" idx="1"/>
          </p:nvPr>
        </p:nvSpPr>
        <p:spPr>
          <a:xfrm>
            <a:off x="152400" y="1066800"/>
            <a:ext cx="8763000" cy="5638800"/>
          </a:xfrm>
        </p:spPr>
        <p:txBody>
          <a:bodyPr/>
          <a:lstStyle/>
          <a:p>
            <a:pPr eaLnBrk="1" hangingPunct="1">
              <a:lnSpc>
                <a:spcPct val="90000"/>
              </a:lnSpc>
              <a:buFontTx/>
              <a:buNone/>
            </a:pPr>
            <a:r>
              <a:rPr lang="en-US" sz="2400" b="1" smtClean="0"/>
              <a:t>Chicago hospitals accused of transplant fraud </a:t>
            </a:r>
            <a:endParaRPr lang="en-US" sz="2400" smtClean="0"/>
          </a:p>
          <a:p>
            <a:pPr eaLnBrk="1" hangingPunct="1">
              <a:lnSpc>
                <a:spcPct val="90000"/>
              </a:lnSpc>
              <a:buFontTx/>
              <a:buNone/>
            </a:pPr>
            <a:r>
              <a:rPr lang="en-US" sz="1800" i="1" smtClean="0"/>
              <a:t>2003-07-29 11:20:07 -0400 (Reuters Health)</a:t>
            </a:r>
            <a:endParaRPr lang="en-US" sz="1800" smtClean="0"/>
          </a:p>
          <a:p>
            <a:pPr eaLnBrk="1" hangingPunct="1">
              <a:lnSpc>
                <a:spcPct val="90000"/>
              </a:lnSpc>
              <a:buFontTx/>
              <a:buNone/>
            </a:pPr>
            <a:r>
              <a:rPr lang="en-US" sz="2400" smtClean="0"/>
              <a:t>CHICAGO (Reuters) – “Three Chicago hospitals were accused of fraud by prosecutors on Monday for manipulating diagnoses of transplant patients to get them new livers. </a:t>
            </a:r>
          </a:p>
          <a:p>
            <a:pPr eaLnBrk="1" hangingPunct="1">
              <a:lnSpc>
                <a:spcPct val="90000"/>
              </a:lnSpc>
              <a:buFontTx/>
              <a:buNone/>
            </a:pPr>
            <a:r>
              <a:rPr lang="en-US" sz="2400" smtClean="0"/>
              <a:t>“Two of the institutions paid fines to settle the charges. </a:t>
            </a:r>
          </a:p>
          <a:p>
            <a:pPr eaLnBrk="1" hangingPunct="1">
              <a:lnSpc>
                <a:spcPct val="90000"/>
              </a:lnSpc>
              <a:buFontTx/>
              <a:buNone/>
            </a:pPr>
            <a:r>
              <a:rPr lang="en-US" sz="2400" smtClean="0"/>
              <a:t>‘By falsely diagnosing patients and placing them in intensive care to make them appear more sick than they were, these three highly regarded medical centers made patients eligible for liver transplants ahead of others who were waiting for organs in the transplant region,’ said Patrick Fitzgerald, the U.S. attorney for the Northern District of Illinois.” </a:t>
            </a:r>
          </a:p>
          <a:p>
            <a:pPr eaLnBrk="1" hangingPunct="1">
              <a:lnSpc>
                <a:spcPct val="90000"/>
              </a:lnSpc>
            </a:pPr>
            <a:r>
              <a:rPr lang="en-US" sz="2400" smtClean="0"/>
              <a:t>These things look a bit different to economists than to prosecutors</a:t>
            </a:r>
            <a:r>
              <a:rPr lang="en-US" sz="2400" smtClean="0">
                <a:sym typeface="Wingdings" pitchFamily="2" charset="2"/>
              </a:rPr>
              <a:t>:</a:t>
            </a:r>
            <a:r>
              <a:rPr lang="en-US" sz="2400" smtClean="0"/>
              <a:t> it looks like these docs may simply be acting in the interests of their patients…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CE2622B6-8082-4097-823E-80F06CF00C6E}" type="slidenum">
              <a:rPr lang="en-US" smtClean="0"/>
              <a:pPr/>
              <a:t>20</a:t>
            </a:fld>
            <a:endParaRPr lang="en-US" smtClean="0"/>
          </a:p>
        </p:txBody>
      </p:sp>
      <p:sp>
        <p:nvSpPr>
          <p:cNvPr id="21507" name="Rectangle 2"/>
          <p:cNvSpPr>
            <a:spLocks noGrp="1" noChangeArrowheads="1"/>
          </p:cNvSpPr>
          <p:nvPr>
            <p:ph type="title"/>
          </p:nvPr>
        </p:nvSpPr>
        <p:spPr>
          <a:xfrm>
            <a:off x="685800" y="0"/>
            <a:ext cx="7772400" cy="838200"/>
          </a:xfrm>
        </p:spPr>
        <p:txBody>
          <a:bodyPr/>
          <a:lstStyle/>
          <a:p>
            <a:pPr eaLnBrk="1" hangingPunct="1"/>
            <a:r>
              <a:rPr lang="en-US" sz="3200" smtClean="0"/>
              <a:t>Incentives and efficiency:</a:t>
            </a:r>
            <a:br>
              <a:rPr lang="en-US" sz="3200" smtClean="0"/>
            </a:br>
            <a:r>
              <a:rPr lang="en-US" sz="3200" smtClean="0"/>
              <a:t>Neonatal heart transplants</a:t>
            </a:r>
          </a:p>
        </p:txBody>
      </p:sp>
      <p:sp>
        <p:nvSpPr>
          <p:cNvPr id="21508" name="Rectangle 3"/>
          <p:cNvSpPr>
            <a:spLocks noGrp="1" noChangeArrowheads="1"/>
          </p:cNvSpPr>
          <p:nvPr>
            <p:ph type="body" idx="1"/>
          </p:nvPr>
        </p:nvSpPr>
        <p:spPr>
          <a:xfrm>
            <a:off x="381000" y="1219200"/>
            <a:ext cx="8305800" cy="5638800"/>
          </a:xfrm>
        </p:spPr>
        <p:txBody>
          <a:bodyPr/>
          <a:lstStyle/>
          <a:p>
            <a:pPr eaLnBrk="1" hangingPunct="1">
              <a:lnSpc>
                <a:spcPct val="80000"/>
              </a:lnSpc>
            </a:pPr>
            <a:r>
              <a:rPr lang="en-US" sz="2800" dirty="0" smtClean="0"/>
              <a:t>Heart transplant candidates gain priority through time on the waiting list</a:t>
            </a:r>
          </a:p>
          <a:p>
            <a:pPr eaLnBrk="1" hangingPunct="1">
              <a:lnSpc>
                <a:spcPct val="80000"/>
              </a:lnSpc>
            </a:pPr>
            <a:r>
              <a:rPr lang="en-US" sz="2800" dirty="0" smtClean="0"/>
              <a:t>Some congenital defects can be diagnosed in the womb.</a:t>
            </a:r>
          </a:p>
          <a:p>
            <a:pPr eaLnBrk="1" hangingPunct="1">
              <a:lnSpc>
                <a:spcPct val="80000"/>
              </a:lnSpc>
            </a:pPr>
            <a:r>
              <a:rPr lang="en-US" sz="2800" dirty="0" smtClean="0"/>
              <a:t>A fetus placed on the waiting list has a better chance of getting a heart</a:t>
            </a:r>
          </a:p>
          <a:p>
            <a:pPr eaLnBrk="1" hangingPunct="1">
              <a:lnSpc>
                <a:spcPct val="80000"/>
              </a:lnSpc>
            </a:pPr>
            <a:r>
              <a:rPr lang="en-US" sz="2800" dirty="0" smtClean="0"/>
              <a:t>And when a heart becomes available, a C-section might be in the patient’s best interest.</a:t>
            </a:r>
          </a:p>
          <a:p>
            <a:pPr lvl="1" eaLnBrk="1" hangingPunct="1">
              <a:lnSpc>
                <a:spcPct val="80000"/>
              </a:lnSpc>
            </a:pPr>
            <a:r>
              <a:rPr lang="en-US" sz="2400" dirty="0" smtClean="0"/>
              <a:t>But fetuses (on Mom’s circulatory system) get healthier, not sicker, as time passes and they gain weight.</a:t>
            </a:r>
          </a:p>
          <a:p>
            <a:pPr lvl="1" eaLnBrk="1" hangingPunct="1">
              <a:lnSpc>
                <a:spcPct val="80000"/>
              </a:lnSpc>
            </a:pPr>
            <a:r>
              <a:rPr lang="en-US" sz="2400" dirty="0" smtClean="0"/>
              <a:t>So hearts transplanted into not-full-term babies may have less chance of surviving.</a:t>
            </a:r>
          </a:p>
          <a:p>
            <a:pPr eaLnBrk="1" hangingPunct="1">
              <a:lnSpc>
                <a:spcPct val="80000"/>
              </a:lnSpc>
              <a:buFontTx/>
              <a:buNone/>
            </a:pPr>
            <a:r>
              <a:rPr lang="en-US" sz="1800" dirty="0" smtClean="0"/>
              <a:t>Michaels, Marian G, Joel </a:t>
            </a:r>
            <a:r>
              <a:rPr lang="en-US" sz="1800" dirty="0" err="1" smtClean="0"/>
              <a:t>Frader</a:t>
            </a:r>
            <a:r>
              <a:rPr lang="en-US" sz="1800" dirty="0" smtClean="0"/>
              <a:t>, and John </a:t>
            </a:r>
            <a:r>
              <a:rPr lang="en-US" sz="1800" dirty="0" err="1" smtClean="0"/>
              <a:t>Armitage</a:t>
            </a:r>
            <a:r>
              <a:rPr lang="en-US" sz="1800" dirty="0" smtClean="0"/>
              <a:t> [1993], "Ethical Considerations in Listing Fetuses as Candidates for Neonatal Heart Transplantation," Journal of the American Medical Association, January 20, vol. 269, no. 3, pp401-403</a:t>
            </a:r>
            <a:endParaRPr lang="en-US"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FDD53077-8FF2-4300-9683-4A8F71690F34}" type="slidenum">
              <a:rPr lang="en-US" smtClean="0"/>
              <a:pPr/>
              <a:t>21</a:t>
            </a:fld>
            <a:endParaRPr lang="en-US" smtClean="0"/>
          </a:p>
        </p:txBody>
      </p:sp>
      <p:sp>
        <p:nvSpPr>
          <p:cNvPr id="19459" name="Rectangle 2"/>
          <p:cNvSpPr>
            <a:spLocks noGrp="1" noChangeArrowheads="1"/>
          </p:cNvSpPr>
          <p:nvPr>
            <p:ph type="title"/>
          </p:nvPr>
        </p:nvSpPr>
        <p:spPr>
          <a:xfrm>
            <a:off x="685800" y="228600"/>
            <a:ext cx="7772400" cy="914400"/>
          </a:xfrm>
        </p:spPr>
        <p:txBody>
          <a:bodyPr/>
          <a:lstStyle/>
          <a:p>
            <a:pPr eaLnBrk="1" hangingPunct="1"/>
            <a:r>
              <a:rPr lang="en-US" sz="3200" smtClean="0"/>
              <a:t>How might more frequent and larger-scale kidney exchanges be organized?</a:t>
            </a:r>
          </a:p>
        </p:txBody>
      </p:sp>
      <p:sp>
        <p:nvSpPr>
          <p:cNvPr id="19460" name="Rectangle 3"/>
          <p:cNvSpPr>
            <a:spLocks noGrp="1" noChangeArrowheads="1"/>
          </p:cNvSpPr>
          <p:nvPr>
            <p:ph type="body" idx="1"/>
          </p:nvPr>
        </p:nvSpPr>
        <p:spPr>
          <a:xfrm>
            <a:off x="685800" y="1905000"/>
            <a:ext cx="7772400" cy="4114800"/>
          </a:xfrm>
        </p:spPr>
        <p:txBody>
          <a:bodyPr/>
          <a:lstStyle/>
          <a:p>
            <a:pPr eaLnBrk="1" hangingPunct="1">
              <a:lnSpc>
                <a:spcPct val="80000"/>
              </a:lnSpc>
            </a:pPr>
            <a:r>
              <a:rPr lang="en-US" sz="2800" dirty="0" smtClean="0"/>
              <a:t>First, how can the market be made thicker?</a:t>
            </a:r>
          </a:p>
          <a:p>
            <a:pPr lvl="1" eaLnBrk="1" hangingPunct="1">
              <a:lnSpc>
                <a:spcPct val="80000"/>
              </a:lnSpc>
            </a:pPr>
            <a:r>
              <a:rPr lang="en-US" sz="2400" dirty="0" smtClean="0"/>
              <a:t>Task 1: Assembling appropriate databases</a:t>
            </a:r>
          </a:p>
          <a:p>
            <a:pPr lvl="1" eaLnBrk="1" hangingPunct="1">
              <a:lnSpc>
                <a:spcPct val="80000"/>
              </a:lnSpc>
            </a:pPr>
            <a:r>
              <a:rPr lang="en-US" sz="2400" dirty="0" smtClean="0"/>
              <a:t>Task 2: Coordinating hospital logistics</a:t>
            </a:r>
          </a:p>
          <a:p>
            <a:pPr eaLnBrk="1" hangingPunct="1">
              <a:lnSpc>
                <a:spcPct val="80000"/>
              </a:lnSpc>
            </a:pPr>
            <a:r>
              <a:rPr lang="en-US" sz="2800" dirty="0" smtClean="0"/>
              <a:t>Then, building on existing practices in kidney transplantation, consider how exchanges might be organized to produce efficient outcomes, providing consistent incentives (dominant strategy equilibria) to patients-donors-doctors.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96F63DD8-DE12-4CF2-BECB-C14BDF8BDFF6}" type="slidenum">
              <a:rPr lang="en-US" smtClean="0"/>
              <a:pPr/>
              <a:t>22</a:t>
            </a:fld>
            <a:endParaRPr lang="en-US" smtClean="0"/>
          </a:p>
        </p:txBody>
      </p:sp>
      <p:sp>
        <p:nvSpPr>
          <p:cNvPr id="22531" name="Rectangle 2"/>
          <p:cNvSpPr>
            <a:spLocks noGrp="1" noChangeArrowheads="1"/>
          </p:cNvSpPr>
          <p:nvPr>
            <p:ph type="title"/>
          </p:nvPr>
        </p:nvSpPr>
        <p:spPr>
          <a:xfrm>
            <a:off x="685800" y="228600"/>
            <a:ext cx="7772400" cy="609600"/>
          </a:xfrm>
        </p:spPr>
        <p:txBody>
          <a:bodyPr/>
          <a:lstStyle/>
          <a:p>
            <a:pPr eaLnBrk="1" hangingPunct="1"/>
            <a:r>
              <a:rPr lang="en-US" sz="3200" smtClean="0"/>
              <a:t>First pass (2004 QJE paper)</a:t>
            </a:r>
          </a:p>
        </p:txBody>
      </p:sp>
      <p:sp>
        <p:nvSpPr>
          <p:cNvPr id="22532" name="Rectangle 3"/>
          <p:cNvSpPr>
            <a:spLocks noGrp="1" noChangeArrowheads="1"/>
          </p:cNvSpPr>
          <p:nvPr>
            <p:ph type="body" idx="1"/>
          </p:nvPr>
        </p:nvSpPr>
        <p:spPr>
          <a:xfrm>
            <a:off x="228600" y="914400"/>
            <a:ext cx="8763000" cy="5791200"/>
          </a:xfrm>
        </p:spPr>
        <p:txBody>
          <a:bodyPr/>
          <a:lstStyle/>
          <a:p>
            <a:pPr eaLnBrk="1" hangingPunct="1">
              <a:lnSpc>
                <a:spcPct val="90000"/>
              </a:lnSpc>
            </a:pPr>
            <a:r>
              <a:rPr lang="en-US" sz="2400" smtClean="0"/>
              <a:t>Shapley &amp; Scarf [1974] housing market model: n agents each endowed with an indivisible good, a “house”.</a:t>
            </a:r>
          </a:p>
          <a:p>
            <a:pPr eaLnBrk="1" hangingPunct="1">
              <a:lnSpc>
                <a:spcPct val="90000"/>
              </a:lnSpc>
            </a:pPr>
            <a:r>
              <a:rPr lang="en-US" sz="2400" smtClean="0"/>
              <a:t>Each agent has preferences over all the houses and there is no money, trade is feasible only in houses.</a:t>
            </a:r>
          </a:p>
          <a:p>
            <a:pPr eaLnBrk="1" hangingPunct="1">
              <a:lnSpc>
                <a:spcPct val="90000"/>
              </a:lnSpc>
            </a:pPr>
            <a:r>
              <a:rPr lang="en-US" sz="2400" smtClean="0"/>
              <a:t>Gale’s top trading cycles (TTC) algorithm: Each agent points to her most preferred house (and each house points to its owner). There is at least one cycle in the resulting directed graph (a cycle may consist of an agent pointing to her own house.) In each such cycle, the corresponding trades are carried out and these agents are removed from the market together with their assignments. </a:t>
            </a:r>
          </a:p>
          <a:p>
            <a:pPr eaLnBrk="1" hangingPunct="1">
              <a:lnSpc>
                <a:spcPct val="90000"/>
              </a:lnSpc>
            </a:pPr>
            <a:r>
              <a:rPr lang="en-US" sz="2400" smtClean="0"/>
              <a:t>The process continues (with each agent pointing to her most preferred house that remains on the market) until no agents and houses remain.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2B155EE2-AF82-4DC1-B19B-8DFF3B63864D}" type="slidenum">
              <a:rPr lang="en-US" smtClean="0"/>
              <a:pPr/>
              <a:t>23</a:t>
            </a:fld>
            <a:endParaRPr lang="en-US" smtClean="0"/>
          </a:p>
        </p:txBody>
      </p:sp>
      <p:sp>
        <p:nvSpPr>
          <p:cNvPr id="23555" name="Rectangle 2"/>
          <p:cNvSpPr>
            <a:spLocks noGrp="1" noChangeArrowheads="1"/>
          </p:cNvSpPr>
          <p:nvPr>
            <p:ph type="title"/>
          </p:nvPr>
        </p:nvSpPr>
        <p:spPr>
          <a:xfrm>
            <a:off x="533400" y="381000"/>
            <a:ext cx="8001000" cy="2362200"/>
          </a:xfrm>
        </p:spPr>
        <p:txBody>
          <a:bodyPr/>
          <a:lstStyle/>
          <a:p>
            <a:pPr algn="l" eaLnBrk="1" hangingPunct="1"/>
            <a:r>
              <a:rPr lang="en-US" sz="3600" dirty="0" smtClean="0"/>
              <a:t>Theorem (Shapley and Scarf): the allocation x produced by the top trading cycle algorithm is in the core (no set of agents can all do better than to participate)</a:t>
            </a:r>
          </a:p>
        </p:txBody>
      </p:sp>
      <p:sp>
        <p:nvSpPr>
          <p:cNvPr id="23556" name="Rectangle 3"/>
          <p:cNvSpPr>
            <a:spLocks noGrp="1" noChangeArrowheads="1"/>
          </p:cNvSpPr>
          <p:nvPr>
            <p:ph type="body" idx="1"/>
          </p:nvPr>
        </p:nvSpPr>
        <p:spPr>
          <a:xfrm>
            <a:off x="228600" y="3581400"/>
            <a:ext cx="8686800" cy="3048000"/>
          </a:xfrm>
        </p:spPr>
        <p:txBody>
          <a:bodyPr/>
          <a:lstStyle/>
          <a:p>
            <a:pPr eaLnBrk="1" hangingPunct="1"/>
            <a:r>
              <a:rPr lang="en-US" sz="2800" dirty="0" smtClean="0"/>
              <a:t>When preferences are strict, Gale’s TTC algorithm yields the </a:t>
            </a:r>
            <a:r>
              <a:rPr lang="en-US" sz="2800" i="1" dirty="0" smtClean="0"/>
              <a:t>unique</a:t>
            </a:r>
            <a:r>
              <a:rPr lang="en-US" sz="2800" dirty="0" smtClean="0"/>
              <a:t> allocation in the core (Roth and </a:t>
            </a:r>
            <a:r>
              <a:rPr lang="en-US" sz="2800" dirty="0" err="1" smtClean="0"/>
              <a:t>Postlewaite</a:t>
            </a:r>
            <a:r>
              <a:rPr lang="en-US" sz="2800" dirty="0" smtClean="0"/>
              <a:t> 1977).</a:t>
            </a:r>
          </a:p>
          <a:p>
            <a:pPr eaLnBrk="1" hangingPunct="1"/>
            <a:r>
              <a:rPr lang="en-US" sz="2800" dirty="0"/>
              <a:t>Theorem (Roth ’82): if the top trading cycle procedure is used, it is a dominant strategy for every agent to state his true preferences.</a:t>
            </a:r>
            <a:endParaRPr lang="en-US" sz="2800" dirty="0" smtClean="0"/>
          </a:p>
          <a:p>
            <a:pPr eaLnBrk="1" hangingPunct="1"/>
            <a:endParaRPr lang="en-US"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model</a:t>
            </a:r>
            <a:endParaRPr lang="en-US" dirty="0"/>
          </a:p>
        </p:txBody>
      </p:sp>
      <p:sp>
        <p:nvSpPr>
          <p:cNvPr id="3" name="Content Placeholder 2"/>
          <p:cNvSpPr>
            <a:spLocks noGrp="1"/>
          </p:cNvSpPr>
          <p:nvPr>
            <p:ph idx="1"/>
          </p:nvPr>
        </p:nvSpPr>
        <p:spPr>
          <a:xfrm>
            <a:off x="381000" y="1371600"/>
            <a:ext cx="8763000" cy="4525963"/>
          </a:xfrm>
        </p:spPr>
        <p:txBody>
          <a:bodyPr/>
          <a:lstStyle/>
          <a:p>
            <a:pPr>
              <a:buNone/>
            </a:pPr>
            <a:r>
              <a:rPr lang="en-US" dirty="0" smtClean="0"/>
              <a:t>Kidney exchange model</a:t>
            </a:r>
          </a:p>
          <a:p>
            <a:r>
              <a:rPr lang="en-US" sz="2800" dirty="0" smtClean="0"/>
              <a:t>Donor-transplant (donor-recipient) pairs (</a:t>
            </a:r>
            <a:r>
              <a:rPr lang="en-US" sz="2800" dirty="0" err="1" smtClean="0"/>
              <a:t>ki,ti</a:t>
            </a:r>
            <a:r>
              <a:rPr lang="en-US" sz="2800" dirty="0" smtClean="0"/>
              <a:t>)</a:t>
            </a:r>
          </a:p>
          <a:p>
            <a:r>
              <a:rPr lang="en-US" sz="2800" dirty="0" smtClean="0"/>
              <a:t>Each recipient has preferences over kidneys and the waiting list w.  If </a:t>
            </a:r>
            <a:r>
              <a:rPr lang="en-US" sz="2800" dirty="0" err="1" smtClean="0"/>
              <a:t>ti</a:t>
            </a:r>
            <a:r>
              <a:rPr lang="en-US" sz="2800" dirty="0" smtClean="0"/>
              <a:t> ranks </a:t>
            </a:r>
            <a:r>
              <a:rPr lang="en-US" sz="2800" dirty="0" err="1" smtClean="0"/>
              <a:t>ki</a:t>
            </a:r>
            <a:r>
              <a:rPr lang="en-US" sz="2800" dirty="0" smtClean="0"/>
              <a:t> above w, </a:t>
            </a:r>
            <a:r>
              <a:rPr lang="en-US" sz="2800" dirty="0" err="1" smtClean="0"/>
              <a:t>ti</a:t>
            </a:r>
            <a:r>
              <a:rPr lang="en-US" sz="2800" dirty="0" smtClean="0"/>
              <a:t> does not want to give up her donor to receive a spot at the waiting list.</a:t>
            </a:r>
          </a:p>
          <a:p>
            <a:r>
              <a:rPr lang="en-US" sz="2800" dirty="0" smtClean="0"/>
              <a:t>Cadaver kidneys</a:t>
            </a:r>
          </a:p>
          <a:p>
            <a:pPr>
              <a:buNone/>
            </a:pPr>
            <a:r>
              <a:rPr lang="en-US" dirty="0" smtClean="0"/>
              <a:t>Assumptions:</a:t>
            </a:r>
          </a:p>
          <a:p>
            <a:r>
              <a:rPr lang="en-US" sz="2800" dirty="0" smtClean="0"/>
              <a:t>Waiting list can accommodate anyone, strict preferences over kidneys</a:t>
            </a:r>
          </a:p>
          <a:p>
            <a:r>
              <a:rPr lang="en-US" sz="2800" dirty="0" smtClean="0"/>
              <a:t>No limit on how large cycles can be</a:t>
            </a:r>
            <a:endParaRPr lang="en-US" sz="2800"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p>
            <a:fld id="{F45E5A37-953C-4071-8C72-E454E7A6DEC3}" type="slidenum">
              <a:rPr lang="en-US" smtClean="0"/>
              <a:pPr/>
              <a:t>25</a:t>
            </a:fld>
            <a:endParaRPr lang="en-US" smtClean="0"/>
          </a:p>
        </p:txBody>
      </p:sp>
      <p:sp>
        <p:nvSpPr>
          <p:cNvPr id="46083" name="Rectangle 2"/>
          <p:cNvSpPr>
            <a:spLocks noGrp="1" noChangeArrowheads="1"/>
          </p:cNvSpPr>
          <p:nvPr>
            <p:ph type="title"/>
          </p:nvPr>
        </p:nvSpPr>
        <p:spPr/>
        <p:txBody>
          <a:bodyPr/>
          <a:lstStyle/>
          <a:p>
            <a:pPr eaLnBrk="1" hangingPunct="1"/>
            <a:r>
              <a:rPr lang="en-US" sz="4000" dirty="0" smtClean="0"/>
              <a:t>Chains that integrate exchange with the waiting list</a:t>
            </a:r>
          </a:p>
        </p:txBody>
      </p:sp>
      <p:sp>
        <p:nvSpPr>
          <p:cNvPr id="46084" name="Rectangle 3"/>
          <p:cNvSpPr>
            <a:spLocks noGrp="1" noChangeArrowheads="1"/>
          </p:cNvSpPr>
          <p:nvPr>
            <p:ph type="body" idx="1"/>
          </p:nvPr>
        </p:nvSpPr>
        <p:spPr>
          <a:xfrm>
            <a:off x="228600" y="1600200"/>
            <a:ext cx="8458200" cy="4525963"/>
          </a:xfrm>
        </p:spPr>
        <p:txBody>
          <a:bodyPr/>
          <a:lstStyle/>
          <a:p>
            <a:pPr eaLnBrk="1" hangingPunct="1"/>
            <a:r>
              <a:rPr lang="en-US" dirty="0" smtClean="0"/>
              <a:t>Paired exchange and list exchange</a:t>
            </a:r>
          </a:p>
          <a:p>
            <a:pPr eaLnBrk="1" hangingPunct="1"/>
            <a:endParaRPr lang="en-US" dirty="0" smtClean="0"/>
          </a:p>
          <a:p>
            <a:pPr eaLnBrk="1" hangingPunct="1"/>
            <a:endParaRPr lang="en-US" dirty="0" smtClean="0"/>
          </a:p>
          <a:p>
            <a:pPr eaLnBrk="1" hangingPunct="1"/>
            <a:endParaRPr lang="en-US" dirty="0" smtClean="0"/>
          </a:p>
          <a:p>
            <a:pPr eaLnBrk="1" hangingPunct="1">
              <a:buFontTx/>
              <a:buNone/>
            </a:pP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sp>
        <p:nvSpPr>
          <p:cNvPr id="46085" name="Oval 4"/>
          <p:cNvSpPr>
            <a:spLocks noChangeArrowheads="1"/>
          </p:cNvSpPr>
          <p:nvPr/>
        </p:nvSpPr>
        <p:spPr bwMode="auto">
          <a:xfrm>
            <a:off x="2286000" y="45720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P2-D2</a:t>
            </a:r>
          </a:p>
        </p:txBody>
      </p:sp>
      <p:sp>
        <p:nvSpPr>
          <p:cNvPr id="46086" name="Oval 5"/>
          <p:cNvSpPr>
            <a:spLocks noChangeArrowheads="1"/>
          </p:cNvSpPr>
          <p:nvPr/>
        </p:nvSpPr>
        <p:spPr bwMode="auto">
          <a:xfrm>
            <a:off x="304800" y="4419600"/>
            <a:ext cx="762000" cy="1066800"/>
          </a:xfrm>
          <a:prstGeom prst="ellipse">
            <a:avLst/>
          </a:prstGeom>
          <a:solidFill>
            <a:schemeClr val="bg1"/>
          </a:solidFill>
          <a:ln w="9525">
            <a:solidFill>
              <a:schemeClr val="tx1"/>
            </a:solidFill>
            <a:round/>
            <a:headEnd/>
            <a:tailEnd/>
          </a:ln>
        </p:spPr>
        <p:txBody>
          <a:bodyPr wrap="none" anchor="ctr"/>
          <a:lstStyle/>
          <a:p>
            <a:pPr algn="ctr"/>
            <a:r>
              <a:rPr lang="en-US" dirty="0" smtClean="0"/>
              <a:t>P on</a:t>
            </a:r>
          </a:p>
          <a:p>
            <a:pPr algn="ctr"/>
            <a:r>
              <a:rPr lang="en-US" dirty="0" smtClean="0"/>
              <a:t>waiting</a:t>
            </a:r>
          </a:p>
          <a:p>
            <a:pPr algn="ctr"/>
            <a:r>
              <a:rPr lang="en-US" dirty="0" smtClean="0"/>
              <a:t>list</a:t>
            </a:r>
            <a:endParaRPr lang="en-US" dirty="0"/>
          </a:p>
        </p:txBody>
      </p:sp>
      <p:sp>
        <p:nvSpPr>
          <p:cNvPr id="46087" name="Oval 6"/>
          <p:cNvSpPr>
            <a:spLocks noChangeArrowheads="1"/>
          </p:cNvSpPr>
          <p:nvPr/>
        </p:nvSpPr>
        <p:spPr bwMode="auto">
          <a:xfrm>
            <a:off x="4572000" y="44958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P1-D1</a:t>
            </a:r>
          </a:p>
        </p:txBody>
      </p:sp>
      <p:sp>
        <p:nvSpPr>
          <p:cNvPr id="46088" name="Line 7"/>
          <p:cNvSpPr>
            <a:spLocks noChangeShapeType="1"/>
          </p:cNvSpPr>
          <p:nvPr/>
        </p:nvSpPr>
        <p:spPr bwMode="auto">
          <a:xfrm flipH="1">
            <a:off x="3352800" y="4953000"/>
            <a:ext cx="1143000" cy="0"/>
          </a:xfrm>
          <a:prstGeom prst="line">
            <a:avLst/>
          </a:prstGeom>
          <a:noFill/>
          <a:ln w="9525">
            <a:solidFill>
              <a:schemeClr val="tx1"/>
            </a:solidFill>
            <a:round/>
            <a:headEnd/>
            <a:tailEnd type="triangle" w="med" len="med"/>
          </a:ln>
        </p:spPr>
        <p:txBody>
          <a:bodyPr/>
          <a:lstStyle/>
          <a:p>
            <a:endParaRPr lang="en-US"/>
          </a:p>
        </p:txBody>
      </p:sp>
      <p:sp>
        <p:nvSpPr>
          <p:cNvPr id="46089" name="Line 8"/>
          <p:cNvSpPr>
            <a:spLocks noChangeShapeType="1"/>
          </p:cNvSpPr>
          <p:nvPr/>
        </p:nvSpPr>
        <p:spPr bwMode="auto">
          <a:xfrm flipH="1">
            <a:off x="1143000" y="4953000"/>
            <a:ext cx="1066800" cy="0"/>
          </a:xfrm>
          <a:prstGeom prst="line">
            <a:avLst/>
          </a:prstGeom>
          <a:noFill/>
          <a:ln w="9525">
            <a:solidFill>
              <a:schemeClr val="tx1"/>
            </a:solidFill>
            <a:round/>
            <a:headEnd/>
            <a:tailEnd type="triangle" w="med" len="med"/>
          </a:ln>
        </p:spPr>
        <p:txBody>
          <a:bodyPr/>
          <a:lstStyle/>
          <a:p>
            <a:endParaRPr lang="en-US"/>
          </a:p>
        </p:txBody>
      </p:sp>
      <p:sp>
        <p:nvSpPr>
          <p:cNvPr id="46090" name="Oval 9"/>
          <p:cNvSpPr>
            <a:spLocks noChangeArrowheads="1"/>
          </p:cNvSpPr>
          <p:nvPr/>
        </p:nvSpPr>
        <p:spPr bwMode="auto">
          <a:xfrm>
            <a:off x="6781800" y="4572000"/>
            <a:ext cx="1295400" cy="10668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Deceased</a:t>
            </a:r>
          </a:p>
          <a:p>
            <a:pPr algn="ctr"/>
            <a:r>
              <a:rPr lang="en-US" sz="2400">
                <a:latin typeface="Times New Roman" pitchFamily="18" charset="0"/>
              </a:rPr>
              <a:t> donor</a:t>
            </a:r>
          </a:p>
        </p:txBody>
      </p:sp>
      <p:sp>
        <p:nvSpPr>
          <p:cNvPr id="46091" name="Line 10"/>
          <p:cNvSpPr>
            <a:spLocks noChangeShapeType="1"/>
          </p:cNvSpPr>
          <p:nvPr/>
        </p:nvSpPr>
        <p:spPr bwMode="auto">
          <a:xfrm flipH="1">
            <a:off x="5791200" y="5029200"/>
            <a:ext cx="914400" cy="0"/>
          </a:xfrm>
          <a:prstGeom prst="line">
            <a:avLst/>
          </a:prstGeom>
          <a:noFill/>
          <a:ln w="9525">
            <a:solidFill>
              <a:schemeClr val="tx1"/>
            </a:solidFill>
            <a:round/>
            <a:headEnd/>
            <a:tailEnd type="triangle" w="med" len="med"/>
          </a:ln>
        </p:spPr>
        <p:txBody>
          <a:bodyPr/>
          <a:lstStyle/>
          <a:p>
            <a:endParaRPr lang="en-US"/>
          </a:p>
        </p:txBody>
      </p:sp>
      <p:sp>
        <p:nvSpPr>
          <p:cNvPr id="46092" name="Rectangle 11"/>
          <p:cNvSpPr>
            <a:spLocks noChangeArrowheads="1"/>
          </p:cNvSpPr>
          <p:nvPr/>
        </p:nvSpPr>
        <p:spPr bwMode="auto">
          <a:xfrm>
            <a:off x="533400" y="762000"/>
            <a:ext cx="8229600" cy="5715000"/>
          </a:xfrm>
          <a:prstGeom prst="rect">
            <a:avLst/>
          </a:prstGeom>
          <a:noFill/>
          <a:ln w="9525">
            <a:noFill/>
            <a:miter lim="800000"/>
            <a:headEnd/>
            <a:tailEnd/>
          </a:ln>
        </p:spPr>
        <p:txBody>
          <a:bodyPr/>
          <a:lstStyle/>
          <a:p>
            <a:pPr marL="342900" indent="-342900">
              <a:spcBef>
                <a:spcPct val="20000"/>
              </a:spcBef>
              <a:buFontTx/>
              <a:buChar char="•"/>
            </a:pPr>
            <a:endParaRPr lang="en-US" sz="3200" dirty="0"/>
          </a:p>
          <a:p>
            <a:pPr marL="342900" indent="-342900">
              <a:spcBef>
                <a:spcPct val="20000"/>
              </a:spcBef>
              <a:buFontTx/>
              <a:buChar char="•"/>
            </a:pPr>
            <a:endParaRPr lang="en-US" sz="3200" dirty="0"/>
          </a:p>
          <a:p>
            <a:pPr marL="342900" indent="-342900">
              <a:spcBef>
                <a:spcPct val="20000"/>
              </a:spcBef>
              <a:buFontTx/>
              <a:buChar char="•"/>
            </a:pPr>
            <a:endParaRPr lang="en-US" sz="3200" dirty="0"/>
          </a:p>
          <a:p>
            <a:pPr marL="342900" indent="-342900">
              <a:spcBef>
                <a:spcPct val="20000"/>
              </a:spcBef>
              <a:buFontTx/>
              <a:buChar char="•"/>
            </a:pPr>
            <a:endParaRPr lang="en-US" sz="3200" dirty="0"/>
          </a:p>
        </p:txBody>
      </p:sp>
      <p:sp>
        <p:nvSpPr>
          <p:cNvPr id="46093" name="Oval 12"/>
          <p:cNvSpPr>
            <a:spLocks noChangeArrowheads="1"/>
          </p:cNvSpPr>
          <p:nvPr/>
        </p:nvSpPr>
        <p:spPr bwMode="auto">
          <a:xfrm>
            <a:off x="685800" y="2514600"/>
            <a:ext cx="838200" cy="990600"/>
          </a:xfrm>
          <a:prstGeom prst="ellipse">
            <a:avLst/>
          </a:prstGeom>
          <a:solidFill>
            <a:schemeClr val="bg1"/>
          </a:solidFill>
          <a:ln w="9525">
            <a:solidFill>
              <a:schemeClr val="tx1"/>
            </a:solidFill>
            <a:round/>
            <a:headEnd/>
            <a:tailEnd/>
          </a:ln>
        </p:spPr>
        <p:txBody>
          <a:bodyPr wrap="none" anchor="ctr"/>
          <a:lstStyle/>
          <a:p>
            <a:pPr algn="ctr"/>
            <a:r>
              <a:rPr lang="en-US" dirty="0" smtClean="0"/>
              <a:t>P on</a:t>
            </a:r>
          </a:p>
          <a:p>
            <a:pPr algn="ctr"/>
            <a:r>
              <a:rPr lang="en-US" dirty="0" smtClean="0"/>
              <a:t>waiting</a:t>
            </a:r>
          </a:p>
          <a:p>
            <a:pPr algn="ctr"/>
            <a:r>
              <a:rPr lang="en-US" dirty="0" smtClean="0"/>
              <a:t>list</a:t>
            </a:r>
            <a:endParaRPr lang="en-US" dirty="0"/>
          </a:p>
        </p:txBody>
      </p:sp>
      <p:sp>
        <p:nvSpPr>
          <p:cNvPr id="46094" name="Oval 13"/>
          <p:cNvSpPr>
            <a:spLocks noChangeArrowheads="1"/>
          </p:cNvSpPr>
          <p:nvPr/>
        </p:nvSpPr>
        <p:spPr bwMode="auto">
          <a:xfrm>
            <a:off x="3124200" y="2438400"/>
            <a:ext cx="990600" cy="11430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P1-D1</a:t>
            </a:r>
          </a:p>
        </p:txBody>
      </p:sp>
      <p:sp>
        <p:nvSpPr>
          <p:cNvPr id="46095" name="Line 14"/>
          <p:cNvSpPr>
            <a:spLocks noChangeShapeType="1"/>
          </p:cNvSpPr>
          <p:nvPr/>
        </p:nvSpPr>
        <p:spPr bwMode="auto">
          <a:xfrm flipH="1">
            <a:off x="1676400" y="2743200"/>
            <a:ext cx="1066800" cy="3175"/>
          </a:xfrm>
          <a:prstGeom prst="line">
            <a:avLst/>
          </a:prstGeom>
          <a:noFill/>
          <a:ln w="9525">
            <a:solidFill>
              <a:schemeClr val="tx1"/>
            </a:solidFill>
            <a:round/>
            <a:headEnd/>
            <a:tailEnd type="triangle" w="med" len="med"/>
          </a:ln>
        </p:spPr>
        <p:txBody>
          <a:bodyPr/>
          <a:lstStyle/>
          <a:p>
            <a:endParaRPr lang="en-US"/>
          </a:p>
        </p:txBody>
      </p:sp>
      <p:sp>
        <p:nvSpPr>
          <p:cNvPr id="46096" name="Oval 15"/>
          <p:cNvSpPr>
            <a:spLocks noChangeArrowheads="1"/>
          </p:cNvSpPr>
          <p:nvPr/>
        </p:nvSpPr>
        <p:spPr bwMode="auto">
          <a:xfrm>
            <a:off x="5334000" y="2286000"/>
            <a:ext cx="1295400" cy="1066800"/>
          </a:xfrm>
          <a:prstGeom prst="ellipse">
            <a:avLst/>
          </a:prstGeom>
          <a:solidFill>
            <a:schemeClr val="bg1"/>
          </a:solidFill>
          <a:ln w="9525">
            <a:solidFill>
              <a:schemeClr val="tx1"/>
            </a:solidFill>
            <a:round/>
            <a:headEnd/>
            <a:tailEnd/>
          </a:ln>
        </p:spPr>
        <p:txBody>
          <a:bodyPr wrap="none" anchor="ctr"/>
          <a:lstStyle/>
          <a:p>
            <a:pPr algn="ctr"/>
            <a:r>
              <a:rPr lang="en-US" sz="2400" dirty="0">
                <a:latin typeface="Times New Roman" pitchFamily="18" charset="0"/>
              </a:rPr>
              <a:t>Deceased</a:t>
            </a:r>
          </a:p>
          <a:p>
            <a:pPr algn="ctr"/>
            <a:r>
              <a:rPr lang="en-US" sz="2400" dirty="0">
                <a:latin typeface="Times New Roman" pitchFamily="18" charset="0"/>
              </a:rPr>
              <a:t> donor</a:t>
            </a:r>
          </a:p>
        </p:txBody>
      </p:sp>
      <p:sp>
        <p:nvSpPr>
          <p:cNvPr id="46097" name="Line 16"/>
          <p:cNvSpPr>
            <a:spLocks noChangeShapeType="1"/>
          </p:cNvSpPr>
          <p:nvPr/>
        </p:nvSpPr>
        <p:spPr bwMode="auto">
          <a:xfrm flipH="1">
            <a:off x="4343400" y="2743200"/>
            <a:ext cx="9144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trading cycles and chains</a:t>
            </a:r>
            <a:endParaRPr lang="en-US" dirty="0"/>
          </a:p>
        </p:txBody>
      </p:sp>
      <p:sp>
        <p:nvSpPr>
          <p:cNvPr id="3" name="Content Placeholder 2"/>
          <p:cNvSpPr>
            <a:spLocks noGrp="1"/>
          </p:cNvSpPr>
          <p:nvPr>
            <p:ph idx="1"/>
          </p:nvPr>
        </p:nvSpPr>
        <p:spPr/>
        <p:txBody>
          <a:bodyPr/>
          <a:lstStyle/>
          <a:p>
            <a:r>
              <a:rPr lang="en-US" dirty="0" smtClean="0"/>
              <a:t>Unlike cycles, w-chains can intersect, so a kidney or patient can be part of several w-chains, so an algorithm will have choices to make.</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C73554A-8E4D-4128-AD89-E24B52585C4B}" type="slidenum">
              <a:rPr lang="en-US"/>
              <a:pPr/>
              <a:t>27</a:t>
            </a:fld>
            <a:endParaRPr lang="en-US"/>
          </a:p>
        </p:txBody>
      </p:sp>
      <p:sp>
        <p:nvSpPr>
          <p:cNvPr id="47106" name="Rectangle 2"/>
          <p:cNvSpPr>
            <a:spLocks noGrp="1" noChangeArrowheads="1"/>
          </p:cNvSpPr>
          <p:nvPr>
            <p:ph type="title"/>
          </p:nvPr>
        </p:nvSpPr>
        <p:spPr>
          <a:xfrm>
            <a:off x="762000" y="228600"/>
            <a:ext cx="7772400" cy="609600"/>
          </a:xfrm>
        </p:spPr>
        <p:txBody>
          <a:bodyPr/>
          <a:lstStyle/>
          <a:p>
            <a:r>
              <a:rPr lang="en-US" sz="3200"/>
              <a:t>The TTCC exchange mechanism</a:t>
            </a:r>
          </a:p>
        </p:txBody>
      </p:sp>
      <p:sp>
        <p:nvSpPr>
          <p:cNvPr id="47107" name="Rectangle 3"/>
          <p:cNvSpPr>
            <a:spLocks noGrp="1" noChangeArrowheads="1"/>
          </p:cNvSpPr>
          <p:nvPr>
            <p:ph type="body" idx="1"/>
          </p:nvPr>
        </p:nvSpPr>
        <p:spPr>
          <a:xfrm>
            <a:off x="457200" y="990600"/>
            <a:ext cx="8077200" cy="5486400"/>
          </a:xfrm>
        </p:spPr>
        <p:txBody>
          <a:bodyPr/>
          <a:lstStyle/>
          <a:p>
            <a:pPr>
              <a:lnSpc>
                <a:spcPct val="90000"/>
              </a:lnSpc>
            </a:pPr>
            <a:r>
              <a:rPr lang="en-US" sz="2800" dirty="0"/>
              <a:t>For the mechanism defined below, when one among multiple chains must be selected, a fixed </a:t>
            </a:r>
            <a:r>
              <a:rPr lang="en-US" sz="2800" i="1" dirty="0"/>
              <a:t>chain selection rule</a:t>
            </a:r>
            <a:r>
              <a:rPr lang="en-US" sz="2800" dirty="0"/>
              <a:t> is used.</a:t>
            </a:r>
          </a:p>
          <a:p>
            <a:pPr>
              <a:lnSpc>
                <a:spcPct val="90000"/>
              </a:lnSpc>
            </a:pPr>
            <a:r>
              <a:rPr lang="en-US" sz="2800" dirty="0"/>
              <a:t>At a given time and for a given kidney exchange problem, the TTCC mechanism determines the exchanges as follows:</a:t>
            </a:r>
          </a:p>
          <a:p>
            <a:pPr>
              <a:lnSpc>
                <a:spcPct val="90000"/>
              </a:lnSpc>
              <a:buFontTx/>
              <a:buNone/>
            </a:pPr>
            <a:r>
              <a:rPr lang="en-US" sz="2800" dirty="0"/>
              <a:t>1. Initially all kidneys are available and all agents are active. At each stage of the procedure</a:t>
            </a:r>
          </a:p>
          <a:p>
            <a:pPr lvl="1">
              <a:lnSpc>
                <a:spcPct val="90000"/>
              </a:lnSpc>
            </a:pPr>
            <a:r>
              <a:rPr lang="en-US" sz="2400" dirty="0"/>
              <a:t>each remaining active patient </a:t>
            </a:r>
            <a:r>
              <a:rPr lang="en-US" sz="2400" dirty="0" err="1"/>
              <a:t>ti</a:t>
            </a:r>
            <a:r>
              <a:rPr lang="en-US" sz="2400" dirty="0"/>
              <a:t> points to the best remaining unassigned kidney or to the waitlist option w, whichever is more preferred,</a:t>
            </a:r>
          </a:p>
          <a:p>
            <a:pPr lvl="1">
              <a:lnSpc>
                <a:spcPct val="90000"/>
              </a:lnSpc>
            </a:pPr>
            <a:r>
              <a:rPr lang="en-US" sz="2400" dirty="0"/>
              <a:t>each remaining passive patient continues to point to his assignment, and </a:t>
            </a:r>
          </a:p>
          <a:p>
            <a:pPr lvl="1">
              <a:lnSpc>
                <a:spcPct val="90000"/>
              </a:lnSpc>
            </a:pPr>
            <a:r>
              <a:rPr lang="en-US" sz="2400" dirty="0"/>
              <a:t>each remaining kidney </a:t>
            </a:r>
            <a:r>
              <a:rPr lang="en-US" sz="2400" dirty="0" err="1"/>
              <a:t>ki</a:t>
            </a:r>
            <a:r>
              <a:rPr lang="en-US" sz="2400" dirty="0"/>
              <a:t> points to its paired recipient </a:t>
            </a:r>
            <a:r>
              <a:rPr lang="en-US" sz="2400" dirty="0" err="1"/>
              <a:t>ti</a:t>
            </a:r>
            <a:r>
              <a:rPr lang="en-US" sz="2400" dirty="0"/>
              <a:t>.</a:t>
            </a:r>
          </a:p>
          <a:p>
            <a:pPr>
              <a:lnSpc>
                <a:spcPct val="90000"/>
              </a:lnSpc>
            </a:pP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206DBFC-BE0F-4B29-A524-D78BC177D8B8}" type="slidenum">
              <a:rPr lang="en-US"/>
              <a:pPr/>
              <a:t>28</a:t>
            </a:fld>
            <a:endParaRPr lang="en-US"/>
          </a:p>
        </p:txBody>
      </p:sp>
      <p:sp>
        <p:nvSpPr>
          <p:cNvPr id="73730" name="Rectangle 2"/>
          <p:cNvSpPr>
            <a:spLocks noGrp="1" noChangeArrowheads="1"/>
          </p:cNvSpPr>
          <p:nvPr>
            <p:ph type="title"/>
          </p:nvPr>
        </p:nvSpPr>
        <p:spPr/>
        <p:txBody>
          <a:bodyPr/>
          <a:lstStyle/>
          <a:p>
            <a:pPr algn="l"/>
            <a:r>
              <a:rPr lang="en-US" sz="2800" dirty="0" smtClean="0"/>
              <a:t>Lemma </a:t>
            </a:r>
            <a:r>
              <a:rPr lang="en-US" sz="2800" dirty="0"/>
              <a:t>1, there is either a cycle, or a </a:t>
            </a:r>
            <a:r>
              <a:rPr lang="en-US" sz="2800" dirty="0" smtClean="0"/>
              <a:t>w-chain</a:t>
            </a:r>
            <a:r>
              <a:rPr lang="en-US" sz="2800" dirty="0"/>
              <a:t>, or both</a:t>
            </a:r>
            <a:r>
              <a:rPr lang="en-US" sz="2800" dirty="0" smtClean="0"/>
              <a:t>.</a:t>
            </a:r>
            <a:endParaRPr lang="en-US" dirty="0">
              <a:latin typeface="cmr10" pitchFamily="34" charset="0"/>
            </a:endParaRPr>
          </a:p>
        </p:txBody>
      </p:sp>
      <p:sp>
        <p:nvSpPr>
          <p:cNvPr id="73731" name="Rectangle 3"/>
          <p:cNvSpPr>
            <a:spLocks noGrp="1" noChangeArrowheads="1"/>
          </p:cNvSpPr>
          <p:nvPr>
            <p:ph type="body" idx="1"/>
          </p:nvPr>
        </p:nvSpPr>
        <p:spPr>
          <a:xfrm>
            <a:off x="685800" y="1524000"/>
            <a:ext cx="7772400" cy="4724400"/>
          </a:xfrm>
        </p:spPr>
        <p:txBody>
          <a:bodyPr/>
          <a:lstStyle/>
          <a:p>
            <a:pPr>
              <a:buFontTx/>
              <a:buNone/>
            </a:pPr>
            <a:r>
              <a:rPr lang="en-US" sz="2800" dirty="0" smtClean="0">
                <a:latin typeface="cmr10" pitchFamily="34" charset="0"/>
              </a:rPr>
              <a:t>2(</a:t>
            </a:r>
            <a:r>
              <a:rPr lang="en-US" sz="2800" dirty="0" smtClean="0"/>
              <a:t>a</a:t>
            </a:r>
            <a:r>
              <a:rPr lang="en-US" sz="2800" dirty="0" smtClean="0">
                <a:latin typeface="cmr10" pitchFamily="34" charset="0"/>
              </a:rPr>
              <a:t>)</a:t>
            </a:r>
            <a:r>
              <a:rPr lang="en-US" sz="2800" dirty="0" smtClean="0"/>
              <a:t>Locate </a:t>
            </a:r>
            <a:r>
              <a:rPr lang="en-US" sz="2800" dirty="0"/>
              <a:t>each cycle and carry out the corresponding exchange. Remove all patients in a cycle together with their assignments.</a:t>
            </a:r>
          </a:p>
          <a:p>
            <a:pPr>
              <a:buFontTx/>
              <a:buNone/>
            </a:pPr>
            <a:r>
              <a:rPr lang="en-US" sz="2800" dirty="0"/>
              <a:t>(b) Each remaining patient points to its top choice among remaining choices and each kidney points to its paired recipient. </a:t>
            </a:r>
          </a:p>
          <a:p>
            <a:pPr lvl="1"/>
            <a:r>
              <a:rPr lang="en-US" sz="2400" dirty="0"/>
              <a:t>Proceed to Step 3 if there are no cycles. Otherwise locate all cycles, carry out the corresponding exchanges, and remove them.</a:t>
            </a:r>
          </a:p>
          <a:p>
            <a:pPr>
              <a:buFontTx/>
              <a:buNone/>
            </a:pPr>
            <a:r>
              <a:rPr lang="en-US" sz="2800" dirty="0"/>
              <a:t>(c) Repeat Step 2b until no cycle exists.</a:t>
            </a:r>
          </a:p>
          <a:p>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D85D115-9607-48F5-A694-2CB684ECDD58}" type="slidenum">
              <a:rPr lang="en-US"/>
              <a:pPr/>
              <a:t>29</a:t>
            </a:fld>
            <a:endParaRPr lang="en-US"/>
          </a:p>
        </p:txBody>
      </p:sp>
      <p:sp>
        <p:nvSpPr>
          <p:cNvPr id="74754" name="Rectangle 2"/>
          <p:cNvSpPr>
            <a:spLocks noGrp="1" noChangeArrowheads="1"/>
          </p:cNvSpPr>
          <p:nvPr>
            <p:ph type="title"/>
          </p:nvPr>
        </p:nvSpPr>
        <p:spPr/>
        <p:txBody>
          <a:bodyPr/>
          <a:lstStyle/>
          <a:p>
            <a:pPr algn="l"/>
            <a:r>
              <a:rPr lang="en-US" sz="2800" dirty="0">
                <a:latin typeface="cmr10" pitchFamily="34" charset="0"/>
              </a:rPr>
              <a:t>3. </a:t>
            </a:r>
            <a:r>
              <a:rPr lang="en-US" sz="2800" dirty="0"/>
              <a:t>If there are no pairs left, we are done.</a:t>
            </a:r>
            <a:br>
              <a:rPr lang="en-US" sz="2800" dirty="0"/>
            </a:br>
            <a:r>
              <a:rPr lang="en-US" sz="2800" dirty="0"/>
              <a:t>Otherwise </a:t>
            </a:r>
            <a:r>
              <a:rPr lang="en-US" sz="2800" dirty="0" smtClean="0"/>
              <a:t>each </a:t>
            </a:r>
            <a:r>
              <a:rPr lang="en-US" sz="2800" dirty="0"/>
              <a:t>remaining </a:t>
            </a:r>
            <a:r>
              <a:rPr lang="en-US" sz="2800" dirty="0" smtClean="0"/>
              <a:t>pair initiates </a:t>
            </a:r>
            <a:r>
              <a:rPr lang="en-US" sz="2800" dirty="0"/>
              <a:t>a w-chain.</a:t>
            </a:r>
            <a:endParaRPr lang="en-US" dirty="0"/>
          </a:p>
        </p:txBody>
      </p:sp>
      <p:sp>
        <p:nvSpPr>
          <p:cNvPr id="74755" name="Rectangle 3"/>
          <p:cNvSpPr>
            <a:spLocks noGrp="1" noChangeArrowheads="1"/>
          </p:cNvSpPr>
          <p:nvPr>
            <p:ph type="body" idx="1"/>
          </p:nvPr>
        </p:nvSpPr>
        <p:spPr>
          <a:xfrm>
            <a:off x="304800" y="1524000"/>
            <a:ext cx="8534400" cy="4953000"/>
          </a:xfrm>
        </p:spPr>
        <p:txBody>
          <a:bodyPr/>
          <a:lstStyle/>
          <a:p>
            <a:pPr marL="533400" indent="-533400">
              <a:lnSpc>
                <a:spcPct val="90000"/>
              </a:lnSpc>
            </a:pPr>
            <a:r>
              <a:rPr lang="en-US" sz="2800" dirty="0"/>
              <a:t>Select only one of the chains with the chain selection rule. The assignment is final for the patients in the selected w-chain. In addition to selecting a w-chain, the chain selection rule also determines</a:t>
            </a:r>
          </a:p>
          <a:p>
            <a:pPr marL="533400" indent="-533400">
              <a:lnSpc>
                <a:spcPct val="90000"/>
              </a:lnSpc>
              <a:buFontTx/>
              <a:buNone/>
            </a:pPr>
            <a:r>
              <a:rPr lang="en-US" sz="2800" dirty="0"/>
              <a:t>(a) whether the selected w-chain is removed, or</a:t>
            </a:r>
          </a:p>
          <a:p>
            <a:pPr marL="533400" indent="-533400">
              <a:lnSpc>
                <a:spcPct val="90000"/>
              </a:lnSpc>
              <a:buFontTx/>
              <a:buNone/>
            </a:pPr>
            <a:r>
              <a:rPr lang="en-US" sz="2800" dirty="0"/>
              <a:t>(b) the selected w-chain remains in the procedure although each patient in it is </a:t>
            </a:r>
            <a:r>
              <a:rPr lang="en-US" sz="2800" i="1" dirty="0"/>
              <a:t>passive</a:t>
            </a:r>
            <a:r>
              <a:rPr lang="en-US" sz="2800" dirty="0"/>
              <a:t> henceforth.</a:t>
            </a:r>
          </a:p>
          <a:p>
            <a:pPr marL="533400" indent="-533400">
              <a:lnSpc>
                <a:spcPct val="90000"/>
              </a:lnSpc>
              <a:buFontTx/>
              <a:buNone/>
            </a:pPr>
            <a:r>
              <a:rPr lang="en-US" sz="2800" dirty="0"/>
              <a:t>4. Each time a w-chain is selected, a new series of cycles may form. Repeat Steps 2 and 3 with the remaining active patients and unassigned kidneys until no patient is left.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A67730C-3B5C-49FB-B401-96DC78DDD5D9}" type="slidenum">
              <a:rPr lang="en-US"/>
              <a:pPr/>
              <a:t>30</a:t>
            </a:fld>
            <a:endParaRPr lang="en-US"/>
          </a:p>
        </p:txBody>
      </p:sp>
      <p:sp>
        <p:nvSpPr>
          <p:cNvPr id="76802" name="Rectangle 2"/>
          <p:cNvSpPr>
            <a:spLocks noGrp="1" noChangeArrowheads="1"/>
          </p:cNvSpPr>
          <p:nvPr>
            <p:ph type="title"/>
          </p:nvPr>
        </p:nvSpPr>
        <p:spPr>
          <a:xfrm>
            <a:off x="685800" y="609600"/>
            <a:ext cx="7772400" cy="762000"/>
          </a:xfrm>
        </p:spPr>
        <p:txBody>
          <a:bodyPr/>
          <a:lstStyle/>
          <a:p>
            <a:r>
              <a:rPr lang="en-US" sz="3200"/>
              <a:t>Efficiency and incentives</a:t>
            </a:r>
          </a:p>
        </p:txBody>
      </p:sp>
      <p:sp>
        <p:nvSpPr>
          <p:cNvPr id="76803" name="Rectangle 3"/>
          <p:cNvSpPr>
            <a:spLocks noGrp="1" noChangeArrowheads="1"/>
          </p:cNvSpPr>
          <p:nvPr>
            <p:ph type="body" idx="1"/>
          </p:nvPr>
        </p:nvSpPr>
        <p:spPr>
          <a:xfrm>
            <a:off x="685800" y="1371600"/>
            <a:ext cx="7772400" cy="5181600"/>
          </a:xfrm>
        </p:spPr>
        <p:txBody>
          <a:bodyPr/>
          <a:lstStyle/>
          <a:p>
            <a:pPr>
              <a:lnSpc>
                <a:spcPct val="90000"/>
              </a:lnSpc>
            </a:pPr>
            <a:r>
              <a:rPr lang="en-US" sz="2800" dirty="0"/>
              <a:t>A kidney exchange mechanism is </a:t>
            </a:r>
            <a:r>
              <a:rPr lang="en-US" sz="2800" i="1" dirty="0"/>
              <a:t>efficient</a:t>
            </a:r>
            <a:r>
              <a:rPr lang="en-US" sz="2800" dirty="0"/>
              <a:t> if it always selects a Pareto efficient matching at any given time.</a:t>
            </a:r>
          </a:p>
          <a:p>
            <a:pPr>
              <a:lnSpc>
                <a:spcPct val="90000"/>
              </a:lnSpc>
              <a:buFontTx/>
              <a:buNone/>
            </a:pPr>
            <a:r>
              <a:rPr lang="en-US" sz="2800" b="1" dirty="0"/>
              <a:t>Theorem 1</a:t>
            </a:r>
            <a:r>
              <a:rPr lang="en-US" sz="2800" dirty="0"/>
              <a:t> : The TTCC mechanism is efficient if the chain selection rule is such that any w-chain selected at a non-terminal round remains in the procedure and thus the kidney at its tail remains available for the next round.</a:t>
            </a:r>
          </a:p>
          <a:p>
            <a:pPr>
              <a:lnSpc>
                <a:spcPct val="90000"/>
              </a:lnSpc>
            </a:pPr>
            <a:r>
              <a:rPr lang="en-US" sz="2800" dirty="0"/>
              <a:t>Two examples:</a:t>
            </a:r>
          </a:p>
          <a:p>
            <a:pPr lvl="1">
              <a:lnSpc>
                <a:spcPct val="90000"/>
              </a:lnSpc>
            </a:pPr>
            <a:r>
              <a:rPr lang="en-US" sz="2400" dirty="0"/>
              <a:t>the rule that chooses the longest w-chain and keeps it, and</a:t>
            </a:r>
          </a:p>
          <a:p>
            <a:pPr lvl="1">
              <a:lnSpc>
                <a:spcPct val="90000"/>
              </a:lnSpc>
            </a:pPr>
            <a:r>
              <a:rPr lang="en-US" sz="2400" dirty="0"/>
              <a:t>the priority based rule that selects the w-chain starting with the highest priority pair and keeps it.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8F02256-8261-4870-92FA-3F3BA6005C7F}" type="slidenum">
              <a:rPr lang="en-US"/>
              <a:pPr/>
              <a:t>31</a:t>
            </a:fld>
            <a:endParaRPr lang="en-US"/>
          </a:p>
        </p:txBody>
      </p:sp>
      <p:sp>
        <p:nvSpPr>
          <p:cNvPr id="84994" name="Rectangle 2"/>
          <p:cNvSpPr>
            <a:spLocks noGrp="1" noChangeArrowheads="1"/>
          </p:cNvSpPr>
          <p:nvPr>
            <p:ph type="title"/>
          </p:nvPr>
        </p:nvSpPr>
        <p:spPr/>
        <p:txBody>
          <a:bodyPr/>
          <a:lstStyle/>
          <a:p>
            <a:r>
              <a:rPr lang="en-US" sz="3600"/>
              <a:t>Idea of Proof of Theorem 1</a:t>
            </a:r>
          </a:p>
        </p:txBody>
      </p:sp>
      <p:sp>
        <p:nvSpPr>
          <p:cNvPr id="84995" name="Rectangle 3"/>
          <p:cNvSpPr>
            <a:spLocks noGrp="1" noChangeArrowheads="1"/>
          </p:cNvSpPr>
          <p:nvPr>
            <p:ph type="body" idx="1"/>
          </p:nvPr>
        </p:nvSpPr>
        <p:spPr/>
        <p:txBody>
          <a:bodyPr/>
          <a:lstStyle/>
          <a:p>
            <a:r>
              <a:rPr lang="en-US" sz="2800" dirty="0"/>
              <a:t>Like the similar result for TTC in the housing market, a patient whose assignment is finalized in round k cannot be made better off without getting a kidney that was someone’s first choice of those remaining in some round j&lt;k.</a:t>
            </a:r>
          </a:p>
          <a:p>
            <a:r>
              <a:rPr lang="en-US" sz="2800" dirty="0"/>
              <a:t>Note that this wouldn’t be true if kidneys at the end of chains were removed.  Then it might be possible to make a patient-donor pair better off without harming any other patient-donor pair.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D67F5A3-1D87-4DF9-B647-799BFE50E834}" type="slidenum">
              <a:rPr lang="en-US"/>
              <a:pPr/>
              <a:t>32</a:t>
            </a:fld>
            <a:endParaRPr lang="en-US"/>
          </a:p>
        </p:txBody>
      </p:sp>
      <p:sp>
        <p:nvSpPr>
          <p:cNvPr id="77826" name="Rectangle 2"/>
          <p:cNvSpPr>
            <a:spLocks noGrp="1" noChangeArrowheads="1"/>
          </p:cNvSpPr>
          <p:nvPr>
            <p:ph type="title"/>
          </p:nvPr>
        </p:nvSpPr>
        <p:spPr>
          <a:xfrm>
            <a:off x="228600" y="304800"/>
            <a:ext cx="8763000" cy="762000"/>
          </a:xfrm>
        </p:spPr>
        <p:txBody>
          <a:bodyPr/>
          <a:lstStyle/>
          <a:p>
            <a:pPr algn="l"/>
            <a:r>
              <a:rPr lang="en-US" sz="2600" dirty="0"/>
              <a:t>Theorem 2: The TTCC mechanism is </a:t>
            </a:r>
            <a:r>
              <a:rPr lang="en-US" sz="2600" dirty="0" smtClean="0"/>
              <a:t>strategy-proof when </a:t>
            </a:r>
            <a:r>
              <a:rPr lang="en-US" sz="2600" dirty="0"/>
              <a:t>implemented with a chain selection rule of the </a:t>
            </a:r>
            <a:r>
              <a:rPr lang="en-US" sz="2600" dirty="0" smtClean="0"/>
              <a:t>following kind</a:t>
            </a:r>
            <a:r>
              <a:rPr lang="en-US" sz="2600" dirty="0"/>
              <a:t>:</a:t>
            </a:r>
          </a:p>
        </p:txBody>
      </p:sp>
      <p:sp>
        <p:nvSpPr>
          <p:cNvPr id="77827" name="Rectangle 3"/>
          <p:cNvSpPr>
            <a:spLocks noGrp="1" noChangeArrowheads="1"/>
          </p:cNvSpPr>
          <p:nvPr>
            <p:ph type="body" idx="1"/>
          </p:nvPr>
        </p:nvSpPr>
        <p:spPr>
          <a:xfrm>
            <a:off x="228600" y="1828800"/>
            <a:ext cx="8534400" cy="4495800"/>
          </a:xfrm>
        </p:spPr>
        <p:txBody>
          <a:bodyPr/>
          <a:lstStyle/>
          <a:p>
            <a:pPr>
              <a:lnSpc>
                <a:spcPct val="90000"/>
              </a:lnSpc>
              <a:buFontTx/>
              <a:buNone/>
            </a:pPr>
            <a:r>
              <a:rPr lang="en-US" sz="2400" dirty="0" smtClean="0"/>
              <a:t>1</a:t>
            </a:r>
            <a:r>
              <a:rPr lang="en-US" sz="2400" dirty="0"/>
              <a:t>. </a:t>
            </a:r>
            <a:r>
              <a:rPr lang="en-US" sz="2800" dirty="0"/>
              <a:t>Prioritize patient-donor pairs in a single list. Choose the w-chain starting with the highest priority pair and keep it.</a:t>
            </a:r>
          </a:p>
          <a:p>
            <a:pPr>
              <a:lnSpc>
                <a:spcPct val="90000"/>
              </a:lnSpc>
              <a:buFontTx/>
              <a:buNone/>
            </a:pPr>
            <a:r>
              <a:rPr lang="en-US" sz="2400" dirty="0"/>
              <a:t>2. Prioritize patient-donor pairs in a single list. Choose the w-chain starting with the highest priority pair and </a:t>
            </a:r>
            <a:r>
              <a:rPr lang="en-US" sz="2400" i="1" dirty="0"/>
              <a:t>remove </a:t>
            </a:r>
            <a:r>
              <a:rPr lang="en-US" sz="2400" dirty="0"/>
              <a:t>it.</a:t>
            </a:r>
          </a:p>
          <a:p>
            <a:pPr>
              <a:lnSpc>
                <a:spcPct val="90000"/>
              </a:lnSpc>
              <a:buFontTx/>
              <a:buNone/>
            </a:pPr>
            <a:r>
              <a:rPr lang="en-US" sz="2400" dirty="0"/>
              <a:t>TTCC is also strategy proof with the rule of choosing the minimal w-chains and removing them.</a:t>
            </a:r>
            <a:endParaRPr 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p>
            <a:fld id="{D37CF798-7538-4734-859F-77DA04A5A0A3}" type="slidenum">
              <a:rPr lang="en-US" smtClean="0"/>
              <a:pPr/>
              <a:t>33</a:t>
            </a:fld>
            <a:endParaRPr lang="en-US" smtClean="0"/>
          </a:p>
        </p:txBody>
      </p:sp>
      <p:sp>
        <p:nvSpPr>
          <p:cNvPr id="27651" name="Rectangle 2"/>
          <p:cNvSpPr>
            <a:spLocks noGrp="1" noChangeArrowheads="1"/>
          </p:cNvSpPr>
          <p:nvPr>
            <p:ph type="title"/>
          </p:nvPr>
        </p:nvSpPr>
        <p:spPr/>
        <p:txBody>
          <a:bodyPr/>
          <a:lstStyle/>
          <a:p>
            <a:pPr eaLnBrk="1" hangingPunct="1"/>
            <a:r>
              <a:rPr lang="en-US" smtClean="0"/>
              <a:t>Incentives and congestion</a:t>
            </a:r>
          </a:p>
        </p:txBody>
      </p:sp>
      <p:sp>
        <p:nvSpPr>
          <p:cNvPr id="27652" name="Rectangle 3"/>
          <p:cNvSpPr>
            <a:spLocks noGrp="1" noChangeArrowheads="1"/>
          </p:cNvSpPr>
          <p:nvPr>
            <p:ph type="body" idx="1"/>
          </p:nvPr>
        </p:nvSpPr>
        <p:spPr>
          <a:xfrm>
            <a:off x="457200" y="1295400"/>
            <a:ext cx="8229600" cy="5257800"/>
          </a:xfrm>
        </p:spPr>
        <p:txBody>
          <a:bodyPr/>
          <a:lstStyle/>
          <a:p>
            <a:pPr eaLnBrk="1" hangingPunct="1"/>
            <a:r>
              <a:rPr lang="en-US" dirty="0" smtClean="0"/>
              <a:t>For incentive and other reasons, such exchanges have been done simultaneously.</a:t>
            </a:r>
          </a:p>
          <a:p>
            <a:pPr eaLnBrk="1" hangingPunct="1"/>
            <a:r>
              <a:rPr lang="en-US" dirty="0" smtClean="0"/>
              <a:t>Roth et al. (2004a) noted that large exchanges would arise relatively infrequently, but could pose logistical difficulties.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p:spPr>
        <p:txBody>
          <a:bodyPr/>
          <a:lstStyle/>
          <a:p>
            <a:fld id="{2056110D-3E87-4F18-A99B-AA2ECD308370}" type="slidenum">
              <a:rPr lang="en-US" smtClean="0"/>
              <a:pPr/>
              <a:t>34</a:t>
            </a:fld>
            <a:endParaRPr lang="en-US" smtClean="0"/>
          </a:p>
        </p:txBody>
      </p:sp>
      <p:sp>
        <p:nvSpPr>
          <p:cNvPr id="28675" name="Rectangle 2"/>
          <p:cNvSpPr>
            <a:spLocks noGrp="1" noChangeArrowheads="1"/>
          </p:cNvSpPr>
          <p:nvPr>
            <p:ph type="title"/>
          </p:nvPr>
        </p:nvSpPr>
        <p:spPr>
          <a:xfrm>
            <a:off x="685800" y="381000"/>
            <a:ext cx="7772400" cy="914400"/>
          </a:xfrm>
        </p:spPr>
        <p:txBody>
          <a:bodyPr/>
          <a:lstStyle/>
          <a:p>
            <a:pPr eaLnBrk="1" hangingPunct="1"/>
            <a:r>
              <a:rPr lang="en-US" sz="3600" smtClean="0"/>
              <a:t>Suppose exchanges involving more than two pairs are impractical?</a:t>
            </a:r>
          </a:p>
        </p:txBody>
      </p:sp>
      <p:sp>
        <p:nvSpPr>
          <p:cNvPr id="28676" name="Rectangle 3"/>
          <p:cNvSpPr>
            <a:spLocks noGrp="1" noChangeArrowheads="1"/>
          </p:cNvSpPr>
          <p:nvPr>
            <p:ph type="body" idx="1"/>
          </p:nvPr>
        </p:nvSpPr>
        <p:spPr>
          <a:xfrm>
            <a:off x="457200" y="1447800"/>
            <a:ext cx="8229600" cy="4525963"/>
          </a:xfrm>
        </p:spPr>
        <p:txBody>
          <a:bodyPr/>
          <a:lstStyle/>
          <a:p>
            <a:pPr eaLnBrk="1" hangingPunct="1"/>
            <a:r>
              <a:rPr lang="en-US" sz="2800" dirty="0" smtClean="0"/>
              <a:t>New England doctors have (as a first approximation) 0-1 (feasible/infeasible) preferences over kidneys.</a:t>
            </a:r>
          </a:p>
          <a:p>
            <a:pPr lvl="1" eaLnBrk="1" hangingPunct="1"/>
            <a:r>
              <a:rPr lang="en-US" sz="1800" dirty="0" smtClean="0"/>
              <a:t>(see also </a:t>
            </a:r>
            <a:r>
              <a:rPr lang="en-US" sz="1800" dirty="0" err="1" smtClean="0"/>
              <a:t>Bogomolnaia</a:t>
            </a:r>
            <a:r>
              <a:rPr lang="en-US" sz="1800" dirty="0" smtClean="0"/>
              <a:t> and Moulin (2004) for the case of two sided matching with 0-1 </a:t>
            </a:r>
            <a:r>
              <a:rPr lang="en-US" sz="1800" dirty="0" err="1" smtClean="0"/>
              <a:t>prefs</a:t>
            </a:r>
            <a:r>
              <a:rPr lang="en-US" sz="1800" dirty="0" smtClean="0"/>
              <a:t>)</a:t>
            </a:r>
            <a:endParaRPr lang="en-US" sz="2400" dirty="0" smtClean="0"/>
          </a:p>
          <a:p>
            <a:pPr eaLnBrk="1" hangingPunct="1"/>
            <a:r>
              <a:rPr lang="en-US" sz="2800" dirty="0" smtClean="0"/>
              <a:t>Initially, exchanges were restricted to pairs.  </a:t>
            </a:r>
            <a:endParaRPr lang="en-US" sz="2000" dirty="0" smtClean="0"/>
          </a:p>
          <a:p>
            <a:pPr lvl="1" eaLnBrk="1" hangingPunct="1"/>
            <a:r>
              <a:rPr lang="en-US" sz="2400" dirty="0" smtClean="0"/>
              <a:t>This involves a substantial welfare loss compared to the unconstrained case</a:t>
            </a:r>
          </a:p>
          <a:p>
            <a:pPr lvl="1" eaLnBrk="1" hangingPunct="1"/>
            <a:r>
              <a:rPr lang="en-US" sz="2400" dirty="0" smtClean="0"/>
              <a:t>No list exchanges: Worry that 0-patients may lose out</a:t>
            </a:r>
          </a:p>
          <a:p>
            <a:pPr lvl="1" eaLnBrk="1" hangingPunct="1"/>
            <a:r>
              <a:rPr lang="en-US" sz="2400" dirty="0" smtClean="0"/>
              <a:t>Compatible pairs may prefer not to participate in an exchange</a:t>
            </a:r>
          </a:p>
          <a:p>
            <a:pPr eaLnBrk="1" hangingPunct="1"/>
            <a:r>
              <a:rPr lang="en-US" sz="2800" dirty="0" smtClean="0"/>
              <a:t>But some elegant graph theory for constrained efficient and incentive compatible mechanisms.</a:t>
            </a:r>
          </a:p>
          <a:p>
            <a:pPr eaLnBrk="1" hangingPunct="1"/>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p>
            <a:fld id="{3E7AA706-989F-487B-8660-03013B4D86B2}" type="slidenum">
              <a:rPr lang="en-US" smtClean="0"/>
              <a:pPr/>
              <a:t>35</a:t>
            </a:fld>
            <a:endParaRPr lang="en-US" smtClean="0"/>
          </a:p>
        </p:txBody>
      </p:sp>
      <p:sp>
        <p:nvSpPr>
          <p:cNvPr id="29699" name="Rectangle 2"/>
          <p:cNvSpPr>
            <a:spLocks noGrp="1" noChangeArrowheads="1"/>
          </p:cNvSpPr>
          <p:nvPr>
            <p:ph type="title"/>
          </p:nvPr>
        </p:nvSpPr>
        <p:spPr>
          <a:xfrm>
            <a:off x="685800" y="304800"/>
            <a:ext cx="7772400" cy="1143000"/>
          </a:xfrm>
        </p:spPr>
        <p:txBody>
          <a:bodyPr/>
          <a:lstStyle/>
          <a:p>
            <a:pPr eaLnBrk="1" hangingPunct="1"/>
            <a:r>
              <a:rPr lang="en-US" sz="3600" smtClean="0"/>
              <a:t>Pairwise matchings and matroids</a:t>
            </a:r>
          </a:p>
        </p:txBody>
      </p:sp>
      <p:sp>
        <p:nvSpPr>
          <p:cNvPr id="29700" name="Rectangle 3"/>
          <p:cNvSpPr>
            <a:spLocks noGrp="1" noChangeArrowheads="1"/>
          </p:cNvSpPr>
          <p:nvPr>
            <p:ph type="body" idx="1"/>
          </p:nvPr>
        </p:nvSpPr>
        <p:spPr>
          <a:xfrm>
            <a:off x="685800" y="1447800"/>
            <a:ext cx="7772400" cy="5257800"/>
          </a:xfrm>
        </p:spPr>
        <p:txBody>
          <a:bodyPr/>
          <a:lstStyle/>
          <a:p>
            <a:pPr eaLnBrk="1" hangingPunct="1">
              <a:lnSpc>
                <a:spcPct val="90000"/>
              </a:lnSpc>
            </a:pPr>
            <a:r>
              <a:rPr lang="en-US" sz="2800" dirty="0" smtClean="0"/>
              <a:t>Let (V,E) be the graph whose vertices are incompatible patient-donor pairs, with mutually compatible pairs connected by edges.</a:t>
            </a:r>
          </a:p>
          <a:p>
            <a:pPr eaLnBrk="1" hangingPunct="1">
              <a:lnSpc>
                <a:spcPct val="90000"/>
              </a:lnSpc>
            </a:pPr>
            <a:r>
              <a:rPr lang="en-US" sz="2800" dirty="0" smtClean="0"/>
              <a:t>A </a:t>
            </a:r>
            <a:r>
              <a:rPr lang="en-US" sz="2800" i="1" dirty="0" smtClean="0"/>
              <a:t>matching</a:t>
            </a:r>
            <a:r>
              <a:rPr lang="en-US" sz="2800" dirty="0" smtClean="0"/>
              <a:t> M is a collection of edges such that no vertex is covered more than once.</a:t>
            </a:r>
          </a:p>
          <a:p>
            <a:pPr eaLnBrk="1" hangingPunct="1">
              <a:lnSpc>
                <a:spcPct val="90000"/>
              </a:lnSpc>
            </a:pPr>
            <a:r>
              <a:rPr lang="en-US" sz="2800" dirty="0" smtClean="0"/>
              <a:t>Let </a:t>
            </a:r>
            <a:r>
              <a:rPr lang="en-US" sz="2800" b="1" i="1" dirty="0" smtClean="0"/>
              <a:t>S</a:t>
            </a:r>
            <a:r>
              <a:rPr lang="en-US" sz="2800" dirty="0" smtClean="0"/>
              <a:t> ={S} be the collection of subsets of V such that, for any S in </a:t>
            </a:r>
            <a:r>
              <a:rPr lang="en-US" sz="2800" b="1" i="1" dirty="0" smtClean="0"/>
              <a:t>S</a:t>
            </a:r>
            <a:r>
              <a:rPr lang="en-US" sz="2800" dirty="0" smtClean="0"/>
              <a:t>, there is a matching M that covers the vertices in S</a:t>
            </a:r>
          </a:p>
          <a:p>
            <a:pPr eaLnBrk="1" hangingPunct="1">
              <a:lnSpc>
                <a:spcPct val="90000"/>
              </a:lnSpc>
            </a:pPr>
            <a:r>
              <a:rPr lang="en-US" sz="2800" dirty="0" smtClean="0"/>
              <a:t>Then (V, </a:t>
            </a:r>
            <a:r>
              <a:rPr lang="en-US" sz="2800" b="1" i="1" dirty="0" smtClean="0"/>
              <a:t>S</a:t>
            </a:r>
            <a:r>
              <a:rPr lang="en-US" sz="2800" dirty="0" smtClean="0"/>
              <a:t>) is a </a:t>
            </a:r>
            <a:r>
              <a:rPr lang="en-US" sz="2800" dirty="0" err="1" smtClean="0"/>
              <a:t>matroid</a:t>
            </a:r>
            <a:r>
              <a:rPr lang="en-US" sz="2800" dirty="0" smtClean="0"/>
              <a:t>:</a:t>
            </a:r>
          </a:p>
          <a:p>
            <a:pPr lvl="1" eaLnBrk="1" hangingPunct="1">
              <a:lnSpc>
                <a:spcPct val="90000"/>
              </a:lnSpc>
            </a:pPr>
            <a:r>
              <a:rPr lang="en-US" sz="2400" dirty="0" smtClean="0"/>
              <a:t>If S is in </a:t>
            </a:r>
            <a:r>
              <a:rPr lang="en-US" sz="2400" b="1" i="1" dirty="0" smtClean="0"/>
              <a:t>S</a:t>
            </a:r>
            <a:r>
              <a:rPr lang="en-US" sz="2400" dirty="0" smtClean="0"/>
              <a:t>, so is any subset of S.</a:t>
            </a:r>
          </a:p>
          <a:p>
            <a:pPr lvl="1" eaLnBrk="1" hangingPunct="1">
              <a:lnSpc>
                <a:spcPct val="90000"/>
              </a:lnSpc>
            </a:pPr>
            <a:r>
              <a:rPr lang="en-US" sz="2400" dirty="0" smtClean="0"/>
              <a:t>If S and S’ are in </a:t>
            </a:r>
            <a:r>
              <a:rPr lang="en-US" sz="2400" b="1" i="1" dirty="0" smtClean="0"/>
              <a:t>S</a:t>
            </a:r>
            <a:r>
              <a:rPr lang="en-US" sz="2400" dirty="0" smtClean="0"/>
              <a:t>, and |S’|&gt;|S|, then there is a point in S’ that can be added to S to get a set in </a:t>
            </a:r>
            <a:r>
              <a:rPr lang="en-US" sz="2400" b="1" i="1" dirty="0" smtClean="0"/>
              <a:t>S</a:t>
            </a:r>
            <a:r>
              <a:rPr lang="en-US" sz="2400" dirty="0" smtClean="0"/>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Pairwise</a:t>
            </a:r>
            <a:r>
              <a:rPr lang="en-US" dirty="0" smtClean="0"/>
              <a:t> kidney exchange</a:t>
            </a:r>
            <a:endParaRPr lang="en-US" dirty="0"/>
          </a:p>
        </p:txBody>
      </p:sp>
      <p:sp>
        <p:nvSpPr>
          <p:cNvPr id="3" name="Content Placeholder 2"/>
          <p:cNvSpPr>
            <a:spLocks noGrp="1"/>
          </p:cNvSpPr>
          <p:nvPr>
            <p:ph idx="1"/>
          </p:nvPr>
        </p:nvSpPr>
        <p:spPr>
          <a:xfrm>
            <a:off x="457200" y="1219200"/>
            <a:ext cx="8229600" cy="4906963"/>
          </a:xfrm>
        </p:spPr>
        <p:txBody>
          <a:bodyPr/>
          <a:lstStyle/>
          <a:p>
            <a:r>
              <a:rPr lang="en-US" sz="2400" dirty="0" smtClean="0"/>
              <a:t>Think of each pair have 0-1 preferences over all other pairs.</a:t>
            </a:r>
          </a:p>
          <a:p>
            <a:r>
              <a:rPr lang="en-US" sz="2400" dirty="0" smtClean="0"/>
              <a:t>Roommate problem: find 2 patient-donor pairs that can swap (share a room).</a:t>
            </a:r>
          </a:p>
          <a:p>
            <a:r>
              <a:rPr lang="en-US" sz="2400" dirty="0" smtClean="0"/>
              <a:t>A matching is a function from the set of patient-donor pairs to itself such that:</a:t>
            </a:r>
          </a:p>
          <a:p>
            <a:pPr lvl="1"/>
            <a:r>
              <a:rPr lang="en-US" sz="1800" dirty="0" err="1" smtClean="0"/>
              <a:t>Pairwise</a:t>
            </a:r>
            <a:r>
              <a:rPr lang="en-US" sz="1800" dirty="0" smtClean="0"/>
              <a:t> exchange</a:t>
            </a:r>
          </a:p>
          <a:p>
            <a:pPr lvl="1"/>
            <a:r>
              <a:rPr lang="en-US" sz="1800" dirty="0" err="1" smtClean="0"/>
              <a:t>Pairwise</a:t>
            </a:r>
            <a:r>
              <a:rPr lang="en-US" sz="1800" dirty="0" smtClean="0"/>
              <a:t> exchange only among compatible pairs (0-1 preferences)</a:t>
            </a:r>
          </a:p>
          <a:p>
            <a:r>
              <a:rPr lang="en-US" sz="2400" dirty="0" smtClean="0"/>
              <a:t>Matching is </a:t>
            </a:r>
            <a:r>
              <a:rPr lang="en-US" sz="2400" dirty="0" err="1" smtClean="0"/>
              <a:t>pareto</a:t>
            </a:r>
            <a:r>
              <a:rPr lang="en-US" sz="2400" dirty="0" smtClean="0"/>
              <a:t> efficient if there is no other matching that makes all patients weakly and at least one strictly better off</a:t>
            </a:r>
          </a:p>
          <a:p>
            <a:r>
              <a:rPr lang="en-US" sz="2400" dirty="0" smtClean="0"/>
              <a:t>Mechanism is strategy proof if no pair benefits from misreporting who is mutually compatible with them.</a:t>
            </a:r>
            <a:endParaRPr lang="en-US" sz="2400"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3CBB7574-8EDD-435B-81DD-A639A2480CCE}" type="slidenum">
              <a:rPr lang="en-US" smtClean="0"/>
              <a:pPr/>
              <a:t>37</a:t>
            </a:fld>
            <a:endParaRPr lang="en-US" smtClean="0"/>
          </a:p>
        </p:txBody>
      </p:sp>
      <p:sp>
        <p:nvSpPr>
          <p:cNvPr id="30723" name="Rectangle 2"/>
          <p:cNvSpPr>
            <a:spLocks noGrp="1" noChangeArrowheads="1"/>
          </p:cNvSpPr>
          <p:nvPr>
            <p:ph type="title"/>
          </p:nvPr>
        </p:nvSpPr>
        <p:spPr>
          <a:xfrm>
            <a:off x="609600" y="228600"/>
            <a:ext cx="7772400" cy="685800"/>
          </a:xfrm>
        </p:spPr>
        <p:txBody>
          <a:bodyPr/>
          <a:lstStyle/>
          <a:p>
            <a:pPr eaLnBrk="1" hangingPunct="1"/>
            <a:r>
              <a:rPr lang="en-US" sz="2800" b="1" smtClean="0">
                <a:solidFill>
                  <a:srgbClr val="CC0000"/>
                </a:solidFill>
              </a:rPr>
              <a:t>Pairwise</a:t>
            </a:r>
            <a:r>
              <a:rPr lang="en-US" sz="2800" smtClean="0"/>
              <a:t> matching with </a:t>
            </a:r>
            <a:r>
              <a:rPr lang="en-US" sz="2800" b="1" smtClean="0">
                <a:solidFill>
                  <a:srgbClr val="CC0000"/>
                </a:solidFill>
              </a:rPr>
              <a:t>0-1</a:t>
            </a:r>
            <a:r>
              <a:rPr lang="en-US" sz="2800" smtClean="0"/>
              <a:t> preferences</a:t>
            </a:r>
            <a:r>
              <a:rPr lang="en-US" sz="3200" smtClean="0"/>
              <a:t> </a:t>
            </a:r>
            <a:br>
              <a:rPr lang="en-US" sz="3200" smtClean="0"/>
            </a:br>
            <a:r>
              <a:rPr lang="en-US" sz="2000" smtClean="0"/>
              <a:t>(December 2005 </a:t>
            </a:r>
            <a:r>
              <a:rPr lang="en-US" sz="2000" i="1" smtClean="0"/>
              <a:t>JET</a:t>
            </a:r>
            <a:r>
              <a:rPr lang="en-US" sz="2000" smtClean="0"/>
              <a:t> paper)</a:t>
            </a:r>
          </a:p>
        </p:txBody>
      </p:sp>
      <p:sp>
        <p:nvSpPr>
          <p:cNvPr id="30724" name="Rectangle 3"/>
          <p:cNvSpPr>
            <a:spLocks noGrp="1" noChangeArrowheads="1"/>
          </p:cNvSpPr>
          <p:nvPr>
            <p:ph type="body" idx="1"/>
          </p:nvPr>
        </p:nvSpPr>
        <p:spPr>
          <a:xfrm>
            <a:off x="152400" y="1219200"/>
            <a:ext cx="8991600" cy="5638800"/>
          </a:xfrm>
        </p:spPr>
        <p:txBody>
          <a:bodyPr/>
          <a:lstStyle/>
          <a:p>
            <a:pPr eaLnBrk="1" hangingPunct="1">
              <a:lnSpc>
                <a:spcPct val="80000"/>
              </a:lnSpc>
              <a:buNone/>
            </a:pPr>
            <a:r>
              <a:rPr lang="en-US" sz="2800" dirty="0" smtClean="0"/>
              <a:t>Proposition (Lemma1):</a:t>
            </a:r>
          </a:p>
          <a:p>
            <a:pPr eaLnBrk="1" hangingPunct="1">
              <a:lnSpc>
                <a:spcPct val="80000"/>
              </a:lnSpc>
            </a:pPr>
            <a:r>
              <a:rPr lang="en-US" sz="2800" dirty="0" smtClean="0"/>
              <a:t>All maximal (</a:t>
            </a:r>
            <a:r>
              <a:rPr lang="en-US" sz="2800" dirty="0" err="1" smtClean="0"/>
              <a:t>pareto</a:t>
            </a:r>
            <a:r>
              <a:rPr lang="en-US" sz="2800" dirty="0" smtClean="0"/>
              <a:t>-efficient) </a:t>
            </a:r>
            <a:r>
              <a:rPr lang="en-US" sz="2800" dirty="0" err="1" smtClean="0"/>
              <a:t>matchings</a:t>
            </a:r>
            <a:r>
              <a:rPr lang="en-US" sz="2800" dirty="0" smtClean="0"/>
              <a:t> match the same number of couples.</a:t>
            </a:r>
          </a:p>
          <a:p>
            <a:pPr eaLnBrk="1" hangingPunct="1">
              <a:lnSpc>
                <a:spcPct val="80000"/>
              </a:lnSpc>
            </a:pPr>
            <a:endParaRPr lang="en-US" sz="2800" dirty="0" smtClean="0"/>
          </a:p>
          <a:p>
            <a:pPr eaLnBrk="1" hangingPunct="1">
              <a:lnSpc>
                <a:spcPct val="80000"/>
              </a:lnSpc>
              <a:buNone/>
            </a:pPr>
            <a:r>
              <a:rPr lang="en-US" sz="2800" dirty="0" smtClean="0"/>
              <a:t>If patients (nodes) have priorities, then a “greedy” priority algorithm produces the efficient (maximal) matching with highest priorities (or edge weights, etc)</a:t>
            </a:r>
          </a:p>
          <a:p>
            <a:pPr eaLnBrk="1" hangingPunct="1">
              <a:lnSpc>
                <a:spcPct val="80000"/>
              </a:lnSpc>
            </a:pPr>
            <a:r>
              <a:rPr lang="en-US" sz="2800" dirty="0" smtClean="0"/>
              <a:t>Any priority matching mechanism makes it a dominant strategy for all couples to </a:t>
            </a:r>
          </a:p>
          <a:p>
            <a:pPr lvl="1" eaLnBrk="1" hangingPunct="1">
              <a:lnSpc>
                <a:spcPct val="80000"/>
              </a:lnSpc>
            </a:pPr>
            <a:r>
              <a:rPr lang="en-US" sz="2400" dirty="0" smtClean="0"/>
              <a:t>accept all feasible kidneys </a:t>
            </a:r>
          </a:p>
          <a:p>
            <a:pPr lvl="1" eaLnBrk="1" hangingPunct="1">
              <a:lnSpc>
                <a:spcPct val="80000"/>
              </a:lnSpc>
            </a:pPr>
            <a:r>
              <a:rPr lang="en-US" sz="2400" dirty="0" smtClean="0"/>
              <a:t>reveal all available donors</a:t>
            </a:r>
          </a:p>
          <a:p>
            <a:pPr eaLnBrk="1" hangingPunct="1">
              <a:lnSpc>
                <a:spcPct val="80000"/>
              </a:lnSpc>
            </a:pPr>
            <a:r>
              <a:rPr lang="en-US" sz="2800" dirty="0" smtClean="0"/>
              <a:t>So, there are efficient, incentive compatible mechanisms in the constrained case also.</a:t>
            </a:r>
          </a:p>
          <a:p>
            <a:pPr lvl="1" eaLnBrk="1" hangingPunct="1">
              <a:lnSpc>
                <a:spcPct val="80000"/>
              </a:lnSpc>
            </a:pPr>
            <a:r>
              <a:rPr lang="en-US" sz="2400" dirty="0" smtClean="0"/>
              <a:t>Hatfield 2005: these results extend to a wide variety of possible constraints (not just </a:t>
            </a:r>
            <a:r>
              <a:rPr lang="en-US" sz="2400" dirty="0" err="1" smtClean="0"/>
              <a:t>pairwise</a:t>
            </a:r>
            <a:r>
              <a:rPr lang="en-US" sz="2400" dirty="0" smtClean="0"/>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a:t>
            </a:r>
            <a:r>
              <a:rPr lang="en-US" dirty="0" err="1" smtClean="0"/>
              <a:t>pareto</a:t>
            </a:r>
            <a:r>
              <a:rPr lang="en-US" dirty="0" smtClean="0"/>
              <a:t>-efficient </a:t>
            </a:r>
            <a:r>
              <a:rPr lang="en-US" dirty="0" err="1" smtClean="0"/>
              <a:t>pairwise</a:t>
            </a:r>
            <a:r>
              <a:rPr lang="en-US" dirty="0" smtClean="0"/>
              <a:t> </a:t>
            </a:r>
            <a:r>
              <a:rPr lang="en-US" dirty="0" err="1" smtClean="0"/>
              <a:t>matchings</a:t>
            </a:r>
            <a:endParaRPr lang="en-US" dirty="0"/>
          </a:p>
        </p:txBody>
      </p:sp>
      <p:sp>
        <p:nvSpPr>
          <p:cNvPr id="3" name="Content Placeholder 2"/>
          <p:cNvSpPr>
            <a:spLocks noGrp="1"/>
          </p:cNvSpPr>
          <p:nvPr>
            <p:ph idx="1"/>
          </p:nvPr>
        </p:nvSpPr>
        <p:spPr/>
        <p:txBody>
          <a:bodyPr/>
          <a:lstStyle/>
          <a:p>
            <a:r>
              <a:rPr lang="en-US" sz="2800" dirty="0" smtClean="0"/>
              <a:t>Partition the set of patients into 3 sets:</a:t>
            </a:r>
          </a:p>
          <a:p>
            <a:r>
              <a:rPr lang="en-US" sz="2800" dirty="0" err="1" smtClean="0"/>
              <a:t>Underdemanded</a:t>
            </a:r>
            <a:r>
              <a:rPr lang="en-US" sz="2800" dirty="0" smtClean="0"/>
              <a:t> pairs (U): Set of patients for each of whom there is at least one Pareto-</a:t>
            </a:r>
            <a:r>
              <a:rPr lang="en-US" sz="2800" dirty="0" err="1" smtClean="0"/>
              <a:t>efﬁcient</a:t>
            </a:r>
            <a:r>
              <a:rPr lang="en-US" sz="2800" dirty="0" smtClean="0"/>
              <a:t> matching which leaves her unmatched</a:t>
            </a:r>
          </a:p>
          <a:p>
            <a:r>
              <a:rPr lang="en-US" sz="2800" dirty="0" err="1" smtClean="0"/>
              <a:t>Overdemanded</a:t>
            </a:r>
            <a:r>
              <a:rPr lang="en-US" sz="2800" dirty="0" smtClean="0"/>
              <a:t> pairs (O): set of patients each of whom is not in U, but is mutually compatible with at least one patient in U</a:t>
            </a:r>
          </a:p>
          <a:p>
            <a:r>
              <a:rPr lang="en-US" sz="2800" dirty="0" smtClean="0"/>
              <a:t>Perfectly matched pairs (P): set of remaining patients: matched at each Pareto-</a:t>
            </a:r>
            <a:r>
              <a:rPr lang="en-US" sz="2800" dirty="0" err="1" smtClean="0"/>
              <a:t>efﬁcient</a:t>
            </a:r>
            <a:r>
              <a:rPr lang="en-US" sz="2800" dirty="0" smtClean="0"/>
              <a:t> matching and are not mutually compatible with any patient in U</a:t>
            </a:r>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p>
            <a:fld id="{18699DE4-3BE7-40C9-BDBB-476F68224C65}" type="slidenum">
              <a:rPr lang="en-US" smtClean="0"/>
              <a:pPr/>
              <a:t>39</a:t>
            </a:fld>
            <a:endParaRPr lang="en-US" smtClean="0"/>
          </a:p>
        </p:txBody>
      </p:sp>
      <p:sp>
        <p:nvSpPr>
          <p:cNvPr id="31747" name="Rectangle 2"/>
          <p:cNvSpPr>
            <a:spLocks noGrp="1" noChangeArrowheads="1"/>
          </p:cNvSpPr>
          <p:nvPr>
            <p:ph type="title"/>
          </p:nvPr>
        </p:nvSpPr>
        <p:spPr>
          <a:xfrm>
            <a:off x="457200" y="274638"/>
            <a:ext cx="8229600" cy="914400"/>
          </a:xfrm>
        </p:spPr>
        <p:txBody>
          <a:bodyPr/>
          <a:lstStyle/>
          <a:p>
            <a:pPr eaLnBrk="1" hangingPunct="1"/>
            <a:r>
              <a:rPr lang="en-US" sz="3600" dirty="0" err="1" smtClean="0"/>
              <a:t>Gallai</a:t>
            </a:r>
            <a:r>
              <a:rPr lang="en-US" sz="3600" dirty="0" smtClean="0"/>
              <a:t>-Edmonds Decomposition</a:t>
            </a:r>
          </a:p>
        </p:txBody>
      </p:sp>
      <p:pic>
        <p:nvPicPr>
          <p:cNvPr id="31748" name="Picture 3"/>
          <p:cNvPicPr>
            <a:picLocks noGrp="1" noChangeAspect="1" noChangeArrowheads="1"/>
          </p:cNvPicPr>
          <p:nvPr>
            <p:ph type="body" idx="1"/>
          </p:nvPr>
        </p:nvPicPr>
        <p:blipFill>
          <a:blip r:embed="rId3" cstate="print"/>
          <a:srcRect/>
          <a:stretch>
            <a:fillRect/>
          </a:stretch>
        </p:blipFill>
        <p:spPr>
          <a:xfrm>
            <a:off x="1828800" y="1676400"/>
            <a:ext cx="5943600" cy="4360863"/>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p:spPr>
        <p:txBody>
          <a:bodyPr/>
          <a:lstStyle/>
          <a:p>
            <a:fld id="{303AC761-6B8E-4EA9-81FC-2DEFF0A40482}" type="slidenum">
              <a:rPr lang="en-US" smtClean="0"/>
              <a:pPr/>
              <a:t>40</a:t>
            </a:fld>
            <a:endParaRPr lang="en-US" smtClean="0"/>
          </a:p>
        </p:txBody>
      </p:sp>
      <p:sp>
        <p:nvSpPr>
          <p:cNvPr id="32771" name="Rectangle 2"/>
          <p:cNvSpPr>
            <a:spLocks noGrp="1" noChangeArrowheads="1"/>
          </p:cNvSpPr>
          <p:nvPr>
            <p:ph type="title"/>
          </p:nvPr>
        </p:nvSpPr>
        <p:spPr>
          <a:xfrm>
            <a:off x="457200" y="274638"/>
            <a:ext cx="8229600" cy="762000"/>
          </a:xfrm>
        </p:spPr>
        <p:txBody>
          <a:bodyPr/>
          <a:lstStyle/>
          <a:p>
            <a:pPr eaLnBrk="1" hangingPunct="1"/>
            <a:r>
              <a:rPr lang="en-US" sz="3600" smtClean="0"/>
              <a:t>Efficient Kidney Matching</a:t>
            </a:r>
          </a:p>
        </p:txBody>
      </p:sp>
      <p:sp>
        <p:nvSpPr>
          <p:cNvPr id="32772" name="Rectangle 3"/>
          <p:cNvSpPr>
            <a:spLocks noGrp="1" noChangeArrowheads="1"/>
          </p:cNvSpPr>
          <p:nvPr>
            <p:ph type="body" idx="1"/>
          </p:nvPr>
        </p:nvSpPr>
        <p:spPr>
          <a:xfrm>
            <a:off x="304800" y="1066800"/>
            <a:ext cx="8610600" cy="5562600"/>
          </a:xfrm>
        </p:spPr>
        <p:txBody>
          <a:bodyPr/>
          <a:lstStyle/>
          <a:p>
            <a:pPr marL="533400" indent="-533400" eaLnBrk="1" hangingPunct="1">
              <a:lnSpc>
                <a:spcPct val="90000"/>
              </a:lnSpc>
            </a:pPr>
            <a:r>
              <a:rPr lang="en-US" smtClean="0"/>
              <a:t>Two genetic characteristics play key roles</a:t>
            </a:r>
            <a:r>
              <a:rPr lang="en-US" sz="2800" smtClean="0"/>
              <a:t>: </a:t>
            </a:r>
          </a:p>
          <a:p>
            <a:pPr marL="533400" indent="-533400" eaLnBrk="1" hangingPunct="1">
              <a:lnSpc>
                <a:spcPct val="90000"/>
              </a:lnSpc>
              <a:buFontTx/>
              <a:buAutoNum type="arabicPeriod"/>
            </a:pPr>
            <a:r>
              <a:rPr lang="en-US" sz="2800" smtClean="0"/>
              <a:t>ABO blood-type: There are </a:t>
            </a:r>
            <a:r>
              <a:rPr lang="en-US" sz="2800" b="1" smtClean="0"/>
              <a:t>four</a:t>
            </a:r>
            <a:r>
              <a:rPr lang="en-US" sz="2800" smtClean="0"/>
              <a:t> blood types A, B, AB and O.</a:t>
            </a:r>
          </a:p>
          <a:p>
            <a:pPr marL="914400" lvl="1" indent="-457200" eaLnBrk="1" hangingPunct="1">
              <a:lnSpc>
                <a:spcPct val="90000"/>
              </a:lnSpc>
            </a:pPr>
            <a:r>
              <a:rPr lang="en-US" sz="2400" smtClean="0"/>
              <a:t>Type O kidneys can be transplanted into any patient;</a:t>
            </a:r>
          </a:p>
          <a:p>
            <a:pPr marL="914400" lvl="1" indent="-457200" eaLnBrk="1" hangingPunct="1">
              <a:lnSpc>
                <a:spcPct val="90000"/>
              </a:lnSpc>
            </a:pPr>
            <a:r>
              <a:rPr lang="en-US" sz="2400" smtClean="0"/>
              <a:t>Type A kidneys can be transplanted into type A or type AB patients;</a:t>
            </a:r>
          </a:p>
          <a:p>
            <a:pPr marL="914400" lvl="1" indent="-457200" eaLnBrk="1" hangingPunct="1">
              <a:lnSpc>
                <a:spcPct val="90000"/>
              </a:lnSpc>
            </a:pPr>
            <a:r>
              <a:rPr lang="en-US" sz="2400" smtClean="0"/>
              <a:t>Type B kidneys can be transplanted into type B or type AB patients; and</a:t>
            </a:r>
          </a:p>
          <a:p>
            <a:pPr marL="914400" lvl="1" indent="-457200" eaLnBrk="1" hangingPunct="1">
              <a:lnSpc>
                <a:spcPct val="90000"/>
              </a:lnSpc>
            </a:pPr>
            <a:r>
              <a:rPr lang="en-US" sz="2400" smtClean="0"/>
              <a:t>Type AB kidneys can only be transplanted into type AB patients.</a:t>
            </a:r>
          </a:p>
          <a:p>
            <a:pPr marL="533400" indent="-533400" eaLnBrk="1" hangingPunct="1">
              <a:lnSpc>
                <a:spcPct val="90000"/>
              </a:lnSpc>
            </a:pPr>
            <a:r>
              <a:rPr lang="en-US" sz="2800" smtClean="0"/>
              <a:t>So type O </a:t>
            </a:r>
            <a:r>
              <a:rPr lang="en-US" sz="2800" i="1" smtClean="0"/>
              <a:t>patients</a:t>
            </a:r>
            <a:r>
              <a:rPr lang="en-US" sz="2800" smtClean="0"/>
              <a:t> are at a disadvantage in finding compatible kidneys.</a:t>
            </a:r>
          </a:p>
          <a:p>
            <a:pPr marL="533400" indent="-533400" eaLnBrk="1" hangingPunct="1">
              <a:lnSpc>
                <a:spcPct val="90000"/>
              </a:lnSpc>
            </a:pPr>
            <a:r>
              <a:rPr lang="en-US" sz="2800" smtClean="0"/>
              <a:t>And type O donors will be in </a:t>
            </a:r>
            <a:r>
              <a:rPr lang="en-US" sz="2800" i="1" smtClean="0"/>
              <a:t>short</a:t>
            </a:r>
            <a:r>
              <a:rPr lang="en-US" sz="2800" smtClean="0"/>
              <a:t> supply.</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p>
            <a:fld id="{96942F8D-06C9-42B6-BC41-6250412A4696}" type="slidenum">
              <a:rPr lang="en-US" smtClean="0"/>
              <a:pPr/>
              <a:t>41</a:t>
            </a:fld>
            <a:endParaRPr lang="en-US" smtClean="0"/>
          </a:p>
        </p:txBody>
      </p:sp>
      <p:sp>
        <p:nvSpPr>
          <p:cNvPr id="33795" name="Rectangle 2"/>
          <p:cNvSpPr>
            <a:spLocks noGrp="1" noChangeArrowheads="1"/>
          </p:cNvSpPr>
          <p:nvPr>
            <p:ph type="title"/>
          </p:nvPr>
        </p:nvSpPr>
        <p:spPr>
          <a:xfrm flipV="1">
            <a:off x="685800" y="304800"/>
            <a:ext cx="7772400" cy="76200"/>
          </a:xfrm>
        </p:spPr>
        <p:txBody>
          <a:bodyPr/>
          <a:lstStyle/>
          <a:p>
            <a:pPr eaLnBrk="1" hangingPunct="1"/>
            <a:endParaRPr lang="en-US" smtClean="0"/>
          </a:p>
        </p:txBody>
      </p:sp>
      <p:sp>
        <p:nvSpPr>
          <p:cNvPr id="33796" name="Rectangle 3"/>
          <p:cNvSpPr>
            <a:spLocks noGrp="1" noChangeArrowheads="1"/>
          </p:cNvSpPr>
          <p:nvPr>
            <p:ph type="body" idx="1"/>
          </p:nvPr>
        </p:nvSpPr>
        <p:spPr>
          <a:xfrm>
            <a:off x="304800" y="609600"/>
            <a:ext cx="8534400" cy="5791200"/>
          </a:xfrm>
        </p:spPr>
        <p:txBody>
          <a:bodyPr/>
          <a:lstStyle/>
          <a:p>
            <a:pPr marL="533400" indent="-533400" eaLnBrk="1" hangingPunct="1">
              <a:buFontTx/>
              <a:buNone/>
            </a:pPr>
            <a:r>
              <a:rPr lang="en-US" smtClean="0"/>
              <a:t>2. Tissue type or HLA type: </a:t>
            </a:r>
          </a:p>
          <a:p>
            <a:pPr marL="533400" indent="-533400" eaLnBrk="1" hangingPunct="1"/>
            <a:r>
              <a:rPr lang="en-US" smtClean="0"/>
              <a:t>Combination of six proteins, two of type A, two of type B, and two of type DR.</a:t>
            </a:r>
          </a:p>
          <a:p>
            <a:pPr marL="533400" indent="-533400" eaLnBrk="1" hangingPunct="1"/>
            <a:r>
              <a:rPr lang="en-US" smtClean="0"/>
              <a:t>Prior to transplantation, the potential recipient is tested for the presence of antibodies against HLA in the donor kidney. The presence of antibodies, known as a </a:t>
            </a:r>
            <a:r>
              <a:rPr lang="en-US" i="1" smtClean="0"/>
              <a:t>positive crossmatch</a:t>
            </a:r>
            <a:r>
              <a:rPr lang="en-US" smtClean="0"/>
              <a:t>, significantly increases the likelihood of graft rejection by the recipient and makes the transplant infeasible.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2"/>
          </p:nvPr>
        </p:nvSpPr>
        <p:spPr>
          <a:noFill/>
        </p:spPr>
        <p:txBody>
          <a:bodyPr/>
          <a:lstStyle/>
          <a:p>
            <a:fld id="{FA27A037-2C4A-4441-9C64-75D5218957E9}" type="slidenum">
              <a:rPr lang="en-US" smtClean="0"/>
              <a:pPr/>
              <a:t>42</a:t>
            </a:fld>
            <a:endParaRPr lang="en-US" smtClean="0"/>
          </a:p>
        </p:txBody>
      </p:sp>
      <p:graphicFrame>
        <p:nvGraphicFramePr>
          <p:cNvPr id="30722" name="Group 2"/>
          <p:cNvGraphicFramePr>
            <a:graphicFrameLocks noGrp="1"/>
          </p:cNvGraphicFramePr>
          <p:nvPr/>
        </p:nvGraphicFramePr>
        <p:xfrm>
          <a:off x="1143000" y="533400"/>
          <a:ext cx="7239000" cy="6310320"/>
        </p:xfrm>
        <a:graphic>
          <a:graphicData uri="http://schemas.openxmlformats.org/drawingml/2006/table">
            <a:tbl>
              <a:tblPr/>
              <a:tblGrid>
                <a:gridCol w="4789488"/>
                <a:gridCol w="2449512"/>
              </a:tblGrid>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A. Patient ABO Blood Type</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Frequency</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O</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48.14%</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A</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33.73%</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B</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14.28%</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AB</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3.85%</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B. Patient Gender</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Frequency</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Female</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40.90%</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Male</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59.10%</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C. Unrelated Living Donors</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Frequency</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Spouse</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48.97%</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Other</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51.03%</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D. PRA Distribution</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Frequency</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Low PRA</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70.19%</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Medium PRA</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270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High PRA</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27000" algn="l"/>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9.81%</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p>
            <a:fld id="{45DF386A-BD20-47FD-8CFD-995E6701748F}" type="slidenum">
              <a:rPr lang="en-US" smtClean="0"/>
              <a:pPr/>
              <a:t>43</a:t>
            </a:fld>
            <a:endParaRPr lang="en-US" smtClean="0"/>
          </a:p>
        </p:txBody>
      </p:sp>
      <p:sp>
        <p:nvSpPr>
          <p:cNvPr id="35843" name="Rectangle 2"/>
          <p:cNvSpPr>
            <a:spLocks noGrp="1" noChangeArrowheads="1"/>
          </p:cNvSpPr>
          <p:nvPr>
            <p:ph type="title"/>
          </p:nvPr>
        </p:nvSpPr>
        <p:spPr>
          <a:xfrm>
            <a:off x="304800" y="274638"/>
            <a:ext cx="8382000" cy="1143000"/>
          </a:xfrm>
        </p:spPr>
        <p:txBody>
          <a:bodyPr/>
          <a:lstStyle/>
          <a:p>
            <a:pPr eaLnBrk="1" hangingPunct="1"/>
            <a:r>
              <a:rPr lang="en-US" sz="3200" i="1" smtClean="0"/>
              <a:t>Incompatible</a:t>
            </a:r>
            <a:r>
              <a:rPr lang="en-US" sz="3200" smtClean="0"/>
              <a:t> patient-donor pairs in </a:t>
            </a:r>
            <a:r>
              <a:rPr lang="en-US" sz="3200" smtClean="0">
                <a:solidFill>
                  <a:srgbClr val="0000FF"/>
                </a:solidFill>
              </a:rPr>
              <a:t>long</a:t>
            </a:r>
            <a:r>
              <a:rPr lang="en-US" sz="3200" smtClean="0"/>
              <a:t> and </a:t>
            </a:r>
            <a:r>
              <a:rPr lang="en-US" sz="3200" smtClean="0">
                <a:solidFill>
                  <a:srgbClr val="CC0000"/>
                </a:solidFill>
              </a:rPr>
              <a:t>short</a:t>
            </a:r>
            <a:r>
              <a:rPr lang="en-US" sz="3200" smtClean="0"/>
              <a:t> supply in a sufficiently </a:t>
            </a:r>
            <a:r>
              <a:rPr lang="en-US" sz="3200" b="1" smtClean="0"/>
              <a:t>large</a:t>
            </a:r>
            <a:r>
              <a:rPr lang="en-US" sz="3200" smtClean="0"/>
              <a:t> market</a:t>
            </a:r>
          </a:p>
        </p:txBody>
      </p:sp>
      <p:sp>
        <p:nvSpPr>
          <p:cNvPr id="35844" name="Rectangle 3"/>
          <p:cNvSpPr>
            <a:spLocks noGrp="1" noChangeArrowheads="1"/>
          </p:cNvSpPr>
          <p:nvPr>
            <p:ph type="body" idx="1"/>
          </p:nvPr>
        </p:nvSpPr>
        <p:spPr/>
        <p:txBody>
          <a:bodyPr/>
          <a:lstStyle/>
          <a:p>
            <a:pPr eaLnBrk="1" hangingPunct="1">
              <a:lnSpc>
                <a:spcPct val="80000"/>
              </a:lnSpc>
            </a:pPr>
            <a:r>
              <a:rPr lang="en-US" sz="2400" smtClean="0">
                <a:solidFill>
                  <a:srgbClr val="0000FF"/>
                </a:solidFill>
              </a:rPr>
              <a:t>Long side of the market— (i.e. some pairs of these types will remain unmatched after any feasible exchange.)</a:t>
            </a:r>
          </a:p>
          <a:p>
            <a:pPr lvl="1" eaLnBrk="1" hangingPunct="1">
              <a:lnSpc>
                <a:spcPct val="80000"/>
              </a:lnSpc>
            </a:pPr>
            <a:r>
              <a:rPr lang="en-US" sz="2000" smtClean="0"/>
              <a:t>hard to match: looking for a harder to find kidney than they are offering</a:t>
            </a:r>
          </a:p>
          <a:p>
            <a:pPr lvl="1" eaLnBrk="1" hangingPunct="1">
              <a:lnSpc>
                <a:spcPct val="80000"/>
              </a:lnSpc>
            </a:pPr>
            <a:r>
              <a:rPr lang="pt-BR" sz="2000" smtClean="0">
                <a:solidFill>
                  <a:srgbClr val="0000FF"/>
                </a:solidFill>
              </a:rPr>
              <a:t>O-A, O-B, O-AB, A-AB, and B-AB, </a:t>
            </a:r>
          </a:p>
          <a:p>
            <a:pPr lvl="1" eaLnBrk="1" hangingPunct="1">
              <a:lnSpc>
                <a:spcPct val="80000"/>
              </a:lnSpc>
            </a:pPr>
            <a:r>
              <a:rPr lang="pt-BR" sz="2000" smtClean="0">
                <a:solidFill>
                  <a:srgbClr val="0000FF"/>
                </a:solidFill>
              </a:rPr>
              <a:t>|A-B|</a:t>
            </a:r>
            <a:r>
              <a:rPr lang="pt-BR" sz="2000" smtClean="0"/>
              <a:t> &gt; </a:t>
            </a:r>
            <a:r>
              <a:rPr lang="pt-BR" sz="2000" smtClean="0">
                <a:solidFill>
                  <a:srgbClr val="CC0000"/>
                </a:solidFill>
              </a:rPr>
              <a:t>|B-A|</a:t>
            </a:r>
          </a:p>
          <a:p>
            <a:pPr eaLnBrk="1" hangingPunct="1">
              <a:lnSpc>
                <a:spcPct val="80000"/>
              </a:lnSpc>
            </a:pPr>
            <a:r>
              <a:rPr lang="pt-BR" sz="2400" smtClean="0">
                <a:solidFill>
                  <a:srgbClr val="CC0000"/>
                </a:solidFill>
              </a:rPr>
              <a:t>Short side:</a:t>
            </a:r>
          </a:p>
          <a:p>
            <a:pPr lvl="1" eaLnBrk="1" hangingPunct="1">
              <a:lnSpc>
                <a:spcPct val="80000"/>
              </a:lnSpc>
            </a:pPr>
            <a:r>
              <a:rPr lang="pt-BR" sz="2000" smtClean="0">
                <a:solidFill>
                  <a:srgbClr val="CC0000"/>
                </a:solidFill>
              </a:rPr>
              <a:t>Easy to match: offering a kidney in more demand than the one they need.</a:t>
            </a:r>
          </a:p>
          <a:p>
            <a:pPr lvl="1" eaLnBrk="1" hangingPunct="1">
              <a:lnSpc>
                <a:spcPct val="80000"/>
              </a:lnSpc>
            </a:pPr>
            <a:r>
              <a:rPr lang="pt-BR" sz="2000" smtClean="0">
                <a:solidFill>
                  <a:srgbClr val="CC0000"/>
                </a:solidFill>
              </a:rPr>
              <a:t>A-O, B-O, AB-O, AB-A, AB-B</a:t>
            </a:r>
            <a:endParaRPr lang="pt-BR" sz="2000" smtClean="0"/>
          </a:p>
          <a:p>
            <a:pPr eaLnBrk="1" hangingPunct="1">
              <a:lnSpc>
                <a:spcPct val="80000"/>
              </a:lnSpc>
            </a:pPr>
            <a:r>
              <a:rPr lang="pt-BR" sz="2400" smtClean="0"/>
              <a:t>Not hard to match whether long or short</a:t>
            </a:r>
          </a:p>
          <a:p>
            <a:pPr lvl="1" eaLnBrk="1" hangingPunct="1">
              <a:lnSpc>
                <a:spcPct val="80000"/>
              </a:lnSpc>
            </a:pPr>
            <a:r>
              <a:rPr lang="pt-BR" sz="2000" smtClean="0"/>
              <a:t>A-A, B-B, AB-AB, O-O</a:t>
            </a:r>
          </a:p>
          <a:p>
            <a:pPr eaLnBrk="1" hangingPunct="1">
              <a:lnSpc>
                <a:spcPct val="80000"/>
              </a:lnSpc>
            </a:pPr>
            <a:r>
              <a:rPr lang="pt-BR" sz="2400" smtClean="0"/>
              <a:t>All of these would be different if we weren’t confining our attention to </a:t>
            </a:r>
            <a:r>
              <a:rPr lang="pt-BR" sz="2400" i="1" smtClean="0"/>
              <a:t>incompatible</a:t>
            </a:r>
            <a:r>
              <a:rPr lang="pt-BR" sz="2400" smtClean="0"/>
              <a:t> pairs.</a:t>
            </a:r>
          </a:p>
          <a:p>
            <a:pPr lvl="1" eaLnBrk="1" hangingPunct="1">
              <a:lnSpc>
                <a:spcPct val="80000"/>
              </a:lnSpc>
            </a:pPr>
            <a:endParaRPr lang="en-US" sz="2000" smtClean="0">
              <a:solidFill>
                <a:srgbClr val="CC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p:spPr>
        <p:txBody>
          <a:bodyPr/>
          <a:lstStyle/>
          <a:p>
            <a:fld id="{39D5E383-AD09-4D2A-A248-0C103B274B11}" type="slidenum">
              <a:rPr lang="en-US" smtClean="0"/>
              <a:pPr/>
              <a:t>44</a:t>
            </a:fld>
            <a:endParaRPr lang="en-US" smtClean="0"/>
          </a:p>
        </p:txBody>
      </p:sp>
      <p:sp>
        <p:nvSpPr>
          <p:cNvPr id="36867" name="Text Box 2"/>
          <p:cNvSpPr txBox="1">
            <a:spLocks noChangeArrowheads="1"/>
          </p:cNvSpPr>
          <p:nvPr/>
        </p:nvSpPr>
        <p:spPr bwMode="auto">
          <a:xfrm>
            <a:off x="457200" y="2362200"/>
            <a:ext cx="1981200" cy="1004888"/>
          </a:xfrm>
          <a:prstGeom prst="rect">
            <a:avLst/>
          </a:prstGeom>
          <a:noFill/>
          <a:ln w="9525">
            <a:noFill/>
            <a:miter lim="800000"/>
            <a:headEnd/>
            <a:tailEnd/>
          </a:ln>
        </p:spPr>
        <p:txBody>
          <a:bodyPr>
            <a:spAutoFit/>
          </a:bodyPr>
          <a:lstStyle/>
          <a:p>
            <a:pPr>
              <a:spcBef>
                <a:spcPct val="50000"/>
              </a:spcBef>
            </a:pPr>
            <a:r>
              <a:rPr lang="en-US" sz="2400"/>
              <a:t>Patient ABO</a:t>
            </a:r>
          </a:p>
          <a:p>
            <a:pPr>
              <a:spcBef>
                <a:spcPct val="50000"/>
              </a:spcBef>
            </a:pPr>
            <a:r>
              <a:rPr lang="en-US" sz="2400"/>
              <a:t>Donor ABO</a:t>
            </a:r>
          </a:p>
        </p:txBody>
      </p:sp>
      <p:sp>
        <p:nvSpPr>
          <p:cNvPr id="36868" name="Text Box 3"/>
          <p:cNvSpPr txBox="1">
            <a:spLocks noChangeArrowheads="1"/>
          </p:cNvSpPr>
          <p:nvPr/>
        </p:nvSpPr>
        <p:spPr bwMode="auto">
          <a:xfrm>
            <a:off x="6096000" y="4038600"/>
            <a:ext cx="685800" cy="1004888"/>
          </a:xfrm>
          <a:prstGeom prst="rect">
            <a:avLst/>
          </a:prstGeom>
          <a:noFill/>
          <a:ln w="9525">
            <a:noFill/>
            <a:miter lim="800000"/>
            <a:headEnd/>
            <a:tailEnd/>
          </a:ln>
        </p:spPr>
        <p:txBody>
          <a:bodyPr>
            <a:spAutoFit/>
          </a:bodyPr>
          <a:lstStyle/>
          <a:p>
            <a:pPr>
              <a:spcBef>
                <a:spcPct val="50000"/>
              </a:spcBef>
            </a:pPr>
            <a:r>
              <a:rPr lang="en-US" sz="2400"/>
              <a:t>B</a:t>
            </a:r>
          </a:p>
          <a:p>
            <a:pPr>
              <a:spcBef>
                <a:spcPct val="50000"/>
              </a:spcBef>
            </a:pPr>
            <a:r>
              <a:rPr lang="en-US" sz="2400"/>
              <a:t>A</a:t>
            </a:r>
          </a:p>
        </p:txBody>
      </p:sp>
      <p:sp>
        <p:nvSpPr>
          <p:cNvPr id="36869" name="Text Box 4"/>
          <p:cNvSpPr txBox="1">
            <a:spLocks noChangeArrowheads="1"/>
          </p:cNvSpPr>
          <p:nvPr/>
        </p:nvSpPr>
        <p:spPr bwMode="auto">
          <a:xfrm>
            <a:off x="4038600" y="2362200"/>
            <a:ext cx="685800" cy="1004888"/>
          </a:xfrm>
          <a:prstGeom prst="rect">
            <a:avLst/>
          </a:prstGeom>
          <a:noFill/>
          <a:ln w="9525">
            <a:noFill/>
            <a:miter lim="800000"/>
            <a:headEnd/>
            <a:tailEnd/>
          </a:ln>
        </p:spPr>
        <p:txBody>
          <a:bodyPr>
            <a:spAutoFit/>
          </a:bodyPr>
          <a:lstStyle/>
          <a:p>
            <a:pPr>
              <a:spcBef>
                <a:spcPct val="50000"/>
              </a:spcBef>
            </a:pPr>
            <a:r>
              <a:rPr lang="en-US" sz="2400"/>
              <a:t>O</a:t>
            </a:r>
          </a:p>
          <a:p>
            <a:pPr>
              <a:spcBef>
                <a:spcPct val="50000"/>
              </a:spcBef>
            </a:pPr>
            <a:r>
              <a:rPr lang="en-US" sz="2400"/>
              <a:t>A</a:t>
            </a:r>
          </a:p>
        </p:txBody>
      </p:sp>
      <p:sp>
        <p:nvSpPr>
          <p:cNvPr id="36870" name="Text Box 5"/>
          <p:cNvSpPr txBox="1">
            <a:spLocks noChangeArrowheads="1"/>
          </p:cNvSpPr>
          <p:nvPr/>
        </p:nvSpPr>
        <p:spPr bwMode="auto">
          <a:xfrm>
            <a:off x="5029200" y="2362200"/>
            <a:ext cx="685800" cy="1004888"/>
          </a:xfrm>
          <a:prstGeom prst="rect">
            <a:avLst/>
          </a:prstGeom>
          <a:noFill/>
          <a:ln w="9525">
            <a:noFill/>
            <a:miter lim="800000"/>
            <a:headEnd/>
            <a:tailEnd/>
          </a:ln>
        </p:spPr>
        <p:txBody>
          <a:bodyPr>
            <a:spAutoFit/>
          </a:bodyPr>
          <a:lstStyle/>
          <a:p>
            <a:pPr>
              <a:spcBef>
                <a:spcPct val="50000"/>
              </a:spcBef>
            </a:pPr>
            <a:r>
              <a:rPr lang="en-US" sz="2400"/>
              <a:t>B</a:t>
            </a:r>
          </a:p>
          <a:p>
            <a:pPr>
              <a:spcBef>
                <a:spcPct val="50000"/>
              </a:spcBef>
            </a:pPr>
            <a:r>
              <a:rPr lang="en-US" sz="2400"/>
              <a:t>O</a:t>
            </a:r>
          </a:p>
        </p:txBody>
      </p:sp>
      <p:sp>
        <p:nvSpPr>
          <p:cNvPr id="36871" name="Text Box 6"/>
          <p:cNvSpPr txBox="1">
            <a:spLocks noChangeArrowheads="1"/>
          </p:cNvSpPr>
          <p:nvPr/>
        </p:nvSpPr>
        <p:spPr bwMode="auto">
          <a:xfrm>
            <a:off x="6172200" y="2362200"/>
            <a:ext cx="685800" cy="1004888"/>
          </a:xfrm>
          <a:prstGeom prst="rect">
            <a:avLst/>
          </a:prstGeom>
          <a:noFill/>
          <a:ln w="9525">
            <a:noFill/>
            <a:miter lim="800000"/>
            <a:headEnd/>
            <a:tailEnd/>
          </a:ln>
        </p:spPr>
        <p:txBody>
          <a:bodyPr>
            <a:spAutoFit/>
          </a:bodyPr>
          <a:lstStyle/>
          <a:p>
            <a:pPr>
              <a:spcBef>
                <a:spcPct val="50000"/>
              </a:spcBef>
            </a:pPr>
            <a:r>
              <a:rPr lang="en-US" sz="2400"/>
              <a:t>O</a:t>
            </a:r>
          </a:p>
          <a:p>
            <a:pPr>
              <a:spcBef>
                <a:spcPct val="50000"/>
              </a:spcBef>
            </a:pPr>
            <a:r>
              <a:rPr lang="en-US" sz="2400"/>
              <a:t>B</a:t>
            </a:r>
          </a:p>
        </p:txBody>
      </p:sp>
      <p:sp>
        <p:nvSpPr>
          <p:cNvPr id="36872" name="Text Box 7"/>
          <p:cNvSpPr txBox="1">
            <a:spLocks noChangeArrowheads="1"/>
          </p:cNvSpPr>
          <p:nvPr/>
        </p:nvSpPr>
        <p:spPr bwMode="auto">
          <a:xfrm>
            <a:off x="3886200" y="4038600"/>
            <a:ext cx="685800" cy="1004888"/>
          </a:xfrm>
          <a:prstGeom prst="rect">
            <a:avLst/>
          </a:prstGeom>
          <a:noFill/>
          <a:ln w="9525">
            <a:noFill/>
            <a:miter lim="800000"/>
            <a:headEnd/>
            <a:tailEnd/>
          </a:ln>
        </p:spPr>
        <p:txBody>
          <a:bodyPr>
            <a:spAutoFit/>
          </a:bodyPr>
          <a:lstStyle/>
          <a:p>
            <a:pPr>
              <a:spcBef>
                <a:spcPct val="50000"/>
              </a:spcBef>
            </a:pPr>
            <a:r>
              <a:rPr lang="en-US" sz="2400"/>
              <a:t>A</a:t>
            </a:r>
          </a:p>
          <a:p>
            <a:pPr>
              <a:spcBef>
                <a:spcPct val="50000"/>
              </a:spcBef>
            </a:pPr>
            <a:r>
              <a:rPr lang="en-US" sz="2400"/>
              <a:t>A</a:t>
            </a:r>
          </a:p>
        </p:txBody>
      </p:sp>
      <p:sp>
        <p:nvSpPr>
          <p:cNvPr id="36873" name="Text Box 8"/>
          <p:cNvSpPr txBox="1">
            <a:spLocks noChangeArrowheads="1"/>
          </p:cNvSpPr>
          <p:nvPr/>
        </p:nvSpPr>
        <p:spPr bwMode="auto">
          <a:xfrm>
            <a:off x="4953000" y="4038600"/>
            <a:ext cx="685800" cy="1004888"/>
          </a:xfrm>
          <a:prstGeom prst="rect">
            <a:avLst/>
          </a:prstGeom>
          <a:noFill/>
          <a:ln w="9525">
            <a:noFill/>
            <a:miter lim="800000"/>
            <a:headEnd/>
            <a:tailEnd/>
          </a:ln>
        </p:spPr>
        <p:txBody>
          <a:bodyPr>
            <a:spAutoFit/>
          </a:bodyPr>
          <a:lstStyle/>
          <a:p>
            <a:pPr>
              <a:spcBef>
                <a:spcPct val="50000"/>
              </a:spcBef>
            </a:pPr>
            <a:r>
              <a:rPr lang="en-US" sz="2400"/>
              <a:t>A</a:t>
            </a:r>
          </a:p>
          <a:p>
            <a:pPr>
              <a:spcBef>
                <a:spcPct val="50000"/>
              </a:spcBef>
            </a:pPr>
            <a:r>
              <a:rPr lang="en-US" sz="2400"/>
              <a:t>B</a:t>
            </a:r>
          </a:p>
        </p:txBody>
      </p:sp>
      <p:sp>
        <p:nvSpPr>
          <p:cNvPr id="36874" name="Text Box 9"/>
          <p:cNvSpPr txBox="1">
            <a:spLocks noChangeArrowheads="1"/>
          </p:cNvSpPr>
          <p:nvPr/>
        </p:nvSpPr>
        <p:spPr bwMode="auto">
          <a:xfrm>
            <a:off x="2819400" y="2362200"/>
            <a:ext cx="685800" cy="1004888"/>
          </a:xfrm>
          <a:prstGeom prst="rect">
            <a:avLst/>
          </a:prstGeom>
          <a:noFill/>
          <a:ln w="9525">
            <a:noFill/>
            <a:miter lim="800000"/>
            <a:headEnd/>
            <a:tailEnd/>
          </a:ln>
        </p:spPr>
        <p:txBody>
          <a:bodyPr>
            <a:spAutoFit/>
          </a:bodyPr>
          <a:lstStyle/>
          <a:p>
            <a:pPr>
              <a:spcBef>
                <a:spcPct val="50000"/>
              </a:spcBef>
            </a:pPr>
            <a:r>
              <a:rPr lang="en-US" sz="2400"/>
              <a:t>A</a:t>
            </a:r>
          </a:p>
          <a:p>
            <a:pPr>
              <a:spcBef>
                <a:spcPct val="50000"/>
              </a:spcBef>
            </a:pPr>
            <a:r>
              <a:rPr lang="en-US" sz="2400"/>
              <a:t>B</a:t>
            </a:r>
          </a:p>
        </p:txBody>
      </p:sp>
      <p:sp>
        <p:nvSpPr>
          <p:cNvPr id="129034" name="Line 10"/>
          <p:cNvSpPr>
            <a:spLocks noChangeShapeType="1"/>
          </p:cNvSpPr>
          <p:nvPr/>
        </p:nvSpPr>
        <p:spPr bwMode="auto">
          <a:xfrm flipH="1" flipV="1">
            <a:off x="5410200" y="2590800"/>
            <a:ext cx="914400" cy="457200"/>
          </a:xfrm>
          <a:prstGeom prst="line">
            <a:avLst/>
          </a:prstGeom>
          <a:noFill/>
          <a:ln w="9525">
            <a:solidFill>
              <a:srgbClr val="0000FF"/>
            </a:solidFill>
            <a:round/>
            <a:headEnd/>
            <a:tailEnd type="triangle" w="med" len="med"/>
          </a:ln>
        </p:spPr>
        <p:txBody>
          <a:bodyPr/>
          <a:lstStyle/>
          <a:p>
            <a:endParaRPr lang="en-US"/>
          </a:p>
        </p:txBody>
      </p:sp>
      <p:sp>
        <p:nvSpPr>
          <p:cNvPr id="129035" name="Line 11"/>
          <p:cNvSpPr>
            <a:spLocks noChangeShapeType="1"/>
          </p:cNvSpPr>
          <p:nvPr/>
        </p:nvSpPr>
        <p:spPr bwMode="auto">
          <a:xfrm flipV="1">
            <a:off x="5334000" y="2667000"/>
            <a:ext cx="838200" cy="381000"/>
          </a:xfrm>
          <a:prstGeom prst="line">
            <a:avLst/>
          </a:prstGeom>
          <a:noFill/>
          <a:ln w="9525">
            <a:solidFill>
              <a:srgbClr val="0000FF"/>
            </a:solidFill>
            <a:round/>
            <a:headEnd/>
            <a:tailEnd type="triangle" w="med" len="med"/>
          </a:ln>
        </p:spPr>
        <p:txBody>
          <a:bodyPr/>
          <a:lstStyle/>
          <a:p>
            <a:endParaRPr lang="en-US"/>
          </a:p>
        </p:txBody>
      </p:sp>
      <p:sp>
        <p:nvSpPr>
          <p:cNvPr id="36877" name="Rectangle 12"/>
          <p:cNvSpPr>
            <a:spLocks noChangeArrowheads="1"/>
          </p:cNvSpPr>
          <p:nvPr/>
        </p:nvSpPr>
        <p:spPr bwMode="auto">
          <a:xfrm>
            <a:off x="457200" y="4038600"/>
            <a:ext cx="4572000" cy="1004888"/>
          </a:xfrm>
          <a:prstGeom prst="rect">
            <a:avLst/>
          </a:prstGeom>
          <a:noFill/>
          <a:ln w="9525">
            <a:noFill/>
            <a:miter lim="800000"/>
            <a:headEnd/>
            <a:tailEnd/>
          </a:ln>
        </p:spPr>
        <p:txBody>
          <a:bodyPr>
            <a:spAutoFit/>
          </a:bodyPr>
          <a:lstStyle/>
          <a:p>
            <a:pPr>
              <a:spcBef>
                <a:spcPct val="50000"/>
              </a:spcBef>
            </a:pPr>
            <a:r>
              <a:rPr lang="en-US" sz="2400"/>
              <a:t>Patient ABO</a:t>
            </a:r>
          </a:p>
          <a:p>
            <a:pPr>
              <a:spcBef>
                <a:spcPct val="50000"/>
              </a:spcBef>
            </a:pPr>
            <a:r>
              <a:rPr lang="en-US" sz="2400"/>
              <a:t>Donor ABO</a:t>
            </a:r>
          </a:p>
        </p:txBody>
      </p:sp>
      <p:sp>
        <p:nvSpPr>
          <p:cNvPr id="129037" name="Text Box 13"/>
          <p:cNvSpPr txBox="1">
            <a:spLocks noChangeArrowheads="1"/>
          </p:cNvSpPr>
          <p:nvPr/>
        </p:nvSpPr>
        <p:spPr bwMode="auto">
          <a:xfrm>
            <a:off x="228600" y="5257800"/>
            <a:ext cx="8153400" cy="1384995"/>
          </a:xfrm>
          <a:prstGeom prst="rect">
            <a:avLst/>
          </a:prstGeom>
          <a:noFill/>
          <a:ln w="9525">
            <a:noFill/>
            <a:miter lim="800000"/>
            <a:headEnd/>
            <a:tailEnd/>
          </a:ln>
        </p:spPr>
        <p:txBody>
          <a:bodyPr wrap="square">
            <a:spAutoFit/>
          </a:bodyPr>
          <a:lstStyle/>
          <a:p>
            <a:pPr>
              <a:spcBef>
                <a:spcPct val="50000"/>
              </a:spcBef>
            </a:pPr>
            <a:r>
              <a:rPr lang="en-US" sz="2400" dirty="0">
                <a:solidFill>
                  <a:srgbClr val="0033CC"/>
                </a:solidFill>
              </a:rPr>
              <a:t>Maximal 2-way exchange: 2 transplants (positive </a:t>
            </a:r>
            <a:r>
              <a:rPr lang="en-US" sz="2400" dirty="0" err="1">
                <a:solidFill>
                  <a:srgbClr val="0033CC"/>
                </a:solidFill>
              </a:rPr>
              <a:t>xm</a:t>
            </a:r>
            <a:r>
              <a:rPr lang="en-US" sz="2400" dirty="0">
                <a:solidFill>
                  <a:srgbClr val="0033CC"/>
                </a:solidFill>
              </a:rPr>
              <a:t> between A donor and A recipient</a:t>
            </a:r>
            <a:r>
              <a:rPr lang="en-US" sz="2400" dirty="0" smtClean="0">
                <a:solidFill>
                  <a:srgbClr val="0033CC"/>
                </a:solidFill>
              </a:rPr>
              <a:t>)</a:t>
            </a:r>
          </a:p>
          <a:p>
            <a:pPr>
              <a:spcBef>
                <a:spcPct val="50000"/>
              </a:spcBef>
            </a:pPr>
            <a:r>
              <a:rPr lang="en-US" sz="2400" dirty="0" smtClean="0">
                <a:solidFill>
                  <a:srgbClr val="FF0000"/>
                </a:solidFill>
              </a:rPr>
              <a:t>Three way: Get 6 transplants</a:t>
            </a:r>
          </a:p>
        </p:txBody>
      </p:sp>
      <p:sp>
        <p:nvSpPr>
          <p:cNvPr id="129038" name="Line 14"/>
          <p:cNvSpPr>
            <a:spLocks noChangeShapeType="1"/>
          </p:cNvSpPr>
          <p:nvPr/>
        </p:nvSpPr>
        <p:spPr bwMode="auto">
          <a:xfrm flipH="1" flipV="1">
            <a:off x="4114800" y="4419600"/>
            <a:ext cx="2057400" cy="4572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129039" name="Line 15"/>
          <p:cNvSpPr>
            <a:spLocks noChangeShapeType="1"/>
          </p:cNvSpPr>
          <p:nvPr/>
        </p:nvSpPr>
        <p:spPr bwMode="auto">
          <a:xfrm flipV="1">
            <a:off x="5105400" y="4191000"/>
            <a:ext cx="1143000" cy="5334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129040" name="Line 16"/>
          <p:cNvSpPr>
            <a:spLocks noChangeShapeType="1"/>
          </p:cNvSpPr>
          <p:nvPr/>
        </p:nvSpPr>
        <p:spPr bwMode="auto">
          <a:xfrm flipH="1" flipV="1">
            <a:off x="4343400" y="2590800"/>
            <a:ext cx="762000" cy="4572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129041" name="Line 17"/>
          <p:cNvSpPr>
            <a:spLocks noChangeShapeType="1"/>
          </p:cNvSpPr>
          <p:nvPr/>
        </p:nvSpPr>
        <p:spPr bwMode="auto">
          <a:xfrm flipH="1" flipV="1">
            <a:off x="3124200" y="2667000"/>
            <a:ext cx="914400" cy="5334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129042" name="Line 18"/>
          <p:cNvSpPr>
            <a:spLocks noChangeShapeType="1"/>
          </p:cNvSpPr>
          <p:nvPr/>
        </p:nvSpPr>
        <p:spPr bwMode="auto">
          <a:xfrm flipV="1">
            <a:off x="3048000" y="2590800"/>
            <a:ext cx="2057400" cy="4572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129043" name="Text Box 19"/>
          <p:cNvSpPr txBox="1">
            <a:spLocks noChangeArrowheads="1"/>
          </p:cNvSpPr>
          <p:nvPr/>
        </p:nvSpPr>
        <p:spPr bwMode="auto">
          <a:xfrm>
            <a:off x="1066800" y="914400"/>
            <a:ext cx="6629400" cy="1219200"/>
          </a:xfrm>
          <a:prstGeom prst="rect">
            <a:avLst/>
          </a:prstGeom>
          <a:noFill/>
          <a:ln w="9525">
            <a:noFill/>
            <a:miter lim="800000"/>
            <a:headEnd/>
            <a:tailEnd/>
          </a:ln>
        </p:spPr>
        <p:txBody>
          <a:bodyPr>
            <a:spAutoFit/>
          </a:bodyPr>
          <a:lstStyle/>
          <a:p>
            <a:pPr>
              <a:spcBef>
                <a:spcPct val="50000"/>
              </a:spcBef>
            </a:pPr>
            <a:r>
              <a:rPr lang="en-US" sz="2400" dirty="0">
                <a:solidFill>
                  <a:srgbClr val="FF0000"/>
                </a:solidFill>
              </a:rPr>
              <a:t>Maximal (</a:t>
            </a:r>
            <a:r>
              <a:rPr lang="en-US" sz="2400" dirty="0">
                <a:solidFill>
                  <a:srgbClr val="0070C0"/>
                </a:solidFill>
              </a:rPr>
              <a:t>2-</a:t>
            </a:r>
            <a:r>
              <a:rPr lang="en-US" sz="2400" dirty="0">
                <a:solidFill>
                  <a:srgbClr val="FF0000"/>
                </a:solidFill>
              </a:rPr>
              <a:t>and) 3-way exchange:6 transplants</a:t>
            </a:r>
          </a:p>
          <a:p>
            <a:pPr>
              <a:spcBef>
                <a:spcPct val="50000"/>
              </a:spcBef>
            </a:pPr>
            <a:r>
              <a:rPr lang="en-US" sz="2000" dirty="0">
                <a:solidFill>
                  <a:srgbClr val="FF0000"/>
                </a:solidFill>
              </a:rPr>
              <a:t>3-ways help make best use of O donors, and help highly sensitized patients</a:t>
            </a:r>
          </a:p>
        </p:txBody>
      </p:sp>
      <p:sp>
        <p:nvSpPr>
          <p:cNvPr id="129044" name="Line 20"/>
          <p:cNvSpPr>
            <a:spLocks noChangeShapeType="1"/>
          </p:cNvSpPr>
          <p:nvPr/>
        </p:nvSpPr>
        <p:spPr bwMode="auto">
          <a:xfrm flipV="1">
            <a:off x="4114800" y="4343400"/>
            <a:ext cx="914400" cy="533400"/>
          </a:xfrm>
          <a:prstGeom prst="line">
            <a:avLst/>
          </a:prstGeom>
          <a:noFill/>
          <a:ln w="9525">
            <a:pattFill prst="pct90">
              <a:fgClr>
                <a:srgbClr val="FF0000"/>
              </a:fgClr>
              <a:bgClr>
                <a:srgbClr val="FFFFFF"/>
              </a:bgClr>
            </a:pattFill>
            <a:round/>
            <a:headEnd/>
            <a:tailEnd type="triangle" w="med" len="med"/>
          </a:ln>
        </p:spPr>
        <p:txBody>
          <a:bodyPr/>
          <a:lstStyle/>
          <a:p>
            <a:endParaRPr lang="en-US"/>
          </a:p>
        </p:txBody>
      </p:sp>
      <p:sp>
        <p:nvSpPr>
          <p:cNvPr id="36886" name="Text Box 21"/>
          <p:cNvSpPr txBox="1">
            <a:spLocks noChangeArrowheads="1"/>
          </p:cNvSpPr>
          <p:nvPr/>
        </p:nvSpPr>
        <p:spPr bwMode="auto">
          <a:xfrm>
            <a:off x="914400" y="304800"/>
            <a:ext cx="7848600" cy="366713"/>
          </a:xfrm>
          <a:prstGeom prst="rect">
            <a:avLst/>
          </a:prstGeom>
          <a:noFill/>
          <a:ln w="9525">
            <a:noFill/>
            <a:miter lim="800000"/>
            <a:headEnd/>
            <a:tailEnd/>
          </a:ln>
        </p:spPr>
        <p:txBody>
          <a:bodyPr>
            <a:spAutoFit/>
          </a:bodyPr>
          <a:lstStyle/>
          <a:p>
            <a:pPr>
              <a:spcBef>
                <a:spcPct val="50000"/>
              </a:spcBef>
            </a:pPr>
            <a:endParaRPr lang="en-US"/>
          </a:p>
        </p:txBody>
      </p:sp>
      <p:sp>
        <p:nvSpPr>
          <p:cNvPr id="36887" name="Text Box 22"/>
          <p:cNvSpPr txBox="1">
            <a:spLocks noChangeArrowheads="1"/>
          </p:cNvSpPr>
          <p:nvPr/>
        </p:nvSpPr>
        <p:spPr bwMode="auto">
          <a:xfrm>
            <a:off x="914400" y="304800"/>
            <a:ext cx="6934200" cy="579438"/>
          </a:xfrm>
          <a:prstGeom prst="rect">
            <a:avLst/>
          </a:prstGeom>
          <a:noFill/>
          <a:ln w="9525">
            <a:noFill/>
            <a:miter lim="800000"/>
            <a:headEnd/>
            <a:tailEnd/>
          </a:ln>
        </p:spPr>
        <p:txBody>
          <a:bodyPr>
            <a:spAutoFit/>
          </a:bodyPr>
          <a:lstStyle/>
          <a:p>
            <a:pPr algn="ctr">
              <a:spcBef>
                <a:spcPct val="50000"/>
              </a:spcBef>
            </a:pPr>
            <a:r>
              <a:rPr lang="en-US" sz="3200"/>
              <a:t>Why 3-way exchanges can add a lot</a:t>
            </a:r>
          </a:p>
        </p:txBody>
      </p:sp>
      <p:sp>
        <p:nvSpPr>
          <p:cNvPr id="36888" name="Line 23"/>
          <p:cNvSpPr>
            <a:spLocks noChangeShapeType="1"/>
          </p:cNvSpPr>
          <p:nvPr/>
        </p:nvSpPr>
        <p:spPr bwMode="auto">
          <a:xfrm>
            <a:off x="5181600" y="4267200"/>
            <a:ext cx="1066800" cy="533400"/>
          </a:xfrm>
          <a:prstGeom prst="line">
            <a:avLst/>
          </a:prstGeom>
          <a:noFill/>
          <a:ln w="9525">
            <a:solidFill>
              <a:schemeClr val="tx1"/>
            </a:solidFill>
            <a:round/>
            <a:headEnd/>
            <a:tailEnd/>
          </a:ln>
        </p:spPr>
        <p:txBody>
          <a:bodyPr/>
          <a:lstStyle/>
          <a:p>
            <a:endParaRPr lang="en-US"/>
          </a:p>
        </p:txBody>
      </p:sp>
      <p:sp>
        <p:nvSpPr>
          <p:cNvPr id="36889" name="Text Box 24"/>
          <p:cNvSpPr txBox="1">
            <a:spLocks noChangeArrowheads="1"/>
          </p:cNvSpPr>
          <p:nvPr/>
        </p:nvSpPr>
        <p:spPr bwMode="auto">
          <a:xfrm>
            <a:off x="5791200" y="4419600"/>
            <a:ext cx="457200" cy="366713"/>
          </a:xfrm>
          <a:prstGeom prst="rect">
            <a:avLst/>
          </a:prstGeom>
          <a:noFill/>
          <a:ln w="9525">
            <a:noFill/>
            <a:miter lim="800000"/>
            <a:headEnd/>
            <a:tailEnd/>
          </a:ln>
        </p:spPr>
        <p:txBody>
          <a:bodyPr>
            <a:spAutoFit/>
          </a:bodyPr>
          <a:lstStyle/>
          <a:p>
            <a:pPr>
              <a:spcBef>
                <a:spcPct val="50000"/>
              </a:spcBef>
            </a:pPr>
            <a:r>
              <a:rPr lang="en-US"/>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0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0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90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129034"/>
                                        </p:tgtEl>
                                        <p:attrNameLst>
                                          <p:attrName>ppt_x</p:attrName>
                                        </p:attrNameLst>
                                      </p:cBhvr>
                                      <p:tavLst>
                                        <p:tav tm="0">
                                          <p:val>
                                            <p:strVal val="ppt_x"/>
                                          </p:val>
                                        </p:tav>
                                        <p:tav tm="100000">
                                          <p:val>
                                            <p:strVal val="ppt_x"/>
                                          </p:val>
                                        </p:tav>
                                      </p:tavLst>
                                    </p:anim>
                                    <p:anim calcmode="lin" valueType="num">
                                      <p:cBhvr additive="base">
                                        <p:cTn id="15" dur="500"/>
                                        <p:tgtEl>
                                          <p:spTgt spid="129034"/>
                                        </p:tgtEl>
                                        <p:attrNameLst>
                                          <p:attrName>ppt_y</p:attrName>
                                        </p:attrNameLst>
                                      </p:cBhvr>
                                      <p:tavLst>
                                        <p:tav tm="0">
                                          <p:val>
                                            <p:strVal val="ppt_y"/>
                                          </p:val>
                                        </p:tav>
                                        <p:tav tm="100000">
                                          <p:val>
                                            <p:strVal val="1+ppt_h/2"/>
                                          </p:val>
                                        </p:tav>
                                      </p:tavLst>
                                    </p:anim>
                                    <p:set>
                                      <p:cBhvr>
                                        <p:cTn id="16" dur="1" fill="hold">
                                          <p:stCondLst>
                                            <p:cond delay="499"/>
                                          </p:stCondLst>
                                        </p:cTn>
                                        <p:tgtEl>
                                          <p:spTgt spid="129034"/>
                                        </p:tgtEl>
                                        <p:attrNameLst>
                                          <p:attrName>style.visibility</p:attrName>
                                        </p:attrNameLst>
                                      </p:cBhvr>
                                      <p:to>
                                        <p:strVal val="hidden"/>
                                      </p:to>
                                    </p:set>
                                  </p:childTnLst>
                                </p:cTn>
                              </p:par>
                              <p:par>
                                <p:cTn id="17" presetID="2" presetClass="exit" presetSubtype="4" fill="hold" grpId="1" nodeType="withEffect">
                                  <p:stCondLst>
                                    <p:cond delay="0"/>
                                  </p:stCondLst>
                                  <p:childTnLst>
                                    <p:anim calcmode="lin" valueType="num">
                                      <p:cBhvr additive="base">
                                        <p:cTn id="18" dur="500"/>
                                        <p:tgtEl>
                                          <p:spTgt spid="129035"/>
                                        </p:tgtEl>
                                        <p:attrNameLst>
                                          <p:attrName>ppt_x</p:attrName>
                                        </p:attrNameLst>
                                      </p:cBhvr>
                                      <p:tavLst>
                                        <p:tav tm="0">
                                          <p:val>
                                            <p:strVal val="ppt_x"/>
                                          </p:val>
                                        </p:tav>
                                        <p:tav tm="100000">
                                          <p:val>
                                            <p:strVal val="ppt_x"/>
                                          </p:val>
                                        </p:tav>
                                      </p:tavLst>
                                    </p:anim>
                                    <p:anim calcmode="lin" valueType="num">
                                      <p:cBhvr additive="base">
                                        <p:cTn id="19" dur="500"/>
                                        <p:tgtEl>
                                          <p:spTgt spid="129035"/>
                                        </p:tgtEl>
                                        <p:attrNameLst>
                                          <p:attrName>ppt_y</p:attrName>
                                        </p:attrNameLst>
                                      </p:cBhvr>
                                      <p:tavLst>
                                        <p:tav tm="0">
                                          <p:val>
                                            <p:strVal val="ppt_y"/>
                                          </p:val>
                                        </p:tav>
                                        <p:tav tm="100000">
                                          <p:val>
                                            <p:strVal val="1+ppt_h/2"/>
                                          </p:val>
                                        </p:tav>
                                      </p:tavLst>
                                    </p:anim>
                                    <p:set>
                                      <p:cBhvr>
                                        <p:cTn id="20" dur="1" fill="hold">
                                          <p:stCondLst>
                                            <p:cond delay="499"/>
                                          </p:stCondLst>
                                        </p:cTn>
                                        <p:tgtEl>
                                          <p:spTgt spid="129035"/>
                                        </p:tgtEl>
                                        <p:attrNameLst>
                                          <p:attrName>style.visibility</p:attrName>
                                        </p:attrNameLst>
                                      </p:cBhvr>
                                      <p:to>
                                        <p:strVal val="hidden"/>
                                      </p:to>
                                    </p:set>
                                  </p:childTnLst>
                                </p:cTn>
                              </p:par>
                              <p:par>
                                <p:cTn id="21" presetID="2" presetClass="exit" presetSubtype="4" fill="hold" grpId="1" nodeType="withEffect">
                                  <p:stCondLst>
                                    <p:cond delay="0"/>
                                  </p:stCondLst>
                                  <p:childTnLst>
                                    <p:anim calcmode="lin" valueType="num">
                                      <p:cBhvr additive="base">
                                        <p:cTn id="22" dur="500"/>
                                        <p:tgtEl>
                                          <p:spTgt spid="129037"/>
                                        </p:tgtEl>
                                        <p:attrNameLst>
                                          <p:attrName>ppt_x</p:attrName>
                                        </p:attrNameLst>
                                      </p:cBhvr>
                                      <p:tavLst>
                                        <p:tav tm="0">
                                          <p:val>
                                            <p:strVal val="ppt_x"/>
                                          </p:val>
                                        </p:tav>
                                        <p:tav tm="100000">
                                          <p:val>
                                            <p:strVal val="ppt_x"/>
                                          </p:val>
                                        </p:tav>
                                      </p:tavLst>
                                    </p:anim>
                                    <p:anim calcmode="lin" valueType="num">
                                      <p:cBhvr additive="base">
                                        <p:cTn id="23" dur="500"/>
                                        <p:tgtEl>
                                          <p:spTgt spid="129037"/>
                                        </p:tgtEl>
                                        <p:attrNameLst>
                                          <p:attrName>ppt_y</p:attrName>
                                        </p:attrNameLst>
                                      </p:cBhvr>
                                      <p:tavLst>
                                        <p:tav tm="0">
                                          <p:val>
                                            <p:strVal val="ppt_y"/>
                                          </p:val>
                                        </p:tav>
                                        <p:tav tm="100000">
                                          <p:val>
                                            <p:strVal val="1+ppt_h/2"/>
                                          </p:val>
                                        </p:tav>
                                      </p:tavLst>
                                    </p:anim>
                                    <p:set>
                                      <p:cBhvr>
                                        <p:cTn id="24" dur="1" fill="hold">
                                          <p:stCondLst>
                                            <p:cond delay="499"/>
                                          </p:stCondLst>
                                        </p:cTn>
                                        <p:tgtEl>
                                          <p:spTgt spid="129037"/>
                                        </p:tgtEl>
                                        <p:attrNameLst>
                                          <p:attrName>style.visibility</p:attrName>
                                        </p:attrNameLst>
                                      </p:cBhvr>
                                      <p:to>
                                        <p:strVal val="hidden"/>
                                      </p:to>
                                    </p:set>
                                  </p:childTnLst>
                                </p:cTn>
                              </p:par>
                              <p:par>
                                <p:cTn id="25" presetID="2" presetClass="entr" presetSubtype="4" fill="hold" grpId="0" nodeType="withEffect">
                                  <p:stCondLst>
                                    <p:cond delay="0"/>
                                  </p:stCondLst>
                                  <p:childTnLst>
                                    <p:set>
                                      <p:cBhvr>
                                        <p:cTn id="26" dur="1" fill="hold">
                                          <p:stCondLst>
                                            <p:cond delay="0"/>
                                          </p:stCondLst>
                                        </p:cTn>
                                        <p:tgtEl>
                                          <p:spTgt spid="129043"/>
                                        </p:tgtEl>
                                        <p:attrNameLst>
                                          <p:attrName>style.visibility</p:attrName>
                                        </p:attrNameLst>
                                      </p:cBhvr>
                                      <p:to>
                                        <p:strVal val="visible"/>
                                      </p:to>
                                    </p:set>
                                    <p:anim calcmode="lin" valueType="num">
                                      <p:cBhvr additive="base">
                                        <p:cTn id="27" dur="500" fill="hold"/>
                                        <p:tgtEl>
                                          <p:spTgt spid="129043"/>
                                        </p:tgtEl>
                                        <p:attrNameLst>
                                          <p:attrName>ppt_x</p:attrName>
                                        </p:attrNameLst>
                                      </p:cBhvr>
                                      <p:tavLst>
                                        <p:tav tm="0">
                                          <p:val>
                                            <p:strVal val="#ppt_x"/>
                                          </p:val>
                                        </p:tav>
                                        <p:tav tm="100000">
                                          <p:val>
                                            <p:strVal val="#ppt_x"/>
                                          </p:val>
                                        </p:tav>
                                      </p:tavLst>
                                    </p:anim>
                                    <p:anim calcmode="lin" valueType="num">
                                      <p:cBhvr additive="base">
                                        <p:cTn id="28" dur="500" fill="hold"/>
                                        <p:tgtEl>
                                          <p:spTgt spid="12904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9041"/>
                                        </p:tgtEl>
                                        <p:attrNameLst>
                                          <p:attrName>style.visibility</p:attrName>
                                        </p:attrNameLst>
                                      </p:cBhvr>
                                      <p:to>
                                        <p:strVal val="visible"/>
                                      </p:to>
                                    </p:set>
                                    <p:anim calcmode="lin" valueType="num">
                                      <p:cBhvr additive="base">
                                        <p:cTn id="31" dur="500" fill="hold"/>
                                        <p:tgtEl>
                                          <p:spTgt spid="129041"/>
                                        </p:tgtEl>
                                        <p:attrNameLst>
                                          <p:attrName>ppt_x</p:attrName>
                                        </p:attrNameLst>
                                      </p:cBhvr>
                                      <p:tavLst>
                                        <p:tav tm="0">
                                          <p:val>
                                            <p:strVal val="#ppt_x"/>
                                          </p:val>
                                        </p:tav>
                                        <p:tav tm="100000">
                                          <p:val>
                                            <p:strVal val="#ppt_x"/>
                                          </p:val>
                                        </p:tav>
                                      </p:tavLst>
                                    </p:anim>
                                    <p:anim calcmode="lin" valueType="num">
                                      <p:cBhvr additive="base">
                                        <p:cTn id="32" dur="500" fill="hold"/>
                                        <p:tgtEl>
                                          <p:spTgt spid="12904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9042"/>
                                        </p:tgtEl>
                                        <p:attrNameLst>
                                          <p:attrName>style.visibility</p:attrName>
                                        </p:attrNameLst>
                                      </p:cBhvr>
                                      <p:to>
                                        <p:strVal val="visible"/>
                                      </p:to>
                                    </p:set>
                                    <p:anim calcmode="lin" valueType="num">
                                      <p:cBhvr additive="base">
                                        <p:cTn id="35" dur="500" fill="hold"/>
                                        <p:tgtEl>
                                          <p:spTgt spid="129042"/>
                                        </p:tgtEl>
                                        <p:attrNameLst>
                                          <p:attrName>ppt_x</p:attrName>
                                        </p:attrNameLst>
                                      </p:cBhvr>
                                      <p:tavLst>
                                        <p:tav tm="0">
                                          <p:val>
                                            <p:strVal val="#ppt_x"/>
                                          </p:val>
                                        </p:tav>
                                        <p:tav tm="100000">
                                          <p:val>
                                            <p:strVal val="#ppt_x"/>
                                          </p:val>
                                        </p:tav>
                                      </p:tavLst>
                                    </p:anim>
                                    <p:anim calcmode="lin" valueType="num">
                                      <p:cBhvr additive="base">
                                        <p:cTn id="36" dur="500" fill="hold"/>
                                        <p:tgtEl>
                                          <p:spTgt spid="1290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9040"/>
                                        </p:tgtEl>
                                        <p:attrNameLst>
                                          <p:attrName>style.visibility</p:attrName>
                                        </p:attrNameLst>
                                      </p:cBhvr>
                                      <p:to>
                                        <p:strVal val="visible"/>
                                      </p:to>
                                    </p:set>
                                    <p:anim calcmode="lin" valueType="num">
                                      <p:cBhvr additive="base">
                                        <p:cTn id="39" dur="500" fill="hold"/>
                                        <p:tgtEl>
                                          <p:spTgt spid="129040"/>
                                        </p:tgtEl>
                                        <p:attrNameLst>
                                          <p:attrName>ppt_x</p:attrName>
                                        </p:attrNameLst>
                                      </p:cBhvr>
                                      <p:tavLst>
                                        <p:tav tm="0">
                                          <p:val>
                                            <p:strVal val="#ppt_x"/>
                                          </p:val>
                                        </p:tav>
                                        <p:tav tm="100000">
                                          <p:val>
                                            <p:strVal val="#ppt_x"/>
                                          </p:val>
                                        </p:tav>
                                      </p:tavLst>
                                    </p:anim>
                                    <p:anim calcmode="lin" valueType="num">
                                      <p:cBhvr additive="base">
                                        <p:cTn id="40" dur="500" fill="hold"/>
                                        <p:tgtEl>
                                          <p:spTgt spid="12904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9039"/>
                                        </p:tgtEl>
                                        <p:attrNameLst>
                                          <p:attrName>style.visibility</p:attrName>
                                        </p:attrNameLst>
                                      </p:cBhvr>
                                      <p:to>
                                        <p:strVal val="visible"/>
                                      </p:to>
                                    </p:set>
                                    <p:anim calcmode="lin" valueType="num">
                                      <p:cBhvr additive="base">
                                        <p:cTn id="43" dur="500" fill="hold"/>
                                        <p:tgtEl>
                                          <p:spTgt spid="129039"/>
                                        </p:tgtEl>
                                        <p:attrNameLst>
                                          <p:attrName>ppt_x</p:attrName>
                                        </p:attrNameLst>
                                      </p:cBhvr>
                                      <p:tavLst>
                                        <p:tav tm="0">
                                          <p:val>
                                            <p:strVal val="#ppt_x"/>
                                          </p:val>
                                        </p:tav>
                                        <p:tav tm="100000">
                                          <p:val>
                                            <p:strVal val="#ppt_x"/>
                                          </p:val>
                                        </p:tav>
                                      </p:tavLst>
                                    </p:anim>
                                    <p:anim calcmode="lin" valueType="num">
                                      <p:cBhvr additive="base">
                                        <p:cTn id="44" dur="500" fill="hold"/>
                                        <p:tgtEl>
                                          <p:spTgt spid="12903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9044"/>
                                        </p:tgtEl>
                                        <p:attrNameLst>
                                          <p:attrName>style.visibility</p:attrName>
                                        </p:attrNameLst>
                                      </p:cBhvr>
                                      <p:to>
                                        <p:strVal val="visible"/>
                                      </p:to>
                                    </p:set>
                                    <p:anim calcmode="lin" valueType="num">
                                      <p:cBhvr additive="base">
                                        <p:cTn id="47" dur="500" fill="hold"/>
                                        <p:tgtEl>
                                          <p:spTgt spid="129044"/>
                                        </p:tgtEl>
                                        <p:attrNameLst>
                                          <p:attrName>ppt_x</p:attrName>
                                        </p:attrNameLst>
                                      </p:cBhvr>
                                      <p:tavLst>
                                        <p:tav tm="0">
                                          <p:val>
                                            <p:strVal val="#ppt_x"/>
                                          </p:val>
                                        </p:tav>
                                        <p:tav tm="100000">
                                          <p:val>
                                            <p:strVal val="#ppt_x"/>
                                          </p:val>
                                        </p:tav>
                                      </p:tavLst>
                                    </p:anim>
                                    <p:anim calcmode="lin" valueType="num">
                                      <p:cBhvr additive="base">
                                        <p:cTn id="48" dur="500" fill="hold"/>
                                        <p:tgtEl>
                                          <p:spTgt spid="12904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9038"/>
                                        </p:tgtEl>
                                        <p:attrNameLst>
                                          <p:attrName>style.visibility</p:attrName>
                                        </p:attrNameLst>
                                      </p:cBhvr>
                                      <p:to>
                                        <p:strVal val="visible"/>
                                      </p:to>
                                    </p:set>
                                    <p:anim calcmode="lin" valueType="num">
                                      <p:cBhvr additive="base">
                                        <p:cTn id="51" dur="500" fill="hold"/>
                                        <p:tgtEl>
                                          <p:spTgt spid="129038"/>
                                        </p:tgtEl>
                                        <p:attrNameLst>
                                          <p:attrName>ppt_x</p:attrName>
                                        </p:attrNameLst>
                                      </p:cBhvr>
                                      <p:tavLst>
                                        <p:tav tm="0">
                                          <p:val>
                                            <p:strVal val="#ppt_x"/>
                                          </p:val>
                                        </p:tav>
                                        <p:tav tm="100000">
                                          <p:val>
                                            <p:strVal val="#ppt_x"/>
                                          </p:val>
                                        </p:tav>
                                      </p:tavLst>
                                    </p:anim>
                                    <p:anim calcmode="lin" valueType="num">
                                      <p:cBhvr additive="base">
                                        <p:cTn id="52" dur="500" fill="hold"/>
                                        <p:tgtEl>
                                          <p:spTgt spid="1290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4" grpId="0" animBg="1"/>
      <p:bldP spid="129034" grpId="1" animBg="1"/>
      <p:bldP spid="129035" grpId="0" animBg="1"/>
      <p:bldP spid="129035" grpId="1" animBg="1"/>
      <p:bldP spid="129037" grpId="0"/>
      <p:bldP spid="129037" grpId="1"/>
      <p:bldP spid="129038" grpId="0" animBg="1"/>
      <p:bldP spid="129039" grpId="0" animBg="1"/>
      <p:bldP spid="129040" grpId="0" animBg="1"/>
      <p:bldP spid="129041" grpId="0" animBg="1"/>
      <p:bldP spid="129042" grpId="0" animBg="1"/>
      <p:bldP spid="129043" grpId="0"/>
      <p:bldP spid="12904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p>
            <a:fld id="{DBAACBE4-42B1-4F7F-80FB-932FD6E987FD}" type="slidenum">
              <a:rPr lang="en-US" smtClean="0"/>
              <a:pPr/>
              <a:t>45</a:t>
            </a:fld>
            <a:endParaRPr lang="en-US" smtClean="0"/>
          </a:p>
        </p:txBody>
      </p:sp>
      <p:sp>
        <p:nvSpPr>
          <p:cNvPr id="37891" name="Rectangle 2"/>
          <p:cNvSpPr>
            <a:spLocks noGrp="1" noChangeArrowheads="1"/>
          </p:cNvSpPr>
          <p:nvPr>
            <p:ph type="title"/>
          </p:nvPr>
        </p:nvSpPr>
        <p:spPr>
          <a:xfrm>
            <a:off x="685800" y="228600"/>
            <a:ext cx="7772400" cy="762000"/>
          </a:xfrm>
        </p:spPr>
        <p:txBody>
          <a:bodyPr/>
          <a:lstStyle/>
          <a:p>
            <a:pPr eaLnBrk="1" hangingPunct="1"/>
            <a:r>
              <a:rPr lang="en-US" sz="3200" smtClean="0"/>
              <a:t>Four-way exchanges add less (and mostly involve a sensitized patient)</a:t>
            </a:r>
          </a:p>
        </p:txBody>
      </p:sp>
      <p:sp>
        <p:nvSpPr>
          <p:cNvPr id="37892" name="Rectangle 3"/>
          <p:cNvSpPr>
            <a:spLocks noGrp="1" noChangeArrowheads="1"/>
          </p:cNvSpPr>
          <p:nvPr>
            <p:ph type="body" idx="1"/>
          </p:nvPr>
        </p:nvSpPr>
        <p:spPr>
          <a:xfrm>
            <a:off x="990600" y="1066800"/>
            <a:ext cx="7772400" cy="5791200"/>
          </a:xfrm>
        </p:spPr>
        <p:txBody>
          <a:bodyPr/>
          <a:lstStyle/>
          <a:p>
            <a:pPr eaLnBrk="1" hangingPunct="1">
              <a:lnSpc>
                <a:spcPct val="80000"/>
              </a:lnSpc>
            </a:pPr>
            <a:r>
              <a:rPr lang="en-US" sz="2400" dirty="0" smtClean="0"/>
              <a:t>In connection with blood type (ABO) incompatibilities, 4-way exchanges add less, but make additional exchanges possible when there is a (rare) incompatible patient-donor pair of type </a:t>
            </a:r>
            <a:r>
              <a:rPr lang="en-US" sz="2400" dirty="0" smtClean="0">
                <a:solidFill>
                  <a:srgbClr val="CC0000"/>
                </a:solidFill>
              </a:rPr>
              <a:t>AB-O</a:t>
            </a:r>
            <a:r>
              <a:rPr lang="en-US" sz="2400" dirty="0" smtClean="0"/>
              <a:t>.</a:t>
            </a:r>
          </a:p>
          <a:p>
            <a:pPr lvl="1" eaLnBrk="1" hangingPunct="1">
              <a:lnSpc>
                <a:spcPct val="80000"/>
              </a:lnSpc>
            </a:pPr>
            <a:r>
              <a:rPr lang="en-US" sz="2400" dirty="0" smtClean="0"/>
              <a:t>(</a:t>
            </a:r>
            <a:r>
              <a:rPr lang="en-US" sz="2400" dirty="0" smtClean="0">
                <a:solidFill>
                  <a:srgbClr val="CC0000"/>
                </a:solidFill>
              </a:rPr>
              <a:t>AB-O</a:t>
            </a:r>
            <a:r>
              <a:rPr lang="en-US" sz="2400" dirty="0" smtClean="0"/>
              <a:t>,</a:t>
            </a:r>
            <a:r>
              <a:rPr lang="en-US" sz="2400" dirty="0" smtClean="0">
                <a:solidFill>
                  <a:srgbClr val="000099"/>
                </a:solidFill>
              </a:rPr>
              <a:t>O-A,A-B,B-AB</a:t>
            </a:r>
            <a:r>
              <a:rPr lang="en-US" sz="2400" dirty="0" smtClean="0"/>
              <a:t>) is a four way exchange in which the presence of the </a:t>
            </a:r>
            <a:r>
              <a:rPr lang="en-US" sz="2400" dirty="0" smtClean="0">
                <a:solidFill>
                  <a:srgbClr val="000099"/>
                </a:solidFill>
              </a:rPr>
              <a:t>AB-O</a:t>
            </a:r>
            <a:r>
              <a:rPr lang="en-US" sz="2400" dirty="0" smtClean="0"/>
              <a:t> helps three other couples…</a:t>
            </a:r>
          </a:p>
          <a:p>
            <a:pPr lvl="1" eaLnBrk="1" hangingPunct="1">
              <a:lnSpc>
                <a:spcPct val="80000"/>
              </a:lnSpc>
            </a:pPr>
            <a:r>
              <a:rPr lang="en-US" sz="2400" dirty="0" smtClean="0"/>
              <a:t>If only 3 way exchanges were allowed, we would only have (</a:t>
            </a:r>
            <a:r>
              <a:rPr lang="en-US" sz="2400" dirty="0" smtClean="0">
                <a:solidFill>
                  <a:srgbClr val="CC0000"/>
                </a:solidFill>
              </a:rPr>
              <a:t>AB-O</a:t>
            </a:r>
            <a:r>
              <a:rPr lang="en-US" sz="2400" dirty="0" smtClean="0"/>
              <a:t>,</a:t>
            </a:r>
            <a:r>
              <a:rPr lang="en-US" sz="2400" dirty="0" smtClean="0">
                <a:solidFill>
                  <a:srgbClr val="000099"/>
                </a:solidFill>
              </a:rPr>
              <a:t>O-A,A-B)</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p>
            <a:fld id="{DBAACBE4-42B1-4F7F-80FB-932FD6E987FD}" type="slidenum">
              <a:rPr lang="en-US" smtClean="0"/>
              <a:pPr/>
              <a:t>46</a:t>
            </a:fld>
            <a:endParaRPr lang="en-US" smtClean="0"/>
          </a:p>
        </p:txBody>
      </p:sp>
      <p:sp>
        <p:nvSpPr>
          <p:cNvPr id="37891" name="Rectangle 2"/>
          <p:cNvSpPr>
            <a:spLocks noGrp="1" noChangeArrowheads="1"/>
          </p:cNvSpPr>
          <p:nvPr>
            <p:ph type="title"/>
          </p:nvPr>
        </p:nvSpPr>
        <p:spPr>
          <a:xfrm>
            <a:off x="685800" y="228600"/>
            <a:ext cx="7772400" cy="762000"/>
          </a:xfrm>
        </p:spPr>
        <p:txBody>
          <a:bodyPr/>
          <a:lstStyle/>
          <a:p>
            <a:pPr eaLnBrk="1" hangingPunct="1"/>
            <a:r>
              <a:rPr lang="en-US" sz="3200" smtClean="0"/>
              <a:t>Four-way exchanges add less (and mostly involve a sensitized patient)</a:t>
            </a:r>
          </a:p>
        </p:txBody>
      </p:sp>
      <p:sp>
        <p:nvSpPr>
          <p:cNvPr id="37892" name="Rectangle 3"/>
          <p:cNvSpPr>
            <a:spLocks noGrp="1" noChangeArrowheads="1"/>
          </p:cNvSpPr>
          <p:nvPr>
            <p:ph type="body" idx="1"/>
          </p:nvPr>
        </p:nvSpPr>
        <p:spPr>
          <a:xfrm>
            <a:off x="990600" y="1676400"/>
            <a:ext cx="7772400" cy="5181600"/>
          </a:xfrm>
        </p:spPr>
        <p:txBody>
          <a:bodyPr/>
          <a:lstStyle/>
          <a:p>
            <a:pPr eaLnBrk="1" hangingPunct="1">
              <a:lnSpc>
                <a:spcPct val="80000"/>
              </a:lnSpc>
            </a:pPr>
            <a:r>
              <a:rPr lang="en-US" sz="2400" b="1" dirty="0" smtClean="0"/>
              <a:t>Simulations (Roth, </a:t>
            </a:r>
            <a:r>
              <a:rPr lang="en-US" sz="2400" b="1" dirty="0" err="1" smtClean="0"/>
              <a:t>Sonmez</a:t>
            </a:r>
            <a:r>
              <a:rPr lang="en-US" sz="2400" b="1" dirty="0" smtClean="0"/>
              <a:t> and </a:t>
            </a:r>
            <a:r>
              <a:rPr lang="en-US" sz="2400" b="1" dirty="0" err="1" smtClean="0"/>
              <a:t>Unver</a:t>
            </a:r>
            <a:r>
              <a:rPr lang="en-US" sz="2400" b="1" dirty="0" smtClean="0"/>
              <a:t>, 2007)</a:t>
            </a:r>
          </a:p>
          <a:p>
            <a:pPr lvl="1" eaLnBrk="1" hangingPunct="1">
              <a:lnSpc>
                <a:spcPct val="80000"/>
              </a:lnSpc>
            </a:pPr>
            <a:r>
              <a:rPr lang="en-US" sz="2000" b="1" dirty="0" smtClean="0"/>
              <a:t>Use the data about patient distributions from the empirical distribution of donors and patients (see previous slides)</a:t>
            </a:r>
          </a:p>
          <a:p>
            <a:pPr eaLnBrk="1" hangingPunct="1">
              <a:lnSpc>
                <a:spcPct val="80000"/>
              </a:lnSpc>
            </a:pPr>
            <a:r>
              <a:rPr lang="en-US" sz="2400" b="1" dirty="0" smtClean="0"/>
              <a:t>When n=25: 2-way exchange will allow about 9 transplants (36%), 2 or 3-way 11.3 (45%), 2,3,4-way 11.8 (47%) unlimited exchange 12 transplants (48%)</a:t>
            </a:r>
          </a:p>
          <a:p>
            <a:pPr eaLnBrk="1" hangingPunct="1">
              <a:lnSpc>
                <a:spcPct val="80000"/>
              </a:lnSpc>
            </a:pPr>
            <a:r>
              <a:rPr lang="en-US" sz="2400" b="1" dirty="0" smtClean="0"/>
              <a:t>When n=100, the numbers are 49.7%, 59.7%, 60.3% and 60.4%.</a:t>
            </a:r>
          </a:p>
          <a:p>
            <a:pPr eaLnBrk="1" hangingPunct="1">
              <a:lnSpc>
                <a:spcPct val="80000"/>
              </a:lnSpc>
            </a:pPr>
            <a:r>
              <a:rPr lang="en-US" sz="2200" dirty="0" smtClean="0"/>
              <a:t>The main gains from exchanges of size &gt;3 have to do with tissue type incompatibility. </a:t>
            </a:r>
          </a:p>
          <a:p>
            <a:pPr lvl="1" eaLnBrk="1" hangingPunct="1">
              <a:lnSpc>
                <a:spcPct val="80000"/>
              </a:lnSpc>
            </a:pPr>
            <a:r>
              <a:rPr lang="en-US" sz="2200" dirty="0" smtClean="0"/>
              <a:t>analytic upper bounds based on blood type incompatibilities alone, and here gains from larger exchange diminish for n&gt;3.</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p:spPr>
        <p:txBody>
          <a:bodyPr/>
          <a:lstStyle/>
          <a:p>
            <a:fld id="{803EAA3C-7C96-4A38-A0FE-912FED442368}" type="slidenum">
              <a:rPr lang="en-US" smtClean="0"/>
              <a:pPr/>
              <a:t>47</a:t>
            </a:fld>
            <a:endParaRPr lang="en-US" smtClean="0"/>
          </a:p>
        </p:txBody>
      </p:sp>
      <p:sp>
        <p:nvSpPr>
          <p:cNvPr id="38915" name="Rectangle 2"/>
          <p:cNvSpPr>
            <a:spLocks noGrp="1" noChangeArrowheads="1"/>
          </p:cNvSpPr>
          <p:nvPr>
            <p:ph type="title"/>
          </p:nvPr>
        </p:nvSpPr>
        <p:spPr/>
        <p:txBody>
          <a:bodyPr/>
          <a:lstStyle/>
          <a:p>
            <a:pPr eaLnBrk="1" hangingPunct="1"/>
            <a:r>
              <a:rPr lang="en-US" sz="3200" smtClean="0"/>
              <a:t>The structure of efficient exchange</a:t>
            </a:r>
          </a:p>
        </p:txBody>
      </p:sp>
      <p:sp>
        <p:nvSpPr>
          <p:cNvPr id="38916" name="Rectangle 3"/>
          <p:cNvSpPr>
            <a:spLocks noGrp="1" noChangeArrowheads="1"/>
          </p:cNvSpPr>
          <p:nvPr>
            <p:ph type="body" idx="1"/>
          </p:nvPr>
        </p:nvSpPr>
        <p:spPr>
          <a:xfrm>
            <a:off x="457200" y="1600200"/>
            <a:ext cx="8229600" cy="4800600"/>
          </a:xfrm>
        </p:spPr>
        <p:txBody>
          <a:bodyPr/>
          <a:lstStyle/>
          <a:p>
            <a:pPr eaLnBrk="1" hangingPunct="1">
              <a:lnSpc>
                <a:spcPct val="80000"/>
              </a:lnSpc>
            </a:pPr>
            <a:r>
              <a:rPr lang="en-US" sz="2800" dirty="0" smtClean="0"/>
              <a:t>Assumption 1 (Large market approximation). No patient is tissue-type incompatible with another patient's donor</a:t>
            </a:r>
          </a:p>
          <a:p>
            <a:pPr eaLnBrk="1" hangingPunct="1">
              <a:lnSpc>
                <a:spcPct val="80000"/>
              </a:lnSpc>
            </a:pPr>
            <a:r>
              <a:rPr lang="en-US" sz="2800" dirty="0" smtClean="0"/>
              <a:t>Assumption 2. There is either no type A-A pair or there are at least two of them. The same is also true for each of the types B-B, AB-AB, and O-O.</a:t>
            </a:r>
          </a:p>
          <a:p>
            <a:pPr eaLnBrk="1" hangingPunct="1">
              <a:lnSpc>
                <a:spcPct val="80000"/>
              </a:lnSpc>
            </a:pPr>
            <a:r>
              <a:rPr lang="en-US" sz="2800" b="1" dirty="0" smtClean="0"/>
              <a:t>Theorem</a:t>
            </a:r>
            <a:r>
              <a:rPr lang="en-US" sz="2800" dirty="0" smtClean="0"/>
              <a:t>: every efficient matching of patient-donor pairs in a </a:t>
            </a:r>
            <a:r>
              <a:rPr lang="en-US" sz="2800" b="1" dirty="0" smtClean="0"/>
              <a:t>large</a:t>
            </a:r>
            <a:r>
              <a:rPr lang="en-US" sz="2800" dirty="0" smtClean="0"/>
              <a:t> market can be carried out in exchanges of no more than 4 pairs.</a:t>
            </a:r>
          </a:p>
          <a:p>
            <a:pPr lvl="1" eaLnBrk="1" hangingPunct="1">
              <a:lnSpc>
                <a:spcPct val="80000"/>
              </a:lnSpc>
            </a:pPr>
            <a:r>
              <a:rPr lang="en-US" sz="2400" dirty="0" smtClean="0"/>
              <a:t>The easy part of the proof has to do with the fact that there are only four blood types, so in any exchange of five or more, two patients must have the same blood type.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p>
            <a:fld id="{E8F667BC-3911-44C0-B262-EB8844946D2D}" type="slidenum">
              <a:rPr lang="en-US" smtClean="0"/>
              <a:pPr/>
              <a:t>48</a:t>
            </a:fld>
            <a:endParaRPr lang="en-US" smtClean="0"/>
          </a:p>
        </p:txBody>
      </p:sp>
      <p:sp>
        <p:nvSpPr>
          <p:cNvPr id="39939" name="Rectangle 2"/>
          <p:cNvSpPr>
            <a:spLocks noGrp="1" noChangeArrowheads="1"/>
          </p:cNvSpPr>
          <p:nvPr>
            <p:ph type="title"/>
          </p:nvPr>
        </p:nvSpPr>
        <p:spPr/>
        <p:txBody>
          <a:bodyPr/>
          <a:lstStyle/>
          <a:p>
            <a:pPr eaLnBrk="1" hangingPunct="1"/>
            <a:r>
              <a:rPr lang="en-US" sz="2400" b="1" smtClean="0"/>
              <a:t>Theorem</a:t>
            </a:r>
            <a:r>
              <a:rPr lang="en-US" sz="2400" smtClean="0"/>
              <a:t>: every efficient matching of patient-donor pairs can be carried out in exchanges of no more than 4 pairs.</a:t>
            </a:r>
            <a:br>
              <a:rPr lang="en-US" sz="2400" smtClean="0"/>
            </a:br>
            <a:endParaRPr lang="en-US" sz="2400" smtClean="0"/>
          </a:p>
        </p:txBody>
      </p:sp>
      <p:sp>
        <p:nvSpPr>
          <p:cNvPr id="39940" name="Rectangle 3"/>
          <p:cNvSpPr>
            <a:spLocks noGrp="1" noChangeArrowheads="1"/>
          </p:cNvSpPr>
          <p:nvPr>
            <p:ph type="body" idx="1"/>
          </p:nvPr>
        </p:nvSpPr>
        <p:spPr/>
        <p:txBody>
          <a:bodyPr/>
          <a:lstStyle/>
          <a:p>
            <a:pPr eaLnBrk="1" hangingPunct="1">
              <a:lnSpc>
                <a:spcPct val="90000"/>
              </a:lnSpc>
              <a:buFontTx/>
              <a:buNone/>
            </a:pPr>
            <a:r>
              <a:rPr lang="en-US" sz="2800" smtClean="0"/>
              <a:t>Proof: Consider a 5-way exchange </a:t>
            </a:r>
          </a:p>
          <a:p>
            <a:pPr eaLnBrk="1" hangingPunct="1">
              <a:lnSpc>
                <a:spcPct val="90000"/>
              </a:lnSpc>
              <a:buFontTx/>
              <a:buNone/>
            </a:pPr>
            <a:r>
              <a:rPr lang="en-US" sz="2800" smtClean="0"/>
              <a:t>	{P1D1, P2D2, P3D3, P4D4,P5D5}. Since there are only 4 blood types, there must be two patients with the same blood type.</a:t>
            </a:r>
          </a:p>
          <a:p>
            <a:pPr eaLnBrk="1" hangingPunct="1">
              <a:lnSpc>
                <a:spcPct val="90000"/>
              </a:lnSpc>
            </a:pPr>
            <a:r>
              <a:rPr lang="en-US" sz="2800" b="1" smtClean="0"/>
              <a:t>Case 1</a:t>
            </a:r>
            <a:r>
              <a:rPr lang="en-US" sz="2800" smtClean="0"/>
              <a:t>: neither of these two patients receives the kidney of the other patient’s donor (e.g. P1 and P3 have the same blood type). Then (by assumption 1) we can break the 5-way exchange into {P1D1, P2D2} and {P3D3, P4D4, P5D5}</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p:spPr>
        <p:txBody>
          <a:bodyPr/>
          <a:lstStyle/>
          <a:p>
            <a:fld id="{3F8D54E5-9E91-4F17-9422-79AE62CFE87F}" type="slidenum">
              <a:rPr lang="en-US" smtClean="0"/>
              <a:pPr/>
              <a:t>49</a:t>
            </a:fld>
            <a:endParaRPr lang="en-US" smtClean="0"/>
          </a:p>
        </p:txBody>
      </p:sp>
      <p:sp>
        <p:nvSpPr>
          <p:cNvPr id="40963" name="Rectangle 2"/>
          <p:cNvSpPr>
            <a:spLocks noGrp="1" noChangeArrowheads="1"/>
          </p:cNvSpPr>
          <p:nvPr>
            <p:ph type="title"/>
          </p:nvPr>
        </p:nvSpPr>
        <p:spPr/>
        <p:txBody>
          <a:bodyPr/>
          <a:lstStyle/>
          <a:p>
            <a:pPr eaLnBrk="1" hangingPunct="1"/>
            <a:r>
              <a:rPr lang="en-US" sz="2400" smtClean="0"/>
              <a:t>Case 2: One of the two patients with the same blood type received a kidney from the incompatible donor of the other</a:t>
            </a:r>
            <a:r>
              <a:rPr lang="en-US" sz="4000" smtClean="0"/>
              <a:t> </a:t>
            </a:r>
          </a:p>
        </p:txBody>
      </p:sp>
      <p:sp>
        <p:nvSpPr>
          <p:cNvPr id="40964" name="Rectangle 3"/>
          <p:cNvSpPr>
            <a:spLocks noGrp="1" noChangeArrowheads="1"/>
          </p:cNvSpPr>
          <p:nvPr>
            <p:ph type="body" idx="1"/>
          </p:nvPr>
        </p:nvSpPr>
        <p:spPr>
          <a:xfrm>
            <a:off x="457200" y="1447800"/>
            <a:ext cx="8229600" cy="4876800"/>
          </a:xfrm>
        </p:spPr>
        <p:txBody>
          <a:bodyPr/>
          <a:lstStyle/>
          <a:p>
            <a:pPr eaLnBrk="1" hangingPunct="1">
              <a:lnSpc>
                <a:spcPct val="80000"/>
              </a:lnSpc>
            </a:pPr>
            <a:r>
              <a:rPr lang="en-US" sz="2400" smtClean="0"/>
              <a:t>W.l.o.g. suppose these patients are P1 and P2. Since P1 receives a kidney from D5, by Assumption 1 patient P2 is also compatible with donor D5 and hence the four-way exchange {P2D2, P3D3, P4D4, P5D5} is feasible.</a:t>
            </a:r>
          </a:p>
          <a:p>
            <a:pPr eaLnBrk="1" hangingPunct="1">
              <a:lnSpc>
                <a:spcPct val="80000"/>
              </a:lnSpc>
            </a:pPr>
            <a:r>
              <a:rPr lang="en-US" sz="2400" smtClean="0"/>
              <a:t>Since P2 was compatible with D1, P1’s incompatibility must be due to crossmatch (not blood type incompatibiliby, i.e. D1 doesn’t have a blood protein that P1 lacks).  So P1D1 is either one of the “easy” types</a:t>
            </a:r>
          </a:p>
          <a:p>
            <a:pPr lvl="1" eaLnBrk="1" hangingPunct="1">
              <a:lnSpc>
                <a:spcPct val="80000"/>
              </a:lnSpc>
            </a:pPr>
            <a:r>
              <a:rPr lang="en-US" sz="2000" smtClean="0"/>
              <a:t> A-A, B-B, AB-AB, or O-O, or one of the “</a:t>
            </a:r>
            <a:r>
              <a:rPr lang="en-US" sz="2000" smtClean="0">
                <a:solidFill>
                  <a:srgbClr val="FF0000"/>
                </a:solidFill>
              </a:rPr>
              <a:t>short</a:t>
            </a:r>
            <a:r>
              <a:rPr lang="en-US" sz="2000" smtClean="0"/>
              <a:t> types”</a:t>
            </a:r>
          </a:p>
          <a:p>
            <a:pPr lvl="1" eaLnBrk="1" hangingPunct="1">
              <a:lnSpc>
                <a:spcPct val="80000"/>
              </a:lnSpc>
            </a:pPr>
            <a:r>
              <a:rPr lang="pt-BR" sz="2000" smtClean="0">
                <a:solidFill>
                  <a:srgbClr val="FF0000"/>
                </a:solidFill>
              </a:rPr>
              <a:t>A-O, B-O, AB-O, AB-A, or AB-B</a:t>
            </a:r>
          </a:p>
          <a:p>
            <a:pPr eaLnBrk="1" hangingPunct="1">
              <a:lnSpc>
                <a:spcPct val="80000"/>
              </a:lnSpc>
            </a:pPr>
            <a:r>
              <a:rPr lang="en-US" sz="2400" smtClean="0"/>
              <a:t>In either case, P1D1 can be part of a 2 or at most 3-way exchange (with another one or two pairs of the same kind, if “easy,” or with a long side pair, if “</a:t>
            </a:r>
            <a:r>
              <a:rPr lang="en-US" sz="2400" smtClean="0">
                <a:solidFill>
                  <a:srgbClr val="FF0000"/>
                </a:solidFill>
              </a:rPr>
              <a:t>short”</a:t>
            </a:r>
            <a:r>
              <a:rPr lang="en-US" sz="2400" smtClean="0"/>
              <a:t> ).</a:t>
            </a:r>
          </a:p>
          <a:p>
            <a:pPr eaLnBrk="1" hangingPunct="1">
              <a:lnSpc>
                <a:spcPct val="80000"/>
              </a:lnSpc>
            </a:pPr>
            <a:r>
              <a:rPr lang="en-US" sz="2400" smtClean="0"/>
              <a:t>(Note that this proof uses both mathematics and biology</a:t>
            </a:r>
            <a:r>
              <a:rPr lang="en-US" sz="2400" smtClean="0">
                <a:sym typeface="Wingdings" pitchFamily="2" charset="2"/>
              </a:rPr>
              <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p:spPr>
        <p:txBody>
          <a:bodyPr/>
          <a:lstStyle/>
          <a:p>
            <a:fld id="{43149D6D-297F-4A62-A8DC-D5CA18F80B82}" type="slidenum">
              <a:rPr lang="en-US" smtClean="0"/>
              <a:pPr/>
              <a:t>50</a:t>
            </a:fld>
            <a:endParaRPr lang="en-US" smtClean="0"/>
          </a:p>
        </p:txBody>
      </p:sp>
      <p:sp>
        <p:nvSpPr>
          <p:cNvPr id="41987" name="Rectangle 2"/>
          <p:cNvSpPr>
            <a:spLocks noGrp="1" noChangeArrowheads="1"/>
          </p:cNvSpPr>
          <p:nvPr>
            <p:ph type="title"/>
          </p:nvPr>
        </p:nvSpPr>
        <p:spPr/>
        <p:txBody>
          <a:bodyPr/>
          <a:lstStyle/>
          <a:p>
            <a:pPr eaLnBrk="1" hangingPunct="1"/>
            <a:r>
              <a:rPr lang="en-US" sz="4000" smtClean="0"/>
              <a:t>Finding maximal-weight cycles of restricted size</a:t>
            </a:r>
          </a:p>
        </p:txBody>
      </p:sp>
      <p:sp>
        <p:nvSpPr>
          <p:cNvPr id="41988" name="AutoShape 3"/>
          <p:cNvSpPr>
            <a:spLocks noGrp="1" noChangeAspect="1" noChangeArrowheads="1"/>
          </p:cNvSpPr>
          <p:nvPr>
            <p:ph type="body" idx="1"/>
          </p:nvPr>
        </p:nvSpPr>
        <p:spPr/>
        <p:txBody>
          <a:bodyPr/>
          <a:lstStyle/>
          <a:p>
            <a:pPr eaLnBrk="1" hangingPunct="1">
              <a:buFontTx/>
              <a:buNone/>
            </a:pPr>
            <a:r>
              <a:rPr lang="en-US" smtClean="0"/>
              <a:t> </a:t>
            </a:r>
          </a:p>
        </p:txBody>
      </p:sp>
      <p:pic>
        <p:nvPicPr>
          <p:cNvPr id="41989" name="Picture 4"/>
          <p:cNvPicPr>
            <a:picLocks noChangeAspect="1" noChangeArrowheads="1"/>
          </p:cNvPicPr>
          <p:nvPr/>
        </p:nvPicPr>
        <p:blipFill>
          <a:blip r:embed="rId3" cstate="print"/>
          <a:srcRect/>
          <a:stretch>
            <a:fillRect/>
          </a:stretch>
        </p:blipFill>
        <p:spPr bwMode="auto">
          <a:xfrm>
            <a:off x="228600" y="2112963"/>
            <a:ext cx="8915400" cy="3849687"/>
          </a:xfrm>
          <a:prstGeom prst="rect">
            <a:avLst/>
          </a:prstGeom>
          <a:noFill/>
          <a:ln w="9525">
            <a:noFill/>
            <a:miter lim="800000"/>
            <a:headEnd/>
            <a:tailEnd/>
          </a:ln>
        </p:spPr>
      </p:pic>
      <p:sp>
        <p:nvSpPr>
          <p:cNvPr id="41990" name="Rectangle 5"/>
          <p:cNvSpPr>
            <a:spLocks noChangeArrowheads="1"/>
          </p:cNvSpPr>
          <p:nvPr/>
        </p:nvSpPr>
        <p:spPr bwMode="auto">
          <a:xfrm>
            <a:off x="5791200" y="5486400"/>
            <a:ext cx="2971800" cy="533400"/>
          </a:xfrm>
          <a:prstGeom prst="rect">
            <a:avLst/>
          </a:prstGeom>
          <a:solidFill>
            <a:schemeClr val="bg1"/>
          </a:solidFill>
          <a:ln w="9525">
            <a:noFill/>
            <a:miter lim="800000"/>
            <a:headEnd/>
            <a:tailEnd/>
          </a:ln>
        </p:spPr>
        <p:txBody>
          <a:bodyPr/>
          <a:lstStyle/>
          <a:p>
            <a:endParaRPr lang="en-US"/>
          </a:p>
        </p:txBody>
      </p:sp>
      <p:sp>
        <p:nvSpPr>
          <p:cNvPr id="41991"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41992"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noFill/>
        </p:spPr>
        <p:txBody>
          <a:bodyPr/>
          <a:lstStyle/>
          <a:p>
            <a:fld id="{22C1AEAE-69C5-40C8-8ABE-4787FCDF248F}" type="slidenum">
              <a:rPr lang="en-US" smtClean="0"/>
              <a:pPr/>
              <a:t>51</a:t>
            </a:fld>
            <a:endParaRPr lang="en-US" smtClean="0"/>
          </a:p>
        </p:txBody>
      </p:sp>
      <p:sp>
        <p:nvSpPr>
          <p:cNvPr id="43011" name="Rectangle 2"/>
          <p:cNvSpPr>
            <a:spLocks noGrp="1" noChangeArrowheads="1"/>
          </p:cNvSpPr>
          <p:nvPr>
            <p:ph type="title"/>
          </p:nvPr>
        </p:nvSpPr>
        <p:spPr/>
        <p:txBody>
          <a:bodyPr/>
          <a:lstStyle/>
          <a:p>
            <a:pPr eaLnBrk="1" hangingPunct="1"/>
            <a:r>
              <a:rPr lang="en-US" smtClean="0"/>
              <a:t>e.g. max number of transplants</a:t>
            </a:r>
          </a:p>
        </p:txBody>
      </p:sp>
      <p:pic>
        <p:nvPicPr>
          <p:cNvPr id="43012" name="Picture 3"/>
          <p:cNvPicPr>
            <a:picLocks noGrp="1" noChangeAspect="1" noChangeArrowheads="1"/>
          </p:cNvPicPr>
          <p:nvPr>
            <p:ph type="body" idx="1"/>
          </p:nvPr>
        </p:nvPicPr>
        <p:blipFill>
          <a:blip r:embed="rId3" cstate="print"/>
          <a:srcRect/>
          <a:stretch>
            <a:fillRect/>
          </a:stretch>
        </p:blipFill>
        <p:spPr>
          <a:xfrm>
            <a:off x="914400" y="1684338"/>
            <a:ext cx="7086600" cy="3895725"/>
          </a:xfrm>
        </p:spPr>
      </p:pic>
      <p:sp>
        <p:nvSpPr>
          <p:cNvPr id="43013" name="Text Box 4"/>
          <p:cNvSpPr txBox="1">
            <a:spLocks noChangeArrowheads="1"/>
          </p:cNvSpPr>
          <p:nvPr/>
        </p:nvSpPr>
        <p:spPr bwMode="auto">
          <a:xfrm>
            <a:off x="533400" y="5943600"/>
            <a:ext cx="8001000" cy="822325"/>
          </a:xfrm>
          <a:prstGeom prst="rect">
            <a:avLst/>
          </a:prstGeom>
          <a:noFill/>
          <a:ln w="9525">
            <a:noFill/>
            <a:miter lim="800000"/>
            <a:headEnd/>
            <a:tailEnd/>
          </a:ln>
        </p:spPr>
        <p:txBody>
          <a:bodyPr>
            <a:spAutoFit/>
          </a:bodyPr>
          <a:lstStyle/>
          <a:p>
            <a:pPr>
              <a:spcBef>
                <a:spcPct val="50000"/>
              </a:spcBef>
            </a:pPr>
            <a:r>
              <a:rPr lang="en-US" sz="2400"/>
              <a:t>Other weights W(E) different from |E| would maximize other objectives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p:spPr>
        <p:txBody>
          <a:bodyPr/>
          <a:lstStyle/>
          <a:p>
            <a:fld id="{F485B6E9-3DDD-4F77-A498-ED82452D04A6}" type="slidenum">
              <a:rPr lang="en-US" smtClean="0"/>
              <a:pPr/>
              <a:t>52</a:t>
            </a:fld>
            <a:endParaRPr lang="en-US" smtClean="0"/>
          </a:p>
        </p:txBody>
      </p:sp>
      <p:sp>
        <p:nvSpPr>
          <p:cNvPr id="44035" name="Rectangle 2"/>
          <p:cNvSpPr>
            <a:spLocks noGrp="1" noChangeArrowheads="1"/>
          </p:cNvSpPr>
          <p:nvPr>
            <p:ph type="title"/>
          </p:nvPr>
        </p:nvSpPr>
        <p:spPr>
          <a:xfrm>
            <a:off x="457200" y="274638"/>
            <a:ext cx="8229600" cy="944562"/>
          </a:xfrm>
        </p:spPr>
        <p:txBody>
          <a:bodyPr/>
          <a:lstStyle/>
          <a:p>
            <a:pPr eaLnBrk="1" hangingPunct="1"/>
            <a:r>
              <a:rPr lang="en-US" sz="3600" dirty="0" smtClean="0"/>
              <a:t>General exchange with type-specific preferences</a:t>
            </a:r>
          </a:p>
        </p:txBody>
      </p:sp>
      <p:sp>
        <p:nvSpPr>
          <p:cNvPr id="44036" name="Rectangle 3"/>
          <p:cNvSpPr>
            <a:spLocks noGrp="1" noChangeArrowheads="1"/>
          </p:cNvSpPr>
          <p:nvPr>
            <p:ph type="body" idx="1"/>
          </p:nvPr>
        </p:nvSpPr>
        <p:spPr>
          <a:xfrm>
            <a:off x="457200" y="1295400"/>
            <a:ext cx="8229600" cy="4830763"/>
          </a:xfrm>
        </p:spPr>
        <p:txBody>
          <a:bodyPr/>
          <a:lstStyle/>
          <a:p>
            <a:pPr eaLnBrk="1" hangingPunct="1">
              <a:lnSpc>
                <a:spcPct val="90000"/>
              </a:lnSpc>
            </a:pPr>
            <a:r>
              <a:rPr lang="en-US" dirty="0" smtClean="0"/>
              <a:t>General model</a:t>
            </a:r>
          </a:p>
          <a:p>
            <a:pPr lvl="1" eaLnBrk="1" hangingPunct="1">
              <a:lnSpc>
                <a:spcPct val="90000"/>
              </a:lnSpc>
            </a:pPr>
            <a:r>
              <a:rPr lang="en-US" dirty="0" smtClean="0"/>
              <a:t>Transitive (possibly incomplete) compatibility relation</a:t>
            </a:r>
          </a:p>
          <a:p>
            <a:pPr eaLnBrk="1" hangingPunct="1">
              <a:lnSpc>
                <a:spcPct val="90000"/>
              </a:lnSpc>
            </a:pPr>
            <a:r>
              <a:rPr lang="en-US" dirty="0" smtClean="0"/>
              <a:t>Computational complexity—finding maximal 2 and 3 way exchanges on general graphs is NP complete</a:t>
            </a:r>
          </a:p>
          <a:p>
            <a:pPr eaLnBrk="1" hangingPunct="1">
              <a:lnSpc>
                <a:spcPct val="90000"/>
              </a:lnSpc>
            </a:pPr>
            <a:r>
              <a:rPr lang="en-US" dirty="0" smtClean="0"/>
              <a:t>But average problems solve quickly: Abraham, Blum, Sandholm software: Ready for 10,000 pairs</a:t>
            </a:r>
          </a:p>
          <a:p>
            <a:pPr lvl="1" eaLnBrk="1" hangingPunct="1">
              <a:lnSpc>
                <a:spcPct val="90000"/>
              </a:lnSpc>
            </a:pPr>
            <a:r>
              <a:rPr lang="en-US" sz="2400" dirty="0" smtClean="0"/>
              <a:t>It uses the observation from Roth et al. 2007 that cycles of length &gt;4 only need to be looked at in special circumstances</a:t>
            </a: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(Large) Random Graphs</a:t>
            </a:r>
            <a:endParaRPr lang="en-US" dirty="0"/>
          </a:p>
        </p:txBody>
      </p:sp>
      <p:sp>
        <p:nvSpPr>
          <p:cNvPr id="43" name="Content Placeholder 2"/>
          <p:cNvSpPr>
            <a:spLocks noGrp="1"/>
          </p:cNvSpPr>
          <p:nvPr>
            <p:ph idx="1"/>
          </p:nvPr>
        </p:nvSpPr>
        <p:spPr>
          <a:xfrm>
            <a:off x="457200" y="1600201"/>
            <a:ext cx="8458200" cy="4114800"/>
          </a:xfrm>
        </p:spPr>
        <p:txBody>
          <a:bodyPr>
            <a:normAutofit/>
          </a:bodyPr>
          <a:lstStyle/>
          <a:p>
            <a:pPr>
              <a:buNone/>
            </a:pPr>
            <a:r>
              <a:rPr lang="en-US" sz="2400" dirty="0" smtClean="0"/>
              <a:t>G(</a:t>
            </a:r>
            <a:r>
              <a:rPr lang="en-US" sz="2400" dirty="0" err="1" smtClean="0"/>
              <a:t>n,p</a:t>
            </a:r>
            <a:r>
              <a:rPr lang="en-US" sz="2400" dirty="0" smtClean="0"/>
              <a:t>) – n nodes and each two nodes have a non directed edge with probability p</a:t>
            </a:r>
          </a:p>
          <a:p>
            <a:pPr>
              <a:buNone/>
            </a:pPr>
            <a:endParaRPr lang="en-US" sz="2400" dirty="0">
              <a:solidFill>
                <a:srgbClr val="0000FF"/>
              </a:solidFill>
            </a:endParaRPr>
          </a:p>
          <a:p>
            <a:pPr>
              <a:buNone/>
            </a:pPr>
            <a:r>
              <a:rPr lang="en-US" sz="2400" dirty="0" err="1" smtClean="0">
                <a:solidFill>
                  <a:srgbClr val="0000FF"/>
                </a:solidFill>
              </a:rPr>
              <a:t>Erdos-Renyi</a:t>
            </a:r>
            <a:r>
              <a:rPr lang="en-US" sz="2400" dirty="0"/>
              <a:t>: For any p(n)</a:t>
            </a:r>
            <a:r>
              <a:rPr lang="en-US" sz="2400" dirty="0">
                <a:latin typeface="cmsy10"/>
              </a:rPr>
              <a:t>¸</a:t>
            </a:r>
            <a:r>
              <a:rPr lang="en-US" sz="2400" dirty="0"/>
              <a:t>(1+</a:t>
            </a:r>
            <a:r>
              <a:rPr lang="en-US" sz="2400" dirty="0">
                <a:latin typeface="cmmi10"/>
              </a:rPr>
              <a:t>²</a:t>
            </a:r>
            <a:r>
              <a:rPr lang="en-US" sz="2400" dirty="0"/>
              <a:t>)(</a:t>
            </a:r>
            <a:r>
              <a:rPr lang="en-US" sz="2400" dirty="0" err="1"/>
              <a:t>ln</a:t>
            </a:r>
            <a:r>
              <a:rPr lang="en-US" sz="2400" dirty="0"/>
              <a:t> n)/n </a:t>
            </a:r>
            <a:r>
              <a:rPr lang="en-US" sz="2400" i="1" dirty="0"/>
              <a:t>almost every large </a:t>
            </a:r>
            <a:r>
              <a:rPr lang="en-US" sz="2400" dirty="0"/>
              <a:t>graph G(</a:t>
            </a:r>
            <a:r>
              <a:rPr lang="en-US" sz="2400" dirty="0" err="1"/>
              <a:t>n,p</a:t>
            </a:r>
            <a:r>
              <a:rPr lang="en-US" sz="2400" dirty="0"/>
              <a:t>(n)) has a perfect matching (i.e. all vertices are matched), i.e. as n</a:t>
            </a:r>
            <a:r>
              <a:rPr lang="en-US" sz="2400" dirty="0">
                <a:latin typeface="cmsy10"/>
              </a:rPr>
              <a:t>!1 </a:t>
            </a:r>
            <a:r>
              <a:rPr lang="en-US" sz="2400" dirty="0"/>
              <a:t>the probability that a perfect matching exists converges to 1.</a:t>
            </a:r>
          </a:p>
          <a:p>
            <a:pPr>
              <a:buNone/>
            </a:pPr>
            <a:endParaRPr lang="en-US" sz="2400" dirty="0" smtClean="0"/>
          </a:p>
          <a:p>
            <a:pPr>
              <a:buNone/>
            </a:pPr>
            <a:r>
              <a:rPr lang="en-US" sz="2400" dirty="0" smtClean="0"/>
              <a:t>Similar lemma for a random bipartite graph G(</a:t>
            </a:r>
            <a:r>
              <a:rPr lang="en-US" sz="2400" dirty="0" err="1" smtClean="0"/>
              <a:t>n,n,p</a:t>
            </a:r>
            <a:r>
              <a:rPr lang="en-US" sz="2400" dirty="0" smtClean="0"/>
              <a:t>).</a:t>
            </a:r>
          </a:p>
          <a:p>
            <a:pPr>
              <a:buNone/>
            </a:pPr>
            <a:r>
              <a:rPr lang="en-US" sz="2400" dirty="0" smtClean="0"/>
              <a:t>Can extend also for r-partite graphs…</a:t>
            </a:r>
          </a:p>
          <a:p>
            <a:pPr>
              <a:buNone/>
            </a:pPr>
            <a:endParaRPr lang="en-US" sz="2400" dirty="0" smtClean="0"/>
          </a:p>
          <a:p>
            <a:pPr>
              <a:buNone/>
            </a:pPr>
            <a:endParaRPr lang="en-US" sz="7400" dirty="0" smtClean="0"/>
          </a:p>
          <a:p>
            <a:pPr>
              <a:buNone/>
            </a:pPr>
            <a:endParaRPr lang="en-US" dirty="0" smtClean="0"/>
          </a:p>
          <a:p>
            <a:pPr>
              <a:buNone/>
            </a:pPr>
            <a:endParaRPr lang="en-US" dirty="0" smtClean="0"/>
          </a:p>
          <a:p>
            <a:pPr>
              <a:buNone/>
            </a:pPr>
            <a:endParaRPr lang="en-US" sz="2800" dirty="0" smtClean="0">
              <a:solidFill>
                <a:schemeClr val="tx2"/>
              </a:solidFill>
            </a:endParaRPr>
          </a:p>
        </p:txBody>
      </p:sp>
      <p:sp>
        <p:nvSpPr>
          <p:cNvPr id="3" name="Slide Number Placeholder 2"/>
          <p:cNvSpPr>
            <a:spLocks noGrp="1"/>
          </p:cNvSpPr>
          <p:nvPr>
            <p:ph type="sldNum" sz="quarter" idx="12"/>
          </p:nvPr>
        </p:nvSpPr>
        <p:spPr/>
        <p:txBody>
          <a:bodyPr/>
          <a:lstStyle/>
          <a:p>
            <a:pPr>
              <a:defRPr/>
            </a:pPr>
            <a:fld id="{8931D6B6-181F-48D8-8B49-A6E52FA57CD4}" type="slidenum">
              <a:rPr lang="en-US" smtClean="0"/>
              <a:pPr>
                <a:defRPr/>
              </a:pPr>
              <a:t>53</a:t>
            </a:fld>
            <a:endParaRPr lang="en-US"/>
          </a:p>
        </p:txBody>
      </p:sp>
    </p:spTree>
    <p:extLst>
      <p:ext uri="{BB962C8B-B14F-4D97-AF65-F5344CB8AC3E}">
        <p14:creationId xmlns:p14="http://schemas.microsoft.com/office/powerpoint/2010/main" val="3468569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Efficient Allocations</a:t>
            </a:r>
            <a:endParaRPr lang="en-US" dirty="0"/>
          </a:p>
        </p:txBody>
      </p:sp>
      <p:sp>
        <p:nvSpPr>
          <p:cNvPr id="43" name="Content Placeholder 2"/>
          <p:cNvSpPr>
            <a:spLocks noGrp="1"/>
          </p:cNvSpPr>
          <p:nvPr>
            <p:ph idx="1"/>
          </p:nvPr>
        </p:nvSpPr>
        <p:spPr>
          <a:xfrm>
            <a:off x="457200" y="1600201"/>
            <a:ext cx="8458200" cy="4114800"/>
          </a:xfrm>
        </p:spPr>
        <p:txBody>
          <a:bodyPr>
            <a:normAutofit lnSpcReduction="10000"/>
          </a:bodyPr>
          <a:lstStyle/>
          <a:p>
            <a:pPr marL="457200" indent="-457200">
              <a:buNone/>
            </a:pPr>
            <a:r>
              <a:rPr lang="en-US" sz="2400" dirty="0" smtClean="0">
                <a:solidFill>
                  <a:srgbClr val="0000FF"/>
                </a:solidFill>
              </a:rPr>
              <a:t>Theorem (</a:t>
            </a:r>
            <a:r>
              <a:rPr lang="en-US" sz="2400" dirty="0" err="1" smtClean="0">
                <a:solidFill>
                  <a:srgbClr val="0000FF"/>
                </a:solidFill>
              </a:rPr>
              <a:t>Ashlagi</a:t>
            </a:r>
            <a:r>
              <a:rPr lang="en-US" sz="2400" dirty="0" smtClean="0">
                <a:solidFill>
                  <a:srgbClr val="0000FF"/>
                </a:solidFill>
              </a:rPr>
              <a:t> and Roth, 2011):  </a:t>
            </a:r>
            <a:r>
              <a:rPr lang="en-US" sz="2400" dirty="0" smtClean="0"/>
              <a:t>In almost every large graph there exist an efficient allocation with exchanges of size at most 3.</a:t>
            </a:r>
          </a:p>
          <a:p>
            <a:pPr marL="457200" indent="-457200">
              <a:buNone/>
            </a:pPr>
            <a:endParaRPr lang="en-US" sz="2400" dirty="0"/>
          </a:p>
          <a:p>
            <a:pPr marL="457200" indent="-457200">
              <a:buNone/>
            </a:pPr>
            <a:r>
              <a:rPr lang="en-US" sz="2400" dirty="0" smtClean="0"/>
              <a:t>In large graphs, looking at incompatible (patient-donor) pairs, they show that</a:t>
            </a:r>
          </a:p>
          <a:p>
            <a:r>
              <a:rPr lang="en-US" sz="2400" dirty="0" smtClean="0"/>
              <a:t>there will be more 0-X than X-0 pairs, for X=A,B,AB</a:t>
            </a:r>
          </a:p>
          <a:p>
            <a:r>
              <a:rPr lang="en-US" sz="2400" dirty="0"/>
              <a:t>m</a:t>
            </a:r>
            <a:r>
              <a:rPr lang="en-US" sz="2400" dirty="0" smtClean="0"/>
              <a:t>ore X-AB than AB-X, for X=A,B</a:t>
            </a:r>
          </a:p>
          <a:p>
            <a:r>
              <a:rPr lang="en-US" sz="2400" dirty="0" smtClean="0"/>
              <a:t>The absolute difference between A-B and B-A is o(m) where m is the number of incompatible patient-donor pairs.</a:t>
            </a:r>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p:txBody>
      </p:sp>
      <p:sp>
        <p:nvSpPr>
          <p:cNvPr id="3" name="Slide Number Placeholder 2"/>
          <p:cNvSpPr>
            <a:spLocks noGrp="1"/>
          </p:cNvSpPr>
          <p:nvPr>
            <p:ph type="sldNum" sz="quarter" idx="12"/>
          </p:nvPr>
        </p:nvSpPr>
        <p:spPr/>
        <p:txBody>
          <a:bodyPr/>
          <a:lstStyle/>
          <a:p>
            <a:pPr>
              <a:defRPr/>
            </a:pPr>
            <a:fld id="{8931D6B6-181F-48D8-8B49-A6E52FA57CD4}" type="slidenum">
              <a:rPr lang="en-US" smtClean="0"/>
              <a:pPr>
                <a:defRPr/>
              </a:pPr>
              <a:t>54</a:t>
            </a:fld>
            <a:endParaRPr lang="en-US"/>
          </a:p>
        </p:txBody>
      </p:sp>
    </p:spTree>
    <p:extLst>
      <p:ext uri="{BB962C8B-B14F-4D97-AF65-F5344CB8AC3E}">
        <p14:creationId xmlns:p14="http://schemas.microsoft.com/office/powerpoint/2010/main" val="34416676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Efficient Allocations</a:t>
            </a:r>
            <a:endParaRPr lang="en-US" dirty="0"/>
          </a:p>
        </p:txBody>
      </p:sp>
      <p:sp>
        <p:nvSpPr>
          <p:cNvPr id="43" name="Content Placeholder 2"/>
          <p:cNvSpPr>
            <a:spLocks noGrp="1"/>
          </p:cNvSpPr>
          <p:nvPr>
            <p:ph idx="1"/>
          </p:nvPr>
        </p:nvSpPr>
        <p:spPr>
          <a:xfrm>
            <a:off x="457200" y="1295400"/>
            <a:ext cx="8458200" cy="5562600"/>
          </a:xfrm>
        </p:spPr>
        <p:txBody>
          <a:bodyPr>
            <a:normAutofit lnSpcReduction="10000"/>
          </a:bodyPr>
          <a:lstStyle/>
          <a:p>
            <a:pPr marL="457200" indent="-457200">
              <a:buNone/>
            </a:pPr>
            <a:r>
              <a:rPr lang="en-US" sz="2400" dirty="0" smtClean="0">
                <a:solidFill>
                  <a:srgbClr val="0000FF"/>
                </a:solidFill>
              </a:rPr>
              <a:t>Theorem:  </a:t>
            </a:r>
            <a:r>
              <a:rPr lang="en-US" sz="2400" dirty="0" smtClean="0"/>
              <a:t>In almost every large graph there exists an efficient allocation with exchanges of size at most 3.</a:t>
            </a:r>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r>
              <a:rPr lang="en-US" sz="2400" dirty="0" err="1" smtClean="0"/>
              <a:t>Wlog</a:t>
            </a:r>
            <a:r>
              <a:rPr lang="en-US" sz="2400" dirty="0" smtClean="0"/>
              <a:t>. More B-A than A-B pairs.</a:t>
            </a:r>
          </a:p>
          <a:p>
            <a:pPr marL="457200" indent="-457200">
              <a:buNone/>
            </a:pPr>
            <a:r>
              <a:rPr lang="en-US" sz="2400" dirty="0" smtClean="0"/>
              <a:t>Only </a:t>
            </a:r>
            <a:r>
              <a:rPr lang="en-US" sz="2400" dirty="0" err="1" smtClean="0"/>
              <a:t>underdemanded</a:t>
            </a:r>
            <a:r>
              <a:rPr lang="en-US" sz="2400" dirty="0" smtClean="0"/>
              <a:t> pairs are unmatched. Only AB-0 can help 2 </a:t>
            </a:r>
            <a:r>
              <a:rPr lang="en-US" sz="2400" dirty="0" err="1" smtClean="0"/>
              <a:t>underdemanded</a:t>
            </a:r>
            <a:r>
              <a:rPr lang="en-US" sz="2400" dirty="0" smtClean="0"/>
              <a:t> pairs to get a transplant.</a:t>
            </a:r>
          </a:p>
        </p:txBody>
      </p:sp>
      <p:grpSp>
        <p:nvGrpSpPr>
          <p:cNvPr id="3" name="Group 3"/>
          <p:cNvGrpSpPr/>
          <p:nvPr/>
        </p:nvGrpSpPr>
        <p:grpSpPr>
          <a:xfrm>
            <a:off x="533400" y="2438400"/>
            <a:ext cx="8011590" cy="2767125"/>
            <a:chOff x="76200" y="97970"/>
            <a:chExt cx="8011590" cy="2896690"/>
          </a:xfrm>
        </p:grpSpPr>
        <p:grpSp>
          <p:nvGrpSpPr>
            <p:cNvPr id="4" name="Group 226"/>
            <p:cNvGrpSpPr/>
            <p:nvPr/>
          </p:nvGrpSpPr>
          <p:grpSpPr>
            <a:xfrm>
              <a:off x="76200" y="97970"/>
              <a:ext cx="8011590" cy="2896690"/>
              <a:chOff x="762000" y="2514600"/>
              <a:chExt cx="8011590" cy="2896690"/>
            </a:xfrm>
          </p:grpSpPr>
          <p:sp>
            <p:nvSpPr>
              <p:cNvPr id="10" name="Oval 9"/>
              <p:cNvSpPr/>
              <p:nvPr/>
            </p:nvSpPr>
            <p:spPr>
              <a:xfrm>
                <a:off x="7401990" y="3505200"/>
                <a:ext cx="13716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baseline="-25000" dirty="0">
                  <a:solidFill>
                    <a:schemeClr val="tx1"/>
                  </a:solidFill>
                </a:endParaRPr>
              </a:p>
            </p:txBody>
          </p:sp>
          <p:sp>
            <p:nvSpPr>
              <p:cNvPr id="11" name="Oval 10"/>
              <p:cNvSpPr/>
              <p:nvPr/>
            </p:nvSpPr>
            <p:spPr>
              <a:xfrm>
                <a:off x="7391400" y="2514600"/>
                <a:ext cx="10668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a:t>
                </a:r>
                <a:endParaRPr lang="en-US" dirty="0">
                  <a:solidFill>
                    <a:schemeClr val="tx1"/>
                  </a:solidFill>
                </a:endParaRPr>
              </a:p>
            </p:txBody>
          </p:sp>
          <p:sp>
            <p:nvSpPr>
              <p:cNvPr id="12" name="Oval 11"/>
              <p:cNvSpPr/>
              <p:nvPr/>
            </p:nvSpPr>
            <p:spPr>
              <a:xfrm>
                <a:off x="762000" y="4495800"/>
                <a:ext cx="2438400" cy="838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B-AB       A-AB  </a:t>
                </a:r>
                <a:endParaRPr lang="en-US" dirty="0">
                  <a:solidFill>
                    <a:schemeClr val="tx1"/>
                  </a:solidFill>
                </a:endParaRPr>
              </a:p>
            </p:txBody>
          </p:sp>
          <p:cxnSp>
            <p:nvCxnSpPr>
              <p:cNvPr id="14" name="Straight Connector 13"/>
              <p:cNvCxnSpPr/>
              <p:nvPr/>
            </p:nvCxnSpPr>
            <p:spPr>
              <a:xfrm rot="16200000" flipH="1">
                <a:off x="7739595" y="3385605"/>
                <a:ext cx="685800" cy="1629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447800" y="4855030"/>
                <a:ext cx="838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121"/>
              <p:cNvGrpSpPr/>
              <p:nvPr/>
            </p:nvGrpSpPr>
            <p:grpSpPr>
              <a:xfrm>
                <a:off x="3505200" y="3276600"/>
                <a:ext cx="2971800" cy="762000"/>
                <a:chOff x="3124200" y="4800600"/>
                <a:chExt cx="3124200" cy="838200"/>
              </a:xfrm>
            </p:grpSpPr>
            <p:sp>
              <p:nvSpPr>
                <p:cNvPr id="45" name="Oval 44"/>
                <p:cNvSpPr/>
                <p:nvPr/>
              </p:nvSpPr>
              <p:spPr>
                <a:xfrm>
                  <a:off x="3124200" y="4800600"/>
                  <a:ext cx="31242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A-O            B-O</a:t>
                  </a:r>
                  <a:endParaRPr lang="en-US" dirty="0">
                    <a:solidFill>
                      <a:schemeClr val="tx1"/>
                    </a:solidFill>
                  </a:endParaRPr>
                </a:p>
              </p:txBody>
            </p:sp>
            <p:cxnSp>
              <p:nvCxnSpPr>
                <p:cNvPr id="46" name="Straight Connector 45"/>
                <p:cNvCxnSpPr/>
                <p:nvPr/>
              </p:nvCxnSpPr>
              <p:spPr>
                <a:xfrm rot="5400000">
                  <a:off x="3616559" y="5113261"/>
                  <a:ext cx="769618" cy="1682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4627685" y="5219700"/>
                  <a:ext cx="838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124200" y="5040087"/>
                  <a:ext cx="897185" cy="425288"/>
                </a:xfrm>
                <a:prstGeom prst="rect">
                  <a:avLst/>
                </a:prstGeom>
                <a:noFill/>
              </p:spPr>
              <p:txBody>
                <a:bodyPr wrap="square" rtlCol="0">
                  <a:spAutoFit/>
                </a:bodyPr>
                <a:lstStyle/>
                <a:p>
                  <a:r>
                    <a:rPr lang="en-US" dirty="0" smtClean="0"/>
                    <a:t>AB-O</a:t>
                  </a:r>
                  <a:endParaRPr lang="en-US" dirty="0"/>
                </a:p>
              </p:txBody>
            </p:sp>
          </p:grpSp>
          <p:grpSp>
            <p:nvGrpSpPr>
              <p:cNvPr id="9" name="Group 122"/>
              <p:cNvGrpSpPr/>
              <p:nvPr/>
            </p:nvGrpSpPr>
            <p:grpSpPr>
              <a:xfrm>
                <a:off x="4114800" y="4495800"/>
                <a:ext cx="3810000" cy="915490"/>
                <a:chOff x="2438400" y="3124200"/>
                <a:chExt cx="3810000" cy="915490"/>
              </a:xfrm>
            </p:grpSpPr>
            <p:sp>
              <p:nvSpPr>
                <p:cNvPr id="41" name="Oval 40"/>
                <p:cNvSpPr/>
                <p:nvPr/>
              </p:nvSpPr>
              <p:spPr>
                <a:xfrm>
                  <a:off x="2438400" y="3124200"/>
                  <a:ext cx="38100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O-B             </a:t>
                  </a:r>
                  <a:endParaRPr lang="en-US" dirty="0">
                    <a:solidFill>
                      <a:schemeClr val="tx1"/>
                    </a:solidFill>
                  </a:endParaRPr>
                </a:p>
              </p:txBody>
            </p:sp>
            <p:cxnSp>
              <p:nvCxnSpPr>
                <p:cNvPr id="42" name="Straight Connector 41"/>
                <p:cNvCxnSpPr/>
                <p:nvPr/>
              </p:nvCxnSpPr>
              <p:spPr>
                <a:xfrm rot="16200000" flipH="1">
                  <a:off x="3638550" y="3544390"/>
                  <a:ext cx="9144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6200000" flipH="1">
                  <a:off x="4762500" y="3521530"/>
                  <a:ext cx="83820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4572000" y="4800600"/>
                <a:ext cx="708454" cy="369332"/>
              </a:xfrm>
              <a:prstGeom prst="rect">
                <a:avLst/>
              </a:prstGeom>
              <a:noFill/>
            </p:spPr>
            <p:txBody>
              <a:bodyPr wrap="square" rtlCol="0">
                <a:spAutoFit/>
              </a:bodyPr>
              <a:lstStyle/>
              <a:p>
                <a:r>
                  <a:rPr lang="en-US" dirty="0" smtClean="0"/>
                  <a:t>O-A</a:t>
                </a:r>
                <a:endParaRPr lang="en-US" dirty="0"/>
              </a:p>
            </p:txBody>
          </p:sp>
          <p:cxnSp>
            <p:nvCxnSpPr>
              <p:cNvPr id="21" name="Straight Arrow Connector 20"/>
              <p:cNvCxnSpPr>
                <a:stCxn id="48" idx="2"/>
              </p:cNvCxnSpPr>
              <p:nvPr/>
            </p:nvCxnSpPr>
            <p:spPr>
              <a:xfrm>
                <a:off x="3931910" y="3880941"/>
                <a:ext cx="487690" cy="105028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2743200" y="4953000"/>
                <a:ext cx="1676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8" idx="2"/>
              </p:cNvCxnSpPr>
              <p:nvPr/>
            </p:nvCxnSpPr>
            <p:spPr>
              <a:xfrm flipV="1">
                <a:off x="2743200" y="3880941"/>
                <a:ext cx="1188710" cy="107206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flipV="1">
                <a:off x="4544785" y="4142015"/>
                <a:ext cx="968830" cy="304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5179361" y="3938392"/>
                <a:ext cx="1299881" cy="68579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6172200" y="3631352"/>
                <a:ext cx="1371600" cy="3310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5562600" y="3962400"/>
                <a:ext cx="2057400" cy="8926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859190" y="3505200"/>
                <a:ext cx="708454" cy="646331"/>
              </a:xfrm>
              <a:prstGeom prst="rect">
                <a:avLst/>
              </a:prstGeom>
              <a:noFill/>
            </p:spPr>
            <p:txBody>
              <a:bodyPr wrap="square" rtlCol="0">
                <a:spAutoFit/>
              </a:bodyPr>
              <a:lstStyle/>
              <a:p>
                <a:endParaRPr lang="en-US" dirty="0" smtClean="0"/>
              </a:p>
              <a:p>
                <a:r>
                  <a:rPr lang="en-US" dirty="0" smtClean="0"/>
                  <a:t>A-B</a:t>
                </a:r>
                <a:endParaRPr lang="en-US" dirty="0"/>
              </a:p>
            </p:txBody>
          </p:sp>
          <p:cxnSp>
            <p:nvCxnSpPr>
              <p:cNvPr id="29" name="Straight Connector 28"/>
              <p:cNvCxnSpPr/>
              <p:nvPr/>
            </p:nvCxnSpPr>
            <p:spPr>
              <a:xfrm rot="16200000" flipV="1">
                <a:off x="5524500" y="4054930"/>
                <a:ext cx="990600" cy="609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202"/>
              <p:cNvGrpSpPr/>
              <p:nvPr/>
            </p:nvGrpSpPr>
            <p:grpSpPr>
              <a:xfrm>
                <a:off x="838200" y="3124200"/>
                <a:ext cx="1752600" cy="609600"/>
                <a:chOff x="457200" y="3124200"/>
                <a:chExt cx="2209800" cy="838200"/>
              </a:xfrm>
            </p:grpSpPr>
            <p:sp>
              <p:nvSpPr>
                <p:cNvPr id="39" name="Oval 38"/>
                <p:cNvSpPr/>
                <p:nvPr/>
              </p:nvSpPr>
              <p:spPr>
                <a:xfrm>
                  <a:off x="457200" y="3124200"/>
                  <a:ext cx="22098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0" name="Straight Connector 39"/>
                <p:cNvCxnSpPr/>
                <p:nvPr/>
              </p:nvCxnSpPr>
              <p:spPr>
                <a:xfrm rot="5400000">
                  <a:off x="1066800" y="3505200"/>
                  <a:ext cx="838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838200" y="3276600"/>
                <a:ext cx="784654" cy="386625"/>
              </a:xfrm>
              <a:prstGeom prst="rect">
                <a:avLst/>
              </a:prstGeom>
              <a:noFill/>
            </p:spPr>
            <p:txBody>
              <a:bodyPr wrap="square" rtlCol="0">
                <a:spAutoFit/>
              </a:bodyPr>
              <a:lstStyle/>
              <a:p>
                <a:r>
                  <a:rPr lang="en-US" dirty="0" smtClean="0"/>
                  <a:t>AB-B</a:t>
                </a:r>
                <a:endParaRPr lang="en-US" dirty="0"/>
              </a:p>
            </p:txBody>
          </p:sp>
          <p:sp>
            <p:nvSpPr>
              <p:cNvPr id="32" name="TextBox 31"/>
              <p:cNvSpPr txBox="1"/>
              <p:nvPr/>
            </p:nvSpPr>
            <p:spPr>
              <a:xfrm>
                <a:off x="1676400" y="3200400"/>
                <a:ext cx="914400" cy="386625"/>
              </a:xfrm>
              <a:prstGeom prst="rect">
                <a:avLst/>
              </a:prstGeom>
              <a:noFill/>
            </p:spPr>
            <p:txBody>
              <a:bodyPr wrap="square" rtlCol="0">
                <a:spAutoFit/>
              </a:bodyPr>
              <a:lstStyle/>
              <a:p>
                <a:r>
                  <a:rPr lang="en-US" dirty="0" smtClean="0"/>
                  <a:t>AB-A</a:t>
                </a:r>
                <a:endParaRPr lang="en-US" dirty="0"/>
              </a:p>
            </p:txBody>
          </p:sp>
          <p:cxnSp>
            <p:nvCxnSpPr>
              <p:cNvPr id="33" name="Straight Connector 32"/>
              <p:cNvCxnSpPr/>
              <p:nvPr/>
            </p:nvCxnSpPr>
            <p:spPr>
              <a:xfrm rot="5400000" flipH="1" flipV="1">
                <a:off x="571500" y="4152900"/>
                <a:ext cx="1219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flipH="1" flipV="1">
                <a:off x="1458685" y="4180115"/>
                <a:ext cx="119743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6225746" y="2362200"/>
              <a:ext cx="983088" cy="386625"/>
            </a:xfrm>
            <a:prstGeom prst="rect">
              <a:avLst/>
            </a:prstGeom>
            <a:noFill/>
          </p:spPr>
          <p:txBody>
            <a:bodyPr wrap="square" rtlCol="0">
              <a:spAutoFit/>
            </a:bodyPr>
            <a:lstStyle/>
            <a:p>
              <a:r>
                <a:rPr lang="en-US" dirty="0" smtClean="0"/>
                <a:t>O-AB</a:t>
              </a:r>
              <a:endParaRPr lang="en-US" dirty="0"/>
            </a:p>
          </p:txBody>
        </p:sp>
        <p:sp>
          <p:nvSpPr>
            <p:cNvPr id="7" name="Freeform 6"/>
            <p:cNvSpPr/>
            <p:nvPr/>
          </p:nvSpPr>
          <p:spPr>
            <a:xfrm>
              <a:off x="6930189" y="1147011"/>
              <a:ext cx="278645" cy="741947"/>
            </a:xfrm>
            <a:custGeom>
              <a:avLst/>
              <a:gdLst>
                <a:gd name="connsiteX0" fmla="*/ 168443 w 278645"/>
                <a:gd name="connsiteY0" fmla="*/ 8021 h 741947"/>
                <a:gd name="connsiteX1" fmla="*/ 72190 w 278645"/>
                <a:gd name="connsiteY1" fmla="*/ 32084 h 741947"/>
                <a:gd name="connsiteX2" fmla="*/ 60158 w 278645"/>
                <a:gd name="connsiteY2" fmla="*/ 80210 h 741947"/>
                <a:gd name="connsiteX3" fmla="*/ 24064 w 278645"/>
                <a:gd name="connsiteY3" fmla="*/ 116305 h 741947"/>
                <a:gd name="connsiteX4" fmla="*/ 0 w 278645"/>
                <a:gd name="connsiteY4" fmla="*/ 152400 h 741947"/>
                <a:gd name="connsiteX5" fmla="*/ 12032 w 278645"/>
                <a:gd name="connsiteY5" fmla="*/ 260684 h 741947"/>
                <a:gd name="connsiteX6" fmla="*/ 24064 w 278645"/>
                <a:gd name="connsiteY6" fmla="*/ 308810 h 741947"/>
                <a:gd name="connsiteX7" fmla="*/ 60158 w 278645"/>
                <a:gd name="connsiteY7" fmla="*/ 332873 h 741947"/>
                <a:gd name="connsiteX8" fmla="*/ 84222 w 278645"/>
                <a:gd name="connsiteY8" fmla="*/ 356936 h 741947"/>
                <a:gd name="connsiteX9" fmla="*/ 96253 w 278645"/>
                <a:gd name="connsiteY9" fmla="*/ 393031 h 741947"/>
                <a:gd name="connsiteX10" fmla="*/ 204537 w 278645"/>
                <a:gd name="connsiteY10" fmla="*/ 525378 h 741947"/>
                <a:gd name="connsiteX11" fmla="*/ 228600 w 278645"/>
                <a:gd name="connsiteY11" fmla="*/ 549442 h 741947"/>
                <a:gd name="connsiteX12" fmla="*/ 252664 w 278645"/>
                <a:gd name="connsiteY12" fmla="*/ 573505 h 741947"/>
                <a:gd name="connsiteX13" fmla="*/ 264695 w 278645"/>
                <a:gd name="connsiteY13" fmla="*/ 741947 h 74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645" h="741947">
                  <a:moveTo>
                    <a:pt x="168443" y="8021"/>
                  </a:moveTo>
                  <a:cubicBezTo>
                    <a:pt x="136359" y="16042"/>
                    <a:pt x="80211" y="0"/>
                    <a:pt x="72190" y="32084"/>
                  </a:cubicBezTo>
                  <a:cubicBezTo>
                    <a:pt x="68179" y="48126"/>
                    <a:pt x="68362" y="65853"/>
                    <a:pt x="60158" y="80210"/>
                  </a:cubicBezTo>
                  <a:cubicBezTo>
                    <a:pt x="51716" y="94983"/>
                    <a:pt x="34957" y="103234"/>
                    <a:pt x="24064" y="116305"/>
                  </a:cubicBezTo>
                  <a:cubicBezTo>
                    <a:pt x="14807" y="127414"/>
                    <a:pt x="8021" y="140368"/>
                    <a:pt x="0" y="152400"/>
                  </a:cubicBezTo>
                  <a:cubicBezTo>
                    <a:pt x="4011" y="188495"/>
                    <a:pt x="6510" y="224790"/>
                    <a:pt x="12032" y="260684"/>
                  </a:cubicBezTo>
                  <a:cubicBezTo>
                    <a:pt x="14546" y="277027"/>
                    <a:pt x="14892" y="295051"/>
                    <a:pt x="24064" y="308810"/>
                  </a:cubicBezTo>
                  <a:cubicBezTo>
                    <a:pt x="32085" y="320841"/>
                    <a:pt x="48867" y="323840"/>
                    <a:pt x="60158" y="332873"/>
                  </a:cubicBezTo>
                  <a:cubicBezTo>
                    <a:pt x="69016" y="339959"/>
                    <a:pt x="76201" y="348915"/>
                    <a:pt x="84222" y="356936"/>
                  </a:cubicBezTo>
                  <a:cubicBezTo>
                    <a:pt x="88232" y="368968"/>
                    <a:pt x="90094" y="381945"/>
                    <a:pt x="96253" y="393031"/>
                  </a:cubicBezTo>
                  <a:cubicBezTo>
                    <a:pt x="136165" y="464873"/>
                    <a:pt x="147409" y="468250"/>
                    <a:pt x="204537" y="525378"/>
                  </a:cubicBezTo>
                  <a:lnTo>
                    <a:pt x="228600" y="549442"/>
                  </a:lnTo>
                  <a:lnTo>
                    <a:pt x="252664" y="573505"/>
                  </a:lnTo>
                  <a:cubicBezTo>
                    <a:pt x="278645" y="651452"/>
                    <a:pt x="264695" y="596918"/>
                    <a:pt x="264695" y="74194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eeform 7"/>
            <p:cNvSpPr/>
            <p:nvPr/>
          </p:nvSpPr>
          <p:spPr>
            <a:xfrm>
              <a:off x="5264553" y="938463"/>
              <a:ext cx="145647" cy="565484"/>
            </a:xfrm>
            <a:custGeom>
              <a:avLst/>
              <a:gdLst>
                <a:gd name="connsiteX0" fmla="*/ 0 w 145647"/>
                <a:gd name="connsiteY0" fmla="*/ 0 h 565484"/>
                <a:gd name="connsiteX1" fmla="*/ 12032 w 145647"/>
                <a:gd name="connsiteY1" fmla="*/ 144379 h 565484"/>
                <a:gd name="connsiteX2" fmla="*/ 36095 w 145647"/>
                <a:gd name="connsiteY2" fmla="*/ 180474 h 565484"/>
                <a:gd name="connsiteX3" fmla="*/ 48126 w 145647"/>
                <a:gd name="connsiteY3" fmla="*/ 216569 h 565484"/>
                <a:gd name="connsiteX4" fmla="*/ 36095 w 145647"/>
                <a:gd name="connsiteY4" fmla="*/ 276726 h 565484"/>
                <a:gd name="connsiteX5" fmla="*/ 12032 w 145647"/>
                <a:gd name="connsiteY5" fmla="*/ 300790 h 565484"/>
                <a:gd name="connsiteX6" fmla="*/ 24063 w 145647"/>
                <a:gd name="connsiteY6" fmla="*/ 421105 h 565484"/>
                <a:gd name="connsiteX7" fmla="*/ 48126 w 145647"/>
                <a:gd name="connsiteY7" fmla="*/ 445169 h 565484"/>
                <a:gd name="connsiteX8" fmla="*/ 120316 w 145647"/>
                <a:gd name="connsiteY8" fmla="*/ 481263 h 565484"/>
                <a:gd name="connsiteX9" fmla="*/ 144379 w 145647"/>
                <a:gd name="connsiteY9" fmla="*/ 565484 h 5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647" h="565484">
                  <a:moveTo>
                    <a:pt x="0" y="0"/>
                  </a:moveTo>
                  <a:cubicBezTo>
                    <a:pt x="4011" y="48126"/>
                    <a:pt x="2561" y="97024"/>
                    <a:pt x="12032" y="144379"/>
                  </a:cubicBezTo>
                  <a:cubicBezTo>
                    <a:pt x="14868" y="158558"/>
                    <a:pt x="29628" y="167540"/>
                    <a:pt x="36095" y="180474"/>
                  </a:cubicBezTo>
                  <a:cubicBezTo>
                    <a:pt x="41767" y="191818"/>
                    <a:pt x="44116" y="204537"/>
                    <a:pt x="48126" y="216569"/>
                  </a:cubicBezTo>
                  <a:cubicBezTo>
                    <a:pt x="44116" y="236621"/>
                    <a:pt x="44150" y="257930"/>
                    <a:pt x="36095" y="276726"/>
                  </a:cubicBezTo>
                  <a:cubicBezTo>
                    <a:pt x="31627" y="287152"/>
                    <a:pt x="12974" y="289486"/>
                    <a:pt x="12032" y="300790"/>
                  </a:cubicBezTo>
                  <a:cubicBezTo>
                    <a:pt x="8685" y="340956"/>
                    <a:pt x="14288" y="382003"/>
                    <a:pt x="24063" y="421105"/>
                  </a:cubicBezTo>
                  <a:cubicBezTo>
                    <a:pt x="26814" y="432110"/>
                    <a:pt x="39268" y="438083"/>
                    <a:pt x="48126" y="445169"/>
                  </a:cubicBezTo>
                  <a:cubicBezTo>
                    <a:pt x="81445" y="471824"/>
                    <a:pt x="82193" y="468556"/>
                    <a:pt x="120316" y="481263"/>
                  </a:cubicBezTo>
                  <a:cubicBezTo>
                    <a:pt x="145647" y="557258"/>
                    <a:pt x="144379" y="528088"/>
                    <a:pt x="144379" y="56548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 name="Slide Number Placeholder 15"/>
          <p:cNvSpPr>
            <a:spLocks noGrp="1"/>
          </p:cNvSpPr>
          <p:nvPr>
            <p:ph type="sldNum" sz="quarter" idx="12"/>
          </p:nvPr>
        </p:nvSpPr>
        <p:spPr/>
        <p:txBody>
          <a:bodyPr/>
          <a:lstStyle/>
          <a:p>
            <a:pPr>
              <a:defRPr/>
            </a:pPr>
            <a:fld id="{8931D6B6-181F-48D8-8B49-A6E52FA57CD4}" type="slidenum">
              <a:rPr lang="en-US" smtClean="0"/>
              <a:pPr>
                <a:defRPr/>
              </a:pPr>
              <a:t>55</a:t>
            </a:fld>
            <a:endParaRPr lang="en-US"/>
          </a:p>
        </p:txBody>
      </p:sp>
    </p:spTree>
    <p:extLst>
      <p:ext uri="{BB962C8B-B14F-4D97-AF65-F5344CB8AC3E}">
        <p14:creationId xmlns:p14="http://schemas.microsoft.com/office/powerpoint/2010/main" val="20996740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43" name="Content Placeholder 2"/>
          <p:cNvSpPr>
            <a:spLocks noGrp="1"/>
          </p:cNvSpPr>
          <p:nvPr>
            <p:ph idx="1"/>
          </p:nvPr>
        </p:nvSpPr>
        <p:spPr>
          <a:xfrm>
            <a:off x="432074" y="435147"/>
            <a:ext cx="8458200" cy="5410201"/>
          </a:xfrm>
        </p:spPr>
        <p:txBody>
          <a:bodyPr>
            <a:normAutofit/>
          </a:bodyPr>
          <a:lstStyle/>
          <a:p>
            <a:pPr marL="457200" indent="-457200">
              <a:buNone/>
            </a:pPr>
            <a:r>
              <a:rPr lang="en-US" sz="2400" dirty="0" smtClean="0"/>
              <a:t>Why 4 way exchanges don’t help: The 4-way uses one AB-0 and one A-B pair, which can all matched (see figure before) using 3-way exchanges. With two three way exchanges, can match 3, not only 2 </a:t>
            </a:r>
            <a:r>
              <a:rPr lang="en-US" sz="2400" dirty="0" err="1" smtClean="0"/>
              <a:t>underdemanded</a:t>
            </a:r>
            <a:r>
              <a:rPr lang="en-US" sz="2400" dirty="0" smtClean="0"/>
              <a:t> pairs. </a:t>
            </a:r>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a:p>
            <a:pPr marL="457200" indent="-457200">
              <a:buNone/>
            </a:pPr>
            <a:endParaRPr lang="en-US" sz="2400" dirty="0" smtClean="0"/>
          </a:p>
        </p:txBody>
      </p:sp>
      <p:grpSp>
        <p:nvGrpSpPr>
          <p:cNvPr id="3" name="Group 297"/>
          <p:cNvGrpSpPr/>
          <p:nvPr/>
        </p:nvGrpSpPr>
        <p:grpSpPr>
          <a:xfrm>
            <a:off x="1752600" y="2132555"/>
            <a:ext cx="5334000" cy="2514600"/>
            <a:chOff x="838200" y="1219200"/>
            <a:chExt cx="5867400" cy="3156856"/>
          </a:xfrm>
        </p:grpSpPr>
        <p:grpSp>
          <p:nvGrpSpPr>
            <p:cNvPr id="4" name="Group 277"/>
            <p:cNvGrpSpPr/>
            <p:nvPr/>
          </p:nvGrpSpPr>
          <p:grpSpPr>
            <a:xfrm>
              <a:off x="1981201" y="3810000"/>
              <a:ext cx="1005552" cy="566056"/>
              <a:chOff x="1545772" y="1338944"/>
              <a:chExt cx="915196" cy="609600"/>
            </a:xfrm>
          </p:grpSpPr>
          <p:sp>
            <p:nvSpPr>
              <p:cNvPr id="88" name="Oval 87"/>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p:cNvSpPr txBox="1"/>
              <p:nvPr/>
            </p:nvSpPr>
            <p:spPr>
              <a:xfrm>
                <a:off x="1545772" y="1447800"/>
                <a:ext cx="915196" cy="499331"/>
              </a:xfrm>
              <a:prstGeom prst="rect">
                <a:avLst/>
              </a:prstGeom>
              <a:noFill/>
            </p:spPr>
            <p:txBody>
              <a:bodyPr wrap="square" rtlCol="0">
                <a:spAutoFit/>
              </a:bodyPr>
              <a:lstStyle/>
              <a:p>
                <a:r>
                  <a:rPr lang="en-US" dirty="0" smtClean="0"/>
                  <a:t>B-AB</a:t>
                </a:r>
                <a:endParaRPr lang="en-US" dirty="0"/>
              </a:p>
            </p:txBody>
          </p:sp>
        </p:grpSp>
        <p:grpSp>
          <p:nvGrpSpPr>
            <p:cNvPr id="5" name="Group 230"/>
            <p:cNvGrpSpPr/>
            <p:nvPr/>
          </p:nvGrpSpPr>
          <p:grpSpPr>
            <a:xfrm>
              <a:off x="1600200" y="1338944"/>
              <a:ext cx="1082041" cy="566056"/>
              <a:chOff x="1545772" y="1338944"/>
              <a:chExt cx="984812" cy="609600"/>
            </a:xfrm>
          </p:grpSpPr>
          <p:sp>
            <p:nvSpPr>
              <p:cNvPr id="86" name="Oval 85"/>
              <p:cNvSpPr/>
              <p:nvPr/>
            </p:nvSpPr>
            <p:spPr>
              <a:xfrm>
                <a:off x="1545772" y="1338944"/>
                <a:ext cx="762000" cy="609600"/>
              </a:xfrm>
              <a:prstGeom prst="ellipse">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1600200" y="1447800"/>
                <a:ext cx="930384" cy="499331"/>
              </a:xfrm>
              <a:prstGeom prst="rect">
                <a:avLst/>
              </a:prstGeom>
              <a:noFill/>
            </p:spPr>
            <p:txBody>
              <a:bodyPr wrap="square" rtlCol="0">
                <a:spAutoFit/>
              </a:bodyPr>
              <a:lstStyle/>
              <a:p>
                <a:r>
                  <a:rPr lang="en-US" dirty="0" smtClean="0"/>
                  <a:t>AB-O</a:t>
                </a:r>
                <a:endParaRPr lang="en-US" dirty="0"/>
              </a:p>
            </p:txBody>
          </p:sp>
        </p:grpSp>
        <p:grpSp>
          <p:nvGrpSpPr>
            <p:cNvPr id="6" name="Group 231"/>
            <p:cNvGrpSpPr/>
            <p:nvPr/>
          </p:nvGrpSpPr>
          <p:grpSpPr>
            <a:xfrm>
              <a:off x="838200" y="2133600"/>
              <a:ext cx="838201" cy="566056"/>
              <a:chOff x="1545772" y="1338944"/>
              <a:chExt cx="762883" cy="609600"/>
            </a:xfrm>
          </p:grpSpPr>
          <p:sp>
            <p:nvSpPr>
              <p:cNvPr id="84" name="Oval 83"/>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p:cNvSpPr txBox="1"/>
              <p:nvPr/>
            </p:nvSpPr>
            <p:spPr>
              <a:xfrm>
                <a:off x="1545773" y="1447800"/>
                <a:ext cx="762882" cy="499331"/>
              </a:xfrm>
              <a:prstGeom prst="rect">
                <a:avLst/>
              </a:prstGeom>
              <a:noFill/>
            </p:spPr>
            <p:txBody>
              <a:bodyPr wrap="square" rtlCol="0">
                <a:spAutoFit/>
              </a:bodyPr>
              <a:lstStyle/>
              <a:p>
                <a:r>
                  <a:rPr lang="en-US" dirty="0" smtClean="0"/>
                  <a:t>A-AB</a:t>
                </a:r>
                <a:endParaRPr lang="en-US" dirty="0"/>
              </a:p>
            </p:txBody>
          </p:sp>
        </p:grpSp>
        <p:grpSp>
          <p:nvGrpSpPr>
            <p:cNvPr id="7" name="Group 235"/>
            <p:cNvGrpSpPr/>
            <p:nvPr/>
          </p:nvGrpSpPr>
          <p:grpSpPr>
            <a:xfrm>
              <a:off x="2362200" y="2133600"/>
              <a:ext cx="838200" cy="566056"/>
              <a:chOff x="1545772" y="1338944"/>
              <a:chExt cx="762882" cy="609600"/>
            </a:xfrm>
          </p:grpSpPr>
          <p:sp>
            <p:nvSpPr>
              <p:cNvPr id="82" name="Oval 81"/>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1600200" y="1447800"/>
                <a:ext cx="708454" cy="499331"/>
              </a:xfrm>
              <a:prstGeom prst="rect">
                <a:avLst/>
              </a:prstGeom>
              <a:noFill/>
            </p:spPr>
            <p:txBody>
              <a:bodyPr wrap="square" rtlCol="0">
                <a:spAutoFit/>
              </a:bodyPr>
              <a:lstStyle/>
              <a:p>
                <a:r>
                  <a:rPr lang="en-US" dirty="0" smtClean="0"/>
                  <a:t>O-A</a:t>
                </a:r>
                <a:endParaRPr lang="en-US" dirty="0"/>
              </a:p>
            </p:txBody>
          </p:sp>
        </p:grpSp>
        <p:cxnSp>
          <p:nvCxnSpPr>
            <p:cNvPr id="54" name="Straight Arrow Connector 53"/>
            <p:cNvCxnSpPr>
              <a:endCxn id="83" idx="0"/>
            </p:cNvCxnSpPr>
            <p:nvPr/>
          </p:nvCxnSpPr>
          <p:spPr>
            <a:xfrm>
              <a:off x="2209800" y="1752600"/>
              <a:ext cx="601402" cy="48208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1447800" y="1752600"/>
              <a:ext cx="762000" cy="533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83" idx="0"/>
            </p:cNvCxnSpPr>
            <p:nvPr/>
          </p:nvCxnSpPr>
          <p:spPr>
            <a:xfrm flipH="1">
              <a:off x="1447801" y="2234680"/>
              <a:ext cx="1363401" cy="12752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246"/>
            <p:cNvGrpSpPr/>
            <p:nvPr/>
          </p:nvGrpSpPr>
          <p:grpSpPr>
            <a:xfrm>
              <a:off x="5105400" y="1219200"/>
              <a:ext cx="838200" cy="566056"/>
              <a:chOff x="1545772" y="1338944"/>
              <a:chExt cx="762882" cy="609600"/>
            </a:xfrm>
          </p:grpSpPr>
          <p:sp>
            <p:nvSpPr>
              <p:cNvPr id="80" name="Oval 79"/>
              <p:cNvSpPr/>
              <p:nvPr/>
            </p:nvSpPr>
            <p:spPr>
              <a:xfrm>
                <a:off x="1545772" y="1338944"/>
                <a:ext cx="762000" cy="609600"/>
              </a:xfrm>
              <a:prstGeom prst="ellipse">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1600200" y="1447800"/>
                <a:ext cx="708454" cy="397743"/>
              </a:xfrm>
              <a:prstGeom prst="rect">
                <a:avLst/>
              </a:prstGeom>
              <a:noFill/>
            </p:spPr>
            <p:txBody>
              <a:bodyPr wrap="square" rtlCol="0">
                <a:spAutoFit/>
              </a:bodyPr>
              <a:lstStyle/>
              <a:p>
                <a:r>
                  <a:rPr lang="en-US" dirty="0" smtClean="0"/>
                  <a:t>A-B</a:t>
                </a:r>
                <a:endParaRPr lang="en-US" dirty="0"/>
              </a:p>
            </p:txBody>
          </p:sp>
        </p:grpSp>
        <p:grpSp>
          <p:nvGrpSpPr>
            <p:cNvPr id="9" name="Group 249"/>
            <p:cNvGrpSpPr/>
            <p:nvPr/>
          </p:nvGrpSpPr>
          <p:grpSpPr>
            <a:xfrm>
              <a:off x="4343400" y="2013856"/>
              <a:ext cx="838200" cy="566056"/>
              <a:chOff x="1545772" y="1338944"/>
              <a:chExt cx="762882" cy="609600"/>
            </a:xfrm>
          </p:grpSpPr>
          <p:sp>
            <p:nvSpPr>
              <p:cNvPr id="78" name="Oval 77"/>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1600200" y="1447800"/>
                <a:ext cx="708454" cy="397743"/>
              </a:xfrm>
              <a:prstGeom prst="rect">
                <a:avLst/>
              </a:prstGeom>
              <a:noFill/>
            </p:spPr>
            <p:txBody>
              <a:bodyPr wrap="square" rtlCol="0">
                <a:spAutoFit/>
              </a:bodyPr>
              <a:lstStyle/>
              <a:p>
                <a:r>
                  <a:rPr lang="en-US" dirty="0" smtClean="0"/>
                  <a:t>O-A</a:t>
                </a:r>
                <a:endParaRPr lang="en-US" dirty="0"/>
              </a:p>
            </p:txBody>
          </p:sp>
        </p:grpSp>
        <p:grpSp>
          <p:nvGrpSpPr>
            <p:cNvPr id="10" name="Group 252"/>
            <p:cNvGrpSpPr/>
            <p:nvPr/>
          </p:nvGrpSpPr>
          <p:grpSpPr>
            <a:xfrm>
              <a:off x="5867400" y="2013856"/>
              <a:ext cx="838200" cy="566056"/>
              <a:chOff x="1545772" y="1338944"/>
              <a:chExt cx="762882" cy="609600"/>
            </a:xfrm>
          </p:grpSpPr>
          <p:sp>
            <p:nvSpPr>
              <p:cNvPr id="76" name="Oval 75"/>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1600200" y="1447800"/>
                <a:ext cx="708454" cy="397743"/>
              </a:xfrm>
              <a:prstGeom prst="rect">
                <a:avLst/>
              </a:prstGeom>
              <a:noFill/>
            </p:spPr>
            <p:txBody>
              <a:bodyPr wrap="square" rtlCol="0">
                <a:spAutoFit/>
              </a:bodyPr>
              <a:lstStyle/>
              <a:p>
                <a:r>
                  <a:rPr lang="en-US" dirty="0" smtClean="0"/>
                  <a:t>B-O</a:t>
                </a:r>
                <a:endParaRPr lang="en-US" dirty="0"/>
              </a:p>
            </p:txBody>
          </p:sp>
        </p:grpSp>
        <p:cxnSp>
          <p:nvCxnSpPr>
            <p:cNvPr id="60" name="Straight Arrow Connector 59"/>
            <p:cNvCxnSpPr/>
            <p:nvPr/>
          </p:nvCxnSpPr>
          <p:spPr>
            <a:xfrm>
              <a:off x="5715000" y="1632856"/>
              <a:ext cx="601401" cy="48208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4953000" y="1632856"/>
              <a:ext cx="762000" cy="5007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10800000" flipV="1">
              <a:off x="4876800" y="2114936"/>
              <a:ext cx="1439602" cy="9486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1" name="Group 262"/>
            <p:cNvGrpSpPr/>
            <p:nvPr/>
          </p:nvGrpSpPr>
          <p:grpSpPr>
            <a:xfrm>
              <a:off x="3276600" y="2971800"/>
              <a:ext cx="1066800" cy="566056"/>
              <a:chOff x="1545772" y="1338944"/>
              <a:chExt cx="970941" cy="609600"/>
            </a:xfrm>
          </p:grpSpPr>
          <p:sp>
            <p:nvSpPr>
              <p:cNvPr id="74" name="Oval 73"/>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1600200" y="1447800"/>
                <a:ext cx="916513" cy="499331"/>
              </a:xfrm>
              <a:prstGeom prst="rect">
                <a:avLst/>
              </a:prstGeom>
              <a:noFill/>
            </p:spPr>
            <p:txBody>
              <a:bodyPr wrap="square" rtlCol="0">
                <a:spAutoFit/>
              </a:bodyPr>
              <a:lstStyle/>
              <a:p>
                <a:r>
                  <a:rPr lang="en-US" dirty="0" smtClean="0"/>
                  <a:t>AB-O</a:t>
                </a:r>
                <a:endParaRPr lang="en-US" dirty="0"/>
              </a:p>
            </p:txBody>
          </p:sp>
        </p:grpSp>
        <p:grpSp>
          <p:nvGrpSpPr>
            <p:cNvPr id="12" name="Group 265"/>
            <p:cNvGrpSpPr/>
            <p:nvPr/>
          </p:nvGrpSpPr>
          <p:grpSpPr>
            <a:xfrm>
              <a:off x="3200400" y="3810000"/>
              <a:ext cx="838200" cy="566056"/>
              <a:chOff x="1545772" y="1338944"/>
              <a:chExt cx="762882" cy="609600"/>
            </a:xfrm>
          </p:grpSpPr>
          <p:sp>
            <p:nvSpPr>
              <p:cNvPr id="72" name="Oval 71"/>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1600200" y="1447800"/>
                <a:ext cx="708454" cy="397743"/>
              </a:xfrm>
              <a:prstGeom prst="rect">
                <a:avLst/>
              </a:prstGeom>
              <a:noFill/>
            </p:spPr>
            <p:txBody>
              <a:bodyPr wrap="square" rtlCol="0">
                <a:spAutoFit/>
              </a:bodyPr>
              <a:lstStyle/>
              <a:p>
                <a:r>
                  <a:rPr lang="en-US" dirty="0" smtClean="0"/>
                  <a:t>A-B</a:t>
                </a:r>
                <a:endParaRPr lang="en-US" dirty="0"/>
              </a:p>
            </p:txBody>
          </p:sp>
        </p:grpSp>
        <p:grpSp>
          <p:nvGrpSpPr>
            <p:cNvPr id="13" name="Group 268"/>
            <p:cNvGrpSpPr/>
            <p:nvPr/>
          </p:nvGrpSpPr>
          <p:grpSpPr>
            <a:xfrm>
              <a:off x="4724400" y="3810000"/>
              <a:ext cx="838200" cy="566056"/>
              <a:chOff x="1545772" y="1338944"/>
              <a:chExt cx="762882" cy="609600"/>
            </a:xfrm>
          </p:grpSpPr>
          <p:sp>
            <p:nvSpPr>
              <p:cNvPr id="70" name="Oval 69"/>
              <p:cNvSpPr/>
              <p:nvPr/>
            </p:nvSpPr>
            <p:spPr>
              <a:xfrm>
                <a:off x="1545772" y="1338944"/>
                <a:ext cx="7620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1600200" y="1447800"/>
                <a:ext cx="708454" cy="397743"/>
              </a:xfrm>
              <a:prstGeom prst="rect">
                <a:avLst/>
              </a:prstGeom>
              <a:noFill/>
            </p:spPr>
            <p:txBody>
              <a:bodyPr wrap="square" rtlCol="0">
                <a:spAutoFit/>
              </a:bodyPr>
              <a:lstStyle/>
              <a:p>
                <a:r>
                  <a:rPr lang="en-US" dirty="0" smtClean="0"/>
                  <a:t>O-A</a:t>
                </a:r>
                <a:endParaRPr lang="en-US" dirty="0"/>
              </a:p>
            </p:txBody>
          </p:sp>
        </p:grpSp>
        <p:cxnSp>
          <p:nvCxnSpPr>
            <p:cNvPr id="66" name="Straight Arrow Connector 65"/>
            <p:cNvCxnSpPr>
              <a:endCxn id="71" idx="0"/>
            </p:cNvCxnSpPr>
            <p:nvPr/>
          </p:nvCxnSpPr>
          <p:spPr>
            <a:xfrm>
              <a:off x="3886200" y="3385456"/>
              <a:ext cx="1287201" cy="5256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89" idx="0"/>
            </p:cNvCxnSpPr>
            <p:nvPr/>
          </p:nvCxnSpPr>
          <p:spPr>
            <a:xfrm flipV="1">
              <a:off x="2483977" y="3385460"/>
              <a:ext cx="1402222" cy="5256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71" idx="0"/>
              <a:endCxn id="73" idx="0"/>
            </p:cNvCxnSpPr>
            <p:nvPr/>
          </p:nvCxnSpPr>
          <p:spPr>
            <a:xfrm rot="16200000" flipV="1">
              <a:off x="4411401" y="3149080"/>
              <a:ext cx="1588" cy="1524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73" idx="0"/>
              <a:endCxn id="89" idx="0"/>
            </p:cNvCxnSpPr>
            <p:nvPr/>
          </p:nvCxnSpPr>
          <p:spPr>
            <a:xfrm flipH="1">
              <a:off x="2483977" y="3911081"/>
              <a:ext cx="116542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0" name="Rectangle 89"/>
          <p:cNvSpPr/>
          <p:nvPr/>
        </p:nvSpPr>
        <p:spPr>
          <a:xfrm>
            <a:off x="457200" y="4724400"/>
            <a:ext cx="7924800" cy="1938992"/>
          </a:xfrm>
          <a:prstGeom prst="rect">
            <a:avLst/>
          </a:prstGeom>
        </p:spPr>
        <p:txBody>
          <a:bodyPr wrap="square">
            <a:spAutoFit/>
          </a:bodyPr>
          <a:lstStyle/>
          <a:p>
            <a:pPr>
              <a:buNone/>
            </a:pPr>
            <a:r>
              <a:rPr lang="en-US" sz="2400" dirty="0" smtClean="0">
                <a:solidFill>
                  <a:srgbClr val="0000FF"/>
                </a:solidFill>
              </a:rPr>
              <a:t>Corollary</a:t>
            </a:r>
            <a:r>
              <a:rPr lang="en-US" sz="2400" dirty="0" smtClean="0">
                <a:solidFill>
                  <a:srgbClr val="0000FF"/>
                </a:solidFill>
                <a:sym typeface="Wingdings" pitchFamily="2" charset="2"/>
              </a:rPr>
              <a:t>: </a:t>
            </a:r>
          </a:p>
          <a:p>
            <a:pPr>
              <a:buNone/>
            </a:pPr>
            <a:r>
              <a:rPr lang="en-US" sz="2400" dirty="0" smtClean="0">
                <a:sym typeface="Wingdings" pitchFamily="2" charset="2"/>
              </a:rPr>
              <a:t>    (</a:t>
            </a:r>
            <a:r>
              <a:rPr lang="en-US" sz="2400" dirty="0" err="1" smtClean="0">
                <a:sym typeface="Wingdings" pitchFamily="2" charset="2"/>
              </a:rPr>
              <a:t>i</a:t>
            </a:r>
            <a:r>
              <a:rPr lang="en-US" sz="2400" dirty="0" smtClean="0">
                <a:sym typeface="Wingdings" pitchFamily="2" charset="2"/>
              </a:rPr>
              <a:t>)</a:t>
            </a:r>
            <a:r>
              <a:rPr lang="en-US" sz="2400" dirty="0" smtClean="0"/>
              <a:t> </a:t>
            </a:r>
            <a:r>
              <a:rPr lang="en-US" sz="2400" dirty="0" err="1" smtClean="0"/>
              <a:t>lim</a:t>
            </a:r>
            <a:r>
              <a:rPr lang="en-US" sz="2400" dirty="0" smtClean="0">
                <a:solidFill>
                  <a:srgbClr val="0000FF"/>
                </a:solidFill>
              </a:rPr>
              <a:t> </a:t>
            </a:r>
            <a:r>
              <a:rPr lang="en-US" sz="2400" dirty="0" smtClean="0"/>
              <a:t>X(m,3) &gt;=   </a:t>
            </a:r>
            <a:r>
              <a:rPr lang="en-US" sz="2400" dirty="0" err="1" smtClean="0"/>
              <a:t>lim</a:t>
            </a:r>
            <a:r>
              <a:rPr lang="en-US" sz="2400" dirty="0" smtClean="0"/>
              <a:t> X(</a:t>
            </a:r>
            <a:r>
              <a:rPr lang="en-US" sz="2400" dirty="0" err="1" smtClean="0"/>
              <a:t>m,k</a:t>
            </a:r>
            <a:r>
              <a:rPr lang="en-US" sz="2400" dirty="0" smtClean="0"/>
              <a:t>) for all k</a:t>
            </a:r>
          </a:p>
          <a:p>
            <a:pPr>
              <a:buNone/>
            </a:pPr>
            <a:r>
              <a:rPr lang="en-US" sz="2400" dirty="0" smtClean="0"/>
              <a:t>    (ii) </a:t>
            </a:r>
            <a:r>
              <a:rPr lang="en-US" sz="2400" dirty="0" err="1" smtClean="0"/>
              <a:t>lim</a:t>
            </a:r>
            <a:r>
              <a:rPr lang="en-US" sz="2400" dirty="0" smtClean="0"/>
              <a:t> X(m,3)-</a:t>
            </a:r>
            <a:r>
              <a:rPr lang="en-US" sz="2400" dirty="0" err="1" smtClean="0"/>
              <a:t>lim</a:t>
            </a:r>
            <a:r>
              <a:rPr lang="en-US" sz="2400" dirty="0" smtClean="0"/>
              <a:t> X(m,2) = O|(AB,O)|)</a:t>
            </a:r>
          </a:p>
          <a:p>
            <a:pPr>
              <a:buNone/>
            </a:pPr>
            <a:r>
              <a:rPr lang="en-US" sz="2400" dirty="0" smtClean="0"/>
              <a:t>X(</a:t>
            </a:r>
            <a:r>
              <a:rPr lang="en-US" sz="2400" dirty="0" err="1" smtClean="0"/>
              <a:t>m,k</a:t>
            </a:r>
            <a:r>
              <a:rPr lang="en-US" sz="2400" dirty="0" smtClean="0"/>
              <a:t>) – size of an efficient allocation in a random compatibility graph of size m given k.</a:t>
            </a:r>
          </a:p>
        </p:txBody>
      </p:sp>
      <p:sp>
        <p:nvSpPr>
          <p:cNvPr id="14" name="Slide Number Placeholder 13"/>
          <p:cNvSpPr>
            <a:spLocks noGrp="1"/>
          </p:cNvSpPr>
          <p:nvPr>
            <p:ph type="sldNum" sz="quarter" idx="12"/>
          </p:nvPr>
        </p:nvSpPr>
        <p:spPr/>
        <p:txBody>
          <a:bodyPr/>
          <a:lstStyle/>
          <a:p>
            <a:pPr>
              <a:defRPr/>
            </a:pPr>
            <a:fld id="{8931D6B6-181F-48D8-8B49-A6E52FA57CD4}" type="slidenum">
              <a:rPr lang="en-US" smtClean="0"/>
              <a:pPr>
                <a:defRPr/>
              </a:pPr>
              <a:t>56</a:t>
            </a:fld>
            <a:endParaRPr lang="en-US"/>
          </a:p>
        </p:txBody>
      </p:sp>
    </p:spTree>
    <p:extLst>
      <p:ext uri="{BB962C8B-B14F-4D97-AF65-F5344CB8AC3E}">
        <p14:creationId xmlns:p14="http://schemas.microsoft.com/office/powerpoint/2010/main" val="3424214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about when hospitals become players?</a:t>
            </a:r>
            <a:endParaRPr lang="en-US" dirty="0"/>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dirty="0"/>
              <a:t>S</a:t>
            </a:r>
            <a:r>
              <a:rPr lang="en-US" dirty="0" smtClean="0"/>
              <a:t>ome hospitals withhold internal matches, and contribute only hard-to-match pairs to a centralized clearinghouse.</a:t>
            </a:r>
          </a:p>
          <a:p>
            <a:r>
              <a:rPr lang="en-US" dirty="0"/>
              <a:t>Mike Rees (APD director) </a:t>
            </a:r>
            <a:r>
              <a:rPr lang="en-US" dirty="0" smtClean="0"/>
              <a:t>writes: </a:t>
            </a:r>
            <a:r>
              <a:rPr lang="en-US" dirty="0"/>
              <a:t>“As you predicted, competing matches at home centers is becoming a real problem.  Unless it is mandated, I'm not sure we will be able to create a national system.  I think we need to model this concept to convince people of the value of playing together”.  </a:t>
            </a:r>
          </a:p>
          <a:p>
            <a:endParaRPr lang="en-US" dirty="0"/>
          </a:p>
        </p:txBody>
      </p:sp>
      <p:sp>
        <p:nvSpPr>
          <p:cNvPr id="4" name="Slide Number Placeholder 3"/>
          <p:cNvSpPr>
            <a:spLocks noGrp="1"/>
          </p:cNvSpPr>
          <p:nvPr>
            <p:ph type="sldNum" sz="quarter" idx="12"/>
          </p:nvPr>
        </p:nvSpPr>
        <p:spPr/>
        <p:txBody>
          <a:bodyPr/>
          <a:lstStyle/>
          <a:p>
            <a:pPr>
              <a:defRPr/>
            </a:pPr>
            <a:fld id="{8931D6B6-181F-48D8-8B49-A6E52FA57CD4}" type="slidenum">
              <a:rPr lang="en-US" smtClean="0"/>
              <a:pPr>
                <a:defRPr/>
              </a:pPr>
              <a:t>57</a:t>
            </a:fld>
            <a:endParaRPr lang="en-US"/>
          </a:p>
        </p:txBody>
      </p:sp>
    </p:spTree>
    <p:extLst>
      <p:ext uri="{BB962C8B-B14F-4D97-AF65-F5344CB8AC3E}">
        <p14:creationId xmlns:p14="http://schemas.microsoft.com/office/powerpoint/2010/main" val="27450173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rationality for hospitals</a:t>
            </a:r>
            <a:endParaRPr lang="en-US" dirty="0"/>
          </a:p>
        </p:txBody>
      </p:sp>
      <p:sp>
        <p:nvSpPr>
          <p:cNvPr id="3" name="Content Placeholder 2"/>
          <p:cNvSpPr>
            <a:spLocks noGrp="1"/>
          </p:cNvSpPr>
          <p:nvPr>
            <p:ph idx="1"/>
          </p:nvPr>
        </p:nvSpPr>
        <p:spPr/>
        <p:txBody>
          <a:bodyPr/>
          <a:lstStyle/>
          <a:p>
            <a:pPr marL="0" indent="0">
              <a:buNone/>
            </a:pPr>
            <a:r>
              <a:rPr lang="en-US" sz="2800" dirty="0" smtClean="0"/>
              <a:t>An allocation is </a:t>
            </a:r>
            <a:r>
              <a:rPr lang="en-US" sz="2800" i="1" dirty="0" smtClean="0"/>
              <a:t>individually rational </a:t>
            </a:r>
            <a:r>
              <a:rPr lang="en-US" sz="2800" dirty="0" smtClean="0"/>
              <a:t>for a hospital, if the allocation gives the hospital at least as many matched pairs than the number of matched pairs the hospital could do on its own. </a:t>
            </a:r>
          </a:p>
          <a:p>
            <a:pPr marL="0" indent="0">
              <a:buNone/>
            </a:pPr>
            <a:r>
              <a:rPr lang="en-US" sz="2000" dirty="0" smtClean="0"/>
              <a:t>(Note: do not require that the same set of transplants are allocated).</a:t>
            </a:r>
          </a:p>
          <a:p>
            <a:pPr marL="0" indent="0">
              <a:buNone/>
            </a:pPr>
            <a:r>
              <a:rPr lang="en-US" sz="2800" dirty="0" smtClean="0"/>
              <a:t>To find a k-maximal allocation that is IR: choose a k-efficient allocation in every hospital, and then search for allocations that increase the number of matched pairs without </a:t>
            </a:r>
            <a:r>
              <a:rPr lang="en-US" sz="2800" dirty="0" err="1" smtClean="0"/>
              <a:t>unmatching</a:t>
            </a:r>
            <a:r>
              <a:rPr lang="en-US" sz="2800" dirty="0" smtClean="0"/>
              <a:t> any pair (though maybe matching them differently).</a:t>
            </a:r>
            <a:endParaRPr lang="en-US" sz="2800"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58</a:t>
            </a:fld>
            <a:endParaRPr lang="en-US"/>
          </a:p>
        </p:txBody>
      </p:sp>
    </p:spTree>
    <p:extLst>
      <p:ext uri="{BB962C8B-B14F-4D97-AF65-F5344CB8AC3E}">
        <p14:creationId xmlns:p14="http://schemas.microsoft.com/office/powerpoint/2010/main" val="16912698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lstStyle/>
          <a:p>
            <a:r>
              <a:rPr lang="en-US" sz="3200" dirty="0" smtClean="0"/>
              <a:t>Individual rationality and efficiency: an impossibility theorem </a:t>
            </a:r>
            <a:r>
              <a:rPr lang="en-US" sz="2800" dirty="0" smtClean="0"/>
              <a:t>(Ashlagi and Roth, 2011)</a:t>
            </a:r>
            <a:endParaRPr lang="en-US" sz="2800" dirty="0"/>
          </a:p>
        </p:txBody>
      </p:sp>
      <p:sp>
        <p:nvSpPr>
          <p:cNvPr id="3" name="Content Placeholder 2"/>
          <p:cNvSpPr>
            <a:spLocks noGrp="1"/>
          </p:cNvSpPr>
          <p:nvPr>
            <p:ph idx="1"/>
          </p:nvPr>
        </p:nvSpPr>
        <p:spPr/>
        <p:txBody>
          <a:bodyPr/>
          <a:lstStyle/>
          <a:p>
            <a:r>
              <a:rPr lang="en-US" dirty="0" smtClean="0"/>
              <a:t>For every k</a:t>
            </a:r>
            <a:r>
              <a:rPr lang="en-US" u="sng" dirty="0" smtClean="0"/>
              <a:t>&gt;</a:t>
            </a:r>
            <a:r>
              <a:rPr lang="en-US" dirty="0" smtClean="0"/>
              <a:t> 3, there exists a compatibility graph such that no k-maximal allocation which is also individually rational matches more than 1/(k-1) of the number of nodes matched by a k-efficient allocation. Furthermore in every compatibility graph the size of a k-maximal allocation is at least 1/(k-1) times the size of a k-efficient allocation.</a:t>
            </a:r>
            <a:endParaRPr lang="en-US" dirty="0"/>
          </a:p>
        </p:txBody>
      </p:sp>
      <p:sp>
        <p:nvSpPr>
          <p:cNvPr id="4" name="Slide Number Placeholder 3"/>
          <p:cNvSpPr>
            <a:spLocks noGrp="1"/>
          </p:cNvSpPr>
          <p:nvPr>
            <p:ph type="sldNum" sz="quarter" idx="12"/>
          </p:nvPr>
        </p:nvSpPr>
        <p:spPr/>
        <p:txBody>
          <a:bodyPr/>
          <a:lstStyle/>
          <a:p>
            <a:pPr>
              <a:defRPr/>
            </a:pPr>
            <a:fld id="{8931D6B6-181F-48D8-8B49-A6E52FA57CD4}" type="slidenum">
              <a:rPr lang="en-US" smtClean="0"/>
              <a:pPr>
                <a:defRPr/>
              </a:pPr>
              <a:t>59</a:t>
            </a:fld>
            <a:endParaRPr lang="en-US"/>
          </a:p>
        </p:txBody>
      </p:sp>
    </p:spTree>
    <p:extLst>
      <p:ext uri="{BB962C8B-B14F-4D97-AF65-F5344CB8AC3E}">
        <p14:creationId xmlns:p14="http://schemas.microsoft.com/office/powerpoint/2010/main" val="32359891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(for k=3): only 3 instead of 6 transplants.</a:t>
            </a:r>
            <a:endParaRPr lang="en-US" dirty="0"/>
          </a:p>
        </p:txBody>
      </p:sp>
      <p:sp>
        <p:nvSpPr>
          <p:cNvPr id="4" name="Slide Number Placeholder 3"/>
          <p:cNvSpPr>
            <a:spLocks noGrp="1"/>
          </p:cNvSpPr>
          <p:nvPr>
            <p:ph type="sldNum" sz="quarter" idx="12"/>
          </p:nvPr>
        </p:nvSpPr>
        <p:spPr/>
        <p:txBody>
          <a:bodyPr/>
          <a:lstStyle/>
          <a:p>
            <a:pPr>
              <a:defRPr/>
            </a:pPr>
            <a:fld id="{8931D6B6-181F-48D8-8B49-A6E52FA57CD4}" type="slidenum">
              <a:rPr lang="en-US" smtClean="0"/>
              <a:pPr>
                <a:defRPr/>
              </a:pPr>
              <a:t>60</a:t>
            </a:fld>
            <a:endParaRPr lang="en-US"/>
          </a:p>
        </p:txBody>
      </p:sp>
      <p:grpSp>
        <p:nvGrpSpPr>
          <p:cNvPr id="3" name="Group 80"/>
          <p:cNvGrpSpPr>
            <a:grpSpLocks noGrp="1"/>
          </p:cNvGrpSpPr>
          <p:nvPr/>
        </p:nvGrpSpPr>
        <p:grpSpPr bwMode="auto">
          <a:xfrm>
            <a:off x="457200" y="1600200"/>
            <a:ext cx="8229600" cy="4525963"/>
            <a:chOff x="395344" y="228600"/>
            <a:chExt cx="4109846" cy="3265713"/>
          </a:xfrm>
        </p:grpSpPr>
        <p:grpSp>
          <p:nvGrpSpPr>
            <p:cNvPr id="5" name="Group 26"/>
            <p:cNvGrpSpPr>
              <a:grpSpLocks/>
            </p:cNvGrpSpPr>
            <p:nvPr/>
          </p:nvGrpSpPr>
          <p:grpSpPr bwMode="auto">
            <a:xfrm>
              <a:off x="1295417" y="228600"/>
              <a:ext cx="2380498" cy="1954349"/>
              <a:chOff x="817818" y="76376"/>
              <a:chExt cx="2159055" cy="1468536"/>
            </a:xfrm>
          </p:grpSpPr>
          <p:sp>
            <p:nvSpPr>
              <p:cNvPr id="24" name="Oval 3"/>
              <p:cNvSpPr/>
              <p:nvPr/>
            </p:nvSpPr>
            <p:spPr>
              <a:xfrm>
                <a:off x="817818" y="1336143"/>
                <a:ext cx="217403" cy="20876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25" name="Oval 5"/>
              <p:cNvSpPr/>
              <p:nvPr/>
            </p:nvSpPr>
            <p:spPr>
              <a:xfrm>
                <a:off x="2234540" y="1336143"/>
                <a:ext cx="217403" cy="20876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cxnSp>
            <p:nvCxnSpPr>
              <p:cNvPr id="26" name="Straight Arrow Connector 25"/>
              <p:cNvCxnSpPr>
                <a:endCxn id="24" idx="2"/>
              </p:cNvCxnSpPr>
              <p:nvPr/>
            </p:nvCxnSpPr>
            <p:spPr>
              <a:xfrm>
                <a:off x="1035221" y="1441124"/>
                <a:ext cx="1199320" cy="357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V="1">
                <a:off x="1530306" y="632979"/>
                <a:ext cx="937668" cy="5139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808658" y="553791"/>
                <a:ext cx="906651" cy="67236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560733" y="231461"/>
                <a:ext cx="217403" cy="20876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30" name="TextBox 20"/>
              <p:cNvSpPr txBox="1">
                <a:spLocks noChangeArrowheads="1"/>
              </p:cNvSpPr>
              <p:nvPr/>
            </p:nvSpPr>
            <p:spPr bwMode="auto">
              <a:xfrm>
                <a:off x="1760290" y="76376"/>
                <a:ext cx="539884" cy="346904"/>
              </a:xfrm>
              <a:prstGeom prst="rect">
                <a:avLst/>
              </a:prstGeom>
              <a:noFill/>
              <a:ln w="9525">
                <a:noFill/>
                <a:miter lim="800000"/>
                <a:headEnd/>
                <a:tailEnd/>
              </a:ln>
            </p:spPr>
            <p:txBody>
              <a:bodyPr>
                <a:spAutoFit/>
              </a:bodyPr>
              <a:lstStyle/>
              <a:p>
                <a:r>
                  <a:rPr lang="en-US" sz="2400">
                    <a:latin typeface="Calibri" pitchFamily="34" charset="0"/>
                  </a:rPr>
                  <a:t>a</a:t>
                </a:r>
                <a:r>
                  <a:rPr lang="en-US" sz="2400" baseline="-25000">
                    <a:latin typeface="Calibri" pitchFamily="34" charset="0"/>
                  </a:rPr>
                  <a:t>3</a:t>
                </a:r>
              </a:p>
            </p:txBody>
          </p:sp>
          <p:sp>
            <p:nvSpPr>
              <p:cNvPr id="31" name="TextBox 22"/>
              <p:cNvSpPr txBox="1">
                <a:spLocks noChangeArrowheads="1"/>
              </p:cNvSpPr>
              <p:nvPr/>
            </p:nvSpPr>
            <p:spPr bwMode="auto">
              <a:xfrm>
                <a:off x="2436990" y="1164282"/>
                <a:ext cx="539883" cy="346904"/>
              </a:xfrm>
              <a:prstGeom prst="rect">
                <a:avLst/>
              </a:prstGeom>
              <a:noFill/>
              <a:ln w="9525">
                <a:noFill/>
                <a:miter lim="800000"/>
                <a:headEnd/>
                <a:tailEnd/>
              </a:ln>
            </p:spPr>
            <p:txBody>
              <a:bodyPr>
                <a:spAutoFit/>
              </a:bodyPr>
              <a:lstStyle/>
              <a:p>
                <a:r>
                  <a:rPr lang="en-US" sz="2400">
                    <a:latin typeface="Calibri" pitchFamily="34" charset="0"/>
                  </a:rPr>
                  <a:t>a</a:t>
                </a:r>
                <a:r>
                  <a:rPr lang="en-US" sz="2400" baseline="-25000">
                    <a:latin typeface="Calibri" pitchFamily="34" charset="0"/>
                  </a:rPr>
                  <a:t>2</a:t>
                </a:r>
              </a:p>
            </p:txBody>
          </p:sp>
        </p:grpSp>
        <p:grpSp>
          <p:nvGrpSpPr>
            <p:cNvPr id="6" name="Group 18"/>
            <p:cNvGrpSpPr>
              <a:grpSpLocks/>
            </p:cNvGrpSpPr>
            <p:nvPr/>
          </p:nvGrpSpPr>
          <p:grpSpPr bwMode="auto">
            <a:xfrm>
              <a:off x="1828801" y="2143257"/>
              <a:ext cx="2676388" cy="1336101"/>
              <a:chOff x="790863" y="550995"/>
              <a:chExt cx="2180936" cy="1003973"/>
            </a:xfrm>
          </p:grpSpPr>
          <p:sp>
            <p:nvSpPr>
              <p:cNvPr id="17" name="Oval 16"/>
              <p:cNvSpPr/>
              <p:nvPr/>
            </p:nvSpPr>
            <p:spPr>
              <a:xfrm>
                <a:off x="1287582" y="1345507"/>
                <a:ext cx="217318" cy="2087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8" name="Oval 17"/>
              <p:cNvSpPr/>
              <p:nvPr/>
            </p:nvSpPr>
            <p:spPr>
              <a:xfrm>
                <a:off x="2234469" y="1337157"/>
                <a:ext cx="217318" cy="2087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cxnSp>
            <p:nvCxnSpPr>
              <p:cNvPr id="19" name="Straight Arrow Connector 18"/>
              <p:cNvCxnSpPr>
                <a:stCxn id="17" idx="6"/>
                <a:endCxn id="18" idx="2"/>
              </p:cNvCxnSpPr>
              <p:nvPr/>
            </p:nvCxnSpPr>
            <p:spPr>
              <a:xfrm flipV="1">
                <a:off x="1504901" y="1440944"/>
                <a:ext cx="729569" cy="95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8" idx="1"/>
                <a:endCxn id="24" idx="5"/>
              </p:cNvCxnSpPr>
              <p:nvPr/>
            </p:nvCxnSpPr>
            <p:spPr>
              <a:xfrm rot="16200000" flipV="1">
                <a:off x="1622741" y="724206"/>
                <a:ext cx="815986" cy="46956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24" idx="4"/>
                <a:endCxn id="17" idx="7"/>
              </p:cNvCxnSpPr>
              <p:nvPr/>
            </p:nvCxnSpPr>
            <p:spPr>
              <a:xfrm rot="5400000">
                <a:off x="1202721" y="853146"/>
                <a:ext cx="794512" cy="2522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34"/>
              <p:cNvSpPr txBox="1">
                <a:spLocks noChangeArrowheads="1"/>
              </p:cNvSpPr>
              <p:nvPr/>
            </p:nvSpPr>
            <p:spPr bwMode="auto">
              <a:xfrm>
                <a:off x="790863" y="1001805"/>
                <a:ext cx="539883" cy="346905"/>
              </a:xfrm>
              <a:prstGeom prst="rect">
                <a:avLst/>
              </a:prstGeom>
              <a:noFill/>
              <a:ln w="9525">
                <a:noFill/>
                <a:miter lim="800000"/>
                <a:headEnd/>
                <a:tailEnd/>
              </a:ln>
            </p:spPr>
            <p:txBody>
              <a:bodyPr>
                <a:spAutoFit/>
              </a:bodyPr>
              <a:lstStyle/>
              <a:p>
                <a:r>
                  <a:rPr lang="en-US" sz="2400">
                    <a:latin typeface="Calibri" pitchFamily="34" charset="0"/>
                  </a:rPr>
                  <a:t>c</a:t>
                </a:r>
                <a:endParaRPr lang="en-US" sz="2400" baseline="-25000">
                  <a:latin typeface="Calibri" pitchFamily="34" charset="0"/>
                </a:endParaRPr>
              </a:p>
            </p:txBody>
          </p:sp>
          <p:sp>
            <p:nvSpPr>
              <p:cNvPr id="23" name="TextBox 35"/>
              <p:cNvSpPr txBox="1">
                <a:spLocks noChangeArrowheads="1"/>
              </p:cNvSpPr>
              <p:nvPr/>
            </p:nvSpPr>
            <p:spPr bwMode="auto">
              <a:xfrm>
                <a:off x="2431916" y="1208063"/>
                <a:ext cx="539883" cy="346905"/>
              </a:xfrm>
              <a:prstGeom prst="rect">
                <a:avLst/>
              </a:prstGeom>
              <a:noFill/>
              <a:ln w="9525">
                <a:noFill/>
                <a:miter lim="800000"/>
                <a:headEnd/>
                <a:tailEnd/>
              </a:ln>
            </p:spPr>
            <p:txBody>
              <a:bodyPr>
                <a:spAutoFit/>
              </a:bodyPr>
              <a:lstStyle/>
              <a:p>
                <a:r>
                  <a:rPr lang="en-US" sz="2400">
                    <a:latin typeface="Calibri" pitchFamily="34" charset="0"/>
                  </a:rPr>
                  <a:t>d</a:t>
                </a:r>
                <a:endParaRPr lang="en-US" sz="2400" baseline="-25000">
                  <a:latin typeface="Calibri" pitchFamily="34" charset="0"/>
                </a:endParaRPr>
              </a:p>
            </p:txBody>
          </p:sp>
        </p:grpSp>
        <p:grpSp>
          <p:nvGrpSpPr>
            <p:cNvPr id="7" name="Group 48"/>
            <p:cNvGrpSpPr>
              <a:grpSpLocks/>
            </p:cNvGrpSpPr>
            <p:nvPr/>
          </p:nvGrpSpPr>
          <p:grpSpPr bwMode="auto">
            <a:xfrm>
              <a:off x="395345" y="1621970"/>
              <a:ext cx="2576459" cy="1872338"/>
              <a:chOff x="784521" y="35476"/>
              <a:chExt cx="2336787" cy="1406917"/>
            </a:xfrm>
          </p:grpSpPr>
          <p:sp>
            <p:nvSpPr>
              <p:cNvPr id="9" name="Oval 8"/>
              <p:cNvSpPr/>
              <p:nvPr/>
            </p:nvSpPr>
            <p:spPr>
              <a:xfrm>
                <a:off x="978889" y="1221695"/>
                <a:ext cx="217403" cy="2087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0" name="Oval 9"/>
              <p:cNvSpPr/>
              <p:nvPr/>
            </p:nvSpPr>
            <p:spPr>
              <a:xfrm>
                <a:off x="2074545" y="1233624"/>
                <a:ext cx="217404" cy="2087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cxnSp>
            <p:nvCxnSpPr>
              <p:cNvPr id="11" name="Straight Arrow Connector 10"/>
              <p:cNvCxnSpPr>
                <a:endCxn id="10" idx="2"/>
              </p:cNvCxnSpPr>
              <p:nvPr/>
            </p:nvCxnSpPr>
            <p:spPr>
              <a:xfrm>
                <a:off x="1186214" y="1336219"/>
                <a:ext cx="888331" cy="238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0" idx="0"/>
              </p:cNvCxnSpPr>
              <p:nvPr/>
            </p:nvCxnSpPr>
            <p:spPr>
              <a:xfrm rot="16200000" flipV="1">
                <a:off x="1565255" y="616352"/>
                <a:ext cx="804057" cy="4304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9" idx="0"/>
              </p:cNvCxnSpPr>
              <p:nvPr/>
            </p:nvCxnSpPr>
            <p:spPr>
              <a:xfrm rot="5400000">
                <a:off x="963169" y="552324"/>
                <a:ext cx="794513" cy="5442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57"/>
              <p:cNvSpPr txBox="1">
                <a:spLocks noChangeArrowheads="1"/>
              </p:cNvSpPr>
              <p:nvPr/>
            </p:nvSpPr>
            <p:spPr bwMode="auto">
              <a:xfrm>
                <a:off x="1760291" y="35476"/>
                <a:ext cx="539884" cy="346905"/>
              </a:xfrm>
              <a:prstGeom prst="rect">
                <a:avLst/>
              </a:prstGeom>
              <a:noFill/>
              <a:ln w="9525">
                <a:noFill/>
                <a:miter lim="800000"/>
                <a:headEnd/>
                <a:tailEnd/>
              </a:ln>
            </p:spPr>
            <p:txBody>
              <a:bodyPr>
                <a:spAutoFit/>
              </a:bodyPr>
              <a:lstStyle/>
              <a:p>
                <a:r>
                  <a:rPr lang="en-US" sz="2400">
                    <a:latin typeface="Calibri" pitchFamily="34" charset="0"/>
                  </a:rPr>
                  <a:t>a</a:t>
                </a:r>
                <a:r>
                  <a:rPr lang="en-US" sz="2400" baseline="-25000">
                    <a:latin typeface="Calibri" pitchFamily="34" charset="0"/>
                  </a:rPr>
                  <a:t>1</a:t>
                </a:r>
              </a:p>
            </p:txBody>
          </p:sp>
          <p:sp>
            <p:nvSpPr>
              <p:cNvPr id="15" name="TextBox 58"/>
              <p:cNvSpPr txBox="1">
                <a:spLocks noChangeArrowheads="1"/>
              </p:cNvSpPr>
              <p:nvPr/>
            </p:nvSpPr>
            <p:spPr bwMode="auto">
              <a:xfrm>
                <a:off x="784521" y="935250"/>
                <a:ext cx="539884" cy="346905"/>
              </a:xfrm>
              <a:prstGeom prst="rect">
                <a:avLst/>
              </a:prstGeom>
              <a:noFill/>
              <a:ln w="9525">
                <a:noFill/>
                <a:miter lim="800000"/>
                <a:headEnd/>
                <a:tailEnd/>
              </a:ln>
            </p:spPr>
            <p:txBody>
              <a:bodyPr>
                <a:spAutoFit/>
              </a:bodyPr>
              <a:lstStyle/>
              <a:p>
                <a:r>
                  <a:rPr lang="en-US" sz="2400">
                    <a:latin typeface="Calibri" pitchFamily="34" charset="0"/>
                  </a:rPr>
                  <a:t>e</a:t>
                </a:r>
                <a:endParaRPr lang="en-US" sz="2400" baseline="-25000">
                  <a:latin typeface="Calibri" pitchFamily="34" charset="0"/>
                </a:endParaRPr>
              </a:p>
            </p:txBody>
          </p:sp>
          <p:sp>
            <p:nvSpPr>
              <p:cNvPr id="16" name="TextBox 59"/>
              <p:cNvSpPr txBox="1">
                <a:spLocks noChangeArrowheads="1"/>
              </p:cNvSpPr>
              <p:nvPr/>
            </p:nvSpPr>
            <p:spPr bwMode="auto">
              <a:xfrm>
                <a:off x="2581424" y="874636"/>
                <a:ext cx="539884" cy="346905"/>
              </a:xfrm>
              <a:prstGeom prst="rect">
                <a:avLst/>
              </a:prstGeom>
              <a:noFill/>
              <a:ln w="9525">
                <a:noFill/>
                <a:miter lim="800000"/>
                <a:headEnd/>
                <a:tailEnd/>
              </a:ln>
            </p:spPr>
            <p:txBody>
              <a:bodyPr>
                <a:spAutoFit/>
              </a:bodyPr>
              <a:lstStyle/>
              <a:p>
                <a:r>
                  <a:rPr lang="en-US" sz="2400">
                    <a:latin typeface="Calibri" pitchFamily="34" charset="0"/>
                  </a:rPr>
                  <a:t>b</a:t>
                </a:r>
                <a:endParaRPr lang="en-US" sz="2400" baseline="-25000">
                  <a:latin typeface="Calibri" pitchFamily="34" charset="0"/>
                </a:endParaRPr>
              </a:p>
            </p:txBody>
          </p:sp>
        </p:grpSp>
      </p:grpSp>
    </p:spTree>
    <p:extLst>
      <p:ext uri="{BB962C8B-B14F-4D97-AF65-F5344CB8AC3E}">
        <p14:creationId xmlns:p14="http://schemas.microsoft.com/office/powerpoint/2010/main" val="36037492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of IR</a:t>
            </a:r>
            <a:endParaRPr lang="en-US" dirty="0"/>
          </a:p>
        </p:txBody>
      </p:sp>
      <p:sp>
        <p:nvSpPr>
          <p:cNvPr id="3" name="Content Placeholder 2"/>
          <p:cNvSpPr>
            <a:spLocks noGrp="1"/>
          </p:cNvSpPr>
          <p:nvPr>
            <p:ph idx="1"/>
          </p:nvPr>
        </p:nvSpPr>
        <p:spPr/>
        <p:txBody>
          <a:bodyPr/>
          <a:lstStyle/>
          <a:p>
            <a:pPr marL="0" indent="0">
              <a:buNone/>
            </a:pPr>
            <a:r>
              <a:rPr lang="en-US" dirty="0" smtClean="0"/>
              <a:t>Theorem suggests huge costs of IR.</a:t>
            </a:r>
          </a:p>
          <a:p>
            <a:pPr marL="0" indent="0">
              <a:buNone/>
            </a:pPr>
            <a:r>
              <a:rPr lang="en-US" dirty="0" smtClean="0"/>
              <a:t>What happens in large markets?</a:t>
            </a:r>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61</a:t>
            </a:fld>
            <a:endParaRPr lang="en-US"/>
          </a:p>
        </p:txBody>
      </p:sp>
    </p:spTree>
    <p:extLst>
      <p:ext uri="{BB962C8B-B14F-4D97-AF65-F5344CB8AC3E}">
        <p14:creationId xmlns:p14="http://schemas.microsoft.com/office/powerpoint/2010/main" val="121381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Individually Rational Allocations</a:t>
            </a:r>
            <a:endParaRPr lang="en-US" dirty="0"/>
          </a:p>
        </p:txBody>
      </p:sp>
      <p:sp>
        <p:nvSpPr>
          <p:cNvPr id="43" name="Content Placeholder 2"/>
          <p:cNvSpPr>
            <a:spLocks noGrp="1"/>
          </p:cNvSpPr>
          <p:nvPr>
            <p:ph idx="1"/>
          </p:nvPr>
        </p:nvSpPr>
        <p:spPr>
          <a:xfrm>
            <a:off x="457200" y="1600200"/>
            <a:ext cx="8458200" cy="4571999"/>
          </a:xfrm>
        </p:spPr>
        <p:txBody>
          <a:bodyPr>
            <a:normAutofit/>
          </a:bodyPr>
          <a:lstStyle/>
          <a:p>
            <a:pPr>
              <a:buNone/>
            </a:pPr>
            <a:r>
              <a:rPr lang="en-US" sz="2800" dirty="0" smtClean="0">
                <a:solidFill>
                  <a:srgbClr val="0000FF"/>
                </a:solidFill>
              </a:rPr>
              <a:t>Theorem: </a:t>
            </a:r>
            <a:r>
              <a:rPr lang="en-US" sz="2800" dirty="0" smtClean="0"/>
              <a:t>If every hospital size is regular and bounded then in almost every large graph the efficiency loss from a maximum individually rational allocation is at most (1+</a:t>
            </a:r>
            <a:r>
              <a:rPr lang="en-US" sz="2800" dirty="0" smtClean="0">
                <a:latin typeface="cmmi10"/>
              </a:rPr>
              <a:t>²</a:t>
            </a:r>
            <a:r>
              <a:rPr lang="en-US" sz="2800" dirty="0" smtClean="0"/>
              <a:t>)</a:t>
            </a:r>
            <a:r>
              <a:rPr lang="en-US" sz="2800" dirty="0" smtClean="0">
                <a:latin typeface="cmmi10"/>
              </a:rPr>
              <a:t>®</a:t>
            </a:r>
            <a:r>
              <a:rPr lang="en-US" sz="2800" baseline="-25000" dirty="0" smtClean="0">
                <a:latin typeface="Calibri"/>
              </a:rPr>
              <a:t>AB-O</a:t>
            </a:r>
            <a:r>
              <a:rPr lang="en-US" sz="2800" dirty="0" smtClean="0">
                <a:latin typeface="Calibri"/>
              </a:rPr>
              <a:t>m + o(m) for any </a:t>
            </a:r>
            <a:r>
              <a:rPr lang="en-US" sz="2800" dirty="0" smtClean="0">
                <a:latin typeface="cmmi10"/>
              </a:rPr>
              <a:t>²</a:t>
            </a:r>
            <a:r>
              <a:rPr lang="en-US" sz="2800" dirty="0" smtClean="0">
                <a:latin typeface="Calibri"/>
              </a:rPr>
              <a:t>&gt;0</a:t>
            </a:r>
            <a:r>
              <a:rPr lang="en-US" sz="2800" dirty="0" smtClean="0"/>
              <a:t> (less than 1.5%). (where </a:t>
            </a:r>
            <a:r>
              <a:rPr lang="en-US" sz="2800" dirty="0" smtClean="0">
                <a:latin typeface="cmmi10"/>
              </a:rPr>
              <a:t>®</a:t>
            </a:r>
            <a:r>
              <a:rPr lang="en-US" sz="2800" baseline="-25000" dirty="0" smtClean="0">
                <a:latin typeface="Calibri"/>
              </a:rPr>
              <a:t>AB-O  </a:t>
            </a:r>
            <a:r>
              <a:rPr lang="en-US" sz="2800" dirty="0" smtClean="0"/>
              <a:t>frequency of AB-0 pairs)</a:t>
            </a:r>
          </a:p>
          <a:p>
            <a:pPr>
              <a:buNone/>
            </a:pPr>
            <a:endParaRPr lang="en-US" sz="2800" dirty="0">
              <a:latin typeface="Calibri"/>
            </a:endParaRPr>
          </a:p>
          <a:p>
            <a:pPr>
              <a:buNone/>
            </a:pPr>
            <a:r>
              <a:rPr lang="en-US" sz="2800" dirty="0">
                <a:latin typeface="Calibri"/>
              </a:rPr>
              <a:t>So the worst-case impossibility results don’t look at all like what we can expect to see in large kidney exchange pools.</a:t>
            </a:r>
          </a:p>
          <a:p>
            <a:pPr>
              <a:buNone/>
            </a:pPr>
            <a:endParaRPr lang="en-US" sz="2800" dirty="0" smtClean="0">
              <a:latin typeface="Calibri"/>
            </a:endParaRPr>
          </a:p>
          <a:p>
            <a:pPr>
              <a:buNone/>
            </a:pPr>
            <a:endParaRPr lang="en-US" sz="2400" dirty="0" smtClean="0"/>
          </a:p>
          <a:p>
            <a:pPr>
              <a:buNone/>
            </a:pPr>
            <a:endParaRPr lang="en-US" sz="7400" dirty="0" smtClean="0"/>
          </a:p>
          <a:p>
            <a:pPr>
              <a:buNone/>
            </a:pPr>
            <a:endParaRPr lang="en-US" dirty="0" smtClean="0"/>
          </a:p>
          <a:p>
            <a:pPr>
              <a:buNone/>
            </a:pPr>
            <a:endParaRPr lang="en-US" dirty="0" smtClean="0"/>
          </a:p>
          <a:p>
            <a:pPr>
              <a:buNone/>
            </a:pPr>
            <a:endParaRPr lang="en-US" sz="2800" dirty="0" smtClean="0">
              <a:solidFill>
                <a:schemeClr val="tx2"/>
              </a:solidFill>
            </a:endParaRPr>
          </a:p>
        </p:txBody>
      </p:sp>
      <p:sp>
        <p:nvSpPr>
          <p:cNvPr id="3" name="Slide Number Placeholder 2"/>
          <p:cNvSpPr>
            <a:spLocks noGrp="1"/>
          </p:cNvSpPr>
          <p:nvPr>
            <p:ph type="sldNum" sz="quarter" idx="12"/>
          </p:nvPr>
        </p:nvSpPr>
        <p:spPr/>
        <p:txBody>
          <a:bodyPr/>
          <a:lstStyle/>
          <a:p>
            <a:pPr>
              <a:defRPr/>
            </a:pPr>
            <a:fld id="{8931D6B6-181F-48D8-8B49-A6E52FA57CD4}" type="slidenum">
              <a:rPr lang="en-US" smtClean="0"/>
              <a:pPr>
                <a:defRPr/>
              </a:pPr>
              <a:t>62</a:t>
            </a:fld>
            <a:endParaRPr lang="en-US"/>
          </a:p>
        </p:txBody>
      </p:sp>
    </p:spTree>
    <p:extLst>
      <p:ext uri="{BB962C8B-B14F-4D97-AF65-F5344CB8AC3E}">
        <p14:creationId xmlns:p14="http://schemas.microsoft.com/office/powerpoint/2010/main" val="8254262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05" y="274637"/>
            <a:ext cx="8729695" cy="1309053"/>
          </a:xfrm>
        </p:spPr>
        <p:txBody>
          <a:bodyPr/>
          <a:lstStyle/>
          <a:p>
            <a:r>
              <a:rPr lang="en-US" sz="3600" dirty="0" smtClean="0"/>
              <a:t>“Cost” of IR is very small for clinically relevant sizes too  - Simulations</a:t>
            </a:r>
            <a:endParaRPr lang="en-US" sz="3600" dirty="0"/>
          </a:p>
        </p:txBody>
      </p:sp>
      <p:graphicFrame>
        <p:nvGraphicFramePr>
          <p:cNvPr id="4" name="Table 3"/>
          <p:cNvGraphicFramePr>
            <a:graphicFrameLocks noGrp="1"/>
          </p:cNvGraphicFramePr>
          <p:nvPr/>
        </p:nvGraphicFramePr>
        <p:xfrm>
          <a:off x="381000" y="1828800"/>
          <a:ext cx="8305796" cy="2514600"/>
        </p:xfrm>
        <a:graphic>
          <a:graphicData uri="http://schemas.openxmlformats.org/drawingml/2006/table">
            <a:tbl>
              <a:tblPr/>
              <a:tblGrid>
                <a:gridCol w="1307271"/>
                <a:gridCol w="482414"/>
                <a:gridCol w="597722"/>
                <a:gridCol w="597722"/>
                <a:gridCol w="597722"/>
                <a:gridCol w="597722"/>
                <a:gridCol w="597722"/>
                <a:gridCol w="597722"/>
                <a:gridCol w="713030"/>
                <a:gridCol w="713030"/>
                <a:gridCol w="713030"/>
                <a:gridCol w="790689"/>
              </a:tblGrid>
              <a:tr h="838200">
                <a:tc>
                  <a:txBody>
                    <a:bodyPr/>
                    <a:lstStyle/>
                    <a:p>
                      <a:pPr algn="ctr" fontAlgn="b"/>
                      <a:r>
                        <a:rPr lang="en-US" sz="1800" b="0" i="0" u="none" strike="noStrike" dirty="0">
                          <a:solidFill>
                            <a:srgbClr val="000000"/>
                          </a:solidFill>
                          <a:latin typeface="Calibri"/>
                        </a:rPr>
                        <a:t>No. of </a:t>
                      </a:r>
                      <a:r>
                        <a:rPr lang="en-US" sz="1800" b="0" i="0" u="none" strike="noStrike" dirty="0" smtClean="0">
                          <a:solidFill>
                            <a:srgbClr val="000000"/>
                          </a:solidFill>
                          <a:latin typeface="Calibri"/>
                        </a:rPr>
                        <a:t>Hospitals</a:t>
                      </a:r>
                      <a:endParaRPr lang="en-US" sz="18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8200">
                <a:tc>
                  <a:txBody>
                    <a:bodyPr/>
                    <a:lstStyle/>
                    <a:p>
                      <a:pPr algn="ctr" fontAlgn="b"/>
                      <a:r>
                        <a:rPr lang="en-US" sz="1800" b="0" i="0" u="none" strike="noStrike" dirty="0" err="1" smtClean="0">
                          <a:solidFill>
                            <a:srgbClr val="000000"/>
                          </a:solidFill>
                          <a:latin typeface="Calibri"/>
                        </a:rPr>
                        <a:t>IR,k</a:t>
                      </a:r>
                      <a:r>
                        <a:rPr lang="en-US" sz="1800" b="0" i="0" u="none" strike="noStrike" dirty="0" smtClean="0">
                          <a:solidFill>
                            <a:srgbClr val="000000"/>
                          </a:solidFill>
                          <a:latin typeface="Calibri"/>
                        </a:rPr>
                        <a:t>=3</a:t>
                      </a:r>
                      <a:endParaRPr lang="en-US" sz="18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18.37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35.42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49.3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81.43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97.82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109.01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121.81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144.09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160.74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8200">
                <a:tc>
                  <a:txBody>
                    <a:bodyPr/>
                    <a:lstStyle/>
                    <a:p>
                      <a:pPr algn="ctr" fontAlgn="b"/>
                      <a:r>
                        <a:rPr lang="en-US" sz="1800" b="0" i="0" u="none" strike="noStrike" dirty="0" smtClean="0">
                          <a:solidFill>
                            <a:srgbClr val="000000"/>
                          </a:solidFill>
                          <a:latin typeface="Calibri"/>
                        </a:rPr>
                        <a:t>Efficient, k=3</a:t>
                      </a:r>
                      <a:endParaRPr lang="en-US" sz="18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18.67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35.97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49.75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64.34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81.83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98.07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109.41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144.35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161.07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Content Placeholder 2"/>
          <p:cNvSpPr>
            <a:spLocks noGrp="1"/>
          </p:cNvSpPr>
          <p:nvPr>
            <p:ph idx="1"/>
          </p:nvPr>
        </p:nvSpPr>
        <p:spPr>
          <a:xfrm>
            <a:off x="457200" y="1600201"/>
            <a:ext cx="8458200" cy="4114800"/>
          </a:xfrm>
        </p:spPr>
        <p:txBody>
          <a:bodyPr>
            <a:normAutofit/>
          </a:bodyPr>
          <a:lstStyle/>
          <a:p>
            <a:pPr>
              <a:buNone/>
            </a:pPr>
            <a:r>
              <a:rPr lang="en-US" sz="2400" baseline="30000" dirty="0" smtClean="0">
                <a:latin typeface="cmmi10"/>
              </a:rPr>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3" name="Slide Number Placeholder 2"/>
          <p:cNvSpPr>
            <a:spLocks noGrp="1"/>
          </p:cNvSpPr>
          <p:nvPr>
            <p:ph type="sldNum" sz="quarter" idx="12"/>
          </p:nvPr>
        </p:nvSpPr>
        <p:spPr/>
        <p:txBody>
          <a:bodyPr/>
          <a:lstStyle/>
          <a:p>
            <a:pPr>
              <a:defRPr/>
            </a:pPr>
            <a:fld id="{8931D6B6-181F-48D8-8B49-A6E52FA57CD4}" type="slidenum">
              <a:rPr lang="en-US" smtClean="0"/>
              <a:pPr>
                <a:defRPr/>
              </a:pPr>
              <a:t>63</a:t>
            </a:fld>
            <a:endParaRPr lang="en-US"/>
          </a:p>
        </p:txBody>
      </p:sp>
    </p:spTree>
    <p:extLst>
      <p:ext uri="{BB962C8B-B14F-4D97-AF65-F5344CB8AC3E}">
        <p14:creationId xmlns:p14="http://schemas.microsoft.com/office/powerpoint/2010/main" val="35021183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3100" dirty="0" smtClean="0"/>
              <a:t>But the cost of not having IR could be very high if it causes centralized matching to break down (so, hospitals only match internally)</a:t>
            </a:r>
            <a:endParaRPr lang="en-US" sz="3100" dirty="0"/>
          </a:p>
        </p:txBody>
      </p:sp>
      <p:pic>
        <p:nvPicPr>
          <p:cNvPr id="6" name="Picture 5" descr="effResults.png"/>
          <p:cNvPicPr>
            <a:picLocks noChangeAspect="1"/>
          </p:cNvPicPr>
          <p:nvPr/>
        </p:nvPicPr>
        <p:blipFill>
          <a:blip r:embed="rId3" cstate="print"/>
          <a:stretch>
            <a:fillRect/>
          </a:stretch>
        </p:blipFill>
        <p:spPr>
          <a:xfrm>
            <a:off x="393700" y="1752600"/>
            <a:ext cx="8492732" cy="4191000"/>
          </a:xfrm>
          <a:prstGeom prst="rect">
            <a:avLst/>
          </a:prstGeom>
        </p:spPr>
      </p:pic>
      <p:sp>
        <p:nvSpPr>
          <p:cNvPr id="3" name="Slide Number Placeholder 2"/>
          <p:cNvSpPr>
            <a:spLocks noGrp="1"/>
          </p:cNvSpPr>
          <p:nvPr>
            <p:ph type="sldNum" sz="quarter" idx="12"/>
          </p:nvPr>
        </p:nvSpPr>
        <p:spPr/>
        <p:txBody>
          <a:bodyPr/>
          <a:lstStyle/>
          <a:p>
            <a:pPr>
              <a:defRPr/>
            </a:pPr>
            <a:fld id="{8931D6B6-181F-48D8-8B49-A6E52FA57CD4}" type="slidenum">
              <a:rPr lang="en-US" smtClean="0"/>
              <a:pPr>
                <a:defRPr/>
              </a:pPr>
              <a:t>64</a:t>
            </a:fld>
            <a:endParaRPr lang="en-US"/>
          </a:p>
        </p:txBody>
      </p:sp>
    </p:spTree>
    <p:extLst>
      <p:ext uri="{BB962C8B-B14F-4D97-AF65-F5344CB8AC3E}">
        <p14:creationId xmlns:p14="http://schemas.microsoft.com/office/powerpoint/2010/main" val="24743037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of transplants when hospitals withhold</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65</a:t>
            </a:fld>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54" y="1828800"/>
            <a:ext cx="893856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6641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UNOS pilot mechanism</a:t>
            </a:r>
            <a:endParaRPr lang="en-US" dirty="0"/>
          </a:p>
        </p:txBody>
      </p:sp>
      <p:sp>
        <p:nvSpPr>
          <p:cNvPr id="3" name="Content Placeholder 2"/>
          <p:cNvSpPr>
            <a:spLocks noGrp="1"/>
          </p:cNvSpPr>
          <p:nvPr>
            <p:ph idx="1"/>
          </p:nvPr>
        </p:nvSpPr>
        <p:spPr>
          <a:xfrm>
            <a:off x="457200" y="1447800"/>
            <a:ext cx="8229600" cy="4678363"/>
          </a:xfrm>
        </p:spPr>
        <p:txBody>
          <a:bodyPr>
            <a:normAutofit/>
          </a:bodyPr>
          <a:lstStyle/>
          <a:p>
            <a:pPr marL="0" indent="0">
              <a:buNone/>
            </a:pPr>
            <a:endParaRPr lang="en-US" sz="2600" dirty="0" smtClean="0"/>
          </a:p>
        </p:txBody>
      </p:sp>
      <p:pic>
        <p:nvPicPr>
          <p:cNvPr id="11" name="Picture 10" descr="SnipImage.JPG"/>
          <p:cNvPicPr>
            <a:picLocks noChangeAspect="1"/>
          </p:cNvPicPr>
          <p:nvPr/>
        </p:nvPicPr>
        <p:blipFill rotWithShape="1">
          <a:blip r:embed="rId3" cstate="print"/>
          <a:srcRect t="3083" b="11644"/>
          <a:stretch/>
        </p:blipFill>
        <p:spPr>
          <a:xfrm>
            <a:off x="609600" y="749300"/>
            <a:ext cx="7924800" cy="6323798"/>
          </a:xfrm>
          <a:prstGeom prst="rect">
            <a:avLst/>
          </a:prstGeom>
        </p:spPr>
      </p:pic>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66</a:t>
            </a:fld>
            <a:endParaRPr lang="en-US"/>
          </a:p>
        </p:txBody>
      </p:sp>
    </p:spTree>
    <p:extLst>
      <p:ext uri="{BB962C8B-B14F-4D97-AF65-F5344CB8AC3E}">
        <p14:creationId xmlns:p14="http://schemas.microsoft.com/office/powerpoint/2010/main" val="33431478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p:txBody>
          <a:bodyPr/>
          <a:lstStyle/>
          <a:p>
            <a:pPr>
              <a:defRPr/>
            </a:pPr>
            <a:fld id="{28444930-AD08-4C3D-B8FE-F59FCF9D8206}" type="slidenum">
              <a:rPr lang="en-US" smtClean="0"/>
              <a:pPr>
                <a:defRPr/>
              </a:pPr>
              <a:t>67</a:t>
            </a:fld>
            <a:endParaRPr lang="en-US" smtClean="0"/>
          </a:p>
        </p:txBody>
      </p:sp>
      <p:sp>
        <p:nvSpPr>
          <p:cNvPr id="51203" name="Rectangle 2"/>
          <p:cNvSpPr>
            <a:spLocks noGrp="1" noChangeArrowheads="1"/>
          </p:cNvSpPr>
          <p:nvPr>
            <p:ph type="title"/>
          </p:nvPr>
        </p:nvSpPr>
        <p:spPr>
          <a:xfrm>
            <a:off x="381000" y="228600"/>
            <a:ext cx="8229600" cy="639762"/>
          </a:xfrm>
        </p:spPr>
        <p:txBody>
          <a:bodyPr>
            <a:normAutofit fontScale="90000"/>
          </a:bodyPr>
          <a:lstStyle/>
          <a:p>
            <a:pPr eaLnBrk="1" hangingPunct="1"/>
            <a:r>
              <a:rPr lang="en-US" sz="3600" dirty="0" smtClean="0"/>
              <a:t>Summary of participation incentives</a:t>
            </a:r>
          </a:p>
        </p:txBody>
      </p:sp>
      <p:sp>
        <p:nvSpPr>
          <p:cNvPr id="51204" name="Rectangle 3"/>
          <p:cNvSpPr>
            <a:spLocks noGrp="1" noChangeArrowheads="1"/>
          </p:cNvSpPr>
          <p:nvPr>
            <p:ph type="body" idx="1"/>
          </p:nvPr>
        </p:nvSpPr>
        <p:spPr>
          <a:xfrm>
            <a:off x="457200" y="914400"/>
            <a:ext cx="8229600" cy="5943600"/>
          </a:xfrm>
        </p:spPr>
        <p:txBody>
          <a:bodyPr/>
          <a:lstStyle/>
          <a:p>
            <a:pPr eaLnBrk="1" hangingPunct="1"/>
            <a:r>
              <a:rPr lang="en-US" sz="3000" dirty="0" smtClean="0"/>
              <a:t>As kidney exchange institutions grow to include more transplant centers, they will have to fight increasingly hard to get the centers to reveal their most easily </a:t>
            </a:r>
            <a:r>
              <a:rPr lang="en-US" sz="3000" dirty="0" err="1" smtClean="0"/>
              <a:t>matchable</a:t>
            </a:r>
            <a:r>
              <a:rPr lang="en-US" sz="3000" dirty="0" smtClean="0"/>
              <a:t> patient-donor pairs. This will be an uphill battle as long as the matching algorithm tries to maximize total (or weighted) number of transplants, without regard to internally </a:t>
            </a:r>
            <a:r>
              <a:rPr lang="en-US" sz="3000" dirty="0" err="1" smtClean="0"/>
              <a:t>matchable</a:t>
            </a:r>
            <a:r>
              <a:rPr lang="en-US" sz="3000" dirty="0" smtClean="0"/>
              <a:t> pairs.</a:t>
            </a:r>
          </a:p>
          <a:p>
            <a:pPr eaLnBrk="1" hangingPunct="1"/>
            <a:r>
              <a:rPr lang="en-US" sz="3000" dirty="0" smtClean="0"/>
              <a:t>But the fight will be less hard if the matching algorithms pay attention to internally </a:t>
            </a:r>
            <a:r>
              <a:rPr lang="en-US" sz="3000" dirty="0" err="1" smtClean="0"/>
              <a:t>matchable</a:t>
            </a:r>
            <a:r>
              <a:rPr lang="en-US" sz="3000" dirty="0" smtClean="0"/>
              <a:t> pairs.</a:t>
            </a:r>
          </a:p>
          <a:p>
            <a:pPr eaLnBrk="1" hangingPunct="1"/>
            <a:endParaRPr lang="en-US" dirty="0" smtClean="0"/>
          </a:p>
        </p:txBody>
      </p:sp>
    </p:spTree>
    <p:extLst>
      <p:ext uri="{BB962C8B-B14F-4D97-AF65-F5344CB8AC3E}">
        <p14:creationId xmlns:p14="http://schemas.microsoft.com/office/powerpoint/2010/main" val="13104189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2"/>
          </p:nvPr>
        </p:nvSpPr>
        <p:spPr>
          <a:noFill/>
        </p:spPr>
        <p:txBody>
          <a:bodyPr/>
          <a:lstStyle/>
          <a:p>
            <a:fld id="{00A21F0A-E31E-4357-9623-7EAE956F262C}" type="slidenum">
              <a:rPr lang="en-US" smtClean="0"/>
              <a:pPr/>
              <a:t>68</a:t>
            </a:fld>
            <a:endParaRPr lang="en-US" smtClean="0"/>
          </a:p>
        </p:txBody>
      </p:sp>
      <p:sp>
        <p:nvSpPr>
          <p:cNvPr id="45059" name="Rectangle 2"/>
          <p:cNvSpPr>
            <a:spLocks noGrp="1" noChangeArrowheads="1"/>
          </p:cNvSpPr>
          <p:nvPr>
            <p:ph type="title"/>
          </p:nvPr>
        </p:nvSpPr>
        <p:spPr/>
        <p:txBody>
          <a:bodyPr/>
          <a:lstStyle/>
          <a:p>
            <a:pPr eaLnBrk="1" hangingPunct="1"/>
            <a:r>
              <a:rPr lang="en-US" sz="4000" smtClean="0"/>
              <a:t>Thicker market and more efficient exchange?</a:t>
            </a:r>
          </a:p>
        </p:txBody>
      </p:sp>
      <p:sp>
        <p:nvSpPr>
          <p:cNvPr id="45060" name="Rectangle 3"/>
          <p:cNvSpPr>
            <a:spLocks noGrp="1" noChangeArrowheads="1"/>
          </p:cNvSpPr>
          <p:nvPr>
            <p:ph type="body" idx="1"/>
          </p:nvPr>
        </p:nvSpPr>
        <p:spPr>
          <a:xfrm>
            <a:off x="457200" y="1600200"/>
            <a:ext cx="8229600" cy="4876800"/>
          </a:xfrm>
        </p:spPr>
        <p:txBody>
          <a:bodyPr/>
          <a:lstStyle/>
          <a:p>
            <a:pPr eaLnBrk="1" hangingPunct="1">
              <a:lnSpc>
                <a:spcPct val="80000"/>
              </a:lnSpc>
            </a:pPr>
            <a:r>
              <a:rPr lang="en-US" sz="2800" smtClean="0"/>
              <a:t>Establish a national exchange</a:t>
            </a:r>
          </a:p>
          <a:p>
            <a:pPr eaLnBrk="1" hangingPunct="1">
              <a:lnSpc>
                <a:spcPct val="80000"/>
              </a:lnSpc>
            </a:pPr>
            <a:r>
              <a:rPr lang="en-US" sz="2800" smtClean="0"/>
              <a:t>Make kidney exchange available not just to incompatible patient-donor pairs, but also to those who are compatible but might nevertheless benefit from exchange </a:t>
            </a:r>
          </a:p>
          <a:p>
            <a:pPr lvl="1" eaLnBrk="1" hangingPunct="1">
              <a:lnSpc>
                <a:spcPct val="80000"/>
              </a:lnSpc>
            </a:pPr>
            <a:r>
              <a:rPr lang="en-US" sz="2400" smtClean="0"/>
              <a:t>E.g. a compatible middle aged patient-donor pair, and an incompatible patient-donor pair with a 25 year old donor could both benefit from exchange.  </a:t>
            </a:r>
          </a:p>
          <a:p>
            <a:pPr lvl="1" eaLnBrk="1" hangingPunct="1">
              <a:lnSpc>
                <a:spcPct val="80000"/>
              </a:lnSpc>
            </a:pPr>
            <a:r>
              <a:rPr lang="en-US" sz="2400" smtClean="0"/>
              <a:t>This would also relieve the present shortage of donors with blood type O in the kidney exchange pool, caused by the fact that O donors are only rarely incompatible with their intended recipient. </a:t>
            </a:r>
          </a:p>
          <a:p>
            <a:pPr lvl="2" eaLnBrk="1" hangingPunct="1">
              <a:lnSpc>
                <a:spcPct val="80000"/>
              </a:lnSpc>
            </a:pPr>
            <a:r>
              <a:rPr lang="en-US" sz="2000" smtClean="0"/>
              <a:t>Adding compatible patient-donor pairs to the exchange pool has a big effect: Roth, Sönmez and Ünver (2004a and 2005b)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p:spPr>
        <p:txBody>
          <a:bodyPr/>
          <a:lstStyle/>
          <a:p>
            <a:fld id="{93F7EA4D-539B-4983-B522-503A68ED2556}" type="slidenum">
              <a:rPr lang="en-US" smtClean="0"/>
              <a:pPr/>
              <a:t>69</a:t>
            </a:fld>
            <a:endParaRPr lang="en-US" smtClean="0"/>
          </a:p>
        </p:txBody>
      </p:sp>
      <p:sp>
        <p:nvSpPr>
          <p:cNvPr id="47107" name="Rectangle 2"/>
          <p:cNvSpPr>
            <a:spLocks noGrp="1" noChangeArrowheads="1"/>
          </p:cNvSpPr>
          <p:nvPr>
            <p:ph type="title"/>
          </p:nvPr>
        </p:nvSpPr>
        <p:spPr/>
        <p:txBody>
          <a:bodyPr/>
          <a:lstStyle/>
          <a:p>
            <a:pPr eaLnBrk="1" hangingPunct="1"/>
            <a:r>
              <a:rPr lang="en-US" sz="4000" smtClean="0"/>
              <a:t>Other sources of efficiency gains</a:t>
            </a:r>
          </a:p>
        </p:txBody>
      </p:sp>
      <p:sp>
        <p:nvSpPr>
          <p:cNvPr id="47108" name="Rectangle 3"/>
          <p:cNvSpPr>
            <a:spLocks noGrp="1" noChangeArrowheads="1"/>
          </p:cNvSpPr>
          <p:nvPr>
            <p:ph type="body" idx="1"/>
          </p:nvPr>
        </p:nvSpPr>
        <p:spPr/>
        <p:txBody>
          <a:bodyPr/>
          <a:lstStyle/>
          <a:p>
            <a:pPr eaLnBrk="1" hangingPunct="1"/>
            <a:r>
              <a:rPr lang="en-US" smtClean="0"/>
              <a:t>Non-directed donors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sp>
        <p:nvSpPr>
          <p:cNvPr id="47109" name="Oval 4"/>
          <p:cNvSpPr>
            <a:spLocks noChangeArrowheads="1"/>
          </p:cNvSpPr>
          <p:nvPr/>
        </p:nvSpPr>
        <p:spPr bwMode="auto">
          <a:xfrm>
            <a:off x="2514600" y="42672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P2-D2</a:t>
            </a:r>
          </a:p>
        </p:txBody>
      </p:sp>
      <p:sp>
        <p:nvSpPr>
          <p:cNvPr id="47110" name="Oval 5"/>
          <p:cNvSpPr>
            <a:spLocks noChangeArrowheads="1"/>
          </p:cNvSpPr>
          <p:nvPr/>
        </p:nvSpPr>
        <p:spPr bwMode="auto">
          <a:xfrm>
            <a:off x="990600" y="3048000"/>
            <a:ext cx="533400" cy="609600"/>
          </a:xfrm>
          <a:prstGeom prst="ellipse">
            <a:avLst/>
          </a:prstGeom>
          <a:solidFill>
            <a:schemeClr val="bg1"/>
          </a:solidFill>
          <a:ln w="9525">
            <a:solidFill>
              <a:schemeClr val="tx1"/>
            </a:solidFill>
            <a:round/>
            <a:headEnd/>
            <a:tailEnd/>
          </a:ln>
        </p:spPr>
        <p:txBody>
          <a:bodyPr wrap="none" anchor="ctr"/>
          <a:lstStyle/>
          <a:p>
            <a:pPr algn="ctr"/>
            <a:r>
              <a:rPr lang="en-US"/>
              <a:t>P1</a:t>
            </a:r>
          </a:p>
        </p:txBody>
      </p:sp>
      <p:sp>
        <p:nvSpPr>
          <p:cNvPr id="47111" name="Line 6"/>
          <p:cNvSpPr>
            <a:spLocks noChangeShapeType="1"/>
          </p:cNvSpPr>
          <p:nvPr/>
        </p:nvSpPr>
        <p:spPr bwMode="auto">
          <a:xfrm flipH="1" flipV="1">
            <a:off x="1371600" y="4876800"/>
            <a:ext cx="1219200" cy="0"/>
          </a:xfrm>
          <a:prstGeom prst="line">
            <a:avLst/>
          </a:prstGeom>
          <a:noFill/>
          <a:ln w="9525">
            <a:solidFill>
              <a:schemeClr val="tx1"/>
            </a:solidFill>
            <a:round/>
            <a:headEnd/>
            <a:tailEnd type="triangle" w="med" len="med"/>
          </a:ln>
        </p:spPr>
        <p:txBody>
          <a:bodyPr/>
          <a:lstStyle/>
          <a:p>
            <a:endParaRPr lang="en-US"/>
          </a:p>
        </p:txBody>
      </p:sp>
      <p:sp>
        <p:nvSpPr>
          <p:cNvPr id="47112" name="Line 7"/>
          <p:cNvSpPr>
            <a:spLocks noChangeShapeType="1"/>
          </p:cNvSpPr>
          <p:nvPr/>
        </p:nvSpPr>
        <p:spPr bwMode="auto">
          <a:xfrm flipH="1">
            <a:off x="3581400" y="4800600"/>
            <a:ext cx="1143000" cy="0"/>
          </a:xfrm>
          <a:prstGeom prst="line">
            <a:avLst/>
          </a:prstGeom>
          <a:noFill/>
          <a:ln w="9525">
            <a:solidFill>
              <a:schemeClr val="tx1"/>
            </a:solidFill>
            <a:round/>
            <a:headEnd/>
            <a:tailEnd type="triangle" w="med" len="med"/>
          </a:ln>
        </p:spPr>
        <p:txBody>
          <a:bodyPr/>
          <a:lstStyle/>
          <a:p>
            <a:endParaRPr lang="en-US"/>
          </a:p>
        </p:txBody>
      </p:sp>
      <p:sp>
        <p:nvSpPr>
          <p:cNvPr id="47113" name="Line 8"/>
          <p:cNvSpPr>
            <a:spLocks noChangeShapeType="1"/>
          </p:cNvSpPr>
          <p:nvPr/>
        </p:nvSpPr>
        <p:spPr bwMode="auto">
          <a:xfrm flipH="1">
            <a:off x="5791200" y="4800600"/>
            <a:ext cx="914400" cy="0"/>
          </a:xfrm>
          <a:prstGeom prst="line">
            <a:avLst/>
          </a:prstGeom>
          <a:noFill/>
          <a:ln w="9525">
            <a:solidFill>
              <a:schemeClr val="tx1"/>
            </a:solidFill>
            <a:round/>
            <a:headEnd/>
            <a:tailEnd type="triangle" w="med" len="med"/>
          </a:ln>
        </p:spPr>
        <p:txBody>
          <a:bodyPr/>
          <a:lstStyle/>
          <a:p>
            <a:endParaRPr lang="en-US"/>
          </a:p>
        </p:txBody>
      </p:sp>
      <p:sp>
        <p:nvSpPr>
          <p:cNvPr id="47114" name="Oval 9"/>
          <p:cNvSpPr>
            <a:spLocks noChangeArrowheads="1"/>
          </p:cNvSpPr>
          <p:nvPr/>
        </p:nvSpPr>
        <p:spPr bwMode="auto">
          <a:xfrm>
            <a:off x="4800600" y="43434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P1-D1</a:t>
            </a:r>
          </a:p>
        </p:txBody>
      </p:sp>
      <p:sp>
        <p:nvSpPr>
          <p:cNvPr id="47115" name="Oval 10"/>
          <p:cNvSpPr>
            <a:spLocks noChangeArrowheads="1"/>
          </p:cNvSpPr>
          <p:nvPr/>
        </p:nvSpPr>
        <p:spPr bwMode="auto">
          <a:xfrm>
            <a:off x="2667000" y="28194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ND-D</a:t>
            </a:r>
          </a:p>
        </p:txBody>
      </p:sp>
      <p:sp>
        <p:nvSpPr>
          <p:cNvPr id="47116" name="Oval 11"/>
          <p:cNvSpPr>
            <a:spLocks noChangeArrowheads="1"/>
          </p:cNvSpPr>
          <p:nvPr/>
        </p:nvSpPr>
        <p:spPr bwMode="auto">
          <a:xfrm>
            <a:off x="6858000" y="4343400"/>
            <a:ext cx="990600" cy="914400"/>
          </a:xfrm>
          <a:prstGeom prst="ellipse">
            <a:avLst/>
          </a:prstGeom>
          <a:solidFill>
            <a:schemeClr val="bg1"/>
          </a:solidFill>
          <a:ln w="9525">
            <a:solidFill>
              <a:schemeClr val="tx1"/>
            </a:solidFill>
            <a:round/>
            <a:headEnd/>
            <a:tailEnd/>
          </a:ln>
        </p:spPr>
        <p:txBody>
          <a:bodyPr wrap="none" anchor="ctr"/>
          <a:lstStyle/>
          <a:p>
            <a:pPr algn="ctr"/>
            <a:r>
              <a:rPr lang="en-US" sz="2400">
                <a:latin typeface="Times New Roman" pitchFamily="18" charset="0"/>
              </a:rPr>
              <a:t>ND-D</a:t>
            </a:r>
          </a:p>
        </p:txBody>
      </p:sp>
      <p:sp>
        <p:nvSpPr>
          <p:cNvPr id="47117" name="Line 12"/>
          <p:cNvSpPr>
            <a:spLocks noChangeShapeType="1"/>
          </p:cNvSpPr>
          <p:nvPr/>
        </p:nvSpPr>
        <p:spPr bwMode="auto">
          <a:xfrm flipH="1">
            <a:off x="1752600" y="3276600"/>
            <a:ext cx="762000" cy="0"/>
          </a:xfrm>
          <a:prstGeom prst="line">
            <a:avLst/>
          </a:prstGeom>
          <a:noFill/>
          <a:ln w="9525">
            <a:solidFill>
              <a:schemeClr val="tx1"/>
            </a:solidFill>
            <a:round/>
            <a:headEnd/>
            <a:tailEnd type="triangle" w="med" len="med"/>
          </a:ln>
        </p:spPr>
        <p:txBody>
          <a:bodyPr/>
          <a:lstStyle/>
          <a:p>
            <a:endParaRPr lang="en-US"/>
          </a:p>
        </p:txBody>
      </p:sp>
      <p:sp>
        <p:nvSpPr>
          <p:cNvPr id="47118" name="Oval 13"/>
          <p:cNvSpPr>
            <a:spLocks noChangeArrowheads="1"/>
          </p:cNvSpPr>
          <p:nvPr/>
        </p:nvSpPr>
        <p:spPr bwMode="auto">
          <a:xfrm>
            <a:off x="990600" y="4648200"/>
            <a:ext cx="381000" cy="381000"/>
          </a:xfrm>
          <a:prstGeom prst="ellipse">
            <a:avLst/>
          </a:prstGeom>
          <a:noFill/>
          <a:ln w="9525">
            <a:solidFill>
              <a:schemeClr val="tx1"/>
            </a:solidFill>
            <a:round/>
            <a:headEnd/>
            <a:tailEnd/>
          </a:ln>
        </p:spPr>
        <p:txBody>
          <a:bodyPr wrap="none" anchor="ctr"/>
          <a:lstStyle/>
          <a:p>
            <a:pPr algn="ctr"/>
            <a:r>
              <a:rPr lang="en-US"/>
              <a:t>P3</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6"/>
          <p:cNvSpPr>
            <a:spLocks noGrp="1"/>
          </p:cNvSpPr>
          <p:nvPr>
            <p:ph type="sldNum" sz="quarter" idx="12"/>
          </p:nvPr>
        </p:nvSpPr>
        <p:spPr>
          <a:noFill/>
        </p:spPr>
        <p:txBody>
          <a:bodyPr/>
          <a:lstStyle/>
          <a:p>
            <a:fld id="{B20A32D3-A37C-47D8-B9A8-D162B5CB0505}" type="slidenum">
              <a:rPr lang="en-US" smtClean="0"/>
              <a:pPr/>
              <a:t>70</a:t>
            </a:fld>
            <a:endParaRPr lang="en-US" smtClean="0"/>
          </a:p>
        </p:txBody>
      </p:sp>
      <p:sp>
        <p:nvSpPr>
          <p:cNvPr id="48131" name="Rectangle 2"/>
          <p:cNvSpPr>
            <a:spLocks noGrp="1" noChangeArrowheads="1"/>
          </p:cNvSpPr>
          <p:nvPr>
            <p:ph type="title"/>
          </p:nvPr>
        </p:nvSpPr>
        <p:spPr>
          <a:xfrm>
            <a:off x="457200" y="274638"/>
            <a:ext cx="8229600" cy="792162"/>
          </a:xfrm>
        </p:spPr>
        <p:txBody>
          <a:bodyPr/>
          <a:lstStyle/>
          <a:p>
            <a:pPr eaLnBrk="1" hangingPunct="1"/>
            <a:r>
              <a:rPr lang="en-US" sz="3200" smtClean="0"/>
              <a:t>The graph theory representation doesn’t capture the whole story</a:t>
            </a:r>
          </a:p>
        </p:txBody>
      </p:sp>
      <p:sp>
        <p:nvSpPr>
          <p:cNvPr id="48132" name="Rectangle 3"/>
          <p:cNvSpPr>
            <a:spLocks noGrp="1" noChangeArrowheads="1"/>
          </p:cNvSpPr>
          <p:nvPr>
            <p:ph type="body" sz="half" idx="1"/>
          </p:nvPr>
        </p:nvSpPr>
        <p:spPr>
          <a:xfrm>
            <a:off x="457200" y="1219200"/>
            <a:ext cx="4038600" cy="5638800"/>
          </a:xfrm>
        </p:spPr>
        <p:txBody>
          <a:bodyPr/>
          <a:lstStyle/>
          <a:p>
            <a:pPr eaLnBrk="1" hangingPunct="1">
              <a:lnSpc>
                <a:spcPct val="80000"/>
              </a:lnSpc>
              <a:buFontTx/>
              <a:buNone/>
            </a:pPr>
            <a:r>
              <a:rPr lang="en-US" sz="2000" b="1" dirty="0" smtClean="0"/>
              <a:t>Rare 6-Way Transplant Performed </a:t>
            </a:r>
          </a:p>
          <a:p>
            <a:pPr eaLnBrk="1" hangingPunct="1">
              <a:lnSpc>
                <a:spcPct val="80000"/>
              </a:lnSpc>
              <a:buFontTx/>
              <a:buNone/>
            </a:pPr>
            <a:r>
              <a:rPr lang="en-US" sz="2000" b="1" i="1" dirty="0" smtClean="0"/>
              <a:t>Donors Meet Recipients</a:t>
            </a:r>
            <a:endParaRPr lang="en-US" sz="2000" b="1" dirty="0" smtClean="0"/>
          </a:p>
          <a:p>
            <a:pPr eaLnBrk="1" hangingPunct="1">
              <a:lnSpc>
                <a:spcPct val="80000"/>
              </a:lnSpc>
              <a:buFontTx/>
              <a:buNone/>
            </a:pPr>
            <a:r>
              <a:rPr lang="en-US" sz="2000" dirty="0" smtClean="0"/>
              <a:t>March 22, 2007</a:t>
            </a:r>
            <a:endParaRPr lang="en-US" sz="2000" b="1" dirty="0" smtClean="0"/>
          </a:p>
          <a:p>
            <a:pPr eaLnBrk="1" hangingPunct="1">
              <a:lnSpc>
                <a:spcPct val="80000"/>
              </a:lnSpc>
              <a:buFontTx/>
              <a:buNone/>
            </a:pPr>
            <a:r>
              <a:rPr lang="en-US" sz="2000" b="1" dirty="0" smtClean="0"/>
              <a:t>BOSTON -- </a:t>
            </a:r>
            <a:r>
              <a:rPr lang="en-US" sz="2000" dirty="0" smtClean="0"/>
              <a:t>A rare six-way surgical transplant was a success in Boston.</a:t>
            </a:r>
          </a:p>
          <a:p>
            <a:pPr eaLnBrk="1" hangingPunct="1">
              <a:lnSpc>
                <a:spcPct val="80000"/>
              </a:lnSpc>
              <a:buFontTx/>
              <a:buNone/>
            </a:pPr>
            <a:endParaRPr lang="en-US" sz="2000" dirty="0" smtClean="0"/>
          </a:p>
          <a:p>
            <a:pPr eaLnBrk="1" hangingPunct="1">
              <a:lnSpc>
                <a:spcPct val="80000"/>
              </a:lnSpc>
              <a:buFontTx/>
              <a:buNone/>
            </a:pPr>
            <a:r>
              <a:rPr lang="en-US" sz="2000" dirty="0" err="1" smtClean="0"/>
              <a:t>NewsCenter</a:t>
            </a:r>
            <a:r>
              <a:rPr lang="en-US" sz="2000" dirty="0" smtClean="0"/>
              <a:t> 5's Heather Unruh reported Wednesday that three people donated their kidneys to three people they did not know. The transplants happened one month ago at Massachusetts General Hospital and Beth Israel Deaconess.</a:t>
            </a:r>
          </a:p>
          <a:p>
            <a:pPr eaLnBrk="1" hangingPunct="1">
              <a:lnSpc>
                <a:spcPct val="80000"/>
              </a:lnSpc>
              <a:buFontTx/>
              <a:buNone/>
            </a:pPr>
            <a:endParaRPr lang="en-US" sz="2000" dirty="0" smtClean="0"/>
          </a:p>
          <a:p>
            <a:pPr eaLnBrk="1" hangingPunct="1">
              <a:lnSpc>
                <a:spcPct val="80000"/>
              </a:lnSpc>
              <a:buFontTx/>
              <a:buNone/>
            </a:pPr>
            <a:r>
              <a:rPr lang="en-US" sz="2000" dirty="0" smtClean="0"/>
              <a:t>The donors and the recipients met Wednesday for the first time.</a:t>
            </a:r>
          </a:p>
        </p:txBody>
      </p:sp>
      <p:graphicFrame>
        <p:nvGraphicFramePr>
          <p:cNvPr id="152580" name="Group 4"/>
          <p:cNvGraphicFramePr>
            <a:graphicFrameLocks noGrp="1"/>
          </p:cNvGraphicFramePr>
          <p:nvPr/>
        </p:nvGraphicFramePr>
        <p:xfrm>
          <a:off x="3200400" y="0"/>
          <a:ext cx="2743200" cy="518160"/>
        </p:xfrm>
        <a:graphic>
          <a:graphicData uri="http://schemas.openxmlformats.org/drawingml/2006/table">
            <a:tbl>
              <a:tblPr/>
              <a:tblGrid>
                <a:gridCol w="27432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48135" name="Rectangle 11"/>
          <p:cNvSpPr>
            <a:spLocks noChangeArrowheads="1"/>
          </p:cNvSpPr>
          <p:nvPr/>
        </p:nvSpPr>
        <p:spPr bwMode="auto">
          <a:xfrm>
            <a:off x="0" y="517525"/>
            <a:ext cx="247650" cy="641350"/>
          </a:xfrm>
          <a:prstGeom prst="rect">
            <a:avLst/>
          </a:prstGeom>
          <a:noFill/>
          <a:ln w="9525">
            <a:noFill/>
            <a:miter lim="800000"/>
            <a:headEnd/>
            <a:tailEnd/>
          </a:ln>
        </p:spPr>
        <p:txBody>
          <a:bodyPr wrap="none" anchor="ctr">
            <a:spAutoFit/>
          </a:bodyPr>
          <a:lstStyle/>
          <a:p>
            <a:r>
              <a:rPr lang="en-US"/>
              <a:t> </a:t>
            </a:r>
          </a:p>
          <a:p>
            <a:pPr eaLnBrk="0" hangingPunct="0"/>
            <a:endParaRPr lang="en-US"/>
          </a:p>
        </p:txBody>
      </p:sp>
      <p:sp>
        <p:nvSpPr>
          <p:cNvPr id="48136" name="Rectangle 12"/>
          <p:cNvSpPr>
            <a:spLocks noChangeArrowheads="1"/>
          </p:cNvSpPr>
          <p:nvPr/>
        </p:nvSpPr>
        <p:spPr bwMode="auto">
          <a:xfrm>
            <a:off x="0" y="2057400"/>
            <a:ext cx="92075" cy="0"/>
          </a:xfrm>
          <a:prstGeom prst="rect">
            <a:avLst/>
          </a:prstGeom>
          <a:noFill/>
          <a:ln w="9525">
            <a:noFill/>
            <a:miter lim="800000"/>
            <a:headEnd/>
            <a:tailEnd/>
          </a:ln>
        </p:spPr>
        <p:txBody>
          <a:bodyPr wrap="none" anchor="ctr">
            <a:spAutoFit/>
          </a:bodyPr>
          <a:lstStyle/>
          <a:p>
            <a:endParaRPr lang="en-US"/>
          </a:p>
        </p:txBody>
      </p:sp>
      <p:graphicFrame>
        <p:nvGraphicFramePr>
          <p:cNvPr id="152589" name="Group 13"/>
          <p:cNvGraphicFramePr>
            <a:graphicFrameLocks noGrp="1"/>
          </p:cNvGraphicFramePr>
          <p:nvPr/>
        </p:nvGraphicFramePr>
        <p:xfrm>
          <a:off x="3200400" y="0"/>
          <a:ext cx="2743200" cy="518160"/>
        </p:xfrm>
        <a:graphic>
          <a:graphicData uri="http://schemas.openxmlformats.org/drawingml/2006/table">
            <a:tbl>
              <a:tblPr/>
              <a:tblGrid>
                <a:gridCol w="27432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48139" name="Rectangle 20"/>
          <p:cNvSpPr>
            <a:spLocks noChangeArrowheads="1"/>
          </p:cNvSpPr>
          <p:nvPr/>
        </p:nvSpPr>
        <p:spPr bwMode="auto">
          <a:xfrm>
            <a:off x="0" y="517525"/>
            <a:ext cx="247650" cy="641350"/>
          </a:xfrm>
          <a:prstGeom prst="rect">
            <a:avLst/>
          </a:prstGeom>
          <a:noFill/>
          <a:ln w="9525">
            <a:noFill/>
            <a:miter lim="800000"/>
            <a:headEnd/>
            <a:tailEnd/>
          </a:ln>
        </p:spPr>
        <p:txBody>
          <a:bodyPr wrap="none" anchor="ctr">
            <a:spAutoFit/>
          </a:bodyPr>
          <a:lstStyle/>
          <a:p>
            <a:r>
              <a:rPr lang="en-US"/>
              <a:t> </a:t>
            </a:r>
          </a:p>
          <a:p>
            <a:pPr eaLnBrk="0" hangingPunct="0"/>
            <a:endParaRPr lang="en-US"/>
          </a:p>
        </p:txBody>
      </p:sp>
      <p:sp>
        <p:nvSpPr>
          <p:cNvPr id="48140" name="Rectangle 21"/>
          <p:cNvSpPr>
            <a:spLocks noChangeArrowheads="1"/>
          </p:cNvSpPr>
          <p:nvPr/>
        </p:nvSpPr>
        <p:spPr bwMode="auto">
          <a:xfrm>
            <a:off x="0" y="2057400"/>
            <a:ext cx="92075" cy="0"/>
          </a:xfrm>
          <a:prstGeom prst="rect">
            <a:avLst/>
          </a:prstGeom>
          <a:noFill/>
          <a:ln w="9525">
            <a:noFill/>
            <a:miter lim="800000"/>
            <a:headEnd/>
            <a:tailEnd/>
          </a:ln>
        </p:spPr>
        <p:txBody>
          <a:bodyPr wrap="none" anchor="ctr">
            <a:spAutoFit/>
          </a:bodyPr>
          <a:lstStyle/>
          <a:p>
            <a:endParaRPr lang="en-US"/>
          </a:p>
        </p:txBody>
      </p:sp>
      <p:graphicFrame>
        <p:nvGraphicFramePr>
          <p:cNvPr id="152598" name="Group 22"/>
          <p:cNvGraphicFramePr>
            <a:graphicFrameLocks noGrp="1"/>
          </p:cNvGraphicFramePr>
          <p:nvPr/>
        </p:nvGraphicFramePr>
        <p:xfrm>
          <a:off x="3200400" y="0"/>
          <a:ext cx="2743200" cy="518160"/>
        </p:xfrm>
        <a:graphic>
          <a:graphicData uri="http://schemas.openxmlformats.org/drawingml/2006/table">
            <a:tbl>
              <a:tblPr/>
              <a:tblGrid>
                <a:gridCol w="27432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48143" name="Rectangle 29"/>
          <p:cNvSpPr>
            <a:spLocks noChangeArrowheads="1"/>
          </p:cNvSpPr>
          <p:nvPr/>
        </p:nvSpPr>
        <p:spPr bwMode="auto">
          <a:xfrm>
            <a:off x="0" y="517525"/>
            <a:ext cx="247650" cy="641350"/>
          </a:xfrm>
          <a:prstGeom prst="rect">
            <a:avLst/>
          </a:prstGeom>
          <a:noFill/>
          <a:ln w="9525">
            <a:noFill/>
            <a:miter lim="800000"/>
            <a:headEnd/>
            <a:tailEnd/>
          </a:ln>
        </p:spPr>
        <p:txBody>
          <a:bodyPr wrap="none" anchor="ctr">
            <a:spAutoFit/>
          </a:bodyPr>
          <a:lstStyle/>
          <a:p>
            <a:r>
              <a:rPr lang="en-US"/>
              <a:t> </a:t>
            </a:r>
          </a:p>
          <a:p>
            <a:pPr eaLnBrk="0" hangingPunct="0"/>
            <a:endParaRPr lang="en-US"/>
          </a:p>
        </p:txBody>
      </p:sp>
      <p:sp>
        <p:nvSpPr>
          <p:cNvPr id="48144" name="Rectangle 30"/>
          <p:cNvSpPr>
            <a:spLocks noChangeArrowheads="1"/>
          </p:cNvSpPr>
          <p:nvPr/>
        </p:nvSpPr>
        <p:spPr bwMode="auto">
          <a:xfrm>
            <a:off x="0" y="2057400"/>
            <a:ext cx="92075" cy="0"/>
          </a:xfrm>
          <a:prstGeom prst="rect">
            <a:avLst/>
          </a:prstGeom>
          <a:noFill/>
          <a:ln w="9525">
            <a:noFill/>
            <a:miter lim="800000"/>
            <a:headEnd/>
            <a:tailEnd/>
          </a:ln>
        </p:spPr>
        <p:txBody>
          <a:bodyPr wrap="none" anchor="ctr">
            <a:spAutoFit/>
          </a:bodyPr>
          <a:lstStyle/>
          <a:p>
            <a:endParaRPr lang="en-US"/>
          </a:p>
        </p:txBody>
      </p:sp>
      <p:pic>
        <p:nvPicPr>
          <p:cNvPr id="48145" name="Picture 31" descr="Boston6"/>
          <p:cNvPicPr>
            <a:picLocks noGrp="1" noChangeAspect="1" noChangeArrowheads="1"/>
          </p:cNvPicPr>
          <p:nvPr>
            <p:ph sz="half" idx="2"/>
          </p:nvPr>
        </p:nvPicPr>
        <p:blipFill>
          <a:blip r:embed="rId3" cstate="print"/>
          <a:srcRect/>
          <a:stretch>
            <a:fillRect/>
          </a:stretch>
        </p:blipFill>
        <p:spPr>
          <a:xfrm>
            <a:off x="4648200" y="1600200"/>
            <a:ext cx="4038600" cy="3028950"/>
          </a:xfrm>
          <a:noFill/>
        </p:spPr>
      </p:pic>
      <p:sp>
        <p:nvSpPr>
          <p:cNvPr id="15" name="TextBox 14"/>
          <p:cNvSpPr txBox="1"/>
          <p:nvPr/>
        </p:nvSpPr>
        <p:spPr>
          <a:xfrm>
            <a:off x="4724400" y="5029200"/>
            <a:ext cx="4038600" cy="1477328"/>
          </a:xfrm>
          <a:prstGeom prst="rect">
            <a:avLst/>
          </a:prstGeom>
          <a:noFill/>
        </p:spPr>
        <p:txBody>
          <a:bodyPr wrap="square" rtlCol="0">
            <a:spAutoFit/>
          </a:bodyPr>
          <a:lstStyle/>
          <a:p>
            <a:r>
              <a:rPr lang="en-US" dirty="0" smtClean="0"/>
              <a:t>Why are there only 6 people in this picture?</a:t>
            </a:r>
          </a:p>
          <a:p>
            <a:r>
              <a:rPr lang="en-US" dirty="0" smtClean="0">
                <a:solidFill>
                  <a:srgbClr val="FF0000"/>
                </a:solidFill>
              </a:rPr>
              <a:t>Simultaneity congestion: 3 transplants + 3 </a:t>
            </a:r>
            <a:r>
              <a:rPr lang="en-US" dirty="0" err="1" smtClean="0">
                <a:solidFill>
                  <a:srgbClr val="FF0000"/>
                </a:solidFill>
              </a:rPr>
              <a:t>nephrectomies</a:t>
            </a:r>
            <a:r>
              <a:rPr lang="en-US" dirty="0" smtClean="0">
                <a:solidFill>
                  <a:srgbClr val="FF0000"/>
                </a:solidFill>
              </a:rPr>
              <a:t> = 6 operating rooms, 6 surgical teams…</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27C135C9-7C38-4497-8CA6-976C65AF8FFF}" type="slidenum">
              <a:rPr lang="en-US" smtClean="0"/>
              <a:pPr/>
              <a:t>71</a:t>
            </a:fld>
            <a:endParaRPr lang="en-US" smtClean="0"/>
          </a:p>
        </p:txBody>
      </p:sp>
      <p:sp>
        <p:nvSpPr>
          <p:cNvPr id="50179" name="Rectangle 2"/>
          <p:cNvSpPr>
            <a:spLocks noGrp="1" noChangeArrowheads="1"/>
          </p:cNvSpPr>
          <p:nvPr>
            <p:ph type="title"/>
          </p:nvPr>
        </p:nvSpPr>
        <p:spPr/>
        <p:txBody>
          <a:bodyPr/>
          <a:lstStyle/>
          <a:p>
            <a:pPr eaLnBrk="1" hangingPunct="1"/>
            <a:r>
              <a:rPr lang="en-US" sz="4000" smtClean="0"/>
              <a:t>Can simultaneity be relaxed in Non-directed donor chains?</a:t>
            </a:r>
          </a:p>
        </p:txBody>
      </p:sp>
      <p:sp>
        <p:nvSpPr>
          <p:cNvPr id="50180" name="Rectangle 3"/>
          <p:cNvSpPr>
            <a:spLocks noGrp="1" noChangeArrowheads="1"/>
          </p:cNvSpPr>
          <p:nvPr>
            <p:ph type="body" idx="1"/>
          </p:nvPr>
        </p:nvSpPr>
        <p:spPr/>
        <p:txBody>
          <a:bodyPr/>
          <a:lstStyle/>
          <a:p>
            <a:pPr eaLnBrk="1" hangingPunct="1"/>
            <a:r>
              <a:rPr lang="en-US" smtClean="0"/>
              <a:t>“</a:t>
            </a:r>
            <a:r>
              <a:rPr lang="en-US" i="1" smtClean="0"/>
              <a:t>If something goes wrong in subsequent transplants and the whole ND-chain cannot be completed, the worst outcome will be no donated kidney being sent to the waitlist and the ND donation would entirely benefit the KPD [kidney exchange] pool</a:t>
            </a:r>
            <a:r>
              <a:rPr lang="en-US" smtClean="0"/>
              <a:t>.” (Roth et al. 2006, p 2704).</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4"/>
          <p:cNvSpPr>
            <a:spLocks noGrp="1"/>
          </p:cNvSpPr>
          <p:nvPr>
            <p:ph type="sldNum" sz="quarter" idx="12"/>
          </p:nvPr>
        </p:nvSpPr>
        <p:spPr>
          <a:noFill/>
        </p:spPr>
        <p:txBody>
          <a:bodyPr/>
          <a:lstStyle/>
          <a:p>
            <a:fld id="{522C2735-F836-490D-AFF9-336F598708CC}" type="slidenum">
              <a:rPr lang="en-US" smtClean="0"/>
              <a:pPr/>
              <a:t>72</a:t>
            </a:fld>
            <a:endParaRPr lang="en-US" smtClean="0"/>
          </a:p>
        </p:txBody>
      </p:sp>
      <p:sp>
        <p:nvSpPr>
          <p:cNvPr id="51203" name="Rectangle 2"/>
          <p:cNvSpPr>
            <a:spLocks noGrp="1" noChangeArrowheads="1"/>
          </p:cNvSpPr>
          <p:nvPr>
            <p:ph type="title"/>
          </p:nvPr>
        </p:nvSpPr>
        <p:spPr>
          <a:xfrm>
            <a:off x="457200" y="274638"/>
            <a:ext cx="8458200" cy="1630362"/>
          </a:xfrm>
        </p:spPr>
        <p:txBody>
          <a:bodyPr/>
          <a:lstStyle/>
          <a:p>
            <a:pPr eaLnBrk="1" hangingPunct="1"/>
            <a:r>
              <a:rPr lang="en-US" sz="4000" smtClean="0"/>
              <a:t>‘Never ending’ altruistic donor chains (non-simultaneous, reduced risk from a broken link)</a:t>
            </a:r>
          </a:p>
        </p:txBody>
      </p:sp>
      <p:grpSp>
        <p:nvGrpSpPr>
          <p:cNvPr id="51204" name="Group 3"/>
          <p:cNvGrpSpPr>
            <a:grpSpLocks/>
          </p:cNvGrpSpPr>
          <p:nvPr/>
        </p:nvGrpSpPr>
        <p:grpSpPr bwMode="auto">
          <a:xfrm>
            <a:off x="609600" y="1981200"/>
            <a:ext cx="8077200" cy="4876800"/>
            <a:chOff x="1695" y="9804"/>
            <a:chExt cx="8655" cy="4971"/>
          </a:xfrm>
        </p:grpSpPr>
        <p:sp>
          <p:nvSpPr>
            <p:cNvPr id="51206" name="Text Box 4"/>
            <p:cNvSpPr txBox="1">
              <a:spLocks noChangeArrowheads="1"/>
            </p:cNvSpPr>
            <p:nvPr/>
          </p:nvSpPr>
          <p:spPr bwMode="auto">
            <a:xfrm>
              <a:off x="1710" y="12975"/>
              <a:ext cx="8640" cy="1800"/>
            </a:xfrm>
            <a:prstGeom prst="rect">
              <a:avLst/>
            </a:prstGeom>
            <a:solidFill>
              <a:srgbClr val="FFFFFF"/>
            </a:solidFill>
            <a:ln w="9525">
              <a:noFill/>
              <a:miter lim="800000"/>
              <a:headEnd/>
              <a:tailEnd/>
            </a:ln>
          </p:spPr>
          <p:txBody>
            <a:bodyPr/>
            <a:lstStyle/>
            <a:p>
              <a:endParaRPr lang="en-US" sz="1400"/>
            </a:p>
          </p:txBody>
        </p:sp>
        <p:pic>
          <p:nvPicPr>
            <p:cNvPr id="51207" name="Picture 5"/>
            <p:cNvPicPr>
              <a:picLocks noChangeAspect="1" noChangeArrowheads="1"/>
            </p:cNvPicPr>
            <p:nvPr/>
          </p:nvPicPr>
          <p:blipFill>
            <a:blip r:embed="rId3" cstate="print"/>
            <a:srcRect/>
            <a:stretch>
              <a:fillRect/>
            </a:stretch>
          </p:blipFill>
          <p:spPr bwMode="auto">
            <a:xfrm>
              <a:off x="1695" y="9804"/>
              <a:ext cx="8637" cy="3270"/>
            </a:xfrm>
            <a:prstGeom prst="rect">
              <a:avLst/>
            </a:prstGeom>
            <a:noFill/>
            <a:ln w="9525">
              <a:noFill/>
              <a:miter lim="800000"/>
              <a:headEnd/>
              <a:tailEnd/>
            </a:ln>
          </p:spPr>
        </p:pic>
      </p:grpSp>
      <p:sp>
        <p:nvSpPr>
          <p:cNvPr id="51205" name="Text Box 6"/>
          <p:cNvSpPr txBox="1">
            <a:spLocks noChangeArrowheads="1"/>
          </p:cNvSpPr>
          <p:nvPr/>
        </p:nvSpPr>
        <p:spPr bwMode="auto">
          <a:xfrm>
            <a:off x="1143000" y="5562600"/>
            <a:ext cx="7391400" cy="1187450"/>
          </a:xfrm>
          <a:prstGeom prst="rect">
            <a:avLst/>
          </a:prstGeom>
          <a:noFill/>
          <a:ln w="9525">
            <a:noFill/>
            <a:miter lim="800000"/>
            <a:headEnd/>
            <a:tailEnd/>
          </a:ln>
        </p:spPr>
        <p:txBody>
          <a:bodyPr>
            <a:spAutoFit/>
          </a:bodyPr>
          <a:lstStyle/>
          <a:p>
            <a:pPr>
              <a:spcBef>
                <a:spcPct val="50000"/>
              </a:spcBef>
            </a:pPr>
            <a:r>
              <a:rPr lang="en-US" sz="2400"/>
              <a:t>Since NEAD chains don’t need to be simultaneous, they can be long…if the ‘bridge donors’ are properly identified.</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cstate="print"/>
          <a:srcRect b="77824"/>
          <a:stretch>
            <a:fillRect/>
          </a:stretch>
        </p:blipFill>
        <p:spPr bwMode="auto">
          <a:xfrm>
            <a:off x="693738" y="47625"/>
            <a:ext cx="7856537" cy="2330450"/>
          </a:xfrm>
          <a:prstGeom prst="rect">
            <a:avLst/>
          </a:prstGeom>
          <a:noFill/>
          <a:ln w="9525" algn="ctr">
            <a:noFill/>
            <a:miter lim="800000"/>
            <a:headEnd/>
            <a:tailEnd/>
          </a:ln>
        </p:spPr>
      </p:pic>
      <p:pic>
        <p:nvPicPr>
          <p:cNvPr id="49155" name="Picture 3"/>
          <p:cNvPicPr>
            <a:picLocks noChangeAspect="1" noChangeArrowheads="1"/>
          </p:cNvPicPr>
          <p:nvPr/>
        </p:nvPicPr>
        <p:blipFill>
          <a:blip r:embed="rId4" cstate="print"/>
          <a:srcRect/>
          <a:stretch>
            <a:fillRect/>
          </a:stretch>
        </p:blipFill>
        <p:spPr bwMode="auto">
          <a:xfrm>
            <a:off x="1916113" y="2274888"/>
            <a:ext cx="5310187" cy="4492625"/>
          </a:xfrm>
          <a:prstGeom prst="rect">
            <a:avLst/>
          </a:prstGeom>
          <a:noFill/>
          <a:ln w="9525" algn="ctr">
            <a:noFill/>
            <a:miter lim="800000"/>
            <a:headEnd/>
            <a:tailEnd/>
          </a:ln>
        </p:spPr>
      </p:pic>
      <p:sp>
        <p:nvSpPr>
          <p:cNvPr id="2" name="Slide Number Placeholder 1"/>
          <p:cNvSpPr>
            <a:spLocks noGrp="1"/>
          </p:cNvSpPr>
          <p:nvPr>
            <p:ph type="sldNum" sz="quarter" idx="12"/>
          </p:nvPr>
        </p:nvSpPr>
        <p:spPr/>
        <p:txBody>
          <a:bodyPr/>
          <a:lstStyle/>
          <a:p>
            <a:pPr>
              <a:defRPr/>
            </a:pPr>
            <a:fld id="{107AE71A-4A6B-4C3C-B7EB-9A3618EA9F49}" type="slidenum">
              <a:rPr lang="en-US" smtClean="0"/>
              <a:pPr>
                <a:defRPr/>
              </a:pPr>
              <a:t>73</a:t>
            </a:fld>
            <a:endParaRPr 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r>
              <a:rPr lang="en-US" sz="4000" dirty="0" smtClean="0"/>
              <a:t> The First NEAD Chain (Rees, APD)</a:t>
            </a:r>
          </a:p>
        </p:txBody>
      </p:sp>
      <p:sp>
        <p:nvSpPr>
          <p:cNvPr id="52227" name="Line 8"/>
          <p:cNvSpPr>
            <a:spLocks noChangeAspect="1" noChangeShapeType="1"/>
          </p:cNvSpPr>
          <p:nvPr/>
        </p:nvSpPr>
        <p:spPr bwMode="auto">
          <a:xfrm>
            <a:off x="2268538" y="4024313"/>
            <a:ext cx="298450" cy="227012"/>
          </a:xfrm>
          <a:prstGeom prst="line">
            <a:avLst/>
          </a:prstGeom>
          <a:noFill/>
          <a:ln w="28575">
            <a:solidFill>
              <a:schemeClr val="tx1"/>
            </a:solidFill>
            <a:round/>
            <a:headEnd/>
            <a:tailEnd type="triangle" w="med" len="med"/>
          </a:ln>
        </p:spPr>
        <p:txBody>
          <a:bodyPr/>
          <a:lstStyle/>
          <a:p>
            <a:endParaRPr lang="en-US"/>
          </a:p>
        </p:txBody>
      </p:sp>
      <p:sp>
        <p:nvSpPr>
          <p:cNvPr id="52228" name="Line 11"/>
          <p:cNvSpPr>
            <a:spLocks noChangeAspect="1" noChangeShapeType="1"/>
          </p:cNvSpPr>
          <p:nvPr/>
        </p:nvSpPr>
        <p:spPr bwMode="auto">
          <a:xfrm>
            <a:off x="1585913" y="4027488"/>
            <a:ext cx="298450" cy="228600"/>
          </a:xfrm>
          <a:prstGeom prst="line">
            <a:avLst/>
          </a:prstGeom>
          <a:noFill/>
          <a:ln w="28575">
            <a:solidFill>
              <a:schemeClr val="tx1"/>
            </a:solidFill>
            <a:round/>
            <a:headEnd/>
            <a:tailEnd type="triangle" w="med" len="med"/>
          </a:ln>
        </p:spPr>
        <p:txBody>
          <a:bodyPr/>
          <a:lstStyle/>
          <a:p>
            <a:endParaRPr lang="en-US"/>
          </a:p>
        </p:txBody>
      </p:sp>
      <p:sp>
        <p:nvSpPr>
          <p:cNvPr id="52229" name="Line 13"/>
          <p:cNvSpPr>
            <a:spLocks noChangeAspect="1" noChangeShapeType="1"/>
          </p:cNvSpPr>
          <p:nvPr/>
        </p:nvSpPr>
        <p:spPr bwMode="auto">
          <a:xfrm>
            <a:off x="2949575" y="4021138"/>
            <a:ext cx="298450" cy="227012"/>
          </a:xfrm>
          <a:prstGeom prst="line">
            <a:avLst/>
          </a:prstGeom>
          <a:noFill/>
          <a:ln w="28575">
            <a:solidFill>
              <a:schemeClr val="tx1"/>
            </a:solidFill>
            <a:round/>
            <a:headEnd/>
            <a:tailEnd type="triangle" w="med" len="med"/>
          </a:ln>
        </p:spPr>
        <p:txBody>
          <a:bodyPr/>
          <a:lstStyle/>
          <a:p>
            <a:endParaRPr lang="en-US"/>
          </a:p>
        </p:txBody>
      </p:sp>
      <p:sp>
        <p:nvSpPr>
          <p:cNvPr id="52230" name="Line 18"/>
          <p:cNvSpPr>
            <a:spLocks noChangeAspect="1" noChangeShapeType="1"/>
          </p:cNvSpPr>
          <p:nvPr/>
        </p:nvSpPr>
        <p:spPr bwMode="auto">
          <a:xfrm>
            <a:off x="4329113" y="4035425"/>
            <a:ext cx="296862" cy="228600"/>
          </a:xfrm>
          <a:prstGeom prst="line">
            <a:avLst/>
          </a:prstGeom>
          <a:noFill/>
          <a:ln w="28575">
            <a:solidFill>
              <a:schemeClr val="tx1"/>
            </a:solidFill>
            <a:round/>
            <a:headEnd/>
            <a:tailEnd type="triangle" w="med" len="med"/>
          </a:ln>
        </p:spPr>
        <p:txBody>
          <a:bodyPr/>
          <a:lstStyle/>
          <a:p>
            <a:endParaRPr lang="en-US"/>
          </a:p>
        </p:txBody>
      </p:sp>
      <p:sp>
        <p:nvSpPr>
          <p:cNvPr id="52231" name="Line 20"/>
          <p:cNvSpPr>
            <a:spLocks noChangeAspect="1" noChangeShapeType="1"/>
          </p:cNvSpPr>
          <p:nvPr/>
        </p:nvSpPr>
        <p:spPr bwMode="auto">
          <a:xfrm>
            <a:off x="3630613" y="4038600"/>
            <a:ext cx="298450" cy="228600"/>
          </a:xfrm>
          <a:prstGeom prst="line">
            <a:avLst/>
          </a:prstGeom>
          <a:noFill/>
          <a:ln w="28575">
            <a:solidFill>
              <a:schemeClr val="tx1"/>
            </a:solidFill>
            <a:round/>
            <a:headEnd/>
            <a:tailEnd type="triangle" w="med" len="med"/>
          </a:ln>
        </p:spPr>
        <p:txBody>
          <a:bodyPr/>
          <a:lstStyle/>
          <a:p>
            <a:endParaRPr lang="en-US"/>
          </a:p>
        </p:txBody>
      </p:sp>
      <p:sp>
        <p:nvSpPr>
          <p:cNvPr id="52232" name="Line 22"/>
          <p:cNvSpPr>
            <a:spLocks noChangeAspect="1" noChangeShapeType="1"/>
          </p:cNvSpPr>
          <p:nvPr/>
        </p:nvSpPr>
        <p:spPr bwMode="auto">
          <a:xfrm>
            <a:off x="5038725" y="4032250"/>
            <a:ext cx="298450" cy="228600"/>
          </a:xfrm>
          <a:prstGeom prst="line">
            <a:avLst/>
          </a:prstGeom>
          <a:noFill/>
          <a:ln w="28575">
            <a:solidFill>
              <a:schemeClr val="tx1"/>
            </a:solidFill>
            <a:round/>
            <a:headEnd/>
            <a:tailEnd type="triangle" w="med" len="med"/>
          </a:ln>
        </p:spPr>
        <p:txBody>
          <a:bodyPr/>
          <a:lstStyle/>
          <a:p>
            <a:endParaRPr lang="en-US"/>
          </a:p>
        </p:txBody>
      </p:sp>
      <p:sp>
        <p:nvSpPr>
          <p:cNvPr id="52233" name="Line 28"/>
          <p:cNvSpPr>
            <a:spLocks noChangeAspect="1" noChangeShapeType="1"/>
          </p:cNvSpPr>
          <p:nvPr/>
        </p:nvSpPr>
        <p:spPr bwMode="auto">
          <a:xfrm>
            <a:off x="6324600" y="4032250"/>
            <a:ext cx="300038" cy="227013"/>
          </a:xfrm>
          <a:prstGeom prst="line">
            <a:avLst/>
          </a:prstGeom>
          <a:noFill/>
          <a:ln w="28575">
            <a:solidFill>
              <a:schemeClr val="tx1"/>
            </a:solidFill>
            <a:round/>
            <a:headEnd/>
            <a:tailEnd type="triangle" w="med" len="med"/>
          </a:ln>
        </p:spPr>
        <p:txBody>
          <a:bodyPr/>
          <a:lstStyle/>
          <a:p>
            <a:endParaRPr lang="en-US"/>
          </a:p>
        </p:txBody>
      </p:sp>
      <p:sp>
        <p:nvSpPr>
          <p:cNvPr id="52234" name="Line 30"/>
          <p:cNvSpPr>
            <a:spLocks noChangeAspect="1" noChangeShapeType="1"/>
          </p:cNvSpPr>
          <p:nvPr/>
        </p:nvSpPr>
        <p:spPr bwMode="auto">
          <a:xfrm>
            <a:off x="5634038" y="4027488"/>
            <a:ext cx="298450" cy="227012"/>
          </a:xfrm>
          <a:prstGeom prst="line">
            <a:avLst/>
          </a:prstGeom>
          <a:noFill/>
          <a:ln w="28575">
            <a:solidFill>
              <a:schemeClr val="tx1"/>
            </a:solidFill>
            <a:round/>
            <a:headEnd/>
            <a:tailEnd type="triangle" w="med" len="med"/>
          </a:ln>
        </p:spPr>
        <p:txBody>
          <a:bodyPr/>
          <a:lstStyle/>
          <a:p>
            <a:endParaRPr lang="en-US"/>
          </a:p>
        </p:txBody>
      </p:sp>
      <p:sp>
        <p:nvSpPr>
          <p:cNvPr id="52235" name="Line 31"/>
          <p:cNvSpPr>
            <a:spLocks noChangeAspect="1" noChangeShapeType="1"/>
          </p:cNvSpPr>
          <p:nvPr/>
        </p:nvSpPr>
        <p:spPr bwMode="auto">
          <a:xfrm>
            <a:off x="7029450" y="4021138"/>
            <a:ext cx="298450" cy="227012"/>
          </a:xfrm>
          <a:prstGeom prst="line">
            <a:avLst/>
          </a:prstGeom>
          <a:noFill/>
          <a:ln w="28575">
            <a:solidFill>
              <a:schemeClr val="tx1"/>
            </a:solidFill>
            <a:round/>
            <a:headEnd/>
            <a:tailEnd type="triangle" w="med" len="med"/>
          </a:ln>
        </p:spPr>
        <p:txBody>
          <a:bodyPr/>
          <a:lstStyle/>
          <a:p>
            <a:endParaRPr lang="en-US"/>
          </a:p>
        </p:txBody>
      </p:sp>
      <p:sp>
        <p:nvSpPr>
          <p:cNvPr id="52236" name="Line 35"/>
          <p:cNvSpPr>
            <a:spLocks noChangeAspect="1" noChangeShapeType="1"/>
          </p:cNvSpPr>
          <p:nvPr/>
        </p:nvSpPr>
        <p:spPr bwMode="auto">
          <a:xfrm>
            <a:off x="7666038" y="4046538"/>
            <a:ext cx="296862" cy="227012"/>
          </a:xfrm>
          <a:prstGeom prst="line">
            <a:avLst/>
          </a:prstGeom>
          <a:noFill/>
          <a:ln w="28575">
            <a:solidFill>
              <a:schemeClr val="tx1"/>
            </a:solidFill>
            <a:round/>
            <a:headEnd/>
            <a:tailEnd type="triangle" w="med" len="med"/>
          </a:ln>
        </p:spPr>
        <p:txBody>
          <a:bodyPr/>
          <a:lstStyle/>
          <a:p>
            <a:endParaRPr lang="en-US"/>
          </a:p>
        </p:txBody>
      </p:sp>
      <p:sp>
        <p:nvSpPr>
          <p:cNvPr id="52237" name="Text Box 80"/>
          <p:cNvSpPr txBox="1">
            <a:spLocks noChangeAspect="1" noChangeArrowheads="1"/>
          </p:cNvSpPr>
          <p:nvPr/>
        </p:nvSpPr>
        <p:spPr bwMode="auto">
          <a:xfrm>
            <a:off x="409575" y="3692525"/>
            <a:ext cx="184150" cy="274638"/>
          </a:xfrm>
          <a:prstGeom prst="rect">
            <a:avLst/>
          </a:prstGeom>
          <a:noFill/>
          <a:ln w="9525" algn="ctr">
            <a:noFill/>
            <a:miter lim="800000"/>
            <a:headEnd/>
            <a:tailEnd/>
          </a:ln>
        </p:spPr>
        <p:txBody>
          <a:bodyPr wrap="none">
            <a:spAutoFit/>
          </a:bodyPr>
          <a:lstStyle/>
          <a:p>
            <a:pPr algn="ctr" eaLnBrk="0" hangingPunct="0"/>
            <a:endParaRPr lang="en-US" sz="1200">
              <a:latin typeface="Times New Roman" pitchFamily="18" charset="0"/>
              <a:cs typeface="Arial" charset="0"/>
            </a:endParaRPr>
          </a:p>
        </p:txBody>
      </p:sp>
      <p:sp>
        <p:nvSpPr>
          <p:cNvPr id="52238" name="Text Box 92"/>
          <p:cNvSpPr txBox="1">
            <a:spLocks noChangeAspect="1" noChangeArrowheads="1"/>
          </p:cNvSpPr>
          <p:nvPr/>
        </p:nvSpPr>
        <p:spPr bwMode="auto">
          <a:xfrm>
            <a:off x="542925" y="4286250"/>
            <a:ext cx="184150" cy="274638"/>
          </a:xfrm>
          <a:prstGeom prst="rect">
            <a:avLst/>
          </a:prstGeom>
          <a:noFill/>
          <a:ln w="9525" algn="ctr">
            <a:noFill/>
            <a:miter lim="800000"/>
            <a:headEnd/>
            <a:tailEnd/>
          </a:ln>
        </p:spPr>
        <p:txBody>
          <a:bodyPr wrap="none">
            <a:spAutoFit/>
          </a:bodyPr>
          <a:lstStyle/>
          <a:p>
            <a:pPr algn="ctr" eaLnBrk="0" hangingPunct="0"/>
            <a:endParaRPr lang="en-US" sz="1200">
              <a:latin typeface="Times New Roman" pitchFamily="18" charset="0"/>
              <a:cs typeface="Arial" charset="0"/>
            </a:endParaRPr>
          </a:p>
        </p:txBody>
      </p:sp>
      <p:sp>
        <p:nvSpPr>
          <p:cNvPr id="52239" name="Text Box 105"/>
          <p:cNvSpPr txBox="1">
            <a:spLocks noChangeAspect="1" noChangeArrowheads="1"/>
          </p:cNvSpPr>
          <p:nvPr/>
        </p:nvSpPr>
        <p:spPr bwMode="auto">
          <a:xfrm>
            <a:off x="-379413" y="4776788"/>
            <a:ext cx="1562101" cy="274637"/>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            Recipient PRA</a:t>
            </a:r>
          </a:p>
        </p:txBody>
      </p:sp>
      <p:sp>
        <p:nvSpPr>
          <p:cNvPr id="52240" name="Text Box 118"/>
          <p:cNvSpPr txBox="1">
            <a:spLocks noChangeAspect="1" noChangeArrowheads="1"/>
          </p:cNvSpPr>
          <p:nvPr/>
        </p:nvSpPr>
        <p:spPr bwMode="auto">
          <a:xfrm>
            <a:off x="444500" y="3282950"/>
            <a:ext cx="184150" cy="274638"/>
          </a:xfrm>
          <a:prstGeom prst="rect">
            <a:avLst/>
          </a:prstGeom>
          <a:noFill/>
          <a:ln w="9525" algn="ctr">
            <a:noFill/>
            <a:miter lim="800000"/>
            <a:headEnd/>
            <a:tailEnd/>
          </a:ln>
        </p:spPr>
        <p:txBody>
          <a:bodyPr wrap="none">
            <a:spAutoFit/>
          </a:bodyPr>
          <a:lstStyle/>
          <a:p>
            <a:pPr algn="ctr" eaLnBrk="0" hangingPunct="0"/>
            <a:endParaRPr lang="en-US" sz="1200">
              <a:latin typeface="Times New Roman" pitchFamily="18" charset="0"/>
              <a:cs typeface="Arial" charset="0"/>
            </a:endParaRPr>
          </a:p>
        </p:txBody>
      </p:sp>
      <p:sp>
        <p:nvSpPr>
          <p:cNvPr id="52241" name="Text Box 120"/>
          <p:cNvSpPr txBox="1">
            <a:spLocks noChangeArrowheads="1"/>
          </p:cNvSpPr>
          <p:nvPr/>
        </p:nvSpPr>
        <p:spPr bwMode="auto">
          <a:xfrm>
            <a:off x="249238" y="5907088"/>
            <a:ext cx="5459412" cy="457200"/>
          </a:xfrm>
          <a:prstGeom prst="rect">
            <a:avLst/>
          </a:prstGeom>
          <a:noFill/>
          <a:ln w="9525">
            <a:noFill/>
            <a:miter lim="800000"/>
            <a:headEnd/>
            <a:tailEnd/>
          </a:ln>
        </p:spPr>
        <p:txBody>
          <a:bodyPr wrap="none">
            <a:spAutoFit/>
          </a:bodyPr>
          <a:lstStyle/>
          <a:p>
            <a:r>
              <a:rPr lang="en-US" sz="1200">
                <a:latin typeface="Times New Roman" pitchFamily="18" charset="0"/>
                <a:cs typeface="Arial" charset="0"/>
              </a:rPr>
              <a:t>* This recipient required desensitization to Blood Group (AHG Titer of 1/8).</a:t>
            </a:r>
          </a:p>
          <a:p>
            <a:r>
              <a:rPr lang="en-US" sz="1200" baseline="30000">
                <a:latin typeface="Times New Roman" pitchFamily="18" charset="0"/>
                <a:cs typeface="Arial" charset="0"/>
              </a:rPr>
              <a:t>#</a:t>
            </a:r>
            <a:r>
              <a:rPr lang="en-US" sz="1200">
                <a:latin typeface="Times New Roman" pitchFamily="18" charset="0"/>
                <a:cs typeface="Arial" charset="0"/>
              </a:rPr>
              <a:t> This recipient required desensitization to HLA DSA by T and B cell flow cytometry.</a:t>
            </a:r>
          </a:p>
        </p:txBody>
      </p:sp>
      <p:grpSp>
        <p:nvGrpSpPr>
          <p:cNvPr id="52242" name="Group 242"/>
          <p:cNvGrpSpPr>
            <a:grpSpLocks/>
          </p:cNvGrpSpPr>
          <p:nvPr/>
        </p:nvGrpSpPr>
        <p:grpSpPr bwMode="auto">
          <a:xfrm>
            <a:off x="1187450" y="3032125"/>
            <a:ext cx="433388" cy="993775"/>
            <a:chOff x="748" y="1910"/>
            <a:chExt cx="273" cy="626"/>
          </a:xfrm>
        </p:grpSpPr>
        <p:sp>
          <p:nvSpPr>
            <p:cNvPr id="52418" name="Text Box 45"/>
            <p:cNvSpPr txBox="1">
              <a:spLocks noChangeAspect="1" noChangeArrowheads="1"/>
            </p:cNvSpPr>
            <p:nvPr/>
          </p:nvSpPr>
          <p:spPr bwMode="auto">
            <a:xfrm>
              <a:off x="748" y="1910"/>
              <a:ext cx="273"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MI</a:t>
              </a:r>
            </a:p>
          </p:txBody>
        </p:sp>
        <p:sp>
          <p:nvSpPr>
            <p:cNvPr id="52419" name="Text Box 79"/>
            <p:cNvSpPr txBox="1">
              <a:spLocks noChangeAspect="1" noChangeArrowheads="1"/>
            </p:cNvSpPr>
            <p:nvPr/>
          </p:nvSpPr>
          <p:spPr bwMode="auto">
            <a:xfrm>
              <a:off x="792"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O</a:t>
              </a:r>
            </a:p>
          </p:txBody>
        </p:sp>
        <p:grpSp>
          <p:nvGrpSpPr>
            <p:cNvPr id="52420" name="Group 134"/>
            <p:cNvGrpSpPr>
              <a:grpSpLocks/>
            </p:cNvGrpSpPr>
            <p:nvPr/>
          </p:nvGrpSpPr>
          <p:grpSpPr bwMode="auto">
            <a:xfrm>
              <a:off x="768" y="2262"/>
              <a:ext cx="233" cy="274"/>
              <a:chOff x="3831" y="3387"/>
              <a:chExt cx="233" cy="274"/>
            </a:xfrm>
          </p:grpSpPr>
          <p:sp>
            <p:nvSpPr>
              <p:cNvPr id="52421" name="Oval 135"/>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422" name="Line 136"/>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grpSp>
        <p:nvGrpSpPr>
          <p:cNvPr id="52243" name="Group 233"/>
          <p:cNvGrpSpPr>
            <a:grpSpLocks/>
          </p:cNvGrpSpPr>
          <p:nvPr/>
        </p:nvGrpSpPr>
        <p:grpSpPr bwMode="auto">
          <a:xfrm>
            <a:off x="1768475" y="2540000"/>
            <a:ext cx="590550" cy="2794000"/>
            <a:chOff x="1114" y="1600"/>
            <a:chExt cx="372" cy="1760"/>
          </a:xfrm>
        </p:grpSpPr>
        <p:sp>
          <p:nvSpPr>
            <p:cNvPr id="52403" name="Text Box 37"/>
            <p:cNvSpPr txBox="1">
              <a:spLocks noChangeAspect="1" noChangeArrowheads="1"/>
            </p:cNvSpPr>
            <p:nvPr/>
          </p:nvSpPr>
          <p:spPr bwMode="auto">
            <a:xfrm>
              <a:off x="1157" y="1910"/>
              <a:ext cx="286"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AZ</a:t>
              </a:r>
            </a:p>
          </p:txBody>
        </p:sp>
        <p:sp>
          <p:nvSpPr>
            <p:cNvPr id="52404" name="Text Box 48"/>
            <p:cNvSpPr txBox="1">
              <a:spLocks noChangeAspect="1" noChangeArrowheads="1"/>
            </p:cNvSpPr>
            <p:nvPr/>
          </p:nvSpPr>
          <p:spPr bwMode="auto">
            <a:xfrm>
              <a:off x="1135" y="1600"/>
              <a:ext cx="330"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July</a:t>
              </a:r>
            </a:p>
          </p:txBody>
        </p:sp>
        <p:sp>
          <p:nvSpPr>
            <p:cNvPr id="52405" name="Text Box 58"/>
            <p:cNvSpPr txBox="1">
              <a:spLocks noChangeAspect="1" noChangeArrowheads="1"/>
            </p:cNvSpPr>
            <p:nvPr/>
          </p:nvSpPr>
          <p:spPr bwMode="auto">
            <a:xfrm>
              <a:off x="1114"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2007</a:t>
              </a:r>
            </a:p>
          </p:txBody>
        </p:sp>
        <p:sp>
          <p:nvSpPr>
            <p:cNvPr id="52406" name="Text Box 69"/>
            <p:cNvSpPr txBox="1">
              <a:spLocks noChangeAspect="1" noChangeArrowheads="1"/>
            </p:cNvSpPr>
            <p:nvPr/>
          </p:nvSpPr>
          <p:spPr bwMode="auto">
            <a:xfrm>
              <a:off x="1207"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O</a:t>
              </a:r>
            </a:p>
          </p:txBody>
        </p:sp>
        <p:sp>
          <p:nvSpPr>
            <p:cNvPr id="52407" name="Text Box 82"/>
            <p:cNvSpPr txBox="1">
              <a:spLocks noChangeAspect="1" noChangeArrowheads="1"/>
            </p:cNvSpPr>
            <p:nvPr/>
          </p:nvSpPr>
          <p:spPr bwMode="auto">
            <a:xfrm>
              <a:off x="1208"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O</a:t>
              </a:r>
            </a:p>
          </p:txBody>
        </p:sp>
        <p:sp>
          <p:nvSpPr>
            <p:cNvPr id="52408" name="Text Box 95"/>
            <p:cNvSpPr txBox="1">
              <a:spLocks noChangeAspect="1" noChangeArrowheads="1"/>
            </p:cNvSpPr>
            <p:nvPr/>
          </p:nvSpPr>
          <p:spPr bwMode="auto">
            <a:xfrm>
              <a:off x="1178" y="2989"/>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62</a:t>
              </a:r>
            </a:p>
          </p:txBody>
        </p:sp>
        <p:sp>
          <p:nvSpPr>
            <p:cNvPr id="52409" name="Text Box 108"/>
            <p:cNvSpPr txBox="1">
              <a:spLocks noChangeAspect="1" noChangeArrowheads="1"/>
            </p:cNvSpPr>
            <p:nvPr/>
          </p:nvSpPr>
          <p:spPr bwMode="auto">
            <a:xfrm>
              <a:off x="1210"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1</a:t>
              </a:r>
            </a:p>
          </p:txBody>
        </p:sp>
        <p:grpSp>
          <p:nvGrpSpPr>
            <p:cNvPr id="52410" name="Group 137"/>
            <p:cNvGrpSpPr>
              <a:grpSpLocks/>
            </p:cNvGrpSpPr>
            <p:nvPr/>
          </p:nvGrpSpPr>
          <p:grpSpPr bwMode="auto">
            <a:xfrm>
              <a:off x="1186" y="2680"/>
              <a:ext cx="229" cy="311"/>
              <a:chOff x="4274" y="3417"/>
              <a:chExt cx="229" cy="311"/>
            </a:xfrm>
          </p:grpSpPr>
          <p:sp>
            <p:nvSpPr>
              <p:cNvPr id="52415" name="Oval 138"/>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416" name="Line 139"/>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417" name="Line 140"/>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grpSp>
          <p:nvGrpSpPr>
            <p:cNvPr id="52411" name="Group 141"/>
            <p:cNvGrpSpPr>
              <a:grpSpLocks/>
            </p:cNvGrpSpPr>
            <p:nvPr/>
          </p:nvGrpSpPr>
          <p:grpSpPr bwMode="auto">
            <a:xfrm>
              <a:off x="1183" y="2272"/>
              <a:ext cx="233" cy="274"/>
              <a:chOff x="3831" y="3387"/>
              <a:chExt cx="233" cy="274"/>
            </a:xfrm>
          </p:grpSpPr>
          <p:sp>
            <p:nvSpPr>
              <p:cNvPr id="52413" name="Oval 142"/>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414" name="Line 143"/>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sp>
          <p:nvSpPr>
            <p:cNvPr id="52412" name="Text Box 203"/>
            <p:cNvSpPr txBox="1">
              <a:spLocks noChangeAspect="1" noChangeArrowheads="1"/>
            </p:cNvSpPr>
            <p:nvPr/>
          </p:nvSpPr>
          <p:spPr bwMode="auto">
            <a:xfrm>
              <a:off x="1143"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4" name="Group 232"/>
          <p:cNvGrpSpPr>
            <a:grpSpLocks/>
          </p:cNvGrpSpPr>
          <p:nvPr/>
        </p:nvGrpSpPr>
        <p:grpSpPr bwMode="auto">
          <a:xfrm>
            <a:off x="2439988" y="2540000"/>
            <a:ext cx="590550" cy="2794000"/>
            <a:chOff x="1537" y="1600"/>
            <a:chExt cx="372" cy="1760"/>
          </a:xfrm>
        </p:grpSpPr>
        <p:sp>
          <p:nvSpPr>
            <p:cNvPr id="52387" name="Text Box 38"/>
            <p:cNvSpPr txBox="1">
              <a:spLocks noChangeAspect="1" noChangeArrowheads="1"/>
            </p:cNvSpPr>
            <p:nvPr/>
          </p:nvSpPr>
          <p:spPr bwMode="auto">
            <a:xfrm>
              <a:off x="1573" y="1910"/>
              <a:ext cx="30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OH</a:t>
              </a:r>
            </a:p>
          </p:txBody>
        </p:sp>
        <p:sp>
          <p:nvSpPr>
            <p:cNvPr id="52388" name="Text Box 49"/>
            <p:cNvSpPr txBox="1">
              <a:spLocks noChangeAspect="1" noChangeArrowheads="1"/>
            </p:cNvSpPr>
            <p:nvPr/>
          </p:nvSpPr>
          <p:spPr bwMode="auto">
            <a:xfrm>
              <a:off x="1558" y="1600"/>
              <a:ext cx="330"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July</a:t>
              </a:r>
            </a:p>
          </p:txBody>
        </p:sp>
        <p:sp>
          <p:nvSpPr>
            <p:cNvPr id="52389" name="Text Box 59"/>
            <p:cNvSpPr txBox="1">
              <a:spLocks noChangeAspect="1" noChangeArrowheads="1"/>
            </p:cNvSpPr>
            <p:nvPr/>
          </p:nvSpPr>
          <p:spPr bwMode="auto">
            <a:xfrm>
              <a:off x="1537"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2007</a:t>
              </a:r>
            </a:p>
          </p:txBody>
        </p:sp>
        <p:sp>
          <p:nvSpPr>
            <p:cNvPr id="52390" name="Text Box 70"/>
            <p:cNvSpPr txBox="1">
              <a:spLocks noChangeAspect="1" noChangeArrowheads="1"/>
            </p:cNvSpPr>
            <p:nvPr/>
          </p:nvSpPr>
          <p:spPr bwMode="auto">
            <a:xfrm>
              <a:off x="1631"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91" name="Text Box 83"/>
            <p:cNvSpPr txBox="1">
              <a:spLocks noChangeAspect="1" noChangeArrowheads="1"/>
            </p:cNvSpPr>
            <p:nvPr/>
          </p:nvSpPr>
          <p:spPr bwMode="auto">
            <a:xfrm>
              <a:off x="1631"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O</a:t>
              </a:r>
            </a:p>
          </p:txBody>
        </p:sp>
        <p:sp>
          <p:nvSpPr>
            <p:cNvPr id="52392" name="Text Box 96"/>
            <p:cNvSpPr txBox="1">
              <a:spLocks noChangeAspect="1" noChangeArrowheads="1"/>
            </p:cNvSpPr>
            <p:nvPr/>
          </p:nvSpPr>
          <p:spPr bwMode="auto">
            <a:xfrm>
              <a:off x="1633" y="2989"/>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0</a:t>
              </a:r>
            </a:p>
          </p:txBody>
        </p:sp>
        <p:sp>
          <p:nvSpPr>
            <p:cNvPr id="52393" name="Text Box 109"/>
            <p:cNvSpPr txBox="1">
              <a:spLocks noChangeAspect="1" noChangeArrowheads="1"/>
            </p:cNvSpPr>
            <p:nvPr/>
          </p:nvSpPr>
          <p:spPr bwMode="auto">
            <a:xfrm>
              <a:off x="1633"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2</a:t>
              </a:r>
            </a:p>
          </p:txBody>
        </p:sp>
        <p:grpSp>
          <p:nvGrpSpPr>
            <p:cNvPr id="52394" name="Group 144"/>
            <p:cNvGrpSpPr>
              <a:grpSpLocks/>
            </p:cNvGrpSpPr>
            <p:nvPr/>
          </p:nvGrpSpPr>
          <p:grpSpPr bwMode="auto">
            <a:xfrm>
              <a:off x="1609" y="2677"/>
              <a:ext cx="229" cy="311"/>
              <a:chOff x="4274" y="3417"/>
              <a:chExt cx="229" cy="311"/>
            </a:xfrm>
          </p:grpSpPr>
          <p:sp>
            <p:nvSpPr>
              <p:cNvPr id="52400" name="Oval 145"/>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401" name="Line 146"/>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402" name="Line 147"/>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grpSp>
          <p:nvGrpSpPr>
            <p:cNvPr id="52395" name="Group 148"/>
            <p:cNvGrpSpPr>
              <a:grpSpLocks/>
            </p:cNvGrpSpPr>
            <p:nvPr/>
          </p:nvGrpSpPr>
          <p:grpSpPr bwMode="auto">
            <a:xfrm>
              <a:off x="1609" y="2312"/>
              <a:ext cx="229" cy="311"/>
              <a:chOff x="4274" y="3417"/>
              <a:chExt cx="229" cy="311"/>
            </a:xfrm>
          </p:grpSpPr>
          <p:sp>
            <p:nvSpPr>
              <p:cNvPr id="52397" name="Oval 149"/>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98" name="Line 150"/>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99" name="Line 151"/>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396" name="Text Box 204"/>
            <p:cNvSpPr txBox="1">
              <a:spLocks noChangeAspect="1" noChangeArrowheads="1"/>
            </p:cNvSpPr>
            <p:nvPr/>
          </p:nvSpPr>
          <p:spPr bwMode="auto">
            <a:xfrm>
              <a:off x="1566"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5" name="Group 231"/>
          <p:cNvGrpSpPr>
            <a:grpSpLocks/>
          </p:cNvGrpSpPr>
          <p:nvPr/>
        </p:nvGrpSpPr>
        <p:grpSpPr bwMode="auto">
          <a:xfrm>
            <a:off x="3128963" y="2540000"/>
            <a:ext cx="590550" cy="2794000"/>
            <a:chOff x="1986" y="1600"/>
            <a:chExt cx="372" cy="1760"/>
          </a:xfrm>
        </p:grpSpPr>
        <p:sp>
          <p:nvSpPr>
            <p:cNvPr id="52371" name="Text Box 39"/>
            <p:cNvSpPr txBox="1">
              <a:spLocks noChangeAspect="1" noChangeArrowheads="1"/>
            </p:cNvSpPr>
            <p:nvPr/>
          </p:nvSpPr>
          <p:spPr bwMode="auto">
            <a:xfrm>
              <a:off x="2022" y="1910"/>
              <a:ext cx="30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OH</a:t>
              </a:r>
            </a:p>
          </p:txBody>
        </p:sp>
        <p:sp>
          <p:nvSpPr>
            <p:cNvPr id="52372" name="Text Box 50"/>
            <p:cNvSpPr txBox="1">
              <a:spLocks noChangeAspect="1" noChangeArrowheads="1"/>
            </p:cNvSpPr>
            <p:nvPr/>
          </p:nvSpPr>
          <p:spPr bwMode="auto">
            <a:xfrm>
              <a:off x="2003" y="1600"/>
              <a:ext cx="337"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Sept</a:t>
              </a:r>
            </a:p>
          </p:txBody>
        </p:sp>
        <p:sp>
          <p:nvSpPr>
            <p:cNvPr id="52373" name="Text Box 60"/>
            <p:cNvSpPr txBox="1">
              <a:spLocks noChangeAspect="1" noChangeArrowheads="1"/>
            </p:cNvSpPr>
            <p:nvPr/>
          </p:nvSpPr>
          <p:spPr bwMode="auto">
            <a:xfrm>
              <a:off x="1986"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2007</a:t>
              </a:r>
            </a:p>
          </p:txBody>
        </p:sp>
        <p:sp>
          <p:nvSpPr>
            <p:cNvPr id="52374" name="Text Box 71"/>
            <p:cNvSpPr txBox="1">
              <a:spLocks noChangeAspect="1" noChangeArrowheads="1"/>
            </p:cNvSpPr>
            <p:nvPr/>
          </p:nvSpPr>
          <p:spPr bwMode="auto">
            <a:xfrm>
              <a:off x="2080"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75" name="Text Box 84"/>
            <p:cNvSpPr txBox="1">
              <a:spLocks noChangeAspect="1" noChangeArrowheads="1"/>
            </p:cNvSpPr>
            <p:nvPr/>
          </p:nvSpPr>
          <p:spPr bwMode="auto">
            <a:xfrm>
              <a:off x="2080"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76" name="Text Box 97"/>
            <p:cNvSpPr txBox="1">
              <a:spLocks noChangeAspect="1" noChangeArrowheads="1"/>
            </p:cNvSpPr>
            <p:nvPr/>
          </p:nvSpPr>
          <p:spPr bwMode="auto">
            <a:xfrm>
              <a:off x="2050" y="2989"/>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23</a:t>
              </a:r>
            </a:p>
          </p:txBody>
        </p:sp>
        <p:sp>
          <p:nvSpPr>
            <p:cNvPr id="52377" name="Text Box 110"/>
            <p:cNvSpPr txBox="1">
              <a:spLocks noChangeAspect="1" noChangeArrowheads="1"/>
            </p:cNvSpPr>
            <p:nvPr/>
          </p:nvSpPr>
          <p:spPr bwMode="auto">
            <a:xfrm>
              <a:off x="2082"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3</a:t>
              </a:r>
            </a:p>
          </p:txBody>
        </p:sp>
        <p:grpSp>
          <p:nvGrpSpPr>
            <p:cNvPr id="52378" name="Group 152"/>
            <p:cNvGrpSpPr>
              <a:grpSpLocks/>
            </p:cNvGrpSpPr>
            <p:nvPr/>
          </p:nvGrpSpPr>
          <p:grpSpPr bwMode="auto">
            <a:xfrm>
              <a:off x="2057" y="2313"/>
              <a:ext cx="229" cy="311"/>
              <a:chOff x="4274" y="3417"/>
              <a:chExt cx="229" cy="311"/>
            </a:xfrm>
          </p:grpSpPr>
          <p:sp>
            <p:nvSpPr>
              <p:cNvPr id="52384" name="Oval 153"/>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85" name="Line 154"/>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86" name="Line 155"/>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grpSp>
          <p:nvGrpSpPr>
            <p:cNvPr id="52379" name="Group 156"/>
            <p:cNvGrpSpPr>
              <a:grpSpLocks/>
            </p:cNvGrpSpPr>
            <p:nvPr/>
          </p:nvGrpSpPr>
          <p:grpSpPr bwMode="auto">
            <a:xfrm>
              <a:off x="2058" y="2687"/>
              <a:ext cx="229" cy="311"/>
              <a:chOff x="4274" y="3417"/>
              <a:chExt cx="229" cy="311"/>
            </a:xfrm>
          </p:grpSpPr>
          <p:sp>
            <p:nvSpPr>
              <p:cNvPr id="52381" name="Oval 157"/>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82" name="Line 158"/>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83" name="Line 159"/>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380" name="Text Box 205"/>
            <p:cNvSpPr txBox="1">
              <a:spLocks noChangeAspect="1" noChangeArrowheads="1"/>
            </p:cNvSpPr>
            <p:nvPr/>
          </p:nvSpPr>
          <p:spPr bwMode="auto">
            <a:xfrm>
              <a:off x="2015"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6" name="Group 235"/>
          <p:cNvGrpSpPr>
            <a:grpSpLocks/>
          </p:cNvGrpSpPr>
          <p:nvPr/>
        </p:nvGrpSpPr>
        <p:grpSpPr bwMode="auto">
          <a:xfrm>
            <a:off x="3830638" y="2540000"/>
            <a:ext cx="590550" cy="2794000"/>
            <a:chOff x="2428" y="1600"/>
            <a:chExt cx="372" cy="1760"/>
          </a:xfrm>
        </p:grpSpPr>
        <p:sp>
          <p:nvSpPr>
            <p:cNvPr id="52356" name="Text Box 40"/>
            <p:cNvSpPr txBox="1">
              <a:spLocks noChangeAspect="1" noChangeArrowheads="1"/>
            </p:cNvSpPr>
            <p:nvPr/>
          </p:nvSpPr>
          <p:spPr bwMode="auto">
            <a:xfrm>
              <a:off x="2464" y="1910"/>
              <a:ext cx="30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OH</a:t>
              </a:r>
            </a:p>
          </p:txBody>
        </p:sp>
        <p:sp>
          <p:nvSpPr>
            <p:cNvPr id="52357" name="Text Box 51"/>
            <p:cNvSpPr txBox="1">
              <a:spLocks noChangeAspect="1" noChangeArrowheads="1"/>
            </p:cNvSpPr>
            <p:nvPr/>
          </p:nvSpPr>
          <p:spPr bwMode="auto">
            <a:xfrm>
              <a:off x="2445" y="1600"/>
              <a:ext cx="337"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Sept</a:t>
              </a:r>
            </a:p>
          </p:txBody>
        </p:sp>
        <p:sp>
          <p:nvSpPr>
            <p:cNvPr id="52358" name="Text Box 61"/>
            <p:cNvSpPr txBox="1">
              <a:spLocks noChangeAspect="1" noChangeArrowheads="1"/>
            </p:cNvSpPr>
            <p:nvPr/>
          </p:nvSpPr>
          <p:spPr bwMode="auto">
            <a:xfrm>
              <a:off x="2428"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2007</a:t>
              </a:r>
            </a:p>
          </p:txBody>
        </p:sp>
        <p:sp>
          <p:nvSpPr>
            <p:cNvPr id="52359" name="Text Box 72"/>
            <p:cNvSpPr txBox="1">
              <a:spLocks noChangeAspect="1" noChangeArrowheads="1"/>
            </p:cNvSpPr>
            <p:nvPr/>
          </p:nvSpPr>
          <p:spPr bwMode="auto">
            <a:xfrm>
              <a:off x="2524" y="2339"/>
              <a:ext cx="180"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B</a:t>
              </a:r>
            </a:p>
          </p:txBody>
        </p:sp>
        <p:sp>
          <p:nvSpPr>
            <p:cNvPr id="52360" name="Text Box 85"/>
            <p:cNvSpPr txBox="1">
              <a:spLocks noChangeAspect="1" noChangeArrowheads="1"/>
            </p:cNvSpPr>
            <p:nvPr/>
          </p:nvSpPr>
          <p:spPr bwMode="auto">
            <a:xfrm>
              <a:off x="2522"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61" name="Text Box 98"/>
            <p:cNvSpPr txBox="1">
              <a:spLocks noChangeAspect="1" noChangeArrowheads="1"/>
            </p:cNvSpPr>
            <p:nvPr/>
          </p:nvSpPr>
          <p:spPr bwMode="auto">
            <a:xfrm>
              <a:off x="2524" y="2989"/>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0</a:t>
              </a:r>
            </a:p>
          </p:txBody>
        </p:sp>
        <p:sp>
          <p:nvSpPr>
            <p:cNvPr id="52362" name="Text Box 111"/>
            <p:cNvSpPr txBox="1">
              <a:spLocks noChangeAspect="1" noChangeArrowheads="1"/>
            </p:cNvSpPr>
            <p:nvPr/>
          </p:nvSpPr>
          <p:spPr bwMode="auto">
            <a:xfrm>
              <a:off x="2524"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4</a:t>
              </a:r>
            </a:p>
          </p:txBody>
        </p:sp>
        <p:grpSp>
          <p:nvGrpSpPr>
            <p:cNvPr id="52363" name="Group 160"/>
            <p:cNvGrpSpPr>
              <a:grpSpLocks/>
            </p:cNvGrpSpPr>
            <p:nvPr/>
          </p:nvGrpSpPr>
          <p:grpSpPr bwMode="auto">
            <a:xfrm>
              <a:off x="2498" y="2651"/>
              <a:ext cx="233" cy="274"/>
              <a:chOff x="3831" y="3387"/>
              <a:chExt cx="233" cy="274"/>
            </a:xfrm>
          </p:grpSpPr>
          <p:sp>
            <p:nvSpPr>
              <p:cNvPr id="52369" name="Oval 161"/>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70" name="Line 162"/>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nvGrpSpPr>
            <p:cNvPr id="52364" name="Group 163"/>
            <p:cNvGrpSpPr>
              <a:grpSpLocks/>
            </p:cNvGrpSpPr>
            <p:nvPr/>
          </p:nvGrpSpPr>
          <p:grpSpPr bwMode="auto">
            <a:xfrm>
              <a:off x="2499" y="2303"/>
              <a:ext cx="229" cy="311"/>
              <a:chOff x="4274" y="3417"/>
              <a:chExt cx="229" cy="311"/>
            </a:xfrm>
          </p:grpSpPr>
          <p:sp>
            <p:nvSpPr>
              <p:cNvPr id="52366" name="Oval 164"/>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67" name="Line 165"/>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68" name="Line 166"/>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365" name="Text Box 206"/>
            <p:cNvSpPr txBox="1">
              <a:spLocks noChangeAspect="1" noChangeArrowheads="1"/>
            </p:cNvSpPr>
            <p:nvPr/>
          </p:nvSpPr>
          <p:spPr bwMode="auto">
            <a:xfrm>
              <a:off x="2457"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7" name="Group 234"/>
          <p:cNvGrpSpPr>
            <a:grpSpLocks/>
          </p:cNvGrpSpPr>
          <p:nvPr/>
        </p:nvGrpSpPr>
        <p:grpSpPr bwMode="auto">
          <a:xfrm>
            <a:off x="4505325" y="2540000"/>
            <a:ext cx="590550" cy="2794000"/>
            <a:chOff x="2883" y="1600"/>
            <a:chExt cx="372" cy="1760"/>
          </a:xfrm>
        </p:grpSpPr>
        <p:sp>
          <p:nvSpPr>
            <p:cNvPr id="52341" name="Text Box 41"/>
            <p:cNvSpPr txBox="1">
              <a:spLocks noChangeAspect="1" noChangeArrowheads="1"/>
            </p:cNvSpPr>
            <p:nvPr/>
          </p:nvSpPr>
          <p:spPr bwMode="auto">
            <a:xfrm>
              <a:off x="2908" y="1910"/>
              <a:ext cx="322"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MD</a:t>
              </a:r>
            </a:p>
          </p:txBody>
        </p:sp>
        <p:sp>
          <p:nvSpPr>
            <p:cNvPr id="52342" name="Text Box 52"/>
            <p:cNvSpPr txBox="1">
              <a:spLocks noChangeAspect="1" noChangeArrowheads="1"/>
            </p:cNvSpPr>
            <p:nvPr/>
          </p:nvSpPr>
          <p:spPr bwMode="auto">
            <a:xfrm>
              <a:off x="2912" y="1600"/>
              <a:ext cx="315"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Feb</a:t>
              </a:r>
            </a:p>
          </p:txBody>
        </p:sp>
        <p:sp>
          <p:nvSpPr>
            <p:cNvPr id="52343" name="Text Box 62"/>
            <p:cNvSpPr txBox="1">
              <a:spLocks noChangeAspect="1" noChangeArrowheads="1"/>
            </p:cNvSpPr>
            <p:nvPr/>
          </p:nvSpPr>
          <p:spPr bwMode="auto">
            <a:xfrm>
              <a:off x="2883"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344" name="Text Box 73"/>
            <p:cNvSpPr txBox="1">
              <a:spLocks noChangeAspect="1" noChangeArrowheads="1"/>
            </p:cNvSpPr>
            <p:nvPr/>
          </p:nvSpPr>
          <p:spPr bwMode="auto">
            <a:xfrm>
              <a:off x="2977"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45" name="Text Box 86"/>
            <p:cNvSpPr txBox="1">
              <a:spLocks noChangeAspect="1" noChangeArrowheads="1"/>
            </p:cNvSpPr>
            <p:nvPr/>
          </p:nvSpPr>
          <p:spPr bwMode="auto">
            <a:xfrm>
              <a:off x="2980" y="2713"/>
              <a:ext cx="180"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B</a:t>
              </a:r>
            </a:p>
          </p:txBody>
        </p:sp>
        <p:sp>
          <p:nvSpPr>
            <p:cNvPr id="52346" name="Text Box 99"/>
            <p:cNvSpPr txBox="1">
              <a:spLocks noChangeAspect="1" noChangeArrowheads="1"/>
            </p:cNvSpPr>
            <p:nvPr/>
          </p:nvSpPr>
          <p:spPr bwMode="auto">
            <a:xfrm>
              <a:off x="2916" y="2989"/>
              <a:ext cx="308"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100</a:t>
              </a:r>
            </a:p>
          </p:txBody>
        </p:sp>
        <p:sp>
          <p:nvSpPr>
            <p:cNvPr id="52347" name="Text Box 112"/>
            <p:cNvSpPr txBox="1">
              <a:spLocks noChangeAspect="1" noChangeArrowheads="1"/>
            </p:cNvSpPr>
            <p:nvPr/>
          </p:nvSpPr>
          <p:spPr bwMode="auto">
            <a:xfrm>
              <a:off x="2979"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5</a:t>
              </a:r>
            </a:p>
          </p:txBody>
        </p:sp>
        <p:grpSp>
          <p:nvGrpSpPr>
            <p:cNvPr id="52348" name="Group 167"/>
            <p:cNvGrpSpPr>
              <a:grpSpLocks/>
            </p:cNvGrpSpPr>
            <p:nvPr/>
          </p:nvGrpSpPr>
          <p:grpSpPr bwMode="auto">
            <a:xfrm>
              <a:off x="2955" y="2314"/>
              <a:ext cx="229" cy="311"/>
              <a:chOff x="4274" y="3417"/>
              <a:chExt cx="229" cy="311"/>
            </a:xfrm>
          </p:grpSpPr>
          <p:sp>
            <p:nvSpPr>
              <p:cNvPr id="52353" name="Oval 168"/>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54" name="Line 169"/>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55" name="Line 170"/>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grpSp>
          <p:nvGrpSpPr>
            <p:cNvPr id="52349" name="Group 171"/>
            <p:cNvGrpSpPr>
              <a:grpSpLocks/>
            </p:cNvGrpSpPr>
            <p:nvPr/>
          </p:nvGrpSpPr>
          <p:grpSpPr bwMode="auto">
            <a:xfrm>
              <a:off x="2953" y="2646"/>
              <a:ext cx="233" cy="274"/>
              <a:chOff x="3831" y="3387"/>
              <a:chExt cx="233" cy="274"/>
            </a:xfrm>
          </p:grpSpPr>
          <p:sp>
            <p:nvSpPr>
              <p:cNvPr id="52351" name="Oval 172"/>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52" name="Line 173"/>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sp>
          <p:nvSpPr>
            <p:cNvPr id="52350" name="Text Box 207"/>
            <p:cNvSpPr txBox="1">
              <a:spLocks noChangeAspect="1" noChangeArrowheads="1"/>
            </p:cNvSpPr>
            <p:nvPr/>
          </p:nvSpPr>
          <p:spPr bwMode="auto">
            <a:xfrm>
              <a:off x="2913"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8" name="Group 237"/>
          <p:cNvGrpSpPr>
            <a:grpSpLocks/>
          </p:cNvGrpSpPr>
          <p:nvPr/>
        </p:nvGrpSpPr>
        <p:grpSpPr bwMode="auto">
          <a:xfrm>
            <a:off x="5846763" y="2540000"/>
            <a:ext cx="590550" cy="2794000"/>
            <a:chOff x="3748" y="1600"/>
            <a:chExt cx="372" cy="1760"/>
          </a:xfrm>
        </p:grpSpPr>
        <p:sp>
          <p:nvSpPr>
            <p:cNvPr id="52326" name="Text Box 43"/>
            <p:cNvSpPr txBox="1">
              <a:spLocks noChangeAspect="1" noChangeArrowheads="1"/>
            </p:cNvSpPr>
            <p:nvPr/>
          </p:nvSpPr>
          <p:spPr bwMode="auto">
            <a:xfrm>
              <a:off x="3773" y="1910"/>
              <a:ext cx="322"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MD</a:t>
              </a:r>
            </a:p>
          </p:txBody>
        </p:sp>
        <p:sp>
          <p:nvSpPr>
            <p:cNvPr id="52327" name="Text Box 54"/>
            <p:cNvSpPr txBox="1">
              <a:spLocks noChangeAspect="1" noChangeArrowheads="1"/>
            </p:cNvSpPr>
            <p:nvPr/>
          </p:nvSpPr>
          <p:spPr bwMode="auto">
            <a:xfrm>
              <a:off x="3776" y="1600"/>
              <a:ext cx="315"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Feb</a:t>
              </a:r>
            </a:p>
          </p:txBody>
        </p:sp>
        <p:sp>
          <p:nvSpPr>
            <p:cNvPr id="52328" name="Text Box 64"/>
            <p:cNvSpPr txBox="1">
              <a:spLocks noChangeAspect="1" noChangeArrowheads="1"/>
            </p:cNvSpPr>
            <p:nvPr/>
          </p:nvSpPr>
          <p:spPr bwMode="auto">
            <a:xfrm>
              <a:off x="3748"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329" name="Text Box 75"/>
            <p:cNvSpPr txBox="1">
              <a:spLocks noChangeAspect="1" noChangeArrowheads="1"/>
            </p:cNvSpPr>
            <p:nvPr/>
          </p:nvSpPr>
          <p:spPr bwMode="auto">
            <a:xfrm>
              <a:off x="3842"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30" name="Text Box 88"/>
            <p:cNvSpPr txBox="1">
              <a:spLocks noChangeAspect="1" noChangeArrowheads="1"/>
            </p:cNvSpPr>
            <p:nvPr/>
          </p:nvSpPr>
          <p:spPr bwMode="auto">
            <a:xfrm>
              <a:off x="3842"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31" name="Text Box 101"/>
            <p:cNvSpPr txBox="1">
              <a:spLocks noChangeAspect="1" noChangeArrowheads="1"/>
            </p:cNvSpPr>
            <p:nvPr/>
          </p:nvSpPr>
          <p:spPr bwMode="auto">
            <a:xfrm>
              <a:off x="3812" y="2989"/>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64</a:t>
              </a:r>
            </a:p>
          </p:txBody>
        </p:sp>
        <p:sp>
          <p:nvSpPr>
            <p:cNvPr id="52332" name="Text Box 114"/>
            <p:cNvSpPr txBox="1">
              <a:spLocks noChangeAspect="1" noChangeArrowheads="1"/>
            </p:cNvSpPr>
            <p:nvPr/>
          </p:nvSpPr>
          <p:spPr bwMode="auto">
            <a:xfrm>
              <a:off x="3844"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7</a:t>
              </a:r>
            </a:p>
          </p:txBody>
        </p:sp>
        <p:grpSp>
          <p:nvGrpSpPr>
            <p:cNvPr id="52333" name="Group 132"/>
            <p:cNvGrpSpPr>
              <a:grpSpLocks/>
            </p:cNvGrpSpPr>
            <p:nvPr/>
          </p:nvGrpSpPr>
          <p:grpSpPr bwMode="auto">
            <a:xfrm>
              <a:off x="3818" y="2283"/>
              <a:ext cx="233" cy="274"/>
              <a:chOff x="3831" y="3387"/>
              <a:chExt cx="233" cy="274"/>
            </a:xfrm>
          </p:grpSpPr>
          <p:sp>
            <p:nvSpPr>
              <p:cNvPr id="52339" name="Oval 127"/>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40" name="Line 128"/>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nvGrpSpPr>
            <p:cNvPr id="52334" name="Group 133"/>
            <p:cNvGrpSpPr>
              <a:grpSpLocks/>
            </p:cNvGrpSpPr>
            <p:nvPr/>
          </p:nvGrpSpPr>
          <p:grpSpPr bwMode="auto">
            <a:xfrm>
              <a:off x="3820" y="2681"/>
              <a:ext cx="229" cy="311"/>
              <a:chOff x="4274" y="3417"/>
              <a:chExt cx="229" cy="311"/>
            </a:xfrm>
          </p:grpSpPr>
          <p:sp>
            <p:nvSpPr>
              <p:cNvPr id="52336" name="Oval 129"/>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37" name="Line 130"/>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38" name="Line 131"/>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335" name="Text Box 209"/>
            <p:cNvSpPr txBox="1">
              <a:spLocks noChangeAspect="1" noChangeArrowheads="1"/>
            </p:cNvSpPr>
            <p:nvPr/>
          </p:nvSpPr>
          <p:spPr bwMode="auto">
            <a:xfrm>
              <a:off x="3777"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49" name="Group 238"/>
          <p:cNvGrpSpPr>
            <a:grpSpLocks/>
          </p:cNvGrpSpPr>
          <p:nvPr/>
        </p:nvGrpSpPr>
        <p:grpSpPr bwMode="auto">
          <a:xfrm>
            <a:off x="6480175" y="2540000"/>
            <a:ext cx="590550" cy="2794000"/>
            <a:chOff x="4227" y="1600"/>
            <a:chExt cx="372" cy="1760"/>
          </a:xfrm>
        </p:grpSpPr>
        <p:sp>
          <p:nvSpPr>
            <p:cNvPr id="52312" name="Text Box 44"/>
            <p:cNvSpPr txBox="1">
              <a:spLocks noChangeAspect="1" noChangeArrowheads="1"/>
            </p:cNvSpPr>
            <p:nvPr/>
          </p:nvSpPr>
          <p:spPr bwMode="auto">
            <a:xfrm>
              <a:off x="4266" y="1910"/>
              <a:ext cx="293"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NC</a:t>
              </a:r>
            </a:p>
          </p:txBody>
        </p:sp>
        <p:sp>
          <p:nvSpPr>
            <p:cNvPr id="52313" name="Text Box 55"/>
            <p:cNvSpPr txBox="1">
              <a:spLocks noChangeAspect="1" noChangeArrowheads="1"/>
            </p:cNvSpPr>
            <p:nvPr/>
          </p:nvSpPr>
          <p:spPr bwMode="auto">
            <a:xfrm>
              <a:off x="4255" y="1600"/>
              <a:ext cx="315"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Feb</a:t>
              </a:r>
            </a:p>
          </p:txBody>
        </p:sp>
        <p:sp>
          <p:nvSpPr>
            <p:cNvPr id="52314" name="Text Box 65"/>
            <p:cNvSpPr txBox="1">
              <a:spLocks noChangeAspect="1" noChangeArrowheads="1"/>
            </p:cNvSpPr>
            <p:nvPr/>
          </p:nvSpPr>
          <p:spPr bwMode="auto">
            <a:xfrm>
              <a:off x="4227"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315" name="Text Box 76"/>
            <p:cNvSpPr txBox="1">
              <a:spLocks noChangeAspect="1" noChangeArrowheads="1"/>
            </p:cNvSpPr>
            <p:nvPr/>
          </p:nvSpPr>
          <p:spPr bwMode="auto">
            <a:xfrm>
              <a:off x="4289" y="2359"/>
              <a:ext cx="249"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AB</a:t>
              </a:r>
            </a:p>
          </p:txBody>
        </p:sp>
        <p:sp>
          <p:nvSpPr>
            <p:cNvPr id="52316" name="Text Box 89"/>
            <p:cNvSpPr txBox="1">
              <a:spLocks noChangeAspect="1" noChangeArrowheads="1"/>
            </p:cNvSpPr>
            <p:nvPr/>
          </p:nvSpPr>
          <p:spPr bwMode="auto">
            <a:xfrm>
              <a:off x="4321"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17" name="Text Box 102"/>
            <p:cNvSpPr txBox="1">
              <a:spLocks noChangeAspect="1" noChangeArrowheads="1"/>
            </p:cNvSpPr>
            <p:nvPr/>
          </p:nvSpPr>
          <p:spPr bwMode="auto">
            <a:xfrm>
              <a:off x="4323" y="2989"/>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3</a:t>
              </a:r>
            </a:p>
          </p:txBody>
        </p:sp>
        <p:sp>
          <p:nvSpPr>
            <p:cNvPr id="52318" name="Text Box 115"/>
            <p:cNvSpPr txBox="1">
              <a:spLocks noChangeAspect="1" noChangeArrowheads="1"/>
            </p:cNvSpPr>
            <p:nvPr/>
          </p:nvSpPr>
          <p:spPr bwMode="auto">
            <a:xfrm>
              <a:off x="4323"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8</a:t>
              </a:r>
            </a:p>
          </p:txBody>
        </p:sp>
        <p:grpSp>
          <p:nvGrpSpPr>
            <p:cNvPr id="52319" name="Group 195"/>
            <p:cNvGrpSpPr>
              <a:grpSpLocks/>
            </p:cNvGrpSpPr>
            <p:nvPr/>
          </p:nvGrpSpPr>
          <p:grpSpPr bwMode="auto">
            <a:xfrm>
              <a:off x="4297" y="2298"/>
              <a:ext cx="233" cy="274"/>
              <a:chOff x="3831" y="3387"/>
              <a:chExt cx="233" cy="274"/>
            </a:xfrm>
          </p:grpSpPr>
          <p:sp>
            <p:nvSpPr>
              <p:cNvPr id="52324" name="Oval 196"/>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25" name="Line 197"/>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nvGrpSpPr>
            <p:cNvPr id="52320" name="Group 198"/>
            <p:cNvGrpSpPr>
              <a:grpSpLocks/>
            </p:cNvGrpSpPr>
            <p:nvPr/>
          </p:nvGrpSpPr>
          <p:grpSpPr bwMode="auto">
            <a:xfrm>
              <a:off x="4297" y="2666"/>
              <a:ext cx="233" cy="274"/>
              <a:chOff x="3831" y="3387"/>
              <a:chExt cx="233" cy="274"/>
            </a:xfrm>
          </p:grpSpPr>
          <p:sp>
            <p:nvSpPr>
              <p:cNvPr id="52322" name="Oval 199"/>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23" name="Line 200"/>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sp>
          <p:nvSpPr>
            <p:cNvPr id="52321" name="Text Box 210"/>
            <p:cNvSpPr txBox="1">
              <a:spLocks noChangeAspect="1" noChangeArrowheads="1"/>
            </p:cNvSpPr>
            <p:nvPr/>
          </p:nvSpPr>
          <p:spPr bwMode="auto">
            <a:xfrm>
              <a:off x="4256"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grpSp>
        <p:nvGrpSpPr>
          <p:cNvPr id="52250" name="Group 241"/>
          <p:cNvGrpSpPr>
            <a:grpSpLocks/>
          </p:cNvGrpSpPr>
          <p:nvPr/>
        </p:nvGrpSpPr>
        <p:grpSpPr bwMode="auto">
          <a:xfrm>
            <a:off x="7791450" y="2540000"/>
            <a:ext cx="727075" cy="2794000"/>
            <a:chOff x="5053" y="1600"/>
            <a:chExt cx="458" cy="1760"/>
          </a:xfrm>
        </p:grpSpPr>
        <p:sp>
          <p:nvSpPr>
            <p:cNvPr id="52296" name="Text Box 47"/>
            <p:cNvSpPr txBox="1">
              <a:spLocks noChangeAspect="1" noChangeArrowheads="1"/>
            </p:cNvSpPr>
            <p:nvPr/>
          </p:nvSpPr>
          <p:spPr bwMode="auto">
            <a:xfrm>
              <a:off x="5132" y="1910"/>
              <a:ext cx="30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OH</a:t>
              </a:r>
            </a:p>
          </p:txBody>
        </p:sp>
        <p:sp>
          <p:nvSpPr>
            <p:cNvPr id="52297" name="Text Box 57"/>
            <p:cNvSpPr txBox="1">
              <a:spLocks noChangeAspect="1" noChangeArrowheads="1"/>
            </p:cNvSpPr>
            <p:nvPr/>
          </p:nvSpPr>
          <p:spPr bwMode="auto">
            <a:xfrm>
              <a:off x="5053" y="1600"/>
              <a:ext cx="458"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March</a:t>
              </a:r>
            </a:p>
          </p:txBody>
        </p:sp>
        <p:sp>
          <p:nvSpPr>
            <p:cNvPr id="52298" name="Text Box 67"/>
            <p:cNvSpPr txBox="1">
              <a:spLocks noChangeAspect="1" noChangeArrowheads="1"/>
            </p:cNvSpPr>
            <p:nvPr/>
          </p:nvSpPr>
          <p:spPr bwMode="auto">
            <a:xfrm>
              <a:off x="5096"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299" name="Text Box 78"/>
            <p:cNvSpPr txBox="1">
              <a:spLocks noChangeAspect="1" noChangeArrowheads="1"/>
            </p:cNvSpPr>
            <p:nvPr/>
          </p:nvSpPr>
          <p:spPr bwMode="auto">
            <a:xfrm>
              <a:off x="5158" y="2339"/>
              <a:ext cx="249"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AB</a:t>
              </a:r>
            </a:p>
          </p:txBody>
        </p:sp>
        <p:sp>
          <p:nvSpPr>
            <p:cNvPr id="52300" name="Text Box 91"/>
            <p:cNvSpPr txBox="1">
              <a:spLocks noChangeAspect="1" noChangeArrowheads="1"/>
            </p:cNvSpPr>
            <p:nvPr/>
          </p:nvSpPr>
          <p:spPr bwMode="auto">
            <a:xfrm>
              <a:off x="5190" y="271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301" name="Text Box 104"/>
            <p:cNvSpPr txBox="1">
              <a:spLocks noChangeAspect="1" noChangeArrowheads="1"/>
            </p:cNvSpPr>
            <p:nvPr/>
          </p:nvSpPr>
          <p:spPr bwMode="auto">
            <a:xfrm>
              <a:off x="5160" y="2989"/>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46</a:t>
              </a:r>
            </a:p>
          </p:txBody>
        </p:sp>
        <p:sp>
          <p:nvSpPr>
            <p:cNvPr id="52302" name="Text Box 117"/>
            <p:cNvSpPr txBox="1">
              <a:spLocks noChangeAspect="1" noChangeArrowheads="1"/>
            </p:cNvSpPr>
            <p:nvPr/>
          </p:nvSpPr>
          <p:spPr bwMode="auto">
            <a:xfrm>
              <a:off x="5160" y="2048"/>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10</a:t>
              </a:r>
            </a:p>
          </p:txBody>
        </p:sp>
        <p:grpSp>
          <p:nvGrpSpPr>
            <p:cNvPr id="52303" name="Group 187"/>
            <p:cNvGrpSpPr>
              <a:grpSpLocks/>
            </p:cNvGrpSpPr>
            <p:nvPr/>
          </p:nvGrpSpPr>
          <p:grpSpPr bwMode="auto">
            <a:xfrm>
              <a:off x="5168" y="2312"/>
              <a:ext cx="229" cy="311"/>
              <a:chOff x="4274" y="3417"/>
              <a:chExt cx="229" cy="311"/>
            </a:xfrm>
          </p:grpSpPr>
          <p:sp>
            <p:nvSpPr>
              <p:cNvPr id="52309" name="Oval 188"/>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10" name="Line 189"/>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11" name="Line 190"/>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grpSp>
          <p:nvGrpSpPr>
            <p:cNvPr id="52304" name="Group 191"/>
            <p:cNvGrpSpPr>
              <a:grpSpLocks/>
            </p:cNvGrpSpPr>
            <p:nvPr/>
          </p:nvGrpSpPr>
          <p:grpSpPr bwMode="auto">
            <a:xfrm>
              <a:off x="5168" y="2696"/>
              <a:ext cx="229" cy="311"/>
              <a:chOff x="4274" y="3417"/>
              <a:chExt cx="229" cy="311"/>
            </a:xfrm>
          </p:grpSpPr>
          <p:sp>
            <p:nvSpPr>
              <p:cNvPr id="52306" name="Oval 192"/>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307" name="Line 193"/>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308" name="Line 194"/>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305" name="Text Box 212"/>
            <p:cNvSpPr txBox="1">
              <a:spLocks noChangeAspect="1" noChangeArrowheads="1"/>
            </p:cNvSpPr>
            <p:nvPr/>
          </p:nvSpPr>
          <p:spPr bwMode="auto">
            <a:xfrm>
              <a:off x="5155" y="3187"/>
              <a:ext cx="25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a:t>
              </a:r>
            </a:p>
          </p:txBody>
        </p:sp>
      </p:grpSp>
      <p:sp>
        <p:nvSpPr>
          <p:cNvPr id="52251" name="Text Box 213"/>
          <p:cNvSpPr txBox="1">
            <a:spLocks noChangeAspect="1" noChangeArrowheads="1"/>
          </p:cNvSpPr>
          <p:nvPr/>
        </p:nvSpPr>
        <p:spPr bwMode="auto">
          <a:xfrm>
            <a:off x="-500063" y="5040313"/>
            <a:ext cx="1828801" cy="274637"/>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            Recipient Ethnicity</a:t>
            </a:r>
          </a:p>
        </p:txBody>
      </p:sp>
      <p:grpSp>
        <p:nvGrpSpPr>
          <p:cNvPr id="52252" name="Group 236"/>
          <p:cNvGrpSpPr>
            <a:grpSpLocks/>
          </p:cNvGrpSpPr>
          <p:nvPr/>
        </p:nvGrpSpPr>
        <p:grpSpPr bwMode="auto">
          <a:xfrm>
            <a:off x="5183188" y="2540000"/>
            <a:ext cx="590550" cy="2794000"/>
            <a:chOff x="3330" y="1600"/>
            <a:chExt cx="372" cy="1760"/>
          </a:xfrm>
        </p:grpSpPr>
        <p:sp>
          <p:nvSpPr>
            <p:cNvPr id="52281" name="Text Box 42"/>
            <p:cNvSpPr txBox="1">
              <a:spLocks noChangeAspect="1" noChangeArrowheads="1"/>
            </p:cNvSpPr>
            <p:nvPr/>
          </p:nvSpPr>
          <p:spPr bwMode="auto">
            <a:xfrm>
              <a:off x="3355" y="1910"/>
              <a:ext cx="322"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MD</a:t>
              </a:r>
            </a:p>
          </p:txBody>
        </p:sp>
        <p:sp>
          <p:nvSpPr>
            <p:cNvPr id="52282" name="Text Box 53"/>
            <p:cNvSpPr txBox="1">
              <a:spLocks noChangeAspect="1" noChangeArrowheads="1"/>
            </p:cNvSpPr>
            <p:nvPr/>
          </p:nvSpPr>
          <p:spPr bwMode="auto">
            <a:xfrm>
              <a:off x="3358" y="1600"/>
              <a:ext cx="315"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Feb</a:t>
              </a:r>
            </a:p>
          </p:txBody>
        </p:sp>
        <p:sp>
          <p:nvSpPr>
            <p:cNvPr id="52283" name="Text Box 63"/>
            <p:cNvSpPr txBox="1">
              <a:spLocks noChangeAspect="1" noChangeArrowheads="1"/>
            </p:cNvSpPr>
            <p:nvPr/>
          </p:nvSpPr>
          <p:spPr bwMode="auto">
            <a:xfrm>
              <a:off x="3330"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284" name="Text Box 74"/>
            <p:cNvSpPr txBox="1">
              <a:spLocks noChangeAspect="1" noChangeArrowheads="1"/>
            </p:cNvSpPr>
            <p:nvPr/>
          </p:nvSpPr>
          <p:spPr bwMode="auto">
            <a:xfrm>
              <a:off x="3423"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285" name="Text Box 87"/>
            <p:cNvSpPr txBox="1">
              <a:spLocks noChangeAspect="1" noChangeArrowheads="1"/>
            </p:cNvSpPr>
            <p:nvPr/>
          </p:nvSpPr>
          <p:spPr bwMode="auto">
            <a:xfrm>
              <a:off x="3424" y="2728"/>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286" name="Text Box 100"/>
            <p:cNvSpPr txBox="1">
              <a:spLocks noChangeAspect="1" noChangeArrowheads="1"/>
            </p:cNvSpPr>
            <p:nvPr/>
          </p:nvSpPr>
          <p:spPr bwMode="auto">
            <a:xfrm>
              <a:off x="3394" y="2989"/>
              <a:ext cx="244"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78</a:t>
              </a:r>
            </a:p>
          </p:txBody>
        </p:sp>
        <p:sp>
          <p:nvSpPr>
            <p:cNvPr id="52287" name="Text Box 113"/>
            <p:cNvSpPr txBox="1">
              <a:spLocks noChangeAspect="1" noChangeArrowheads="1"/>
            </p:cNvSpPr>
            <p:nvPr/>
          </p:nvSpPr>
          <p:spPr bwMode="auto">
            <a:xfrm>
              <a:off x="3426"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6</a:t>
              </a:r>
            </a:p>
          </p:txBody>
        </p:sp>
        <p:grpSp>
          <p:nvGrpSpPr>
            <p:cNvPr id="52288" name="Group 177"/>
            <p:cNvGrpSpPr>
              <a:grpSpLocks/>
            </p:cNvGrpSpPr>
            <p:nvPr/>
          </p:nvGrpSpPr>
          <p:grpSpPr bwMode="auto">
            <a:xfrm>
              <a:off x="3399" y="2277"/>
              <a:ext cx="233" cy="274"/>
              <a:chOff x="3831" y="3387"/>
              <a:chExt cx="233" cy="274"/>
            </a:xfrm>
          </p:grpSpPr>
          <p:sp>
            <p:nvSpPr>
              <p:cNvPr id="52294" name="Oval 178"/>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295" name="Line 179"/>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nvGrpSpPr>
            <p:cNvPr id="52289" name="Group 180"/>
            <p:cNvGrpSpPr>
              <a:grpSpLocks/>
            </p:cNvGrpSpPr>
            <p:nvPr/>
          </p:nvGrpSpPr>
          <p:grpSpPr bwMode="auto">
            <a:xfrm>
              <a:off x="3401" y="2701"/>
              <a:ext cx="229" cy="311"/>
              <a:chOff x="4274" y="3417"/>
              <a:chExt cx="229" cy="311"/>
            </a:xfrm>
          </p:grpSpPr>
          <p:sp>
            <p:nvSpPr>
              <p:cNvPr id="52291" name="Oval 181"/>
              <p:cNvSpPr>
                <a:spLocks noChangeAspect="1" noChangeArrowheads="1"/>
              </p:cNvSpPr>
              <p:nvPr/>
            </p:nvSpPr>
            <p:spPr bwMode="auto">
              <a:xfrm>
                <a:off x="4274" y="3417"/>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292" name="Line 182"/>
              <p:cNvSpPr>
                <a:spLocks noChangeShapeType="1"/>
              </p:cNvSpPr>
              <p:nvPr/>
            </p:nvSpPr>
            <p:spPr bwMode="auto">
              <a:xfrm>
                <a:off x="4395" y="3659"/>
                <a:ext cx="0" cy="69"/>
              </a:xfrm>
              <a:prstGeom prst="line">
                <a:avLst/>
              </a:prstGeom>
              <a:noFill/>
              <a:ln w="19050">
                <a:solidFill>
                  <a:schemeClr val="tx1"/>
                </a:solidFill>
                <a:round/>
                <a:headEnd/>
                <a:tailEnd/>
              </a:ln>
            </p:spPr>
            <p:txBody>
              <a:bodyPr/>
              <a:lstStyle/>
              <a:p>
                <a:endParaRPr lang="en-US"/>
              </a:p>
            </p:txBody>
          </p:sp>
          <p:sp>
            <p:nvSpPr>
              <p:cNvPr id="52293" name="Line 183"/>
              <p:cNvSpPr>
                <a:spLocks noChangeShapeType="1"/>
              </p:cNvSpPr>
              <p:nvPr/>
            </p:nvSpPr>
            <p:spPr bwMode="auto">
              <a:xfrm>
                <a:off x="4373" y="3691"/>
                <a:ext cx="48" cy="0"/>
              </a:xfrm>
              <a:prstGeom prst="line">
                <a:avLst/>
              </a:prstGeom>
              <a:noFill/>
              <a:ln w="19050">
                <a:solidFill>
                  <a:schemeClr val="tx1"/>
                </a:solidFill>
                <a:round/>
                <a:headEnd/>
                <a:tailEnd/>
              </a:ln>
            </p:spPr>
            <p:txBody>
              <a:bodyPr/>
              <a:lstStyle/>
              <a:p>
                <a:endParaRPr lang="en-US"/>
              </a:p>
            </p:txBody>
          </p:sp>
        </p:grpSp>
        <p:sp>
          <p:nvSpPr>
            <p:cNvPr id="52290" name="Text Box 208"/>
            <p:cNvSpPr txBox="1">
              <a:spLocks noChangeAspect="1" noChangeArrowheads="1"/>
            </p:cNvSpPr>
            <p:nvPr/>
          </p:nvSpPr>
          <p:spPr bwMode="auto">
            <a:xfrm>
              <a:off x="3367" y="3187"/>
              <a:ext cx="297"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Hisp</a:t>
              </a:r>
            </a:p>
          </p:txBody>
        </p:sp>
      </p:grpSp>
      <p:sp>
        <p:nvSpPr>
          <p:cNvPr id="52253" name="Text Box 214"/>
          <p:cNvSpPr txBox="1">
            <a:spLocks noChangeArrowheads="1"/>
          </p:cNvSpPr>
          <p:nvPr/>
        </p:nvSpPr>
        <p:spPr bwMode="auto">
          <a:xfrm>
            <a:off x="5592763" y="4216400"/>
            <a:ext cx="254000" cy="244475"/>
          </a:xfrm>
          <a:prstGeom prst="rect">
            <a:avLst/>
          </a:prstGeom>
          <a:noFill/>
          <a:ln w="9525">
            <a:noFill/>
            <a:miter lim="800000"/>
            <a:headEnd/>
            <a:tailEnd/>
          </a:ln>
        </p:spPr>
        <p:txBody>
          <a:bodyPr wrap="none">
            <a:spAutoFit/>
          </a:bodyPr>
          <a:lstStyle/>
          <a:p>
            <a:r>
              <a:rPr lang="en-US" sz="1000">
                <a:cs typeface="Arial" charset="0"/>
              </a:rPr>
              <a:t>#</a:t>
            </a:r>
          </a:p>
        </p:txBody>
      </p:sp>
      <p:sp>
        <p:nvSpPr>
          <p:cNvPr id="52254" name="Text Box 119"/>
          <p:cNvSpPr txBox="1">
            <a:spLocks noChangeArrowheads="1"/>
          </p:cNvSpPr>
          <p:nvPr/>
        </p:nvSpPr>
        <p:spPr bwMode="auto">
          <a:xfrm>
            <a:off x="7583488" y="4243388"/>
            <a:ext cx="260350" cy="274637"/>
          </a:xfrm>
          <a:prstGeom prst="rect">
            <a:avLst/>
          </a:prstGeom>
          <a:noFill/>
          <a:ln w="9525">
            <a:noFill/>
            <a:miter lim="800000"/>
            <a:headEnd/>
            <a:tailEnd/>
          </a:ln>
        </p:spPr>
        <p:txBody>
          <a:bodyPr wrap="none">
            <a:spAutoFit/>
          </a:bodyPr>
          <a:lstStyle/>
          <a:p>
            <a:r>
              <a:rPr lang="en-US" sz="1200">
                <a:latin typeface="Times New Roman" pitchFamily="18" charset="0"/>
                <a:cs typeface="Arial" charset="0"/>
              </a:rPr>
              <a:t>*</a:t>
            </a:r>
          </a:p>
        </p:txBody>
      </p:sp>
      <p:grpSp>
        <p:nvGrpSpPr>
          <p:cNvPr id="52255" name="Group 243"/>
          <p:cNvGrpSpPr>
            <a:grpSpLocks/>
          </p:cNvGrpSpPr>
          <p:nvPr/>
        </p:nvGrpSpPr>
        <p:grpSpPr bwMode="auto">
          <a:xfrm>
            <a:off x="7094538" y="2540000"/>
            <a:ext cx="727075" cy="2794000"/>
            <a:chOff x="4614" y="1600"/>
            <a:chExt cx="458" cy="1760"/>
          </a:xfrm>
        </p:grpSpPr>
        <p:sp>
          <p:nvSpPr>
            <p:cNvPr id="52267" name="Text Box 46"/>
            <p:cNvSpPr txBox="1">
              <a:spLocks noChangeAspect="1" noChangeArrowheads="1"/>
            </p:cNvSpPr>
            <p:nvPr/>
          </p:nvSpPr>
          <p:spPr bwMode="auto">
            <a:xfrm>
              <a:off x="4686" y="1910"/>
              <a:ext cx="323"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MD</a:t>
              </a:r>
            </a:p>
          </p:txBody>
        </p:sp>
        <p:sp>
          <p:nvSpPr>
            <p:cNvPr id="52268" name="Text Box 56"/>
            <p:cNvSpPr txBox="1">
              <a:spLocks noChangeAspect="1" noChangeArrowheads="1"/>
            </p:cNvSpPr>
            <p:nvPr/>
          </p:nvSpPr>
          <p:spPr bwMode="auto">
            <a:xfrm>
              <a:off x="4614" y="1600"/>
              <a:ext cx="458"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March</a:t>
              </a:r>
            </a:p>
          </p:txBody>
        </p:sp>
        <p:sp>
          <p:nvSpPr>
            <p:cNvPr id="52269" name="Text Box 66"/>
            <p:cNvSpPr txBox="1">
              <a:spLocks noChangeAspect="1" noChangeArrowheads="1"/>
            </p:cNvSpPr>
            <p:nvPr/>
          </p:nvSpPr>
          <p:spPr bwMode="auto">
            <a:xfrm>
              <a:off x="4662" y="1760"/>
              <a:ext cx="372" cy="212"/>
            </a:xfrm>
            <a:prstGeom prst="rect">
              <a:avLst/>
            </a:prstGeom>
            <a:noFill/>
            <a:ln w="9525" algn="ctr">
              <a:noFill/>
              <a:miter lim="800000"/>
              <a:headEnd/>
              <a:tailEnd/>
            </a:ln>
          </p:spPr>
          <p:txBody>
            <a:bodyPr wrap="none">
              <a:spAutoFit/>
            </a:bodyPr>
            <a:lstStyle/>
            <a:p>
              <a:pPr algn="ctr" eaLnBrk="0" hangingPunct="0"/>
              <a:r>
                <a:rPr lang="en-US" sz="1600" i="1">
                  <a:latin typeface="Times New Roman" pitchFamily="18" charset="0"/>
                  <a:cs typeface="Arial" charset="0"/>
                </a:rPr>
                <a:t>2008</a:t>
              </a:r>
            </a:p>
          </p:txBody>
        </p:sp>
        <p:sp>
          <p:nvSpPr>
            <p:cNvPr id="52270" name="Text Box 77"/>
            <p:cNvSpPr txBox="1">
              <a:spLocks noChangeAspect="1" noChangeArrowheads="1"/>
            </p:cNvSpPr>
            <p:nvPr/>
          </p:nvSpPr>
          <p:spPr bwMode="auto">
            <a:xfrm>
              <a:off x="4755" y="2339"/>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271" name="Text Box 90"/>
            <p:cNvSpPr txBox="1">
              <a:spLocks noChangeAspect="1" noChangeArrowheads="1"/>
            </p:cNvSpPr>
            <p:nvPr/>
          </p:nvSpPr>
          <p:spPr bwMode="auto">
            <a:xfrm>
              <a:off x="4755" y="2723"/>
              <a:ext cx="185"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A</a:t>
              </a:r>
            </a:p>
          </p:txBody>
        </p:sp>
        <p:sp>
          <p:nvSpPr>
            <p:cNvPr id="52272" name="Text Box 103"/>
            <p:cNvSpPr txBox="1">
              <a:spLocks noChangeAspect="1" noChangeArrowheads="1"/>
            </p:cNvSpPr>
            <p:nvPr/>
          </p:nvSpPr>
          <p:spPr bwMode="auto">
            <a:xfrm>
              <a:off x="4694" y="2989"/>
              <a:ext cx="308"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100</a:t>
              </a:r>
            </a:p>
          </p:txBody>
        </p:sp>
        <p:sp>
          <p:nvSpPr>
            <p:cNvPr id="52273" name="Text Box 116"/>
            <p:cNvSpPr txBox="1">
              <a:spLocks noChangeAspect="1" noChangeArrowheads="1"/>
            </p:cNvSpPr>
            <p:nvPr/>
          </p:nvSpPr>
          <p:spPr bwMode="auto">
            <a:xfrm>
              <a:off x="4758" y="2048"/>
              <a:ext cx="180" cy="212"/>
            </a:xfrm>
            <a:prstGeom prst="rect">
              <a:avLst/>
            </a:prstGeom>
            <a:noFill/>
            <a:ln w="9525" algn="ctr">
              <a:noFill/>
              <a:miter lim="800000"/>
              <a:headEnd/>
              <a:tailEnd/>
            </a:ln>
          </p:spPr>
          <p:txBody>
            <a:bodyPr wrap="none">
              <a:spAutoFit/>
            </a:bodyPr>
            <a:lstStyle/>
            <a:p>
              <a:pPr algn="ctr" eaLnBrk="0" hangingPunct="0"/>
              <a:r>
                <a:rPr lang="en-US" sz="1600">
                  <a:latin typeface="Times New Roman" pitchFamily="18" charset="0"/>
                  <a:cs typeface="Arial" charset="0"/>
                </a:rPr>
                <a:t>9</a:t>
              </a:r>
            </a:p>
          </p:txBody>
        </p:sp>
        <p:grpSp>
          <p:nvGrpSpPr>
            <p:cNvPr id="52274" name="Group 174"/>
            <p:cNvGrpSpPr>
              <a:grpSpLocks/>
            </p:cNvGrpSpPr>
            <p:nvPr/>
          </p:nvGrpSpPr>
          <p:grpSpPr bwMode="auto">
            <a:xfrm>
              <a:off x="4731" y="2277"/>
              <a:ext cx="233" cy="274"/>
              <a:chOff x="3831" y="3387"/>
              <a:chExt cx="233" cy="274"/>
            </a:xfrm>
          </p:grpSpPr>
          <p:sp>
            <p:nvSpPr>
              <p:cNvPr id="52279" name="Oval 175"/>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280" name="Line 176"/>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sp>
          <p:nvSpPr>
            <p:cNvPr id="52275" name="Text Box 211"/>
            <p:cNvSpPr txBox="1">
              <a:spLocks noChangeAspect="1" noChangeArrowheads="1"/>
            </p:cNvSpPr>
            <p:nvPr/>
          </p:nvSpPr>
          <p:spPr bwMode="auto">
            <a:xfrm>
              <a:off x="4691" y="3187"/>
              <a:ext cx="314" cy="173"/>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Cauc</a:t>
              </a:r>
            </a:p>
          </p:txBody>
        </p:sp>
        <p:grpSp>
          <p:nvGrpSpPr>
            <p:cNvPr id="52276" name="Group 215"/>
            <p:cNvGrpSpPr>
              <a:grpSpLocks/>
            </p:cNvGrpSpPr>
            <p:nvPr/>
          </p:nvGrpSpPr>
          <p:grpSpPr bwMode="auto">
            <a:xfrm>
              <a:off x="4732" y="2672"/>
              <a:ext cx="233" cy="274"/>
              <a:chOff x="3831" y="3387"/>
              <a:chExt cx="233" cy="274"/>
            </a:xfrm>
          </p:grpSpPr>
          <p:sp>
            <p:nvSpPr>
              <p:cNvPr id="52277" name="Oval 216"/>
              <p:cNvSpPr>
                <a:spLocks noChangeAspect="1" noChangeArrowheads="1"/>
              </p:cNvSpPr>
              <p:nvPr/>
            </p:nvSpPr>
            <p:spPr bwMode="auto">
              <a:xfrm>
                <a:off x="3831" y="3422"/>
                <a:ext cx="229" cy="239"/>
              </a:xfrm>
              <a:prstGeom prst="ellipse">
                <a:avLst/>
              </a:prstGeom>
              <a:noFill/>
              <a:ln w="38100">
                <a:solidFill>
                  <a:schemeClr val="tx1"/>
                </a:solidFill>
                <a:round/>
                <a:headEnd/>
                <a:tailEnd/>
              </a:ln>
            </p:spPr>
            <p:txBody>
              <a:bodyPr wrap="none" anchor="ctr"/>
              <a:lstStyle/>
              <a:p>
                <a:endParaRPr lang="en-US">
                  <a:cs typeface="Arial" charset="0"/>
                </a:endParaRPr>
              </a:p>
            </p:txBody>
          </p:sp>
          <p:sp>
            <p:nvSpPr>
              <p:cNvPr id="52278" name="Line 217"/>
              <p:cNvSpPr>
                <a:spLocks noChangeShapeType="1"/>
              </p:cNvSpPr>
              <p:nvPr/>
            </p:nvSpPr>
            <p:spPr bwMode="auto">
              <a:xfrm flipV="1">
                <a:off x="4011" y="3387"/>
                <a:ext cx="53" cy="53"/>
              </a:xfrm>
              <a:prstGeom prst="line">
                <a:avLst/>
              </a:prstGeom>
              <a:noFill/>
              <a:ln w="28575">
                <a:solidFill>
                  <a:schemeClr val="tx1"/>
                </a:solidFill>
                <a:round/>
                <a:headEnd/>
                <a:tailEnd type="triangle" w="med" len="med"/>
              </a:ln>
            </p:spPr>
            <p:txBody>
              <a:bodyPr/>
              <a:lstStyle/>
              <a:p>
                <a:endParaRPr lang="en-US"/>
              </a:p>
            </p:txBody>
          </p:sp>
        </p:grpSp>
      </p:grpSp>
      <p:sp>
        <p:nvSpPr>
          <p:cNvPr id="52256" name="Text Box 246"/>
          <p:cNvSpPr txBox="1">
            <a:spLocks noChangeAspect="1" noChangeArrowheads="1"/>
          </p:cNvSpPr>
          <p:nvPr/>
        </p:nvSpPr>
        <p:spPr bwMode="auto">
          <a:xfrm>
            <a:off x="1765300" y="5383213"/>
            <a:ext cx="636588"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Husband</a:t>
            </a:r>
          </a:p>
          <a:p>
            <a:pPr algn="ctr" eaLnBrk="0" hangingPunct="0"/>
            <a:r>
              <a:rPr lang="en-US" sz="1000">
                <a:latin typeface="Times New Roman" pitchFamily="18" charset="0"/>
                <a:cs typeface="Arial" charset="0"/>
              </a:rPr>
              <a:t>Wife</a:t>
            </a:r>
          </a:p>
        </p:txBody>
      </p:sp>
      <p:sp>
        <p:nvSpPr>
          <p:cNvPr id="52257" name="Text Box 247"/>
          <p:cNvSpPr txBox="1">
            <a:spLocks noChangeAspect="1" noChangeArrowheads="1"/>
          </p:cNvSpPr>
          <p:nvPr/>
        </p:nvSpPr>
        <p:spPr bwMode="auto">
          <a:xfrm>
            <a:off x="2436813" y="5383213"/>
            <a:ext cx="658812"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Mother</a:t>
            </a:r>
          </a:p>
          <a:p>
            <a:pPr algn="ctr" eaLnBrk="0" hangingPunct="0"/>
            <a:r>
              <a:rPr lang="en-US" sz="1000">
                <a:latin typeface="Times New Roman" pitchFamily="18" charset="0"/>
                <a:cs typeface="Arial" charset="0"/>
              </a:rPr>
              <a:t>Daughter</a:t>
            </a:r>
          </a:p>
        </p:txBody>
      </p:sp>
      <p:sp>
        <p:nvSpPr>
          <p:cNvPr id="52258" name="Text Box 248"/>
          <p:cNvSpPr txBox="1">
            <a:spLocks noChangeAspect="1" noChangeArrowheads="1"/>
          </p:cNvSpPr>
          <p:nvPr/>
        </p:nvSpPr>
        <p:spPr bwMode="auto">
          <a:xfrm>
            <a:off x="3135313" y="5383213"/>
            <a:ext cx="658812"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Daughter</a:t>
            </a:r>
          </a:p>
          <a:p>
            <a:pPr algn="ctr" eaLnBrk="0" hangingPunct="0"/>
            <a:r>
              <a:rPr lang="en-US" sz="1000">
                <a:latin typeface="Times New Roman" pitchFamily="18" charset="0"/>
                <a:cs typeface="Arial" charset="0"/>
              </a:rPr>
              <a:t>Mother</a:t>
            </a:r>
          </a:p>
        </p:txBody>
      </p:sp>
      <p:sp>
        <p:nvSpPr>
          <p:cNvPr id="52259" name="Text Box 249"/>
          <p:cNvSpPr txBox="1">
            <a:spLocks noChangeAspect="1" noChangeArrowheads="1"/>
          </p:cNvSpPr>
          <p:nvPr/>
        </p:nvSpPr>
        <p:spPr bwMode="auto">
          <a:xfrm>
            <a:off x="3873500" y="5383213"/>
            <a:ext cx="573088"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Sister</a:t>
            </a:r>
          </a:p>
          <a:p>
            <a:pPr algn="ctr" eaLnBrk="0" hangingPunct="0"/>
            <a:r>
              <a:rPr lang="en-US" sz="1000">
                <a:latin typeface="Times New Roman" pitchFamily="18" charset="0"/>
                <a:cs typeface="Arial" charset="0"/>
              </a:rPr>
              <a:t>Brother</a:t>
            </a:r>
          </a:p>
        </p:txBody>
      </p:sp>
      <p:sp>
        <p:nvSpPr>
          <p:cNvPr id="52260" name="Text Box 250"/>
          <p:cNvSpPr txBox="1">
            <a:spLocks noChangeAspect="1" noChangeArrowheads="1"/>
          </p:cNvSpPr>
          <p:nvPr/>
        </p:nvSpPr>
        <p:spPr bwMode="auto">
          <a:xfrm>
            <a:off x="4516438" y="5383213"/>
            <a:ext cx="636587"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Wife</a:t>
            </a:r>
          </a:p>
          <a:p>
            <a:pPr algn="ctr" eaLnBrk="0" hangingPunct="0"/>
            <a:r>
              <a:rPr lang="en-US" sz="1000">
                <a:latin typeface="Times New Roman" pitchFamily="18" charset="0"/>
                <a:cs typeface="Arial" charset="0"/>
              </a:rPr>
              <a:t>Husband</a:t>
            </a:r>
          </a:p>
        </p:txBody>
      </p:sp>
      <p:sp>
        <p:nvSpPr>
          <p:cNvPr id="52261" name="Text Box 251"/>
          <p:cNvSpPr txBox="1">
            <a:spLocks noChangeAspect="1" noChangeArrowheads="1"/>
          </p:cNvSpPr>
          <p:nvPr/>
        </p:nvSpPr>
        <p:spPr bwMode="auto">
          <a:xfrm>
            <a:off x="5176838" y="5383213"/>
            <a:ext cx="658812"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Father</a:t>
            </a:r>
          </a:p>
          <a:p>
            <a:pPr algn="ctr" eaLnBrk="0" hangingPunct="0"/>
            <a:r>
              <a:rPr lang="en-US" sz="1000">
                <a:latin typeface="Times New Roman" pitchFamily="18" charset="0"/>
                <a:cs typeface="Arial" charset="0"/>
              </a:rPr>
              <a:t>Daughter</a:t>
            </a:r>
          </a:p>
        </p:txBody>
      </p:sp>
      <p:sp>
        <p:nvSpPr>
          <p:cNvPr id="52262" name="Text Box 252"/>
          <p:cNvSpPr txBox="1">
            <a:spLocks noChangeAspect="1" noChangeArrowheads="1"/>
          </p:cNvSpPr>
          <p:nvPr/>
        </p:nvSpPr>
        <p:spPr bwMode="auto">
          <a:xfrm>
            <a:off x="5854700" y="5383213"/>
            <a:ext cx="636588"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Husband</a:t>
            </a:r>
          </a:p>
          <a:p>
            <a:pPr algn="ctr" eaLnBrk="0" hangingPunct="0"/>
            <a:r>
              <a:rPr lang="en-US" sz="1000">
                <a:latin typeface="Times New Roman" pitchFamily="18" charset="0"/>
                <a:cs typeface="Arial" charset="0"/>
              </a:rPr>
              <a:t>Wife</a:t>
            </a:r>
          </a:p>
        </p:txBody>
      </p:sp>
      <p:sp>
        <p:nvSpPr>
          <p:cNvPr id="52263" name="Text Box 253"/>
          <p:cNvSpPr txBox="1">
            <a:spLocks noChangeAspect="1" noChangeArrowheads="1"/>
          </p:cNvSpPr>
          <p:nvPr/>
        </p:nvSpPr>
        <p:spPr bwMode="auto">
          <a:xfrm>
            <a:off x="6545263" y="5383213"/>
            <a:ext cx="515937"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Friend</a:t>
            </a:r>
          </a:p>
          <a:p>
            <a:pPr algn="ctr" eaLnBrk="0" hangingPunct="0"/>
            <a:r>
              <a:rPr lang="en-US" sz="1000">
                <a:latin typeface="Times New Roman" pitchFamily="18" charset="0"/>
                <a:cs typeface="Arial" charset="0"/>
              </a:rPr>
              <a:t>Friend</a:t>
            </a:r>
          </a:p>
        </p:txBody>
      </p:sp>
      <p:sp>
        <p:nvSpPr>
          <p:cNvPr id="52264" name="Text Box 254"/>
          <p:cNvSpPr txBox="1">
            <a:spLocks noChangeAspect="1" noChangeArrowheads="1"/>
          </p:cNvSpPr>
          <p:nvPr/>
        </p:nvSpPr>
        <p:spPr bwMode="auto">
          <a:xfrm>
            <a:off x="7208838" y="5383213"/>
            <a:ext cx="573087"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Brother</a:t>
            </a:r>
          </a:p>
          <a:p>
            <a:pPr algn="ctr" eaLnBrk="0" hangingPunct="0"/>
            <a:r>
              <a:rPr lang="en-US" sz="1000">
                <a:latin typeface="Times New Roman" pitchFamily="18" charset="0"/>
                <a:cs typeface="Arial" charset="0"/>
              </a:rPr>
              <a:t>Brother</a:t>
            </a:r>
          </a:p>
        </p:txBody>
      </p:sp>
      <p:sp>
        <p:nvSpPr>
          <p:cNvPr id="52265" name="Text Box 255"/>
          <p:cNvSpPr txBox="1">
            <a:spLocks noChangeAspect="1" noChangeArrowheads="1"/>
          </p:cNvSpPr>
          <p:nvPr/>
        </p:nvSpPr>
        <p:spPr bwMode="auto">
          <a:xfrm>
            <a:off x="7834313" y="5383213"/>
            <a:ext cx="658812" cy="396875"/>
          </a:xfrm>
          <a:prstGeom prst="rect">
            <a:avLst/>
          </a:prstGeom>
          <a:noFill/>
          <a:ln w="9525" algn="ctr">
            <a:noFill/>
            <a:miter lim="800000"/>
            <a:headEnd/>
            <a:tailEnd/>
          </a:ln>
        </p:spPr>
        <p:txBody>
          <a:bodyPr wrap="none">
            <a:spAutoFit/>
          </a:bodyPr>
          <a:lstStyle/>
          <a:p>
            <a:pPr algn="ctr" eaLnBrk="0" hangingPunct="0"/>
            <a:r>
              <a:rPr lang="en-US" sz="1000">
                <a:latin typeface="Times New Roman" pitchFamily="18" charset="0"/>
                <a:cs typeface="Arial" charset="0"/>
              </a:rPr>
              <a:t>Daughter</a:t>
            </a:r>
          </a:p>
          <a:p>
            <a:pPr algn="ctr" eaLnBrk="0" hangingPunct="0"/>
            <a:r>
              <a:rPr lang="en-US" sz="1000">
                <a:latin typeface="Times New Roman" pitchFamily="18" charset="0"/>
                <a:cs typeface="Arial" charset="0"/>
              </a:rPr>
              <a:t>Mother</a:t>
            </a:r>
          </a:p>
        </p:txBody>
      </p:sp>
      <p:sp>
        <p:nvSpPr>
          <p:cNvPr id="52266" name="Text Box 256"/>
          <p:cNvSpPr txBox="1">
            <a:spLocks noChangeAspect="1" noChangeArrowheads="1"/>
          </p:cNvSpPr>
          <p:nvPr/>
        </p:nvSpPr>
        <p:spPr bwMode="auto">
          <a:xfrm>
            <a:off x="-306388" y="5340350"/>
            <a:ext cx="1414463" cy="274638"/>
          </a:xfrm>
          <a:prstGeom prst="rect">
            <a:avLst/>
          </a:prstGeom>
          <a:noFill/>
          <a:ln w="9525" algn="ctr">
            <a:noFill/>
            <a:miter lim="800000"/>
            <a:headEnd/>
            <a:tailEnd/>
          </a:ln>
        </p:spPr>
        <p:txBody>
          <a:bodyPr wrap="none">
            <a:spAutoFit/>
          </a:bodyPr>
          <a:lstStyle/>
          <a:p>
            <a:pPr algn="ctr" eaLnBrk="0" hangingPunct="0"/>
            <a:r>
              <a:rPr lang="en-US" sz="1200">
                <a:latin typeface="Times New Roman" pitchFamily="18" charset="0"/>
                <a:cs typeface="Arial" charset="0"/>
              </a:rPr>
              <a:t>            Relationship</a:t>
            </a:r>
          </a:p>
        </p:txBody>
      </p:sp>
      <p:sp>
        <p:nvSpPr>
          <p:cNvPr id="2" name="Slide Number Placeholder 1"/>
          <p:cNvSpPr>
            <a:spLocks noGrp="1"/>
          </p:cNvSpPr>
          <p:nvPr>
            <p:ph type="sldNum" sz="quarter" idx="12"/>
          </p:nvPr>
        </p:nvSpPr>
        <p:spPr/>
        <p:txBody>
          <a:bodyPr/>
          <a:lstStyle/>
          <a:p>
            <a:pPr>
              <a:defRPr/>
            </a:pPr>
            <a:fld id="{4F2DFC97-E224-4DDF-9A5C-3E44AE0D95DF}" type="slidenum">
              <a:rPr lang="en-US" smtClean="0"/>
              <a:pPr>
                <a:defRPr/>
              </a:pPr>
              <a:t>74</a:t>
            </a:fld>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aroth\My Documents\My Pictures\Rees 1st NEAD chain1.jpg"/>
          <p:cNvPicPr>
            <a:picLocks noChangeAspect="1" noChangeArrowheads="1"/>
          </p:cNvPicPr>
          <p:nvPr/>
        </p:nvPicPr>
        <p:blipFill>
          <a:blip r:embed="rId3" cstate="print"/>
          <a:srcRect/>
          <a:stretch>
            <a:fillRect/>
          </a:stretch>
        </p:blipFill>
        <p:spPr bwMode="auto">
          <a:xfrm>
            <a:off x="0" y="357188"/>
            <a:ext cx="9144000" cy="6143625"/>
          </a:xfrm>
          <a:prstGeom prst="rect">
            <a:avLst/>
          </a:prstGeom>
          <a:noFill/>
          <a:ln w="9525">
            <a:noFill/>
            <a:miter lim="800000"/>
            <a:headEnd/>
            <a:tailEnd/>
          </a:ln>
        </p:spPr>
      </p:pic>
      <p:sp>
        <p:nvSpPr>
          <p:cNvPr id="46083" name="Slide Number Placeholder 2"/>
          <p:cNvSpPr>
            <a:spLocks noGrp="1"/>
          </p:cNvSpPr>
          <p:nvPr>
            <p:ph type="sldNum" sz="quarter" idx="12"/>
          </p:nvPr>
        </p:nvSpPr>
        <p:spPr/>
        <p:txBody>
          <a:bodyPr/>
          <a:lstStyle/>
          <a:p>
            <a:pPr>
              <a:defRPr/>
            </a:pPr>
            <a:fld id="{11EC83D2-5479-498F-BD25-26E8D3EE234B}" type="slidenum">
              <a:rPr lang="en-US" smtClean="0"/>
              <a:pPr>
                <a:defRPr/>
              </a:pPr>
              <a:t>75</a:t>
            </a:fld>
            <a:endParaRPr lang="en-US"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smtClean="0"/>
              <a:t>Logistical issues</a:t>
            </a:r>
          </a:p>
        </p:txBody>
      </p:sp>
      <p:sp>
        <p:nvSpPr>
          <p:cNvPr id="3" name="Content Placeholder 2"/>
          <p:cNvSpPr>
            <a:spLocks noGrp="1"/>
          </p:cNvSpPr>
          <p:nvPr>
            <p:ph idx="1"/>
          </p:nvPr>
        </p:nvSpPr>
        <p:spPr/>
        <p:txBody>
          <a:bodyPr/>
          <a:lstStyle/>
          <a:p>
            <a:pPr eaLnBrk="1" hangingPunct="1">
              <a:defRPr/>
            </a:pPr>
            <a:r>
              <a:rPr lang="en-US" sz="2800" dirty="0" smtClean="0"/>
              <a:t>3 of the kidneys were shipped rather than having the donors travel to the matched recipients </a:t>
            </a:r>
          </a:p>
          <a:p>
            <a:pPr lvl="1" eaLnBrk="1" hangingPunct="1">
              <a:defRPr/>
            </a:pPr>
            <a:r>
              <a:rPr lang="en-US" sz="2400" dirty="0" smtClean="0">
                <a:ea typeface="+mn-ea"/>
                <a:cs typeface="+mn-cs"/>
              </a:rPr>
              <a:t>two live donor kidneys were shipped on commercial airline flights.  </a:t>
            </a:r>
          </a:p>
          <a:p>
            <a:pPr lvl="1" eaLnBrk="1" hangingPunct="1">
              <a:defRPr/>
            </a:pPr>
            <a:r>
              <a:rPr lang="en-US" sz="2400" dirty="0" smtClean="0">
                <a:ea typeface="+mn-ea"/>
                <a:cs typeface="+mn-cs"/>
              </a:rPr>
              <a:t>All three recipients had prompt renal function.  </a:t>
            </a:r>
          </a:p>
          <a:p>
            <a:pPr eaLnBrk="1" hangingPunct="1">
              <a:defRPr/>
            </a:pPr>
            <a:r>
              <a:rPr lang="en-US" sz="2800" dirty="0" smtClean="0"/>
              <a:t>2 highly sensitized recipients who had formidable HLA barriers with their co-registered donors were matched with donors with whom they had mild ABO or HLA incompatibilities requiring short courses of </a:t>
            </a:r>
            <a:r>
              <a:rPr lang="en-US" sz="2800" dirty="0" err="1" smtClean="0"/>
              <a:t>plasmapheresis</a:t>
            </a:r>
            <a:r>
              <a:rPr lang="en-US" sz="2800" dirty="0" smtClean="0"/>
              <a:t>. </a:t>
            </a:r>
          </a:p>
          <a:p>
            <a:pPr eaLnBrk="1" hangingPunct="1">
              <a:defRPr/>
            </a:pPr>
            <a:endParaRPr lang="en-US" dirty="0" smtClean="0"/>
          </a:p>
        </p:txBody>
      </p:sp>
      <p:sp>
        <p:nvSpPr>
          <p:cNvPr id="53252" name="Slide Number Placeholder 3"/>
          <p:cNvSpPr>
            <a:spLocks noGrp="1"/>
          </p:cNvSpPr>
          <p:nvPr>
            <p:ph type="sldNum" sz="quarter" idx="12"/>
          </p:nvPr>
        </p:nvSpPr>
        <p:spPr>
          <a:noFill/>
        </p:spPr>
        <p:txBody>
          <a:bodyPr/>
          <a:lstStyle/>
          <a:p>
            <a:fld id="{405408E6-2A6F-4931-8EDD-3A07442E1A90}" type="slidenum">
              <a:rPr lang="en-US" smtClean="0"/>
              <a:pPr/>
              <a:t>76</a:t>
            </a:fld>
            <a:endParaRPr lang="en-US"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96"/>
          <p:cNvSpPr>
            <a:spLocks noChangeArrowheads="1"/>
          </p:cNvSpPr>
          <p:nvPr/>
        </p:nvSpPr>
        <p:spPr bwMode="auto">
          <a:xfrm>
            <a:off x="-1598149" y="-238126"/>
            <a:ext cx="3465280" cy="685800"/>
          </a:xfrm>
          <a:prstGeom prst="rect">
            <a:avLst/>
          </a:prstGeom>
          <a:noFill/>
          <a:ln w="9525">
            <a:noFill/>
            <a:miter lim="800000"/>
            <a:headEnd/>
            <a:tailEnd/>
          </a:ln>
        </p:spPr>
        <p:txBody>
          <a:bodyPr anchor="b"/>
          <a:lstStyle/>
          <a:p>
            <a:pPr algn="ctr"/>
            <a:endParaRPr lang="en-US" sz="3600" dirty="0">
              <a:solidFill>
                <a:srgbClr val="000099"/>
              </a:solidFill>
            </a:endParaRPr>
          </a:p>
        </p:txBody>
      </p:sp>
      <p:sp>
        <p:nvSpPr>
          <p:cNvPr id="9240" name="AutoShape 39"/>
          <p:cNvSpPr>
            <a:spLocks noChangeAspect="1" noChangeArrowheads="1" noTextEdit="1"/>
          </p:cNvSpPr>
          <p:nvPr/>
        </p:nvSpPr>
        <p:spPr bwMode="auto">
          <a:xfrm>
            <a:off x="1143000" y="2286000"/>
            <a:ext cx="5233100" cy="3756025"/>
          </a:xfrm>
          <a:prstGeom prst="rect">
            <a:avLst/>
          </a:prstGeom>
          <a:noFill/>
          <a:ln w="9525">
            <a:noFill/>
            <a:miter lim="800000"/>
            <a:headEnd/>
            <a:tailEnd/>
          </a:ln>
        </p:spPr>
        <p:txBody>
          <a:bodyPr/>
          <a:lstStyle/>
          <a:p>
            <a:endParaRPr lang="en-US"/>
          </a:p>
        </p:txBody>
      </p:sp>
      <p:sp>
        <p:nvSpPr>
          <p:cNvPr id="9241" name="Freeform 41"/>
          <p:cNvSpPr>
            <a:spLocks/>
          </p:cNvSpPr>
          <p:nvPr/>
        </p:nvSpPr>
        <p:spPr bwMode="auto">
          <a:xfrm>
            <a:off x="4203703" y="3925887"/>
            <a:ext cx="375259" cy="387350"/>
          </a:xfrm>
          <a:custGeom>
            <a:avLst/>
            <a:gdLst>
              <a:gd name="T0" fmla="*/ 128 w 256"/>
              <a:gd name="T1" fmla="*/ 0 h 244"/>
              <a:gd name="T2" fmla="*/ 0 w 256"/>
              <a:gd name="T3" fmla="*/ 244 h 244"/>
              <a:gd name="T4" fmla="*/ 256 w 256"/>
              <a:gd name="T5" fmla="*/ 244 h 244"/>
              <a:gd name="T6" fmla="*/ 128 w 256"/>
              <a:gd name="T7" fmla="*/ 0 h 244"/>
              <a:gd name="T8" fmla="*/ 0 60000 65536"/>
              <a:gd name="T9" fmla="*/ 0 60000 65536"/>
              <a:gd name="T10" fmla="*/ 0 60000 65536"/>
              <a:gd name="T11" fmla="*/ 0 60000 65536"/>
              <a:gd name="T12" fmla="*/ 0 w 256"/>
              <a:gd name="T13" fmla="*/ 0 h 244"/>
              <a:gd name="T14" fmla="*/ 256 w 256"/>
              <a:gd name="T15" fmla="*/ 244 h 244"/>
            </a:gdLst>
            <a:ahLst/>
            <a:cxnLst>
              <a:cxn ang="T8">
                <a:pos x="T0" y="T1"/>
              </a:cxn>
              <a:cxn ang="T9">
                <a:pos x="T2" y="T3"/>
              </a:cxn>
              <a:cxn ang="T10">
                <a:pos x="T4" y="T5"/>
              </a:cxn>
              <a:cxn ang="T11">
                <a:pos x="T6" y="T7"/>
              </a:cxn>
            </a:cxnLst>
            <a:rect l="T12" t="T13" r="T14" b="T15"/>
            <a:pathLst>
              <a:path w="256" h="244">
                <a:moveTo>
                  <a:pt x="128" y="0"/>
                </a:moveTo>
                <a:lnTo>
                  <a:pt x="0" y="244"/>
                </a:lnTo>
                <a:lnTo>
                  <a:pt x="256" y="244"/>
                </a:lnTo>
                <a:lnTo>
                  <a:pt x="128" y="0"/>
                </a:lnTo>
                <a:close/>
              </a:path>
            </a:pathLst>
          </a:custGeom>
          <a:noFill/>
          <a:ln w="25400">
            <a:solidFill>
              <a:srgbClr val="000000"/>
            </a:solidFill>
            <a:round/>
            <a:headEnd/>
            <a:tailEnd/>
          </a:ln>
        </p:spPr>
        <p:txBody>
          <a:bodyPr/>
          <a:lstStyle/>
          <a:p>
            <a:endParaRPr lang="en-US"/>
          </a:p>
        </p:txBody>
      </p:sp>
      <p:sp>
        <p:nvSpPr>
          <p:cNvPr id="9242" name="Freeform 42"/>
          <p:cNvSpPr>
            <a:spLocks/>
          </p:cNvSpPr>
          <p:nvPr/>
        </p:nvSpPr>
        <p:spPr bwMode="auto">
          <a:xfrm>
            <a:off x="4203703" y="3233737"/>
            <a:ext cx="381122" cy="444500"/>
          </a:xfrm>
          <a:custGeom>
            <a:avLst/>
            <a:gdLst>
              <a:gd name="T0" fmla="*/ 0 w 260"/>
              <a:gd name="T1" fmla="*/ 108 h 280"/>
              <a:gd name="T2" fmla="*/ 100 w 260"/>
              <a:gd name="T3" fmla="*/ 108 h 280"/>
              <a:gd name="T4" fmla="*/ 128 w 260"/>
              <a:gd name="T5" fmla="*/ 0 h 280"/>
              <a:gd name="T6" fmla="*/ 160 w 260"/>
              <a:gd name="T7" fmla="*/ 108 h 280"/>
              <a:gd name="T8" fmla="*/ 260 w 260"/>
              <a:gd name="T9" fmla="*/ 108 h 280"/>
              <a:gd name="T10" fmla="*/ 176 w 260"/>
              <a:gd name="T11" fmla="*/ 172 h 280"/>
              <a:gd name="T12" fmla="*/ 208 w 260"/>
              <a:gd name="T13" fmla="*/ 280 h 280"/>
              <a:gd name="T14" fmla="*/ 128 w 260"/>
              <a:gd name="T15" fmla="*/ 216 h 280"/>
              <a:gd name="T16" fmla="*/ 48 w 260"/>
              <a:gd name="T17" fmla="*/ 280 h 280"/>
              <a:gd name="T18" fmla="*/ 80 w 260"/>
              <a:gd name="T19" fmla="*/ 172 h 280"/>
              <a:gd name="T20" fmla="*/ 0 w 260"/>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0"/>
              <a:gd name="T34" fmla="*/ 0 h 280"/>
              <a:gd name="T35" fmla="*/ 260 w 260"/>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0" h="280">
                <a:moveTo>
                  <a:pt x="0" y="108"/>
                </a:moveTo>
                <a:lnTo>
                  <a:pt x="100" y="108"/>
                </a:lnTo>
                <a:lnTo>
                  <a:pt x="128" y="0"/>
                </a:lnTo>
                <a:lnTo>
                  <a:pt x="160" y="108"/>
                </a:lnTo>
                <a:lnTo>
                  <a:pt x="260" y="108"/>
                </a:lnTo>
                <a:lnTo>
                  <a:pt x="176" y="172"/>
                </a:lnTo>
                <a:lnTo>
                  <a:pt x="208" y="280"/>
                </a:lnTo>
                <a:lnTo>
                  <a:pt x="128" y="216"/>
                </a:lnTo>
                <a:lnTo>
                  <a:pt x="48" y="280"/>
                </a:lnTo>
                <a:lnTo>
                  <a:pt x="80" y="172"/>
                </a:lnTo>
                <a:lnTo>
                  <a:pt x="0" y="108"/>
                </a:lnTo>
                <a:close/>
              </a:path>
            </a:pathLst>
          </a:custGeom>
          <a:noFill/>
          <a:ln w="25400">
            <a:solidFill>
              <a:srgbClr val="000000"/>
            </a:solidFill>
            <a:round/>
            <a:headEnd/>
            <a:tailEnd/>
          </a:ln>
        </p:spPr>
        <p:txBody>
          <a:bodyPr/>
          <a:lstStyle/>
          <a:p>
            <a:endParaRPr lang="en-US"/>
          </a:p>
        </p:txBody>
      </p:sp>
      <p:sp>
        <p:nvSpPr>
          <p:cNvPr id="9243" name="Freeform 43"/>
          <p:cNvSpPr>
            <a:spLocks/>
          </p:cNvSpPr>
          <p:nvPr/>
        </p:nvSpPr>
        <p:spPr bwMode="auto">
          <a:xfrm>
            <a:off x="4203703" y="3925887"/>
            <a:ext cx="375259" cy="387350"/>
          </a:xfrm>
          <a:custGeom>
            <a:avLst/>
            <a:gdLst>
              <a:gd name="T0" fmla="*/ 128 w 256"/>
              <a:gd name="T1" fmla="*/ 0 h 244"/>
              <a:gd name="T2" fmla="*/ 0 w 256"/>
              <a:gd name="T3" fmla="*/ 244 h 244"/>
              <a:gd name="T4" fmla="*/ 256 w 256"/>
              <a:gd name="T5" fmla="*/ 244 h 244"/>
              <a:gd name="T6" fmla="*/ 128 w 256"/>
              <a:gd name="T7" fmla="*/ 0 h 244"/>
              <a:gd name="T8" fmla="*/ 0 60000 65536"/>
              <a:gd name="T9" fmla="*/ 0 60000 65536"/>
              <a:gd name="T10" fmla="*/ 0 60000 65536"/>
              <a:gd name="T11" fmla="*/ 0 60000 65536"/>
              <a:gd name="T12" fmla="*/ 0 w 256"/>
              <a:gd name="T13" fmla="*/ 0 h 244"/>
              <a:gd name="T14" fmla="*/ 256 w 256"/>
              <a:gd name="T15" fmla="*/ 244 h 244"/>
            </a:gdLst>
            <a:ahLst/>
            <a:cxnLst>
              <a:cxn ang="T8">
                <a:pos x="T0" y="T1"/>
              </a:cxn>
              <a:cxn ang="T9">
                <a:pos x="T2" y="T3"/>
              </a:cxn>
              <a:cxn ang="T10">
                <a:pos x="T4" y="T5"/>
              </a:cxn>
              <a:cxn ang="T11">
                <a:pos x="T6" y="T7"/>
              </a:cxn>
            </a:cxnLst>
            <a:rect l="T12" t="T13" r="T14" b="T15"/>
            <a:pathLst>
              <a:path w="256" h="244">
                <a:moveTo>
                  <a:pt x="128" y="0"/>
                </a:moveTo>
                <a:lnTo>
                  <a:pt x="0" y="244"/>
                </a:lnTo>
                <a:lnTo>
                  <a:pt x="256" y="244"/>
                </a:lnTo>
                <a:lnTo>
                  <a:pt x="128" y="0"/>
                </a:lnTo>
                <a:close/>
              </a:path>
            </a:pathLst>
          </a:custGeom>
          <a:noFill/>
          <a:ln w="25400">
            <a:solidFill>
              <a:srgbClr val="000000"/>
            </a:solidFill>
            <a:round/>
            <a:headEnd/>
            <a:tailEnd/>
          </a:ln>
        </p:spPr>
        <p:txBody>
          <a:bodyPr/>
          <a:lstStyle/>
          <a:p>
            <a:endParaRPr lang="en-US"/>
          </a:p>
        </p:txBody>
      </p:sp>
      <p:sp>
        <p:nvSpPr>
          <p:cNvPr id="9244" name="Freeform 44"/>
          <p:cNvSpPr>
            <a:spLocks/>
          </p:cNvSpPr>
          <p:nvPr/>
        </p:nvSpPr>
        <p:spPr bwMode="auto">
          <a:xfrm>
            <a:off x="4203703" y="3233737"/>
            <a:ext cx="381122" cy="444500"/>
          </a:xfrm>
          <a:custGeom>
            <a:avLst/>
            <a:gdLst>
              <a:gd name="T0" fmla="*/ 0 w 260"/>
              <a:gd name="T1" fmla="*/ 108 h 280"/>
              <a:gd name="T2" fmla="*/ 100 w 260"/>
              <a:gd name="T3" fmla="*/ 108 h 280"/>
              <a:gd name="T4" fmla="*/ 128 w 260"/>
              <a:gd name="T5" fmla="*/ 0 h 280"/>
              <a:gd name="T6" fmla="*/ 160 w 260"/>
              <a:gd name="T7" fmla="*/ 108 h 280"/>
              <a:gd name="T8" fmla="*/ 260 w 260"/>
              <a:gd name="T9" fmla="*/ 108 h 280"/>
              <a:gd name="T10" fmla="*/ 176 w 260"/>
              <a:gd name="T11" fmla="*/ 172 h 280"/>
              <a:gd name="T12" fmla="*/ 208 w 260"/>
              <a:gd name="T13" fmla="*/ 280 h 280"/>
              <a:gd name="T14" fmla="*/ 128 w 260"/>
              <a:gd name="T15" fmla="*/ 216 h 280"/>
              <a:gd name="T16" fmla="*/ 48 w 260"/>
              <a:gd name="T17" fmla="*/ 280 h 280"/>
              <a:gd name="T18" fmla="*/ 80 w 260"/>
              <a:gd name="T19" fmla="*/ 172 h 280"/>
              <a:gd name="T20" fmla="*/ 0 w 260"/>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0"/>
              <a:gd name="T34" fmla="*/ 0 h 280"/>
              <a:gd name="T35" fmla="*/ 260 w 260"/>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0" h="280">
                <a:moveTo>
                  <a:pt x="0" y="108"/>
                </a:moveTo>
                <a:lnTo>
                  <a:pt x="100" y="108"/>
                </a:lnTo>
                <a:lnTo>
                  <a:pt x="128" y="0"/>
                </a:lnTo>
                <a:lnTo>
                  <a:pt x="160" y="108"/>
                </a:lnTo>
                <a:lnTo>
                  <a:pt x="260" y="108"/>
                </a:lnTo>
                <a:lnTo>
                  <a:pt x="176" y="172"/>
                </a:lnTo>
                <a:lnTo>
                  <a:pt x="208" y="280"/>
                </a:lnTo>
                <a:lnTo>
                  <a:pt x="128" y="216"/>
                </a:lnTo>
                <a:lnTo>
                  <a:pt x="48" y="280"/>
                </a:lnTo>
                <a:lnTo>
                  <a:pt x="80" y="172"/>
                </a:lnTo>
                <a:lnTo>
                  <a:pt x="0" y="108"/>
                </a:lnTo>
                <a:close/>
              </a:path>
            </a:pathLst>
          </a:custGeom>
          <a:noFill/>
          <a:ln w="25400">
            <a:solidFill>
              <a:srgbClr val="000000"/>
            </a:solidFill>
            <a:round/>
            <a:headEnd/>
            <a:tailEnd/>
          </a:ln>
        </p:spPr>
        <p:txBody>
          <a:bodyPr/>
          <a:lstStyle/>
          <a:p>
            <a:endParaRPr lang="en-US"/>
          </a:p>
        </p:txBody>
      </p:sp>
      <p:sp>
        <p:nvSpPr>
          <p:cNvPr id="9245" name="Freeform 45"/>
          <p:cNvSpPr>
            <a:spLocks noEditPoints="1"/>
          </p:cNvSpPr>
          <p:nvPr/>
        </p:nvSpPr>
        <p:spPr bwMode="auto">
          <a:xfrm>
            <a:off x="4584825" y="3697287"/>
            <a:ext cx="293171" cy="247650"/>
          </a:xfrm>
          <a:custGeom>
            <a:avLst/>
            <a:gdLst>
              <a:gd name="T0" fmla="*/ 8 w 200"/>
              <a:gd name="T1" fmla="*/ 0 h 156"/>
              <a:gd name="T2" fmla="*/ 176 w 200"/>
              <a:gd name="T3" fmla="*/ 132 h 156"/>
              <a:gd name="T4" fmla="*/ 172 w 200"/>
              <a:gd name="T5" fmla="*/ 140 h 156"/>
              <a:gd name="T6" fmla="*/ 0 w 200"/>
              <a:gd name="T7" fmla="*/ 12 h 156"/>
              <a:gd name="T8" fmla="*/ 8 w 200"/>
              <a:gd name="T9" fmla="*/ 0 h 156"/>
              <a:gd name="T10" fmla="*/ 180 w 200"/>
              <a:gd name="T11" fmla="*/ 112 h 156"/>
              <a:gd name="T12" fmla="*/ 200 w 200"/>
              <a:gd name="T13" fmla="*/ 156 h 156"/>
              <a:gd name="T14" fmla="*/ 156 w 200"/>
              <a:gd name="T15" fmla="*/ 148 h 156"/>
              <a:gd name="T16" fmla="*/ 180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8" y="0"/>
                </a:moveTo>
                <a:lnTo>
                  <a:pt x="176" y="132"/>
                </a:lnTo>
                <a:lnTo>
                  <a:pt x="172" y="140"/>
                </a:lnTo>
                <a:lnTo>
                  <a:pt x="0" y="12"/>
                </a:lnTo>
                <a:lnTo>
                  <a:pt x="8" y="0"/>
                </a:lnTo>
                <a:close/>
                <a:moveTo>
                  <a:pt x="180" y="112"/>
                </a:moveTo>
                <a:lnTo>
                  <a:pt x="200" y="156"/>
                </a:lnTo>
                <a:lnTo>
                  <a:pt x="156" y="148"/>
                </a:lnTo>
                <a:lnTo>
                  <a:pt x="180" y="112"/>
                </a:lnTo>
                <a:close/>
              </a:path>
            </a:pathLst>
          </a:custGeom>
          <a:solidFill>
            <a:srgbClr val="000000"/>
          </a:solidFill>
          <a:ln w="9525">
            <a:noFill/>
            <a:round/>
            <a:headEnd/>
            <a:tailEnd/>
          </a:ln>
        </p:spPr>
        <p:txBody>
          <a:bodyPr/>
          <a:lstStyle/>
          <a:p>
            <a:endParaRPr lang="en-US"/>
          </a:p>
        </p:txBody>
      </p:sp>
      <p:sp>
        <p:nvSpPr>
          <p:cNvPr id="9246" name="Freeform 46"/>
          <p:cNvSpPr>
            <a:spLocks/>
          </p:cNvSpPr>
          <p:nvPr/>
        </p:nvSpPr>
        <p:spPr bwMode="auto">
          <a:xfrm>
            <a:off x="4584825" y="3697287"/>
            <a:ext cx="257990" cy="222250"/>
          </a:xfrm>
          <a:custGeom>
            <a:avLst/>
            <a:gdLst>
              <a:gd name="T0" fmla="*/ 8 w 176"/>
              <a:gd name="T1" fmla="*/ 0 h 140"/>
              <a:gd name="T2" fmla="*/ 176 w 176"/>
              <a:gd name="T3" fmla="*/ 132 h 140"/>
              <a:gd name="T4" fmla="*/ 172 w 176"/>
              <a:gd name="T5" fmla="*/ 140 h 140"/>
              <a:gd name="T6" fmla="*/ 0 w 176"/>
              <a:gd name="T7" fmla="*/ 12 h 140"/>
              <a:gd name="T8" fmla="*/ 8 w 176"/>
              <a:gd name="T9" fmla="*/ 0 h 140"/>
              <a:gd name="T10" fmla="*/ 0 60000 65536"/>
              <a:gd name="T11" fmla="*/ 0 60000 65536"/>
              <a:gd name="T12" fmla="*/ 0 60000 65536"/>
              <a:gd name="T13" fmla="*/ 0 60000 65536"/>
              <a:gd name="T14" fmla="*/ 0 60000 65536"/>
              <a:gd name="T15" fmla="*/ 0 w 176"/>
              <a:gd name="T16" fmla="*/ 0 h 140"/>
              <a:gd name="T17" fmla="*/ 176 w 176"/>
              <a:gd name="T18" fmla="*/ 140 h 140"/>
            </a:gdLst>
            <a:ahLst/>
            <a:cxnLst>
              <a:cxn ang="T10">
                <a:pos x="T0" y="T1"/>
              </a:cxn>
              <a:cxn ang="T11">
                <a:pos x="T2" y="T3"/>
              </a:cxn>
              <a:cxn ang="T12">
                <a:pos x="T4" y="T5"/>
              </a:cxn>
              <a:cxn ang="T13">
                <a:pos x="T6" y="T7"/>
              </a:cxn>
              <a:cxn ang="T14">
                <a:pos x="T8" y="T9"/>
              </a:cxn>
            </a:cxnLst>
            <a:rect l="T15" t="T16" r="T17" b="T18"/>
            <a:pathLst>
              <a:path w="176" h="140">
                <a:moveTo>
                  <a:pt x="8" y="0"/>
                </a:moveTo>
                <a:lnTo>
                  <a:pt x="176" y="132"/>
                </a:lnTo>
                <a:lnTo>
                  <a:pt x="172" y="140"/>
                </a:lnTo>
                <a:lnTo>
                  <a:pt x="0" y="12"/>
                </a:lnTo>
                <a:lnTo>
                  <a:pt x="8" y="0"/>
                </a:lnTo>
                <a:close/>
              </a:path>
            </a:pathLst>
          </a:custGeom>
          <a:noFill/>
          <a:ln w="0">
            <a:solidFill>
              <a:srgbClr val="000000"/>
            </a:solidFill>
            <a:round/>
            <a:headEnd/>
            <a:tailEnd/>
          </a:ln>
        </p:spPr>
        <p:txBody>
          <a:bodyPr/>
          <a:lstStyle/>
          <a:p>
            <a:endParaRPr lang="en-US"/>
          </a:p>
        </p:txBody>
      </p:sp>
      <p:sp>
        <p:nvSpPr>
          <p:cNvPr id="9247" name="Freeform 47"/>
          <p:cNvSpPr>
            <a:spLocks/>
          </p:cNvSpPr>
          <p:nvPr/>
        </p:nvSpPr>
        <p:spPr bwMode="auto">
          <a:xfrm>
            <a:off x="4813498" y="38750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248" name="Rectangle 48"/>
          <p:cNvSpPr>
            <a:spLocks noChangeArrowheads="1"/>
          </p:cNvSpPr>
          <p:nvPr/>
        </p:nvSpPr>
        <p:spPr bwMode="auto">
          <a:xfrm>
            <a:off x="4326835" y="4040188"/>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B</a:t>
            </a:r>
            <a:endParaRPr lang="en-US"/>
          </a:p>
        </p:txBody>
      </p:sp>
      <p:sp>
        <p:nvSpPr>
          <p:cNvPr id="9249" name="Rectangle 49"/>
          <p:cNvSpPr>
            <a:spLocks noChangeArrowheads="1"/>
          </p:cNvSpPr>
          <p:nvPr/>
        </p:nvSpPr>
        <p:spPr bwMode="auto">
          <a:xfrm>
            <a:off x="4108423" y="2832100"/>
            <a:ext cx="636393" cy="292388"/>
          </a:xfrm>
          <a:prstGeom prst="rect">
            <a:avLst/>
          </a:prstGeom>
          <a:noFill/>
          <a:ln w="9525">
            <a:noFill/>
            <a:miter lim="800000"/>
            <a:headEnd/>
            <a:tailEnd/>
          </a:ln>
        </p:spPr>
        <p:txBody>
          <a:bodyPr wrap="none" lIns="0" tIns="0" rIns="0" bIns="0">
            <a:spAutoFit/>
          </a:bodyPr>
          <a:lstStyle/>
          <a:p>
            <a:r>
              <a:rPr lang="en-US" sz="1900">
                <a:solidFill>
                  <a:srgbClr val="000000"/>
                </a:solidFill>
              </a:rPr>
              <a:t>MISM</a:t>
            </a:r>
            <a:endParaRPr lang="en-US"/>
          </a:p>
        </p:txBody>
      </p:sp>
      <p:sp>
        <p:nvSpPr>
          <p:cNvPr id="9250" name="Rectangle 50"/>
          <p:cNvSpPr>
            <a:spLocks noChangeArrowheads="1"/>
          </p:cNvSpPr>
          <p:nvPr/>
        </p:nvSpPr>
        <p:spPr bwMode="auto">
          <a:xfrm>
            <a:off x="4247679" y="2343150"/>
            <a:ext cx="444032" cy="246221"/>
          </a:xfrm>
          <a:prstGeom prst="rect">
            <a:avLst/>
          </a:prstGeom>
          <a:noFill/>
          <a:ln w="9525">
            <a:noFill/>
            <a:miter lim="800000"/>
            <a:headEnd/>
            <a:tailEnd/>
          </a:ln>
        </p:spPr>
        <p:txBody>
          <a:bodyPr wrap="none" lIns="0" tIns="0" rIns="0" bIns="0">
            <a:spAutoFit/>
          </a:bodyPr>
          <a:lstStyle/>
          <a:p>
            <a:r>
              <a:rPr lang="en-US" sz="1600" i="1">
                <a:solidFill>
                  <a:srgbClr val="000000"/>
                </a:solidFill>
              </a:rPr>
              <a:t>AUG</a:t>
            </a:r>
            <a:endParaRPr lang="en-US"/>
          </a:p>
        </p:txBody>
      </p:sp>
      <p:sp>
        <p:nvSpPr>
          <p:cNvPr id="9251" name="Rectangle 51"/>
          <p:cNvSpPr>
            <a:spLocks noChangeArrowheads="1"/>
          </p:cNvSpPr>
          <p:nvPr/>
        </p:nvSpPr>
        <p:spPr bwMode="auto">
          <a:xfrm>
            <a:off x="4233020"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252" name="Rectangle 52"/>
          <p:cNvSpPr>
            <a:spLocks noChangeArrowheads="1"/>
          </p:cNvSpPr>
          <p:nvPr/>
        </p:nvSpPr>
        <p:spPr bwMode="auto">
          <a:xfrm>
            <a:off x="4285791" y="4478338"/>
            <a:ext cx="556243" cy="292388"/>
          </a:xfrm>
          <a:prstGeom prst="rect">
            <a:avLst/>
          </a:prstGeom>
          <a:noFill/>
          <a:ln w="9525">
            <a:noFill/>
            <a:miter lim="800000"/>
            <a:headEnd/>
            <a:tailEnd/>
          </a:ln>
        </p:spPr>
        <p:txBody>
          <a:bodyPr wrap="none" lIns="0" tIns="0" rIns="0" bIns="0">
            <a:spAutoFit/>
          </a:bodyPr>
          <a:lstStyle/>
          <a:p>
            <a:r>
              <a:rPr lang="en-US" sz="1900">
                <a:solidFill>
                  <a:srgbClr val="000000"/>
                </a:solidFill>
              </a:rPr>
              <a:t>77% </a:t>
            </a:r>
            <a:endParaRPr lang="en-US"/>
          </a:p>
        </p:txBody>
      </p:sp>
      <p:sp>
        <p:nvSpPr>
          <p:cNvPr id="9253" name="Rectangle 53"/>
          <p:cNvSpPr>
            <a:spLocks noChangeArrowheads="1"/>
          </p:cNvSpPr>
          <p:nvPr/>
        </p:nvSpPr>
        <p:spPr bwMode="auto">
          <a:xfrm>
            <a:off x="4209567" y="4884738"/>
            <a:ext cx="570669" cy="292388"/>
          </a:xfrm>
          <a:prstGeom prst="rect">
            <a:avLst/>
          </a:prstGeom>
          <a:noFill/>
          <a:ln w="9525">
            <a:noFill/>
            <a:miter lim="800000"/>
            <a:headEnd/>
            <a:tailEnd/>
          </a:ln>
        </p:spPr>
        <p:txBody>
          <a:bodyPr wrap="none" lIns="0" tIns="0" rIns="0" bIns="0">
            <a:spAutoFit/>
          </a:bodyPr>
          <a:lstStyle/>
          <a:p>
            <a:r>
              <a:rPr lang="en-US" sz="1900">
                <a:solidFill>
                  <a:srgbClr val="000000"/>
                </a:solidFill>
              </a:rPr>
              <a:t>Cauc</a:t>
            </a:r>
            <a:endParaRPr lang="en-US"/>
          </a:p>
        </p:txBody>
      </p:sp>
      <p:sp>
        <p:nvSpPr>
          <p:cNvPr id="9254" name="Rectangle 54"/>
          <p:cNvSpPr>
            <a:spLocks noChangeArrowheads="1"/>
          </p:cNvSpPr>
          <p:nvPr/>
        </p:nvSpPr>
        <p:spPr bwMode="auto">
          <a:xfrm>
            <a:off x="4169989" y="5222874"/>
            <a:ext cx="601127" cy="230832"/>
          </a:xfrm>
          <a:prstGeom prst="rect">
            <a:avLst/>
          </a:prstGeom>
          <a:noFill/>
          <a:ln w="9525">
            <a:noFill/>
            <a:miter lim="800000"/>
            <a:headEnd/>
            <a:tailEnd/>
          </a:ln>
        </p:spPr>
        <p:txBody>
          <a:bodyPr wrap="none" lIns="0" tIns="0" rIns="0" bIns="0">
            <a:spAutoFit/>
          </a:bodyPr>
          <a:lstStyle/>
          <a:p>
            <a:r>
              <a:rPr lang="en-US" sz="1500">
                <a:solidFill>
                  <a:srgbClr val="000000"/>
                </a:solidFill>
              </a:rPr>
              <a:t>Cousin</a:t>
            </a:r>
            <a:endParaRPr lang="en-US"/>
          </a:p>
        </p:txBody>
      </p:sp>
      <p:sp>
        <p:nvSpPr>
          <p:cNvPr id="9255" name="Rectangle 55"/>
          <p:cNvSpPr>
            <a:spLocks noChangeArrowheads="1"/>
          </p:cNvSpPr>
          <p:nvPr/>
        </p:nvSpPr>
        <p:spPr bwMode="auto">
          <a:xfrm>
            <a:off x="4183181" y="5464174"/>
            <a:ext cx="601127" cy="230832"/>
          </a:xfrm>
          <a:prstGeom prst="rect">
            <a:avLst/>
          </a:prstGeom>
          <a:noFill/>
          <a:ln w="9525">
            <a:noFill/>
            <a:miter lim="800000"/>
            <a:headEnd/>
            <a:tailEnd/>
          </a:ln>
        </p:spPr>
        <p:txBody>
          <a:bodyPr wrap="none" lIns="0" tIns="0" rIns="0" bIns="0">
            <a:spAutoFit/>
          </a:bodyPr>
          <a:lstStyle/>
          <a:p>
            <a:r>
              <a:rPr lang="en-US" sz="1500">
                <a:solidFill>
                  <a:srgbClr val="000000"/>
                </a:solidFill>
              </a:rPr>
              <a:t>Cousin</a:t>
            </a:r>
            <a:endParaRPr lang="en-US"/>
          </a:p>
        </p:txBody>
      </p:sp>
      <p:sp>
        <p:nvSpPr>
          <p:cNvPr id="9256" name="Rectangle 56"/>
          <p:cNvSpPr>
            <a:spLocks noChangeArrowheads="1"/>
          </p:cNvSpPr>
          <p:nvPr/>
        </p:nvSpPr>
        <p:spPr bwMode="auto">
          <a:xfrm>
            <a:off x="4312177" y="3322638"/>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A</a:t>
            </a:r>
            <a:endParaRPr lang="en-US"/>
          </a:p>
        </p:txBody>
      </p:sp>
      <p:sp>
        <p:nvSpPr>
          <p:cNvPr id="9257" name="Rectangle 57"/>
          <p:cNvSpPr>
            <a:spLocks noChangeArrowheads="1"/>
          </p:cNvSpPr>
          <p:nvPr/>
        </p:nvSpPr>
        <p:spPr bwMode="auto">
          <a:xfrm>
            <a:off x="2629375" y="3309937"/>
            <a:ext cx="345942" cy="368300"/>
          </a:xfrm>
          <a:prstGeom prst="rect">
            <a:avLst/>
          </a:prstGeom>
          <a:noFill/>
          <a:ln w="25400">
            <a:solidFill>
              <a:srgbClr val="000000"/>
            </a:solidFill>
            <a:miter lim="800000"/>
            <a:headEnd/>
            <a:tailEnd/>
          </a:ln>
        </p:spPr>
        <p:txBody>
          <a:bodyPr/>
          <a:lstStyle/>
          <a:p>
            <a:endParaRPr lang="en-US"/>
          </a:p>
        </p:txBody>
      </p:sp>
      <p:sp>
        <p:nvSpPr>
          <p:cNvPr id="9258" name="Freeform 58"/>
          <p:cNvSpPr>
            <a:spLocks/>
          </p:cNvSpPr>
          <p:nvPr/>
        </p:nvSpPr>
        <p:spPr bwMode="auto">
          <a:xfrm>
            <a:off x="2635239" y="3925887"/>
            <a:ext cx="345942" cy="400050"/>
          </a:xfrm>
          <a:custGeom>
            <a:avLst/>
            <a:gdLst>
              <a:gd name="T0" fmla="*/ 108 w 236"/>
              <a:gd name="T1" fmla="*/ 0 h 252"/>
              <a:gd name="T2" fmla="*/ 84 w 236"/>
              <a:gd name="T3" fmla="*/ 4 h 252"/>
              <a:gd name="T4" fmla="*/ 60 w 236"/>
              <a:gd name="T5" fmla="*/ 16 h 252"/>
              <a:gd name="T6" fmla="*/ 44 w 236"/>
              <a:gd name="T7" fmla="*/ 28 h 252"/>
              <a:gd name="T8" fmla="*/ 24 w 236"/>
              <a:gd name="T9" fmla="*/ 48 h 252"/>
              <a:gd name="T10" fmla="*/ 12 w 236"/>
              <a:gd name="T11" fmla="*/ 64 h 252"/>
              <a:gd name="T12" fmla="*/ 4 w 236"/>
              <a:gd name="T13" fmla="*/ 88 h 252"/>
              <a:gd name="T14" fmla="*/ 0 w 236"/>
              <a:gd name="T15" fmla="*/ 112 h 252"/>
              <a:gd name="T16" fmla="*/ 0 w 236"/>
              <a:gd name="T17" fmla="*/ 136 h 252"/>
              <a:gd name="T18" fmla="*/ 4 w 236"/>
              <a:gd name="T19" fmla="*/ 164 h 252"/>
              <a:gd name="T20" fmla="*/ 12 w 236"/>
              <a:gd name="T21" fmla="*/ 184 h 252"/>
              <a:gd name="T22" fmla="*/ 24 w 236"/>
              <a:gd name="T23" fmla="*/ 204 h 252"/>
              <a:gd name="T24" fmla="*/ 44 w 236"/>
              <a:gd name="T25" fmla="*/ 224 h 252"/>
              <a:gd name="T26" fmla="*/ 60 w 236"/>
              <a:gd name="T27" fmla="*/ 236 h 252"/>
              <a:gd name="T28" fmla="*/ 84 w 236"/>
              <a:gd name="T29" fmla="*/ 244 h 252"/>
              <a:gd name="T30" fmla="*/ 108 w 236"/>
              <a:gd name="T31" fmla="*/ 252 h 252"/>
              <a:gd name="T32" fmla="*/ 132 w 236"/>
              <a:gd name="T33" fmla="*/ 252 h 252"/>
              <a:gd name="T34" fmla="*/ 152 w 236"/>
              <a:gd name="T35" fmla="*/ 244 h 252"/>
              <a:gd name="T36" fmla="*/ 176 w 236"/>
              <a:gd name="T37" fmla="*/ 236 h 252"/>
              <a:gd name="T38" fmla="*/ 196 w 236"/>
              <a:gd name="T39" fmla="*/ 224 h 252"/>
              <a:gd name="T40" fmla="*/ 212 w 236"/>
              <a:gd name="T41" fmla="*/ 204 h 252"/>
              <a:gd name="T42" fmla="*/ 224 w 236"/>
              <a:gd name="T43" fmla="*/ 184 h 252"/>
              <a:gd name="T44" fmla="*/ 232 w 236"/>
              <a:gd name="T45" fmla="*/ 164 h 252"/>
              <a:gd name="T46" fmla="*/ 236 w 236"/>
              <a:gd name="T47" fmla="*/ 136 h 252"/>
              <a:gd name="T48" fmla="*/ 236 w 236"/>
              <a:gd name="T49" fmla="*/ 112 h 252"/>
              <a:gd name="T50" fmla="*/ 232 w 236"/>
              <a:gd name="T51" fmla="*/ 88 h 252"/>
              <a:gd name="T52" fmla="*/ 224 w 236"/>
              <a:gd name="T53" fmla="*/ 64 h 252"/>
              <a:gd name="T54" fmla="*/ 212 w 236"/>
              <a:gd name="T55" fmla="*/ 48 h 252"/>
              <a:gd name="T56" fmla="*/ 196 w 236"/>
              <a:gd name="T57" fmla="*/ 28 h 252"/>
              <a:gd name="T58" fmla="*/ 176 w 236"/>
              <a:gd name="T59" fmla="*/ 16 h 252"/>
              <a:gd name="T60" fmla="*/ 152 w 236"/>
              <a:gd name="T61" fmla="*/ 4 h 252"/>
              <a:gd name="T62" fmla="*/ 132 w 236"/>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6"/>
              <a:gd name="T97" fmla="*/ 0 h 252"/>
              <a:gd name="T98" fmla="*/ 236 w 236"/>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6" h="252">
                <a:moveTo>
                  <a:pt x="116" y="0"/>
                </a:moveTo>
                <a:lnTo>
                  <a:pt x="108" y="0"/>
                </a:lnTo>
                <a:lnTo>
                  <a:pt x="92" y="0"/>
                </a:lnTo>
                <a:lnTo>
                  <a:pt x="84" y="4"/>
                </a:lnTo>
                <a:lnTo>
                  <a:pt x="72" y="8"/>
                </a:lnTo>
                <a:lnTo>
                  <a:pt x="60" y="16"/>
                </a:lnTo>
                <a:lnTo>
                  <a:pt x="52" y="20"/>
                </a:lnTo>
                <a:lnTo>
                  <a:pt x="44" y="28"/>
                </a:lnTo>
                <a:lnTo>
                  <a:pt x="32" y="36"/>
                </a:lnTo>
                <a:lnTo>
                  <a:pt x="24" y="48"/>
                </a:lnTo>
                <a:lnTo>
                  <a:pt x="20" y="52"/>
                </a:lnTo>
                <a:lnTo>
                  <a:pt x="12" y="64"/>
                </a:lnTo>
                <a:lnTo>
                  <a:pt x="8" y="76"/>
                </a:lnTo>
                <a:lnTo>
                  <a:pt x="4" y="88"/>
                </a:lnTo>
                <a:lnTo>
                  <a:pt x="0" y="100"/>
                </a:lnTo>
                <a:lnTo>
                  <a:pt x="0" y="112"/>
                </a:lnTo>
                <a:lnTo>
                  <a:pt x="0" y="124"/>
                </a:lnTo>
                <a:lnTo>
                  <a:pt x="0" y="136"/>
                </a:lnTo>
                <a:lnTo>
                  <a:pt x="0" y="148"/>
                </a:lnTo>
                <a:lnTo>
                  <a:pt x="4" y="164"/>
                </a:lnTo>
                <a:lnTo>
                  <a:pt x="8" y="172"/>
                </a:lnTo>
                <a:lnTo>
                  <a:pt x="12" y="184"/>
                </a:lnTo>
                <a:lnTo>
                  <a:pt x="20" y="196"/>
                </a:lnTo>
                <a:lnTo>
                  <a:pt x="24" y="204"/>
                </a:lnTo>
                <a:lnTo>
                  <a:pt x="32" y="212"/>
                </a:lnTo>
                <a:lnTo>
                  <a:pt x="44" y="224"/>
                </a:lnTo>
                <a:lnTo>
                  <a:pt x="52" y="228"/>
                </a:lnTo>
                <a:lnTo>
                  <a:pt x="60" y="236"/>
                </a:lnTo>
                <a:lnTo>
                  <a:pt x="72" y="240"/>
                </a:lnTo>
                <a:lnTo>
                  <a:pt x="84" y="244"/>
                </a:lnTo>
                <a:lnTo>
                  <a:pt x="92" y="248"/>
                </a:lnTo>
                <a:lnTo>
                  <a:pt x="108" y="252"/>
                </a:lnTo>
                <a:lnTo>
                  <a:pt x="116" y="252"/>
                </a:lnTo>
                <a:lnTo>
                  <a:pt x="132" y="252"/>
                </a:lnTo>
                <a:lnTo>
                  <a:pt x="144" y="248"/>
                </a:lnTo>
                <a:lnTo>
                  <a:pt x="152" y="244"/>
                </a:lnTo>
                <a:lnTo>
                  <a:pt x="168" y="240"/>
                </a:lnTo>
                <a:lnTo>
                  <a:pt x="176" y="236"/>
                </a:lnTo>
                <a:lnTo>
                  <a:pt x="184" y="228"/>
                </a:lnTo>
                <a:lnTo>
                  <a:pt x="196" y="224"/>
                </a:lnTo>
                <a:lnTo>
                  <a:pt x="200" y="212"/>
                </a:lnTo>
                <a:lnTo>
                  <a:pt x="212" y="204"/>
                </a:lnTo>
                <a:lnTo>
                  <a:pt x="220" y="196"/>
                </a:lnTo>
                <a:lnTo>
                  <a:pt x="224" y="184"/>
                </a:lnTo>
                <a:lnTo>
                  <a:pt x="232" y="172"/>
                </a:lnTo>
                <a:lnTo>
                  <a:pt x="232" y="164"/>
                </a:lnTo>
                <a:lnTo>
                  <a:pt x="236" y="148"/>
                </a:lnTo>
                <a:lnTo>
                  <a:pt x="236" y="136"/>
                </a:lnTo>
                <a:lnTo>
                  <a:pt x="236" y="124"/>
                </a:lnTo>
                <a:lnTo>
                  <a:pt x="236" y="112"/>
                </a:lnTo>
                <a:lnTo>
                  <a:pt x="236" y="100"/>
                </a:lnTo>
                <a:lnTo>
                  <a:pt x="232" y="88"/>
                </a:lnTo>
                <a:lnTo>
                  <a:pt x="232" y="76"/>
                </a:lnTo>
                <a:lnTo>
                  <a:pt x="224" y="64"/>
                </a:lnTo>
                <a:lnTo>
                  <a:pt x="220" y="52"/>
                </a:lnTo>
                <a:lnTo>
                  <a:pt x="212" y="48"/>
                </a:lnTo>
                <a:lnTo>
                  <a:pt x="200" y="36"/>
                </a:lnTo>
                <a:lnTo>
                  <a:pt x="196" y="28"/>
                </a:lnTo>
                <a:lnTo>
                  <a:pt x="184" y="20"/>
                </a:lnTo>
                <a:lnTo>
                  <a:pt x="176" y="16"/>
                </a:lnTo>
                <a:lnTo>
                  <a:pt x="168" y="8"/>
                </a:lnTo>
                <a:lnTo>
                  <a:pt x="152" y="4"/>
                </a:lnTo>
                <a:lnTo>
                  <a:pt x="144" y="0"/>
                </a:lnTo>
                <a:lnTo>
                  <a:pt x="132" y="0"/>
                </a:lnTo>
                <a:lnTo>
                  <a:pt x="116" y="0"/>
                </a:lnTo>
              </a:path>
            </a:pathLst>
          </a:custGeom>
          <a:noFill/>
          <a:ln w="25400">
            <a:solidFill>
              <a:srgbClr val="000000"/>
            </a:solidFill>
            <a:round/>
            <a:headEnd/>
            <a:tailEnd/>
          </a:ln>
        </p:spPr>
        <p:txBody>
          <a:bodyPr/>
          <a:lstStyle/>
          <a:p>
            <a:endParaRPr lang="en-US"/>
          </a:p>
        </p:txBody>
      </p:sp>
      <p:sp>
        <p:nvSpPr>
          <p:cNvPr id="9259" name="Freeform 59"/>
          <p:cNvSpPr>
            <a:spLocks noEditPoints="1"/>
          </p:cNvSpPr>
          <p:nvPr/>
        </p:nvSpPr>
        <p:spPr bwMode="auto">
          <a:xfrm>
            <a:off x="3028088" y="3684587"/>
            <a:ext cx="293171" cy="247650"/>
          </a:xfrm>
          <a:custGeom>
            <a:avLst/>
            <a:gdLst>
              <a:gd name="T0" fmla="*/ 8 w 200"/>
              <a:gd name="T1" fmla="*/ 0 h 156"/>
              <a:gd name="T2" fmla="*/ 180 w 200"/>
              <a:gd name="T3" fmla="*/ 128 h 156"/>
              <a:gd name="T4" fmla="*/ 168 w 200"/>
              <a:gd name="T5" fmla="*/ 140 h 156"/>
              <a:gd name="T6" fmla="*/ 0 w 200"/>
              <a:gd name="T7" fmla="*/ 8 h 156"/>
              <a:gd name="T8" fmla="*/ 8 w 200"/>
              <a:gd name="T9" fmla="*/ 0 h 156"/>
              <a:gd name="T10" fmla="*/ 180 w 200"/>
              <a:gd name="T11" fmla="*/ 112 h 156"/>
              <a:gd name="T12" fmla="*/ 200 w 200"/>
              <a:gd name="T13" fmla="*/ 156 h 156"/>
              <a:gd name="T14" fmla="*/ 156 w 200"/>
              <a:gd name="T15" fmla="*/ 148 h 156"/>
              <a:gd name="T16" fmla="*/ 180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8" y="0"/>
                </a:moveTo>
                <a:lnTo>
                  <a:pt x="180" y="128"/>
                </a:lnTo>
                <a:lnTo>
                  <a:pt x="168" y="140"/>
                </a:lnTo>
                <a:lnTo>
                  <a:pt x="0" y="8"/>
                </a:lnTo>
                <a:lnTo>
                  <a:pt x="8" y="0"/>
                </a:lnTo>
                <a:close/>
                <a:moveTo>
                  <a:pt x="180" y="112"/>
                </a:moveTo>
                <a:lnTo>
                  <a:pt x="200" y="156"/>
                </a:lnTo>
                <a:lnTo>
                  <a:pt x="156" y="148"/>
                </a:lnTo>
                <a:lnTo>
                  <a:pt x="180" y="112"/>
                </a:lnTo>
                <a:close/>
              </a:path>
            </a:pathLst>
          </a:custGeom>
          <a:solidFill>
            <a:srgbClr val="000000"/>
          </a:solidFill>
          <a:ln w="9525">
            <a:noFill/>
            <a:round/>
            <a:headEnd/>
            <a:tailEnd/>
          </a:ln>
        </p:spPr>
        <p:txBody>
          <a:bodyPr/>
          <a:lstStyle/>
          <a:p>
            <a:endParaRPr lang="en-US"/>
          </a:p>
        </p:txBody>
      </p:sp>
      <p:sp>
        <p:nvSpPr>
          <p:cNvPr id="9260" name="Freeform 60"/>
          <p:cNvSpPr>
            <a:spLocks/>
          </p:cNvSpPr>
          <p:nvPr/>
        </p:nvSpPr>
        <p:spPr bwMode="auto">
          <a:xfrm>
            <a:off x="3028088" y="3684587"/>
            <a:ext cx="263854" cy="222250"/>
          </a:xfrm>
          <a:custGeom>
            <a:avLst/>
            <a:gdLst>
              <a:gd name="T0" fmla="*/ 8 w 180"/>
              <a:gd name="T1" fmla="*/ 0 h 140"/>
              <a:gd name="T2" fmla="*/ 180 w 180"/>
              <a:gd name="T3" fmla="*/ 128 h 140"/>
              <a:gd name="T4" fmla="*/ 168 w 180"/>
              <a:gd name="T5" fmla="*/ 140 h 140"/>
              <a:gd name="T6" fmla="*/ 0 w 180"/>
              <a:gd name="T7" fmla="*/ 8 h 140"/>
              <a:gd name="T8" fmla="*/ 8 w 180"/>
              <a:gd name="T9" fmla="*/ 0 h 140"/>
              <a:gd name="T10" fmla="*/ 0 60000 65536"/>
              <a:gd name="T11" fmla="*/ 0 60000 65536"/>
              <a:gd name="T12" fmla="*/ 0 60000 65536"/>
              <a:gd name="T13" fmla="*/ 0 60000 65536"/>
              <a:gd name="T14" fmla="*/ 0 60000 65536"/>
              <a:gd name="T15" fmla="*/ 0 w 180"/>
              <a:gd name="T16" fmla="*/ 0 h 140"/>
              <a:gd name="T17" fmla="*/ 180 w 180"/>
              <a:gd name="T18" fmla="*/ 140 h 140"/>
            </a:gdLst>
            <a:ahLst/>
            <a:cxnLst>
              <a:cxn ang="T10">
                <a:pos x="T0" y="T1"/>
              </a:cxn>
              <a:cxn ang="T11">
                <a:pos x="T2" y="T3"/>
              </a:cxn>
              <a:cxn ang="T12">
                <a:pos x="T4" y="T5"/>
              </a:cxn>
              <a:cxn ang="T13">
                <a:pos x="T6" y="T7"/>
              </a:cxn>
              <a:cxn ang="T14">
                <a:pos x="T8" y="T9"/>
              </a:cxn>
            </a:cxnLst>
            <a:rect l="T15" t="T16" r="T17" b="T18"/>
            <a:pathLst>
              <a:path w="180" h="140">
                <a:moveTo>
                  <a:pt x="8" y="0"/>
                </a:moveTo>
                <a:lnTo>
                  <a:pt x="180" y="128"/>
                </a:lnTo>
                <a:lnTo>
                  <a:pt x="168" y="140"/>
                </a:lnTo>
                <a:lnTo>
                  <a:pt x="0" y="8"/>
                </a:lnTo>
                <a:lnTo>
                  <a:pt x="8" y="0"/>
                </a:lnTo>
                <a:close/>
              </a:path>
            </a:pathLst>
          </a:custGeom>
          <a:noFill/>
          <a:ln w="0">
            <a:solidFill>
              <a:srgbClr val="000000"/>
            </a:solidFill>
            <a:round/>
            <a:headEnd/>
            <a:tailEnd/>
          </a:ln>
        </p:spPr>
        <p:txBody>
          <a:bodyPr/>
          <a:lstStyle/>
          <a:p>
            <a:endParaRPr lang="en-US"/>
          </a:p>
        </p:txBody>
      </p:sp>
      <p:sp>
        <p:nvSpPr>
          <p:cNvPr id="9261" name="Freeform 61"/>
          <p:cNvSpPr>
            <a:spLocks/>
          </p:cNvSpPr>
          <p:nvPr/>
        </p:nvSpPr>
        <p:spPr bwMode="auto">
          <a:xfrm>
            <a:off x="3256761" y="38623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262" name="Freeform 62"/>
          <p:cNvSpPr>
            <a:spLocks/>
          </p:cNvSpPr>
          <p:nvPr/>
        </p:nvSpPr>
        <p:spPr bwMode="auto">
          <a:xfrm>
            <a:off x="1965344" y="3290887"/>
            <a:ext cx="351805" cy="400050"/>
          </a:xfrm>
          <a:custGeom>
            <a:avLst/>
            <a:gdLst>
              <a:gd name="T0" fmla="*/ 108 w 240"/>
              <a:gd name="T1" fmla="*/ 0 h 252"/>
              <a:gd name="T2" fmla="*/ 84 w 240"/>
              <a:gd name="T3" fmla="*/ 8 h 252"/>
              <a:gd name="T4" fmla="*/ 64 w 240"/>
              <a:gd name="T5" fmla="*/ 20 h 252"/>
              <a:gd name="T6" fmla="*/ 44 w 240"/>
              <a:gd name="T7" fmla="*/ 28 h 252"/>
              <a:gd name="T8" fmla="*/ 24 w 240"/>
              <a:gd name="T9" fmla="*/ 44 h 252"/>
              <a:gd name="T10" fmla="*/ 16 w 240"/>
              <a:gd name="T11" fmla="*/ 68 h 252"/>
              <a:gd name="T12" fmla="*/ 4 w 240"/>
              <a:gd name="T13" fmla="*/ 88 h 252"/>
              <a:gd name="T14" fmla="*/ 0 w 240"/>
              <a:gd name="T15" fmla="*/ 112 h 252"/>
              <a:gd name="T16" fmla="*/ 0 w 240"/>
              <a:gd name="T17" fmla="*/ 140 h 252"/>
              <a:gd name="T18" fmla="*/ 4 w 240"/>
              <a:gd name="T19" fmla="*/ 164 h 252"/>
              <a:gd name="T20" fmla="*/ 16 w 240"/>
              <a:gd name="T21" fmla="*/ 188 h 252"/>
              <a:gd name="T22" fmla="*/ 24 w 240"/>
              <a:gd name="T23" fmla="*/ 208 h 252"/>
              <a:gd name="T24" fmla="*/ 44 w 240"/>
              <a:gd name="T25" fmla="*/ 220 h 252"/>
              <a:gd name="T26" fmla="*/ 64 w 240"/>
              <a:gd name="T27" fmla="*/ 236 h 252"/>
              <a:gd name="T28" fmla="*/ 84 w 240"/>
              <a:gd name="T29" fmla="*/ 248 h 252"/>
              <a:gd name="T30" fmla="*/ 108 w 240"/>
              <a:gd name="T31" fmla="*/ 248 h 252"/>
              <a:gd name="T32" fmla="*/ 132 w 240"/>
              <a:gd name="T33" fmla="*/ 248 h 252"/>
              <a:gd name="T34" fmla="*/ 156 w 240"/>
              <a:gd name="T35" fmla="*/ 248 h 252"/>
              <a:gd name="T36" fmla="*/ 176 w 240"/>
              <a:gd name="T37" fmla="*/ 236 h 252"/>
              <a:gd name="T38" fmla="*/ 196 w 240"/>
              <a:gd name="T39" fmla="*/ 220 h 252"/>
              <a:gd name="T40" fmla="*/ 212 w 240"/>
              <a:gd name="T41" fmla="*/ 208 h 252"/>
              <a:gd name="T42" fmla="*/ 224 w 240"/>
              <a:gd name="T43" fmla="*/ 188 h 252"/>
              <a:gd name="T44" fmla="*/ 236 w 240"/>
              <a:gd name="T45" fmla="*/ 164 h 252"/>
              <a:gd name="T46" fmla="*/ 240 w 240"/>
              <a:gd name="T47" fmla="*/ 140 h 252"/>
              <a:gd name="T48" fmla="*/ 240 w 240"/>
              <a:gd name="T49" fmla="*/ 112 h 252"/>
              <a:gd name="T50" fmla="*/ 236 w 240"/>
              <a:gd name="T51" fmla="*/ 88 h 252"/>
              <a:gd name="T52" fmla="*/ 224 w 240"/>
              <a:gd name="T53" fmla="*/ 68 h 252"/>
              <a:gd name="T54" fmla="*/ 212 w 240"/>
              <a:gd name="T55" fmla="*/ 44 h 252"/>
              <a:gd name="T56" fmla="*/ 196 w 240"/>
              <a:gd name="T57" fmla="*/ 28 h 252"/>
              <a:gd name="T58" fmla="*/ 176 w 240"/>
              <a:gd name="T59" fmla="*/ 20 h 252"/>
              <a:gd name="T60" fmla="*/ 156 w 240"/>
              <a:gd name="T61" fmla="*/ 8 h 252"/>
              <a:gd name="T62" fmla="*/ 132 w 240"/>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252"/>
              <a:gd name="T98" fmla="*/ 240 w 240"/>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252">
                <a:moveTo>
                  <a:pt x="120" y="0"/>
                </a:moveTo>
                <a:lnTo>
                  <a:pt x="108" y="0"/>
                </a:lnTo>
                <a:lnTo>
                  <a:pt x="96" y="4"/>
                </a:lnTo>
                <a:lnTo>
                  <a:pt x="84" y="8"/>
                </a:lnTo>
                <a:lnTo>
                  <a:pt x="76" y="12"/>
                </a:lnTo>
                <a:lnTo>
                  <a:pt x="64" y="20"/>
                </a:lnTo>
                <a:lnTo>
                  <a:pt x="52" y="20"/>
                </a:lnTo>
                <a:lnTo>
                  <a:pt x="44" y="28"/>
                </a:lnTo>
                <a:lnTo>
                  <a:pt x="36" y="40"/>
                </a:lnTo>
                <a:lnTo>
                  <a:pt x="24" y="44"/>
                </a:lnTo>
                <a:lnTo>
                  <a:pt x="20" y="56"/>
                </a:lnTo>
                <a:lnTo>
                  <a:pt x="16" y="68"/>
                </a:lnTo>
                <a:lnTo>
                  <a:pt x="8" y="76"/>
                </a:lnTo>
                <a:lnTo>
                  <a:pt x="4" y="88"/>
                </a:lnTo>
                <a:lnTo>
                  <a:pt x="0" y="104"/>
                </a:lnTo>
                <a:lnTo>
                  <a:pt x="0" y="112"/>
                </a:lnTo>
                <a:lnTo>
                  <a:pt x="0" y="128"/>
                </a:lnTo>
                <a:lnTo>
                  <a:pt x="0" y="140"/>
                </a:lnTo>
                <a:lnTo>
                  <a:pt x="0" y="152"/>
                </a:lnTo>
                <a:lnTo>
                  <a:pt x="4" y="164"/>
                </a:lnTo>
                <a:lnTo>
                  <a:pt x="8" y="176"/>
                </a:lnTo>
                <a:lnTo>
                  <a:pt x="16" y="188"/>
                </a:lnTo>
                <a:lnTo>
                  <a:pt x="20" y="196"/>
                </a:lnTo>
                <a:lnTo>
                  <a:pt x="24" y="208"/>
                </a:lnTo>
                <a:lnTo>
                  <a:pt x="36" y="216"/>
                </a:lnTo>
                <a:lnTo>
                  <a:pt x="44" y="220"/>
                </a:lnTo>
                <a:lnTo>
                  <a:pt x="52" y="232"/>
                </a:lnTo>
                <a:lnTo>
                  <a:pt x="64" y="236"/>
                </a:lnTo>
                <a:lnTo>
                  <a:pt x="76" y="244"/>
                </a:lnTo>
                <a:lnTo>
                  <a:pt x="84" y="248"/>
                </a:lnTo>
                <a:lnTo>
                  <a:pt x="96" y="248"/>
                </a:lnTo>
                <a:lnTo>
                  <a:pt x="108" y="248"/>
                </a:lnTo>
                <a:lnTo>
                  <a:pt x="120" y="252"/>
                </a:lnTo>
                <a:lnTo>
                  <a:pt x="132" y="248"/>
                </a:lnTo>
                <a:lnTo>
                  <a:pt x="144" y="248"/>
                </a:lnTo>
                <a:lnTo>
                  <a:pt x="156" y="248"/>
                </a:lnTo>
                <a:lnTo>
                  <a:pt x="168" y="244"/>
                </a:lnTo>
                <a:lnTo>
                  <a:pt x="176" y="236"/>
                </a:lnTo>
                <a:lnTo>
                  <a:pt x="188" y="232"/>
                </a:lnTo>
                <a:lnTo>
                  <a:pt x="196" y="220"/>
                </a:lnTo>
                <a:lnTo>
                  <a:pt x="204" y="216"/>
                </a:lnTo>
                <a:lnTo>
                  <a:pt x="212" y="208"/>
                </a:lnTo>
                <a:lnTo>
                  <a:pt x="220" y="196"/>
                </a:lnTo>
                <a:lnTo>
                  <a:pt x="224" y="188"/>
                </a:lnTo>
                <a:lnTo>
                  <a:pt x="228" y="176"/>
                </a:lnTo>
                <a:lnTo>
                  <a:pt x="236" y="164"/>
                </a:lnTo>
                <a:lnTo>
                  <a:pt x="236" y="152"/>
                </a:lnTo>
                <a:lnTo>
                  <a:pt x="240" y="140"/>
                </a:lnTo>
                <a:lnTo>
                  <a:pt x="240" y="128"/>
                </a:lnTo>
                <a:lnTo>
                  <a:pt x="240" y="112"/>
                </a:lnTo>
                <a:lnTo>
                  <a:pt x="236" y="104"/>
                </a:lnTo>
                <a:lnTo>
                  <a:pt x="236" y="88"/>
                </a:lnTo>
                <a:lnTo>
                  <a:pt x="228" y="76"/>
                </a:lnTo>
                <a:lnTo>
                  <a:pt x="224" y="68"/>
                </a:lnTo>
                <a:lnTo>
                  <a:pt x="220" y="56"/>
                </a:lnTo>
                <a:lnTo>
                  <a:pt x="212" y="44"/>
                </a:lnTo>
                <a:lnTo>
                  <a:pt x="204" y="40"/>
                </a:lnTo>
                <a:lnTo>
                  <a:pt x="196" y="28"/>
                </a:lnTo>
                <a:lnTo>
                  <a:pt x="188" y="20"/>
                </a:lnTo>
                <a:lnTo>
                  <a:pt x="176" y="20"/>
                </a:lnTo>
                <a:lnTo>
                  <a:pt x="168" y="12"/>
                </a:lnTo>
                <a:lnTo>
                  <a:pt x="156" y="8"/>
                </a:lnTo>
                <a:lnTo>
                  <a:pt x="144" y="4"/>
                </a:lnTo>
                <a:lnTo>
                  <a:pt x="132" y="0"/>
                </a:lnTo>
                <a:lnTo>
                  <a:pt x="120" y="0"/>
                </a:lnTo>
              </a:path>
            </a:pathLst>
          </a:custGeom>
          <a:noFill/>
          <a:ln w="25400">
            <a:solidFill>
              <a:srgbClr val="000000"/>
            </a:solidFill>
            <a:round/>
            <a:headEnd/>
            <a:tailEnd/>
          </a:ln>
        </p:spPr>
        <p:txBody>
          <a:bodyPr/>
          <a:lstStyle/>
          <a:p>
            <a:endParaRPr lang="en-US"/>
          </a:p>
        </p:txBody>
      </p:sp>
      <p:sp>
        <p:nvSpPr>
          <p:cNvPr id="9263" name="Freeform 63"/>
          <p:cNvSpPr>
            <a:spLocks noEditPoints="1"/>
          </p:cNvSpPr>
          <p:nvPr/>
        </p:nvSpPr>
        <p:spPr bwMode="auto">
          <a:xfrm>
            <a:off x="2311286" y="3684587"/>
            <a:ext cx="294636" cy="247650"/>
          </a:xfrm>
          <a:custGeom>
            <a:avLst/>
            <a:gdLst>
              <a:gd name="T0" fmla="*/ 8 w 201"/>
              <a:gd name="T1" fmla="*/ 0 h 156"/>
              <a:gd name="T2" fmla="*/ 181 w 201"/>
              <a:gd name="T3" fmla="*/ 132 h 156"/>
              <a:gd name="T4" fmla="*/ 169 w 201"/>
              <a:gd name="T5" fmla="*/ 144 h 156"/>
              <a:gd name="T6" fmla="*/ 0 w 201"/>
              <a:gd name="T7" fmla="*/ 12 h 156"/>
              <a:gd name="T8" fmla="*/ 8 w 201"/>
              <a:gd name="T9" fmla="*/ 0 h 156"/>
              <a:gd name="T10" fmla="*/ 181 w 201"/>
              <a:gd name="T11" fmla="*/ 112 h 156"/>
              <a:gd name="T12" fmla="*/ 201 w 201"/>
              <a:gd name="T13" fmla="*/ 156 h 156"/>
              <a:gd name="T14" fmla="*/ 157 w 201"/>
              <a:gd name="T15" fmla="*/ 148 h 156"/>
              <a:gd name="T16" fmla="*/ 181 w 201"/>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1"/>
              <a:gd name="T28" fmla="*/ 0 h 156"/>
              <a:gd name="T29" fmla="*/ 201 w 201"/>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1" h="156">
                <a:moveTo>
                  <a:pt x="8" y="0"/>
                </a:moveTo>
                <a:lnTo>
                  <a:pt x="181" y="132"/>
                </a:lnTo>
                <a:lnTo>
                  <a:pt x="169" y="144"/>
                </a:lnTo>
                <a:lnTo>
                  <a:pt x="0" y="12"/>
                </a:lnTo>
                <a:lnTo>
                  <a:pt x="8" y="0"/>
                </a:lnTo>
                <a:close/>
                <a:moveTo>
                  <a:pt x="181" y="112"/>
                </a:moveTo>
                <a:lnTo>
                  <a:pt x="201" y="156"/>
                </a:lnTo>
                <a:lnTo>
                  <a:pt x="157" y="148"/>
                </a:lnTo>
                <a:lnTo>
                  <a:pt x="181" y="112"/>
                </a:lnTo>
                <a:close/>
              </a:path>
            </a:pathLst>
          </a:custGeom>
          <a:solidFill>
            <a:srgbClr val="000000"/>
          </a:solidFill>
          <a:ln w="9525">
            <a:noFill/>
            <a:round/>
            <a:headEnd/>
            <a:tailEnd/>
          </a:ln>
        </p:spPr>
        <p:txBody>
          <a:bodyPr/>
          <a:lstStyle/>
          <a:p>
            <a:endParaRPr lang="en-US"/>
          </a:p>
        </p:txBody>
      </p:sp>
      <p:sp>
        <p:nvSpPr>
          <p:cNvPr id="9264" name="Freeform 64"/>
          <p:cNvSpPr>
            <a:spLocks/>
          </p:cNvSpPr>
          <p:nvPr/>
        </p:nvSpPr>
        <p:spPr bwMode="auto">
          <a:xfrm>
            <a:off x="2311286" y="3684587"/>
            <a:ext cx="265319" cy="228600"/>
          </a:xfrm>
          <a:custGeom>
            <a:avLst/>
            <a:gdLst>
              <a:gd name="T0" fmla="*/ 8 w 181"/>
              <a:gd name="T1" fmla="*/ 0 h 144"/>
              <a:gd name="T2" fmla="*/ 181 w 181"/>
              <a:gd name="T3" fmla="*/ 132 h 144"/>
              <a:gd name="T4" fmla="*/ 169 w 181"/>
              <a:gd name="T5" fmla="*/ 144 h 144"/>
              <a:gd name="T6" fmla="*/ 0 w 181"/>
              <a:gd name="T7" fmla="*/ 12 h 144"/>
              <a:gd name="T8" fmla="*/ 8 w 181"/>
              <a:gd name="T9" fmla="*/ 0 h 144"/>
              <a:gd name="T10" fmla="*/ 0 60000 65536"/>
              <a:gd name="T11" fmla="*/ 0 60000 65536"/>
              <a:gd name="T12" fmla="*/ 0 60000 65536"/>
              <a:gd name="T13" fmla="*/ 0 60000 65536"/>
              <a:gd name="T14" fmla="*/ 0 60000 65536"/>
              <a:gd name="T15" fmla="*/ 0 w 181"/>
              <a:gd name="T16" fmla="*/ 0 h 144"/>
              <a:gd name="T17" fmla="*/ 181 w 181"/>
              <a:gd name="T18" fmla="*/ 144 h 144"/>
            </a:gdLst>
            <a:ahLst/>
            <a:cxnLst>
              <a:cxn ang="T10">
                <a:pos x="T0" y="T1"/>
              </a:cxn>
              <a:cxn ang="T11">
                <a:pos x="T2" y="T3"/>
              </a:cxn>
              <a:cxn ang="T12">
                <a:pos x="T4" y="T5"/>
              </a:cxn>
              <a:cxn ang="T13">
                <a:pos x="T6" y="T7"/>
              </a:cxn>
              <a:cxn ang="T14">
                <a:pos x="T8" y="T9"/>
              </a:cxn>
            </a:cxnLst>
            <a:rect l="T15" t="T16" r="T17" b="T18"/>
            <a:pathLst>
              <a:path w="181" h="144">
                <a:moveTo>
                  <a:pt x="8" y="0"/>
                </a:moveTo>
                <a:lnTo>
                  <a:pt x="181" y="132"/>
                </a:lnTo>
                <a:lnTo>
                  <a:pt x="169" y="144"/>
                </a:lnTo>
                <a:lnTo>
                  <a:pt x="0" y="12"/>
                </a:lnTo>
                <a:lnTo>
                  <a:pt x="8" y="0"/>
                </a:lnTo>
                <a:close/>
              </a:path>
            </a:pathLst>
          </a:custGeom>
          <a:noFill/>
          <a:ln w="0">
            <a:solidFill>
              <a:srgbClr val="000000"/>
            </a:solidFill>
            <a:round/>
            <a:headEnd/>
            <a:tailEnd/>
          </a:ln>
        </p:spPr>
        <p:txBody>
          <a:bodyPr/>
          <a:lstStyle/>
          <a:p>
            <a:endParaRPr lang="en-US"/>
          </a:p>
        </p:txBody>
      </p:sp>
      <p:sp>
        <p:nvSpPr>
          <p:cNvPr id="9265" name="Freeform 65"/>
          <p:cNvSpPr>
            <a:spLocks/>
          </p:cNvSpPr>
          <p:nvPr/>
        </p:nvSpPr>
        <p:spPr bwMode="auto">
          <a:xfrm>
            <a:off x="2541424" y="38623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266" name="Rectangle 66"/>
          <p:cNvSpPr>
            <a:spLocks noChangeArrowheads="1"/>
          </p:cNvSpPr>
          <p:nvPr/>
        </p:nvSpPr>
        <p:spPr bwMode="auto">
          <a:xfrm>
            <a:off x="2729054" y="3989388"/>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A</a:t>
            </a:r>
            <a:endParaRPr lang="en-US"/>
          </a:p>
        </p:txBody>
      </p:sp>
      <p:sp>
        <p:nvSpPr>
          <p:cNvPr id="9267" name="Rectangle 67"/>
          <p:cNvSpPr>
            <a:spLocks noChangeArrowheads="1"/>
          </p:cNvSpPr>
          <p:nvPr/>
        </p:nvSpPr>
        <p:spPr bwMode="auto">
          <a:xfrm>
            <a:off x="2559015" y="2832100"/>
            <a:ext cx="730969" cy="292388"/>
          </a:xfrm>
          <a:prstGeom prst="rect">
            <a:avLst/>
          </a:prstGeom>
          <a:noFill/>
          <a:ln w="9525">
            <a:noFill/>
            <a:miter lim="800000"/>
            <a:headEnd/>
            <a:tailEnd/>
          </a:ln>
        </p:spPr>
        <p:txBody>
          <a:bodyPr wrap="none" lIns="0" tIns="0" rIns="0" bIns="0">
            <a:spAutoFit/>
          </a:bodyPr>
          <a:lstStyle/>
          <a:p>
            <a:r>
              <a:rPr lang="en-US" sz="1900">
                <a:solidFill>
                  <a:srgbClr val="000000"/>
                </a:solidFill>
              </a:rPr>
              <a:t>OHCO</a:t>
            </a:r>
            <a:endParaRPr lang="en-US"/>
          </a:p>
        </p:txBody>
      </p:sp>
      <p:sp>
        <p:nvSpPr>
          <p:cNvPr id="9268" name="Rectangle 68"/>
          <p:cNvSpPr>
            <a:spLocks noChangeArrowheads="1"/>
          </p:cNvSpPr>
          <p:nvPr/>
        </p:nvSpPr>
        <p:spPr bwMode="auto">
          <a:xfrm>
            <a:off x="1801168" y="2832100"/>
            <a:ext cx="718145" cy="292388"/>
          </a:xfrm>
          <a:prstGeom prst="rect">
            <a:avLst/>
          </a:prstGeom>
          <a:noFill/>
          <a:ln w="9525">
            <a:noFill/>
            <a:miter lim="800000"/>
            <a:headEnd/>
            <a:tailEnd/>
          </a:ln>
        </p:spPr>
        <p:txBody>
          <a:bodyPr wrap="none" lIns="0" tIns="0" rIns="0" bIns="0">
            <a:spAutoFit/>
          </a:bodyPr>
          <a:lstStyle/>
          <a:p>
            <a:r>
              <a:rPr lang="en-US" sz="1900">
                <a:solidFill>
                  <a:srgbClr val="000000"/>
                </a:solidFill>
              </a:rPr>
              <a:t>COUC</a:t>
            </a:r>
            <a:endParaRPr lang="en-US"/>
          </a:p>
        </p:txBody>
      </p:sp>
      <p:sp>
        <p:nvSpPr>
          <p:cNvPr id="9269" name="Rectangle 69"/>
          <p:cNvSpPr>
            <a:spLocks noChangeArrowheads="1"/>
          </p:cNvSpPr>
          <p:nvPr/>
        </p:nvSpPr>
        <p:spPr bwMode="auto">
          <a:xfrm>
            <a:off x="2635239" y="2343150"/>
            <a:ext cx="481286" cy="246221"/>
          </a:xfrm>
          <a:prstGeom prst="rect">
            <a:avLst/>
          </a:prstGeom>
          <a:noFill/>
          <a:ln w="9525">
            <a:noFill/>
            <a:miter lim="800000"/>
            <a:headEnd/>
            <a:tailEnd/>
          </a:ln>
        </p:spPr>
        <p:txBody>
          <a:bodyPr wrap="none" lIns="0" tIns="0" rIns="0" bIns="0">
            <a:spAutoFit/>
          </a:bodyPr>
          <a:lstStyle/>
          <a:p>
            <a:r>
              <a:rPr lang="en-US" sz="1600" i="1">
                <a:solidFill>
                  <a:srgbClr val="000000"/>
                </a:solidFill>
              </a:rPr>
              <a:t>JULY</a:t>
            </a:r>
            <a:endParaRPr lang="en-US"/>
          </a:p>
        </p:txBody>
      </p:sp>
      <p:sp>
        <p:nvSpPr>
          <p:cNvPr id="9270" name="Rectangle 70"/>
          <p:cNvSpPr>
            <a:spLocks noChangeArrowheads="1"/>
          </p:cNvSpPr>
          <p:nvPr/>
        </p:nvSpPr>
        <p:spPr bwMode="auto">
          <a:xfrm>
            <a:off x="2629375"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271" name="Rectangle 71"/>
          <p:cNvSpPr>
            <a:spLocks noChangeArrowheads="1"/>
          </p:cNvSpPr>
          <p:nvPr/>
        </p:nvSpPr>
        <p:spPr bwMode="auto">
          <a:xfrm>
            <a:off x="2717327" y="3360737"/>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272" name="Rectangle 72"/>
          <p:cNvSpPr>
            <a:spLocks noChangeArrowheads="1"/>
          </p:cNvSpPr>
          <p:nvPr/>
        </p:nvSpPr>
        <p:spPr bwMode="auto">
          <a:xfrm>
            <a:off x="2065022" y="3354388"/>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273" name="Rectangle 73"/>
          <p:cNvSpPr>
            <a:spLocks noChangeArrowheads="1"/>
          </p:cNvSpPr>
          <p:nvPr/>
        </p:nvSpPr>
        <p:spPr bwMode="auto">
          <a:xfrm>
            <a:off x="1266131" y="4478338"/>
            <a:ext cx="3346429" cy="292388"/>
          </a:xfrm>
          <a:prstGeom prst="rect">
            <a:avLst/>
          </a:prstGeom>
          <a:noFill/>
          <a:ln w="9525">
            <a:noFill/>
            <a:miter lim="800000"/>
            <a:headEnd/>
            <a:tailEnd/>
          </a:ln>
        </p:spPr>
        <p:txBody>
          <a:bodyPr wrap="none" lIns="0" tIns="0" rIns="0" bIns="0">
            <a:spAutoFit/>
          </a:bodyPr>
          <a:lstStyle/>
          <a:p>
            <a:r>
              <a:rPr lang="en-US" sz="1900">
                <a:solidFill>
                  <a:srgbClr val="000000"/>
                </a:solidFill>
              </a:rPr>
              <a:t>PRA                   0%        0%     </a:t>
            </a:r>
            <a:endParaRPr lang="en-US"/>
          </a:p>
        </p:txBody>
      </p:sp>
      <p:sp>
        <p:nvSpPr>
          <p:cNvPr id="9274" name="Rectangle 74"/>
          <p:cNvSpPr>
            <a:spLocks noChangeArrowheads="1"/>
          </p:cNvSpPr>
          <p:nvPr/>
        </p:nvSpPr>
        <p:spPr bwMode="auto">
          <a:xfrm>
            <a:off x="1248541" y="4884738"/>
            <a:ext cx="921727" cy="292388"/>
          </a:xfrm>
          <a:prstGeom prst="rect">
            <a:avLst/>
          </a:prstGeom>
          <a:noFill/>
          <a:ln w="9525">
            <a:noFill/>
            <a:miter lim="800000"/>
            <a:headEnd/>
            <a:tailEnd/>
          </a:ln>
        </p:spPr>
        <p:txBody>
          <a:bodyPr wrap="none" lIns="0" tIns="0" rIns="0" bIns="0">
            <a:spAutoFit/>
          </a:bodyPr>
          <a:lstStyle/>
          <a:p>
            <a:r>
              <a:rPr lang="en-US" sz="1900">
                <a:solidFill>
                  <a:srgbClr val="000000"/>
                </a:solidFill>
              </a:rPr>
              <a:t>Ethnicity</a:t>
            </a:r>
            <a:endParaRPr lang="en-US"/>
          </a:p>
        </p:txBody>
      </p:sp>
      <p:sp>
        <p:nvSpPr>
          <p:cNvPr id="9275" name="Rectangle 75"/>
          <p:cNvSpPr>
            <a:spLocks noChangeArrowheads="1"/>
          </p:cNvSpPr>
          <p:nvPr/>
        </p:nvSpPr>
        <p:spPr bwMode="auto">
          <a:xfrm>
            <a:off x="2655761" y="4884738"/>
            <a:ext cx="570669" cy="292388"/>
          </a:xfrm>
          <a:prstGeom prst="rect">
            <a:avLst/>
          </a:prstGeom>
          <a:noFill/>
          <a:ln w="9525">
            <a:noFill/>
            <a:miter lim="800000"/>
            <a:headEnd/>
            <a:tailEnd/>
          </a:ln>
        </p:spPr>
        <p:txBody>
          <a:bodyPr wrap="none" lIns="0" tIns="0" rIns="0" bIns="0">
            <a:spAutoFit/>
          </a:bodyPr>
          <a:lstStyle/>
          <a:p>
            <a:r>
              <a:rPr lang="en-US" sz="1900">
                <a:solidFill>
                  <a:srgbClr val="000000"/>
                </a:solidFill>
              </a:rPr>
              <a:t>Cauc</a:t>
            </a:r>
            <a:endParaRPr lang="en-US"/>
          </a:p>
        </p:txBody>
      </p:sp>
      <p:sp>
        <p:nvSpPr>
          <p:cNvPr id="9276" name="Rectangle 76"/>
          <p:cNvSpPr>
            <a:spLocks noChangeArrowheads="1"/>
          </p:cNvSpPr>
          <p:nvPr/>
        </p:nvSpPr>
        <p:spPr bwMode="auto">
          <a:xfrm>
            <a:off x="3481037" y="4884738"/>
            <a:ext cx="323807" cy="292388"/>
          </a:xfrm>
          <a:prstGeom prst="rect">
            <a:avLst/>
          </a:prstGeom>
          <a:noFill/>
          <a:ln w="9525">
            <a:noFill/>
            <a:miter lim="800000"/>
            <a:headEnd/>
            <a:tailEnd/>
          </a:ln>
        </p:spPr>
        <p:txBody>
          <a:bodyPr wrap="none" lIns="0" tIns="0" rIns="0" bIns="0">
            <a:spAutoFit/>
          </a:bodyPr>
          <a:lstStyle/>
          <a:p>
            <a:r>
              <a:rPr lang="en-US" sz="1900">
                <a:solidFill>
                  <a:srgbClr val="000000"/>
                </a:solidFill>
              </a:rPr>
              <a:t>AA</a:t>
            </a:r>
            <a:endParaRPr lang="en-US"/>
          </a:p>
        </p:txBody>
      </p:sp>
      <p:sp>
        <p:nvSpPr>
          <p:cNvPr id="9277" name="Rectangle 77"/>
          <p:cNvSpPr>
            <a:spLocks noChangeArrowheads="1"/>
          </p:cNvSpPr>
          <p:nvPr/>
        </p:nvSpPr>
        <p:spPr bwMode="auto">
          <a:xfrm>
            <a:off x="1260267" y="5292725"/>
            <a:ext cx="1683153" cy="292388"/>
          </a:xfrm>
          <a:prstGeom prst="rect">
            <a:avLst/>
          </a:prstGeom>
          <a:noFill/>
          <a:ln w="9525">
            <a:noFill/>
            <a:miter lim="800000"/>
            <a:headEnd/>
            <a:tailEnd/>
          </a:ln>
        </p:spPr>
        <p:txBody>
          <a:bodyPr wrap="none" lIns="0" tIns="0" rIns="0" bIns="0">
            <a:spAutoFit/>
          </a:bodyPr>
          <a:lstStyle/>
          <a:p>
            <a:r>
              <a:rPr lang="en-US" sz="1900">
                <a:solidFill>
                  <a:srgbClr val="000000"/>
                </a:solidFill>
              </a:rPr>
              <a:t>Relationship     </a:t>
            </a:r>
            <a:endParaRPr lang="en-US"/>
          </a:p>
        </p:txBody>
      </p:sp>
      <p:sp>
        <p:nvSpPr>
          <p:cNvPr id="9278" name="Rectangle 78"/>
          <p:cNvSpPr>
            <a:spLocks noChangeArrowheads="1"/>
          </p:cNvSpPr>
          <p:nvPr/>
        </p:nvSpPr>
        <p:spPr bwMode="auto">
          <a:xfrm>
            <a:off x="2623512" y="5222874"/>
            <a:ext cx="631583" cy="230832"/>
          </a:xfrm>
          <a:prstGeom prst="rect">
            <a:avLst/>
          </a:prstGeom>
          <a:noFill/>
          <a:ln w="9525">
            <a:noFill/>
            <a:miter lim="800000"/>
            <a:headEnd/>
            <a:tailEnd/>
          </a:ln>
        </p:spPr>
        <p:txBody>
          <a:bodyPr wrap="none" lIns="0" tIns="0" rIns="0" bIns="0">
            <a:spAutoFit/>
          </a:bodyPr>
          <a:lstStyle/>
          <a:p>
            <a:r>
              <a:rPr lang="en-US" sz="1500">
                <a:solidFill>
                  <a:srgbClr val="000000"/>
                </a:solidFill>
              </a:rPr>
              <a:t>Brother</a:t>
            </a:r>
            <a:endParaRPr lang="en-US"/>
          </a:p>
        </p:txBody>
      </p:sp>
      <p:sp>
        <p:nvSpPr>
          <p:cNvPr id="9279" name="Rectangle 79"/>
          <p:cNvSpPr>
            <a:spLocks noChangeArrowheads="1"/>
          </p:cNvSpPr>
          <p:nvPr/>
        </p:nvSpPr>
        <p:spPr bwMode="auto">
          <a:xfrm>
            <a:off x="2620581" y="5464174"/>
            <a:ext cx="631583" cy="230832"/>
          </a:xfrm>
          <a:prstGeom prst="rect">
            <a:avLst/>
          </a:prstGeom>
          <a:noFill/>
          <a:ln w="9525">
            <a:noFill/>
            <a:miter lim="800000"/>
            <a:headEnd/>
            <a:tailEnd/>
          </a:ln>
        </p:spPr>
        <p:txBody>
          <a:bodyPr wrap="none" lIns="0" tIns="0" rIns="0" bIns="0">
            <a:spAutoFit/>
          </a:bodyPr>
          <a:lstStyle/>
          <a:p>
            <a:r>
              <a:rPr lang="en-US" sz="1500">
                <a:solidFill>
                  <a:srgbClr val="000000"/>
                </a:solidFill>
              </a:rPr>
              <a:t>Brother</a:t>
            </a:r>
            <a:endParaRPr lang="en-US"/>
          </a:p>
        </p:txBody>
      </p:sp>
      <p:sp>
        <p:nvSpPr>
          <p:cNvPr id="9280" name="Rectangle 80"/>
          <p:cNvSpPr>
            <a:spLocks noChangeArrowheads="1"/>
          </p:cNvSpPr>
          <p:nvPr/>
        </p:nvSpPr>
        <p:spPr bwMode="auto">
          <a:xfrm>
            <a:off x="3451720" y="3957637"/>
            <a:ext cx="345942" cy="368300"/>
          </a:xfrm>
          <a:prstGeom prst="rect">
            <a:avLst/>
          </a:prstGeom>
          <a:noFill/>
          <a:ln w="25400">
            <a:solidFill>
              <a:srgbClr val="000000"/>
            </a:solidFill>
            <a:miter lim="800000"/>
            <a:headEnd/>
            <a:tailEnd/>
          </a:ln>
        </p:spPr>
        <p:txBody>
          <a:bodyPr/>
          <a:lstStyle/>
          <a:p>
            <a:endParaRPr lang="en-US"/>
          </a:p>
        </p:txBody>
      </p:sp>
      <p:sp>
        <p:nvSpPr>
          <p:cNvPr id="9281" name="Freeform 81"/>
          <p:cNvSpPr>
            <a:spLocks/>
          </p:cNvSpPr>
          <p:nvPr/>
        </p:nvSpPr>
        <p:spPr bwMode="auto">
          <a:xfrm>
            <a:off x="3445857" y="3297237"/>
            <a:ext cx="369395" cy="387350"/>
          </a:xfrm>
          <a:custGeom>
            <a:avLst/>
            <a:gdLst>
              <a:gd name="T0" fmla="*/ 124 w 252"/>
              <a:gd name="T1" fmla="*/ 0 h 244"/>
              <a:gd name="T2" fmla="*/ 0 w 252"/>
              <a:gd name="T3" fmla="*/ 244 h 244"/>
              <a:gd name="T4" fmla="*/ 252 w 252"/>
              <a:gd name="T5" fmla="*/ 244 h 244"/>
              <a:gd name="T6" fmla="*/ 124 w 252"/>
              <a:gd name="T7" fmla="*/ 0 h 244"/>
              <a:gd name="T8" fmla="*/ 0 60000 65536"/>
              <a:gd name="T9" fmla="*/ 0 60000 65536"/>
              <a:gd name="T10" fmla="*/ 0 60000 65536"/>
              <a:gd name="T11" fmla="*/ 0 60000 65536"/>
              <a:gd name="T12" fmla="*/ 0 w 252"/>
              <a:gd name="T13" fmla="*/ 0 h 244"/>
              <a:gd name="T14" fmla="*/ 252 w 252"/>
              <a:gd name="T15" fmla="*/ 244 h 244"/>
            </a:gdLst>
            <a:ahLst/>
            <a:cxnLst>
              <a:cxn ang="T8">
                <a:pos x="T0" y="T1"/>
              </a:cxn>
              <a:cxn ang="T9">
                <a:pos x="T2" y="T3"/>
              </a:cxn>
              <a:cxn ang="T10">
                <a:pos x="T4" y="T5"/>
              </a:cxn>
              <a:cxn ang="T11">
                <a:pos x="T6" y="T7"/>
              </a:cxn>
            </a:cxnLst>
            <a:rect l="T12" t="T13" r="T14" b="T15"/>
            <a:pathLst>
              <a:path w="252" h="244">
                <a:moveTo>
                  <a:pt x="124" y="0"/>
                </a:moveTo>
                <a:lnTo>
                  <a:pt x="0" y="244"/>
                </a:lnTo>
                <a:lnTo>
                  <a:pt x="252" y="244"/>
                </a:lnTo>
                <a:lnTo>
                  <a:pt x="124" y="0"/>
                </a:lnTo>
                <a:close/>
              </a:path>
            </a:pathLst>
          </a:custGeom>
          <a:noFill/>
          <a:ln w="25400">
            <a:solidFill>
              <a:srgbClr val="000000"/>
            </a:solidFill>
            <a:round/>
            <a:headEnd/>
            <a:tailEnd/>
          </a:ln>
        </p:spPr>
        <p:txBody>
          <a:bodyPr/>
          <a:lstStyle/>
          <a:p>
            <a:endParaRPr lang="en-US"/>
          </a:p>
        </p:txBody>
      </p:sp>
      <p:sp>
        <p:nvSpPr>
          <p:cNvPr id="9282" name="Freeform 82"/>
          <p:cNvSpPr>
            <a:spLocks noEditPoints="1"/>
          </p:cNvSpPr>
          <p:nvPr/>
        </p:nvSpPr>
        <p:spPr bwMode="auto">
          <a:xfrm>
            <a:off x="3862159" y="3690937"/>
            <a:ext cx="293171" cy="247650"/>
          </a:xfrm>
          <a:custGeom>
            <a:avLst/>
            <a:gdLst>
              <a:gd name="T0" fmla="*/ 4 w 200"/>
              <a:gd name="T1" fmla="*/ 0 h 156"/>
              <a:gd name="T2" fmla="*/ 176 w 200"/>
              <a:gd name="T3" fmla="*/ 132 h 156"/>
              <a:gd name="T4" fmla="*/ 168 w 200"/>
              <a:gd name="T5" fmla="*/ 144 h 156"/>
              <a:gd name="T6" fmla="*/ 0 w 200"/>
              <a:gd name="T7" fmla="*/ 12 h 156"/>
              <a:gd name="T8" fmla="*/ 4 w 200"/>
              <a:gd name="T9" fmla="*/ 0 h 156"/>
              <a:gd name="T10" fmla="*/ 180 w 200"/>
              <a:gd name="T11" fmla="*/ 112 h 156"/>
              <a:gd name="T12" fmla="*/ 200 w 200"/>
              <a:gd name="T13" fmla="*/ 156 h 156"/>
              <a:gd name="T14" fmla="*/ 152 w 200"/>
              <a:gd name="T15" fmla="*/ 148 h 156"/>
              <a:gd name="T16" fmla="*/ 180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4" y="0"/>
                </a:moveTo>
                <a:lnTo>
                  <a:pt x="176" y="132"/>
                </a:lnTo>
                <a:lnTo>
                  <a:pt x="168" y="144"/>
                </a:lnTo>
                <a:lnTo>
                  <a:pt x="0" y="12"/>
                </a:lnTo>
                <a:lnTo>
                  <a:pt x="4" y="0"/>
                </a:lnTo>
                <a:close/>
                <a:moveTo>
                  <a:pt x="180" y="112"/>
                </a:moveTo>
                <a:lnTo>
                  <a:pt x="200" y="156"/>
                </a:lnTo>
                <a:lnTo>
                  <a:pt x="152" y="148"/>
                </a:lnTo>
                <a:lnTo>
                  <a:pt x="180" y="112"/>
                </a:lnTo>
                <a:close/>
              </a:path>
            </a:pathLst>
          </a:custGeom>
          <a:solidFill>
            <a:srgbClr val="000000"/>
          </a:solidFill>
          <a:ln w="9525">
            <a:noFill/>
            <a:round/>
            <a:headEnd/>
            <a:tailEnd/>
          </a:ln>
        </p:spPr>
        <p:txBody>
          <a:bodyPr/>
          <a:lstStyle/>
          <a:p>
            <a:endParaRPr lang="en-US"/>
          </a:p>
        </p:txBody>
      </p:sp>
      <p:sp>
        <p:nvSpPr>
          <p:cNvPr id="9283" name="Freeform 83"/>
          <p:cNvSpPr>
            <a:spLocks/>
          </p:cNvSpPr>
          <p:nvPr/>
        </p:nvSpPr>
        <p:spPr bwMode="auto">
          <a:xfrm>
            <a:off x="3862160" y="3690937"/>
            <a:ext cx="257990" cy="228600"/>
          </a:xfrm>
          <a:custGeom>
            <a:avLst/>
            <a:gdLst>
              <a:gd name="T0" fmla="*/ 4 w 176"/>
              <a:gd name="T1" fmla="*/ 0 h 144"/>
              <a:gd name="T2" fmla="*/ 176 w 176"/>
              <a:gd name="T3" fmla="*/ 132 h 144"/>
              <a:gd name="T4" fmla="*/ 168 w 176"/>
              <a:gd name="T5" fmla="*/ 144 h 144"/>
              <a:gd name="T6" fmla="*/ 0 w 176"/>
              <a:gd name="T7" fmla="*/ 12 h 144"/>
              <a:gd name="T8" fmla="*/ 4 w 176"/>
              <a:gd name="T9" fmla="*/ 0 h 144"/>
              <a:gd name="T10" fmla="*/ 0 60000 65536"/>
              <a:gd name="T11" fmla="*/ 0 60000 65536"/>
              <a:gd name="T12" fmla="*/ 0 60000 65536"/>
              <a:gd name="T13" fmla="*/ 0 60000 65536"/>
              <a:gd name="T14" fmla="*/ 0 60000 65536"/>
              <a:gd name="T15" fmla="*/ 0 w 176"/>
              <a:gd name="T16" fmla="*/ 0 h 144"/>
              <a:gd name="T17" fmla="*/ 176 w 176"/>
              <a:gd name="T18" fmla="*/ 144 h 144"/>
            </a:gdLst>
            <a:ahLst/>
            <a:cxnLst>
              <a:cxn ang="T10">
                <a:pos x="T0" y="T1"/>
              </a:cxn>
              <a:cxn ang="T11">
                <a:pos x="T2" y="T3"/>
              </a:cxn>
              <a:cxn ang="T12">
                <a:pos x="T4" y="T5"/>
              </a:cxn>
              <a:cxn ang="T13">
                <a:pos x="T6" y="T7"/>
              </a:cxn>
              <a:cxn ang="T14">
                <a:pos x="T8" y="T9"/>
              </a:cxn>
            </a:cxnLst>
            <a:rect l="T15" t="T16" r="T17" b="T18"/>
            <a:pathLst>
              <a:path w="176" h="144">
                <a:moveTo>
                  <a:pt x="4" y="0"/>
                </a:moveTo>
                <a:lnTo>
                  <a:pt x="176" y="132"/>
                </a:lnTo>
                <a:lnTo>
                  <a:pt x="168" y="144"/>
                </a:lnTo>
                <a:lnTo>
                  <a:pt x="0" y="12"/>
                </a:lnTo>
                <a:lnTo>
                  <a:pt x="4" y="0"/>
                </a:lnTo>
                <a:close/>
              </a:path>
            </a:pathLst>
          </a:custGeom>
          <a:noFill/>
          <a:ln w="0">
            <a:solidFill>
              <a:srgbClr val="000000"/>
            </a:solidFill>
            <a:round/>
            <a:headEnd/>
            <a:tailEnd/>
          </a:ln>
        </p:spPr>
        <p:txBody>
          <a:bodyPr/>
          <a:lstStyle/>
          <a:p>
            <a:endParaRPr lang="en-US"/>
          </a:p>
        </p:txBody>
      </p:sp>
      <p:sp>
        <p:nvSpPr>
          <p:cNvPr id="9284" name="Freeform 84"/>
          <p:cNvSpPr>
            <a:spLocks/>
          </p:cNvSpPr>
          <p:nvPr/>
        </p:nvSpPr>
        <p:spPr bwMode="auto">
          <a:xfrm>
            <a:off x="4084969" y="3868737"/>
            <a:ext cx="70361" cy="69850"/>
          </a:xfrm>
          <a:custGeom>
            <a:avLst/>
            <a:gdLst>
              <a:gd name="T0" fmla="*/ 28 w 48"/>
              <a:gd name="T1" fmla="*/ 0 h 44"/>
              <a:gd name="T2" fmla="*/ 48 w 48"/>
              <a:gd name="T3" fmla="*/ 44 h 44"/>
              <a:gd name="T4" fmla="*/ 0 w 48"/>
              <a:gd name="T5" fmla="*/ 36 h 44"/>
              <a:gd name="T6" fmla="*/ 28 w 48"/>
              <a:gd name="T7" fmla="*/ 0 h 44"/>
              <a:gd name="T8" fmla="*/ 0 60000 65536"/>
              <a:gd name="T9" fmla="*/ 0 60000 65536"/>
              <a:gd name="T10" fmla="*/ 0 60000 65536"/>
              <a:gd name="T11" fmla="*/ 0 60000 65536"/>
              <a:gd name="T12" fmla="*/ 0 w 48"/>
              <a:gd name="T13" fmla="*/ 0 h 44"/>
              <a:gd name="T14" fmla="*/ 48 w 48"/>
              <a:gd name="T15" fmla="*/ 44 h 44"/>
            </a:gdLst>
            <a:ahLst/>
            <a:cxnLst>
              <a:cxn ang="T8">
                <a:pos x="T0" y="T1"/>
              </a:cxn>
              <a:cxn ang="T9">
                <a:pos x="T2" y="T3"/>
              </a:cxn>
              <a:cxn ang="T10">
                <a:pos x="T4" y="T5"/>
              </a:cxn>
              <a:cxn ang="T11">
                <a:pos x="T6" y="T7"/>
              </a:cxn>
            </a:cxnLst>
            <a:rect l="T12" t="T13" r="T14" b="T15"/>
            <a:pathLst>
              <a:path w="48" h="44">
                <a:moveTo>
                  <a:pt x="28" y="0"/>
                </a:moveTo>
                <a:lnTo>
                  <a:pt x="48" y="44"/>
                </a:lnTo>
                <a:lnTo>
                  <a:pt x="0" y="36"/>
                </a:lnTo>
                <a:lnTo>
                  <a:pt x="28" y="0"/>
                </a:lnTo>
              </a:path>
            </a:pathLst>
          </a:custGeom>
          <a:noFill/>
          <a:ln w="0">
            <a:solidFill>
              <a:srgbClr val="000000"/>
            </a:solidFill>
            <a:round/>
            <a:headEnd/>
            <a:tailEnd/>
          </a:ln>
        </p:spPr>
        <p:txBody>
          <a:bodyPr/>
          <a:lstStyle/>
          <a:p>
            <a:endParaRPr lang="en-US"/>
          </a:p>
        </p:txBody>
      </p:sp>
      <p:sp>
        <p:nvSpPr>
          <p:cNvPr id="9285" name="Rectangle 85"/>
          <p:cNvSpPr>
            <a:spLocks noChangeArrowheads="1"/>
          </p:cNvSpPr>
          <p:nvPr/>
        </p:nvSpPr>
        <p:spPr bwMode="auto">
          <a:xfrm>
            <a:off x="3539672" y="4014788"/>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286" name="Rectangle 86"/>
          <p:cNvSpPr>
            <a:spLocks noChangeArrowheads="1"/>
          </p:cNvSpPr>
          <p:nvPr/>
        </p:nvSpPr>
        <p:spPr bwMode="auto">
          <a:xfrm>
            <a:off x="3469311" y="2343150"/>
            <a:ext cx="481286" cy="246221"/>
          </a:xfrm>
          <a:prstGeom prst="rect">
            <a:avLst/>
          </a:prstGeom>
          <a:noFill/>
          <a:ln w="9525">
            <a:noFill/>
            <a:miter lim="800000"/>
            <a:headEnd/>
            <a:tailEnd/>
          </a:ln>
        </p:spPr>
        <p:txBody>
          <a:bodyPr wrap="none" lIns="0" tIns="0" rIns="0" bIns="0">
            <a:spAutoFit/>
          </a:bodyPr>
          <a:lstStyle/>
          <a:p>
            <a:r>
              <a:rPr lang="en-US" sz="1600" i="1">
                <a:solidFill>
                  <a:srgbClr val="000000"/>
                </a:solidFill>
              </a:rPr>
              <a:t>JULY</a:t>
            </a:r>
            <a:endParaRPr lang="en-US"/>
          </a:p>
        </p:txBody>
      </p:sp>
      <p:sp>
        <p:nvSpPr>
          <p:cNvPr id="9287" name="Rectangle 87"/>
          <p:cNvSpPr>
            <a:spLocks noChangeArrowheads="1"/>
          </p:cNvSpPr>
          <p:nvPr/>
        </p:nvSpPr>
        <p:spPr bwMode="auto">
          <a:xfrm>
            <a:off x="3457583"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288" name="Rectangle 88"/>
          <p:cNvSpPr>
            <a:spLocks noChangeArrowheads="1"/>
          </p:cNvSpPr>
          <p:nvPr/>
        </p:nvSpPr>
        <p:spPr bwMode="auto">
          <a:xfrm>
            <a:off x="3551399" y="3386138"/>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B</a:t>
            </a:r>
            <a:endParaRPr lang="en-US"/>
          </a:p>
        </p:txBody>
      </p:sp>
      <p:sp>
        <p:nvSpPr>
          <p:cNvPr id="9289" name="Rectangle 89"/>
          <p:cNvSpPr>
            <a:spLocks noChangeArrowheads="1"/>
          </p:cNvSpPr>
          <p:nvPr/>
        </p:nvSpPr>
        <p:spPr bwMode="auto">
          <a:xfrm>
            <a:off x="3357905" y="2832100"/>
            <a:ext cx="730969" cy="292388"/>
          </a:xfrm>
          <a:prstGeom prst="rect">
            <a:avLst/>
          </a:prstGeom>
          <a:noFill/>
          <a:ln w="9525">
            <a:noFill/>
            <a:miter lim="800000"/>
            <a:headEnd/>
            <a:tailEnd/>
          </a:ln>
        </p:spPr>
        <p:txBody>
          <a:bodyPr wrap="none" lIns="0" tIns="0" rIns="0" bIns="0">
            <a:spAutoFit/>
          </a:bodyPr>
          <a:lstStyle/>
          <a:p>
            <a:r>
              <a:rPr lang="en-US" sz="1900" dirty="0">
                <a:solidFill>
                  <a:srgbClr val="000000"/>
                </a:solidFill>
              </a:rPr>
              <a:t>OHCO</a:t>
            </a:r>
            <a:endParaRPr lang="en-US" dirty="0"/>
          </a:p>
        </p:txBody>
      </p:sp>
      <p:sp>
        <p:nvSpPr>
          <p:cNvPr id="9290" name="Freeform 90"/>
          <p:cNvSpPr>
            <a:spLocks/>
          </p:cNvSpPr>
          <p:nvPr/>
        </p:nvSpPr>
        <p:spPr bwMode="auto">
          <a:xfrm>
            <a:off x="5688615" y="3925887"/>
            <a:ext cx="376724" cy="387350"/>
          </a:xfrm>
          <a:custGeom>
            <a:avLst/>
            <a:gdLst>
              <a:gd name="T0" fmla="*/ 128 w 257"/>
              <a:gd name="T1" fmla="*/ 0 h 244"/>
              <a:gd name="T2" fmla="*/ 0 w 257"/>
              <a:gd name="T3" fmla="*/ 244 h 244"/>
              <a:gd name="T4" fmla="*/ 257 w 257"/>
              <a:gd name="T5" fmla="*/ 244 h 244"/>
              <a:gd name="T6" fmla="*/ 128 w 257"/>
              <a:gd name="T7" fmla="*/ 0 h 244"/>
              <a:gd name="T8" fmla="*/ 0 60000 65536"/>
              <a:gd name="T9" fmla="*/ 0 60000 65536"/>
              <a:gd name="T10" fmla="*/ 0 60000 65536"/>
              <a:gd name="T11" fmla="*/ 0 60000 65536"/>
              <a:gd name="T12" fmla="*/ 0 w 257"/>
              <a:gd name="T13" fmla="*/ 0 h 244"/>
              <a:gd name="T14" fmla="*/ 257 w 257"/>
              <a:gd name="T15" fmla="*/ 244 h 244"/>
            </a:gdLst>
            <a:ahLst/>
            <a:cxnLst>
              <a:cxn ang="T8">
                <a:pos x="T0" y="T1"/>
              </a:cxn>
              <a:cxn ang="T9">
                <a:pos x="T2" y="T3"/>
              </a:cxn>
              <a:cxn ang="T10">
                <a:pos x="T4" y="T5"/>
              </a:cxn>
              <a:cxn ang="T11">
                <a:pos x="T6" y="T7"/>
              </a:cxn>
            </a:cxnLst>
            <a:rect l="T12" t="T13" r="T14" b="T15"/>
            <a:pathLst>
              <a:path w="257" h="244">
                <a:moveTo>
                  <a:pt x="128" y="0"/>
                </a:moveTo>
                <a:lnTo>
                  <a:pt x="0" y="244"/>
                </a:lnTo>
                <a:lnTo>
                  <a:pt x="257" y="244"/>
                </a:lnTo>
                <a:lnTo>
                  <a:pt x="128" y="0"/>
                </a:lnTo>
                <a:close/>
              </a:path>
            </a:pathLst>
          </a:custGeom>
          <a:noFill/>
          <a:ln w="25400">
            <a:solidFill>
              <a:srgbClr val="000000"/>
            </a:solidFill>
            <a:round/>
            <a:headEnd/>
            <a:tailEnd/>
          </a:ln>
        </p:spPr>
        <p:txBody>
          <a:bodyPr/>
          <a:lstStyle/>
          <a:p>
            <a:endParaRPr lang="en-US"/>
          </a:p>
        </p:txBody>
      </p:sp>
      <p:sp>
        <p:nvSpPr>
          <p:cNvPr id="9291" name="Freeform 91"/>
          <p:cNvSpPr>
            <a:spLocks/>
          </p:cNvSpPr>
          <p:nvPr/>
        </p:nvSpPr>
        <p:spPr bwMode="auto">
          <a:xfrm>
            <a:off x="5682751" y="3233737"/>
            <a:ext cx="382588" cy="444500"/>
          </a:xfrm>
          <a:custGeom>
            <a:avLst/>
            <a:gdLst>
              <a:gd name="T0" fmla="*/ 0 w 261"/>
              <a:gd name="T1" fmla="*/ 108 h 280"/>
              <a:gd name="T2" fmla="*/ 104 w 261"/>
              <a:gd name="T3" fmla="*/ 108 h 280"/>
              <a:gd name="T4" fmla="*/ 132 w 261"/>
              <a:gd name="T5" fmla="*/ 0 h 280"/>
              <a:gd name="T6" fmla="*/ 164 w 261"/>
              <a:gd name="T7" fmla="*/ 108 h 280"/>
              <a:gd name="T8" fmla="*/ 261 w 261"/>
              <a:gd name="T9" fmla="*/ 108 h 280"/>
              <a:gd name="T10" fmla="*/ 181 w 261"/>
              <a:gd name="T11" fmla="*/ 172 h 280"/>
              <a:gd name="T12" fmla="*/ 213 w 261"/>
              <a:gd name="T13" fmla="*/ 280 h 280"/>
              <a:gd name="T14" fmla="*/ 132 w 261"/>
              <a:gd name="T15" fmla="*/ 216 h 280"/>
              <a:gd name="T16" fmla="*/ 52 w 261"/>
              <a:gd name="T17" fmla="*/ 280 h 280"/>
              <a:gd name="T18" fmla="*/ 84 w 261"/>
              <a:gd name="T19" fmla="*/ 172 h 280"/>
              <a:gd name="T20" fmla="*/ 0 w 261"/>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1"/>
              <a:gd name="T34" fmla="*/ 0 h 280"/>
              <a:gd name="T35" fmla="*/ 261 w 261"/>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1" h="280">
                <a:moveTo>
                  <a:pt x="0" y="108"/>
                </a:moveTo>
                <a:lnTo>
                  <a:pt x="104" y="108"/>
                </a:lnTo>
                <a:lnTo>
                  <a:pt x="132" y="0"/>
                </a:lnTo>
                <a:lnTo>
                  <a:pt x="164" y="108"/>
                </a:lnTo>
                <a:lnTo>
                  <a:pt x="261" y="108"/>
                </a:lnTo>
                <a:lnTo>
                  <a:pt x="181" y="172"/>
                </a:lnTo>
                <a:lnTo>
                  <a:pt x="213" y="280"/>
                </a:lnTo>
                <a:lnTo>
                  <a:pt x="132" y="216"/>
                </a:lnTo>
                <a:lnTo>
                  <a:pt x="52" y="280"/>
                </a:lnTo>
                <a:lnTo>
                  <a:pt x="84" y="172"/>
                </a:lnTo>
                <a:lnTo>
                  <a:pt x="0" y="108"/>
                </a:lnTo>
                <a:close/>
              </a:path>
            </a:pathLst>
          </a:custGeom>
          <a:noFill/>
          <a:ln w="25400">
            <a:solidFill>
              <a:srgbClr val="000000"/>
            </a:solidFill>
            <a:round/>
            <a:headEnd/>
            <a:tailEnd/>
          </a:ln>
        </p:spPr>
        <p:txBody>
          <a:bodyPr/>
          <a:lstStyle/>
          <a:p>
            <a:endParaRPr lang="en-US"/>
          </a:p>
        </p:txBody>
      </p:sp>
      <p:sp>
        <p:nvSpPr>
          <p:cNvPr id="9292" name="Freeform 92"/>
          <p:cNvSpPr>
            <a:spLocks/>
          </p:cNvSpPr>
          <p:nvPr/>
        </p:nvSpPr>
        <p:spPr bwMode="auto">
          <a:xfrm>
            <a:off x="5688615" y="3925887"/>
            <a:ext cx="376724" cy="387350"/>
          </a:xfrm>
          <a:custGeom>
            <a:avLst/>
            <a:gdLst>
              <a:gd name="T0" fmla="*/ 128 w 257"/>
              <a:gd name="T1" fmla="*/ 0 h 244"/>
              <a:gd name="T2" fmla="*/ 0 w 257"/>
              <a:gd name="T3" fmla="*/ 244 h 244"/>
              <a:gd name="T4" fmla="*/ 257 w 257"/>
              <a:gd name="T5" fmla="*/ 244 h 244"/>
              <a:gd name="T6" fmla="*/ 128 w 257"/>
              <a:gd name="T7" fmla="*/ 0 h 244"/>
              <a:gd name="T8" fmla="*/ 0 60000 65536"/>
              <a:gd name="T9" fmla="*/ 0 60000 65536"/>
              <a:gd name="T10" fmla="*/ 0 60000 65536"/>
              <a:gd name="T11" fmla="*/ 0 60000 65536"/>
              <a:gd name="T12" fmla="*/ 0 w 257"/>
              <a:gd name="T13" fmla="*/ 0 h 244"/>
              <a:gd name="T14" fmla="*/ 257 w 257"/>
              <a:gd name="T15" fmla="*/ 244 h 244"/>
            </a:gdLst>
            <a:ahLst/>
            <a:cxnLst>
              <a:cxn ang="T8">
                <a:pos x="T0" y="T1"/>
              </a:cxn>
              <a:cxn ang="T9">
                <a:pos x="T2" y="T3"/>
              </a:cxn>
              <a:cxn ang="T10">
                <a:pos x="T4" y="T5"/>
              </a:cxn>
              <a:cxn ang="T11">
                <a:pos x="T6" y="T7"/>
              </a:cxn>
            </a:cxnLst>
            <a:rect l="T12" t="T13" r="T14" b="T15"/>
            <a:pathLst>
              <a:path w="257" h="244">
                <a:moveTo>
                  <a:pt x="128" y="0"/>
                </a:moveTo>
                <a:lnTo>
                  <a:pt x="0" y="244"/>
                </a:lnTo>
                <a:lnTo>
                  <a:pt x="257" y="244"/>
                </a:lnTo>
                <a:lnTo>
                  <a:pt x="128" y="0"/>
                </a:lnTo>
                <a:close/>
              </a:path>
            </a:pathLst>
          </a:custGeom>
          <a:noFill/>
          <a:ln w="25400">
            <a:solidFill>
              <a:srgbClr val="000000"/>
            </a:solidFill>
            <a:round/>
            <a:headEnd/>
            <a:tailEnd/>
          </a:ln>
        </p:spPr>
        <p:txBody>
          <a:bodyPr/>
          <a:lstStyle/>
          <a:p>
            <a:endParaRPr lang="en-US"/>
          </a:p>
        </p:txBody>
      </p:sp>
      <p:sp>
        <p:nvSpPr>
          <p:cNvPr id="9293" name="Freeform 93"/>
          <p:cNvSpPr>
            <a:spLocks/>
          </p:cNvSpPr>
          <p:nvPr/>
        </p:nvSpPr>
        <p:spPr bwMode="auto">
          <a:xfrm>
            <a:off x="5682751" y="3233737"/>
            <a:ext cx="382588" cy="444500"/>
          </a:xfrm>
          <a:custGeom>
            <a:avLst/>
            <a:gdLst>
              <a:gd name="T0" fmla="*/ 0 w 261"/>
              <a:gd name="T1" fmla="*/ 108 h 280"/>
              <a:gd name="T2" fmla="*/ 104 w 261"/>
              <a:gd name="T3" fmla="*/ 108 h 280"/>
              <a:gd name="T4" fmla="*/ 132 w 261"/>
              <a:gd name="T5" fmla="*/ 0 h 280"/>
              <a:gd name="T6" fmla="*/ 164 w 261"/>
              <a:gd name="T7" fmla="*/ 108 h 280"/>
              <a:gd name="T8" fmla="*/ 261 w 261"/>
              <a:gd name="T9" fmla="*/ 108 h 280"/>
              <a:gd name="T10" fmla="*/ 181 w 261"/>
              <a:gd name="T11" fmla="*/ 172 h 280"/>
              <a:gd name="T12" fmla="*/ 213 w 261"/>
              <a:gd name="T13" fmla="*/ 280 h 280"/>
              <a:gd name="T14" fmla="*/ 132 w 261"/>
              <a:gd name="T15" fmla="*/ 216 h 280"/>
              <a:gd name="T16" fmla="*/ 52 w 261"/>
              <a:gd name="T17" fmla="*/ 280 h 280"/>
              <a:gd name="T18" fmla="*/ 84 w 261"/>
              <a:gd name="T19" fmla="*/ 172 h 280"/>
              <a:gd name="T20" fmla="*/ 0 w 261"/>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1"/>
              <a:gd name="T34" fmla="*/ 0 h 280"/>
              <a:gd name="T35" fmla="*/ 261 w 261"/>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1" h="280">
                <a:moveTo>
                  <a:pt x="0" y="108"/>
                </a:moveTo>
                <a:lnTo>
                  <a:pt x="104" y="108"/>
                </a:lnTo>
                <a:lnTo>
                  <a:pt x="132" y="0"/>
                </a:lnTo>
                <a:lnTo>
                  <a:pt x="164" y="108"/>
                </a:lnTo>
                <a:lnTo>
                  <a:pt x="261" y="108"/>
                </a:lnTo>
                <a:lnTo>
                  <a:pt x="181" y="172"/>
                </a:lnTo>
                <a:lnTo>
                  <a:pt x="213" y="280"/>
                </a:lnTo>
                <a:lnTo>
                  <a:pt x="132" y="216"/>
                </a:lnTo>
                <a:lnTo>
                  <a:pt x="52" y="280"/>
                </a:lnTo>
                <a:lnTo>
                  <a:pt x="84" y="172"/>
                </a:lnTo>
                <a:lnTo>
                  <a:pt x="0" y="108"/>
                </a:lnTo>
                <a:close/>
              </a:path>
            </a:pathLst>
          </a:custGeom>
          <a:noFill/>
          <a:ln w="25400">
            <a:solidFill>
              <a:srgbClr val="000000"/>
            </a:solidFill>
            <a:round/>
            <a:headEnd/>
            <a:tailEnd/>
          </a:ln>
        </p:spPr>
        <p:txBody>
          <a:bodyPr/>
          <a:lstStyle/>
          <a:p>
            <a:endParaRPr lang="en-US"/>
          </a:p>
        </p:txBody>
      </p:sp>
      <p:sp>
        <p:nvSpPr>
          <p:cNvPr id="9294" name="Freeform 94"/>
          <p:cNvSpPr>
            <a:spLocks noEditPoints="1"/>
          </p:cNvSpPr>
          <p:nvPr/>
        </p:nvSpPr>
        <p:spPr bwMode="auto">
          <a:xfrm>
            <a:off x="6071202" y="3697287"/>
            <a:ext cx="293171" cy="247650"/>
          </a:xfrm>
          <a:custGeom>
            <a:avLst/>
            <a:gdLst>
              <a:gd name="T0" fmla="*/ 8 w 200"/>
              <a:gd name="T1" fmla="*/ 0 h 156"/>
              <a:gd name="T2" fmla="*/ 176 w 200"/>
              <a:gd name="T3" fmla="*/ 132 h 156"/>
              <a:gd name="T4" fmla="*/ 168 w 200"/>
              <a:gd name="T5" fmla="*/ 140 h 156"/>
              <a:gd name="T6" fmla="*/ 0 w 200"/>
              <a:gd name="T7" fmla="*/ 12 h 156"/>
              <a:gd name="T8" fmla="*/ 8 w 200"/>
              <a:gd name="T9" fmla="*/ 0 h 156"/>
              <a:gd name="T10" fmla="*/ 180 w 200"/>
              <a:gd name="T11" fmla="*/ 112 h 156"/>
              <a:gd name="T12" fmla="*/ 200 w 200"/>
              <a:gd name="T13" fmla="*/ 156 h 156"/>
              <a:gd name="T14" fmla="*/ 156 w 200"/>
              <a:gd name="T15" fmla="*/ 148 h 156"/>
              <a:gd name="T16" fmla="*/ 180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8" y="0"/>
                </a:moveTo>
                <a:lnTo>
                  <a:pt x="176" y="132"/>
                </a:lnTo>
                <a:lnTo>
                  <a:pt x="168" y="140"/>
                </a:lnTo>
                <a:lnTo>
                  <a:pt x="0" y="12"/>
                </a:lnTo>
                <a:lnTo>
                  <a:pt x="8" y="0"/>
                </a:lnTo>
                <a:close/>
                <a:moveTo>
                  <a:pt x="180" y="112"/>
                </a:moveTo>
                <a:lnTo>
                  <a:pt x="200" y="156"/>
                </a:lnTo>
                <a:lnTo>
                  <a:pt x="156" y="148"/>
                </a:lnTo>
                <a:lnTo>
                  <a:pt x="180" y="112"/>
                </a:lnTo>
                <a:close/>
              </a:path>
            </a:pathLst>
          </a:custGeom>
          <a:solidFill>
            <a:srgbClr val="000000"/>
          </a:solidFill>
          <a:ln w="9525">
            <a:noFill/>
            <a:round/>
            <a:headEnd/>
            <a:tailEnd/>
          </a:ln>
        </p:spPr>
        <p:txBody>
          <a:bodyPr/>
          <a:lstStyle/>
          <a:p>
            <a:endParaRPr lang="en-US"/>
          </a:p>
        </p:txBody>
      </p:sp>
      <p:sp>
        <p:nvSpPr>
          <p:cNvPr id="9295" name="Freeform 95"/>
          <p:cNvSpPr>
            <a:spLocks/>
          </p:cNvSpPr>
          <p:nvPr/>
        </p:nvSpPr>
        <p:spPr bwMode="auto">
          <a:xfrm>
            <a:off x="6071202" y="3697287"/>
            <a:ext cx="257990" cy="222250"/>
          </a:xfrm>
          <a:custGeom>
            <a:avLst/>
            <a:gdLst>
              <a:gd name="T0" fmla="*/ 8 w 176"/>
              <a:gd name="T1" fmla="*/ 0 h 140"/>
              <a:gd name="T2" fmla="*/ 176 w 176"/>
              <a:gd name="T3" fmla="*/ 132 h 140"/>
              <a:gd name="T4" fmla="*/ 168 w 176"/>
              <a:gd name="T5" fmla="*/ 140 h 140"/>
              <a:gd name="T6" fmla="*/ 0 w 176"/>
              <a:gd name="T7" fmla="*/ 12 h 140"/>
              <a:gd name="T8" fmla="*/ 8 w 176"/>
              <a:gd name="T9" fmla="*/ 0 h 140"/>
              <a:gd name="T10" fmla="*/ 0 60000 65536"/>
              <a:gd name="T11" fmla="*/ 0 60000 65536"/>
              <a:gd name="T12" fmla="*/ 0 60000 65536"/>
              <a:gd name="T13" fmla="*/ 0 60000 65536"/>
              <a:gd name="T14" fmla="*/ 0 60000 65536"/>
              <a:gd name="T15" fmla="*/ 0 w 176"/>
              <a:gd name="T16" fmla="*/ 0 h 140"/>
              <a:gd name="T17" fmla="*/ 176 w 176"/>
              <a:gd name="T18" fmla="*/ 140 h 140"/>
            </a:gdLst>
            <a:ahLst/>
            <a:cxnLst>
              <a:cxn ang="T10">
                <a:pos x="T0" y="T1"/>
              </a:cxn>
              <a:cxn ang="T11">
                <a:pos x="T2" y="T3"/>
              </a:cxn>
              <a:cxn ang="T12">
                <a:pos x="T4" y="T5"/>
              </a:cxn>
              <a:cxn ang="T13">
                <a:pos x="T6" y="T7"/>
              </a:cxn>
              <a:cxn ang="T14">
                <a:pos x="T8" y="T9"/>
              </a:cxn>
            </a:cxnLst>
            <a:rect l="T15" t="T16" r="T17" b="T18"/>
            <a:pathLst>
              <a:path w="176" h="140">
                <a:moveTo>
                  <a:pt x="8" y="0"/>
                </a:moveTo>
                <a:lnTo>
                  <a:pt x="176" y="132"/>
                </a:lnTo>
                <a:lnTo>
                  <a:pt x="168" y="140"/>
                </a:lnTo>
                <a:lnTo>
                  <a:pt x="0" y="12"/>
                </a:lnTo>
                <a:lnTo>
                  <a:pt x="8" y="0"/>
                </a:lnTo>
                <a:close/>
              </a:path>
            </a:pathLst>
          </a:custGeom>
          <a:noFill/>
          <a:ln w="0">
            <a:solidFill>
              <a:srgbClr val="000000"/>
            </a:solidFill>
            <a:round/>
            <a:headEnd/>
            <a:tailEnd/>
          </a:ln>
        </p:spPr>
        <p:txBody>
          <a:bodyPr/>
          <a:lstStyle/>
          <a:p>
            <a:endParaRPr lang="en-US"/>
          </a:p>
        </p:txBody>
      </p:sp>
      <p:sp>
        <p:nvSpPr>
          <p:cNvPr id="9296" name="Freeform 96"/>
          <p:cNvSpPr>
            <a:spLocks/>
          </p:cNvSpPr>
          <p:nvPr/>
        </p:nvSpPr>
        <p:spPr bwMode="auto">
          <a:xfrm>
            <a:off x="6299875" y="38750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297" name="Rectangle 97"/>
          <p:cNvSpPr>
            <a:spLocks noChangeArrowheads="1"/>
          </p:cNvSpPr>
          <p:nvPr/>
        </p:nvSpPr>
        <p:spPr bwMode="auto">
          <a:xfrm>
            <a:off x="5788293" y="4030663"/>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298" name="Rectangle 98"/>
          <p:cNvSpPr>
            <a:spLocks noChangeArrowheads="1"/>
          </p:cNvSpPr>
          <p:nvPr/>
        </p:nvSpPr>
        <p:spPr bwMode="auto">
          <a:xfrm>
            <a:off x="5612390" y="2832100"/>
            <a:ext cx="718145" cy="292388"/>
          </a:xfrm>
          <a:prstGeom prst="rect">
            <a:avLst/>
          </a:prstGeom>
          <a:noFill/>
          <a:ln w="9525">
            <a:noFill/>
            <a:miter lim="800000"/>
            <a:headEnd/>
            <a:tailEnd/>
          </a:ln>
        </p:spPr>
        <p:txBody>
          <a:bodyPr wrap="none" lIns="0" tIns="0" rIns="0" bIns="0">
            <a:spAutoFit/>
          </a:bodyPr>
          <a:lstStyle/>
          <a:p>
            <a:r>
              <a:rPr lang="en-US" sz="1900">
                <a:solidFill>
                  <a:srgbClr val="000000"/>
                </a:solidFill>
              </a:rPr>
              <a:t>COUC</a:t>
            </a:r>
            <a:endParaRPr lang="en-US"/>
          </a:p>
        </p:txBody>
      </p:sp>
      <p:sp>
        <p:nvSpPr>
          <p:cNvPr id="9299" name="Rectangle 99"/>
          <p:cNvSpPr>
            <a:spLocks noChangeArrowheads="1"/>
          </p:cNvSpPr>
          <p:nvPr/>
        </p:nvSpPr>
        <p:spPr bwMode="auto">
          <a:xfrm>
            <a:off x="5712068" y="2343150"/>
            <a:ext cx="444032" cy="246221"/>
          </a:xfrm>
          <a:prstGeom prst="rect">
            <a:avLst/>
          </a:prstGeom>
          <a:noFill/>
          <a:ln w="9525">
            <a:noFill/>
            <a:miter lim="800000"/>
            <a:headEnd/>
            <a:tailEnd/>
          </a:ln>
        </p:spPr>
        <p:txBody>
          <a:bodyPr wrap="none" lIns="0" tIns="0" rIns="0" bIns="0">
            <a:spAutoFit/>
          </a:bodyPr>
          <a:lstStyle/>
          <a:p>
            <a:r>
              <a:rPr lang="en-US" sz="1600" i="1">
                <a:solidFill>
                  <a:srgbClr val="000000"/>
                </a:solidFill>
              </a:rPr>
              <a:t>AUG</a:t>
            </a:r>
            <a:endParaRPr lang="en-US"/>
          </a:p>
        </p:txBody>
      </p:sp>
      <p:sp>
        <p:nvSpPr>
          <p:cNvPr id="9300" name="Rectangle 100"/>
          <p:cNvSpPr>
            <a:spLocks noChangeArrowheads="1"/>
          </p:cNvSpPr>
          <p:nvPr/>
        </p:nvSpPr>
        <p:spPr bwMode="auto">
          <a:xfrm>
            <a:off x="5712068"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301" name="Rectangle 101"/>
          <p:cNvSpPr>
            <a:spLocks noChangeArrowheads="1"/>
          </p:cNvSpPr>
          <p:nvPr/>
        </p:nvSpPr>
        <p:spPr bwMode="auto">
          <a:xfrm>
            <a:off x="5717932" y="4478338"/>
            <a:ext cx="556243" cy="292388"/>
          </a:xfrm>
          <a:prstGeom prst="rect">
            <a:avLst/>
          </a:prstGeom>
          <a:noFill/>
          <a:ln w="9525">
            <a:noFill/>
            <a:miter lim="800000"/>
            <a:headEnd/>
            <a:tailEnd/>
          </a:ln>
        </p:spPr>
        <p:txBody>
          <a:bodyPr wrap="none" lIns="0" tIns="0" rIns="0" bIns="0">
            <a:spAutoFit/>
          </a:bodyPr>
          <a:lstStyle/>
          <a:p>
            <a:r>
              <a:rPr lang="en-US" sz="1900">
                <a:solidFill>
                  <a:srgbClr val="000000"/>
                </a:solidFill>
              </a:rPr>
              <a:t>90% </a:t>
            </a:r>
            <a:endParaRPr lang="en-US"/>
          </a:p>
        </p:txBody>
      </p:sp>
      <p:sp>
        <p:nvSpPr>
          <p:cNvPr id="9302" name="Rectangle 102"/>
          <p:cNvSpPr>
            <a:spLocks noChangeArrowheads="1"/>
          </p:cNvSpPr>
          <p:nvPr/>
        </p:nvSpPr>
        <p:spPr bwMode="auto">
          <a:xfrm>
            <a:off x="5676887" y="4884738"/>
            <a:ext cx="570669" cy="292388"/>
          </a:xfrm>
          <a:prstGeom prst="rect">
            <a:avLst/>
          </a:prstGeom>
          <a:noFill/>
          <a:ln w="9525">
            <a:noFill/>
            <a:miter lim="800000"/>
            <a:headEnd/>
            <a:tailEnd/>
          </a:ln>
        </p:spPr>
        <p:txBody>
          <a:bodyPr wrap="none" lIns="0" tIns="0" rIns="0" bIns="0">
            <a:spAutoFit/>
          </a:bodyPr>
          <a:lstStyle/>
          <a:p>
            <a:r>
              <a:rPr lang="en-US" sz="1900">
                <a:solidFill>
                  <a:srgbClr val="000000"/>
                </a:solidFill>
              </a:rPr>
              <a:t>Cauc</a:t>
            </a:r>
            <a:endParaRPr lang="en-US"/>
          </a:p>
        </p:txBody>
      </p:sp>
      <p:sp>
        <p:nvSpPr>
          <p:cNvPr id="9303" name="Rectangle 103"/>
          <p:cNvSpPr>
            <a:spLocks noChangeArrowheads="1"/>
          </p:cNvSpPr>
          <p:nvPr/>
        </p:nvSpPr>
        <p:spPr bwMode="auto">
          <a:xfrm>
            <a:off x="5600663" y="5222874"/>
            <a:ext cx="793487" cy="230832"/>
          </a:xfrm>
          <a:prstGeom prst="rect">
            <a:avLst/>
          </a:prstGeom>
          <a:noFill/>
          <a:ln w="9525">
            <a:noFill/>
            <a:miter lim="800000"/>
            <a:headEnd/>
            <a:tailEnd/>
          </a:ln>
        </p:spPr>
        <p:txBody>
          <a:bodyPr wrap="none" lIns="0" tIns="0" rIns="0" bIns="0">
            <a:spAutoFit/>
          </a:bodyPr>
          <a:lstStyle/>
          <a:p>
            <a:r>
              <a:rPr lang="en-US" sz="1500">
                <a:solidFill>
                  <a:srgbClr val="000000"/>
                </a:solidFill>
              </a:rPr>
              <a:t>Daughter</a:t>
            </a:r>
            <a:endParaRPr lang="en-US"/>
          </a:p>
        </p:txBody>
      </p:sp>
      <p:sp>
        <p:nvSpPr>
          <p:cNvPr id="9304" name="Rectangle 104"/>
          <p:cNvSpPr>
            <a:spLocks noChangeArrowheads="1"/>
          </p:cNvSpPr>
          <p:nvPr/>
        </p:nvSpPr>
        <p:spPr bwMode="auto">
          <a:xfrm>
            <a:off x="5647571" y="5464174"/>
            <a:ext cx="599523" cy="230832"/>
          </a:xfrm>
          <a:prstGeom prst="rect">
            <a:avLst/>
          </a:prstGeom>
          <a:noFill/>
          <a:ln w="9525">
            <a:noFill/>
            <a:miter lim="800000"/>
            <a:headEnd/>
            <a:tailEnd/>
          </a:ln>
        </p:spPr>
        <p:txBody>
          <a:bodyPr wrap="none" lIns="0" tIns="0" rIns="0" bIns="0">
            <a:spAutoFit/>
          </a:bodyPr>
          <a:lstStyle/>
          <a:p>
            <a:r>
              <a:rPr lang="en-US" sz="1500">
                <a:solidFill>
                  <a:srgbClr val="000000"/>
                </a:solidFill>
              </a:rPr>
              <a:t>Mother</a:t>
            </a:r>
            <a:endParaRPr lang="en-US"/>
          </a:p>
        </p:txBody>
      </p:sp>
      <p:sp>
        <p:nvSpPr>
          <p:cNvPr id="9305" name="Rectangle 105"/>
          <p:cNvSpPr>
            <a:spLocks noChangeArrowheads="1"/>
          </p:cNvSpPr>
          <p:nvPr/>
        </p:nvSpPr>
        <p:spPr bwMode="auto">
          <a:xfrm>
            <a:off x="5800019" y="3322638"/>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306" name="Rectangle 106"/>
          <p:cNvSpPr>
            <a:spLocks noChangeArrowheads="1"/>
          </p:cNvSpPr>
          <p:nvPr/>
        </p:nvSpPr>
        <p:spPr bwMode="auto">
          <a:xfrm>
            <a:off x="4907314" y="4884738"/>
            <a:ext cx="570669" cy="292388"/>
          </a:xfrm>
          <a:prstGeom prst="rect">
            <a:avLst/>
          </a:prstGeom>
          <a:noFill/>
          <a:ln w="9525">
            <a:noFill/>
            <a:miter lim="800000"/>
            <a:headEnd/>
            <a:tailEnd/>
          </a:ln>
        </p:spPr>
        <p:txBody>
          <a:bodyPr wrap="none" lIns="0" tIns="0" rIns="0" bIns="0">
            <a:spAutoFit/>
          </a:bodyPr>
          <a:lstStyle/>
          <a:p>
            <a:r>
              <a:rPr lang="en-US" sz="1900">
                <a:solidFill>
                  <a:srgbClr val="000000"/>
                </a:solidFill>
              </a:rPr>
              <a:t>Cauc</a:t>
            </a:r>
            <a:endParaRPr lang="en-US"/>
          </a:p>
        </p:txBody>
      </p:sp>
      <p:sp>
        <p:nvSpPr>
          <p:cNvPr id="9307" name="Freeform 107"/>
          <p:cNvSpPr>
            <a:spLocks/>
          </p:cNvSpPr>
          <p:nvPr/>
        </p:nvSpPr>
        <p:spPr bwMode="auto">
          <a:xfrm>
            <a:off x="4930767" y="3297237"/>
            <a:ext cx="370862" cy="387350"/>
          </a:xfrm>
          <a:custGeom>
            <a:avLst/>
            <a:gdLst>
              <a:gd name="T0" fmla="*/ 125 w 253"/>
              <a:gd name="T1" fmla="*/ 0 h 244"/>
              <a:gd name="T2" fmla="*/ 0 w 253"/>
              <a:gd name="T3" fmla="*/ 244 h 244"/>
              <a:gd name="T4" fmla="*/ 253 w 253"/>
              <a:gd name="T5" fmla="*/ 244 h 244"/>
              <a:gd name="T6" fmla="*/ 125 w 253"/>
              <a:gd name="T7" fmla="*/ 0 h 244"/>
              <a:gd name="T8" fmla="*/ 0 60000 65536"/>
              <a:gd name="T9" fmla="*/ 0 60000 65536"/>
              <a:gd name="T10" fmla="*/ 0 60000 65536"/>
              <a:gd name="T11" fmla="*/ 0 60000 65536"/>
              <a:gd name="T12" fmla="*/ 0 w 253"/>
              <a:gd name="T13" fmla="*/ 0 h 244"/>
              <a:gd name="T14" fmla="*/ 253 w 253"/>
              <a:gd name="T15" fmla="*/ 244 h 244"/>
            </a:gdLst>
            <a:ahLst/>
            <a:cxnLst>
              <a:cxn ang="T8">
                <a:pos x="T0" y="T1"/>
              </a:cxn>
              <a:cxn ang="T9">
                <a:pos x="T2" y="T3"/>
              </a:cxn>
              <a:cxn ang="T10">
                <a:pos x="T4" y="T5"/>
              </a:cxn>
              <a:cxn ang="T11">
                <a:pos x="T6" y="T7"/>
              </a:cxn>
            </a:cxnLst>
            <a:rect l="T12" t="T13" r="T14" b="T15"/>
            <a:pathLst>
              <a:path w="253" h="244">
                <a:moveTo>
                  <a:pt x="125" y="0"/>
                </a:moveTo>
                <a:lnTo>
                  <a:pt x="0" y="244"/>
                </a:lnTo>
                <a:lnTo>
                  <a:pt x="253" y="244"/>
                </a:lnTo>
                <a:lnTo>
                  <a:pt x="125" y="0"/>
                </a:lnTo>
                <a:close/>
              </a:path>
            </a:pathLst>
          </a:custGeom>
          <a:noFill/>
          <a:ln w="25400">
            <a:solidFill>
              <a:srgbClr val="000000"/>
            </a:solidFill>
            <a:round/>
            <a:headEnd/>
            <a:tailEnd/>
          </a:ln>
        </p:spPr>
        <p:txBody>
          <a:bodyPr/>
          <a:lstStyle/>
          <a:p>
            <a:endParaRPr lang="en-US"/>
          </a:p>
        </p:txBody>
      </p:sp>
      <p:sp>
        <p:nvSpPr>
          <p:cNvPr id="9308" name="Freeform 108"/>
          <p:cNvSpPr>
            <a:spLocks noEditPoints="1"/>
          </p:cNvSpPr>
          <p:nvPr/>
        </p:nvSpPr>
        <p:spPr bwMode="auto">
          <a:xfrm>
            <a:off x="5348536" y="3690937"/>
            <a:ext cx="293171" cy="247650"/>
          </a:xfrm>
          <a:custGeom>
            <a:avLst/>
            <a:gdLst>
              <a:gd name="T0" fmla="*/ 4 w 200"/>
              <a:gd name="T1" fmla="*/ 0 h 156"/>
              <a:gd name="T2" fmla="*/ 176 w 200"/>
              <a:gd name="T3" fmla="*/ 132 h 156"/>
              <a:gd name="T4" fmla="*/ 168 w 200"/>
              <a:gd name="T5" fmla="*/ 144 h 156"/>
              <a:gd name="T6" fmla="*/ 0 w 200"/>
              <a:gd name="T7" fmla="*/ 12 h 156"/>
              <a:gd name="T8" fmla="*/ 4 w 200"/>
              <a:gd name="T9" fmla="*/ 0 h 156"/>
              <a:gd name="T10" fmla="*/ 176 w 200"/>
              <a:gd name="T11" fmla="*/ 112 h 156"/>
              <a:gd name="T12" fmla="*/ 200 w 200"/>
              <a:gd name="T13" fmla="*/ 156 h 156"/>
              <a:gd name="T14" fmla="*/ 152 w 200"/>
              <a:gd name="T15" fmla="*/ 148 h 156"/>
              <a:gd name="T16" fmla="*/ 176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4" y="0"/>
                </a:moveTo>
                <a:lnTo>
                  <a:pt x="176" y="132"/>
                </a:lnTo>
                <a:lnTo>
                  <a:pt x="168" y="144"/>
                </a:lnTo>
                <a:lnTo>
                  <a:pt x="0" y="12"/>
                </a:lnTo>
                <a:lnTo>
                  <a:pt x="4" y="0"/>
                </a:lnTo>
                <a:close/>
                <a:moveTo>
                  <a:pt x="176" y="112"/>
                </a:moveTo>
                <a:lnTo>
                  <a:pt x="200" y="156"/>
                </a:lnTo>
                <a:lnTo>
                  <a:pt x="152" y="148"/>
                </a:lnTo>
                <a:lnTo>
                  <a:pt x="176" y="112"/>
                </a:lnTo>
                <a:close/>
              </a:path>
            </a:pathLst>
          </a:custGeom>
          <a:solidFill>
            <a:srgbClr val="000000"/>
          </a:solidFill>
          <a:ln w="9525">
            <a:noFill/>
            <a:round/>
            <a:headEnd/>
            <a:tailEnd/>
          </a:ln>
        </p:spPr>
        <p:txBody>
          <a:bodyPr/>
          <a:lstStyle/>
          <a:p>
            <a:endParaRPr lang="en-US"/>
          </a:p>
        </p:txBody>
      </p:sp>
      <p:sp>
        <p:nvSpPr>
          <p:cNvPr id="9309" name="Freeform 109"/>
          <p:cNvSpPr>
            <a:spLocks/>
          </p:cNvSpPr>
          <p:nvPr/>
        </p:nvSpPr>
        <p:spPr bwMode="auto">
          <a:xfrm>
            <a:off x="5348536" y="3690937"/>
            <a:ext cx="257990" cy="228600"/>
          </a:xfrm>
          <a:custGeom>
            <a:avLst/>
            <a:gdLst>
              <a:gd name="T0" fmla="*/ 4 w 176"/>
              <a:gd name="T1" fmla="*/ 0 h 144"/>
              <a:gd name="T2" fmla="*/ 176 w 176"/>
              <a:gd name="T3" fmla="*/ 132 h 144"/>
              <a:gd name="T4" fmla="*/ 168 w 176"/>
              <a:gd name="T5" fmla="*/ 144 h 144"/>
              <a:gd name="T6" fmla="*/ 0 w 176"/>
              <a:gd name="T7" fmla="*/ 12 h 144"/>
              <a:gd name="T8" fmla="*/ 4 w 176"/>
              <a:gd name="T9" fmla="*/ 0 h 144"/>
              <a:gd name="T10" fmla="*/ 0 60000 65536"/>
              <a:gd name="T11" fmla="*/ 0 60000 65536"/>
              <a:gd name="T12" fmla="*/ 0 60000 65536"/>
              <a:gd name="T13" fmla="*/ 0 60000 65536"/>
              <a:gd name="T14" fmla="*/ 0 60000 65536"/>
              <a:gd name="T15" fmla="*/ 0 w 176"/>
              <a:gd name="T16" fmla="*/ 0 h 144"/>
              <a:gd name="T17" fmla="*/ 176 w 176"/>
              <a:gd name="T18" fmla="*/ 144 h 144"/>
            </a:gdLst>
            <a:ahLst/>
            <a:cxnLst>
              <a:cxn ang="T10">
                <a:pos x="T0" y="T1"/>
              </a:cxn>
              <a:cxn ang="T11">
                <a:pos x="T2" y="T3"/>
              </a:cxn>
              <a:cxn ang="T12">
                <a:pos x="T4" y="T5"/>
              </a:cxn>
              <a:cxn ang="T13">
                <a:pos x="T6" y="T7"/>
              </a:cxn>
              <a:cxn ang="T14">
                <a:pos x="T8" y="T9"/>
              </a:cxn>
            </a:cxnLst>
            <a:rect l="T15" t="T16" r="T17" b="T18"/>
            <a:pathLst>
              <a:path w="176" h="144">
                <a:moveTo>
                  <a:pt x="4" y="0"/>
                </a:moveTo>
                <a:lnTo>
                  <a:pt x="176" y="132"/>
                </a:lnTo>
                <a:lnTo>
                  <a:pt x="168" y="144"/>
                </a:lnTo>
                <a:lnTo>
                  <a:pt x="0" y="12"/>
                </a:lnTo>
                <a:lnTo>
                  <a:pt x="4" y="0"/>
                </a:lnTo>
                <a:close/>
              </a:path>
            </a:pathLst>
          </a:custGeom>
          <a:noFill/>
          <a:ln w="0">
            <a:solidFill>
              <a:srgbClr val="000000"/>
            </a:solidFill>
            <a:round/>
            <a:headEnd/>
            <a:tailEnd/>
          </a:ln>
        </p:spPr>
        <p:txBody>
          <a:bodyPr/>
          <a:lstStyle/>
          <a:p>
            <a:endParaRPr lang="en-US"/>
          </a:p>
        </p:txBody>
      </p:sp>
      <p:sp>
        <p:nvSpPr>
          <p:cNvPr id="9310" name="Freeform 110"/>
          <p:cNvSpPr>
            <a:spLocks/>
          </p:cNvSpPr>
          <p:nvPr/>
        </p:nvSpPr>
        <p:spPr bwMode="auto">
          <a:xfrm>
            <a:off x="5571346" y="3868737"/>
            <a:ext cx="70361" cy="69850"/>
          </a:xfrm>
          <a:custGeom>
            <a:avLst/>
            <a:gdLst>
              <a:gd name="T0" fmla="*/ 24 w 48"/>
              <a:gd name="T1" fmla="*/ 0 h 44"/>
              <a:gd name="T2" fmla="*/ 48 w 48"/>
              <a:gd name="T3" fmla="*/ 44 h 44"/>
              <a:gd name="T4" fmla="*/ 0 w 48"/>
              <a:gd name="T5" fmla="*/ 36 h 44"/>
              <a:gd name="T6" fmla="*/ 24 w 48"/>
              <a:gd name="T7" fmla="*/ 0 h 44"/>
              <a:gd name="T8" fmla="*/ 0 60000 65536"/>
              <a:gd name="T9" fmla="*/ 0 60000 65536"/>
              <a:gd name="T10" fmla="*/ 0 60000 65536"/>
              <a:gd name="T11" fmla="*/ 0 60000 65536"/>
              <a:gd name="T12" fmla="*/ 0 w 48"/>
              <a:gd name="T13" fmla="*/ 0 h 44"/>
              <a:gd name="T14" fmla="*/ 48 w 48"/>
              <a:gd name="T15" fmla="*/ 44 h 44"/>
            </a:gdLst>
            <a:ahLst/>
            <a:cxnLst>
              <a:cxn ang="T8">
                <a:pos x="T0" y="T1"/>
              </a:cxn>
              <a:cxn ang="T9">
                <a:pos x="T2" y="T3"/>
              </a:cxn>
              <a:cxn ang="T10">
                <a:pos x="T4" y="T5"/>
              </a:cxn>
              <a:cxn ang="T11">
                <a:pos x="T6" y="T7"/>
              </a:cxn>
            </a:cxnLst>
            <a:rect l="T12" t="T13" r="T14" b="T15"/>
            <a:pathLst>
              <a:path w="48" h="44">
                <a:moveTo>
                  <a:pt x="24" y="0"/>
                </a:moveTo>
                <a:lnTo>
                  <a:pt x="48" y="44"/>
                </a:lnTo>
                <a:lnTo>
                  <a:pt x="0" y="36"/>
                </a:lnTo>
                <a:lnTo>
                  <a:pt x="24" y="0"/>
                </a:lnTo>
              </a:path>
            </a:pathLst>
          </a:custGeom>
          <a:noFill/>
          <a:ln w="0">
            <a:solidFill>
              <a:srgbClr val="000000"/>
            </a:solidFill>
            <a:round/>
            <a:headEnd/>
            <a:tailEnd/>
          </a:ln>
        </p:spPr>
        <p:txBody>
          <a:bodyPr/>
          <a:lstStyle/>
          <a:p>
            <a:endParaRPr lang="en-US"/>
          </a:p>
        </p:txBody>
      </p:sp>
      <p:sp>
        <p:nvSpPr>
          <p:cNvPr id="9311" name="Rectangle 111"/>
          <p:cNvSpPr>
            <a:spLocks noChangeArrowheads="1"/>
          </p:cNvSpPr>
          <p:nvPr/>
        </p:nvSpPr>
        <p:spPr bwMode="auto">
          <a:xfrm>
            <a:off x="4945426" y="2343150"/>
            <a:ext cx="444032" cy="246221"/>
          </a:xfrm>
          <a:prstGeom prst="rect">
            <a:avLst/>
          </a:prstGeom>
          <a:noFill/>
          <a:ln w="9525">
            <a:noFill/>
            <a:miter lim="800000"/>
            <a:headEnd/>
            <a:tailEnd/>
          </a:ln>
        </p:spPr>
        <p:txBody>
          <a:bodyPr wrap="none" lIns="0" tIns="0" rIns="0" bIns="0">
            <a:spAutoFit/>
          </a:bodyPr>
          <a:lstStyle/>
          <a:p>
            <a:r>
              <a:rPr lang="en-US" sz="1600" i="1">
                <a:solidFill>
                  <a:srgbClr val="000000"/>
                </a:solidFill>
              </a:rPr>
              <a:t>AUG</a:t>
            </a:r>
            <a:endParaRPr lang="en-US"/>
          </a:p>
        </p:txBody>
      </p:sp>
      <p:sp>
        <p:nvSpPr>
          <p:cNvPr id="9312" name="Rectangle 112"/>
          <p:cNvSpPr>
            <a:spLocks noChangeArrowheads="1"/>
          </p:cNvSpPr>
          <p:nvPr/>
        </p:nvSpPr>
        <p:spPr bwMode="auto">
          <a:xfrm>
            <a:off x="4942494"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313" name="Rectangle 113"/>
          <p:cNvSpPr>
            <a:spLocks noChangeArrowheads="1"/>
          </p:cNvSpPr>
          <p:nvPr/>
        </p:nvSpPr>
        <p:spPr bwMode="auto">
          <a:xfrm>
            <a:off x="5036309" y="3395663"/>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9314" name="Rectangle 114"/>
          <p:cNvSpPr>
            <a:spLocks noChangeArrowheads="1"/>
          </p:cNvSpPr>
          <p:nvPr/>
        </p:nvSpPr>
        <p:spPr bwMode="auto">
          <a:xfrm>
            <a:off x="4854542" y="2832100"/>
            <a:ext cx="663643" cy="292388"/>
          </a:xfrm>
          <a:prstGeom prst="rect">
            <a:avLst/>
          </a:prstGeom>
          <a:noFill/>
          <a:ln w="9525">
            <a:noFill/>
            <a:miter lim="800000"/>
            <a:headEnd/>
            <a:tailEnd/>
          </a:ln>
        </p:spPr>
        <p:txBody>
          <a:bodyPr wrap="none" lIns="0" tIns="0" rIns="0" bIns="0">
            <a:spAutoFit/>
          </a:bodyPr>
          <a:lstStyle/>
          <a:p>
            <a:r>
              <a:rPr lang="en-US" sz="1900">
                <a:solidFill>
                  <a:srgbClr val="000000"/>
                </a:solidFill>
              </a:rPr>
              <a:t>COSL</a:t>
            </a:r>
            <a:endParaRPr lang="en-US"/>
          </a:p>
        </p:txBody>
      </p:sp>
      <p:sp>
        <p:nvSpPr>
          <p:cNvPr id="9315" name="Rectangle 115"/>
          <p:cNvSpPr>
            <a:spLocks noChangeArrowheads="1"/>
          </p:cNvSpPr>
          <p:nvPr/>
        </p:nvSpPr>
        <p:spPr bwMode="auto">
          <a:xfrm>
            <a:off x="4872133" y="5222874"/>
            <a:ext cx="772647" cy="230832"/>
          </a:xfrm>
          <a:prstGeom prst="rect">
            <a:avLst/>
          </a:prstGeom>
          <a:noFill/>
          <a:ln w="9525">
            <a:noFill/>
            <a:miter lim="800000"/>
            <a:headEnd/>
            <a:tailEnd/>
          </a:ln>
        </p:spPr>
        <p:txBody>
          <a:bodyPr wrap="none" lIns="0" tIns="0" rIns="0" bIns="0">
            <a:spAutoFit/>
          </a:bodyPr>
          <a:lstStyle/>
          <a:p>
            <a:r>
              <a:rPr lang="en-US" sz="1500">
                <a:solidFill>
                  <a:srgbClr val="000000"/>
                </a:solidFill>
              </a:rPr>
              <a:t>Husband</a:t>
            </a:r>
            <a:endParaRPr lang="en-US"/>
          </a:p>
        </p:txBody>
      </p:sp>
      <p:sp>
        <p:nvSpPr>
          <p:cNvPr id="9316" name="Rectangle 116"/>
          <p:cNvSpPr>
            <a:spLocks noChangeArrowheads="1"/>
          </p:cNvSpPr>
          <p:nvPr/>
        </p:nvSpPr>
        <p:spPr bwMode="auto">
          <a:xfrm>
            <a:off x="4954221" y="5464174"/>
            <a:ext cx="384721" cy="230832"/>
          </a:xfrm>
          <a:prstGeom prst="rect">
            <a:avLst/>
          </a:prstGeom>
          <a:noFill/>
          <a:ln w="9525">
            <a:noFill/>
            <a:miter lim="800000"/>
            <a:headEnd/>
            <a:tailEnd/>
          </a:ln>
        </p:spPr>
        <p:txBody>
          <a:bodyPr wrap="none" lIns="0" tIns="0" rIns="0" bIns="0">
            <a:spAutoFit/>
          </a:bodyPr>
          <a:lstStyle/>
          <a:p>
            <a:r>
              <a:rPr lang="en-US" sz="1500">
                <a:solidFill>
                  <a:srgbClr val="000000"/>
                </a:solidFill>
              </a:rPr>
              <a:t>Wife</a:t>
            </a:r>
            <a:endParaRPr lang="en-US"/>
          </a:p>
        </p:txBody>
      </p:sp>
      <p:sp>
        <p:nvSpPr>
          <p:cNvPr id="9317" name="Rectangle 117"/>
          <p:cNvSpPr>
            <a:spLocks noChangeArrowheads="1"/>
          </p:cNvSpPr>
          <p:nvPr/>
        </p:nvSpPr>
        <p:spPr bwMode="auto">
          <a:xfrm>
            <a:off x="4957152" y="4478338"/>
            <a:ext cx="556243" cy="292388"/>
          </a:xfrm>
          <a:prstGeom prst="rect">
            <a:avLst/>
          </a:prstGeom>
          <a:noFill/>
          <a:ln w="9525">
            <a:noFill/>
            <a:miter lim="800000"/>
            <a:headEnd/>
            <a:tailEnd/>
          </a:ln>
        </p:spPr>
        <p:txBody>
          <a:bodyPr wrap="none" lIns="0" tIns="0" rIns="0" bIns="0">
            <a:spAutoFit/>
          </a:bodyPr>
          <a:lstStyle/>
          <a:p>
            <a:r>
              <a:rPr lang="en-US" sz="1900">
                <a:solidFill>
                  <a:srgbClr val="000000"/>
                </a:solidFill>
              </a:rPr>
              <a:t>68% </a:t>
            </a:r>
            <a:endParaRPr lang="en-US"/>
          </a:p>
        </p:txBody>
      </p:sp>
      <p:sp>
        <p:nvSpPr>
          <p:cNvPr id="9318" name="Freeform 118"/>
          <p:cNvSpPr>
            <a:spLocks/>
          </p:cNvSpPr>
          <p:nvPr/>
        </p:nvSpPr>
        <p:spPr bwMode="auto">
          <a:xfrm>
            <a:off x="4936631" y="3875087"/>
            <a:ext cx="382588" cy="444500"/>
          </a:xfrm>
          <a:custGeom>
            <a:avLst/>
            <a:gdLst>
              <a:gd name="T0" fmla="*/ 0 w 261"/>
              <a:gd name="T1" fmla="*/ 108 h 280"/>
              <a:gd name="T2" fmla="*/ 101 w 261"/>
              <a:gd name="T3" fmla="*/ 108 h 280"/>
              <a:gd name="T4" fmla="*/ 129 w 261"/>
              <a:gd name="T5" fmla="*/ 0 h 280"/>
              <a:gd name="T6" fmla="*/ 161 w 261"/>
              <a:gd name="T7" fmla="*/ 108 h 280"/>
              <a:gd name="T8" fmla="*/ 261 w 261"/>
              <a:gd name="T9" fmla="*/ 108 h 280"/>
              <a:gd name="T10" fmla="*/ 177 w 261"/>
              <a:gd name="T11" fmla="*/ 172 h 280"/>
              <a:gd name="T12" fmla="*/ 209 w 261"/>
              <a:gd name="T13" fmla="*/ 280 h 280"/>
              <a:gd name="T14" fmla="*/ 129 w 261"/>
              <a:gd name="T15" fmla="*/ 216 h 280"/>
              <a:gd name="T16" fmla="*/ 48 w 261"/>
              <a:gd name="T17" fmla="*/ 280 h 280"/>
              <a:gd name="T18" fmla="*/ 80 w 261"/>
              <a:gd name="T19" fmla="*/ 172 h 280"/>
              <a:gd name="T20" fmla="*/ 0 w 261"/>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1"/>
              <a:gd name="T34" fmla="*/ 0 h 280"/>
              <a:gd name="T35" fmla="*/ 261 w 261"/>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1" h="280">
                <a:moveTo>
                  <a:pt x="0" y="108"/>
                </a:moveTo>
                <a:lnTo>
                  <a:pt x="101" y="108"/>
                </a:lnTo>
                <a:lnTo>
                  <a:pt x="129" y="0"/>
                </a:lnTo>
                <a:lnTo>
                  <a:pt x="161" y="108"/>
                </a:lnTo>
                <a:lnTo>
                  <a:pt x="261" y="108"/>
                </a:lnTo>
                <a:lnTo>
                  <a:pt x="177" y="172"/>
                </a:lnTo>
                <a:lnTo>
                  <a:pt x="209" y="280"/>
                </a:lnTo>
                <a:lnTo>
                  <a:pt x="129" y="216"/>
                </a:lnTo>
                <a:lnTo>
                  <a:pt x="48" y="280"/>
                </a:lnTo>
                <a:lnTo>
                  <a:pt x="80" y="172"/>
                </a:lnTo>
                <a:lnTo>
                  <a:pt x="0" y="108"/>
                </a:lnTo>
                <a:close/>
              </a:path>
            </a:pathLst>
          </a:custGeom>
          <a:noFill/>
          <a:ln w="25400">
            <a:solidFill>
              <a:srgbClr val="000000"/>
            </a:solidFill>
            <a:round/>
            <a:headEnd/>
            <a:tailEnd/>
          </a:ln>
        </p:spPr>
        <p:txBody>
          <a:bodyPr/>
          <a:lstStyle/>
          <a:p>
            <a:endParaRPr lang="en-US"/>
          </a:p>
        </p:txBody>
      </p:sp>
      <p:sp>
        <p:nvSpPr>
          <p:cNvPr id="9319" name="Freeform 119"/>
          <p:cNvSpPr>
            <a:spLocks noEditPoints="1"/>
          </p:cNvSpPr>
          <p:nvPr/>
        </p:nvSpPr>
        <p:spPr bwMode="auto">
          <a:xfrm>
            <a:off x="4584825" y="3697287"/>
            <a:ext cx="293171" cy="247650"/>
          </a:xfrm>
          <a:custGeom>
            <a:avLst/>
            <a:gdLst>
              <a:gd name="T0" fmla="*/ 8 w 200"/>
              <a:gd name="T1" fmla="*/ 0 h 156"/>
              <a:gd name="T2" fmla="*/ 176 w 200"/>
              <a:gd name="T3" fmla="*/ 132 h 156"/>
              <a:gd name="T4" fmla="*/ 172 w 200"/>
              <a:gd name="T5" fmla="*/ 140 h 156"/>
              <a:gd name="T6" fmla="*/ 0 w 200"/>
              <a:gd name="T7" fmla="*/ 12 h 156"/>
              <a:gd name="T8" fmla="*/ 8 w 200"/>
              <a:gd name="T9" fmla="*/ 0 h 156"/>
              <a:gd name="T10" fmla="*/ 180 w 200"/>
              <a:gd name="T11" fmla="*/ 112 h 156"/>
              <a:gd name="T12" fmla="*/ 200 w 200"/>
              <a:gd name="T13" fmla="*/ 156 h 156"/>
              <a:gd name="T14" fmla="*/ 156 w 200"/>
              <a:gd name="T15" fmla="*/ 148 h 156"/>
              <a:gd name="T16" fmla="*/ 180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8" y="0"/>
                </a:moveTo>
                <a:lnTo>
                  <a:pt x="176" y="132"/>
                </a:lnTo>
                <a:lnTo>
                  <a:pt x="172" y="140"/>
                </a:lnTo>
                <a:lnTo>
                  <a:pt x="0" y="12"/>
                </a:lnTo>
                <a:lnTo>
                  <a:pt x="8" y="0"/>
                </a:lnTo>
                <a:close/>
                <a:moveTo>
                  <a:pt x="180" y="112"/>
                </a:moveTo>
                <a:lnTo>
                  <a:pt x="200" y="156"/>
                </a:lnTo>
                <a:lnTo>
                  <a:pt x="156" y="148"/>
                </a:lnTo>
                <a:lnTo>
                  <a:pt x="180" y="112"/>
                </a:lnTo>
                <a:close/>
              </a:path>
            </a:pathLst>
          </a:custGeom>
          <a:solidFill>
            <a:srgbClr val="000000"/>
          </a:solidFill>
          <a:ln w="9525">
            <a:noFill/>
            <a:round/>
            <a:headEnd/>
            <a:tailEnd/>
          </a:ln>
        </p:spPr>
        <p:txBody>
          <a:bodyPr/>
          <a:lstStyle/>
          <a:p>
            <a:endParaRPr lang="en-US"/>
          </a:p>
        </p:txBody>
      </p:sp>
      <p:sp>
        <p:nvSpPr>
          <p:cNvPr id="9320" name="Freeform 120"/>
          <p:cNvSpPr>
            <a:spLocks/>
          </p:cNvSpPr>
          <p:nvPr/>
        </p:nvSpPr>
        <p:spPr bwMode="auto">
          <a:xfrm>
            <a:off x="4584825" y="3697287"/>
            <a:ext cx="257990" cy="222250"/>
          </a:xfrm>
          <a:custGeom>
            <a:avLst/>
            <a:gdLst>
              <a:gd name="T0" fmla="*/ 8 w 176"/>
              <a:gd name="T1" fmla="*/ 0 h 140"/>
              <a:gd name="T2" fmla="*/ 176 w 176"/>
              <a:gd name="T3" fmla="*/ 132 h 140"/>
              <a:gd name="T4" fmla="*/ 172 w 176"/>
              <a:gd name="T5" fmla="*/ 140 h 140"/>
              <a:gd name="T6" fmla="*/ 0 w 176"/>
              <a:gd name="T7" fmla="*/ 12 h 140"/>
              <a:gd name="T8" fmla="*/ 8 w 176"/>
              <a:gd name="T9" fmla="*/ 0 h 140"/>
              <a:gd name="T10" fmla="*/ 0 60000 65536"/>
              <a:gd name="T11" fmla="*/ 0 60000 65536"/>
              <a:gd name="T12" fmla="*/ 0 60000 65536"/>
              <a:gd name="T13" fmla="*/ 0 60000 65536"/>
              <a:gd name="T14" fmla="*/ 0 60000 65536"/>
              <a:gd name="T15" fmla="*/ 0 w 176"/>
              <a:gd name="T16" fmla="*/ 0 h 140"/>
              <a:gd name="T17" fmla="*/ 176 w 176"/>
              <a:gd name="T18" fmla="*/ 140 h 140"/>
            </a:gdLst>
            <a:ahLst/>
            <a:cxnLst>
              <a:cxn ang="T10">
                <a:pos x="T0" y="T1"/>
              </a:cxn>
              <a:cxn ang="T11">
                <a:pos x="T2" y="T3"/>
              </a:cxn>
              <a:cxn ang="T12">
                <a:pos x="T4" y="T5"/>
              </a:cxn>
              <a:cxn ang="T13">
                <a:pos x="T6" y="T7"/>
              </a:cxn>
              <a:cxn ang="T14">
                <a:pos x="T8" y="T9"/>
              </a:cxn>
            </a:cxnLst>
            <a:rect l="T15" t="T16" r="T17" b="T18"/>
            <a:pathLst>
              <a:path w="176" h="140">
                <a:moveTo>
                  <a:pt x="8" y="0"/>
                </a:moveTo>
                <a:lnTo>
                  <a:pt x="176" y="132"/>
                </a:lnTo>
                <a:lnTo>
                  <a:pt x="172" y="140"/>
                </a:lnTo>
                <a:lnTo>
                  <a:pt x="0" y="12"/>
                </a:lnTo>
                <a:lnTo>
                  <a:pt x="8" y="0"/>
                </a:lnTo>
                <a:close/>
              </a:path>
            </a:pathLst>
          </a:custGeom>
          <a:noFill/>
          <a:ln w="0">
            <a:solidFill>
              <a:srgbClr val="000000"/>
            </a:solidFill>
            <a:round/>
            <a:headEnd/>
            <a:tailEnd/>
          </a:ln>
        </p:spPr>
        <p:txBody>
          <a:bodyPr/>
          <a:lstStyle/>
          <a:p>
            <a:endParaRPr lang="en-US"/>
          </a:p>
        </p:txBody>
      </p:sp>
      <p:sp>
        <p:nvSpPr>
          <p:cNvPr id="9321" name="Freeform 121"/>
          <p:cNvSpPr>
            <a:spLocks/>
          </p:cNvSpPr>
          <p:nvPr/>
        </p:nvSpPr>
        <p:spPr bwMode="auto">
          <a:xfrm>
            <a:off x="4813498" y="38750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322" name="Rectangle 122"/>
          <p:cNvSpPr>
            <a:spLocks noChangeArrowheads="1"/>
          </p:cNvSpPr>
          <p:nvPr/>
        </p:nvSpPr>
        <p:spPr bwMode="auto">
          <a:xfrm>
            <a:off x="5053899" y="3973513"/>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A</a:t>
            </a:r>
            <a:endParaRPr lang="en-US"/>
          </a:p>
        </p:txBody>
      </p:sp>
      <p:sp>
        <p:nvSpPr>
          <p:cNvPr id="9323" name="Rectangle 896"/>
          <p:cNvSpPr>
            <a:spLocks noChangeArrowheads="1"/>
          </p:cNvSpPr>
          <p:nvPr/>
        </p:nvSpPr>
        <p:spPr bwMode="auto">
          <a:xfrm>
            <a:off x="1905000" y="1447800"/>
            <a:ext cx="5349685" cy="685800"/>
          </a:xfrm>
          <a:prstGeom prst="rect">
            <a:avLst/>
          </a:prstGeom>
          <a:noFill/>
          <a:ln w="9525">
            <a:noFill/>
            <a:miter lim="800000"/>
            <a:headEnd/>
            <a:tailEnd/>
          </a:ln>
        </p:spPr>
        <p:txBody>
          <a:bodyPr anchor="b"/>
          <a:lstStyle/>
          <a:p>
            <a:pPr algn="ctr"/>
            <a:r>
              <a:rPr lang="en-US" sz="3600" b="1" dirty="0">
                <a:solidFill>
                  <a:srgbClr val="000099"/>
                </a:solidFill>
              </a:rPr>
              <a:t>NEAD Chain </a:t>
            </a:r>
            <a:r>
              <a:rPr lang="en-US" sz="3600" b="1" dirty="0" smtClean="0">
                <a:solidFill>
                  <a:srgbClr val="000099"/>
                </a:solidFill>
              </a:rPr>
              <a:t>9 at APD</a:t>
            </a:r>
            <a:endParaRPr lang="en-US" sz="3600" dirty="0">
              <a:solidFill>
                <a:srgbClr val="000099"/>
              </a:solidFill>
            </a:endParaRPr>
          </a:p>
        </p:txBody>
      </p:sp>
      <p:sp>
        <p:nvSpPr>
          <p:cNvPr id="9324" name="Rectangle 124"/>
          <p:cNvSpPr>
            <a:spLocks noChangeArrowheads="1"/>
          </p:cNvSpPr>
          <p:nvPr/>
        </p:nvSpPr>
        <p:spPr bwMode="auto">
          <a:xfrm>
            <a:off x="3467844" y="5213349"/>
            <a:ext cx="384721" cy="230832"/>
          </a:xfrm>
          <a:prstGeom prst="rect">
            <a:avLst/>
          </a:prstGeom>
          <a:noFill/>
          <a:ln w="9525">
            <a:noFill/>
            <a:miter lim="800000"/>
            <a:headEnd/>
            <a:tailEnd/>
          </a:ln>
        </p:spPr>
        <p:txBody>
          <a:bodyPr wrap="none" lIns="0" tIns="0" rIns="0" bIns="0">
            <a:spAutoFit/>
          </a:bodyPr>
          <a:lstStyle/>
          <a:p>
            <a:r>
              <a:rPr lang="en-US" sz="1500">
                <a:solidFill>
                  <a:srgbClr val="000000"/>
                </a:solidFill>
              </a:rPr>
              <a:t>Wife</a:t>
            </a:r>
            <a:endParaRPr lang="en-US"/>
          </a:p>
        </p:txBody>
      </p:sp>
      <p:sp>
        <p:nvSpPr>
          <p:cNvPr id="9325" name="Rectangle 125"/>
          <p:cNvSpPr>
            <a:spLocks noChangeArrowheads="1"/>
          </p:cNvSpPr>
          <p:nvPr/>
        </p:nvSpPr>
        <p:spPr bwMode="auto">
          <a:xfrm>
            <a:off x="3341781" y="5454649"/>
            <a:ext cx="772647" cy="230832"/>
          </a:xfrm>
          <a:prstGeom prst="rect">
            <a:avLst/>
          </a:prstGeom>
          <a:noFill/>
          <a:ln w="9525">
            <a:noFill/>
            <a:miter lim="800000"/>
            <a:headEnd/>
            <a:tailEnd/>
          </a:ln>
        </p:spPr>
        <p:txBody>
          <a:bodyPr wrap="none" lIns="0" tIns="0" rIns="0" bIns="0">
            <a:spAutoFit/>
          </a:bodyPr>
          <a:lstStyle/>
          <a:p>
            <a:r>
              <a:rPr lang="en-US" sz="1500">
                <a:solidFill>
                  <a:srgbClr val="000000"/>
                </a:solidFill>
              </a:rPr>
              <a:t>Husband</a:t>
            </a:r>
          </a:p>
        </p:txBody>
      </p:sp>
      <p:sp>
        <p:nvSpPr>
          <p:cNvPr id="9326" name="Freeform 142"/>
          <p:cNvSpPr>
            <a:spLocks/>
          </p:cNvSpPr>
          <p:nvPr/>
        </p:nvSpPr>
        <p:spPr bwMode="auto">
          <a:xfrm>
            <a:off x="6317465" y="38750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327" name="Rectangle 143"/>
          <p:cNvSpPr>
            <a:spLocks noChangeArrowheads="1"/>
          </p:cNvSpPr>
          <p:nvPr/>
        </p:nvSpPr>
        <p:spPr bwMode="auto">
          <a:xfrm>
            <a:off x="6411280" y="4884738"/>
            <a:ext cx="570669" cy="292388"/>
          </a:xfrm>
          <a:prstGeom prst="rect">
            <a:avLst/>
          </a:prstGeom>
          <a:noFill/>
          <a:ln w="9525">
            <a:noFill/>
            <a:miter lim="800000"/>
            <a:headEnd/>
            <a:tailEnd/>
          </a:ln>
        </p:spPr>
        <p:txBody>
          <a:bodyPr wrap="none" lIns="0" tIns="0" rIns="0" bIns="0">
            <a:spAutoFit/>
          </a:bodyPr>
          <a:lstStyle/>
          <a:p>
            <a:r>
              <a:rPr lang="en-US" sz="1900">
                <a:solidFill>
                  <a:srgbClr val="000000"/>
                </a:solidFill>
              </a:rPr>
              <a:t>Cauc</a:t>
            </a:r>
            <a:endParaRPr lang="en-US"/>
          </a:p>
        </p:txBody>
      </p:sp>
      <p:sp>
        <p:nvSpPr>
          <p:cNvPr id="9328" name="Freeform 144"/>
          <p:cNvSpPr>
            <a:spLocks/>
          </p:cNvSpPr>
          <p:nvPr/>
        </p:nvSpPr>
        <p:spPr bwMode="auto">
          <a:xfrm>
            <a:off x="6434733" y="3297237"/>
            <a:ext cx="370862" cy="387350"/>
          </a:xfrm>
          <a:custGeom>
            <a:avLst/>
            <a:gdLst>
              <a:gd name="T0" fmla="*/ 125 w 253"/>
              <a:gd name="T1" fmla="*/ 0 h 244"/>
              <a:gd name="T2" fmla="*/ 0 w 253"/>
              <a:gd name="T3" fmla="*/ 244 h 244"/>
              <a:gd name="T4" fmla="*/ 253 w 253"/>
              <a:gd name="T5" fmla="*/ 244 h 244"/>
              <a:gd name="T6" fmla="*/ 125 w 253"/>
              <a:gd name="T7" fmla="*/ 0 h 244"/>
              <a:gd name="T8" fmla="*/ 0 60000 65536"/>
              <a:gd name="T9" fmla="*/ 0 60000 65536"/>
              <a:gd name="T10" fmla="*/ 0 60000 65536"/>
              <a:gd name="T11" fmla="*/ 0 60000 65536"/>
              <a:gd name="T12" fmla="*/ 0 w 253"/>
              <a:gd name="T13" fmla="*/ 0 h 244"/>
              <a:gd name="T14" fmla="*/ 253 w 253"/>
              <a:gd name="T15" fmla="*/ 244 h 244"/>
            </a:gdLst>
            <a:ahLst/>
            <a:cxnLst>
              <a:cxn ang="T8">
                <a:pos x="T0" y="T1"/>
              </a:cxn>
              <a:cxn ang="T9">
                <a:pos x="T2" y="T3"/>
              </a:cxn>
              <a:cxn ang="T10">
                <a:pos x="T4" y="T5"/>
              </a:cxn>
              <a:cxn ang="T11">
                <a:pos x="T6" y="T7"/>
              </a:cxn>
            </a:cxnLst>
            <a:rect l="T12" t="T13" r="T14" b="T15"/>
            <a:pathLst>
              <a:path w="253" h="244">
                <a:moveTo>
                  <a:pt x="125" y="0"/>
                </a:moveTo>
                <a:lnTo>
                  <a:pt x="0" y="244"/>
                </a:lnTo>
                <a:lnTo>
                  <a:pt x="253" y="244"/>
                </a:lnTo>
                <a:lnTo>
                  <a:pt x="125" y="0"/>
                </a:lnTo>
                <a:close/>
              </a:path>
            </a:pathLst>
          </a:custGeom>
          <a:noFill/>
          <a:ln w="25400">
            <a:solidFill>
              <a:srgbClr val="000000"/>
            </a:solidFill>
            <a:round/>
            <a:headEnd/>
            <a:tailEnd/>
          </a:ln>
        </p:spPr>
        <p:txBody>
          <a:bodyPr/>
          <a:lstStyle/>
          <a:p>
            <a:endParaRPr lang="en-US"/>
          </a:p>
        </p:txBody>
      </p:sp>
      <p:sp>
        <p:nvSpPr>
          <p:cNvPr id="9329" name="Freeform 145"/>
          <p:cNvSpPr>
            <a:spLocks noEditPoints="1"/>
          </p:cNvSpPr>
          <p:nvPr/>
        </p:nvSpPr>
        <p:spPr bwMode="auto">
          <a:xfrm>
            <a:off x="6852502" y="3690937"/>
            <a:ext cx="293171" cy="247650"/>
          </a:xfrm>
          <a:custGeom>
            <a:avLst/>
            <a:gdLst>
              <a:gd name="T0" fmla="*/ 4 w 200"/>
              <a:gd name="T1" fmla="*/ 0 h 156"/>
              <a:gd name="T2" fmla="*/ 176 w 200"/>
              <a:gd name="T3" fmla="*/ 132 h 156"/>
              <a:gd name="T4" fmla="*/ 168 w 200"/>
              <a:gd name="T5" fmla="*/ 144 h 156"/>
              <a:gd name="T6" fmla="*/ 0 w 200"/>
              <a:gd name="T7" fmla="*/ 12 h 156"/>
              <a:gd name="T8" fmla="*/ 4 w 200"/>
              <a:gd name="T9" fmla="*/ 0 h 156"/>
              <a:gd name="T10" fmla="*/ 176 w 200"/>
              <a:gd name="T11" fmla="*/ 112 h 156"/>
              <a:gd name="T12" fmla="*/ 200 w 200"/>
              <a:gd name="T13" fmla="*/ 156 h 156"/>
              <a:gd name="T14" fmla="*/ 152 w 200"/>
              <a:gd name="T15" fmla="*/ 148 h 156"/>
              <a:gd name="T16" fmla="*/ 176 w 200"/>
              <a:gd name="T17" fmla="*/ 112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
              <a:gd name="T28" fmla="*/ 0 h 156"/>
              <a:gd name="T29" fmla="*/ 200 w 200"/>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 h="156">
                <a:moveTo>
                  <a:pt x="4" y="0"/>
                </a:moveTo>
                <a:lnTo>
                  <a:pt x="176" y="132"/>
                </a:lnTo>
                <a:lnTo>
                  <a:pt x="168" y="144"/>
                </a:lnTo>
                <a:lnTo>
                  <a:pt x="0" y="12"/>
                </a:lnTo>
                <a:lnTo>
                  <a:pt x="4" y="0"/>
                </a:lnTo>
                <a:close/>
                <a:moveTo>
                  <a:pt x="176" y="112"/>
                </a:moveTo>
                <a:lnTo>
                  <a:pt x="200" y="156"/>
                </a:lnTo>
                <a:lnTo>
                  <a:pt x="152" y="148"/>
                </a:lnTo>
                <a:lnTo>
                  <a:pt x="176" y="112"/>
                </a:lnTo>
                <a:close/>
              </a:path>
            </a:pathLst>
          </a:custGeom>
          <a:solidFill>
            <a:srgbClr val="000000"/>
          </a:solidFill>
          <a:ln w="9525">
            <a:noFill/>
            <a:round/>
            <a:headEnd/>
            <a:tailEnd/>
          </a:ln>
        </p:spPr>
        <p:txBody>
          <a:bodyPr/>
          <a:lstStyle/>
          <a:p>
            <a:endParaRPr lang="en-US"/>
          </a:p>
        </p:txBody>
      </p:sp>
      <p:sp>
        <p:nvSpPr>
          <p:cNvPr id="9330" name="Freeform 146"/>
          <p:cNvSpPr>
            <a:spLocks/>
          </p:cNvSpPr>
          <p:nvPr/>
        </p:nvSpPr>
        <p:spPr bwMode="auto">
          <a:xfrm>
            <a:off x="6852503" y="3690937"/>
            <a:ext cx="257990" cy="228600"/>
          </a:xfrm>
          <a:custGeom>
            <a:avLst/>
            <a:gdLst>
              <a:gd name="T0" fmla="*/ 4 w 176"/>
              <a:gd name="T1" fmla="*/ 0 h 144"/>
              <a:gd name="T2" fmla="*/ 176 w 176"/>
              <a:gd name="T3" fmla="*/ 132 h 144"/>
              <a:gd name="T4" fmla="*/ 168 w 176"/>
              <a:gd name="T5" fmla="*/ 144 h 144"/>
              <a:gd name="T6" fmla="*/ 0 w 176"/>
              <a:gd name="T7" fmla="*/ 12 h 144"/>
              <a:gd name="T8" fmla="*/ 4 w 176"/>
              <a:gd name="T9" fmla="*/ 0 h 144"/>
              <a:gd name="T10" fmla="*/ 0 60000 65536"/>
              <a:gd name="T11" fmla="*/ 0 60000 65536"/>
              <a:gd name="T12" fmla="*/ 0 60000 65536"/>
              <a:gd name="T13" fmla="*/ 0 60000 65536"/>
              <a:gd name="T14" fmla="*/ 0 60000 65536"/>
              <a:gd name="T15" fmla="*/ 0 w 176"/>
              <a:gd name="T16" fmla="*/ 0 h 144"/>
              <a:gd name="T17" fmla="*/ 176 w 176"/>
              <a:gd name="T18" fmla="*/ 144 h 144"/>
            </a:gdLst>
            <a:ahLst/>
            <a:cxnLst>
              <a:cxn ang="T10">
                <a:pos x="T0" y="T1"/>
              </a:cxn>
              <a:cxn ang="T11">
                <a:pos x="T2" y="T3"/>
              </a:cxn>
              <a:cxn ang="T12">
                <a:pos x="T4" y="T5"/>
              </a:cxn>
              <a:cxn ang="T13">
                <a:pos x="T6" y="T7"/>
              </a:cxn>
              <a:cxn ang="T14">
                <a:pos x="T8" y="T9"/>
              </a:cxn>
            </a:cxnLst>
            <a:rect l="T15" t="T16" r="T17" b="T18"/>
            <a:pathLst>
              <a:path w="176" h="144">
                <a:moveTo>
                  <a:pt x="4" y="0"/>
                </a:moveTo>
                <a:lnTo>
                  <a:pt x="176" y="132"/>
                </a:lnTo>
                <a:lnTo>
                  <a:pt x="168" y="144"/>
                </a:lnTo>
                <a:lnTo>
                  <a:pt x="0" y="12"/>
                </a:lnTo>
                <a:lnTo>
                  <a:pt x="4" y="0"/>
                </a:lnTo>
                <a:close/>
              </a:path>
            </a:pathLst>
          </a:custGeom>
          <a:noFill/>
          <a:ln w="0">
            <a:solidFill>
              <a:srgbClr val="000000"/>
            </a:solidFill>
            <a:round/>
            <a:headEnd/>
            <a:tailEnd/>
          </a:ln>
        </p:spPr>
        <p:txBody>
          <a:bodyPr/>
          <a:lstStyle/>
          <a:p>
            <a:endParaRPr lang="en-US"/>
          </a:p>
        </p:txBody>
      </p:sp>
      <p:sp>
        <p:nvSpPr>
          <p:cNvPr id="9331" name="Freeform 147"/>
          <p:cNvSpPr>
            <a:spLocks/>
          </p:cNvSpPr>
          <p:nvPr/>
        </p:nvSpPr>
        <p:spPr bwMode="auto">
          <a:xfrm>
            <a:off x="7075312" y="3868737"/>
            <a:ext cx="70361" cy="69850"/>
          </a:xfrm>
          <a:custGeom>
            <a:avLst/>
            <a:gdLst>
              <a:gd name="T0" fmla="*/ 24 w 48"/>
              <a:gd name="T1" fmla="*/ 0 h 44"/>
              <a:gd name="T2" fmla="*/ 48 w 48"/>
              <a:gd name="T3" fmla="*/ 44 h 44"/>
              <a:gd name="T4" fmla="*/ 0 w 48"/>
              <a:gd name="T5" fmla="*/ 36 h 44"/>
              <a:gd name="T6" fmla="*/ 24 w 48"/>
              <a:gd name="T7" fmla="*/ 0 h 44"/>
              <a:gd name="T8" fmla="*/ 0 60000 65536"/>
              <a:gd name="T9" fmla="*/ 0 60000 65536"/>
              <a:gd name="T10" fmla="*/ 0 60000 65536"/>
              <a:gd name="T11" fmla="*/ 0 60000 65536"/>
              <a:gd name="T12" fmla="*/ 0 w 48"/>
              <a:gd name="T13" fmla="*/ 0 h 44"/>
              <a:gd name="T14" fmla="*/ 48 w 48"/>
              <a:gd name="T15" fmla="*/ 44 h 44"/>
            </a:gdLst>
            <a:ahLst/>
            <a:cxnLst>
              <a:cxn ang="T8">
                <a:pos x="T0" y="T1"/>
              </a:cxn>
              <a:cxn ang="T9">
                <a:pos x="T2" y="T3"/>
              </a:cxn>
              <a:cxn ang="T10">
                <a:pos x="T4" y="T5"/>
              </a:cxn>
              <a:cxn ang="T11">
                <a:pos x="T6" y="T7"/>
              </a:cxn>
            </a:cxnLst>
            <a:rect l="T12" t="T13" r="T14" b="T15"/>
            <a:pathLst>
              <a:path w="48" h="44">
                <a:moveTo>
                  <a:pt x="24" y="0"/>
                </a:moveTo>
                <a:lnTo>
                  <a:pt x="48" y="44"/>
                </a:lnTo>
                <a:lnTo>
                  <a:pt x="0" y="36"/>
                </a:lnTo>
                <a:lnTo>
                  <a:pt x="24" y="0"/>
                </a:lnTo>
              </a:path>
            </a:pathLst>
          </a:custGeom>
          <a:noFill/>
          <a:ln w="0">
            <a:solidFill>
              <a:srgbClr val="000000"/>
            </a:solidFill>
            <a:round/>
            <a:headEnd/>
            <a:tailEnd/>
          </a:ln>
        </p:spPr>
        <p:txBody>
          <a:bodyPr/>
          <a:lstStyle/>
          <a:p>
            <a:endParaRPr lang="en-US"/>
          </a:p>
        </p:txBody>
      </p:sp>
      <p:sp>
        <p:nvSpPr>
          <p:cNvPr id="9332" name="Rectangle 148"/>
          <p:cNvSpPr>
            <a:spLocks noChangeArrowheads="1"/>
          </p:cNvSpPr>
          <p:nvPr/>
        </p:nvSpPr>
        <p:spPr bwMode="auto">
          <a:xfrm>
            <a:off x="6449392" y="2343150"/>
            <a:ext cx="444032" cy="246221"/>
          </a:xfrm>
          <a:prstGeom prst="rect">
            <a:avLst/>
          </a:prstGeom>
          <a:noFill/>
          <a:ln w="9525">
            <a:noFill/>
            <a:miter lim="800000"/>
            <a:headEnd/>
            <a:tailEnd/>
          </a:ln>
        </p:spPr>
        <p:txBody>
          <a:bodyPr wrap="none" lIns="0" tIns="0" rIns="0" bIns="0">
            <a:spAutoFit/>
          </a:bodyPr>
          <a:lstStyle/>
          <a:p>
            <a:r>
              <a:rPr lang="en-US" sz="1600" i="1">
                <a:solidFill>
                  <a:srgbClr val="000000"/>
                </a:solidFill>
              </a:rPr>
              <a:t>AUG</a:t>
            </a:r>
            <a:endParaRPr lang="en-US"/>
          </a:p>
        </p:txBody>
      </p:sp>
      <p:sp>
        <p:nvSpPr>
          <p:cNvPr id="9333" name="Rectangle 149"/>
          <p:cNvSpPr>
            <a:spLocks noChangeArrowheads="1"/>
          </p:cNvSpPr>
          <p:nvPr/>
        </p:nvSpPr>
        <p:spPr bwMode="auto">
          <a:xfrm>
            <a:off x="6446460" y="2584450"/>
            <a:ext cx="455253" cy="246221"/>
          </a:xfrm>
          <a:prstGeom prst="rect">
            <a:avLst/>
          </a:prstGeom>
          <a:noFill/>
          <a:ln w="9525">
            <a:noFill/>
            <a:miter lim="800000"/>
            <a:headEnd/>
            <a:tailEnd/>
          </a:ln>
        </p:spPr>
        <p:txBody>
          <a:bodyPr wrap="none" lIns="0" tIns="0" rIns="0" bIns="0">
            <a:spAutoFit/>
          </a:bodyPr>
          <a:lstStyle/>
          <a:p>
            <a:r>
              <a:rPr lang="en-US" sz="1600" i="1">
                <a:solidFill>
                  <a:srgbClr val="000000"/>
                </a:solidFill>
              </a:rPr>
              <a:t>2010</a:t>
            </a:r>
            <a:endParaRPr lang="en-US"/>
          </a:p>
        </p:txBody>
      </p:sp>
      <p:sp>
        <p:nvSpPr>
          <p:cNvPr id="9334" name="Rectangle 150"/>
          <p:cNvSpPr>
            <a:spLocks noChangeArrowheads="1"/>
          </p:cNvSpPr>
          <p:nvPr/>
        </p:nvSpPr>
        <p:spPr bwMode="auto">
          <a:xfrm>
            <a:off x="6549070" y="3405188"/>
            <a:ext cx="161904" cy="292388"/>
          </a:xfrm>
          <a:prstGeom prst="rect">
            <a:avLst/>
          </a:prstGeom>
          <a:noFill/>
          <a:ln w="9525">
            <a:noFill/>
            <a:miter lim="800000"/>
            <a:headEnd/>
            <a:tailEnd/>
          </a:ln>
        </p:spPr>
        <p:txBody>
          <a:bodyPr wrap="none" lIns="0" tIns="0" rIns="0" bIns="0">
            <a:spAutoFit/>
          </a:bodyPr>
          <a:lstStyle/>
          <a:p>
            <a:r>
              <a:rPr lang="en-US" sz="1900">
                <a:solidFill>
                  <a:srgbClr val="000000"/>
                </a:solidFill>
              </a:rPr>
              <a:t>B</a:t>
            </a:r>
            <a:endParaRPr lang="en-US"/>
          </a:p>
        </p:txBody>
      </p:sp>
      <p:sp>
        <p:nvSpPr>
          <p:cNvPr id="9335" name="Rectangle 151"/>
          <p:cNvSpPr>
            <a:spLocks noChangeArrowheads="1"/>
          </p:cNvSpPr>
          <p:nvPr/>
        </p:nvSpPr>
        <p:spPr bwMode="auto">
          <a:xfrm>
            <a:off x="6358509" y="2832100"/>
            <a:ext cx="718145" cy="292388"/>
          </a:xfrm>
          <a:prstGeom prst="rect">
            <a:avLst/>
          </a:prstGeom>
          <a:noFill/>
          <a:ln w="9525">
            <a:noFill/>
            <a:miter lim="800000"/>
            <a:headEnd/>
            <a:tailEnd/>
          </a:ln>
        </p:spPr>
        <p:txBody>
          <a:bodyPr wrap="none" lIns="0" tIns="0" rIns="0" bIns="0">
            <a:spAutoFit/>
          </a:bodyPr>
          <a:lstStyle/>
          <a:p>
            <a:r>
              <a:rPr lang="en-US" sz="1900">
                <a:solidFill>
                  <a:srgbClr val="000000"/>
                </a:solidFill>
              </a:rPr>
              <a:t>COUC</a:t>
            </a:r>
            <a:endParaRPr lang="en-US"/>
          </a:p>
        </p:txBody>
      </p:sp>
      <p:sp>
        <p:nvSpPr>
          <p:cNvPr id="9336" name="Rectangle 152"/>
          <p:cNvSpPr>
            <a:spLocks noChangeArrowheads="1"/>
          </p:cNvSpPr>
          <p:nvPr/>
        </p:nvSpPr>
        <p:spPr bwMode="auto">
          <a:xfrm>
            <a:off x="6472846" y="5222874"/>
            <a:ext cx="384721" cy="230832"/>
          </a:xfrm>
          <a:prstGeom prst="rect">
            <a:avLst/>
          </a:prstGeom>
          <a:noFill/>
          <a:ln w="9525">
            <a:noFill/>
            <a:miter lim="800000"/>
            <a:headEnd/>
            <a:tailEnd/>
          </a:ln>
        </p:spPr>
        <p:txBody>
          <a:bodyPr wrap="none" lIns="0" tIns="0" rIns="0" bIns="0">
            <a:spAutoFit/>
          </a:bodyPr>
          <a:lstStyle/>
          <a:p>
            <a:r>
              <a:rPr lang="en-US" sz="1500">
                <a:solidFill>
                  <a:srgbClr val="000000"/>
                </a:solidFill>
              </a:rPr>
              <a:t>Wife</a:t>
            </a:r>
            <a:endParaRPr lang="en-US"/>
          </a:p>
        </p:txBody>
      </p:sp>
      <p:sp>
        <p:nvSpPr>
          <p:cNvPr id="9337" name="Rectangle 153"/>
          <p:cNvSpPr>
            <a:spLocks noChangeArrowheads="1"/>
          </p:cNvSpPr>
          <p:nvPr/>
        </p:nvSpPr>
        <p:spPr bwMode="auto">
          <a:xfrm>
            <a:off x="6352646" y="5464174"/>
            <a:ext cx="772647" cy="230832"/>
          </a:xfrm>
          <a:prstGeom prst="rect">
            <a:avLst/>
          </a:prstGeom>
          <a:noFill/>
          <a:ln w="9525">
            <a:noFill/>
            <a:miter lim="800000"/>
            <a:headEnd/>
            <a:tailEnd/>
          </a:ln>
        </p:spPr>
        <p:txBody>
          <a:bodyPr wrap="none" lIns="0" tIns="0" rIns="0" bIns="0">
            <a:spAutoFit/>
          </a:bodyPr>
          <a:lstStyle/>
          <a:p>
            <a:r>
              <a:rPr lang="en-US" sz="1500">
                <a:solidFill>
                  <a:srgbClr val="000000"/>
                </a:solidFill>
              </a:rPr>
              <a:t>Husband</a:t>
            </a:r>
            <a:endParaRPr lang="en-US"/>
          </a:p>
        </p:txBody>
      </p:sp>
      <p:sp>
        <p:nvSpPr>
          <p:cNvPr id="9338" name="Rectangle 154"/>
          <p:cNvSpPr>
            <a:spLocks noChangeArrowheads="1"/>
          </p:cNvSpPr>
          <p:nvPr/>
        </p:nvSpPr>
        <p:spPr bwMode="auto">
          <a:xfrm>
            <a:off x="6540275" y="4478338"/>
            <a:ext cx="419987" cy="292388"/>
          </a:xfrm>
          <a:prstGeom prst="rect">
            <a:avLst/>
          </a:prstGeom>
          <a:noFill/>
          <a:ln w="9525">
            <a:noFill/>
            <a:miter lim="800000"/>
            <a:headEnd/>
            <a:tailEnd/>
          </a:ln>
        </p:spPr>
        <p:txBody>
          <a:bodyPr wrap="none" lIns="0" tIns="0" rIns="0" bIns="0">
            <a:spAutoFit/>
          </a:bodyPr>
          <a:lstStyle/>
          <a:p>
            <a:r>
              <a:rPr lang="en-US" sz="1900">
                <a:solidFill>
                  <a:srgbClr val="000000"/>
                </a:solidFill>
              </a:rPr>
              <a:t>0% </a:t>
            </a:r>
            <a:endParaRPr lang="en-US"/>
          </a:p>
        </p:txBody>
      </p:sp>
      <p:sp>
        <p:nvSpPr>
          <p:cNvPr id="9339" name="Freeform 155"/>
          <p:cNvSpPr>
            <a:spLocks/>
          </p:cNvSpPr>
          <p:nvPr/>
        </p:nvSpPr>
        <p:spPr bwMode="auto">
          <a:xfrm>
            <a:off x="6440597" y="3875087"/>
            <a:ext cx="382588" cy="444500"/>
          </a:xfrm>
          <a:custGeom>
            <a:avLst/>
            <a:gdLst>
              <a:gd name="T0" fmla="*/ 0 w 261"/>
              <a:gd name="T1" fmla="*/ 108 h 280"/>
              <a:gd name="T2" fmla="*/ 101 w 261"/>
              <a:gd name="T3" fmla="*/ 108 h 280"/>
              <a:gd name="T4" fmla="*/ 129 w 261"/>
              <a:gd name="T5" fmla="*/ 0 h 280"/>
              <a:gd name="T6" fmla="*/ 161 w 261"/>
              <a:gd name="T7" fmla="*/ 108 h 280"/>
              <a:gd name="T8" fmla="*/ 261 w 261"/>
              <a:gd name="T9" fmla="*/ 108 h 280"/>
              <a:gd name="T10" fmla="*/ 177 w 261"/>
              <a:gd name="T11" fmla="*/ 172 h 280"/>
              <a:gd name="T12" fmla="*/ 209 w 261"/>
              <a:gd name="T13" fmla="*/ 280 h 280"/>
              <a:gd name="T14" fmla="*/ 129 w 261"/>
              <a:gd name="T15" fmla="*/ 216 h 280"/>
              <a:gd name="T16" fmla="*/ 48 w 261"/>
              <a:gd name="T17" fmla="*/ 280 h 280"/>
              <a:gd name="T18" fmla="*/ 80 w 261"/>
              <a:gd name="T19" fmla="*/ 172 h 280"/>
              <a:gd name="T20" fmla="*/ 0 w 261"/>
              <a:gd name="T21" fmla="*/ 108 h 2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1"/>
              <a:gd name="T34" fmla="*/ 0 h 280"/>
              <a:gd name="T35" fmla="*/ 261 w 261"/>
              <a:gd name="T36" fmla="*/ 280 h 2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1" h="280">
                <a:moveTo>
                  <a:pt x="0" y="108"/>
                </a:moveTo>
                <a:lnTo>
                  <a:pt x="101" y="108"/>
                </a:lnTo>
                <a:lnTo>
                  <a:pt x="129" y="0"/>
                </a:lnTo>
                <a:lnTo>
                  <a:pt x="161" y="108"/>
                </a:lnTo>
                <a:lnTo>
                  <a:pt x="261" y="108"/>
                </a:lnTo>
                <a:lnTo>
                  <a:pt x="177" y="172"/>
                </a:lnTo>
                <a:lnTo>
                  <a:pt x="209" y="280"/>
                </a:lnTo>
                <a:lnTo>
                  <a:pt x="129" y="216"/>
                </a:lnTo>
                <a:lnTo>
                  <a:pt x="48" y="280"/>
                </a:lnTo>
                <a:lnTo>
                  <a:pt x="80" y="172"/>
                </a:lnTo>
                <a:lnTo>
                  <a:pt x="0" y="108"/>
                </a:lnTo>
                <a:close/>
              </a:path>
            </a:pathLst>
          </a:custGeom>
          <a:noFill/>
          <a:ln w="25400">
            <a:solidFill>
              <a:srgbClr val="000000"/>
            </a:solidFill>
            <a:round/>
            <a:headEnd/>
            <a:tailEnd/>
          </a:ln>
        </p:spPr>
        <p:txBody>
          <a:bodyPr/>
          <a:lstStyle/>
          <a:p>
            <a:endParaRPr lang="en-US"/>
          </a:p>
        </p:txBody>
      </p:sp>
      <p:sp>
        <p:nvSpPr>
          <p:cNvPr id="9340" name="Freeform 156"/>
          <p:cNvSpPr>
            <a:spLocks/>
          </p:cNvSpPr>
          <p:nvPr/>
        </p:nvSpPr>
        <p:spPr bwMode="auto">
          <a:xfrm>
            <a:off x="6317465" y="3875087"/>
            <a:ext cx="64498" cy="69850"/>
          </a:xfrm>
          <a:custGeom>
            <a:avLst/>
            <a:gdLst>
              <a:gd name="T0" fmla="*/ 24 w 44"/>
              <a:gd name="T1" fmla="*/ 0 h 44"/>
              <a:gd name="T2" fmla="*/ 44 w 44"/>
              <a:gd name="T3" fmla="*/ 44 h 44"/>
              <a:gd name="T4" fmla="*/ 0 w 44"/>
              <a:gd name="T5" fmla="*/ 36 h 44"/>
              <a:gd name="T6" fmla="*/ 24 w 44"/>
              <a:gd name="T7" fmla="*/ 0 h 44"/>
              <a:gd name="T8" fmla="*/ 0 60000 65536"/>
              <a:gd name="T9" fmla="*/ 0 60000 65536"/>
              <a:gd name="T10" fmla="*/ 0 60000 65536"/>
              <a:gd name="T11" fmla="*/ 0 60000 65536"/>
              <a:gd name="T12" fmla="*/ 0 w 44"/>
              <a:gd name="T13" fmla="*/ 0 h 44"/>
              <a:gd name="T14" fmla="*/ 44 w 44"/>
              <a:gd name="T15" fmla="*/ 44 h 44"/>
            </a:gdLst>
            <a:ahLst/>
            <a:cxnLst>
              <a:cxn ang="T8">
                <a:pos x="T0" y="T1"/>
              </a:cxn>
              <a:cxn ang="T9">
                <a:pos x="T2" y="T3"/>
              </a:cxn>
              <a:cxn ang="T10">
                <a:pos x="T4" y="T5"/>
              </a:cxn>
              <a:cxn ang="T11">
                <a:pos x="T6" y="T7"/>
              </a:cxn>
            </a:cxnLst>
            <a:rect l="T12" t="T13" r="T14" b="T15"/>
            <a:pathLst>
              <a:path w="44" h="44">
                <a:moveTo>
                  <a:pt x="24" y="0"/>
                </a:moveTo>
                <a:lnTo>
                  <a:pt x="44" y="44"/>
                </a:lnTo>
                <a:lnTo>
                  <a:pt x="0" y="36"/>
                </a:lnTo>
                <a:lnTo>
                  <a:pt x="24" y="0"/>
                </a:lnTo>
              </a:path>
            </a:pathLst>
          </a:custGeom>
          <a:noFill/>
          <a:ln w="0">
            <a:solidFill>
              <a:srgbClr val="000000"/>
            </a:solidFill>
            <a:round/>
            <a:headEnd/>
            <a:tailEnd/>
          </a:ln>
        </p:spPr>
        <p:txBody>
          <a:bodyPr/>
          <a:lstStyle/>
          <a:p>
            <a:endParaRPr lang="en-US"/>
          </a:p>
        </p:txBody>
      </p:sp>
      <p:sp>
        <p:nvSpPr>
          <p:cNvPr id="9341" name="Rectangle 157"/>
          <p:cNvSpPr>
            <a:spLocks noChangeArrowheads="1"/>
          </p:cNvSpPr>
          <p:nvPr/>
        </p:nvSpPr>
        <p:spPr bwMode="auto">
          <a:xfrm>
            <a:off x="6557866" y="3973513"/>
            <a:ext cx="189154" cy="292388"/>
          </a:xfrm>
          <a:prstGeom prst="rect">
            <a:avLst/>
          </a:prstGeom>
          <a:noFill/>
          <a:ln w="9525">
            <a:noFill/>
            <a:miter lim="800000"/>
            <a:headEnd/>
            <a:tailEnd/>
          </a:ln>
        </p:spPr>
        <p:txBody>
          <a:bodyPr wrap="none" lIns="0" tIns="0" rIns="0" bIns="0">
            <a:spAutoFit/>
          </a:bodyPr>
          <a:lstStyle/>
          <a:p>
            <a:r>
              <a:rPr lang="en-US" sz="1900">
                <a:solidFill>
                  <a:srgbClr val="000000"/>
                </a:solidFill>
              </a:rPr>
              <a:t>O</a:t>
            </a:r>
            <a:endParaRPr lang="en-US"/>
          </a:p>
        </p:txBody>
      </p:sp>
      <p:sp>
        <p:nvSpPr>
          <p:cNvPr id="2" name="Slide Number Placeholder 1"/>
          <p:cNvSpPr>
            <a:spLocks noGrp="1"/>
          </p:cNvSpPr>
          <p:nvPr>
            <p:ph type="sldNum" sz="quarter" idx="12"/>
          </p:nvPr>
        </p:nvSpPr>
        <p:spPr/>
        <p:txBody>
          <a:bodyPr/>
          <a:lstStyle/>
          <a:p>
            <a:pPr>
              <a:defRPr/>
            </a:pPr>
            <a:fld id="{107AE71A-4A6B-4C3C-B7EB-9A3618EA9F49}" type="slidenum">
              <a:rPr lang="en-US" smtClean="0"/>
              <a:pPr>
                <a:defRPr/>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83163"/>
          </a:xfrm>
        </p:spPr>
        <p:txBody>
          <a:bodyPr>
            <a:normAutofit fontScale="25000" lnSpcReduction="20000"/>
          </a:bodyPr>
          <a:lstStyle/>
          <a:p>
            <a:pPr>
              <a:buNone/>
            </a:pPr>
            <a:r>
              <a:rPr lang="en-US" sz="9600" dirty="0" smtClean="0">
                <a:solidFill>
                  <a:srgbClr val="0000FF"/>
                </a:solidFill>
              </a:rPr>
              <a:t>Simultaneous chain (DPD) 	      </a:t>
            </a:r>
            <a:r>
              <a:rPr lang="en-US" sz="9600" dirty="0" err="1" smtClean="0">
                <a:solidFill>
                  <a:srgbClr val="0000FF"/>
                </a:solidFill>
              </a:rPr>
              <a:t>Nonsimultaneous</a:t>
            </a:r>
            <a:r>
              <a:rPr lang="en-US" sz="9600" dirty="0" smtClean="0">
                <a:solidFill>
                  <a:srgbClr val="0000FF"/>
                </a:solidFill>
              </a:rPr>
              <a:t> chain (NEAD)</a:t>
            </a:r>
          </a:p>
          <a:p>
            <a:pPr>
              <a:buNone/>
            </a:pPr>
            <a:endParaRPr lang="en-US" sz="9600" dirty="0" smtClean="0"/>
          </a:p>
          <a:p>
            <a:pPr>
              <a:buNone/>
            </a:pPr>
            <a:endParaRPr lang="en-US" sz="8000" dirty="0" smtClean="0"/>
          </a:p>
          <a:p>
            <a:pPr>
              <a:buNone/>
            </a:pPr>
            <a:r>
              <a:rPr lang="en-US" sz="8000" dirty="0" smtClean="0">
                <a:solidFill>
                  <a:srgbClr val="0000FF"/>
                </a:solidFill>
              </a:rPr>
              <a:t>                		</a:t>
            </a:r>
          </a:p>
          <a:p>
            <a:pPr>
              <a:buNone/>
            </a:pPr>
            <a:r>
              <a:rPr lang="en-US" sz="8000" dirty="0" smtClean="0">
                <a:solidFill>
                  <a:srgbClr val="0000FF"/>
                </a:solidFill>
              </a:rPr>
              <a:t>                                                                         </a:t>
            </a:r>
          </a:p>
          <a:p>
            <a:pPr>
              <a:buNone/>
            </a:pPr>
            <a:endParaRPr lang="en-US" sz="8000" dirty="0" smtClean="0">
              <a:solidFill>
                <a:srgbClr val="0000FF"/>
              </a:solidFill>
            </a:endParaRPr>
          </a:p>
          <a:p>
            <a:pPr>
              <a:buNone/>
            </a:pPr>
            <a:r>
              <a:rPr lang="en-US" sz="8000" dirty="0" smtClean="0">
                <a:solidFill>
                  <a:srgbClr val="0000FF"/>
                </a:solidFill>
              </a:rPr>
              <a:t>	</a:t>
            </a:r>
          </a:p>
          <a:p>
            <a:pPr>
              <a:buNone/>
            </a:pPr>
            <a:r>
              <a:rPr lang="en-US" sz="8000" dirty="0" smtClean="0">
                <a:solidFill>
                  <a:srgbClr val="0000FF"/>
                </a:solidFill>
              </a:rPr>
              <a:t>                            </a:t>
            </a:r>
          </a:p>
          <a:p>
            <a:pPr>
              <a:buNone/>
            </a:pPr>
            <a:endParaRPr lang="en-US" sz="8000" dirty="0" smtClean="0">
              <a:solidFill>
                <a:srgbClr val="0000FF"/>
              </a:solidFill>
            </a:endParaRPr>
          </a:p>
          <a:p>
            <a:pPr>
              <a:buNone/>
            </a:pPr>
            <a:endParaRPr lang="en-US" sz="8000" dirty="0" smtClean="0">
              <a:solidFill>
                <a:srgbClr val="0000FF"/>
              </a:solidFill>
            </a:endParaRPr>
          </a:p>
          <a:p>
            <a:pPr>
              <a:buNone/>
            </a:pPr>
            <a:r>
              <a:rPr lang="en-US" dirty="0" smtClean="0"/>
              <a:t>	</a:t>
            </a:r>
          </a:p>
          <a:p>
            <a:pPr>
              <a:buNone/>
            </a:pPr>
            <a:r>
              <a:rPr lang="en-US" dirty="0" smtClean="0"/>
              <a:t>	</a:t>
            </a:r>
          </a:p>
          <a:p>
            <a:pPr>
              <a:buNone/>
            </a:pPr>
            <a:r>
              <a:rPr lang="en-US" dirty="0" smtClean="0"/>
              <a:t>	</a:t>
            </a:r>
          </a:p>
          <a:p>
            <a:pPr>
              <a:buNone/>
            </a:pPr>
            <a:endParaRPr lang="en-US" dirty="0" smtClean="0"/>
          </a:p>
          <a:p>
            <a:pPr>
              <a:buNone/>
            </a:pPr>
            <a:r>
              <a:rPr lang="en-US" dirty="0" smtClean="0"/>
              <a:t>    </a:t>
            </a:r>
          </a:p>
          <a:p>
            <a:pPr>
              <a:buNone/>
            </a:pPr>
            <a:r>
              <a:rPr lang="en-US" dirty="0"/>
              <a:t>	</a:t>
            </a:r>
            <a:endParaRPr lang="en-US" dirty="0" smtClean="0"/>
          </a:p>
          <a:p>
            <a:pPr>
              <a:buNone/>
            </a:pPr>
            <a:r>
              <a:rPr lang="en-US" sz="2800" dirty="0"/>
              <a:t>	</a:t>
            </a:r>
            <a:endParaRPr lang="en-US" dirty="0" smtClean="0"/>
          </a:p>
          <a:p>
            <a:endParaRPr lang="en-US" dirty="0"/>
          </a:p>
        </p:txBody>
      </p:sp>
      <p:sp>
        <p:nvSpPr>
          <p:cNvPr id="2" name="Title 1"/>
          <p:cNvSpPr>
            <a:spLocks noGrp="1"/>
          </p:cNvSpPr>
          <p:nvPr>
            <p:ph type="title"/>
          </p:nvPr>
        </p:nvSpPr>
        <p:spPr/>
        <p:txBody>
          <a:bodyPr>
            <a:normAutofit/>
          </a:bodyPr>
          <a:lstStyle/>
          <a:p>
            <a:r>
              <a:rPr lang="en-US" dirty="0" smtClean="0"/>
              <a:t>Chains </a:t>
            </a:r>
            <a:endParaRPr lang="en-US" dirty="0"/>
          </a:p>
        </p:txBody>
      </p:sp>
      <p:sp>
        <p:nvSpPr>
          <p:cNvPr id="5" name="Rectangle 4"/>
          <p:cNvSpPr/>
          <p:nvPr/>
        </p:nvSpPr>
        <p:spPr>
          <a:xfrm>
            <a:off x="763604" y="2118841"/>
            <a:ext cx="685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Alt</a:t>
            </a:r>
            <a:endParaRPr lang="en-US" dirty="0">
              <a:solidFill>
                <a:schemeClr val="tx1"/>
              </a:solidFill>
            </a:endParaRPr>
          </a:p>
        </p:txBody>
      </p:sp>
      <p:cxnSp>
        <p:nvCxnSpPr>
          <p:cNvPr id="7" name="Straight Arrow Connector 6"/>
          <p:cNvCxnSpPr>
            <a:stCxn id="5" idx="3"/>
          </p:cNvCxnSpPr>
          <p:nvPr/>
        </p:nvCxnSpPr>
        <p:spPr>
          <a:xfrm>
            <a:off x="1449404" y="2347441"/>
            <a:ext cx="762000" cy="533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01624" y="2657856"/>
            <a:ext cx="685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D1</a:t>
            </a:r>
            <a:endParaRPr lang="en-US" dirty="0">
              <a:solidFill>
                <a:schemeClr val="tx1"/>
              </a:solidFill>
            </a:endParaRPr>
          </a:p>
        </p:txBody>
      </p:sp>
      <p:sp>
        <p:nvSpPr>
          <p:cNvPr id="14" name="Rectangle 13"/>
          <p:cNvSpPr/>
          <p:nvPr/>
        </p:nvSpPr>
        <p:spPr>
          <a:xfrm>
            <a:off x="2133600" y="4114800"/>
            <a:ext cx="8382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List  </a:t>
            </a:r>
            <a:endParaRPr lang="en-US" dirty="0">
              <a:solidFill>
                <a:schemeClr val="tx1"/>
              </a:solidFill>
            </a:endParaRPr>
          </a:p>
        </p:txBody>
      </p:sp>
      <p:cxnSp>
        <p:nvCxnSpPr>
          <p:cNvPr id="19" name="Straight Arrow Connector 18"/>
          <p:cNvCxnSpPr>
            <a:stCxn id="11" idx="3"/>
          </p:cNvCxnSpPr>
          <p:nvPr/>
        </p:nvCxnSpPr>
        <p:spPr>
          <a:xfrm>
            <a:off x="1487424" y="2886456"/>
            <a:ext cx="798576" cy="5425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Isosceles Triangle 20"/>
          <p:cNvSpPr/>
          <p:nvPr/>
        </p:nvSpPr>
        <p:spPr>
          <a:xfrm>
            <a:off x="1981200" y="2590800"/>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R1</a:t>
            </a:r>
            <a:endParaRPr lang="en-US" dirty="0">
              <a:solidFill>
                <a:schemeClr val="tx1"/>
              </a:solidFill>
            </a:endParaRPr>
          </a:p>
        </p:txBody>
      </p:sp>
      <p:sp>
        <p:nvSpPr>
          <p:cNvPr id="10" name="Rectangle 9"/>
          <p:cNvSpPr/>
          <p:nvPr/>
        </p:nvSpPr>
        <p:spPr>
          <a:xfrm>
            <a:off x="4800600" y="1905000"/>
            <a:ext cx="685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Alt</a:t>
            </a:r>
            <a:endParaRPr lang="en-US" dirty="0">
              <a:solidFill>
                <a:schemeClr val="tx1"/>
              </a:solidFill>
            </a:endParaRPr>
          </a:p>
        </p:txBody>
      </p:sp>
      <p:cxnSp>
        <p:nvCxnSpPr>
          <p:cNvPr id="12" name="Straight Arrow Connector 11"/>
          <p:cNvCxnSpPr>
            <a:stCxn id="10" idx="3"/>
          </p:cNvCxnSpPr>
          <p:nvPr/>
        </p:nvCxnSpPr>
        <p:spPr>
          <a:xfrm>
            <a:off x="5486400" y="2133600"/>
            <a:ext cx="762000" cy="533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840224" y="2505456"/>
            <a:ext cx="685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D1</a:t>
            </a:r>
            <a:endParaRPr lang="en-US" dirty="0">
              <a:solidFill>
                <a:schemeClr val="tx1"/>
              </a:solidFill>
            </a:endParaRPr>
          </a:p>
        </p:txBody>
      </p:sp>
      <p:cxnSp>
        <p:nvCxnSpPr>
          <p:cNvPr id="16" name="Straight Arrow Connector 15"/>
          <p:cNvCxnSpPr>
            <a:stCxn id="13" idx="3"/>
          </p:cNvCxnSpPr>
          <p:nvPr/>
        </p:nvCxnSpPr>
        <p:spPr>
          <a:xfrm>
            <a:off x="5526024" y="2734056"/>
            <a:ext cx="874776" cy="5425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7" name="Isosceles Triangle 16"/>
          <p:cNvSpPr/>
          <p:nvPr/>
        </p:nvSpPr>
        <p:spPr>
          <a:xfrm>
            <a:off x="6019800" y="2438400"/>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R1</a:t>
            </a:r>
            <a:endParaRPr lang="en-US" dirty="0">
              <a:solidFill>
                <a:schemeClr val="tx1"/>
              </a:solidFill>
            </a:endParaRPr>
          </a:p>
        </p:txBody>
      </p:sp>
      <p:sp>
        <p:nvSpPr>
          <p:cNvPr id="18" name="Rectangle 17"/>
          <p:cNvSpPr/>
          <p:nvPr/>
        </p:nvSpPr>
        <p:spPr>
          <a:xfrm>
            <a:off x="4724400" y="3124200"/>
            <a:ext cx="914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Bridge Donor</a:t>
            </a:r>
            <a:endParaRPr lang="en-US" dirty="0">
              <a:solidFill>
                <a:schemeClr val="tx1"/>
              </a:solidFill>
            </a:endParaRPr>
          </a:p>
        </p:txBody>
      </p:sp>
      <p:sp>
        <p:nvSpPr>
          <p:cNvPr id="20" name="Isosceles Triangle 19"/>
          <p:cNvSpPr/>
          <p:nvPr/>
        </p:nvSpPr>
        <p:spPr>
          <a:xfrm>
            <a:off x="6056376" y="3133344"/>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R2</a:t>
            </a:r>
            <a:endParaRPr lang="en-US" dirty="0">
              <a:solidFill>
                <a:schemeClr val="tx1"/>
              </a:solidFill>
            </a:endParaRPr>
          </a:p>
        </p:txBody>
      </p:sp>
      <p:cxnSp>
        <p:nvCxnSpPr>
          <p:cNvPr id="23" name="Straight Arrow Connector 22"/>
          <p:cNvCxnSpPr/>
          <p:nvPr/>
        </p:nvCxnSpPr>
        <p:spPr>
          <a:xfrm>
            <a:off x="5562600" y="3657600"/>
            <a:ext cx="874776" cy="5425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953000" y="4038600"/>
            <a:ext cx="685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D3</a:t>
            </a:r>
            <a:endParaRPr lang="en-US" dirty="0">
              <a:solidFill>
                <a:schemeClr val="tx1"/>
              </a:solidFill>
            </a:endParaRPr>
          </a:p>
        </p:txBody>
      </p:sp>
      <p:sp>
        <p:nvSpPr>
          <p:cNvPr id="25" name="Isosceles Triangle 24"/>
          <p:cNvSpPr/>
          <p:nvPr/>
        </p:nvSpPr>
        <p:spPr>
          <a:xfrm>
            <a:off x="6132576" y="3971544"/>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R3</a:t>
            </a:r>
            <a:endParaRPr lang="en-US" dirty="0">
              <a:solidFill>
                <a:schemeClr val="tx1"/>
              </a:solidFill>
            </a:endParaRPr>
          </a:p>
        </p:txBody>
      </p:sp>
      <p:cxnSp>
        <p:nvCxnSpPr>
          <p:cNvPr id="26" name="Straight Arrow Connector 25"/>
          <p:cNvCxnSpPr/>
          <p:nvPr/>
        </p:nvCxnSpPr>
        <p:spPr>
          <a:xfrm>
            <a:off x="5638800" y="4495800"/>
            <a:ext cx="874776" cy="54254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7" name="Isosceles Triangle 26"/>
          <p:cNvSpPr/>
          <p:nvPr/>
        </p:nvSpPr>
        <p:spPr>
          <a:xfrm>
            <a:off x="6248400" y="4800600"/>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R4</a:t>
            </a:r>
            <a:endParaRPr lang="en-US" dirty="0">
              <a:solidFill>
                <a:schemeClr val="tx1"/>
              </a:solidFill>
            </a:endParaRPr>
          </a:p>
        </p:txBody>
      </p:sp>
      <p:sp>
        <p:nvSpPr>
          <p:cNvPr id="29" name="Rectangle 28"/>
          <p:cNvSpPr/>
          <p:nvPr/>
        </p:nvSpPr>
        <p:spPr>
          <a:xfrm>
            <a:off x="4800600" y="4800600"/>
            <a:ext cx="9906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Bridge Donor</a:t>
            </a:r>
            <a:endParaRPr lang="en-US" dirty="0">
              <a:solidFill>
                <a:schemeClr val="tx1"/>
              </a:solidFill>
            </a:endParaRPr>
          </a:p>
        </p:txBody>
      </p:sp>
      <p:sp>
        <p:nvSpPr>
          <p:cNvPr id="30" name="Rectangle 29"/>
          <p:cNvSpPr/>
          <p:nvPr/>
        </p:nvSpPr>
        <p:spPr>
          <a:xfrm>
            <a:off x="762000" y="3352800"/>
            <a:ext cx="914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Bridge Donor</a:t>
            </a:r>
            <a:endParaRPr lang="en-US" dirty="0">
              <a:solidFill>
                <a:schemeClr val="tx1"/>
              </a:solidFill>
            </a:endParaRPr>
          </a:p>
        </p:txBody>
      </p:sp>
      <p:sp>
        <p:nvSpPr>
          <p:cNvPr id="31" name="Isosceles Triangle 30"/>
          <p:cNvSpPr/>
          <p:nvPr/>
        </p:nvSpPr>
        <p:spPr>
          <a:xfrm>
            <a:off x="1981200" y="3276600"/>
            <a:ext cx="990600" cy="5334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R2</a:t>
            </a:r>
            <a:endParaRPr lang="en-US" dirty="0">
              <a:solidFill>
                <a:schemeClr val="tx1"/>
              </a:solidFill>
            </a:endParaRPr>
          </a:p>
        </p:txBody>
      </p:sp>
      <p:cxnSp>
        <p:nvCxnSpPr>
          <p:cNvPr id="32" name="Straight Arrow Connector 31"/>
          <p:cNvCxnSpPr/>
          <p:nvPr/>
        </p:nvCxnSpPr>
        <p:spPr>
          <a:xfrm>
            <a:off x="1600200" y="3810000"/>
            <a:ext cx="533400" cy="381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78</a:t>
            </a:fld>
            <a:endParaRPr lang="en-US"/>
          </a:p>
        </p:txBody>
      </p:sp>
    </p:spTree>
    <p:extLst>
      <p:ext uri="{BB962C8B-B14F-4D97-AF65-F5344CB8AC3E}">
        <p14:creationId xmlns:p14="http://schemas.microsoft.com/office/powerpoint/2010/main" val="24368264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8931D6B6-181F-48D8-8B49-A6E52FA57CD4}" type="slidenum">
              <a:rPr lang="en-US" smtClean="0"/>
              <a:pPr>
                <a:defRPr/>
              </a:pPr>
              <a:t>79</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52400"/>
            <a:ext cx="6496050"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191000" y="1752600"/>
            <a:ext cx="314325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2438400"/>
            <a:ext cx="43529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94332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80</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98951"/>
            <a:ext cx="6934200" cy="65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3610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NEAD-Fig4.png"/>
          <p:cNvPicPr>
            <a:picLocks noGrp="1" noChangeAspect="1"/>
          </p:cNvPicPr>
          <p:nvPr>
            <p:ph idx="1"/>
          </p:nvPr>
        </p:nvPicPr>
        <p:blipFill>
          <a:blip r:embed="rId3" cstate="print"/>
          <a:stretch>
            <a:fillRect/>
          </a:stretch>
        </p:blipFill>
        <p:spPr>
          <a:xfrm>
            <a:off x="1600200" y="1524000"/>
            <a:ext cx="5689709" cy="3762314"/>
          </a:xfrm>
        </p:spPr>
      </p:pic>
      <p:sp>
        <p:nvSpPr>
          <p:cNvPr id="2" name="Title 1"/>
          <p:cNvSpPr>
            <a:spLocks noGrp="1"/>
          </p:cNvSpPr>
          <p:nvPr>
            <p:ph type="title"/>
          </p:nvPr>
        </p:nvSpPr>
        <p:spPr/>
        <p:txBody>
          <a:bodyPr>
            <a:normAutofit fontScale="90000"/>
          </a:bodyPr>
          <a:lstStyle/>
          <a:p>
            <a:r>
              <a:rPr lang="en-US" dirty="0" smtClean="0"/>
              <a:t>Ratio of #transplants between policies</a:t>
            </a:r>
            <a:endParaRPr lang="en-US" dirty="0"/>
          </a:p>
        </p:txBody>
      </p:sp>
      <p:sp>
        <p:nvSpPr>
          <p:cNvPr id="5" name="TextBox 4"/>
          <p:cNvSpPr txBox="1"/>
          <p:nvPr/>
        </p:nvSpPr>
        <p:spPr>
          <a:xfrm>
            <a:off x="1219200" y="5410200"/>
            <a:ext cx="6781800" cy="738664"/>
          </a:xfrm>
          <a:prstGeom prst="rect">
            <a:avLst/>
          </a:prstGeom>
          <a:noFill/>
        </p:spPr>
        <p:txBody>
          <a:bodyPr wrap="square" rtlCol="0">
            <a:spAutoFit/>
          </a:bodyPr>
          <a:lstStyle/>
          <a:p>
            <a:r>
              <a:rPr lang="en-US" sz="2400" dirty="0" smtClean="0"/>
              <a:t>Ashlagi, Gilchrist, Roth and Rees,  AJT, 2011</a:t>
            </a:r>
          </a:p>
          <a:p>
            <a:endParaRPr lang="en-US" dirty="0" smtClean="0"/>
          </a:p>
        </p:txBody>
      </p:sp>
      <p:sp>
        <p:nvSpPr>
          <p:cNvPr id="3" name="Slide Number Placeholder 2"/>
          <p:cNvSpPr>
            <a:spLocks noGrp="1"/>
          </p:cNvSpPr>
          <p:nvPr>
            <p:ph type="sldNum" sz="quarter" idx="12"/>
          </p:nvPr>
        </p:nvSpPr>
        <p:spPr/>
        <p:txBody>
          <a:bodyPr/>
          <a:lstStyle/>
          <a:p>
            <a:pPr>
              <a:defRPr/>
            </a:pPr>
            <a:fld id="{107AE71A-4A6B-4C3C-B7EB-9A3618EA9F49}" type="slidenum">
              <a:rPr lang="en-US" smtClean="0"/>
              <a:pPr>
                <a:defRPr/>
              </a:pPr>
              <a:t>81</a:t>
            </a:fld>
            <a:endParaRPr lang="en-US"/>
          </a:p>
        </p:txBody>
      </p:sp>
    </p:spTree>
    <p:extLst>
      <p:ext uri="{BB962C8B-B14F-4D97-AF65-F5344CB8AC3E}">
        <p14:creationId xmlns:p14="http://schemas.microsoft.com/office/powerpoint/2010/main" val="216230895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ChangeAspect="1" noChangeArrowheads="1"/>
          </p:cNvPicPr>
          <p:nvPr/>
        </p:nvPicPr>
        <p:blipFill rotWithShape="1">
          <a:blip r:embed="rId3" cstate="print"/>
          <a:srcRect l="9842" t="6400" r="36704" b="11241"/>
          <a:stretch/>
        </p:blipFill>
        <p:spPr bwMode="auto">
          <a:xfrm>
            <a:off x="1524000" y="304800"/>
            <a:ext cx="6517105" cy="6275672"/>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F22462D5-3675-4228-B984-9A4A5E0BEAEB}" type="slidenum">
              <a:rPr lang="en-US" smtClean="0"/>
              <a:pPr>
                <a:defRPr/>
              </a:pPr>
              <a:t>82</a:t>
            </a:fld>
            <a:endParaRPr lang="en-US"/>
          </a:p>
        </p:txBody>
      </p:sp>
    </p:spTree>
    <p:extLst>
      <p:ext uri="{BB962C8B-B14F-4D97-AF65-F5344CB8AC3E}">
        <p14:creationId xmlns:p14="http://schemas.microsoft.com/office/powerpoint/2010/main" val="291298119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NEAD chains so effective?</a:t>
            </a:r>
            <a:endParaRPr lang="en-US" dirty="0"/>
          </a:p>
        </p:txBody>
      </p:sp>
      <p:sp>
        <p:nvSpPr>
          <p:cNvPr id="3" name="Content Placeholder 2"/>
          <p:cNvSpPr>
            <a:spLocks noGrp="1"/>
          </p:cNvSpPr>
          <p:nvPr>
            <p:ph idx="1"/>
          </p:nvPr>
        </p:nvSpPr>
        <p:spPr/>
        <p:txBody>
          <a:bodyPr/>
          <a:lstStyle/>
          <a:p>
            <a:r>
              <a:rPr lang="en-US" dirty="0" smtClean="0"/>
              <a:t>In a really large market they wouldn’t be…</a:t>
            </a:r>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83</a:t>
            </a:fld>
            <a:endParaRPr lang="en-US"/>
          </a:p>
        </p:txBody>
      </p:sp>
    </p:spTree>
    <p:extLst>
      <p:ext uri="{BB962C8B-B14F-4D97-AF65-F5344CB8AC3E}">
        <p14:creationId xmlns:p14="http://schemas.microsoft.com/office/powerpoint/2010/main" val="26358079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304800" y="1295400"/>
            <a:ext cx="8534400" cy="4038600"/>
            <a:chOff x="76200" y="97970"/>
            <a:chExt cx="8011590" cy="2895600"/>
          </a:xfrm>
        </p:grpSpPr>
        <p:grpSp>
          <p:nvGrpSpPr>
            <p:cNvPr id="3" name="Group 226"/>
            <p:cNvGrpSpPr/>
            <p:nvPr/>
          </p:nvGrpSpPr>
          <p:grpSpPr>
            <a:xfrm>
              <a:off x="76200" y="97970"/>
              <a:ext cx="8011590" cy="2895600"/>
              <a:chOff x="762000" y="2514600"/>
              <a:chExt cx="8011590" cy="2895600"/>
            </a:xfrm>
          </p:grpSpPr>
          <p:sp>
            <p:nvSpPr>
              <p:cNvPr id="35" name="Oval 34"/>
              <p:cNvSpPr/>
              <p:nvPr/>
            </p:nvSpPr>
            <p:spPr>
              <a:xfrm>
                <a:off x="7401990" y="3505200"/>
                <a:ext cx="13716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baseline="-25000" dirty="0">
                  <a:solidFill>
                    <a:schemeClr val="tx1"/>
                  </a:solidFill>
                </a:endParaRPr>
              </a:p>
            </p:txBody>
          </p:sp>
          <p:sp>
            <p:nvSpPr>
              <p:cNvPr id="38" name="Oval 37"/>
              <p:cNvSpPr/>
              <p:nvPr/>
            </p:nvSpPr>
            <p:spPr>
              <a:xfrm>
                <a:off x="7391400" y="2514600"/>
                <a:ext cx="10668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a:t>
                </a:r>
                <a:endParaRPr lang="en-US" dirty="0">
                  <a:solidFill>
                    <a:schemeClr val="tx1"/>
                  </a:solidFill>
                </a:endParaRPr>
              </a:p>
            </p:txBody>
          </p:sp>
          <p:sp>
            <p:nvSpPr>
              <p:cNvPr id="40" name="Oval 39"/>
              <p:cNvSpPr/>
              <p:nvPr/>
            </p:nvSpPr>
            <p:spPr>
              <a:xfrm>
                <a:off x="762000" y="4495800"/>
                <a:ext cx="2493435" cy="838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B-AB       A-AB  </a:t>
                </a:r>
                <a:endParaRPr lang="en-US" dirty="0">
                  <a:solidFill>
                    <a:schemeClr val="tx1"/>
                  </a:solidFill>
                </a:endParaRPr>
              </a:p>
            </p:txBody>
          </p:sp>
          <p:sp>
            <p:nvSpPr>
              <p:cNvPr id="72" name="TextBox 71"/>
              <p:cNvSpPr txBox="1"/>
              <p:nvPr/>
            </p:nvSpPr>
            <p:spPr>
              <a:xfrm>
                <a:off x="7362335" y="3873857"/>
                <a:ext cx="524887" cy="646331"/>
              </a:xfrm>
              <a:prstGeom prst="rect">
                <a:avLst/>
              </a:prstGeom>
              <a:noFill/>
            </p:spPr>
            <p:txBody>
              <a:bodyPr wrap="none" rtlCol="0">
                <a:spAutoFit/>
              </a:bodyPr>
              <a:lstStyle/>
              <a:p>
                <a:pPr marL="0" lvl="1"/>
                <a:r>
                  <a:rPr lang="en-US" dirty="0" smtClean="0"/>
                  <a:t>V</a:t>
                </a:r>
                <a:r>
                  <a:rPr lang="en-US" baseline="-25000" dirty="0" smtClean="0"/>
                  <a:t>A-B</a:t>
                </a:r>
              </a:p>
              <a:p>
                <a:endParaRPr lang="en-US" dirty="0"/>
              </a:p>
            </p:txBody>
          </p:sp>
          <p:cxnSp>
            <p:nvCxnSpPr>
              <p:cNvPr id="78" name="Straight Connector 77"/>
              <p:cNvCxnSpPr/>
              <p:nvPr/>
            </p:nvCxnSpPr>
            <p:spPr>
              <a:xfrm rot="5400000">
                <a:off x="1411891" y="4893129"/>
                <a:ext cx="838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121"/>
              <p:cNvGrpSpPr/>
              <p:nvPr/>
            </p:nvGrpSpPr>
            <p:grpSpPr>
              <a:xfrm>
                <a:off x="3505200" y="3276600"/>
                <a:ext cx="2971800" cy="762000"/>
                <a:chOff x="3124200" y="4800600"/>
                <a:chExt cx="3124200" cy="838200"/>
              </a:xfrm>
            </p:grpSpPr>
            <p:sp>
              <p:nvSpPr>
                <p:cNvPr id="36" name="Oval 35"/>
                <p:cNvSpPr/>
                <p:nvPr/>
              </p:nvSpPr>
              <p:spPr>
                <a:xfrm>
                  <a:off x="3124200" y="4800600"/>
                  <a:ext cx="31242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A-O            B-O</a:t>
                  </a:r>
                  <a:endParaRPr lang="en-US" dirty="0">
                    <a:solidFill>
                      <a:schemeClr val="tx1"/>
                    </a:solidFill>
                  </a:endParaRPr>
                </a:p>
              </p:txBody>
            </p:sp>
            <p:cxnSp>
              <p:nvCxnSpPr>
                <p:cNvPr id="103" name="Straight Connector 102"/>
                <p:cNvCxnSpPr/>
                <p:nvPr/>
              </p:nvCxnSpPr>
              <p:spPr>
                <a:xfrm rot="5400000">
                  <a:off x="3616559" y="5113261"/>
                  <a:ext cx="769618" cy="1682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4627685" y="5219700"/>
                  <a:ext cx="838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3276600" y="5040086"/>
                  <a:ext cx="744785" cy="369332"/>
                </a:xfrm>
                <a:prstGeom prst="rect">
                  <a:avLst/>
                </a:prstGeom>
                <a:noFill/>
              </p:spPr>
              <p:txBody>
                <a:bodyPr wrap="square" rtlCol="0">
                  <a:spAutoFit/>
                </a:bodyPr>
                <a:lstStyle/>
                <a:p>
                  <a:r>
                    <a:rPr lang="en-US" dirty="0" smtClean="0"/>
                    <a:t>AB-O</a:t>
                  </a:r>
                  <a:endParaRPr lang="en-US" dirty="0"/>
                </a:p>
              </p:txBody>
            </p:sp>
          </p:grpSp>
          <p:grpSp>
            <p:nvGrpSpPr>
              <p:cNvPr id="5" name="Group 122"/>
              <p:cNvGrpSpPr/>
              <p:nvPr/>
            </p:nvGrpSpPr>
            <p:grpSpPr>
              <a:xfrm>
                <a:off x="4114800" y="4483457"/>
                <a:ext cx="3810000" cy="926743"/>
                <a:chOff x="2438400" y="3111857"/>
                <a:chExt cx="3810000" cy="926743"/>
              </a:xfrm>
            </p:grpSpPr>
            <p:sp>
              <p:nvSpPr>
                <p:cNvPr id="39" name="Oval 38"/>
                <p:cNvSpPr/>
                <p:nvPr/>
              </p:nvSpPr>
              <p:spPr>
                <a:xfrm>
                  <a:off x="2438400" y="3124200"/>
                  <a:ext cx="38100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O-B             </a:t>
                  </a:r>
                  <a:endParaRPr lang="en-US" dirty="0">
                    <a:solidFill>
                      <a:schemeClr val="tx1"/>
                    </a:solidFill>
                  </a:endParaRPr>
                </a:p>
              </p:txBody>
            </p:sp>
            <p:cxnSp>
              <p:nvCxnSpPr>
                <p:cNvPr id="97" name="Straight Connector 96"/>
                <p:cNvCxnSpPr/>
                <p:nvPr/>
              </p:nvCxnSpPr>
              <p:spPr>
                <a:xfrm rot="5400000">
                  <a:off x="3686665" y="3569057"/>
                  <a:ext cx="914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16200000" flipH="1">
                  <a:off x="4762500" y="3521530"/>
                  <a:ext cx="83820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 name="TextBox 130"/>
              <p:cNvSpPr txBox="1"/>
              <p:nvPr/>
            </p:nvSpPr>
            <p:spPr>
              <a:xfrm>
                <a:off x="4572000" y="4800600"/>
                <a:ext cx="708454" cy="369332"/>
              </a:xfrm>
              <a:prstGeom prst="rect">
                <a:avLst/>
              </a:prstGeom>
              <a:noFill/>
            </p:spPr>
            <p:txBody>
              <a:bodyPr wrap="square" rtlCol="0">
                <a:spAutoFit/>
              </a:bodyPr>
              <a:lstStyle/>
              <a:p>
                <a:r>
                  <a:rPr lang="en-US" dirty="0" smtClean="0"/>
                  <a:t>O-A</a:t>
                </a:r>
                <a:endParaRPr lang="en-US" dirty="0"/>
              </a:p>
            </p:txBody>
          </p:sp>
          <p:cxnSp>
            <p:nvCxnSpPr>
              <p:cNvPr id="133" name="Straight Arrow Connector 132"/>
              <p:cNvCxnSpPr>
                <a:stCxn id="108" idx="2"/>
              </p:cNvCxnSpPr>
              <p:nvPr/>
            </p:nvCxnSpPr>
            <p:spPr>
              <a:xfrm rot="16200000" flipH="1">
                <a:off x="3661417" y="4173046"/>
                <a:ext cx="1101159" cy="41520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rot="10800000">
                <a:off x="2743200" y="4953000"/>
                <a:ext cx="1676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08" idx="2"/>
              </p:cNvCxnSpPr>
              <p:nvPr/>
            </p:nvCxnSpPr>
            <p:spPr>
              <a:xfrm flipV="1">
                <a:off x="2743200" y="3830071"/>
                <a:ext cx="1261193" cy="11229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p:nvPr/>
            </p:nvCxnSpPr>
            <p:spPr>
              <a:xfrm rot="5400000">
                <a:off x="4925790" y="3761011"/>
                <a:ext cx="1197430" cy="99060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p:nvPr/>
            </p:nvCxnSpPr>
            <p:spPr>
              <a:xfrm rot="10800000">
                <a:off x="6019800" y="3657600"/>
                <a:ext cx="1524000" cy="2068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V="1">
                <a:off x="5029200" y="3864430"/>
                <a:ext cx="2514600" cy="990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p:cNvSpPr txBox="1"/>
              <p:nvPr/>
            </p:nvSpPr>
            <p:spPr>
              <a:xfrm>
                <a:off x="7859190" y="3505200"/>
                <a:ext cx="708454" cy="646331"/>
              </a:xfrm>
              <a:prstGeom prst="rect">
                <a:avLst/>
              </a:prstGeom>
              <a:noFill/>
            </p:spPr>
            <p:txBody>
              <a:bodyPr wrap="square" rtlCol="0">
                <a:spAutoFit/>
              </a:bodyPr>
              <a:lstStyle/>
              <a:p>
                <a:endParaRPr lang="en-US" dirty="0" smtClean="0"/>
              </a:p>
              <a:p>
                <a:r>
                  <a:rPr lang="en-US" dirty="0" smtClean="0"/>
                  <a:t>A-B</a:t>
                </a:r>
                <a:endParaRPr lang="en-US" dirty="0"/>
              </a:p>
            </p:txBody>
          </p:sp>
          <p:grpSp>
            <p:nvGrpSpPr>
              <p:cNvPr id="6" name="Group 202"/>
              <p:cNvGrpSpPr/>
              <p:nvPr/>
            </p:nvGrpSpPr>
            <p:grpSpPr>
              <a:xfrm>
                <a:off x="838200" y="3124200"/>
                <a:ext cx="1752600" cy="609600"/>
                <a:chOff x="457200" y="3124200"/>
                <a:chExt cx="2209800" cy="838200"/>
              </a:xfrm>
            </p:grpSpPr>
            <p:sp>
              <p:nvSpPr>
                <p:cNvPr id="201" name="Oval 200"/>
                <p:cNvSpPr/>
                <p:nvPr/>
              </p:nvSpPr>
              <p:spPr>
                <a:xfrm>
                  <a:off x="457200" y="3124200"/>
                  <a:ext cx="2209800" cy="8382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02" name="Straight Connector 201"/>
                <p:cNvCxnSpPr/>
                <p:nvPr/>
              </p:nvCxnSpPr>
              <p:spPr>
                <a:xfrm rot="5400000">
                  <a:off x="1066800" y="3505200"/>
                  <a:ext cx="838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4" name="TextBox 203"/>
              <p:cNvSpPr txBox="1"/>
              <p:nvPr/>
            </p:nvSpPr>
            <p:spPr>
              <a:xfrm>
                <a:off x="914400" y="3276600"/>
                <a:ext cx="708454" cy="313873"/>
              </a:xfrm>
              <a:prstGeom prst="rect">
                <a:avLst/>
              </a:prstGeom>
              <a:noFill/>
            </p:spPr>
            <p:txBody>
              <a:bodyPr wrap="square" rtlCol="0">
                <a:spAutoFit/>
              </a:bodyPr>
              <a:lstStyle/>
              <a:p>
                <a:r>
                  <a:rPr lang="en-US" dirty="0" smtClean="0"/>
                  <a:t>AB-B</a:t>
                </a:r>
                <a:endParaRPr lang="en-US" dirty="0"/>
              </a:p>
            </p:txBody>
          </p:sp>
          <p:sp>
            <p:nvSpPr>
              <p:cNvPr id="205" name="TextBox 204"/>
              <p:cNvSpPr txBox="1"/>
              <p:nvPr/>
            </p:nvSpPr>
            <p:spPr>
              <a:xfrm>
                <a:off x="1676400" y="3200400"/>
                <a:ext cx="708454" cy="313873"/>
              </a:xfrm>
              <a:prstGeom prst="rect">
                <a:avLst/>
              </a:prstGeom>
              <a:noFill/>
            </p:spPr>
            <p:txBody>
              <a:bodyPr wrap="square" rtlCol="0">
                <a:spAutoFit/>
              </a:bodyPr>
              <a:lstStyle/>
              <a:p>
                <a:r>
                  <a:rPr lang="en-US" smtClean="0"/>
                  <a:t>AB-A</a:t>
                </a:r>
                <a:endParaRPr lang="en-US" dirty="0"/>
              </a:p>
            </p:txBody>
          </p:sp>
        </p:grpSp>
        <p:sp>
          <p:nvSpPr>
            <p:cNvPr id="67" name="TextBox 66"/>
            <p:cNvSpPr txBox="1"/>
            <p:nvPr/>
          </p:nvSpPr>
          <p:spPr>
            <a:xfrm>
              <a:off x="6225746" y="2362200"/>
              <a:ext cx="708454" cy="369332"/>
            </a:xfrm>
            <a:prstGeom prst="rect">
              <a:avLst/>
            </a:prstGeom>
            <a:noFill/>
          </p:spPr>
          <p:txBody>
            <a:bodyPr wrap="square" rtlCol="0">
              <a:spAutoFit/>
            </a:bodyPr>
            <a:lstStyle/>
            <a:p>
              <a:r>
                <a:rPr lang="en-US" dirty="0" smtClean="0"/>
                <a:t>O-AB</a:t>
              </a:r>
              <a:endParaRPr lang="en-US" dirty="0"/>
            </a:p>
          </p:txBody>
        </p:sp>
        <p:sp>
          <p:nvSpPr>
            <p:cNvPr id="75" name="Freeform 74"/>
            <p:cNvSpPr/>
            <p:nvPr/>
          </p:nvSpPr>
          <p:spPr>
            <a:xfrm>
              <a:off x="6930189" y="1147011"/>
              <a:ext cx="278645" cy="741947"/>
            </a:xfrm>
            <a:custGeom>
              <a:avLst/>
              <a:gdLst>
                <a:gd name="connsiteX0" fmla="*/ 168443 w 278645"/>
                <a:gd name="connsiteY0" fmla="*/ 8021 h 741947"/>
                <a:gd name="connsiteX1" fmla="*/ 72190 w 278645"/>
                <a:gd name="connsiteY1" fmla="*/ 32084 h 741947"/>
                <a:gd name="connsiteX2" fmla="*/ 60158 w 278645"/>
                <a:gd name="connsiteY2" fmla="*/ 80210 h 741947"/>
                <a:gd name="connsiteX3" fmla="*/ 24064 w 278645"/>
                <a:gd name="connsiteY3" fmla="*/ 116305 h 741947"/>
                <a:gd name="connsiteX4" fmla="*/ 0 w 278645"/>
                <a:gd name="connsiteY4" fmla="*/ 152400 h 741947"/>
                <a:gd name="connsiteX5" fmla="*/ 12032 w 278645"/>
                <a:gd name="connsiteY5" fmla="*/ 260684 h 741947"/>
                <a:gd name="connsiteX6" fmla="*/ 24064 w 278645"/>
                <a:gd name="connsiteY6" fmla="*/ 308810 h 741947"/>
                <a:gd name="connsiteX7" fmla="*/ 60158 w 278645"/>
                <a:gd name="connsiteY7" fmla="*/ 332873 h 741947"/>
                <a:gd name="connsiteX8" fmla="*/ 84222 w 278645"/>
                <a:gd name="connsiteY8" fmla="*/ 356936 h 741947"/>
                <a:gd name="connsiteX9" fmla="*/ 96253 w 278645"/>
                <a:gd name="connsiteY9" fmla="*/ 393031 h 741947"/>
                <a:gd name="connsiteX10" fmla="*/ 204537 w 278645"/>
                <a:gd name="connsiteY10" fmla="*/ 525378 h 741947"/>
                <a:gd name="connsiteX11" fmla="*/ 228600 w 278645"/>
                <a:gd name="connsiteY11" fmla="*/ 549442 h 741947"/>
                <a:gd name="connsiteX12" fmla="*/ 252664 w 278645"/>
                <a:gd name="connsiteY12" fmla="*/ 573505 h 741947"/>
                <a:gd name="connsiteX13" fmla="*/ 264695 w 278645"/>
                <a:gd name="connsiteY13" fmla="*/ 741947 h 74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645" h="741947">
                  <a:moveTo>
                    <a:pt x="168443" y="8021"/>
                  </a:moveTo>
                  <a:cubicBezTo>
                    <a:pt x="136359" y="16042"/>
                    <a:pt x="80211" y="0"/>
                    <a:pt x="72190" y="32084"/>
                  </a:cubicBezTo>
                  <a:cubicBezTo>
                    <a:pt x="68179" y="48126"/>
                    <a:pt x="68362" y="65853"/>
                    <a:pt x="60158" y="80210"/>
                  </a:cubicBezTo>
                  <a:cubicBezTo>
                    <a:pt x="51716" y="94983"/>
                    <a:pt x="34957" y="103234"/>
                    <a:pt x="24064" y="116305"/>
                  </a:cubicBezTo>
                  <a:cubicBezTo>
                    <a:pt x="14807" y="127414"/>
                    <a:pt x="8021" y="140368"/>
                    <a:pt x="0" y="152400"/>
                  </a:cubicBezTo>
                  <a:cubicBezTo>
                    <a:pt x="4011" y="188495"/>
                    <a:pt x="6510" y="224790"/>
                    <a:pt x="12032" y="260684"/>
                  </a:cubicBezTo>
                  <a:cubicBezTo>
                    <a:pt x="14546" y="277027"/>
                    <a:pt x="14892" y="295051"/>
                    <a:pt x="24064" y="308810"/>
                  </a:cubicBezTo>
                  <a:cubicBezTo>
                    <a:pt x="32085" y="320841"/>
                    <a:pt x="48867" y="323840"/>
                    <a:pt x="60158" y="332873"/>
                  </a:cubicBezTo>
                  <a:cubicBezTo>
                    <a:pt x="69016" y="339959"/>
                    <a:pt x="76201" y="348915"/>
                    <a:pt x="84222" y="356936"/>
                  </a:cubicBezTo>
                  <a:cubicBezTo>
                    <a:pt x="88232" y="368968"/>
                    <a:pt x="90094" y="381945"/>
                    <a:pt x="96253" y="393031"/>
                  </a:cubicBezTo>
                  <a:cubicBezTo>
                    <a:pt x="136165" y="464873"/>
                    <a:pt x="147409" y="468250"/>
                    <a:pt x="204537" y="525378"/>
                  </a:cubicBezTo>
                  <a:lnTo>
                    <a:pt x="228600" y="549442"/>
                  </a:lnTo>
                  <a:lnTo>
                    <a:pt x="252664" y="573505"/>
                  </a:lnTo>
                  <a:cubicBezTo>
                    <a:pt x="278645" y="651452"/>
                    <a:pt x="264695" y="596918"/>
                    <a:pt x="264695" y="74194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Freeform 76"/>
            <p:cNvSpPr/>
            <p:nvPr/>
          </p:nvSpPr>
          <p:spPr>
            <a:xfrm>
              <a:off x="5188353" y="938463"/>
              <a:ext cx="145647" cy="565484"/>
            </a:xfrm>
            <a:custGeom>
              <a:avLst/>
              <a:gdLst>
                <a:gd name="connsiteX0" fmla="*/ 0 w 145647"/>
                <a:gd name="connsiteY0" fmla="*/ 0 h 565484"/>
                <a:gd name="connsiteX1" fmla="*/ 12032 w 145647"/>
                <a:gd name="connsiteY1" fmla="*/ 144379 h 565484"/>
                <a:gd name="connsiteX2" fmla="*/ 36095 w 145647"/>
                <a:gd name="connsiteY2" fmla="*/ 180474 h 565484"/>
                <a:gd name="connsiteX3" fmla="*/ 48126 w 145647"/>
                <a:gd name="connsiteY3" fmla="*/ 216569 h 565484"/>
                <a:gd name="connsiteX4" fmla="*/ 36095 w 145647"/>
                <a:gd name="connsiteY4" fmla="*/ 276726 h 565484"/>
                <a:gd name="connsiteX5" fmla="*/ 12032 w 145647"/>
                <a:gd name="connsiteY5" fmla="*/ 300790 h 565484"/>
                <a:gd name="connsiteX6" fmla="*/ 24063 w 145647"/>
                <a:gd name="connsiteY6" fmla="*/ 421105 h 565484"/>
                <a:gd name="connsiteX7" fmla="*/ 48126 w 145647"/>
                <a:gd name="connsiteY7" fmla="*/ 445169 h 565484"/>
                <a:gd name="connsiteX8" fmla="*/ 120316 w 145647"/>
                <a:gd name="connsiteY8" fmla="*/ 481263 h 565484"/>
                <a:gd name="connsiteX9" fmla="*/ 144379 w 145647"/>
                <a:gd name="connsiteY9" fmla="*/ 565484 h 5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647" h="565484">
                  <a:moveTo>
                    <a:pt x="0" y="0"/>
                  </a:moveTo>
                  <a:cubicBezTo>
                    <a:pt x="4011" y="48126"/>
                    <a:pt x="2561" y="97024"/>
                    <a:pt x="12032" y="144379"/>
                  </a:cubicBezTo>
                  <a:cubicBezTo>
                    <a:pt x="14868" y="158558"/>
                    <a:pt x="29628" y="167540"/>
                    <a:pt x="36095" y="180474"/>
                  </a:cubicBezTo>
                  <a:cubicBezTo>
                    <a:pt x="41767" y="191818"/>
                    <a:pt x="44116" y="204537"/>
                    <a:pt x="48126" y="216569"/>
                  </a:cubicBezTo>
                  <a:cubicBezTo>
                    <a:pt x="44116" y="236621"/>
                    <a:pt x="44150" y="257930"/>
                    <a:pt x="36095" y="276726"/>
                  </a:cubicBezTo>
                  <a:cubicBezTo>
                    <a:pt x="31627" y="287152"/>
                    <a:pt x="12974" y="289486"/>
                    <a:pt x="12032" y="300790"/>
                  </a:cubicBezTo>
                  <a:cubicBezTo>
                    <a:pt x="8685" y="340956"/>
                    <a:pt x="14288" y="382003"/>
                    <a:pt x="24063" y="421105"/>
                  </a:cubicBezTo>
                  <a:cubicBezTo>
                    <a:pt x="26814" y="432110"/>
                    <a:pt x="39268" y="438083"/>
                    <a:pt x="48126" y="445169"/>
                  </a:cubicBezTo>
                  <a:cubicBezTo>
                    <a:pt x="81445" y="471824"/>
                    <a:pt x="82193" y="468556"/>
                    <a:pt x="120316" y="481263"/>
                  </a:cubicBezTo>
                  <a:cubicBezTo>
                    <a:pt x="145647" y="557258"/>
                    <a:pt x="144379" y="528088"/>
                    <a:pt x="144379" y="56548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2" name="Oval 41"/>
          <p:cNvSpPr/>
          <p:nvPr/>
        </p:nvSpPr>
        <p:spPr>
          <a:xfrm>
            <a:off x="2438400" y="1600200"/>
            <a:ext cx="1045097" cy="986303"/>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O-O</a:t>
            </a:r>
            <a:endParaRPr lang="en-US" dirty="0">
              <a:solidFill>
                <a:schemeClr val="tx1"/>
              </a:solidFill>
            </a:endParaRPr>
          </a:p>
        </p:txBody>
      </p:sp>
      <p:sp>
        <p:nvSpPr>
          <p:cNvPr id="43" name="Oval 42"/>
          <p:cNvSpPr/>
          <p:nvPr/>
        </p:nvSpPr>
        <p:spPr>
          <a:xfrm>
            <a:off x="3962400" y="1524000"/>
            <a:ext cx="838200" cy="7620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a:t>
            </a:r>
            <a:endParaRPr lang="en-US" dirty="0">
              <a:solidFill>
                <a:schemeClr val="tx1"/>
              </a:solidFill>
            </a:endParaRPr>
          </a:p>
        </p:txBody>
      </p:sp>
      <p:sp>
        <p:nvSpPr>
          <p:cNvPr id="44" name="Oval 43"/>
          <p:cNvSpPr/>
          <p:nvPr/>
        </p:nvSpPr>
        <p:spPr>
          <a:xfrm>
            <a:off x="5029200" y="1676400"/>
            <a:ext cx="762000" cy="6858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B-B</a:t>
            </a:r>
            <a:endParaRPr lang="en-US" dirty="0">
              <a:solidFill>
                <a:schemeClr val="tx1"/>
              </a:solidFill>
            </a:endParaRPr>
          </a:p>
        </p:txBody>
      </p:sp>
      <p:sp>
        <p:nvSpPr>
          <p:cNvPr id="45" name="Oval 44"/>
          <p:cNvSpPr/>
          <p:nvPr/>
        </p:nvSpPr>
        <p:spPr>
          <a:xfrm>
            <a:off x="6096000" y="1981200"/>
            <a:ext cx="609600" cy="533400"/>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AB-AB</a:t>
            </a:r>
            <a:endParaRPr lang="en-US" sz="1200" dirty="0">
              <a:solidFill>
                <a:schemeClr val="tx1"/>
              </a:solidFill>
            </a:endParaRPr>
          </a:p>
        </p:txBody>
      </p:sp>
      <p:cxnSp>
        <p:nvCxnSpPr>
          <p:cNvPr id="49" name="Straight Arrow Connector 48"/>
          <p:cNvCxnSpPr/>
          <p:nvPr/>
        </p:nvCxnSpPr>
        <p:spPr>
          <a:xfrm>
            <a:off x="7620000" y="2209800"/>
            <a:ext cx="152400" cy="8382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4495800" y="3048000"/>
            <a:ext cx="76200" cy="12192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410200" y="2971800"/>
            <a:ext cx="533400" cy="12192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1752600" y="2667000"/>
            <a:ext cx="304800" cy="14478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143000" y="2743200"/>
            <a:ext cx="0" cy="144780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1"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Efficiency</a:t>
            </a:r>
            <a:r>
              <a:rPr kumimoji="0" lang="en-US" sz="4400" b="0" i="0" u="none" strike="noStrike" kern="1200" cap="none" spc="0" normalizeH="0" noProof="0" dirty="0" smtClean="0">
                <a:ln>
                  <a:noFill/>
                </a:ln>
                <a:solidFill>
                  <a:schemeClr val="tx1"/>
                </a:solidFill>
                <a:effectLst/>
                <a:uLnTx/>
                <a:uFillTx/>
                <a:latin typeface="+mj-lt"/>
                <a:ea typeface="+mj-ea"/>
                <a:cs typeface="+mj-cs"/>
              </a:rPr>
              <a:t> in a large pool</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46" name="Straight Arrow Connector 45"/>
          <p:cNvCxnSpPr/>
          <p:nvPr/>
        </p:nvCxnSpPr>
        <p:spPr>
          <a:xfrm flipH="1" flipV="1">
            <a:off x="4740770" y="4876800"/>
            <a:ext cx="986930" cy="86911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2269470" y="4838700"/>
            <a:ext cx="2077428" cy="381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486400" y="5638800"/>
            <a:ext cx="1066800" cy="646331"/>
          </a:xfrm>
          <a:prstGeom prst="rect">
            <a:avLst/>
          </a:prstGeom>
          <a:noFill/>
        </p:spPr>
        <p:txBody>
          <a:bodyPr wrap="square" rtlCol="0">
            <a:spAutoFit/>
          </a:bodyPr>
          <a:lstStyle/>
          <a:p>
            <a:r>
              <a:rPr lang="en-US" dirty="0" smtClean="0"/>
              <a:t>altruistic donor</a:t>
            </a:r>
            <a:endParaRPr lang="en-US" dirty="0"/>
          </a:p>
        </p:txBody>
      </p:sp>
      <p:sp>
        <p:nvSpPr>
          <p:cNvPr id="59" name="TextBox 58"/>
          <p:cNvSpPr txBox="1"/>
          <p:nvPr/>
        </p:nvSpPr>
        <p:spPr>
          <a:xfrm>
            <a:off x="609600" y="5867400"/>
            <a:ext cx="4267200" cy="646331"/>
          </a:xfrm>
          <a:prstGeom prst="rect">
            <a:avLst/>
          </a:prstGeom>
          <a:noFill/>
        </p:spPr>
        <p:txBody>
          <a:bodyPr wrap="square" rtlCol="0">
            <a:spAutoFit/>
          </a:bodyPr>
          <a:lstStyle/>
          <a:p>
            <a:r>
              <a:rPr lang="en-US" dirty="0" smtClean="0"/>
              <a:t>An altruistic donor can increase the match size by at most 2 </a:t>
            </a:r>
            <a:r>
              <a:rPr lang="en-US" dirty="0" smtClean="0">
                <a:sym typeface="Wingdings" pitchFamily="2" charset="2"/>
              </a:rPr>
              <a:t></a:t>
            </a:r>
            <a:endParaRPr lang="en-US" dirty="0"/>
          </a:p>
        </p:txBody>
      </p:sp>
    </p:spTree>
    <p:extLst>
      <p:ext uri="{BB962C8B-B14F-4D97-AF65-F5344CB8AC3E}">
        <p14:creationId xmlns:p14="http://schemas.microsoft.com/office/powerpoint/2010/main" val="215473439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66914" name="Picture 2" descr="C:\Users\iashlagi\Documents\My Dropbox\Kidneys\AA1graph.png"/>
          <p:cNvPicPr>
            <a:picLocks noChangeAspect="1" noChangeArrowheads="1"/>
          </p:cNvPicPr>
          <p:nvPr/>
        </p:nvPicPr>
        <p:blipFill>
          <a:blip r:embed="rId3" cstate="print"/>
          <a:srcRect/>
          <a:stretch>
            <a:fillRect/>
          </a:stretch>
        </p:blipFill>
        <p:spPr bwMode="auto">
          <a:xfrm>
            <a:off x="152400" y="457200"/>
            <a:ext cx="9144000" cy="5486399"/>
          </a:xfrm>
          <a:prstGeom prst="rect">
            <a:avLst/>
          </a:prstGeom>
          <a:noFill/>
        </p:spPr>
      </p:pic>
      <p:sp>
        <p:nvSpPr>
          <p:cNvPr id="6" name="Title 1"/>
          <p:cNvSpPr>
            <a:spLocks noGrp="1"/>
          </p:cNvSpPr>
          <p:nvPr>
            <p:ph type="title"/>
          </p:nvPr>
        </p:nvSpPr>
        <p:spPr>
          <a:xfrm>
            <a:off x="457200" y="-152400"/>
            <a:ext cx="8229600" cy="1143000"/>
          </a:xfrm>
        </p:spPr>
        <p:txBody>
          <a:bodyPr>
            <a:normAutofit/>
          </a:bodyPr>
          <a:lstStyle/>
          <a:p>
            <a:r>
              <a:rPr lang="en-US" dirty="0" smtClean="0"/>
              <a:t>A real graph </a:t>
            </a:r>
            <a:endParaRPr lang="en-US" dirty="0"/>
          </a:p>
        </p:txBody>
      </p:sp>
      <p:sp>
        <p:nvSpPr>
          <p:cNvPr id="7" name="TextBox 6"/>
          <p:cNvSpPr txBox="1"/>
          <p:nvPr/>
        </p:nvSpPr>
        <p:spPr>
          <a:xfrm>
            <a:off x="317500" y="5715000"/>
            <a:ext cx="8229600" cy="1015663"/>
          </a:xfrm>
          <a:prstGeom prst="rect">
            <a:avLst/>
          </a:prstGeom>
          <a:noFill/>
        </p:spPr>
        <p:txBody>
          <a:bodyPr wrap="square" rtlCol="0">
            <a:spAutoFit/>
          </a:bodyPr>
          <a:lstStyle/>
          <a:p>
            <a:r>
              <a:rPr lang="en-US" sz="2000" dirty="0" smtClean="0"/>
              <a:t>Graph induced by pairs with A patients and A donors 38 pairs, </a:t>
            </a:r>
          </a:p>
          <a:p>
            <a:r>
              <a:rPr lang="en-US" sz="2000" dirty="0" smtClean="0"/>
              <a:t>only 5 can be covered by some cycle. </a:t>
            </a:r>
            <a:r>
              <a:rPr lang="en-US" sz="2000" dirty="0" err="1" smtClean="0"/>
              <a:t>Pb</a:t>
            </a:r>
            <a:r>
              <a:rPr lang="en-US" sz="2000" dirty="0" smtClean="0"/>
              <a:t>: many highly sensitized hard to match patients who can only take a small number of kidneys…</a:t>
            </a:r>
            <a:endParaRPr lang="en-US" sz="2000" dirty="0"/>
          </a:p>
        </p:txBody>
      </p:sp>
      <p:sp>
        <p:nvSpPr>
          <p:cNvPr id="2" name="Slide Number Placeholder 1"/>
          <p:cNvSpPr>
            <a:spLocks noGrp="1"/>
          </p:cNvSpPr>
          <p:nvPr>
            <p:ph type="sldNum" sz="quarter" idx="12"/>
          </p:nvPr>
        </p:nvSpPr>
        <p:spPr/>
        <p:txBody>
          <a:bodyPr/>
          <a:lstStyle/>
          <a:p>
            <a:pPr>
              <a:defRPr/>
            </a:pPr>
            <a:fld id="{107AE71A-4A6B-4C3C-B7EB-9A3618EA9F49}" type="slidenum">
              <a:rPr lang="en-US" smtClean="0"/>
              <a:pPr>
                <a:defRPr/>
              </a:pPr>
              <a:t>85</a:t>
            </a:fld>
            <a:endParaRPr lang="en-US"/>
          </a:p>
        </p:txBody>
      </p:sp>
    </p:spTree>
    <p:extLst>
      <p:ext uri="{BB962C8B-B14F-4D97-AF65-F5344CB8AC3E}">
        <p14:creationId xmlns:p14="http://schemas.microsoft.com/office/powerpoint/2010/main" val="61742041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p:txBody>
          <a:bodyPr/>
          <a:lstStyle/>
          <a:p>
            <a:pPr>
              <a:defRPr/>
            </a:pPr>
            <a:fld id="{69BD7982-5381-4EAC-B1D1-935F3153D49B}" type="slidenum">
              <a:rPr lang="en-US" smtClean="0"/>
              <a:pPr>
                <a:defRPr/>
              </a:pPr>
              <a:t>86</a:t>
            </a:fld>
            <a:endParaRPr lang="en-US" smtClean="0"/>
          </a:p>
        </p:txBody>
      </p:sp>
      <p:sp>
        <p:nvSpPr>
          <p:cNvPr id="59395" name="Rectangle 2"/>
          <p:cNvSpPr>
            <a:spLocks noGrp="1" noChangeArrowheads="1"/>
          </p:cNvSpPr>
          <p:nvPr>
            <p:ph type="title"/>
          </p:nvPr>
        </p:nvSpPr>
        <p:spPr>
          <a:xfrm>
            <a:off x="685800" y="304800"/>
            <a:ext cx="7772400" cy="533400"/>
          </a:xfrm>
        </p:spPr>
        <p:txBody>
          <a:bodyPr>
            <a:normAutofit fontScale="90000"/>
          </a:bodyPr>
          <a:lstStyle/>
          <a:p>
            <a:pPr eaLnBrk="1" hangingPunct="1"/>
            <a:r>
              <a:rPr lang="en-US" sz="3600" dirty="0" smtClean="0"/>
              <a:t>Progress to date</a:t>
            </a:r>
          </a:p>
        </p:txBody>
      </p:sp>
      <p:sp>
        <p:nvSpPr>
          <p:cNvPr id="59396" name="Rectangle 3"/>
          <p:cNvSpPr>
            <a:spLocks noGrp="1" noChangeArrowheads="1"/>
          </p:cNvSpPr>
          <p:nvPr>
            <p:ph type="body" idx="1"/>
          </p:nvPr>
        </p:nvSpPr>
        <p:spPr>
          <a:xfrm>
            <a:off x="381000" y="1066800"/>
            <a:ext cx="8382000" cy="5791200"/>
          </a:xfrm>
        </p:spPr>
        <p:txBody>
          <a:bodyPr/>
          <a:lstStyle/>
          <a:p>
            <a:pPr marL="533400" indent="-533400" eaLnBrk="1" hangingPunct="1">
              <a:lnSpc>
                <a:spcPct val="80000"/>
              </a:lnSpc>
              <a:buFontTx/>
              <a:buNone/>
            </a:pPr>
            <a:r>
              <a:rPr lang="en-US" sz="2800" dirty="0" smtClean="0"/>
              <a:t>There are several potential sources of increased efficiency from making the market thicker by assembling a database of incompatible pairs (aggregating across time and space), including</a:t>
            </a:r>
          </a:p>
          <a:p>
            <a:pPr marL="533400" indent="-533400" eaLnBrk="1" hangingPunct="1">
              <a:lnSpc>
                <a:spcPct val="80000"/>
              </a:lnSpc>
              <a:buFontTx/>
              <a:buAutoNum type="arabicPeriod"/>
            </a:pPr>
            <a:r>
              <a:rPr lang="en-US" sz="2800" dirty="0" smtClean="0"/>
              <a:t>More 2-way exchanges</a:t>
            </a:r>
          </a:p>
          <a:p>
            <a:pPr marL="533400" indent="-533400" eaLnBrk="1" hangingPunct="1">
              <a:lnSpc>
                <a:spcPct val="80000"/>
              </a:lnSpc>
              <a:buFontTx/>
              <a:buAutoNum type="arabicPeriod"/>
            </a:pPr>
            <a:r>
              <a:rPr lang="en-US" sz="2800" dirty="0" smtClean="0"/>
              <a:t>longer cycles of exchange, instead of just pairs</a:t>
            </a:r>
          </a:p>
          <a:p>
            <a:pPr marL="533400" indent="-533400" eaLnBrk="1" hangingPunct="1">
              <a:lnSpc>
                <a:spcPct val="80000"/>
              </a:lnSpc>
              <a:buFontTx/>
              <a:buNone/>
            </a:pPr>
            <a:r>
              <a:rPr lang="en-US" sz="2800" dirty="0" smtClean="0"/>
              <a:t>It appears that we will initially be relying on 2- and 3-way exchange, and that this may cover most needs. </a:t>
            </a:r>
          </a:p>
          <a:p>
            <a:pPr marL="533400" indent="-533400" eaLnBrk="1" hangingPunct="1">
              <a:lnSpc>
                <a:spcPct val="80000"/>
              </a:lnSpc>
              <a:buFontTx/>
              <a:buNone/>
            </a:pPr>
            <a:r>
              <a:rPr lang="en-US" sz="2800" dirty="0" smtClean="0"/>
              <a:t>3. Integrating non-directed donors with exchange among incompatible patient-donor pairs.</a:t>
            </a:r>
          </a:p>
          <a:p>
            <a:pPr marL="533400" indent="-533400" eaLnBrk="1" hangingPunct="1">
              <a:lnSpc>
                <a:spcPct val="80000"/>
              </a:lnSpc>
              <a:buFontTx/>
              <a:buNone/>
            </a:pPr>
            <a:r>
              <a:rPr lang="en-US" sz="2800" dirty="0" smtClean="0"/>
              <a:t>4. Non-simultaneous non-directed donor chains</a:t>
            </a:r>
          </a:p>
          <a:p>
            <a:pPr marL="533400" indent="-533400" eaLnBrk="1" hangingPunct="1">
              <a:lnSpc>
                <a:spcPct val="80000"/>
              </a:lnSpc>
              <a:buFontTx/>
              <a:buNone/>
            </a:pPr>
            <a:r>
              <a:rPr lang="en-US" sz="2800" dirty="0" smtClean="0"/>
              <a:t>5. future: integrating compatible pairs (and thus offering them better matches…)</a:t>
            </a:r>
          </a:p>
          <a:p>
            <a:pPr marL="533400" indent="-533400" eaLnBrk="1" hangingPunct="1">
              <a:lnSpc>
                <a:spcPct val="80000"/>
              </a:lnSpc>
              <a:buFontTx/>
              <a:buNone/>
            </a:pPr>
            <a:r>
              <a:rPr lang="en-US" sz="2800" dirty="0" smtClean="0"/>
              <a:t> </a:t>
            </a:r>
          </a:p>
        </p:txBody>
      </p:sp>
    </p:spTree>
    <p:extLst>
      <p:ext uri="{BB962C8B-B14F-4D97-AF65-F5344CB8AC3E}">
        <p14:creationId xmlns:p14="http://schemas.microsoft.com/office/powerpoint/2010/main" val="113034408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lstStyle/>
          <a:p>
            <a:r>
              <a:rPr lang="en-US" dirty="0" smtClean="0"/>
              <a:t>But progress is still slow</a:t>
            </a:r>
            <a:r>
              <a:rPr lang="en-US" dirty="0" smtClean="0">
                <a:sym typeface="Wingdings" pitchFamily="2" charset="2"/>
              </a:rPr>
              <a: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8574209"/>
              </p:ext>
            </p:extLst>
          </p:nvPr>
        </p:nvGraphicFramePr>
        <p:xfrm>
          <a:off x="304800" y="914400"/>
          <a:ext cx="8763002" cy="4901971"/>
        </p:xfrm>
        <a:graphic>
          <a:graphicData uri="http://schemas.openxmlformats.org/drawingml/2006/table">
            <a:tbl>
              <a:tblPr firstRow="1" bandRow="1">
                <a:tableStyleId>{5C22544A-7EE6-4342-B048-85BDC9FD1C3A}</a:tableStyleId>
              </a:tblPr>
              <a:tblGrid>
                <a:gridCol w="1354733"/>
                <a:gridCol w="427811"/>
                <a:gridCol w="414849"/>
                <a:gridCol w="732465"/>
                <a:gridCol w="732465"/>
                <a:gridCol w="732465"/>
                <a:gridCol w="732465"/>
                <a:gridCol w="705889"/>
                <a:gridCol w="732465"/>
                <a:gridCol w="732465"/>
                <a:gridCol w="626728"/>
                <a:gridCol w="838202"/>
              </a:tblGrid>
              <a:tr h="421755">
                <a:tc>
                  <a:txBody>
                    <a:bodyPr/>
                    <a:lstStyle/>
                    <a:p>
                      <a:endParaRPr lang="en-US" dirty="0"/>
                    </a:p>
                  </a:txBody>
                  <a:tcPr/>
                </a:tc>
                <a:tc>
                  <a:txBody>
                    <a:bodyPr/>
                    <a:lstStyle/>
                    <a:p>
                      <a:r>
                        <a:rPr lang="en-US" dirty="0" smtClean="0"/>
                        <a:t>2000</a:t>
                      </a:r>
                      <a:endParaRPr lang="en-US" dirty="0"/>
                    </a:p>
                  </a:txBody>
                  <a:tcPr/>
                </a:tc>
                <a:tc>
                  <a:txBody>
                    <a:bodyPr/>
                    <a:lstStyle/>
                    <a:p>
                      <a:r>
                        <a:rPr lang="en-US" dirty="0" smtClean="0"/>
                        <a:t>2001</a:t>
                      </a:r>
                      <a:endParaRPr lang="en-US" dirty="0"/>
                    </a:p>
                  </a:txBody>
                  <a:tcPr/>
                </a:tc>
                <a:tc>
                  <a:txBody>
                    <a:bodyPr/>
                    <a:lstStyle/>
                    <a:p>
                      <a:r>
                        <a:rPr lang="en-US" dirty="0" smtClean="0"/>
                        <a:t>2002</a:t>
                      </a:r>
                      <a:endParaRPr lang="en-US" dirty="0"/>
                    </a:p>
                  </a:txBody>
                  <a:tcPr/>
                </a:tc>
                <a:tc>
                  <a:txBody>
                    <a:bodyPr/>
                    <a:lstStyle/>
                    <a:p>
                      <a:r>
                        <a:rPr lang="en-US" dirty="0" smtClean="0"/>
                        <a:t>2003</a:t>
                      </a:r>
                      <a:endParaRPr lang="en-US" dirty="0"/>
                    </a:p>
                  </a:txBody>
                  <a:tcPr/>
                </a:tc>
                <a:tc>
                  <a:txBody>
                    <a:bodyPr/>
                    <a:lstStyle/>
                    <a:p>
                      <a:r>
                        <a:rPr lang="en-US" dirty="0" smtClean="0"/>
                        <a:t>2004</a:t>
                      </a:r>
                      <a:endParaRPr lang="en-US" dirty="0"/>
                    </a:p>
                  </a:txBody>
                  <a:tcPr/>
                </a:tc>
                <a:tc>
                  <a:txBody>
                    <a:bodyPr/>
                    <a:lstStyle/>
                    <a:p>
                      <a:r>
                        <a:rPr lang="en-US" dirty="0" smtClean="0"/>
                        <a:t>2005</a:t>
                      </a:r>
                      <a:endParaRPr lang="en-US" dirty="0"/>
                    </a:p>
                  </a:txBody>
                  <a:tcPr/>
                </a:tc>
                <a:tc>
                  <a:txBody>
                    <a:bodyPr/>
                    <a:lstStyle/>
                    <a:p>
                      <a:r>
                        <a:rPr lang="en-US" dirty="0" smtClean="0"/>
                        <a:t>2006</a:t>
                      </a:r>
                      <a:endParaRPr lang="en-US" dirty="0"/>
                    </a:p>
                  </a:txBody>
                  <a:tcPr/>
                </a:tc>
                <a:tc>
                  <a:txBody>
                    <a:bodyPr/>
                    <a:lstStyle/>
                    <a:p>
                      <a:r>
                        <a:rPr lang="en-US" dirty="0" smtClean="0"/>
                        <a:t>2007</a:t>
                      </a:r>
                      <a:endParaRPr lang="en-US" dirty="0"/>
                    </a:p>
                  </a:txBody>
                  <a:tcPr/>
                </a:tc>
                <a:tc>
                  <a:txBody>
                    <a:bodyPr/>
                    <a:lstStyle/>
                    <a:p>
                      <a:r>
                        <a:rPr lang="en-US" dirty="0" smtClean="0"/>
                        <a:t>2008</a:t>
                      </a:r>
                      <a:endParaRPr lang="en-US" dirty="0"/>
                    </a:p>
                  </a:txBody>
                  <a:tcPr/>
                </a:tc>
                <a:tc>
                  <a:txBody>
                    <a:bodyPr/>
                    <a:lstStyle/>
                    <a:p>
                      <a:r>
                        <a:rPr lang="en-US" dirty="0" smtClean="0"/>
                        <a:t>2009</a:t>
                      </a:r>
                      <a:endParaRPr lang="en-US" dirty="0"/>
                    </a:p>
                  </a:txBody>
                  <a:tcPr/>
                </a:tc>
                <a:tc>
                  <a:txBody>
                    <a:bodyPr/>
                    <a:lstStyle/>
                    <a:p>
                      <a:r>
                        <a:rPr lang="en-US" dirty="0" smtClean="0"/>
                        <a:t>2010</a:t>
                      </a:r>
                      <a:endParaRPr lang="en-US" dirty="0"/>
                    </a:p>
                  </a:txBody>
                  <a:tcPr/>
                </a:tc>
              </a:tr>
              <a:tr h="1975891">
                <a:tc>
                  <a:txBody>
                    <a:bodyPr/>
                    <a:lstStyle/>
                    <a:p>
                      <a:r>
                        <a:rPr lang="en-US" dirty="0" smtClean="0"/>
                        <a:t>#Kidney exchange transplants in US*</a:t>
                      </a:r>
                      <a:endParaRPr lang="en-US" dirty="0"/>
                    </a:p>
                  </a:txBody>
                  <a:tcPr/>
                </a:tc>
                <a:tc>
                  <a:txBody>
                    <a:bodyPr/>
                    <a:lstStyle/>
                    <a:p>
                      <a:r>
                        <a:rPr lang="en-US" dirty="0" smtClean="0"/>
                        <a:t>2</a:t>
                      </a:r>
                      <a:endParaRPr lang="en-US" dirty="0"/>
                    </a:p>
                  </a:txBody>
                  <a:tcPr/>
                </a:tc>
                <a:tc>
                  <a:txBody>
                    <a:bodyPr/>
                    <a:lstStyle/>
                    <a:p>
                      <a:r>
                        <a:rPr lang="en-US" dirty="0" smtClean="0"/>
                        <a:t>4</a:t>
                      </a:r>
                      <a:endParaRPr lang="en-US" dirty="0"/>
                    </a:p>
                  </a:txBody>
                  <a:tcPr/>
                </a:tc>
                <a:tc>
                  <a:txBody>
                    <a:bodyPr/>
                    <a:lstStyle/>
                    <a:p>
                      <a:r>
                        <a:rPr lang="en-US" dirty="0" smtClean="0"/>
                        <a:t>6</a:t>
                      </a:r>
                      <a:endParaRPr lang="en-US" dirty="0"/>
                    </a:p>
                  </a:txBody>
                  <a:tcPr/>
                </a:tc>
                <a:tc>
                  <a:txBody>
                    <a:bodyPr/>
                    <a:lstStyle/>
                    <a:p>
                      <a:r>
                        <a:rPr lang="en-US" dirty="0" smtClean="0"/>
                        <a:t>19</a:t>
                      </a:r>
                      <a:endParaRPr lang="en-US" dirty="0"/>
                    </a:p>
                  </a:txBody>
                  <a:tcPr/>
                </a:tc>
                <a:tc>
                  <a:txBody>
                    <a:bodyPr/>
                    <a:lstStyle/>
                    <a:p>
                      <a:r>
                        <a:rPr lang="en-US" dirty="0" smtClean="0"/>
                        <a:t>34</a:t>
                      </a:r>
                      <a:endParaRPr lang="en-US" dirty="0"/>
                    </a:p>
                  </a:txBody>
                  <a:tcPr/>
                </a:tc>
                <a:tc>
                  <a:txBody>
                    <a:bodyPr/>
                    <a:lstStyle/>
                    <a:p>
                      <a:r>
                        <a:rPr lang="en-US" dirty="0" smtClean="0"/>
                        <a:t>27</a:t>
                      </a:r>
                      <a:endParaRPr lang="en-US" dirty="0"/>
                    </a:p>
                  </a:txBody>
                  <a:tcPr/>
                </a:tc>
                <a:tc>
                  <a:txBody>
                    <a:bodyPr/>
                    <a:lstStyle/>
                    <a:p>
                      <a:r>
                        <a:rPr lang="en-US" dirty="0" smtClean="0"/>
                        <a:t>74</a:t>
                      </a:r>
                      <a:endParaRPr lang="en-US" dirty="0"/>
                    </a:p>
                  </a:txBody>
                  <a:tcPr/>
                </a:tc>
                <a:tc>
                  <a:txBody>
                    <a:bodyPr/>
                    <a:lstStyle/>
                    <a:p>
                      <a:r>
                        <a:rPr lang="en-US" dirty="0" smtClean="0"/>
                        <a:t>121</a:t>
                      </a:r>
                      <a:endParaRPr lang="en-US" dirty="0"/>
                    </a:p>
                  </a:txBody>
                  <a:tcPr/>
                </a:tc>
                <a:tc>
                  <a:txBody>
                    <a:bodyPr/>
                    <a:lstStyle/>
                    <a:p>
                      <a:r>
                        <a:rPr lang="en-US" dirty="0" smtClean="0"/>
                        <a:t>240</a:t>
                      </a:r>
                      <a:endParaRPr lang="en-US" dirty="0"/>
                    </a:p>
                  </a:txBody>
                  <a:tcPr/>
                </a:tc>
                <a:tc>
                  <a:txBody>
                    <a:bodyPr/>
                    <a:lstStyle/>
                    <a:p>
                      <a:r>
                        <a:rPr lang="en-US" dirty="0" smtClean="0"/>
                        <a:t>304</a:t>
                      </a:r>
                      <a:endParaRPr lang="en-US" dirty="0"/>
                    </a:p>
                  </a:txBody>
                  <a:tcPr/>
                </a:tc>
                <a:tc>
                  <a:txBody>
                    <a:bodyPr/>
                    <a:lstStyle/>
                    <a:p>
                      <a:r>
                        <a:rPr lang="en-US" dirty="0" smtClean="0"/>
                        <a:t>422 (+203 +139)*</a:t>
                      </a:r>
                      <a:endParaRPr lang="en-US" dirty="0"/>
                    </a:p>
                  </a:txBody>
                  <a:tcPr/>
                </a:tc>
              </a:tr>
              <a:tr h="421755">
                <a:tc>
                  <a:txBody>
                    <a:bodyPr/>
                    <a:lstStyle/>
                    <a:p>
                      <a:r>
                        <a:rPr lang="en-US" dirty="0" smtClean="0"/>
                        <a:t>Deceased</a:t>
                      </a:r>
                      <a:r>
                        <a:rPr lang="en-US" baseline="0" dirty="0" smtClean="0"/>
                        <a:t> donor waiting list (active + inactive) in thousands</a:t>
                      </a:r>
                      <a:endParaRPr lang="en-US" dirty="0"/>
                    </a:p>
                  </a:txBody>
                  <a:tcPr/>
                </a:tc>
                <a:tc>
                  <a:txBody>
                    <a:bodyPr/>
                    <a:lstStyle/>
                    <a:p>
                      <a:r>
                        <a:rPr lang="en-US" dirty="0" smtClean="0"/>
                        <a:t>54</a:t>
                      </a:r>
                      <a:endParaRPr lang="en-US" dirty="0"/>
                    </a:p>
                  </a:txBody>
                  <a:tcPr/>
                </a:tc>
                <a:tc>
                  <a:txBody>
                    <a:bodyPr/>
                    <a:lstStyle/>
                    <a:p>
                      <a:r>
                        <a:rPr lang="en-US" dirty="0" smtClean="0"/>
                        <a:t>56</a:t>
                      </a:r>
                      <a:endParaRPr lang="en-US" dirty="0"/>
                    </a:p>
                  </a:txBody>
                  <a:tcPr/>
                </a:tc>
                <a:tc>
                  <a:txBody>
                    <a:bodyPr/>
                    <a:lstStyle/>
                    <a:p>
                      <a:r>
                        <a:rPr lang="en-US" dirty="0" smtClean="0"/>
                        <a:t>59</a:t>
                      </a:r>
                      <a:endParaRPr lang="en-US" dirty="0"/>
                    </a:p>
                  </a:txBody>
                  <a:tcPr/>
                </a:tc>
                <a:tc>
                  <a:txBody>
                    <a:bodyPr/>
                    <a:lstStyle/>
                    <a:p>
                      <a:r>
                        <a:rPr lang="en-US" dirty="0" smtClean="0"/>
                        <a:t>61</a:t>
                      </a:r>
                      <a:endParaRPr lang="en-US" dirty="0"/>
                    </a:p>
                  </a:txBody>
                  <a:tcPr/>
                </a:tc>
                <a:tc>
                  <a:txBody>
                    <a:bodyPr/>
                    <a:lstStyle/>
                    <a:p>
                      <a:r>
                        <a:rPr lang="en-US" dirty="0" smtClean="0"/>
                        <a:t>65</a:t>
                      </a:r>
                      <a:endParaRPr lang="en-US" dirty="0"/>
                    </a:p>
                  </a:txBody>
                  <a:tcPr/>
                </a:tc>
                <a:tc>
                  <a:txBody>
                    <a:bodyPr/>
                    <a:lstStyle/>
                    <a:p>
                      <a:r>
                        <a:rPr lang="en-US" dirty="0" smtClean="0"/>
                        <a:t>68</a:t>
                      </a:r>
                      <a:endParaRPr lang="en-US" dirty="0"/>
                    </a:p>
                  </a:txBody>
                  <a:tcPr/>
                </a:tc>
                <a:tc>
                  <a:txBody>
                    <a:bodyPr/>
                    <a:lstStyle/>
                    <a:p>
                      <a:r>
                        <a:rPr lang="en-US" dirty="0" smtClean="0"/>
                        <a:t>73</a:t>
                      </a:r>
                      <a:endParaRPr lang="en-US" dirty="0"/>
                    </a:p>
                  </a:txBody>
                  <a:tcPr/>
                </a:tc>
                <a:tc>
                  <a:txBody>
                    <a:bodyPr/>
                    <a:lstStyle/>
                    <a:p>
                      <a:r>
                        <a:rPr lang="en-US" dirty="0" smtClean="0"/>
                        <a:t>78</a:t>
                      </a:r>
                      <a:endParaRPr lang="en-US" dirty="0"/>
                    </a:p>
                  </a:txBody>
                  <a:tcPr/>
                </a:tc>
                <a:tc>
                  <a:txBody>
                    <a:bodyPr/>
                    <a:lstStyle/>
                    <a:p>
                      <a:r>
                        <a:rPr lang="en-US" dirty="0" smtClean="0"/>
                        <a:t>83</a:t>
                      </a:r>
                      <a:endParaRPr lang="en-US" dirty="0"/>
                    </a:p>
                  </a:txBody>
                  <a:tcPr/>
                </a:tc>
                <a:tc>
                  <a:txBody>
                    <a:bodyPr/>
                    <a:lstStyle/>
                    <a:p>
                      <a:r>
                        <a:rPr lang="en-US" dirty="0" smtClean="0"/>
                        <a:t>88</a:t>
                      </a:r>
                      <a:endParaRPr lang="en-US" dirty="0"/>
                    </a:p>
                  </a:txBody>
                  <a:tcPr/>
                </a:tc>
                <a:tc>
                  <a:txBody>
                    <a:bodyPr/>
                    <a:lstStyle/>
                    <a:p>
                      <a:r>
                        <a:rPr lang="en-US" smtClean="0"/>
                        <a:t>89.9</a:t>
                      </a:r>
                      <a:endParaRPr lang="en-US" dirty="0"/>
                    </a:p>
                  </a:txBody>
                  <a:tcPr/>
                </a:tc>
              </a:tr>
            </a:tbl>
          </a:graphicData>
        </a:graphic>
      </p:graphicFrame>
      <p:sp>
        <p:nvSpPr>
          <p:cNvPr id="4" name="Slide Number Placeholder 3"/>
          <p:cNvSpPr>
            <a:spLocks noGrp="1"/>
          </p:cNvSpPr>
          <p:nvPr>
            <p:ph type="sldNum" sz="quarter" idx="12"/>
          </p:nvPr>
        </p:nvSpPr>
        <p:spPr/>
        <p:txBody>
          <a:bodyPr/>
          <a:lstStyle/>
          <a:p>
            <a:pPr>
              <a:defRPr/>
            </a:pPr>
            <a:fld id="{8931D6B6-181F-48D8-8B49-A6E52FA57CD4}" type="slidenum">
              <a:rPr lang="en-US" smtClean="0"/>
              <a:pPr>
                <a:defRPr/>
              </a:pPr>
              <a:t>87</a:t>
            </a:fld>
            <a:endParaRPr lang="en-US"/>
          </a:p>
        </p:txBody>
      </p:sp>
      <p:sp>
        <p:nvSpPr>
          <p:cNvPr id="6" name="TextBox 5"/>
          <p:cNvSpPr txBox="1"/>
          <p:nvPr/>
        </p:nvSpPr>
        <p:spPr>
          <a:xfrm>
            <a:off x="215766" y="5867400"/>
            <a:ext cx="8166234" cy="1169551"/>
          </a:xfrm>
          <a:prstGeom prst="rect">
            <a:avLst/>
          </a:prstGeom>
          <a:noFill/>
        </p:spPr>
        <p:txBody>
          <a:bodyPr wrap="square" rtlCol="0">
            <a:spAutoFit/>
          </a:bodyPr>
          <a:lstStyle/>
          <a:p>
            <a:r>
              <a:rPr lang="en-US" dirty="0" smtClean="0"/>
              <a:t>*http://optn.transplant.hrsa.gov/latestData/rptData.asp </a:t>
            </a:r>
            <a:r>
              <a:rPr lang="en-US" b="1" dirty="0"/>
              <a:t>Living </a:t>
            </a:r>
            <a:r>
              <a:rPr lang="en-US" b="1" dirty="0" smtClean="0"/>
              <a:t>Donor Transplants </a:t>
            </a:r>
            <a:r>
              <a:rPr lang="en-US" b="1" dirty="0"/>
              <a:t>By Donor </a:t>
            </a:r>
            <a:r>
              <a:rPr lang="en-US" b="1" dirty="0" smtClean="0"/>
              <a:t>Relation</a:t>
            </a:r>
          </a:p>
          <a:p>
            <a:r>
              <a:rPr lang="en-US" dirty="0"/>
              <a:t>* UNOS 2010: Paired exchange + anonymous (</a:t>
            </a:r>
            <a:r>
              <a:rPr lang="en-US" dirty="0" err="1"/>
              <a:t>ndd</a:t>
            </a:r>
            <a:r>
              <a:rPr lang="en-US" dirty="0"/>
              <a:t>?) + list exchange</a:t>
            </a:r>
          </a:p>
          <a:p>
            <a:endParaRPr lang="en-US" sz="16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3200" dirty="0" smtClean="0"/>
              <a:t>Behavioral issues: Motivation of donors?</a:t>
            </a:r>
            <a:endParaRPr lang="en-US" sz="3200" dirty="0"/>
          </a:p>
        </p:txBody>
      </p:sp>
      <p:sp>
        <p:nvSpPr>
          <p:cNvPr id="3" name="Content Placeholder 2"/>
          <p:cNvSpPr>
            <a:spLocks noGrp="1"/>
          </p:cNvSpPr>
          <p:nvPr>
            <p:ph idx="1"/>
          </p:nvPr>
        </p:nvSpPr>
        <p:spPr>
          <a:xfrm>
            <a:off x="304800" y="914400"/>
            <a:ext cx="8382000" cy="5211763"/>
          </a:xfrm>
        </p:spPr>
        <p:txBody>
          <a:bodyPr/>
          <a:lstStyle/>
          <a:p>
            <a:r>
              <a:rPr lang="en-US" sz="2800" dirty="0" smtClean="0"/>
              <a:t>Standard live donors can have standard motivations: love of spouse, etc.</a:t>
            </a:r>
          </a:p>
          <a:p>
            <a:r>
              <a:rPr lang="en-US" sz="2800" dirty="0" err="1" smtClean="0"/>
              <a:t>Nondirected</a:t>
            </a:r>
            <a:r>
              <a:rPr lang="en-US" sz="2800" dirty="0" smtClean="0"/>
              <a:t> live donors are some flavor of altruist.</a:t>
            </a:r>
          </a:p>
          <a:p>
            <a:r>
              <a:rPr lang="en-US" sz="2800" dirty="0" smtClean="0"/>
              <a:t>Bridge donors?</a:t>
            </a:r>
          </a:p>
          <a:p>
            <a:pPr lvl="1"/>
            <a:r>
              <a:rPr lang="en-US" sz="2400" dirty="0" smtClean="0"/>
              <a:t>A deal’s a deal? </a:t>
            </a:r>
          </a:p>
          <a:p>
            <a:pPr lvl="1"/>
            <a:r>
              <a:rPr lang="en-US" sz="2400" dirty="0" smtClean="0"/>
              <a:t>More complicated?</a:t>
            </a:r>
          </a:p>
          <a:p>
            <a:r>
              <a:rPr lang="en-US" sz="2800" dirty="0" smtClean="0"/>
              <a:t>Also need to think about how to increase </a:t>
            </a:r>
            <a:r>
              <a:rPr lang="en-US" sz="2800" i="1" dirty="0" smtClean="0"/>
              <a:t>deceased</a:t>
            </a:r>
            <a:r>
              <a:rPr lang="en-US" sz="2800" dirty="0" smtClean="0"/>
              <a:t> donation:</a:t>
            </a:r>
          </a:p>
          <a:p>
            <a:pPr lvl="1"/>
            <a:r>
              <a:rPr lang="en-US" sz="2400" dirty="0"/>
              <a:t>Kessler, Judd B. and Alvin E. Roth, “Organ Allocation Policy and the Decision to Donate,” </a:t>
            </a:r>
            <a:r>
              <a:rPr lang="en-US" sz="2400" i="1" dirty="0"/>
              <a:t>American Economic Review</a:t>
            </a:r>
            <a:r>
              <a:rPr lang="en-US" sz="2400" dirty="0"/>
              <a:t>, forthcoming.</a:t>
            </a:r>
            <a:endParaRPr lang="en-US" sz="2400" b="1" dirty="0"/>
          </a:p>
          <a:p>
            <a:pPr lvl="1"/>
            <a:endParaRPr lang="en-US" dirty="0"/>
          </a:p>
        </p:txBody>
      </p:sp>
      <p:sp>
        <p:nvSpPr>
          <p:cNvPr id="4" name="Slide Number Placeholder 3"/>
          <p:cNvSpPr>
            <a:spLocks noGrp="1"/>
          </p:cNvSpPr>
          <p:nvPr>
            <p:ph type="sldNum" sz="quarter" idx="12"/>
          </p:nvPr>
        </p:nvSpPr>
        <p:spPr/>
        <p:txBody>
          <a:bodyPr/>
          <a:lstStyle/>
          <a:p>
            <a:pPr>
              <a:defRPr/>
            </a:pPr>
            <a:fld id="{107AE71A-4A6B-4C3C-B7EB-9A3618EA9F49}" type="slidenum">
              <a:rPr lang="en-US" smtClean="0"/>
              <a:pPr>
                <a:defRPr/>
              </a:pPr>
              <a:t>88</a:t>
            </a:fld>
            <a:endParaRPr lang="en-US"/>
          </a:p>
        </p:txBody>
      </p:sp>
    </p:spTree>
    <p:extLst>
      <p:ext uri="{BB962C8B-B14F-4D97-AF65-F5344CB8AC3E}">
        <p14:creationId xmlns:p14="http://schemas.microsoft.com/office/powerpoint/2010/main" val="1758789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5131</TotalTime>
  <Words>6763</Words>
  <Application>Microsoft Office PowerPoint</Application>
  <PresentationFormat>On-screen Show (4:3)</PresentationFormat>
  <Paragraphs>1011</Paragraphs>
  <Slides>88</Slides>
  <Notes>79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88</vt:i4>
      </vt:variant>
    </vt:vector>
  </HeadingPairs>
  <TitlesOfParts>
    <vt:vector size="91" baseType="lpstr">
      <vt:lpstr>Default Design</vt:lpstr>
      <vt:lpstr>Slide</vt:lpstr>
      <vt:lpstr>Chart</vt:lpstr>
      <vt:lpstr>Kidney Exchange </vt:lpstr>
      <vt:lpstr>Economists As Engineers  </vt:lpstr>
      <vt:lpstr>A general market design framework to keep in mind:</vt:lpstr>
      <vt:lpstr>Kidney exchange--background</vt:lpstr>
      <vt:lpstr>PowerPoint Presentation</vt:lpstr>
      <vt:lpstr>Technical Issues with Kidney Donation</vt:lpstr>
      <vt:lpstr>Brief history</vt:lpstr>
      <vt:lpstr>A classic economic problem:  Coincidence of wants  (Money and the Mechanism of Exchange, Jevons 1876)</vt:lpstr>
      <vt:lpstr>PowerPoint Presentation</vt:lpstr>
      <vt:lpstr>Charlie W. Norwood Living Organ  Donation Act</vt:lpstr>
      <vt:lpstr>Kidney exchange clearinghouse design</vt:lpstr>
      <vt:lpstr>And in the medical literature</vt:lpstr>
      <vt:lpstr>There’s also a growing CS literature</vt:lpstr>
      <vt:lpstr>Kidney Exchange Institutions</vt:lpstr>
      <vt:lpstr>PowerPoint Presentation</vt:lpstr>
      <vt:lpstr>PowerPoint Presentation</vt:lpstr>
      <vt:lpstr>Paired Exchange  (rare enough to make the news in 2003)</vt:lpstr>
      <vt:lpstr>How might more frequent and larger-scale kidney exchanges be organized?</vt:lpstr>
      <vt:lpstr>Incentives: liver transplants</vt:lpstr>
      <vt:lpstr>Incentives and efficiency: Neonatal heart transplants</vt:lpstr>
      <vt:lpstr>How might more frequent and larger-scale kidney exchanges be organized?</vt:lpstr>
      <vt:lpstr>First pass (2004 QJE paper)</vt:lpstr>
      <vt:lpstr>Theorem (Shapley and Scarf): the allocation x produced by the top trading cycle algorithm is in the core (no set of agents can all do better than to participate)</vt:lpstr>
      <vt:lpstr>The model</vt:lpstr>
      <vt:lpstr>Chains that integrate exchange with the waiting list</vt:lpstr>
      <vt:lpstr>Top trading cycles and chains</vt:lpstr>
      <vt:lpstr>The TTCC exchange mechanism</vt:lpstr>
      <vt:lpstr>Lemma 1, there is either a cycle, or a w-chain, or both.</vt:lpstr>
      <vt:lpstr>3. If there are no pairs left, we are done. Otherwise each remaining pair initiates a w-chain.</vt:lpstr>
      <vt:lpstr>Efficiency and incentives</vt:lpstr>
      <vt:lpstr>Idea of Proof of Theorem 1</vt:lpstr>
      <vt:lpstr>Theorem 2: The TTCC mechanism is strategy-proof when implemented with a chain selection rule of the following kind:</vt:lpstr>
      <vt:lpstr>Incentives and congestion</vt:lpstr>
      <vt:lpstr>Suppose exchanges involving more than two pairs are impractical?</vt:lpstr>
      <vt:lpstr>Pairwise matchings and matroids</vt:lpstr>
      <vt:lpstr>Pairwise kidney exchange</vt:lpstr>
      <vt:lpstr>Pairwise matching with 0-1 preferences  (December 2005 JET paper)</vt:lpstr>
      <vt:lpstr>Structure of pareto-efficient pairwise matchings</vt:lpstr>
      <vt:lpstr>Gallai-Edmonds Decomposition</vt:lpstr>
      <vt:lpstr>Efficient Kidney Matching</vt:lpstr>
      <vt:lpstr>PowerPoint Presentation</vt:lpstr>
      <vt:lpstr>PowerPoint Presentation</vt:lpstr>
      <vt:lpstr>Incompatible patient-donor pairs in long and short supply in a sufficiently large market</vt:lpstr>
      <vt:lpstr>PowerPoint Presentation</vt:lpstr>
      <vt:lpstr>Four-way exchanges add less (and mostly involve a sensitized patient)</vt:lpstr>
      <vt:lpstr>Four-way exchanges add less (and mostly involve a sensitized patient)</vt:lpstr>
      <vt:lpstr>The structure of efficient exchange</vt:lpstr>
      <vt:lpstr>Theorem: every efficient matching of patient-donor pairs can be carried out in exchanges of no more than 4 pairs. </vt:lpstr>
      <vt:lpstr>Case 2: One of the two patients with the same blood type received a kidney from the incompatible donor of the other </vt:lpstr>
      <vt:lpstr>Finding maximal-weight cycles of restricted size</vt:lpstr>
      <vt:lpstr>e.g. max number of transplants</vt:lpstr>
      <vt:lpstr>General exchange with type-specific preferences</vt:lpstr>
      <vt:lpstr>(Large) Random Graphs</vt:lpstr>
      <vt:lpstr>Efficient Allocations</vt:lpstr>
      <vt:lpstr>Efficient Allocations</vt:lpstr>
      <vt:lpstr>PowerPoint Presentation</vt:lpstr>
      <vt:lpstr>How about when hospitals become players?</vt:lpstr>
      <vt:lpstr>Individual rationality for hospitals</vt:lpstr>
      <vt:lpstr>Individual rationality and efficiency: an impossibility theorem (Ashlagi and Roth, 2011)</vt:lpstr>
      <vt:lpstr>Proof (for k=3): only 3 instead of 6 transplants.</vt:lpstr>
      <vt:lpstr>Costs of IR</vt:lpstr>
      <vt:lpstr>Individually Rational Allocations</vt:lpstr>
      <vt:lpstr>“Cost” of IR is very small for clinically relevant sizes too  - Simulations</vt:lpstr>
      <vt:lpstr> But the cost of not having IR could be very high if it causes centralized matching to break down (so, hospitals only match internally)</vt:lpstr>
      <vt:lpstr>Number of transplants when hospitals withhold</vt:lpstr>
      <vt:lpstr>UNOS pilot mechanism</vt:lpstr>
      <vt:lpstr>Summary of participation incentives</vt:lpstr>
      <vt:lpstr>Thicker market and more efficient exchange?</vt:lpstr>
      <vt:lpstr>Other sources of efficiency gains</vt:lpstr>
      <vt:lpstr>The graph theory representation doesn’t capture the whole story</vt:lpstr>
      <vt:lpstr>Can simultaneity be relaxed in Non-directed donor chains?</vt:lpstr>
      <vt:lpstr>‘Never ending’ altruistic donor chains (non-simultaneous, reduced risk from a broken link)</vt:lpstr>
      <vt:lpstr>PowerPoint Presentation</vt:lpstr>
      <vt:lpstr> The First NEAD Chain (Rees, APD)</vt:lpstr>
      <vt:lpstr>PowerPoint Presentation</vt:lpstr>
      <vt:lpstr>Logistical issues</vt:lpstr>
      <vt:lpstr>PowerPoint Presentation</vt:lpstr>
      <vt:lpstr>Chains </vt:lpstr>
      <vt:lpstr>PowerPoint Presentation</vt:lpstr>
      <vt:lpstr>PowerPoint Presentation</vt:lpstr>
      <vt:lpstr>Ratio of #transplants between policies</vt:lpstr>
      <vt:lpstr>PowerPoint Presentation</vt:lpstr>
      <vt:lpstr>Why are NEAD chains so effective?</vt:lpstr>
      <vt:lpstr>PowerPoint Presentation</vt:lpstr>
      <vt:lpstr>A real graph </vt:lpstr>
      <vt:lpstr>Progress to date</vt:lpstr>
      <vt:lpstr>But progress is still slow</vt:lpstr>
      <vt:lpstr>Behavioral issues: Motivation of donors?</vt:lpstr>
    </vt:vector>
  </TitlesOfParts>
  <Company>Harvard Business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Harvard-062004</dc:creator>
  <cp:lastModifiedBy>Muriel Niederle</cp:lastModifiedBy>
  <cp:revision>138</cp:revision>
  <dcterms:created xsi:type="dcterms:W3CDTF">2006-01-12T17:28:21Z</dcterms:created>
  <dcterms:modified xsi:type="dcterms:W3CDTF">2011-11-07T18:52:06Z</dcterms:modified>
</cp:coreProperties>
</file>