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9" r:id="rId2"/>
    <p:sldId id="266" r:id="rId3"/>
    <p:sldId id="261" r:id="rId4"/>
    <p:sldId id="262" r:id="rId5"/>
    <p:sldId id="263" r:id="rId6"/>
    <p:sldId id="260" r:id="rId7"/>
    <p:sldId id="264" r:id="rId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2BA"/>
    <a:srgbClr val="D81C1C"/>
    <a:srgbClr val="B7CBF0"/>
    <a:srgbClr val="DCE6F8"/>
    <a:srgbClr val="F2F6FC"/>
    <a:srgbClr val="EAEAEA"/>
    <a:srgbClr val="F8F8F8"/>
    <a:srgbClr val="D8BEEC"/>
    <a:srgbClr val="633B13"/>
    <a:srgbClr val="ED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142 Lecture Notes: CSS</a:t>
            </a: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B5D04D87-0F14-49B4-BCCD-4CB7EE818F68}" type="slidenum">
              <a:rPr lang="en-US"/>
              <a:pPr/>
              <a:t>1</a:t>
            </a:fld>
            <a:endParaRPr lang="en-US"/>
          </a:p>
        </p:txBody>
      </p:sp>
      <p:sp>
        <p:nvSpPr>
          <p:cNvPr id="7066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CSS Rule</a:t>
            </a:r>
          </a:p>
        </p:txBody>
      </p:sp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1752600" y="2498725"/>
            <a:ext cx="68580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2000" b="1" dirty="0">
                <a:latin typeface="Courier New" pitchFamily="49" charset="0"/>
              </a:rPr>
              <a:t>body {</a:t>
            </a:r>
          </a:p>
          <a:p>
            <a:pPr algn="l"/>
            <a:r>
              <a:rPr lang="en-US" sz="2000" b="1" dirty="0">
                <a:latin typeface="Courier New" pitchFamily="49" charset="0"/>
              </a:rPr>
              <a:t>    font-family: Tahoma, Arial, sans-serif;</a:t>
            </a:r>
          </a:p>
          <a:p>
            <a:pPr algn="l"/>
            <a:r>
              <a:rPr lang="en-US" sz="2000" b="1" dirty="0">
                <a:latin typeface="Courier New" pitchFamily="49" charset="0"/>
              </a:rPr>
              <a:t>    color: black;</a:t>
            </a:r>
          </a:p>
          <a:p>
            <a:pPr algn="l"/>
            <a:r>
              <a:rPr lang="en-US" sz="2000" b="1" dirty="0">
                <a:latin typeface="Courier New" pitchFamily="49" charset="0"/>
              </a:rPr>
              <a:t>    background: white;</a:t>
            </a:r>
          </a:p>
          <a:p>
            <a:pPr algn="l"/>
            <a:r>
              <a:rPr lang="en-US" sz="2000" b="1" dirty="0">
                <a:latin typeface="Courier New" pitchFamily="49" charset="0"/>
              </a:rPr>
              <a:t>    margin: 8px;</a:t>
            </a:r>
          </a:p>
          <a:p>
            <a:pPr algn="l"/>
            <a:r>
              <a:rPr lang="en-US" sz="2000" b="1" dirty="0">
                <a:latin typeface="Courier New" pitchFamily="49" charset="0"/>
              </a:rPr>
              <a:t>}</a:t>
            </a: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1524000" y="1371600"/>
            <a:ext cx="1303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A80000"/>
                </a:solidFill>
              </a:rPr>
              <a:t>Selector</a:t>
            </a:r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152400" y="3048000"/>
            <a:ext cx="17443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rgbClr val="A80000"/>
                </a:solidFill>
              </a:rPr>
              <a:t>Declaration</a:t>
            </a:r>
            <a:br>
              <a:rPr lang="en-US" sz="2400" dirty="0" smtClean="0">
                <a:solidFill>
                  <a:srgbClr val="A80000"/>
                </a:solidFill>
              </a:rPr>
            </a:br>
            <a:r>
              <a:rPr lang="en-US" sz="2400" dirty="0" smtClean="0">
                <a:solidFill>
                  <a:srgbClr val="A80000"/>
                </a:solidFill>
              </a:rPr>
              <a:t>Block</a:t>
            </a:r>
            <a:endParaRPr lang="en-US" sz="2400" dirty="0">
              <a:solidFill>
                <a:srgbClr val="A80000"/>
              </a:solidFill>
            </a:endParaRP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1752600" y="5029200"/>
            <a:ext cx="221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A80000"/>
                </a:solidFill>
              </a:rPr>
              <a:t>Attribute Name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5237163" y="4564063"/>
            <a:ext cx="96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A80000"/>
                </a:solidFill>
              </a:rPr>
              <a:t>Value</a:t>
            </a:r>
          </a:p>
        </p:txBody>
      </p:sp>
      <p:sp>
        <p:nvSpPr>
          <p:cNvPr id="70664" name="Line 8"/>
          <p:cNvSpPr>
            <a:spLocks noChangeShapeType="1"/>
          </p:cNvSpPr>
          <p:nvPr/>
        </p:nvSpPr>
        <p:spPr bwMode="auto">
          <a:xfrm>
            <a:off x="2176463" y="1828800"/>
            <a:ext cx="0" cy="6858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66" name="Line 10"/>
          <p:cNvSpPr>
            <a:spLocks noChangeShapeType="1"/>
          </p:cNvSpPr>
          <p:nvPr/>
        </p:nvSpPr>
        <p:spPr bwMode="auto">
          <a:xfrm flipV="1">
            <a:off x="2862263" y="4114800"/>
            <a:ext cx="0" cy="914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67" name="Line 11"/>
          <p:cNvSpPr>
            <a:spLocks noChangeShapeType="1"/>
          </p:cNvSpPr>
          <p:nvPr/>
        </p:nvSpPr>
        <p:spPr bwMode="auto">
          <a:xfrm flipH="1" flipV="1">
            <a:off x="4211638" y="4073525"/>
            <a:ext cx="1030287" cy="55245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Left Brace 3"/>
          <p:cNvSpPr/>
          <p:nvPr/>
        </p:nvSpPr>
        <p:spPr>
          <a:xfrm>
            <a:off x="1905000" y="2895600"/>
            <a:ext cx="152400" cy="1143000"/>
          </a:xfrm>
          <a:prstGeom prst="leftBrace">
            <a:avLst>
              <a:gd name="adj1" fmla="val 45198"/>
              <a:gd name="adj2" fmla="val 50000"/>
            </a:avLst>
          </a:prstGeom>
          <a:ln w="25400" cap="rnd">
            <a:solidFill>
              <a:schemeClr val="accent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64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248400"/>
            <a:ext cx="3429000" cy="396875"/>
          </a:xfrm>
        </p:spPr>
        <p:txBody>
          <a:bodyPr/>
          <a:lstStyle/>
          <a:p>
            <a:r>
              <a:rPr lang="en-US"/>
              <a:t>CS 142 Lecture Notes: CSS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396875"/>
          </a:xfrm>
        </p:spPr>
        <p:txBody>
          <a:bodyPr/>
          <a:lstStyle/>
          <a:p>
            <a:r>
              <a:rPr lang="en-US"/>
              <a:t>Slide </a:t>
            </a:r>
            <a:fld id="{C21BF8E7-6A7A-4370-B926-F09FC961ABA1}" type="slidenum">
              <a:rPr lang="en-US"/>
              <a:pPr/>
              <a:t>2</a:t>
            </a:fld>
            <a:endParaRPr lang="en-US"/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CSS </a:t>
            </a:r>
            <a:r>
              <a:rPr lang="en-US" dirty="0" smtClean="0"/>
              <a:t>Selectors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76400" y="10668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CSS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5400" y="10668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accent1"/>
                </a:solidFill>
              </a:rPr>
              <a:t>HTML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05400" y="16764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&lt;h1&gt;Today’s Specials&lt;/h1&gt;</a:t>
            </a:r>
            <a:endParaRPr lang="en-US" b="1" dirty="0">
              <a:solidFill>
                <a:schemeClr val="accent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76400" y="167640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h1 {</a:t>
            </a:r>
            <a:b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  color: red;</a:t>
            </a:r>
            <a:b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76400" y="2734270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.large {</a:t>
            </a:r>
            <a:b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  font-size: 16pt;</a:t>
            </a:r>
            <a:b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76400" y="38862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p.large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{...}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76400" y="4648200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#p20 {</a:t>
            </a:r>
          </a:p>
          <a:p>
            <a:pPr algn="l"/>
            <a:r>
              <a:rPr lang="en-US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 font-weight: bold;</a:t>
            </a:r>
          </a:p>
          <a:p>
            <a:pPr algn="l"/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05400" y="273427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&lt;p class="large"&gt;...</a:t>
            </a:r>
            <a:endParaRPr lang="en-US" b="1" dirty="0">
              <a:solidFill>
                <a:schemeClr val="accent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05400" y="46482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&lt;p id="p20"&gt;...</a:t>
            </a:r>
            <a:endParaRPr lang="en-US" b="1" dirty="0">
              <a:solidFill>
                <a:schemeClr val="accent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953" y="1533763"/>
            <a:ext cx="761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Tag</a:t>
            </a:r>
            <a:br>
              <a:rPr lang="en-US" dirty="0" smtClean="0">
                <a:solidFill>
                  <a:schemeClr val="accent4"/>
                </a:solidFill>
              </a:rPr>
            </a:br>
            <a:r>
              <a:rPr lang="en-US" dirty="0" smtClean="0">
                <a:solidFill>
                  <a:schemeClr val="accent4"/>
                </a:solidFill>
              </a:rPr>
              <a:t>name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9712" y="2590800"/>
            <a:ext cx="10182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Class</a:t>
            </a:r>
            <a:br>
              <a:rPr lang="en-US" dirty="0" smtClean="0">
                <a:solidFill>
                  <a:schemeClr val="accent4"/>
                </a:solidFill>
              </a:rPr>
            </a:br>
            <a:r>
              <a:rPr lang="en-US" dirty="0" smtClean="0">
                <a:solidFill>
                  <a:schemeClr val="accent4"/>
                </a:solidFill>
              </a:rPr>
              <a:t>attribute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712" y="4495800"/>
            <a:ext cx="10182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Id</a:t>
            </a:r>
            <a:br>
              <a:rPr lang="en-US" dirty="0" smtClean="0">
                <a:solidFill>
                  <a:schemeClr val="accent4"/>
                </a:solidFill>
              </a:rPr>
            </a:br>
            <a:r>
              <a:rPr lang="en-US" dirty="0" smtClean="0">
                <a:solidFill>
                  <a:schemeClr val="accent4"/>
                </a:solidFill>
              </a:rPr>
              <a:t>attribute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6092" y="3749298"/>
            <a:ext cx="1005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Tag and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class</a:t>
            </a:r>
            <a:endParaRPr lang="en-US" dirty="0">
              <a:solidFill>
                <a:schemeClr val="accent4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219200" y="1859796"/>
            <a:ext cx="457200" cy="0"/>
          </a:xfrm>
          <a:prstGeom prst="line">
            <a:avLst/>
          </a:prstGeom>
          <a:ln w="19050" cap="rnd">
            <a:solidFill>
              <a:schemeClr val="accent4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219200" y="2911098"/>
            <a:ext cx="457200" cy="0"/>
          </a:xfrm>
          <a:prstGeom prst="line">
            <a:avLst/>
          </a:prstGeom>
          <a:ln w="19050" cap="rnd">
            <a:solidFill>
              <a:schemeClr val="accent4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219200" y="4069596"/>
            <a:ext cx="457200" cy="0"/>
          </a:xfrm>
          <a:prstGeom prst="line">
            <a:avLst/>
          </a:prstGeom>
          <a:ln w="19050" cap="rnd">
            <a:solidFill>
              <a:schemeClr val="accent4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219200" y="4814808"/>
            <a:ext cx="457200" cy="0"/>
          </a:xfrm>
          <a:prstGeom prst="line">
            <a:avLst/>
          </a:prstGeom>
          <a:ln w="19050" cap="rnd">
            <a:solidFill>
              <a:schemeClr val="accent4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676400" y="5802868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err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able.items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tr.header</a:t>
            </a:r>
            <a:endParaRPr lang="en-US" b="1" dirty="0" smtClean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04800" y="2590800"/>
            <a:ext cx="861060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04800" y="3733800"/>
            <a:ext cx="861060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04800" y="4495800"/>
            <a:ext cx="861060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04800" y="5715000"/>
            <a:ext cx="861060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04800" y="6248400"/>
            <a:ext cx="861060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04800" y="1524000"/>
            <a:ext cx="861060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89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142 Lecture Notes: CSS</a:t>
            </a:r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</a:t>
            </a:r>
            <a:fld id="{8CC4A819-01D8-4283-B144-2E3A7C64267E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73745" name="Rectangle 1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Predefined names:</a:t>
            </a:r>
          </a:p>
          <a:p>
            <a:pPr lvl="1">
              <a:buFont typeface="Wingdings" pitchFamily="2" charset="2"/>
              <a:buNone/>
            </a:pPr>
            <a:r>
              <a:rPr lang="en-US" b="1" dirty="0">
                <a:solidFill>
                  <a:schemeClr val="tx2"/>
                </a:solidFill>
                <a:latin typeface="Courier New" pitchFamily="49" charset="0"/>
              </a:rPr>
              <a:t>white black red …</a:t>
            </a:r>
          </a:p>
          <a:p>
            <a:r>
              <a:rPr lang="en-US" dirty="0"/>
              <a:t>8-bit hexadecimal intensities for red, green, blue:</a:t>
            </a:r>
          </a:p>
          <a:p>
            <a:endParaRPr lang="en-US" dirty="0"/>
          </a:p>
          <a:p>
            <a:endParaRPr lang="en-US" b="0" dirty="0"/>
          </a:p>
          <a:p>
            <a:pPr>
              <a:spcBef>
                <a:spcPct val="0"/>
              </a:spcBef>
            </a:pPr>
            <a:r>
              <a:rPr lang="en-US" dirty="0"/>
              <a:t>0-255 decimal intensities:</a:t>
            </a:r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70000"/>
              </a:spcBef>
            </a:pPr>
            <a:r>
              <a:rPr lang="en-US" dirty="0"/>
              <a:t>Percentage intensities:</a:t>
            </a:r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CSS Color Specifiers</a:t>
            </a: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914400" y="2668588"/>
            <a:ext cx="2365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#ff0000</a:t>
            </a:r>
          </a:p>
        </p:txBody>
      </p:sp>
      <p:grpSp>
        <p:nvGrpSpPr>
          <p:cNvPr id="73765" name="Group 37"/>
          <p:cNvGrpSpPr>
            <a:grpSpLocks/>
          </p:cNvGrpSpPr>
          <p:nvPr/>
        </p:nvGrpSpPr>
        <p:grpSpPr bwMode="auto">
          <a:xfrm>
            <a:off x="1149350" y="3059113"/>
            <a:ext cx="1143000" cy="446087"/>
            <a:chOff x="724" y="1927"/>
            <a:chExt cx="720" cy="281"/>
          </a:xfrm>
        </p:grpSpPr>
        <p:sp>
          <p:nvSpPr>
            <p:cNvPr id="73734" name="Freeform 6"/>
            <p:cNvSpPr>
              <a:spLocks/>
            </p:cNvSpPr>
            <p:nvPr/>
          </p:nvSpPr>
          <p:spPr bwMode="auto">
            <a:xfrm>
              <a:off x="724" y="1927"/>
              <a:ext cx="240" cy="96"/>
            </a:xfrm>
            <a:custGeom>
              <a:avLst/>
              <a:gdLst>
                <a:gd name="T0" fmla="*/ 0 w 240"/>
                <a:gd name="T1" fmla="*/ 0 h 96"/>
                <a:gd name="T2" fmla="*/ 0 w 240"/>
                <a:gd name="T3" fmla="*/ 96 h 96"/>
                <a:gd name="T4" fmla="*/ 240 w 240"/>
                <a:gd name="T5" fmla="*/ 96 h 96"/>
                <a:gd name="T6" fmla="*/ 240 w 240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0" h="96">
                  <a:moveTo>
                    <a:pt x="0" y="0"/>
                  </a:moveTo>
                  <a:lnTo>
                    <a:pt x="0" y="96"/>
                  </a:lnTo>
                  <a:lnTo>
                    <a:pt x="240" y="96"/>
                  </a:lnTo>
                  <a:lnTo>
                    <a:pt x="240" y="0"/>
                  </a:lnTo>
                </a:path>
              </a:pathLst>
            </a:custGeom>
            <a:noFill/>
            <a:ln w="1905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35" name="Freeform 7"/>
            <p:cNvSpPr>
              <a:spLocks/>
            </p:cNvSpPr>
            <p:nvPr/>
          </p:nvSpPr>
          <p:spPr bwMode="auto">
            <a:xfrm>
              <a:off x="964" y="1927"/>
              <a:ext cx="240" cy="96"/>
            </a:xfrm>
            <a:custGeom>
              <a:avLst/>
              <a:gdLst>
                <a:gd name="T0" fmla="*/ 0 w 240"/>
                <a:gd name="T1" fmla="*/ 0 h 96"/>
                <a:gd name="T2" fmla="*/ 0 w 240"/>
                <a:gd name="T3" fmla="*/ 96 h 96"/>
                <a:gd name="T4" fmla="*/ 240 w 240"/>
                <a:gd name="T5" fmla="*/ 96 h 96"/>
                <a:gd name="T6" fmla="*/ 240 w 240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0" h="96">
                  <a:moveTo>
                    <a:pt x="0" y="0"/>
                  </a:moveTo>
                  <a:lnTo>
                    <a:pt x="0" y="96"/>
                  </a:lnTo>
                  <a:lnTo>
                    <a:pt x="240" y="96"/>
                  </a:lnTo>
                  <a:lnTo>
                    <a:pt x="240" y="0"/>
                  </a:lnTo>
                </a:path>
              </a:pathLst>
            </a:custGeom>
            <a:noFill/>
            <a:ln w="1905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36" name="Freeform 8"/>
            <p:cNvSpPr>
              <a:spLocks/>
            </p:cNvSpPr>
            <p:nvPr/>
          </p:nvSpPr>
          <p:spPr bwMode="auto">
            <a:xfrm>
              <a:off x="1204" y="1927"/>
              <a:ext cx="240" cy="96"/>
            </a:xfrm>
            <a:custGeom>
              <a:avLst/>
              <a:gdLst>
                <a:gd name="T0" fmla="*/ 0 w 240"/>
                <a:gd name="T1" fmla="*/ 0 h 96"/>
                <a:gd name="T2" fmla="*/ 0 w 240"/>
                <a:gd name="T3" fmla="*/ 96 h 96"/>
                <a:gd name="T4" fmla="*/ 240 w 240"/>
                <a:gd name="T5" fmla="*/ 96 h 96"/>
                <a:gd name="T6" fmla="*/ 240 w 240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0" h="96">
                  <a:moveTo>
                    <a:pt x="0" y="0"/>
                  </a:moveTo>
                  <a:lnTo>
                    <a:pt x="0" y="96"/>
                  </a:lnTo>
                  <a:lnTo>
                    <a:pt x="240" y="96"/>
                  </a:lnTo>
                  <a:lnTo>
                    <a:pt x="240" y="0"/>
                  </a:lnTo>
                </a:path>
              </a:pathLst>
            </a:custGeom>
            <a:noFill/>
            <a:ln w="1905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38" name="Text Box 10"/>
            <p:cNvSpPr txBox="1">
              <a:spLocks noChangeArrowheads="1"/>
            </p:cNvSpPr>
            <p:nvPr/>
          </p:nvSpPr>
          <p:spPr bwMode="auto">
            <a:xfrm>
              <a:off x="792" y="2035"/>
              <a:ext cx="10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folHlink"/>
                  </a:solidFill>
                </a:rPr>
                <a:t>R</a:t>
              </a:r>
            </a:p>
          </p:txBody>
        </p:sp>
        <p:sp>
          <p:nvSpPr>
            <p:cNvPr id="73739" name="Text Box 11"/>
            <p:cNvSpPr txBox="1">
              <a:spLocks noChangeArrowheads="1"/>
            </p:cNvSpPr>
            <p:nvPr/>
          </p:nvSpPr>
          <p:spPr bwMode="auto">
            <a:xfrm>
              <a:off x="1028" y="2035"/>
              <a:ext cx="11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73740" name="Text Box 12"/>
            <p:cNvSpPr txBox="1">
              <a:spLocks noChangeArrowheads="1"/>
            </p:cNvSpPr>
            <p:nvPr/>
          </p:nvSpPr>
          <p:spPr bwMode="auto">
            <a:xfrm>
              <a:off x="1272" y="2035"/>
              <a:ext cx="10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folHlink"/>
                  </a:solidFill>
                </a:rPr>
                <a:t>B</a:t>
              </a:r>
            </a:p>
          </p:txBody>
        </p:sp>
      </p:grpSp>
      <p:sp>
        <p:nvSpPr>
          <p:cNvPr id="73741" name="Line 13"/>
          <p:cNvSpPr>
            <a:spLocks noChangeShapeType="1"/>
          </p:cNvSpPr>
          <p:nvPr/>
        </p:nvSpPr>
        <p:spPr bwMode="auto">
          <a:xfrm>
            <a:off x="2520950" y="2906713"/>
            <a:ext cx="2736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42" name="Rectangle 14"/>
          <p:cNvSpPr>
            <a:spLocks noChangeArrowheads="1"/>
          </p:cNvSpPr>
          <p:nvPr/>
        </p:nvSpPr>
        <p:spPr bwMode="auto">
          <a:xfrm>
            <a:off x="5562600" y="2630488"/>
            <a:ext cx="914400" cy="5334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6" name="Text Box 18"/>
          <p:cNvSpPr txBox="1">
            <a:spLocks noChangeArrowheads="1"/>
          </p:cNvSpPr>
          <p:nvPr/>
        </p:nvSpPr>
        <p:spPr bwMode="auto">
          <a:xfrm>
            <a:off x="914400" y="4087813"/>
            <a:ext cx="365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rgb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(255,255,0)</a:t>
            </a:r>
          </a:p>
        </p:txBody>
      </p:sp>
      <p:sp>
        <p:nvSpPr>
          <p:cNvPr id="73747" name="Freeform 19"/>
          <p:cNvSpPr>
            <a:spLocks/>
          </p:cNvSpPr>
          <p:nvPr/>
        </p:nvSpPr>
        <p:spPr bwMode="auto">
          <a:xfrm>
            <a:off x="1752600" y="4478338"/>
            <a:ext cx="625475" cy="152400"/>
          </a:xfrm>
          <a:custGeom>
            <a:avLst/>
            <a:gdLst>
              <a:gd name="T0" fmla="*/ 0 w 240"/>
              <a:gd name="T1" fmla="*/ 0 h 96"/>
              <a:gd name="T2" fmla="*/ 0 w 240"/>
              <a:gd name="T3" fmla="*/ 96 h 96"/>
              <a:gd name="T4" fmla="*/ 240 w 240"/>
              <a:gd name="T5" fmla="*/ 96 h 96"/>
              <a:gd name="T6" fmla="*/ 240 w 240"/>
              <a:gd name="T7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0" h="96">
                <a:moveTo>
                  <a:pt x="0" y="0"/>
                </a:moveTo>
                <a:lnTo>
                  <a:pt x="0" y="96"/>
                </a:lnTo>
                <a:lnTo>
                  <a:pt x="240" y="96"/>
                </a:lnTo>
                <a:lnTo>
                  <a:pt x="240" y="0"/>
                </a:lnTo>
              </a:path>
            </a:pathLst>
          </a:cu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48" name="Freeform 20"/>
          <p:cNvSpPr>
            <a:spLocks/>
          </p:cNvSpPr>
          <p:nvPr/>
        </p:nvSpPr>
        <p:spPr bwMode="auto">
          <a:xfrm>
            <a:off x="2378075" y="4478338"/>
            <a:ext cx="627063" cy="152400"/>
          </a:xfrm>
          <a:custGeom>
            <a:avLst/>
            <a:gdLst>
              <a:gd name="T0" fmla="*/ 0 w 240"/>
              <a:gd name="T1" fmla="*/ 0 h 96"/>
              <a:gd name="T2" fmla="*/ 0 w 240"/>
              <a:gd name="T3" fmla="*/ 96 h 96"/>
              <a:gd name="T4" fmla="*/ 240 w 240"/>
              <a:gd name="T5" fmla="*/ 96 h 96"/>
              <a:gd name="T6" fmla="*/ 240 w 240"/>
              <a:gd name="T7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0" h="96">
                <a:moveTo>
                  <a:pt x="0" y="0"/>
                </a:moveTo>
                <a:lnTo>
                  <a:pt x="0" y="96"/>
                </a:lnTo>
                <a:lnTo>
                  <a:pt x="240" y="96"/>
                </a:lnTo>
                <a:lnTo>
                  <a:pt x="240" y="0"/>
                </a:lnTo>
              </a:path>
            </a:pathLst>
          </a:cu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49" name="Freeform 21"/>
          <p:cNvSpPr>
            <a:spLocks/>
          </p:cNvSpPr>
          <p:nvPr/>
        </p:nvSpPr>
        <p:spPr bwMode="auto">
          <a:xfrm>
            <a:off x="3005138" y="4467225"/>
            <a:ext cx="411162" cy="163513"/>
          </a:xfrm>
          <a:custGeom>
            <a:avLst/>
            <a:gdLst>
              <a:gd name="T0" fmla="*/ 0 w 240"/>
              <a:gd name="T1" fmla="*/ 0 h 96"/>
              <a:gd name="T2" fmla="*/ 0 w 240"/>
              <a:gd name="T3" fmla="*/ 96 h 96"/>
              <a:gd name="T4" fmla="*/ 240 w 240"/>
              <a:gd name="T5" fmla="*/ 96 h 96"/>
              <a:gd name="T6" fmla="*/ 240 w 240"/>
              <a:gd name="T7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0" h="96">
                <a:moveTo>
                  <a:pt x="0" y="0"/>
                </a:moveTo>
                <a:lnTo>
                  <a:pt x="0" y="96"/>
                </a:lnTo>
                <a:lnTo>
                  <a:pt x="240" y="96"/>
                </a:lnTo>
                <a:lnTo>
                  <a:pt x="240" y="0"/>
                </a:lnTo>
              </a:path>
            </a:pathLst>
          </a:cu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50" name="Text Box 22"/>
          <p:cNvSpPr txBox="1">
            <a:spLocks noChangeArrowheads="1"/>
          </p:cNvSpPr>
          <p:nvPr/>
        </p:nvSpPr>
        <p:spPr bwMode="auto">
          <a:xfrm>
            <a:off x="1930400" y="4649788"/>
            <a:ext cx="1635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R</a:t>
            </a:r>
          </a:p>
        </p:txBody>
      </p:sp>
      <p:sp>
        <p:nvSpPr>
          <p:cNvPr id="73751" name="Text Box 23"/>
          <p:cNvSpPr txBox="1">
            <a:spLocks noChangeArrowheads="1"/>
          </p:cNvSpPr>
          <p:nvPr/>
        </p:nvSpPr>
        <p:spPr bwMode="auto">
          <a:xfrm>
            <a:off x="2544763" y="4649788"/>
            <a:ext cx="177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G</a:t>
            </a:r>
          </a:p>
        </p:txBody>
      </p:sp>
      <p:sp>
        <p:nvSpPr>
          <p:cNvPr id="73752" name="Text Box 24"/>
          <p:cNvSpPr txBox="1">
            <a:spLocks noChangeArrowheads="1"/>
          </p:cNvSpPr>
          <p:nvPr/>
        </p:nvSpPr>
        <p:spPr bwMode="auto">
          <a:xfrm>
            <a:off x="3128963" y="4649788"/>
            <a:ext cx="1651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73753" name="Line 25"/>
          <p:cNvSpPr>
            <a:spLocks noChangeShapeType="1"/>
          </p:cNvSpPr>
          <p:nvPr/>
        </p:nvSpPr>
        <p:spPr bwMode="auto">
          <a:xfrm>
            <a:off x="3733800" y="4325938"/>
            <a:ext cx="1447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54" name="Rectangle 26"/>
          <p:cNvSpPr>
            <a:spLocks noChangeArrowheads="1"/>
          </p:cNvSpPr>
          <p:nvPr/>
        </p:nvSpPr>
        <p:spPr bwMode="auto">
          <a:xfrm>
            <a:off x="5562600" y="4049713"/>
            <a:ext cx="914400" cy="5334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56" name="Text Box 28"/>
          <p:cNvSpPr txBox="1">
            <a:spLocks noChangeArrowheads="1"/>
          </p:cNvSpPr>
          <p:nvPr/>
        </p:nvSpPr>
        <p:spPr bwMode="auto">
          <a:xfrm>
            <a:off x="914400" y="5487988"/>
            <a:ext cx="365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rgb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(80%,80%,100%)</a:t>
            </a:r>
          </a:p>
        </p:txBody>
      </p:sp>
      <p:sp>
        <p:nvSpPr>
          <p:cNvPr id="73763" name="Line 35"/>
          <p:cNvSpPr>
            <a:spLocks noChangeShapeType="1"/>
          </p:cNvSpPr>
          <p:nvPr/>
        </p:nvSpPr>
        <p:spPr bwMode="auto">
          <a:xfrm>
            <a:off x="4419600" y="5726113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64" name="Rectangle 36"/>
          <p:cNvSpPr>
            <a:spLocks noChangeArrowheads="1"/>
          </p:cNvSpPr>
          <p:nvPr/>
        </p:nvSpPr>
        <p:spPr bwMode="auto">
          <a:xfrm>
            <a:off x="5562600" y="5449888"/>
            <a:ext cx="914400" cy="533400"/>
          </a:xfrm>
          <a:prstGeom prst="rect">
            <a:avLst/>
          </a:prstGeom>
          <a:solidFill>
            <a:srgbClr val="CDCD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3766" name="Group 38"/>
          <p:cNvGrpSpPr>
            <a:grpSpLocks/>
          </p:cNvGrpSpPr>
          <p:nvPr/>
        </p:nvGrpSpPr>
        <p:grpSpPr bwMode="auto">
          <a:xfrm>
            <a:off x="1752600" y="5878513"/>
            <a:ext cx="2133600" cy="446087"/>
            <a:chOff x="724" y="1927"/>
            <a:chExt cx="720" cy="281"/>
          </a:xfrm>
        </p:grpSpPr>
        <p:sp>
          <p:nvSpPr>
            <p:cNvPr id="73767" name="Freeform 39"/>
            <p:cNvSpPr>
              <a:spLocks/>
            </p:cNvSpPr>
            <p:nvPr/>
          </p:nvSpPr>
          <p:spPr bwMode="auto">
            <a:xfrm>
              <a:off x="724" y="1927"/>
              <a:ext cx="240" cy="96"/>
            </a:xfrm>
            <a:custGeom>
              <a:avLst/>
              <a:gdLst>
                <a:gd name="T0" fmla="*/ 0 w 240"/>
                <a:gd name="T1" fmla="*/ 0 h 96"/>
                <a:gd name="T2" fmla="*/ 0 w 240"/>
                <a:gd name="T3" fmla="*/ 96 h 96"/>
                <a:gd name="T4" fmla="*/ 240 w 240"/>
                <a:gd name="T5" fmla="*/ 96 h 96"/>
                <a:gd name="T6" fmla="*/ 240 w 240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0" h="96">
                  <a:moveTo>
                    <a:pt x="0" y="0"/>
                  </a:moveTo>
                  <a:lnTo>
                    <a:pt x="0" y="96"/>
                  </a:lnTo>
                  <a:lnTo>
                    <a:pt x="240" y="96"/>
                  </a:lnTo>
                  <a:lnTo>
                    <a:pt x="240" y="0"/>
                  </a:lnTo>
                </a:path>
              </a:pathLst>
            </a:custGeom>
            <a:noFill/>
            <a:ln w="1905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68" name="Freeform 40"/>
            <p:cNvSpPr>
              <a:spLocks/>
            </p:cNvSpPr>
            <p:nvPr/>
          </p:nvSpPr>
          <p:spPr bwMode="auto">
            <a:xfrm>
              <a:off x="964" y="1927"/>
              <a:ext cx="240" cy="96"/>
            </a:xfrm>
            <a:custGeom>
              <a:avLst/>
              <a:gdLst>
                <a:gd name="T0" fmla="*/ 0 w 240"/>
                <a:gd name="T1" fmla="*/ 0 h 96"/>
                <a:gd name="T2" fmla="*/ 0 w 240"/>
                <a:gd name="T3" fmla="*/ 96 h 96"/>
                <a:gd name="T4" fmla="*/ 240 w 240"/>
                <a:gd name="T5" fmla="*/ 96 h 96"/>
                <a:gd name="T6" fmla="*/ 240 w 240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0" h="96">
                  <a:moveTo>
                    <a:pt x="0" y="0"/>
                  </a:moveTo>
                  <a:lnTo>
                    <a:pt x="0" y="96"/>
                  </a:lnTo>
                  <a:lnTo>
                    <a:pt x="240" y="96"/>
                  </a:lnTo>
                  <a:lnTo>
                    <a:pt x="240" y="0"/>
                  </a:lnTo>
                </a:path>
              </a:pathLst>
            </a:custGeom>
            <a:noFill/>
            <a:ln w="1905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69" name="Freeform 41"/>
            <p:cNvSpPr>
              <a:spLocks/>
            </p:cNvSpPr>
            <p:nvPr/>
          </p:nvSpPr>
          <p:spPr bwMode="auto">
            <a:xfrm>
              <a:off x="1204" y="1927"/>
              <a:ext cx="240" cy="96"/>
            </a:xfrm>
            <a:custGeom>
              <a:avLst/>
              <a:gdLst>
                <a:gd name="T0" fmla="*/ 0 w 240"/>
                <a:gd name="T1" fmla="*/ 0 h 96"/>
                <a:gd name="T2" fmla="*/ 0 w 240"/>
                <a:gd name="T3" fmla="*/ 96 h 96"/>
                <a:gd name="T4" fmla="*/ 240 w 240"/>
                <a:gd name="T5" fmla="*/ 96 h 96"/>
                <a:gd name="T6" fmla="*/ 240 w 240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0" h="96">
                  <a:moveTo>
                    <a:pt x="0" y="0"/>
                  </a:moveTo>
                  <a:lnTo>
                    <a:pt x="0" y="96"/>
                  </a:lnTo>
                  <a:lnTo>
                    <a:pt x="240" y="96"/>
                  </a:lnTo>
                  <a:lnTo>
                    <a:pt x="240" y="0"/>
                  </a:lnTo>
                </a:path>
              </a:pathLst>
            </a:custGeom>
            <a:noFill/>
            <a:ln w="1905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70" name="Text Box 42"/>
            <p:cNvSpPr txBox="1">
              <a:spLocks noChangeArrowheads="1"/>
            </p:cNvSpPr>
            <p:nvPr/>
          </p:nvSpPr>
          <p:spPr bwMode="auto">
            <a:xfrm>
              <a:off x="792" y="2035"/>
              <a:ext cx="5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folHlink"/>
                  </a:solidFill>
                </a:rPr>
                <a:t>R</a:t>
              </a:r>
            </a:p>
          </p:txBody>
        </p:sp>
        <p:sp>
          <p:nvSpPr>
            <p:cNvPr id="73771" name="Text Box 43"/>
            <p:cNvSpPr txBox="1">
              <a:spLocks noChangeArrowheads="1"/>
            </p:cNvSpPr>
            <p:nvPr/>
          </p:nvSpPr>
          <p:spPr bwMode="auto">
            <a:xfrm>
              <a:off x="1028" y="2035"/>
              <a:ext cx="6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73772" name="Text Box 44"/>
            <p:cNvSpPr txBox="1">
              <a:spLocks noChangeArrowheads="1"/>
            </p:cNvSpPr>
            <p:nvPr/>
          </p:nvSpPr>
          <p:spPr bwMode="auto">
            <a:xfrm>
              <a:off x="1272" y="2035"/>
              <a:ext cx="5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folHlink"/>
                  </a:solidFill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106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142 Lecture Notes: CSS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5B935077-0866-4C34-9B2C-624BE86A1D90}" type="slidenum">
              <a:rPr lang="en-US"/>
              <a:pPr/>
              <a:t>4</a:t>
            </a:fld>
            <a:endParaRPr lang="en-US"/>
          </a:p>
        </p:txBody>
      </p:sp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1676400" y="1752600"/>
            <a:ext cx="5715000" cy="40386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57" name="Rectangle 5" descr="Wide downward diagonal"/>
          <p:cNvSpPr>
            <a:spLocks noChangeArrowheads="1"/>
          </p:cNvSpPr>
          <p:nvPr/>
        </p:nvSpPr>
        <p:spPr bwMode="auto">
          <a:xfrm>
            <a:off x="2362200" y="2286000"/>
            <a:ext cx="4724400" cy="3124200"/>
          </a:xfrm>
          <a:prstGeom prst="rect">
            <a:avLst/>
          </a:prstGeom>
          <a:pattFill prst="wdDnDiag">
            <a:fgClr>
              <a:srgbClr val="72B7FC"/>
            </a:fgClr>
            <a:bgClr>
              <a:srgbClr val="99CCFF"/>
            </a:bgClr>
          </a:patt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Padding</a:t>
            </a:r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CSS </a:t>
            </a:r>
            <a:r>
              <a:rPr lang="en-US" dirty="0" smtClean="0"/>
              <a:t>Box Layers</a:t>
            </a:r>
            <a:endParaRPr lang="en-US" dirty="0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3048000" y="2743200"/>
            <a:ext cx="3200400" cy="19050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Element</a:t>
            </a:r>
          </a:p>
          <a:p>
            <a:pPr algn="ctr"/>
            <a:r>
              <a:rPr lang="en-US" sz="2400"/>
              <a:t>Content</a:t>
            </a:r>
          </a:p>
        </p:txBody>
      </p:sp>
      <p:sp>
        <p:nvSpPr>
          <p:cNvPr id="74760" name="Text Box 8"/>
          <p:cNvSpPr txBox="1">
            <a:spLocks noChangeArrowheads="1"/>
          </p:cNvSpPr>
          <p:nvPr/>
        </p:nvSpPr>
        <p:spPr bwMode="auto">
          <a:xfrm>
            <a:off x="3995738" y="4800600"/>
            <a:ext cx="1304925" cy="457200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Padding</a:t>
            </a:r>
          </a:p>
        </p:txBody>
      </p:sp>
      <p:sp>
        <p:nvSpPr>
          <p:cNvPr id="74761" name="Text Box 9"/>
          <p:cNvSpPr txBox="1">
            <a:spLocks noChangeArrowheads="1"/>
          </p:cNvSpPr>
          <p:nvPr/>
        </p:nvSpPr>
        <p:spPr bwMode="auto">
          <a:xfrm>
            <a:off x="4089400" y="1800225"/>
            <a:ext cx="111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Margin</a:t>
            </a:r>
          </a:p>
        </p:txBody>
      </p:sp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2700338" y="5943600"/>
            <a:ext cx="6138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Element’s background used in padding area</a:t>
            </a:r>
          </a:p>
        </p:txBody>
      </p:sp>
      <p:sp>
        <p:nvSpPr>
          <p:cNvPr id="74763" name="Line 11"/>
          <p:cNvSpPr>
            <a:spLocks noChangeShapeType="1"/>
          </p:cNvSpPr>
          <p:nvPr/>
        </p:nvSpPr>
        <p:spPr bwMode="auto">
          <a:xfrm flipV="1">
            <a:off x="5791200" y="5029200"/>
            <a:ext cx="0" cy="990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4" name="Text Box 12"/>
          <p:cNvSpPr txBox="1">
            <a:spLocks noChangeArrowheads="1"/>
          </p:cNvSpPr>
          <p:nvPr/>
        </p:nvSpPr>
        <p:spPr bwMode="auto">
          <a:xfrm>
            <a:off x="381000" y="990600"/>
            <a:ext cx="5764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Parent’s background used in margin area</a:t>
            </a:r>
          </a:p>
        </p:txBody>
      </p:sp>
      <p:sp>
        <p:nvSpPr>
          <p:cNvPr id="74765" name="Line 13"/>
          <p:cNvSpPr>
            <a:spLocks noChangeShapeType="1"/>
          </p:cNvSpPr>
          <p:nvPr/>
        </p:nvSpPr>
        <p:spPr bwMode="auto">
          <a:xfrm flipH="1">
            <a:off x="2057400" y="1447800"/>
            <a:ext cx="0" cy="10668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6" name="Text Box 14"/>
          <p:cNvSpPr txBox="1">
            <a:spLocks noChangeArrowheads="1"/>
          </p:cNvSpPr>
          <p:nvPr/>
        </p:nvSpPr>
        <p:spPr bwMode="auto">
          <a:xfrm>
            <a:off x="7239000" y="990600"/>
            <a:ext cx="1100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Border</a:t>
            </a:r>
          </a:p>
        </p:txBody>
      </p:sp>
      <p:sp>
        <p:nvSpPr>
          <p:cNvPr id="74767" name="Freeform 15"/>
          <p:cNvSpPr>
            <a:spLocks/>
          </p:cNvSpPr>
          <p:nvPr/>
        </p:nvSpPr>
        <p:spPr bwMode="auto">
          <a:xfrm>
            <a:off x="7162800" y="1371600"/>
            <a:ext cx="609600" cy="1981200"/>
          </a:xfrm>
          <a:custGeom>
            <a:avLst/>
            <a:gdLst>
              <a:gd name="T0" fmla="*/ 384 w 384"/>
              <a:gd name="T1" fmla="*/ 0 h 1248"/>
              <a:gd name="T2" fmla="*/ 0 w 384"/>
              <a:gd name="T3" fmla="*/ 1248 h 124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84" h="1248">
                <a:moveTo>
                  <a:pt x="384" y="0"/>
                </a:moveTo>
                <a:cubicBezTo>
                  <a:pt x="377" y="1002"/>
                  <a:pt x="320" y="1245"/>
                  <a:pt x="0" y="1248"/>
                </a:cubicBezTo>
              </a:path>
            </a:pathLst>
          </a:cu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5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142 Lecture Notes: CSS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C21BF8E7-6A7A-4370-B926-F09FC961ABA1}" type="slidenum">
              <a:rPr lang="en-US"/>
              <a:pPr/>
              <a:t>5</a:t>
            </a:fld>
            <a:endParaRPr lang="en-US"/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CSS Distances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3200" y="1295400"/>
            <a:ext cx="5562600" cy="4906963"/>
          </a:xfrm>
        </p:spPr>
        <p:txBody>
          <a:bodyPr/>
          <a:lstStyle/>
          <a:p>
            <a:pPr>
              <a:buFont typeface="Arial" charset="0"/>
              <a:buNone/>
              <a:tabLst>
                <a:tab pos="1828800" algn="l"/>
              </a:tabLst>
            </a:pPr>
            <a:r>
              <a:rPr lang="en-US" dirty="0">
                <a:solidFill>
                  <a:schemeClr val="tx2"/>
                </a:solidFill>
                <a:latin typeface="Courier New" pitchFamily="49" charset="0"/>
              </a:rPr>
              <a:t>2px</a:t>
            </a:r>
            <a:r>
              <a:rPr lang="en-US" dirty="0"/>
              <a:t>	</a:t>
            </a:r>
            <a:r>
              <a:rPr lang="en-US" b="0" dirty="0"/>
              <a:t>pixels</a:t>
            </a:r>
          </a:p>
          <a:p>
            <a:pPr>
              <a:buFont typeface="Arial" charset="0"/>
              <a:buNone/>
              <a:tabLst>
                <a:tab pos="1828800" algn="l"/>
              </a:tabLst>
            </a:pPr>
            <a:r>
              <a:rPr lang="en-US" dirty="0">
                <a:solidFill>
                  <a:schemeClr val="tx2"/>
                </a:solidFill>
                <a:latin typeface="Courier New" pitchFamily="49" charset="0"/>
              </a:rPr>
              <a:t>1mm</a:t>
            </a:r>
            <a:r>
              <a:rPr lang="en-US" b="0" dirty="0"/>
              <a:t>	millimeters</a:t>
            </a:r>
          </a:p>
          <a:p>
            <a:pPr>
              <a:buFont typeface="Arial" charset="0"/>
              <a:buNone/>
              <a:tabLst>
                <a:tab pos="1828800" algn="l"/>
              </a:tabLst>
            </a:pPr>
            <a:r>
              <a:rPr lang="en-US" dirty="0">
                <a:solidFill>
                  <a:schemeClr val="tx2"/>
                </a:solidFill>
                <a:latin typeface="Courier New" pitchFamily="49" charset="0"/>
              </a:rPr>
              <a:t>2cm</a:t>
            </a:r>
            <a:r>
              <a:rPr lang="en-US" b="0" dirty="0"/>
              <a:t>	centimeters</a:t>
            </a:r>
          </a:p>
          <a:p>
            <a:pPr>
              <a:buFont typeface="Arial" charset="0"/>
              <a:buNone/>
              <a:tabLst>
                <a:tab pos="1828800" algn="l"/>
              </a:tabLst>
            </a:pPr>
            <a:r>
              <a:rPr lang="en-US" dirty="0">
                <a:solidFill>
                  <a:schemeClr val="tx2"/>
                </a:solidFill>
                <a:latin typeface="Courier New" pitchFamily="49" charset="0"/>
              </a:rPr>
              <a:t>0.2in</a:t>
            </a:r>
            <a:r>
              <a:rPr lang="en-US" b="0" dirty="0"/>
              <a:t>	inches</a:t>
            </a:r>
          </a:p>
          <a:p>
            <a:pPr>
              <a:buFont typeface="Arial" charset="0"/>
              <a:buNone/>
              <a:tabLst>
                <a:tab pos="1828800" algn="l"/>
              </a:tabLst>
            </a:pPr>
            <a:r>
              <a:rPr lang="en-US" dirty="0">
                <a:solidFill>
                  <a:schemeClr val="tx2"/>
                </a:solidFill>
                <a:latin typeface="Courier New" pitchFamily="49" charset="0"/>
              </a:rPr>
              <a:t>3pt</a:t>
            </a:r>
            <a:r>
              <a:rPr lang="en-US" b="0" dirty="0"/>
              <a:t>	printer’s points</a:t>
            </a:r>
          </a:p>
          <a:p>
            <a:pPr>
              <a:buFont typeface="Arial" charset="0"/>
              <a:buNone/>
              <a:tabLst>
                <a:tab pos="1828800" algn="l"/>
              </a:tabLst>
            </a:pPr>
            <a:r>
              <a:rPr lang="en-US" dirty="0">
                <a:solidFill>
                  <a:schemeClr val="tx2"/>
                </a:solidFill>
                <a:latin typeface="Courier New" pitchFamily="49" charset="0"/>
              </a:rPr>
              <a:t>2em</a:t>
            </a:r>
            <a:r>
              <a:rPr lang="en-US" dirty="0">
                <a:latin typeface="Courier New" pitchFamily="49" charset="0"/>
              </a:rPr>
              <a:t>,</a:t>
            </a:r>
            <a:r>
              <a:rPr lang="en-US" dirty="0">
                <a:solidFill>
                  <a:schemeClr val="accent2"/>
                </a:solidFill>
                <a:latin typeface="Courier New" pitchFamily="49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Courier New" pitchFamily="49" charset="0"/>
              </a:rPr>
              <a:t>4ex</a:t>
            </a:r>
            <a:r>
              <a:rPr lang="en-US" b="0" dirty="0"/>
              <a:t>	other printer’s units</a:t>
            </a:r>
          </a:p>
        </p:txBody>
      </p:sp>
    </p:spTree>
    <p:extLst>
      <p:ext uri="{BB962C8B-B14F-4D97-AF65-F5344CB8AC3E}">
        <p14:creationId xmlns:p14="http://schemas.microsoft.com/office/powerpoint/2010/main" val="173468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142 Lecture Notes: CSS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95E6F0F6-871F-4F80-BEE8-8438AF140C46}" type="slidenum">
              <a:rPr lang="en-US"/>
              <a:pPr/>
              <a:t>6</a:t>
            </a:fld>
            <a:endParaRPr lang="en-US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Adding Styles to HTML</a:t>
            </a: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152400" y="1371600"/>
            <a:ext cx="8915400" cy="421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b="1" dirty="0">
                <a:latin typeface="Courier New" pitchFamily="49" charset="0"/>
              </a:rPr>
              <a:t>&lt;head&gt;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...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&lt;link </a:t>
            </a:r>
            <a:r>
              <a:rPr lang="en-US" b="1" dirty="0" err="1">
                <a:latin typeface="Courier New" pitchFamily="49" charset="0"/>
              </a:rPr>
              <a:t>rel</a:t>
            </a:r>
            <a:r>
              <a:rPr lang="en-US" b="1" dirty="0">
                <a:latin typeface="Courier New" pitchFamily="49" charset="0"/>
              </a:rPr>
              <a:t>="</a:t>
            </a:r>
            <a:r>
              <a:rPr lang="en-US" b="1" dirty="0" err="1">
                <a:latin typeface="Courier New" pitchFamily="49" charset="0"/>
              </a:rPr>
              <a:t>stylesheet</a:t>
            </a:r>
            <a:r>
              <a:rPr lang="en-US" b="1" dirty="0">
                <a:latin typeface="Courier New" pitchFamily="49" charset="0"/>
              </a:rPr>
              <a:t>" type="text/</a:t>
            </a:r>
            <a:r>
              <a:rPr lang="en-US" b="1" dirty="0" err="1">
                <a:latin typeface="Courier New" pitchFamily="49" charset="0"/>
              </a:rPr>
              <a:t>css</a:t>
            </a:r>
            <a:r>
              <a:rPr lang="en-US" b="1" dirty="0">
                <a:latin typeface="Courier New" pitchFamily="49" charset="0"/>
              </a:rPr>
              <a:t>" </a:t>
            </a:r>
            <a:r>
              <a:rPr lang="en-US" b="1" dirty="0" err="1">
                <a:latin typeface="Courier New" pitchFamily="49" charset="0"/>
              </a:rPr>
              <a:t>href</a:t>
            </a:r>
            <a:r>
              <a:rPr lang="en-US" b="1" dirty="0">
                <a:latin typeface="Courier New" pitchFamily="49" charset="0"/>
              </a:rPr>
              <a:t>="myStyles.css" /&gt;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&lt;style type="text/</a:t>
            </a:r>
            <a:r>
              <a:rPr lang="en-US" b="1" dirty="0" err="1">
                <a:latin typeface="Courier New" pitchFamily="49" charset="0"/>
              </a:rPr>
              <a:t>css</a:t>
            </a:r>
            <a:r>
              <a:rPr lang="en-US" b="1" dirty="0">
                <a:latin typeface="Courier New" pitchFamily="49" charset="0"/>
              </a:rPr>
              <a:t>"&gt;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  body {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      font-family: Tahoma, Arial, sans-serif;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      ...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  }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&lt;/style&gt;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&lt;/head&gt;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&lt;body&gt;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...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&lt;div </a:t>
            </a:r>
            <a:r>
              <a:rPr lang="en-US" b="1">
                <a:latin typeface="Courier New" pitchFamily="49" charset="0"/>
              </a:rPr>
              <a:t>style</a:t>
            </a:r>
            <a:r>
              <a:rPr lang="en-US" b="1" smtClean="0">
                <a:latin typeface="Courier New" pitchFamily="49" charset="0"/>
              </a:rPr>
              <a:t>="padding:2px</a:t>
            </a:r>
            <a:r>
              <a:rPr lang="en-US" b="1" dirty="0">
                <a:latin typeface="Courier New" pitchFamily="49" charset="0"/>
              </a:rPr>
              <a:t>; ... "&gt;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...</a:t>
            </a:r>
          </a:p>
          <a:p>
            <a:pPr algn="l"/>
            <a:r>
              <a:rPr lang="en-US" b="1" dirty="0">
                <a:latin typeface="Courier New" pitchFamily="49" charset="0"/>
              </a:rPr>
              <a:t>&lt;/body&gt;</a:t>
            </a:r>
          </a:p>
        </p:txBody>
      </p:sp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4495800" y="1041400"/>
            <a:ext cx="2470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folHlink"/>
                </a:solidFill>
              </a:rPr>
              <a:t>Separate Stylesheet</a:t>
            </a:r>
          </a:p>
        </p:txBody>
      </p:sp>
      <p:sp>
        <p:nvSpPr>
          <p:cNvPr id="76806" name="Line 6"/>
          <p:cNvSpPr>
            <a:spLocks noChangeShapeType="1"/>
          </p:cNvSpPr>
          <p:nvPr/>
        </p:nvSpPr>
        <p:spPr bwMode="auto">
          <a:xfrm flipH="1">
            <a:off x="5410200" y="1371600"/>
            <a:ext cx="22860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07" name="Text Box 7"/>
          <p:cNvSpPr txBox="1">
            <a:spLocks noChangeArrowheads="1"/>
          </p:cNvSpPr>
          <p:nvPr/>
        </p:nvSpPr>
        <p:spPr bwMode="auto">
          <a:xfrm>
            <a:off x="5486400" y="4175125"/>
            <a:ext cx="2514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folHlink"/>
                </a:solidFill>
              </a:rPr>
              <a:t>Page-Specific Styles</a:t>
            </a:r>
          </a:p>
        </p:txBody>
      </p:sp>
      <p:sp>
        <p:nvSpPr>
          <p:cNvPr id="76808" name="Line 8"/>
          <p:cNvSpPr>
            <a:spLocks noChangeShapeType="1"/>
          </p:cNvSpPr>
          <p:nvPr/>
        </p:nvSpPr>
        <p:spPr bwMode="auto">
          <a:xfrm flipH="1" flipV="1">
            <a:off x="5029200" y="3124200"/>
            <a:ext cx="1066800" cy="10668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09" name="Text Box 9"/>
          <p:cNvSpPr txBox="1">
            <a:spLocks noChangeArrowheads="1"/>
          </p:cNvSpPr>
          <p:nvPr/>
        </p:nvSpPr>
        <p:spPr bwMode="auto">
          <a:xfrm>
            <a:off x="3124200" y="6156325"/>
            <a:ext cx="2852738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folHlink"/>
                </a:solidFill>
              </a:rPr>
              <a:t>Element-Specific Styles</a:t>
            </a:r>
          </a:p>
        </p:txBody>
      </p:sp>
      <p:sp>
        <p:nvSpPr>
          <p:cNvPr id="76810" name="Line 10"/>
          <p:cNvSpPr>
            <a:spLocks noChangeShapeType="1"/>
          </p:cNvSpPr>
          <p:nvPr/>
        </p:nvSpPr>
        <p:spPr bwMode="auto">
          <a:xfrm flipH="1" flipV="1">
            <a:off x="3505200" y="5029200"/>
            <a:ext cx="762000" cy="11430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77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142 Lecture Notes: CSS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BF0877B2-1724-4D08-8628-69D177585AEE}" type="slidenum">
              <a:rPr lang="en-US"/>
              <a:pPr/>
              <a:t>7</a:t>
            </a:fld>
            <a:endParaRPr lang="en-US"/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288925" y="985838"/>
            <a:ext cx="4016375" cy="424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700" dirty="0"/>
              <a:t>body {</a:t>
            </a:r>
          </a:p>
          <a:p>
            <a:pPr algn="l"/>
            <a:r>
              <a:rPr lang="en-US" sz="1700" dirty="0"/>
              <a:t>    font-family: Tahoma, Arial, sans-serif;</a:t>
            </a:r>
          </a:p>
          <a:p>
            <a:pPr algn="l"/>
            <a:r>
              <a:rPr lang="en-US" sz="1700" dirty="0"/>
              <a:t>    font-size: 13px;</a:t>
            </a:r>
          </a:p>
          <a:p>
            <a:pPr algn="l"/>
            <a:r>
              <a:rPr lang="en-US" sz="1700" dirty="0"/>
              <a:t>    color: black;</a:t>
            </a:r>
          </a:p>
          <a:p>
            <a:pPr algn="l"/>
            <a:r>
              <a:rPr lang="en-US" sz="1700" dirty="0"/>
              <a:t>    background: white;</a:t>
            </a:r>
          </a:p>
          <a:p>
            <a:pPr algn="l"/>
            <a:r>
              <a:rPr lang="en-US" sz="1700" dirty="0"/>
              <a:t>    margin: 8px;</a:t>
            </a:r>
          </a:p>
          <a:p>
            <a:pPr algn="l"/>
            <a:r>
              <a:rPr lang="en-US" sz="1700" dirty="0"/>
              <a:t>}</a:t>
            </a:r>
          </a:p>
          <a:p>
            <a:pPr algn="l"/>
            <a:r>
              <a:rPr lang="en-US" sz="1700" dirty="0"/>
              <a:t>h1 {</a:t>
            </a:r>
          </a:p>
          <a:p>
            <a:pPr algn="l"/>
            <a:r>
              <a:rPr lang="en-US" sz="1700" dirty="0"/>
              <a:t>    font-size: 19px;</a:t>
            </a:r>
          </a:p>
          <a:p>
            <a:pPr algn="l"/>
            <a:r>
              <a:rPr lang="en-US" sz="1700" dirty="0"/>
              <a:t>    margin-top</a:t>
            </a:r>
            <a:r>
              <a:rPr lang="en-US" sz="1700"/>
              <a:t>: </a:t>
            </a:r>
            <a:r>
              <a:rPr lang="en-US" sz="1700" smtClean="0"/>
              <a:t>0px</a:t>
            </a:r>
            <a:r>
              <a:rPr lang="en-US" sz="1700" dirty="0"/>
              <a:t>;</a:t>
            </a:r>
          </a:p>
          <a:p>
            <a:pPr algn="l"/>
            <a:r>
              <a:rPr lang="en-US" sz="1700" dirty="0"/>
              <a:t>    margin-bottom: 5px;</a:t>
            </a:r>
          </a:p>
          <a:p>
            <a:pPr algn="l"/>
            <a:r>
              <a:rPr lang="en-US" sz="1700" dirty="0"/>
              <a:t>    border-bottom: 1px solid black</a:t>
            </a:r>
          </a:p>
          <a:p>
            <a:pPr algn="l"/>
            <a:r>
              <a:rPr lang="en-US" sz="1700" dirty="0"/>
              <a:t>}</a:t>
            </a:r>
          </a:p>
          <a:p>
            <a:pPr algn="l"/>
            <a:r>
              <a:rPr lang="en-US" sz="1700" dirty="0"/>
              <a:t>.shaded {</a:t>
            </a:r>
          </a:p>
          <a:p>
            <a:pPr algn="l"/>
            <a:r>
              <a:rPr lang="en-US" sz="1700" dirty="0"/>
              <a:t>    background: #d0d0ff;</a:t>
            </a:r>
          </a:p>
          <a:p>
            <a:pPr algn="l"/>
            <a:r>
              <a:rPr lang="en-US" sz="1700" dirty="0"/>
              <a:t>}</a:t>
            </a: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4572000" y="985838"/>
            <a:ext cx="4343400" cy="4500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30188" algn="l"/>
                <a:tab pos="517525" algn="l"/>
                <a:tab pos="684213" algn="l"/>
                <a:tab pos="914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230188" algn="l"/>
                <a:tab pos="517525" algn="l"/>
                <a:tab pos="684213" algn="l"/>
                <a:tab pos="914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230188" algn="l"/>
                <a:tab pos="517525" algn="l"/>
                <a:tab pos="684213" algn="l"/>
                <a:tab pos="914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230188" algn="l"/>
                <a:tab pos="517525" algn="l"/>
                <a:tab pos="684213" algn="l"/>
                <a:tab pos="914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230188" algn="l"/>
                <a:tab pos="517525" algn="l"/>
                <a:tab pos="684213" algn="l"/>
                <a:tab pos="914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30188" algn="l"/>
                <a:tab pos="517525" algn="l"/>
                <a:tab pos="684213" algn="l"/>
                <a:tab pos="914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30188" algn="l"/>
                <a:tab pos="517525" algn="l"/>
                <a:tab pos="684213" algn="l"/>
                <a:tab pos="914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30188" algn="l"/>
                <a:tab pos="517525" algn="l"/>
                <a:tab pos="684213" algn="l"/>
                <a:tab pos="914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30188" algn="l"/>
                <a:tab pos="517525" algn="l"/>
                <a:tab pos="684213" algn="l"/>
                <a:tab pos="914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en-US" sz="1700"/>
              <a:t>&lt;body&gt;</a:t>
            </a:r>
          </a:p>
          <a:p>
            <a:pPr algn="l"/>
            <a:r>
              <a:rPr lang="en-US" sz="1700"/>
              <a:t>	&lt;h1&gt;First Section Heading&lt;/h1&gt;</a:t>
            </a:r>
          </a:p>
          <a:p>
            <a:pPr algn="l"/>
            <a:r>
              <a:rPr lang="en-US" sz="1700"/>
              <a:t>	&lt;p&gt;</a:t>
            </a:r>
          </a:p>
          <a:p>
            <a:pPr algn="l"/>
            <a:r>
              <a:rPr lang="en-US" sz="1700"/>
              <a:t>		Here is the first paragraph, containing</a:t>
            </a:r>
          </a:p>
          <a:p>
            <a:pPr algn="l"/>
            <a:r>
              <a:rPr lang="en-US" sz="1700"/>
              <a:t>		text that really doesn't have any use</a:t>
            </a:r>
          </a:p>
          <a:p>
            <a:pPr algn="l"/>
            <a:r>
              <a:rPr lang="en-US" sz="1700"/>
              <a:t>		or meaning; it just prattles on and on,</a:t>
            </a:r>
          </a:p>
          <a:p>
            <a:pPr algn="l"/>
            <a:r>
              <a:rPr lang="en-US" sz="1700"/>
              <a:t>		with no end whatsoever, no point to</a:t>
            </a:r>
          </a:p>
          <a:p>
            <a:pPr algn="l"/>
            <a:r>
              <a:rPr lang="en-US" sz="1700"/>
              <a:t>		make, really no purpose for existence</a:t>
            </a:r>
          </a:p>
          <a:p>
            <a:pPr algn="l"/>
            <a:r>
              <a:rPr lang="en-US" sz="1700"/>
              <a:t>		at all.</a:t>
            </a:r>
          </a:p>
          <a:p>
            <a:pPr algn="l"/>
            <a:r>
              <a:rPr lang="en-US" sz="1700"/>
              <a:t>	&lt;/p&gt;</a:t>
            </a:r>
          </a:p>
          <a:p>
            <a:pPr algn="l"/>
            <a:r>
              <a:rPr lang="en-US" sz="1700"/>
              <a:t>	&lt;div class="shaded"&gt;</a:t>
            </a:r>
          </a:p>
          <a:p>
            <a:pPr algn="l"/>
            <a:r>
              <a:rPr lang="en-US" sz="1700"/>
              <a:t>		&lt;h1&gt;Another Section Heading&lt;/h1&gt;</a:t>
            </a:r>
          </a:p>
          <a:p>
            <a:pPr algn="l"/>
            <a:r>
              <a:rPr lang="en-US" sz="1700"/>
              <a:t>		&lt;p&gt;</a:t>
            </a:r>
          </a:p>
          <a:p>
            <a:pPr algn="l"/>
            <a:r>
              <a:rPr lang="en-US" sz="1700"/>
              <a:t>			Another paragraph.</a:t>
            </a:r>
          </a:p>
          <a:p>
            <a:pPr algn="l"/>
            <a:r>
              <a:rPr lang="en-US" sz="1700"/>
              <a:t>		&lt;/p&gt;</a:t>
            </a:r>
          </a:p>
          <a:p>
            <a:pPr algn="l"/>
            <a:r>
              <a:rPr lang="en-US" sz="1700"/>
              <a:t>	&lt;/div&gt;</a:t>
            </a:r>
          </a:p>
          <a:p>
            <a:pPr algn="l"/>
            <a:r>
              <a:rPr lang="en-US" sz="1700"/>
              <a:t>&lt;/body&gt;</a:t>
            </a: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381000" y="457200"/>
            <a:ext cx="895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CSS:</a:t>
            </a: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4591050" y="457200"/>
            <a:ext cx="1098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HTML:</a:t>
            </a:r>
          </a:p>
        </p:txBody>
      </p:sp>
    </p:spTree>
    <p:extLst>
      <p:ext uri="{BB962C8B-B14F-4D97-AF65-F5344CB8AC3E}">
        <p14:creationId xmlns:p14="http://schemas.microsoft.com/office/powerpoint/2010/main" val="399791510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10492</TotalTime>
  <Words>359</Words>
  <Application>Microsoft Office PowerPoint</Application>
  <PresentationFormat>On-screen Show (4:3)</PresentationFormat>
  <Paragraphs>135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Default Design</vt:lpstr>
      <vt:lpstr>CSS Rule</vt:lpstr>
      <vt:lpstr>CSS Selectors</vt:lpstr>
      <vt:lpstr>CSS Color Specifiers</vt:lpstr>
      <vt:lpstr>CSS Box Layers</vt:lpstr>
      <vt:lpstr>CSS Distances</vt:lpstr>
      <vt:lpstr>Adding Styles to HTML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414</cp:revision>
  <cp:lastPrinted>2011-01-25T21:54:55Z</cp:lastPrinted>
  <dcterms:created xsi:type="dcterms:W3CDTF">2008-10-19T02:20:00Z</dcterms:created>
  <dcterms:modified xsi:type="dcterms:W3CDTF">2015-01-07T20:14:14Z</dcterms:modified>
</cp:coreProperties>
</file>