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2"/>
  </p:notesMasterIdLst>
  <p:sldIdLst>
    <p:sldId id="259" r:id="rId2"/>
    <p:sldId id="260" r:id="rId3"/>
    <p:sldId id="263" r:id="rId4"/>
    <p:sldId id="264" r:id="rId5"/>
    <p:sldId id="265" r:id="rId6"/>
    <p:sldId id="266" r:id="rId7"/>
    <p:sldId id="267" r:id="rId8"/>
    <p:sldId id="258" r:id="rId9"/>
    <p:sldId id="261" r:id="rId10"/>
    <p:sldId id="262" r:id="rId11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D1F2"/>
    <a:srgbClr val="E3EAF9"/>
    <a:srgbClr val="4974CB"/>
    <a:srgbClr val="D5E0F7"/>
    <a:srgbClr val="DCE6F8"/>
    <a:srgbClr val="6A94E0"/>
    <a:srgbClr val="B7CBF0"/>
    <a:srgbClr val="5252BA"/>
    <a:srgbClr val="D81C1C"/>
    <a:srgbClr val="F2F6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3" d="100"/>
          <a:sy n="123" d="100"/>
        </p:scale>
        <p:origin x="-120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F33C5A0-49AD-4456-B170-B4454905C7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396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457200" y="457200"/>
            <a:ext cx="8272463" cy="59864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5" name="Picture 9" descr="stanford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4025" y="5257800"/>
            <a:ext cx="614363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371600"/>
            <a:ext cx="7772400" cy="1698625"/>
          </a:xfrm>
        </p:spPr>
        <p:txBody>
          <a:bodyPr/>
          <a:lstStyle>
            <a:lvl1pPr>
              <a:defRPr sz="3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10000"/>
            <a:ext cx="6400800" cy="1219200"/>
          </a:xfrm>
        </p:spPr>
        <p:txBody>
          <a:bodyPr/>
          <a:lstStyle>
            <a:lvl1pPr marL="0" indent="0" algn="ctr">
              <a:spcBef>
                <a:spcPct val="0"/>
              </a:spcBef>
              <a:buFont typeface="Arial" charset="0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70331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200"/>
              </a:spcBef>
              <a:buClr>
                <a:schemeClr val="tx2"/>
              </a:buClr>
              <a:defRPr/>
            </a:lvl1pPr>
            <a:lvl2pPr>
              <a:spcBef>
                <a:spcPts val="600"/>
              </a:spcBef>
              <a:buClr>
                <a:schemeClr val="tx2"/>
              </a:buClr>
              <a:defRPr/>
            </a:lvl2pPr>
            <a:lvl3pPr>
              <a:spcBef>
                <a:spcPts val="400"/>
              </a:spcBef>
              <a:buClr>
                <a:schemeClr val="tx2"/>
              </a:buClr>
              <a:defRPr/>
            </a:lvl3pPr>
            <a:lvl4pPr>
              <a:spcBef>
                <a:spcPts val="300"/>
              </a:spcBef>
              <a:buClr>
                <a:schemeClr val="tx2"/>
              </a:buClr>
              <a:defRPr/>
            </a:lvl4pPr>
            <a:lvl5pPr>
              <a:spcBef>
                <a:spcPts val="300"/>
              </a:spcBef>
              <a:buClr>
                <a:schemeClr val="tx2"/>
              </a:buCl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 bwMode="auto">
          <a:xfrm>
            <a:off x="457200" y="914400"/>
            <a:ext cx="8229600" cy="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November 21, 2011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CS 142 Lecture Notes: Security Attacks: Phishing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85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CS 142 Lecture Notes: Security Attacks: Phishing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0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Security Attacks: Phishing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CBA6D86-DBBA-4E58-B0C7-18EC354915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897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38600" cy="4906963"/>
          </a:xfrm>
        </p:spPr>
        <p:txBody>
          <a:bodyPr/>
          <a:lstStyle>
            <a:lvl1pPr>
              <a:buClr>
                <a:schemeClr val="tx2"/>
              </a:buClr>
              <a:defRPr sz="2200"/>
            </a:lvl1pPr>
            <a:lvl2pPr>
              <a:buClr>
                <a:schemeClr val="tx2"/>
              </a:buClr>
              <a:defRPr sz="2000"/>
            </a:lvl2pPr>
            <a:lvl3pPr>
              <a:buClr>
                <a:schemeClr val="tx2"/>
              </a:buClr>
              <a:defRPr sz="1800"/>
            </a:lvl3pPr>
            <a:lvl4pPr>
              <a:buClr>
                <a:schemeClr val="tx2"/>
              </a:buClr>
              <a:defRPr sz="1600"/>
            </a:lvl4pPr>
            <a:lvl5pPr>
              <a:buClr>
                <a:schemeClr val="tx2"/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038600" cy="4906963"/>
          </a:xfrm>
        </p:spPr>
        <p:txBody>
          <a:bodyPr/>
          <a:lstStyle>
            <a:lvl1pPr>
              <a:buClr>
                <a:schemeClr val="tx2"/>
              </a:buClr>
              <a:defRPr sz="2200"/>
            </a:lvl1pPr>
            <a:lvl2pPr>
              <a:buClr>
                <a:schemeClr val="tx2"/>
              </a:buClr>
              <a:defRPr sz="2000"/>
            </a:lvl2pPr>
            <a:lvl3pPr>
              <a:buClr>
                <a:schemeClr val="tx2"/>
              </a:buClr>
              <a:defRPr sz="1800"/>
            </a:lvl3pPr>
            <a:lvl4pPr>
              <a:buClr>
                <a:schemeClr val="tx2"/>
              </a:buClr>
              <a:defRPr sz="1600"/>
            </a:lvl4pPr>
            <a:lvl5pPr>
              <a:buClr>
                <a:schemeClr val="tx2"/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Security Attacks: Phishing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457200" y="914400"/>
            <a:ext cx="8229600" cy="0"/>
          </a:xfrm>
          <a:prstGeom prst="line">
            <a:avLst/>
          </a:prstGeom>
          <a:ln w="57150" cap="flat">
            <a:solidFill>
              <a:schemeClr val="tx2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2120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Security Attacks: Phishing</a:t>
            </a: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9F191DFC-BCA0-443D-B994-97C841DC04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373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Security Attacks: Phishing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FB45DFE7-D7AD-4ECD-A9C8-CA1FF5BAF7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1831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Security Attacks: Phishing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4FA54A8-AC05-4E51-97BF-0AE6FFDEEB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698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Security Attacks: Phishing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8E048402-9490-480C-B493-607B1E845A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090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Security Attacks: Phishing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BF7A2FB-5E63-4F6B-AD89-DAD0D43D40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7694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Security Attacks: Phishing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3D21A300-A8DA-4985-B9D1-8777291959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591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58213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213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Security Attacks: Phishing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569EA510-711E-4808-BDFF-EEB70A6ECC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022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04800"/>
            <a:ext cx="8229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19200"/>
            <a:ext cx="8229600" cy="4906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324600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95600" y="6324600"/>
            <a:ext cx="3429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 smtClean="0"/>
              <a:t>CS 142 Lecture Notes: Security Attacks: Phishing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24600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1" name="Line 9"/>
          <p:cNvSpPr>
            <a:spLocks noChangeShapeType="1"/>
          </p:cNvSpPr>
          <p:nvPr userDrawn="1"/>
        </p:nvSpPr>
        <p:spPr bwMode="auto">
          <a:xfrm>
            <a:off x="457200" y="889000"/>
            <a:ext cx="8229600" cy="0"/>
          </a:xfrm>
          <a:prstGeom prst="line">
            <a:avLst/>
          </a:prstGeom>
          <a:noFill/>
          <a:ln w="508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72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Datacenters</a:t>
            </a:r>
          </a:p>
        </p:txBody>
      </p:sp>
      <p:sp>
        <p:nvSpPr>
          <p:cNvPr id="307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365FE326-6E87-4661-8ADD-78E2CAA5E510}" type="slidenum">
              <a:rPr lang="en-US">
                <a:solidFill>
                  <a:schemeClr val="bg2"/>
                </a:solidFill>
              </a:rPr>
              <a:pPr eaLnBrk="1" hangingPunct="1"/>
              <a:t>1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3076" name="Rectangle 1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Google Datacenter</a:t>
            </a:r>
          </a:p>
        </p:txBody>
      </p:sp>
      <p:pic>
        <p:nvPicPr>
          <p:cNvPr id="3077" name="Picture 17" descr="searc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600200"/>
            <a:ext cx="7361695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2774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Datacenters</a:t>
            </a:r>
          </a:p>
        </p:txBody>
      </p:sp>
      <p:sp>
        <p:nvSpPr>
          <p:cNvPr id="4099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3AB0724C-AA68-4136-8FA4-4829E3568D87}" type="slidenum">
              <a:rPr lang="en-US">
                <a:solidFill>
                  <a:schemeClr val="bg2"/>
                </a:solidFill>
              </a:rPr>
              <a:pPr eaLnBrk="1" hangingPunct="1"/>
              <a:t>2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Datacenter Organization</a:t>
            </a:r>
          </a:p>
        </p:txBody>
      </p:sp>
      <p:sp>
        <p:nvSpPr>
          <p:cNvPr id="4101" name="Rectangle 520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0" y="2819400"/>
            <a:ext cx="3733800" cy="1600200"/>
          </a:xfrm>
          <a:noFill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10000"/>
              </a:spcBef>
              <a:buFont typeface="Arial" charset="0"/>
              <a:buNone/>
            </a:pPr>
            <a:r>
              <a:rPr lang="en-US" sz="1800" dirty="0" smtClean="0"/>
              <a:t>Rack:</a:t>
            </a:r>
          </a:p>
          <a:p>
            <a:pPr eaLnBrk="1" hangingPunct="1">
              <a:spcBef>
                <a:spcPct val="10000"/>
              </a:spcBef>
            </a:pPr>
            <a:r>
              <a:rPr lang="en-US" sz="1800" dirty="0" smtClean="0"/>
              <a:t>50 machines</a:t>
            </a:r>
          </a:p>
          <a:p>
            <a:pPr eaLnBrk="1" hangingPunct="1">
              <a:spcBef>
                <a:spcPct val="10000"/>
              </a:spcBef>
            </a:pPr>
            <a:r>
              <a:rPr lang="en-US" sz="1800" dirty="0" smtClean="0"/>
              <a:t>DRAM: 800-3200GB @ 300 </a:t>
            </a:r>
            <a:r>
              <a:rPr lang="en-US" sz="1800" dirty="0" smtClean="0">
                <a:cs typeface="Arial" charset="0"/>
              </a:rPr>
              <a:t>µs</a:t>
            </a:r>
          </a:p>
          <a:p>
            <a:pPr eaLnBrk="1" hangingPunct="1">
              <a:spcBef>
                <a:spcPct val="10000"/>
              </a:spcBef>
            </a:pPr>
            <a:r>
              <a:rPr lang="en-US" sz="1800" dirty="0" smtClean="0">
                <a:cs typeface="Arial" charset="0"/>
              </a:rPr>
              <a:t>Disk: 100TB @ 10ms</a:t>
            </a:r>
          </a:p>
        </p:txBody>
      </p:sp>
      <p:sp>
        <p:nvSpPr>
          <p:cNvPr id="4102" name="Rectangle 521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219200"/>
            <a:ext cx="3581400" cy="1447800"/>
          </a:xfrm>
        </p:spPr>
        <p:txBody>
          <a:bodyPr/>
          <a:lstStyle/>
          <a:p>
            <a:pPr eaLnBrk="1" hangingPunct="1">
              <a:spcBef>
                <a:spcPct val="10000"/>
              </a:spcBef>
              <a:buFont typeface="Arial" charset="0"/>
              <a:buNone/>
            </a:pPr>
            <a:r>
              <a:rPr lang="en-US" sz="1800" dirty="0" smtClean="0"/>
              <a:t>Single server:</a:t>
            </a:r>
          </a:p>
          <a:p>
            <a:pPr eaLnBrk="1" hangingPunct="1">
              <a:spcBef>
                <a:spcPct val="10000"/>
              </a:spcBef>
            </a:pPr>
            <a:r>
              <a:rPr lang="en-US" sz="1800" dirty="0" smtClean="0"/>
              <a:t>8-24 cores</a:t>
            </a:r>
          </a:p>
          <a:p>
            <a:pPr eaLnBrk="1" hangingPunct="1">
              <a:spcBef>
                <a:spcPct val="10000"/>
              </a:spcBef>
            </a:pPr>
            <a:r>
              <a:rPr lang="en-US" sz="1800" dirty="0" smtClean="0"/>
              <a:t>DRAM: 16-64GB @ 100ns</a:t>
            </a:r>
          </a:p>
          <a:p>
            <a:pPr eaLnBrk="1" hangingPunct="1">
              <a:spcBef>
                <a:spcPct val="10000"/>
              </a:spcBef>
            </a:pPr>
            <a:r>
              <a:rPr lang="en-US" sz="1800" dirty="0" smtClean="0"/>
              <a:t>Disk: 2 TB @10ms</a:t>
            </a:r>
          </a:p>
        </p:txBody>
      </p:sp>
      <p:grpSp>
        <p:nvGrpSpPr>
          <p:cNvPr id="4103" name="Group 179"/>
          <p:cNvGrpSpPr>
            <a:grpSpLocks/>
          </p:cNvGrpSpPr>
          <p:nvPr/>
        </p:nvGrpSpPr>
        <p:grpSpPr bwMode="auto">
          <a:xfrm>
            <a:off x="914400" y="1600200"/>
            <a:ext cx="1981200" cy="458788"/>
            <a:chOff x="2160" y="1344"/>
            <a:chExt cx="1449" cy="336"/>
          </a:xfrm>
        </p:grpSpPr>
        <p:sp>
          <p:nvSpPr>
            <p:cNvPr id="4114" name="Freeform 180"/>
            <p:cNvSpPr>
              <a:spLocks/>
            </p:cNvSpPr>
            <p:nvPr/>
          </p:nvSpPr>
          <p:spPr bwMode="auto">
            <a:xfrm>
              <a:off x="2160" y="1500"/>
              <a:ext cx="1331" cy="180"/>
            </a:xfrm>
            <a:custGeom>
              <a:avLst/>
              <a:gdLst>
                <a:gd name="T0" fmla="*/ 0 w 1331"/>
                <a:gd name="T1" fmla="*/ 36 h 180"/>
                <a:gd name="T2" fmla="*/ 133 w 1331"/>
                <a:gd name="T3" fmla="*/ 0 h 180"/>
                <a:gd name="T4" fmla="*/ 1331 w 1331"/>
                <a:gd name="T5" fmla="*/ 0 h 180"/>
                <a:gd name="T6" fmla="*/ 1331 w 1331"/>
                <a:gd name="T7" fmla="*/ 120 h 180"/>
                <a:gd name="T8" fmla="*/ 1297 w 1331"/>
                <a:gd name="T9" fmla="*/ 180 h 180"/>
                <a:gd name="T10" fmla="*/ 1297 w 1331"/>
                <a:gd name="T11" fmla="*/ 36 h 180"/>
                <a:gd name="T12" fmla="*/ 0 w 1331"/>
                <a:gd name="T13" fmla="*/ 36 h 18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331" h="180">
                  <a:moveTo>
                    <a:pt x="0" y="36"/>
                  </a:moveTo>
                  <a:lnTo>
                    <a:pt x="133" y="0"/>
                  </a:lnTo>
                  <a:lnTo>
                    <a:pt x="1331" y="0"/>
                  </a:lnTo>
                  <a:lnTo>
                    <a:pt x="1331" y="120"/>
                  </a:lnTo>
                  <a:lnTo>
                    <a:pt x="1297" y="180"/>
                  </a:lnTo>
                  <a:lnTo>
                    <a:pt x="1297" y="36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BBC4E3"/>
            </a:solidFill>
            <a:ln w="9525" cap="flat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15" name="Rectangle 181"/>
            <p:cNvSpPr>
              <a:spLocks noChangeArrowheads="1"/>
            </p:cNvSpPr>
            <p:nvPr/>
          </p:nvSpPr>
          <p:spPr bwMode="auto">
            <a:xfrm>
              <a:off x="2161" y="1536"/>
              <a:ext cx="1296" cy="144"/>
            </a:xfrm>
            <a:prstGeom prst="rect">
              <a:avLst/>
            </a:prstGeom>
            <a:solidFill>
              <a:srgbClr val="BBC4E3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16" name="Oval 182"/>
            <p:cNvSpPr>
              <a:spLocks noChangeArrowheads="1"/>
            </p:cNvSpPr>
            <p:nvPr/>
          </p:nvSpPr>
          <p:spPr bwMode="auto">
            <a:xfrm>
              <a:off x="2761" y="1560"/>
              <a:ext cx="96" cy="96"/>
            </a:xfrm>
            <a:prstGeom prst="ellipse">
              <a:avLst/>
            </a:prstGeom>
            <a:solidFill>
              <a:srgbClr val="DDDDDD"/>
            </a:solidFill>
            <a:ln w="9525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4117" name="Group 183"/>
            <p:cNvGrpSpPr>
              <a:grpSpLocks/>
            </p:cNvGrpSpPr>
            <p:nvPr/>
          </p:nvGrpSpPr>
          <p:grpSpPr bwMode="auto">
            <a:xfrm>
              <a:off x="2185" y="1577"/>
              <a:ext cx="60" cy="63"/>
              <a:chOff x="2304" y="1248"/>
              <a:chExt cx="60" cy="63"/>
            </a:xfrm>
          </p:grpSpPr>
          <p:sp>
            <p:nvSpPr>
              <p:cNvPr id="4198" name="Oval 184"/>
              <p:cNvSpPr>
                <a:spLocks noChangeArrowheads="1"/>
              </p:cNvSpPr>
              <p:nvPr/>
            </p:nvSpPr>
            <p:spPr bwMode="auto">
              <a:xfrm>
                <a:off x="2304" y="1248"/>
                <a:ext cx="60" cy="63"/>
              </a:xfrm>
              <a:prstGeom prst="ellipse">
                <a:avLst/>
              </a:prstGeom>
              <a:solidFill>
                <a:srgbClr val="FFFFFF"/>
              </a:solidFill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99" name="Line 185"/>
              <p:cNvSpPr>
                <a:spLocks noChangeShapeType="1"/>
              </p:cNvSpPr>
              <p:nvPr/>
            </p:nvSpPr>
            <p:spPr bwMode="auto">
              <a:xfrm>
                <a:off x="2334" y="1262"/>
                <a:ext cx="0" cy="35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4118" name="Oval 186"/>
            <p:cNvSpPr>
              <a:spLocks noChangeArrowheads="1"/>
            </p:cNvSpPr>
            <p:nvPr/>
          </p:nvSpPr>
          <p:spPr bwMode="auto">
            <a:xfrm>
              <a:off x="2943" y="1560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19" name="Oval 187"/>
            <p:cNvSpPr>
              <a:spLocks noChangeArrowheads="1"/>
            </p:cNvSpPr>
            <p:nvPr/>
          </p:nvSpPr>
          <p:spPr bwMode="auto">
            <a:xfrm>
              <a:off x="2979" y="1560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20" name="Oval 188"/>
            <p:cNvSpPr>
              <a:spLocks noChangeArrowheads="1"/>
            </p:cNvSpPr>
            <p:nvPr/>
          </p:nvSpPr>
          <p:spPr bwMode="auto">
            <a:xfrm>
              <a:off x="2943" y="1596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21" name="Oval 189"/>
            <p:cNvSpPr>
              <a:spLocks noChangeArrowheads="1"/>
            </p:cNvSpPr>
            <p:nvPr/>
          </p:nvSpPr>
          <p:spPr bwMode="auto">
            <a:xfrm>
              <a:off x="2979" y="1596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22" name="Oval 190"/>
            <p:cNvSpPr>
              <a:spLocks noChangeArrowheads="1"/>
            </p:cNvSpPr>
            <p:nvPr/>
          </p:nvSpPr>
          <p:spPr bwMode="auto">
            <a:xfrm>
              <a:off x="2943" y="1632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23" name="Oval 191"/>
            <p:cNvSpPr>
              <a:spLocks noChangeArrowheads="1"/>
            </p:cNvSpPr>
            <p:nvPr/>
          </p:nvSpPr>
          <p:spPr bwMode="auto">
            <a:xfrm>
              <a:off x="2979" y="1632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24" name="Oval 192"/>
            <p:cNvSpPr>
              <a:spLocks noChangeArrowheads="1"/>
            </p:cNvSpPr>
            <p:nvPr/>
          </p:nvSpPr>
          <p:spPr bwMode="auto">
            <a:xfrm>
              <a:off x="3015" y="1560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25" name="Oval 193"/>
            <p:cNvSpPr>
              <a:spLocks noChangeArrowheads="1"/>
            </p:cNvSpPr>
            <p:nvPr/>
          </p:nvSpPr>
          <p:spPr bwMode="auto">
            <a:xfrm>
              <a:off x="3051" y="1560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26" name="Oval 194"/>
            <p:cNvSpPr>
              <a:spLocks noChangeArrowheads="1"/>
            </p:cNvSpPr>
            <p:nvPr/>
          </p:nvSpPr>
          <p:spPr bwMode="auto">
            <a:xfrm>
              <a:off x="3015" y="1596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27" name="Oval 195"/>
            <p:cNvSpPr>
              <a:spLocks noChangeArrowheads="1"/>
            </p:cNvSpPr>
            <p:nvPr/>
          </p:nvSpPr>
          <p:spPr bwMode="auto">
            <a:xfrm>
              <a:off x="3051" y="1596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28" name="Oval 196"/>
            <p:cNvSpPr>
              <a:spLocks noChangeArrowheads="1"/>
            </p:cNvSpPr>
            <p:nvPr/>
          </p:nvSpPr>
          <p:spPr bwMode="auto">
            <a:xfrm>
              <a:off x="3015" y="1632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29" name="Oval 197"/>
            <p:cNvSpPr>
              <a:spLocks noChangeArrowheads="1"/>
            </p:cNvSpPr>
            <p:nvPr/>
          </p:nvSpPr>
          <p:spPr bwMode="auto">
            <a:xfrm>
              <a:off x="3051" y="1632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30" name="Oval 198"/>
            <p:cNvSpPr>
              <a:spLocks noChangeArrowheads="1"/>
            </p:cNvSpPr>
            <p:nvPr/>
          </p:nvSpPr>
          <p:spPr bwMode="auto">
            <a:xfrm>
              <a:off x="2871" y="1560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31" name="Oval 199"/>
            <p:cNvSpPr>
              <a:spLocks noChangeArrowheads="1"/>
            </p:cNvSpPr>
            <p:nvPr/>
          </p:nvSpPr>
          <p:spPr bwMode="auto">
            <a:xfrm>
              <a:off x="2907" y="1560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32" name="Oval 200"/>
            <p:cNvSpPr>
              <a:spLocks noChangeArrowheads="1"/>
            </p:cNvSpPr>
            <p:nvPr/>
          </p:nvSpPr>
          <p:spPr bwMode="auto">
            <a:xfrm>
              <a:off x="2871" y="1596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33" name="Oval 201"/>
            <p:cNvSpPr>
              <a:spLocks noChangeArrowheads="1"/>
            </p:cNvSpPr>
            <p:nvPr/>
          </p:nvSpPr>
          <p:spPr bwMode="auto">
            <a:xfrm>
              <a:off x="2907" y="1596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34" name="Oval 202"/>
            <p:cNvSpPr>
              <a:spLocks noChangeArrowheads="1"/>
            </p:cNvSpPr>
            <p:nvPr/>
          </p:nvSpPr>
          <p:spPr bwMode="auto">
            <a:xfrm>
              <a:off x="2871" y="1632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35" name="Oval 203"/>
            <p:cNvSpPr>
              <a:spLocks noChangeArrowheads="1"/>
            </p:cNvSpPr>
            <p:nvPr/>
          </p:nvSpPr>
          <p:spPr bwMode="auto">
            <a:xfrm>
              <a:off x="2907" y="1632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36" name="Oval 204"/>
            <p:cNvSpPr>
              <a:spLocks noChangeArrowheads="1"/>
            </p:cNvSpPr>
            <p:nvPr/>
          </p:nvSpPr>
          <p:spPr bwMode="auto">
            <a:xfrm>
              <a:off x="3089" y="1560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37" name="Oval 205"/>
            <p:cNvSpPr>
              <a:spLocks noChangeArrowheads="1"/>
            </p:cNvSpPr>
            <p:nvPr/>
          </p:nvSpPr>
          <p:spPr bwMode="auto">
            <a:xfrm>
              <a:off x="3125" y="1560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38" name="Oval 206"/>
            <p:cNvSpPr>
              <a:spLocks noChangeArrowheads="1"/>
            </p:cNvSpPr>
            <p:nvPr/>
          </p:nvSpPr>
          <p:spPr bwMode="auto">
            <a:xfrm>
              <a:off x="3089" y="1596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39" name="Oval 207"/>
            <p:cNvSpPr>
              <a:spLocks noChangeArrowheads="1"/>
            </p:cNvSpPr>
            <p:nvPr/>
          </p:nvSpPr>
          <p:spPr bwMode="auto">
            <a:xfrm>
              <a:off x="3125" y="1596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40" name="Oval 208"/>
            <p:cNvSpPr>
              <a:spLocks noChangeArrowheads="1"/>
            </p:cNvSpPr>
            <p:nvPr/>
          </p:nvSpPr>
          <p:spPr bwMode="auto">
            <a:xfrm>
              <a:off x="3089" y="1632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41" name="Oval 209"/>
            <p:cNvSpPr>
              <a:spLocks noChangeArrowheads="1"/>
            </p:cNvSpPr>
            <p:nvPr/>
          </p:nvSpPr>
          <p:spPr bwMode="auto">
            <a:xfrm>
              <a:off x="3125" y="1632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42" name="Oval 210"/>
            <p:cNvSpPr>
              <a:spLocks noChangeArrowheads="1"/>
            </p:cNvSpPr>
            <p:nvPr/>
          </p:nvSpPr>
          <p:spPr bwMode="auto">
            <a:xfrm>
              <a:off x="3230" y="1560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43" name="Oval 211"/>
            <p:cNvSpPr>
              <a:spLocks noChangeArrowheads="1"/>
            </p:cNvSpPr>
            <p:nvPr/>
          </p:nvSpPr>
          <p:spPr bwMode="auto">
            <a:xfrm>
              <a:off x="3266" y="1560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44" name="Oval 212"/>
            <p:cNvSpPr>
              <a:spLocks noChangeArrowheads="1"/>
            </p:cNvSpPr>
            <p:nvPr/>
          </p:nvSpPr>
          <p:spPr bwMode="auto">
            <a:xfrm>
              <a:off x="3230" y="1596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45" name="Oval 213"/>
            <p:cNvSpPr>
              <a:spLocks noChangeArrowheads="1"/>
            </p:cNvSpPr>
            <p:nvPr/>
          </p:nvSpPr>
          <p:spPr bwMode="auto">
            <a:xfrm>
              <a:off x="3266" y="1596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46" name="Oval 214"/>
            <p:cNvSpPr>
              <a:spLocks noChangeArrowheads="1"/>
            </p:cNvSpPr>
            <p:nvPr/>
          </p:nvSpPr>
          <p:spPr bwMode="auto">
            <a:xfrm>
              <a:off x="3230" y="1632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47" name="Oval 215"/>
            <p:cNvSpPr>
              <a:spLocks noChangeArrowheads="1"/>
            </p:cNvSpPr>
            <p:nvPr/>
          </p:nvSpPr>
          <p:spPr bwMode="auto">
            <a:xfrm>
              <a:off x="3266" y="1632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48" name="Oval 216"/>
            <p:cNvSpPr>
              <a:spLocks noChangeArrowheads="1"/>
            </p:cNvSpPr>
            <p:nvPr/>
          </p:nvSpPr>
          <p:spPr bwMode="auto">
            <a:xfrm>
              <a:off x="3302" y="1560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49" name="Oval 217"/>
            <p:cNvSpPr>
              <a:spLocks noChangeArrowheads="1"/>
            </p:cNvSpPr>
            <p:nvPr/>
          </p:nvSpPr>
          <p:spPr bwMode="auto">
            <a:xfrm>
              <a:off x="3302" y="1596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50" name="Oval 218"/>
            <p:cNvSpPr>
              <a:spLocks noChangeArrowheads="1"/>
            </p:cNvSpPr>
            <p:nvPr/>
          </p:nvSpPr>
          <p:spPr bwMode="auto">
            <a:xfrm>
              <a:off x="3302" y="1632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51" name="Oval 219"/>
            <p:cNvSpPr>
              <a:spLocks noChangeArrowheads="1"/>
            </p:cNvSpPr>
            <p:nvPr/>
          </p:nvSpPr>
          <p:spPr bwMode="auto">
            <a:xfrm>
              <a:off x="3158" y="1560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52" name="Oval 220"/>
            <p:cNvSpPr>
              <a:spLocks noChangeArrowheads="1"/>
            </p:cNvSpPr>
            <p:nvPr/>
          </p:nvSpPr>
          <p:spPr bwMode="auto">
            <a:xfrm>
              <a:off x="3194" y="1560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53" name="Oval 221"/>
            <p:cNvSpPr>
              <a:spLocks noChangeArrowheads="1"/>
            </p:cNvSpPr>
            <p:nvPr/>
          </p:nvSpPr>
          <p:spPr bwMode="auto">
            <a:xfrm>
              <a:off x="3158" y="1596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54" name="Oval 222"/>
            <p:cNvSpPr>
              <a:spLocks noChangeArrowheads="1"/>
            </p:cNvSpPr>
            <p:nvPr/>
          </p:nvSpPr>
          <p:spPr bwMode="auto">
            <a:xfrm>
              <a:off x="3194" y="1596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55" name="Oval 223"/>
            <p:cNvSpPr>
              <a:spLocks noChangeArrowheads="1"/>
            </p:cNvSpPr>
            <p:nvPr/>
          </p:nvSpPr>
          <p:spPr bwMode="auto">
            <a:xfrm>
              <a:off x="3158" y="1632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56" name="Oval 224"/>
            <p:cNvSpPr>
              <a:spLocks noChangeArrowheads="1"/>
            </p:cNvSpPr>
            <p:nvPr/>
          </p:nvSpPr>
          <p:spPr bwMode="auto">
            <a:xfrm>
              <a:off x="3194" y="1632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57" name="Oval 225"/>
            <p:cNvSpPr>
              <a:spLocks noChangeArrowheads="1"/>
            </p:cNvSpPr>
            <p:nvPr/>
          </p:nvSpPr>
          <p:spPr bwMode="auto">
            <a:xfrm>
              <a:off x="2325" y="1560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58" name="Oval 226"/>
            <p:cNvSpPr>
              <a:spLocks noChangeArrowheads="1"/>
            </p:cNvSpPr>
            <p:nvPr/>
          </p:nvSpPr>
          <p:spPr bwMode="auto">
            <a:xfrm>
              <a:off x="2361" y="1560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59" name="Oval 227"/>
            <p:cNvSpPr>
              <a:spLocks noChangeArrowheads="1"/>
            </p:cNvSpPr>
            <p:nvPr/>
          </p:nvSpPr>
          <p:spPr bwMode="auto">
            <a:xfrm>
              <a:off x="2325" y="1596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60" name="Oval 228"/>
            <p:cNvSpPr>
              <a:spLocks noChangeArrowheads="1"/>
            </p:cNvSpPr>
            <p:nvPr/>
          </p:nvSpPr>
          <p:spPr bwMode="auto">
            <a:xfrm>
              <a:off x="2361" y="1596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61" name="Oval 229"/>
            <p:cNvSpPr>
              <a:spLocks noChangeArrowheads="1"/>
            </p:cNvSpPr>
            <p:nvPr/>
          </p:nvSpPr>
          <p:spPr bwMode="auto">
            <a:xfrm>
              <a:off x="2325" y="1632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62" name="Oval 230"/>
            <p:cNvSpPr>
              <a:spLocks noChangeArrowheads="1"/>
            </p:cNvSpPr>
            <p:nvPr/>
          </p:nvSpPr>
          <p:spPr bwMode="auto">
            <a:xfrm>
              <a:off x="2361" y="1632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63" name="Oval 231"/>
            <p:cNvSpPr>
              <a:spLocks noChangeArrowheads="1"/>
            </p:cNvSpPr>
            <p:nvPr/>
          </p:nvSpPr>
          <p:spPr bwMode="auto">
            <a:xfrm>
              <a:off x="2399" y="1560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64" name="Oval 232"/>
            <p:cNvSpPr>
              <a:spLocks noChangeArrowheads="1"/>
            </p:cNvSpPr>
            <p:nvPr/>
          </p:nvSpPr>
          <p:spPr bwMode="auto">
            <a:xfrm>
              <a:off x="2435" y="1560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65" name="Oval 233"/>
            <p:cNvSpPr>
              <a:spLocks noChangeArrowheads="1"/>
            </p:cNvSpPr>
            <p:nvPr/>
          </p:nvSpPr>
          <p:spPr bwMode="auto">
            <a:xfrm>
              <a:off x="2399" y="1596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66" name="Oval 234"/>
            <p:cNvSpPr>
              <a:spLocks noChangeArrowheads="1"/>
            </p:cNvSpPr>
            <p:nvPr/>
          </p:nvSpPr>
          <p:spPr bwMode="auto">
            <a:xfrm>
              <a:off x="2435" y="1596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67" name="Oval 235"/>
            <p:cNvSpPr>
              <a:spLocks noChangeArrowheads="1"/>
            </p:cNvSpPr>
            <p:nvPr/>
          </p:nvSpPr>
          <p:spPr bwMode="auto">
            <a:xfrm>
              <a:off x="2399" y="1632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68" name="Oval 236"/>
            <p:cNvSpPr>
              <a:spLocks noChangeArrowheads="1"/>
            </p:cNvSpPr>
            <p:nvPr/>
          </p:nvSpPr>
          <p:spPr bwMode="auto">
            <a:xfrm>
              <a:off x="2435" y="1632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69" name="Oval 237"/>
            <p:cNvSpPr>
              <a:spLocks noChangeArrowheads="1"/>
            </p:cNvSpPr>
            <p:nvPr/>
          </p:nvSpPr>
          <p:spPr bwMode="auto">
            <a:xfrm>
              <a:off x="2540" y="1560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70" name="Oval 238"/>
            <p:cNvSpPr>
              <a:spLocks noChangeArrowheads="1"/>
            </p:cNvSpPr>
            <p:nvPr/>
          </p:nvSpPr>
          <p:spPr bwMode="auto">
            <a:xfrm>
              <a:off x="2576" y="1560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71" name="Oval 239"/>
            <p:cNvSpPr>
              <a:spLocks noChangeArrowheads="1"/>
            </p:cNvSpPr>
            <p:nvPr/>
          </p:nvSpPr>
          <p:spPr bwMode="auto">
            <a:xfrm>
              <a:off x="2540" y="1596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72" name="Oval 240"/>
            <p:cNvSpPr>
              <a:spLocks noChangeArrowheads="1"/>
            </p:cNvSpPr>
            <p:nvPr/>
          </p:nvSpPr>
          <p:spPr bwMode="auto">
            <a:xfrm>
              <a:off x="2576" y="1596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73" name="Oval 241"/>
            <p:cNvSpPr>
              <a:spLocks noChangeArrowheads="1"/>
            </p:cNvSpPr>
            <p:nvPr/>
          </p:nvSpPr>
          <p:spPr bwMode="auto">
            <a:xfrm>
              <a:off x="2540" y="1632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74" name="Oval 242"/>
            <p:cNvSpPr>
              <a:spLocks noChangeArrowheads="1"/>
            </p:cNvSpPr>
            <p:nvPr/>
          </p:nvSpPr>
          <p:spPr bwMode="auto">
            <a:xfrm>
              <a:off x="2576" y="1632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75" name="Oval 243"/>
            <p:cNvSpPr>
              <a:spLocks noChangeArrowheads="1"/>
            </p:cNvSpPr>
            <p:nvPr/>
          </p:nvSpPr>
          <p:spPr bwMode="auto">
            <a:xfrm>
              <a:off x="2612" y="1560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76" name="Oval 244"/>
            <p:cNvSpPr>
              <a:spLocks noChangeArrowheads="1"/>
            </p:cNvSpPr>
            <p:nvPr/>
          </p:nvSpPr>
          <p:spPr bwMode="auto">
            <a:xfrm>
              <a:off x="2648" y="1560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77" name="Oval 245"/>
            <p:cNvSpPr>
              <a:spLocks noChangeArrowheads="1"/>
            </p:cNvSpPr>
            <p:nvPr/>
          </p:nvSpPr>
          <p:spPr bwMode="auto">
            <a:xfrm>
              <a:off x="2612" y="1596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78" name="Oval 246"/>
            <p:cNvSpPr>
              <a:spLocks noChangeArrowheads="1"/>
            </p:cNvSpPr>
            <p:nvPr/>
          </p:nvSpPr>
          <p:spPr bwMode="auto">
            <a:xfrm>
              <a:off x="2648" y="1596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79" name="Oval 247"/>
            <p:cNvSpPr>
              <a:spLocks noChangeArrowheads="1"/>
            </p:cNvSpPr>
            <p:nvPr/>
          </p:nvSpPr>
          <p:spPr bwMode="auto">
            <a:xfrm>
              <a:off x="2612" y="1632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80" name="Oval 248"/>
            <p:cNvSpPr>
              <a:spLocks noChangeArrowheads="1"/>
            </p:cNvSpPr>
            <p:nvPr/>
          </p:nvSpPr>
          <p:spPr bwMode="auto">
            <a:xfrm>
              <a:off x="2648" y="1632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81" name="Oval 249"/>
            <p:cNvSpPr>
              <a:spLocks noChangeArrowheads="1"/>
            </p:cNvSpPr>
            <p:nvPr/>
          </p:nvSpPr>
          <p:spPr bwMode="auto">
            <a:xfrm>
              <a:off x="2468" y="1560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82" name="Oval 250"/>
            <p:cNvSpPr>
              <a:spLocks noChangeArrowheads="1"/>
            </p:cNvSpPr>
            <p:nvPr/>
          </p:nvSpPr>
          <p:spPr bwMode="auto">
            <a:xfrm>
              <a:off x="2504" y="1560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83" name="Oval 251"/>
            <p:cNvSpPr>
              <a:spLocks noChangeArrowheads="1"/>
            </p:cNvSpPr>
            <p:nvPr/>
          </p:nvSpPr>
          <p:spPr bwMode="auto">
            <a:xfrm>
              <a:off x="2468" y="1596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84" name="Oval 252"/>
            <p:cNvSpPr>
              <a:spLocks noChangeArrowheads="1"/>
            </p:cNvSpPr>
            <p:nvPr/>
          </p:nvSpPr>
          <p:spPr bwMode="auto">
            <a:xfrm>
              <a:off x="2504" y="1596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85" name="Oval 253"/>
            <p:cNvSpPr>
              <a:spLocks noChangeArrowheads="1"/>
            </p:cNvSpPr>
            <p:nvPr/>
          </p:nvSpPr>
          <p:spPr bwMode="auto">
            <a:xfrm>
              <a:off x="2468" y="1632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86" name="Oval 254"/>
            <p:cNvSpPr>
              <a:spLocks noChangeArrowheads="1"/>
            </p:cNvSpPr>
            <p:nvPr/>
          </p:nvSpPr>
          <p:spPr bwMode="auto">
            <a:xfrm>
              <a:off x="2504" y="1632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87" name="Oval 255"/>
            <p:cNvSpPr>
              <a:spLocks noChangeArrowheads="1"/>
            </p:cNvSpPr>
            <p:nvPr/>
          </p:nvSpPr>
          <p:spPr bwMode="auto">
            <a:xfrm>
              <a:off x="2686" y="1560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88" name="Oval 256"/>
            <p:cNvSpPr>
              <a:spLocks noChangeArrowheads="1"/>
            </p:cNvSpPr>
            <p:nvPr/>
          </p:nvSpPr>
          <p:spPr bwMode="auto">
            <a:xfrm>
              <a:off x="2722" y="1560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89" name="Oval 257"/>
            <p:cNvSpPr>
              <a:spLocks noChangeArrowheads="1"/>
            </p:cNvSpPr>
            <p:nvPr/>
          </p:nvSpPr>
          <p:spPr bwMode="auto">
            <a:xfrm>
              <a:off x="2686" y="1596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90" name="Oval 258"/>
            <p:cNvSpPr>
              <a:spLocks noChangeArrowheads="1"/>
            </p:cNvSpPr>
            <p:nvPr/>
          </p:nvSpPr>
          <p:spPr bwMode="auto">
            <a:xfrm>
              <a:off x="2722" y="1596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91" name="Oval 259"/>
            <p:cNvSpPr>
              <a:spLocks noChangeArrowheads="1"/>
            </p:cNvSpPr>
            <p:nvPr/>
          </p:nvSpPr>
          <p:spPr bwMode="auto">
            <a:xfrm>
              <a:off x="2686" y="1632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92" name="Oval 260"/>
            <p:cNvSpPr>
              <a:spLocks noChangeArrowheads="1"/>
            </p:cNvSpPr>
            <p:nvPr/>
          </p:nvSpPr>
          <p:spPr bwMode="auto">
            <a:xfrm>
              <a:off x="2722" y="1632"/>
              <a:ext cx="23" cy="2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93" name="Freeform 261"/>
            <p:cNvSpPr>
              <a:spLocks/>
            </p:cNvSpPr>
            <p:nvPr/>
          </p:nvSpPr>
          <p:spPr bwMode="auto">
            <a:xfrm>
              <a:off x="3457" y="1500"/>
              <a:ext cx="34" cy="36"/>
            </a:xfrm>
            <a:custGeom>
              <a:avLst/>
              <a:gdLst>
                <a:gd name="T0" fmla="*/ 0 w 34"/>
                <a:gd name="T1" fmla="*/ 36 h 36"/>
                <a:gd name="T2" fmla="*/ 34 w 34"/>
                <a:gd name="T3" fmla="*/ 0 h 36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4" h="36">
                  <a:moveTo>
                    <a:pt x="0" y="36"/>
                  </a:moveTo>
                  <a:lnTo>
                    <a:pt x="34" y="0"/>
                  </a:lnTo>
                </a:path>
              </a:pathLst>
            </a:cu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94" name="Freeform 262"/>
            <p:cNvSpPr>
              <a:spLocks/>
            </p:cNvSpPr>
            <p:nvPr/>
          </p:nvSpPr>
          <p:spPr bwMode="auto">
            <a:xfrm>
              <a:off x="2301" y="1344"/>
              <a:ext cx="1308" cy="275"/>
            </a:xfrm>
            <a:custGeom>
              <a:avLst/>
              <a:gdLst>
                <a:gd name="T0" fmla="*/ 0 w 1308"/>
                <a:gd name="T1" fmla="*/ 156 h 275"/>
                <a:gd name="T2" fmla="*/ 585 w 1308"/>
                <a:gd name="T3" fmla="*/ 2 h 275"/>
                <a:gd name="T4" fmla="*/ 1308 w 1308"/>
                <a:gd name="T5" fmla="*/ 0 h 275"/>
                <a:gd name="T6" fmla="*/ 1308 w 1308"/>
                <a:gd name="T7" fmla="*/ 69 h 275"/>
                <a:gd name="T8" fmla="*/ 1191 w 1308"/>
                <a:gd name="T9" fmla="*/ 275 h 275"/>
                <a:gd name="T10" fmla="*/ 1191 w 1308"/>
                <a:gd name="T11" fmla="*/ 156 h 275"/>
                <a:gd name="T12" fmla="*/ 0 w 1308"/>
                <a:gd name="T13" fmla="*/ 156 h 27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308" h="275">
                  <a:moveTo>
                    <a:pt x="0" y="156"/>
                  </a:moveTo>
                  <a:lnTo>
                    <a:pt x="585" y="2"/>
                  </a:lnTo>
                  <a:lnTo>
                    <a:pt x="1308" y="0"/>
                  </a:lnTo>
                  <a:lnTo>
                    <a:pt x="1308" y="69"/>
                  </a:lnTo>
                  <a:lnTo>
                    <a:pt x="1191" y="275"/>
                  </a:lnTo>
                  <a:lnTo>
                    <a:pt x="1191" y="156"/>
                  </a:lnTo>
                  <a:lnTo>
                    <a:pt x="0" y="156"/>
                  </a:lnTo>
                  <a:close/>
                </a:path>
              </a:pathLst>
            </a:custGeom>
            <a:solidFill>
              <a:srgbClr val="EAEAEA"/>
            </a:solidFill>
            <a:ln w="9525" cap="flat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95" name="Line 263"/>
            <p:cNvSpPr>
              <a:spLocks noChangeShapeType="1"/>
            </p:cNvSpPr>
            <p:nvPr/>
          </p:nvSpPr>
          <p:spPr bwMode="auto">
            <a:xfrm flipV="1">
              <a:off x="3493" y="1344"/>
              <a:ext cx="116" cy="15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96" name="Freeform 264"/>
            <p:cNvSpPr>
              <a:spLocks/>
            </p:cNvSpPr>
            <p:nvPr/>
          </p:nvSpPr>
          <p:spPr bwMode="auto">
            <a:xfrm>
              <a:off x="2650" y="1386"/>
              <a:ext cx="822" cy="75"/>
            </a:xfrm>
            <a:custGeom>
              <a:avLst/>
              <a:gdLst>
                <a:gd name="T0" fmla="*/ 0 w 822"/>
                <a:gd name="T1" fmla="*/ 75 h 75"/>
                <a:gd name="T2" fmla="*/ 246 w 822"/>
                <a:gd name="T3" fmla="*/ 0 h 75"/>
                <a:gd name="T4" fmla="*/ 822 w 822"/>
                <a:gd name="T5" fmla="*/ 0 h 75"/>
                <a:gd name="T6" fmla="*/ 737 w 822"/>
                <a:gd name="T7" fmla="*/ 74 h 75"/>
                <a:gd name="T8" fmla="*/ 0 w 822"/>
                <a:gd name="T9" fmla="*/ 75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22" h="75">
                  <a:moveTo>
                    <a:pt x="0" y="75"/>
                  </a:moveTo>
                  <a:lnTo>
                    <a:pt x="246" y="0"/>
                  </a:lnTo>
                  <a:lnTo>
                    <a:pt x="822" y="0"/>
                  </a:lnTo>
                  <a:lnTo>
                    <a:pt x="737" y="74"/>
                  </a:lnTo>
                  <a:lnTo>
                    <a:pt x="0" y="75"/>
                  </a:lnTo>
                  <a:close/>
                </a:path>
              </a:pathLst>
            </a:custGeom>
            <a:solidFill>
              <a:srgbClr val="EAEAEA"/>
            </a:solidFill>
            <a:ln w="3175" cap="flat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97" name="Line 265"/>
            <p:cNvSpPr>
              <a:spLocks noChangeShapeType="1"/>
            </p:cNvSpPr>
            <p:nvPr/>
          </p:nvSpPr>
          <p:spPr bwMode="auto">
            <a:xfrm>
              <a:off x="2977" y="1440"/>
              <a:ext cx="96" cy="0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105" name="Group 1"/>
          <p:cNvGrpSpPr>
            <a:grpSpLocks/>
          </p:cNvGrpSpPr>
          <p:nvPr/>
        </p:nvGrpSpPr>
        <p:grpSpPr bwMode="auto">
          <a:xfrm>
            <a:off x="-304800" y="2625725"/>
            <a:ext cx="2659063" cy="1641475"/>
            <a:chOff x="-304800" y="2625725"/>
            <a:chExt cx="2659063" cy="1641475"/>
          </a:xfrm>
        </p:grpSpPr>
        <p:pic>
          <p:nvPicPr>
            <p:cNvPr id="4112" name="Picture 523" descr="rack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60337" y="2701925"/>
              <a:ext cx="2514600" cy="1489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13" name="Rectangle 524"/>
            <p:cNvSpPr>
              <a:spLocks noChangeArrowheads="1"/>
            </p:cNvSpPr>
            <p:nvPr/>
          </p:nvSpPr>
          <p:spPr bwMode="auto">
            <a:xfrm>
              <a:off x="-304800" y="2625725"/>
              <a:ext cx="2066925" cy="164147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106" name="Group 533"/>
          <p:cNvGrpSpPr>
            <a:grpSpLocks/>
          </p:cNvGrpSpPr>
          <p:nvPr/>
        </p:nvGrpSpPr>
        <p:grpSpPr bwMode="auto">
          <a:xfrm>
            <a:off x="685800" y="4810125"/>
            <a:ext cx="2201863" cy="676275"/>
            <a:chOff x="432" y="3030"/>
            <a:chExt cx="1387" cy="426"/>
          </a:xfrm>
        </p:grpSpPr>
        <p:pic>
          <p:nvPicPr>
            <p:cNvPr id="4110" name="Picture 527" descr="rack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" y="3030"/>
              <a:ext cx="720" cy="4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11" name="Picture 529" descr="rack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9" y="3030"/>
              <a:ext cx="720" cy="4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107" name="Group 534"/>
          <p:cNvGrpSpPr>
            <a:grpSpLocks/>
          </p:cNvGrpSpPr>
          <p:nvPr/>
        </p:nvGrpSpPr>
        <p:grpSpPr bwMode="auto">
          <a:xfrm>
            <a:off x="685800" y="5638800"/>
            <a:ext cx="2201863" cy="676275"/>
            <a:chOff x="432" y="3030"/>
            <a:chExt cx="1387" cy="426"/>
          </a:xfrm>
        </p:grpSpPr>
        <p:pic>
          <p:nvPicPr>
            <p:cNvPr id="4108" name="Picture 535" descr="rack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" y="3030"/>
              <a:ext cx="720" cy="4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09" name="Picture 536" descr="rack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9" y="3030"/>
              <a:ext cx="720" cy="4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4" name="Rectangle 520"/>
          <p:cNvSpPr txBox="1">
            <a:spLocks noChangeArrowheads="1"/>
          </p:cNvSpPr>
          <p:nvPr/>
        </p:nvSpPr>
        <p:spPr bwMode="auto">
          <a:xfrm>
            <a:off x="4572000" y="4800600"/>
            <a:ext cx="373380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  <a:defRPr sz="22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  <a:defRPr sz="18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  <a:defRPr sz="16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Arial" charset="0"/>
              <a:buChar char="●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Arial" charset="0"/>
              <a:buChar char="●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Arial" charset="0"/>
              <a:buChar char="●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Arial" charset="0"/>
              <a:buChar char="●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spcBef>
                <a:spcPct val="10000"/>
              </a:spcBef>
              <a:buNone/>
            </a:pPr>
            <a:r>
              <a:rPr lang="en-US" sz="1800" dirty="0" smtClean="0"/>
              <a:t>Row/cluster:</a:t>
            </a:r>
          </a:p>
          <a:p>
            <a:pPr eaLnBrk="1" hangingPunct="1">
              <a:spcBef>
                <a:spcPct val="10000"/>
              </a:spcBef>
            </a:pPr>
            <a:r>
              <a:rPr lang="en-US" sz="1800" dirty="0" smtClean="0"/>
              <a:t>30+ racks</a:t>
            </a:r>
          </a:p>
          <a:p>
            <a:pPr eaLnBrk="1" hangingPunct="1">
              <a:spcBef>
                <a:spcPct val="10000"/>
              </a:spcBef>
            </a:pPr>
            <a:r>
              <a:rPr lang="en-US" sz="1800" dirty="0" smtClean="0"/>
              <a:t>DRAM: 24-96TB </a:t>
            </a:r>
            <a:r>
              <a:rPr lang="en-US" sz="1800" dirty="0"/>
              <a:t>@ 500 </a:t>
            </a:r>
            <a:r>
              <a:rPr lang="en-US" sz="1800" dirty="0" smtClean="0">
                <a:cs typeface="Arial" charset="0"/>
              </a:rPr>
              <a:t>µs</a:t>
            </a:r>
          </a:p>
          <a:p>
            <a:pPr eaLnBrk="1" hangingPunct="1">
              <a:spcBef>
                <a:spcPct val="10000"/>
              </a:spcBef>
            </a:pPr>
            <a:r>
              <a:rPr lang="en-US" sz="1800" dirty="0" smtClean="0">
                <a:cs typeface="Arial" charset="0"/>
              </a:rPr>
              <a:t>Disk: </a:t>
            </a:r>
            <a:r>
              <a:rPr lang="en-US" sz="1800" dirty="0">
                <a:cs typeface="Arial" charset="0"/>
              </a:rPr>
              <a:t>3 PB @ 10ms</a:t>
            </a:r>
            <a:endParaRPr lang="en-US" sz="1800" dirty="0" smtClean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3941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Datacenters</a:t>
            </a:r>
          </a:p>
        </p:txBody>
      </p:sp>
      <p:sp>
        <p:nvSpPr>
          <p:cNvPr id="717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FC6072EB-7317-4C5F-9FEE-E2A751F68119}" type="slidenum">
              <a:rPr lang="en-US">
                <a:solidFill>
                  <a:schemeClr val="bg2"/>
                </a:solidFill>
              </a:rPr>
              <a:pPr eaLnBrk="1" hangingPunct="1"/>
              <a:t>3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717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Google Containers</a:t>
            </a:r>
          </a:p>
        </p:txBody>
      </p:sp>
      <p:pic>
        <p:nvPicPr>
          <p:cNvPr id="7173" name="Picture 5" descr="google_pod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676400"/>
            <a:ext cx="6350000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43080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Datacenters</a:t>
            </a:r>
          </a:p>
        </p:txBody>
      </p:sp>
      <p:sp>
        <p:nvSpPr>
          <p:cNvPr id="819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E517468E-8673-4270-BAC4-6E6BF3BB9EAC}" type="slidenum">
              <a:rPr lang="en-US">
                <a:solidFill>
                  <a:schemeClr val="bg2"/>
                </a:solidFill>
              </a:rPr>
              <a:pPr eaLnBrk="1" hangingPunct="1"/>
              <a:t>4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819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Microsoft Containers</a:t>
            </a:r>
          </a:p>
        </p:txBody>
      </p:sp>
      <p:pic>
        <p:nvPicPr>
          <p:cNvPr id="8197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066800"/>
            <a:ext cx="8693150" cy="532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8" name="Rectangle 9"/>
          <p:cNvSpPr>
            <a:spLocks noChangeArrowheads="1"/>
          </p:cNvSpPr>
          <p:nvPr/>
        </p:nvSpPr>
        <p:spPr bwMode="auto">
          <a:xfrm>
            <a:off x="76200" y="3048000"/>
            <a:ext cx="457200" cy="3733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9" name="Rectangle 10"/>
          <p:cNvSpPr>
            <a:spLocks noChangeArrowheads="1"/>
          </p:cNvSpPr>
          <p:nvPr/>
        </p:nvSpPr>
        <p:spPr bwMode="auto">
          <a:xfrm>
            <a:off x="76200" y="914400"/>
            <a:ext cx="1143000" cy="1524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00" name="Rectangle 11"/>
          <p:cNvSpPr>
            <a:spLocks noChangeArrowheads="1"/>
          </p:cNvSpPr>
          <p:nvPr/>
        </p:nvSpPr>
        <p:spPr bwMode="auto">
          <a:xfrm>
            <a:off x="76200" y="2362200"/>
            <a:ext cx="304800" cy="533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4897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Datacenters</a:t>
            </a:r>
          </a:p>
        </p:txBody>
      </p:sp>
      <p:sp>
        <p:nvSpPr>
          <p:cNvPr id="921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EE96D80E-F9F3-4FE6-B4AF-E3504F5A0EA4}" type="slidenum">
              <a:rPr lang="en-US">
                <a:solidFill>
                  <a:schemeClr val="bg2"/>
                </a:solidFill>
              </a:rPr>
              <a:pPr eaLnBrk="1" hangingPunct="1"/>
              <a:t>5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922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Microsoft Containers, cont'd</a:t>
            </a:r>
          </a:p>
        </p:txBody>
      </p:sp>
      <p:pic>
        <p:nvPicPr>
          <p:cNvPr id="9221" name="Picture 3" descr="425x31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2286000"/>
            <a:ext cx="3209925" cy="240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2" name="Picture 4" descr="500x_mscontaine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752600"/>
            <a:ext cx="4762500" cy="357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74905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Datacenters</a:t>
            </a:r>
          </a:p>
        </p:txBody>
      </p:sp>
      <p:sp>
        <p:nvSpPr>
          <p:cNvPr id="1024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E879A678-C6EB-48AB-8A4B-B0C4775DDE8F}" type="slidenum">
              <a:rPr lang="en-US">
                <a:solidFill>
                  <a:schemeClr val="bg2"/>
                </a:solidFill>
              </a:rPr>
              <a:pPr eaLnBrk="1" hangingPunct="1"/>
              <a:t>6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1024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Failures are Frequent</a:t>
            </a:r>
          </a:p>
        </p:txBody>
      </p:sp>
      <p:sp>
        <p:nvSpPr>
          <p:cNvPr id="102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90600"/>
            <a:ext cx="8229600" cy="5135563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</a:pPr>
            <a:r>
              <a:rPr lang="en-US" b="0" dirty="0" smtClean="0"/>
              <a:t>Typical first year for a </a:t>
            </a:r>
            <a:r>
              <a:rPr lang="en-US" b="0" smtClean="0"/>
              <a:t>new </a:t>
            </a:r>
            <a:r>
              <a:rPr lang="en-US" b="0" smtClean="0"/>
              <a:t>datacenter (Jeff </a:t>
            </a:r>
            <a:r>
              <a:rPr lang="en-US" b="0" dirty="0" smtClean="0"/>
              <a:t>Dean, Google):</a:t>
            </a:r>
            <a:endParaRPr lang="en-US" dirty="0" smtClean="0"/>
          </a:p>
          <a:p>
            <a:pPr marL="339725" lvl="1" indent="-225425" eaLnBrk="1" hangingPunct="1">
              <a:spcBef>
                <a:spcPct val="75000"/>
              </a:spcBef>
            </a:pPr>
            <a:r>
              <a:rPr lang="en-US" sz="1600" dirty="0" smtClean="0"/>
              <a:t>~0.5 </a:t>
            </a:r>
            <a:r>
              <a:rPr lang="en-US" sz="1600" dirty="0" smtClean="0">
                <a:solidFill>
                  <a:schemeClr val="folHlink"/>
                </a:solidFill>
              </a:rPr>
              <a:t>overheating</a:t>
            </a:r>
            <a:r>
              <a:rPr lang="en-US" sz="1600" dirty="0" smtClean="0"/>
              <a:t> (power down most machines in &lt;5 </a:t>
            </a:r>
            <a:r>
              <a:rPr lang="en-US" sz="1600" dirty="0" err="1" smtClean="0"/>
              <a:t>mins</a:t>
            </a:r>
            <a:r>
              <a:rPr lang="en-US" sz="1600" dirty="0" smtClean="0"/>
              <a:t>, ~1-2 days to recover)</a:t>
            </a:r>
          </a:p>
          <a:p>
            <a:pPr marL="339725" lvl="1" indent="-225425" eaLnBrk="1" hangingPunct="1"/>
            <a:r>
              <a:rPr lang="en-US" sz="1600" dirty="0" smtClean="0"/>
              <a:t>~1 </a:t>
            </a:r>
            <a:r>
              <a:rPr lang="en-US" sz="1600" dirty="0" smtClean="0">
                <a:solidFill>
                  <a:schemeClr val="folHlink"/>
                </a:solidFill>
              </a:rPr>
              <a:t>PDU failure</a:t>
            </a:r>
            <a:r>
              <a:rPr lang="en-US" sz="1600" dirty="0" smtClean="0"/>
              <a:t> (~500-1000 machines suddenly disappear, ~6 hours to come back)</a:t>
            </a:r>
          </a:p>
          <a:p>
            <a:pPr marL="339725" lvl="1" indent="-225425" eaLnBrk="1" hangingPunct="1"/>
            <a:r>
              <a:rPr lang="en-US" sz="1600" dirty="0" smtClean="0"/>
              <a:t>~1 </a:t>
            </a:r>
            <a:r>
              <a:rPr lang="en-US" sz="1600" dirty="0" smtClean="0">
                <a:solidFill>
                  <a:schemeClr val="folHlink"/>
                </a:solidFill>
              </a:rPr>
              <a:t>rack-move</a:t>
            </a:r>
            <a:r>
              <a:rPr lang="en-US" sz="1600" dirty="0" smtClean="0"/>
              <a:t> (plenty of warning, ~500-1000 machines powered down, ~6 hours)</a:t>
            </a:r>
          </a:p>
          <a:p>
            <a:pPr marL="339725" lvl="1" indent="-225425" eaLnBrk="1" hangingPunct="1"/>
            <a:r>
              <a:rPr lang="en-US" sz="1600" dirty="0" smtClean="0"/>
              <a:t>~1 </a:t>
            </a:r>
            <a:r>
              <a:rPr lang="en-US" sz="1600" dirty="0" smtClean="0">
                <a:solidFill>
                  <a:schemeClr val="folHlink"/>
                </a:solidFill>
              </a:rPr>
              <a:t>network rewiring</a:t>
            </a:r>
            <a:r>
              <a:rPr lang="en-US" sz="1600" dirty="0" smtClean="0"/>
              <a:t> (rolling ~5% of machines down over 2-day span)</a:t>
            </a:r>
          </a:p>
          <a:p>
            <a:pPr marL="339725" lvl="1" indent="-225425" eaLnBrk="1" hangingPunct="1"/>
            <a:r>
              <a:rPr lang="en-US" sz="1600" dirty="0" smtClean="0"/>
              <a:t>~20 </a:t>
            </a:r>
            <a:r>
              <a:rPr lang="en-US" sz="1600" dirty="0" smtClean="0">
                <a:solidFill>
                  <a:schemeClr val="folHlink"/>
                </a:solidFill>
              </a:rPr>
              <a:t>rack failures</a:t>
            </a:r>
            <a:r>
              <a:rPr lang="en-US" sz="1600" dirty="0" smtClean="0"/>
              <a:t> (40-80 machines instantly disappear, 1-6 hours to get back)</a:t>
            </a:r>
          </a:p>
          <a:p>
            <a:pPr marL="339725" lvl="1" indent="-225425" eaLnBrk="1" hangingPunct="1"/>
            <a:r>
              <a:rPr lang="en-US" sz="1600" dirty="0" smtClean="0"/>
              <a:t>~5 </a:t>
            </a:r>
            <a:r>
              <a:rPr lang="en-US" sz="1600" dirty="0" smtClean="0">
                <a:solidFill>
                  <a:schemeClr val="folHlink"/>
                </a:solidFill>
              </a:rPr>
              <a:t>racks go wonky</a:t>
            </a:r>
            <a:r>
              <a:rPr lang="en-US" sz="1600" dirty="0" smtClean="0"/>
              <a:t> (40-80 machines see 50% packet loss)</a:t>
            </a:r>
          </a:p>
          <a:p>
            <a:pPr marL="339725" lvl="1" indent="-225425" eaLnBrk="1" hangingPunct="1"/>
            <a:r>
              <a:rPr lang="en-US" sz="1600" dirty="0" smtClean="0"/>
              <a:t>~8 </a:t>
            </a:r>
            <a:r>
              <a:rPr lang="en-US" sz="1600" dirty="0" smtClean="0">
                <a:solidFill>
                  <a:schemeClr val="folHlink"/>
                </a:solidFill>
              </a:rPr>
              <a:t>network maintenances</a:t>
            </a:r>
            <a:r>
              <a:rPr lang="en-US" sz="1600" dirty="0" smtClean="0"/>
              <a:t> (4 might cause ~30-minute random connectivity losses)</a:t>
            </a:r>
          </a:p>
          <a:p>
            <a:pPr marL="339725" lvl="1" indent="-225425" eaLnBrk="1" hangingPunct="1"/>
            <a:r>
              <a:rPr lang="en-US" sz="1600" dirty="0" smtClean="0"/>
              <a:t>~12 </a:t>
            </a:r>
            <a:r>
              <a:rPr lang="en-US" sz="1600" dirty="0" smtClean="0">
                <a:solidFill>
                  <a:schemeClr val="folHlink"/>
                </a:solidFill>
              </a:rPr>
              <a:t>router reloads</a:t>
            </a:r>
            <a:r>
              <a:rPr lang="en-US" sz="1600" dirty="0" smtClean="0"/>
              <a:t> (takes out DNS and external </a:t>
            </a:r>
            <a:r>
              <a:rPr lang="en-US" sz="1600" dirty="0" err="1" smtClean="0"/>
              <a:t>vips</a:t>
            </a:r>
            <a:r>
              <a:rPr lang="en-US" sz="1600" dirty="0" smtClean="0"/>
              <a:t> for a couple minutes)</a:t>
            </a:r>
          </a:p>
          <a:p>
            <a:pPr marL="339725" lvl="1" indent="-225425" eaLnBrk="1" hangingPunct="1"/>
            <a:r>
              <a:rPr lang="en-US" sz="1600" dirty="0" smtClean="0"/>
              <a:t>~3 </a:t>
            </a:r>
            <a:r>
              <a:rPr lang="en-US" sz="1600" dirty="0" smtClean="0">
                <a:solidFill>
                  <a:schemeClr val="folHlink"/>
                </a:solidFill>
              </a:rPr>
              <a:t>router failures</a:t>
            </a:r>
            <a:r>
              <a:rPr lang="en-US" sz="1600" dirty="0" smtClean="0"/>
              <a:t> (have to immediately pull traffic for an hour)</a:t>
            </a:r>
          </a:p>
          <a:p>
            <a:pPr marL="339725" lvl="1" indent="-225425" eaLnBrk="1" hangingPunct="1"/>
            <a:r>
              <a:rPr lang="en-US" sz="1600" dirty="0" smtClean="0"/>
              <a:t>~dozens of minor </a:t>
            </a:r>
            <a:r>
              <a:rPr lang="en-US" sz="1600" dirty="0" smtClean="0">
                <a:solidFill>
                  <a:schemeClr val="folHlink"/>
                </a:solidFill>
              </a:rPr>
              <a:t>30-second blips</a:t>
            </a:r>
            <a:r>
              <a:rPr lang="en-US" sz="1600" dirty="0" smtClean="0"/>
              <a:t> for DNS</a:t>
            </a:r>
          </a:p>
          <a:p>
            <a:pPr marL="339725" lvl="1" indent="-225425" eaLnBrk="1" hangingPunct="1"/>
            <a:r>
              <a:rPr lang="en-US" sz="1600" dirty="0" smtClean="0"/>
              <a:t>~1000 </a:t>
            </a:r>
            <a:r>
              <a:rPr lang="en-US" sz="1600" dirty="0" smtClean="0">
                <a:solidFill>
                  <a:schemeClr val="folHlink"/>
                </a:solidFill>
              </a:rPr>
              <a:t>individual machine failures</a:t>
            </a:r>
          </a:p>
          <a:p>
            <a:pPr marL="339725" lvl="1" indent="-225425" eaLnBrk="1" hangingPunct="1"/>
            <a:r>
              <a:rPr lang="en-US" sz="1600" dirty="0" smtClean="0"/>
              <a:t>~thousands of </a:t>
            </a:r>
            <a:r>
              <a:rPr lang="en-US" sz="1600" dirty="0" smtClean="0">
                <a:solidFill>
                  <a:schemeClr val="folHlink"/>
                </a:solidFill>
              </a:rPr>
              <a:t>hard drive failures</a:t>
            </a:r>
          </a:p>
          <a:p>
            <a:pPr marL="339725" lvl="1" indent="-225425" eaLnBrk="1" hangingPunct="1"/>
            <a:r>
              <a:rPr lang="en-US" sz="1600" dirty="0" smtClean="0">
                <a:solidFill>
                  <a:schemeClr val="folHlink"/>
                </a:solidFill>
              </a:rPr>
              <a:t>Slow disks</a:t>
            </a:r>
            <a:r>
              <a:rPr lang="en-US" sz="1600" dirty="0" smtClean="0"/>
              <a:t>, </a:t>
            </a:r>
            <a:r>
              <a:rPr lang="en-US" sz="1600" dirty="0" smtClean="0">
                <a:solidFill>
                  <a:schemeClr val="folHlink"/>
                </a:solidFill>
              </a:rPr>
              <a:t>bad memory</a:t>
            </a:r>
            <a:r>
              <a:rPr lang="en-US" sz="1600" dirty="0" smtClean="0"/>
              <a:t>, </a:t>
            </a:r>
            <a:r>
              <a:rPr lang="en-US" sz="1600" dirty="0" smtClean="0">
                <a:solidFill>
                  <a:schemeClr val="folHlink"/>
                </a:solidFill>
              </a:rPr>
              <a:t>misconfigured machines</a:t>
            </a:r>
            <a:r>
              <a:rPr lang="en-US" sz="1600" dirty="0" smtClean="0"/>
              <a:t>, </a:t>
            </a:r>
            <a:r>
              <a:rPr lang="en-US" sz="1600" dirty="0" smtClean="0">
                <a:solidFill>
                  <a:schemeClr val="folHlink"/>
                </a:solidFill>
              </a:rPr>
              <a:t>flaky machines</a:t>
            </a:r>
            <a:r>
              <a:rPr lang="en-US" sz="1600" dirty="0" smtClean="0"/>
              <a:t>, etc.</a:t>
            </a:r>
          </a:p>
          <a:p>
            <a:pPr marL="339725" lvl="1" indent="-225425" eaLnBrk="1" hangingPunct="1"/>
            <a:endParaRPr lang="en-US" sz="1600" dirty="0" smtClean="0"/>
          </a:p>
          <a:p>
            <a:pPr marL="339725" lvl="1" indent="-225425" eaLnBrk="1" hangingPunct="1"/>
            <a:r>
              <a:rPr lang="en-US" sz="1600" dirty="0" smtClean="0"/>
              <a:t>Long distance links: </a:t>
            </a:r>
            <a:r>
              <a:rPr lang="en-US" sz="1600" dirty="0" smtClean="0">
                <a:solidFill>
                  <a:schemeClr val="folHlink"/>
                </a:solidFill>
              </a:rPr>
              <a:t>wild dogs</a:t>
            </a:r>
            <a:r>
              <a:rPr lang="en-US" sz="1600" dirty="0" smtClean="0"/>
              <a:t>, </a:t>
            </a:r>
            <a:r>
              <a:rPr lang="en-US" sz="1600" dirty="0" smtClean="0">
                <a:solidFill>
                  <a:schemeClr val="folHlink"/>
                </a:solidFill>
              </a:rPr>
              <a:t>sharks</a:t>
            </a:r>
            <a:r>
              <a:rPr lang="en-US" sz="1600" dirty="0" smtClean="0"/>
              <a:t>, </a:t>
            </a:r>
            <a:r>
              <a:rPr lang="en-US" sz="1600" dirty="0" smtClean="0">
                <a:solidFill>
                  <a:schemeClr val="folHlink"/>
                </a:solidFill>
              </a:rPr>
              <a:t>dead horses</a:t>
            </a:r>
            <a:r>
              <a:rPr lang="en-US" sz="1600" dirty="0" smtClean="0"/>
              <a:t>, </a:t>
            </a:r>
            <a:r>
              <a:rPr lang="en-US" sz="1600" dirty="0" smtClean="0">
                <a:solidFill>
                  <a:schemeClr val="folHlink"/>
                </a:solidFill>
              </a:rPr>
              <a:t>drunken hunters</a:t>
            </a:r>
            <a:r>
              <a:rPr lang="en-US" sz="1600" dirty="0" smtClean="0"/>
              <a:t>, etc.</a:t>
            </a:r>
          </a:p>
        </p:txBody>
      </p:sp>
    </p:spTree>
    <p:extLst>
      <p:ext uri="{BB962C8B-B14F-4D97-AF65-F5344CB8AC3E}">
        <p14:creationId xmlns:p14="http://schemas.microsoft.com/office/powerpoint/2010/main" val="22442661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How Many Datacenters?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1-10 datacenter servers/human?</a:t>
            </a:r>
          </a:p>
          <a:p>
            <a:pPr eaLnBrk="1" hangingPunct="1">
              <a:defRPr/>
            </a:pPr>
            <a:r>
              <a:rPr lang="en-US" dirty="0" smtClean="0"/>
              <a:t>100,000 servers/datacenter</a:t>
            </a:r>
          </a:p>
          <a:p>
            <a:pPr eaLnBrk="1" hangingPunct="1">
              <a:defRPr/>
            </a:pPr>
            <a:endParaRPr lang="en-US" dirty="0" smtClean="0"/>
          </a:p>
          <a:p>
            <a:pPr marL="0" indent="0" eaLnBrk="1" hangingPunct="1">
              <a:buFont typeface="Arial" charset="0"/>
              <a:buNone/>
              <a:tabLst>
                <a:tab pos="2743200" algn="l"/>
                <a:tab pos="5427663" algn="l"/>
              </a:tabLst>
              <a:defRPr/>
            </a:pPr>
            <a:r>
              <a:rPr lang="en-US" dirty="0"/>
              <a:t> </a:t>
            </a:r>
            <a:endParaRPr lang="en-US" dirty="0" smtClean="0"/>
          </a:p>
          <a:p>
            <a:pPr marL="0" indent="0" eaLnBrk="1" hangingPunct="1">
              <a:buFont typeface="Arial" charset="0"/>
              <a:buNone/>
              <a:tabLst>
                <a:tab pos="2743200" algn="l"/>
                <a:tab pos="5427663" algn="l"/>
              </a:tabLst>
              <a:defRPr/>
            </a:pPr>
            <a:endParaRPr lang="en-US" dirty="0"/>
          </a:p>
          <a:p>
            <a:pPr marL="0" indent="0" eaLnBrk="1" hangingPunct="1">
              <a:buFont typeface="Arial" charset="0"/>
              <a:buNone/>
              <a:tabLst>
                <a:tab pos="2743200" algn="l"/>
                <a:tab pos="5427663" algn="l"/>
              </a:tabLst>
              <a:defRPr/>
            </a:pPr>
            <a:endParaRPr lang="en-US" dirty="0" smtClean="0"/>
          </a:p>
          <a:p>
            <a:pPr eaLnBrk="1" hangingPunct="1">
              <a:defRPr/>
            </a:pPr>
            <a:r>
              <a:rPr lang="en-US" dirty="0" smtClean="0"/>
              <a:t>80-90% of general-purpose computing will </a:t>
            </a:r>
            <a:r>
              <a:rPr lang="en-US" smtClean="0"/>
              <a:t>soon be in </a:t>
            </a:r>
            <a:r>
              <a:rPr lang="en-US" dirty="0" smtClean="0"/>
              <a:t>datacenters?</a:t>
            </a:r>
          </a:p>
        </p:txBody>
      </p:sp>
      <p:sp>
        <p:nvSpPr>
          <p:cNvPr id="11268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August 25, 2010</a:t>
            </a:r>
          </a:p>
        </p:txBody>
      </p:sp>
      <p:sp>
        <p:nvSpPr>
          <p:cNvPr id="11269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RAMCloud</a:t>
            </a:r>
          </a:p>
        </p:txBody>
      </p:sp>
      <p:sp>
        <p:nvSpPr>
          <p:cNvPr id="112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68A022D6-3163-4844-98C2-3259EAF0ADC3}" type="slidenum">
              <a:rPr lang="en-US">
                <a:solidFill>
                  <a:schemeClr val="bg2"/>
                </a:solidFill>
              </a:rPr>
              <a:pPr eaLnBrk="1" hangingPunct="1"/>
              <a:t>7</a:t>
            </a:fld>
            <a:endParaRPr lang="en-US">
              <a:solidFill>
                <a:schemeClr val="bg2"/>
              </a:solidFill>
            </a:endParaRPr>
          </a:p>
        </p:txBody>
      </p:sp>
      <p:graphicFrame>
        <p:nvGraphicFramePr>
          <p:cNvPr id="7" name="Group 10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7183802"/>
              </p:ext>
            </p:extLst>
          </p:nvPr>
        </p:nvGraphicFramePr>
        <p:xfrm>
          <a:off x="1600200" y="2667000"/>
          <a:ext cx="5334000" cy="1371600"/>
        </p:xfrm>
        <a:graphic>
          <a:graphicData uri="http://schemas.openxmlformats.org/drawingml/2006/table">
            <a:tbl>
              <a:tblPr/>
              <a:tblGrid>
                <a:gridCol w="1676400"/>
                <a:gridCol w="1676400"/>
                <a:gridCol w="1981200"/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974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U.S.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974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World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974CB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Servers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0.3-3B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7-70B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9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Datacenters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D1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3000-30,000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D1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70,000-700,000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D1F2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43701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142 Lecture Notes: Security Attacks: Phishing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AB12D82D-1F82-4563-AA62-0D86922AD5D5}" type="slidenum">
              <a:rPr lang="en-US"/>
              <a:pPr/>
              <a:t>8</a:t>
            </a:fld>
            <a:endParaRPr lang="en-US"/>
          </a:p>
        </p:txBody>
      </p:sp>
      <p:sp>
        <p:nvSpPr>
          <p:cNvPr id="71682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074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Datacenters</a:t>
            </a:r>
          </a:p>
        </p:txBody>
      </p:sp>
      <p:sp>
        <p:nvSpPr>
          <p:cNvPr id="512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05EA30E2-A1DE-467D-9737-F2AF480FD9BE}" type="slidenum">
              <a:rPr lang="en-US">
                <a:solidFill>
                  <a:schemeClr val="bg2"/>
                </a:solidFill>
              </a:rPr>
              <a:pPr eaLnBrk="1" hangingPunct="1"/>
              <a:t>9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Sun Containers</a:t>
            </a:r>
          </a:p>
        </p:txBody>
      </p:sp>
      <p:pic>
        <p:nvPicPr>
          <p:cNvPr id="5125" name="Picture 5" descr="data_center_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295400"/>
            <a:ext cx="66294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7740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Datacenters</a:t>
            </a:r>
          </a:p>
        </p:txBody>
      </p:sp>
      <p:sp>
        <p:nvSpPr>
          <p:cNvPr id="614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9F9A7BD6-2A5E-45A8-A176-374BC31898E6}" type="slidenum">
              <a:rPr lang="en-US">
                <a:solidFill>
                  <a:schemeClr val="bg2"/>
                </a:solidFill>
              </a:rPr>
              <a:pPr eaLnBrk="1" hangingPunct="1"/>
              <a:t>10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Sun Containers, cont'd</a:t>
            </a:r>
          </a:p>
        </p:txBody>
      </p:sp>
      <p:pic>
        <p:nvPicPr>
          <p:cNvPr id="6149" name="Picture 82" descr="2477579213_0c9eaeed1a_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990600"/>
            <a:ext cx="6540500" cy="525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6618775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JO Colors">
      <a:dk1>
        <a:srgbClr val="000000"/>
      </a:dk1>
      <a:lt1>
        <a:srgbClr val="FFFFFF"/>
      </a:lt1>
      <a:dk2>
        <a:srgbClr val="1F4899"/>
      </a:dk2>
      <a:lt2>
        <a:srgbClr val="7F7F7F"/>
      </a:lt2>
      <a:accent1>
        <a:srgbClr val="0B590B"/>
      </a:accent1>
      <a:accent2>
        <a:srgbClr val="E1FFE1"/>
      </a:accent2>
      <a:accent3>
        <a:srgbClr val="DEE7F8"/>
      </a:accent3>
      <a:accent4>
        <a:srgbClr val="A5001E"/>
      </a:accent4>
      <a:accent5>
        <a:srgbClr val="FFFFB9"/>
      </a:accent5>
      <a:accent6>
        <a:srgbClr val="844F1A"/>
      </a:accent6>
      <a:hlink>
        <a:srgbClr val="005239"/>
      </a:hlink>
      <a:folHlink>
        <a:srgbClr val="A5001E"/>
      </a:folHlink>
    </a:clrScheme>
    <a:fontScheme name="Default Design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 w="19050" cap="rnd"/>
        <a:effectLst/>
      </a:spPr>
      <a:bodyPr/>
      <a:lstStyle/>
      <a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0050A0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004891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11782</TotalTime>
  <Words>389</Words>
  <Application>Microsoft Office PowerPoint</Application>
  <PresentationFormat>On-screen Show (4:3)</PresentationFormat>
  <Paragraphs>73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Default Design</vt:lpstr>
      <vt:lpstr>Google Datacenter</vt:lpstr>
      <vt:lpstr>Datacenter Organization</vt:lpstr>
      <vt:lpstr>Google Containers</vt:lpstr>
      <vt:lpstr>Microsoft Containers</vt:lpstr>
      <vt:lpstr>Microsoft Containers, cont'd</vt:lpstr>
      <vt:lpstr>Failures are Frequent</vt:lpstr>
      <vt:lpstr>How Many Datacenters?</vt:lpstr>
      <vt:lpstr>PowerPoint Presentation</vt:lpstr>
      <vt:lpstr>Sun Containers</vt:lpstr>
      <vt:lpstr>Sun Containers, cont'd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 Ousterhout</dc:creator>
  <cp:lastModifiedBy>John Ousterhout</cp:lastModifiedBy>
  <cp:revision>464</cp:revision>
  <cp:lastPrinted>2011-01-25T21:54:55Z</cp:lastPrinted>
  <dcterms:created xsi:type="dcterms:W3CDTF">2008-10-19T02:20:00Z</dcterms:created>
  <dcterms:modified xsi:type="dcterms:W3CDTF">2015-03-11T17:21:07Z</dcterms:modified>
</cp:coreProperties>
</file>