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9" r:id="rId2"/>
    <p:sldId id="263" r:id="rId3"/>
    <p:sldId id="262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B2B2B2"/>
    <a:srgbClr val="DCE6F8"/>
    <a:srgbClr val="6A94E0"/>
    <a:srgbClr val="B7CBF0"/>
    <a:srgbClr val="D5E0F7"/>
    <a:srgbClr val="5252BA"/>
    <a:srgbClr val="D81C1C"/>
    <a:srgbClr val="F2F6FC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DOM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73E97EAD-DF3F-476D-B0F5-2906FDDEDDAC}" type="slidenum">
              <a:rPr lang="en-US" smtClean="0">
                <a:solidFill>
                  <a:schemeClr val="bg2"/>
                </a:solidFill>
              </a:rPr>
              <a:pPr eaLnBrk="1" hangingPunct="1"/>
              <a:t>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66700" y="457200"/>
            <a:ext cx="8496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b="1">
                <a:solidFill>
                  <a:schemeClr val="folHlink"/>
                </a:solidFill>
                <a:latin typeface="Courier New" pitchFamily="49" charset="0"/>
              </a:rPr>
              <a:t>&lt;</a:t>
            </a:r>
            <a:r>
              <a:rPr lang="en-US" sz="3200" b="1" smtClean="0">
                <a:solidFill>
                  <a:schemeClr val="folHlink"/>
                </a:solidFill>
                <a:latin typeface="Courier New" pitchFamily="49" charset="0"/>
              </a:rPr>
              <a:t>p&gt;Sample </a:t>
            </a:r>
            <a:r>
              <a:rPr lang="en-US" sz="3200" b="1">
                <a:solidFill>
                  <a:schemeClr val="folHlink"/>
                </a:solidFill>
                <a:latin typeface="Courier New" pitchFamily="49" charset="0"/>
              </a:rPr>
              <a:t>&lt;b&gt;bold&lt;/b&gt; display&lt;/p&gt;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3886200" y="1600200"/>
            <a:ext cx="381000" cy="457200"/>
          </a:xfrm>
          <a:prstGeom prst="rect">
            <a:avLst/>
          </a:prstGeom>
          <a:solidFill>
            <a:srgbClr val="DCE6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P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3886200" y="3505200"/>
            <a:ext cx="381000" cy="457200"/>
          </a:xfrm>
          <a:prstGeom prst="rect">
            <a:avLst/>
          </a:prstGeom>
          <a:solidFill>
            <a:srgbClr val="DCE6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B</a:t>
            </a: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6172200" y="3500438"/>
            <a:ext cx="914400" cy="466725"/>
          </a:xfrm>
          <a:prstGeom prst="rect">
            <a:avLst/>
          </a:prstGeom>
          <a:solidFill>
            <a:srgbClr val="DCE6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/>
              <a:t>#text</a:t>
            </a:r>
          </a:p>
        </p:txBody>
      </p:sp>
      <p:sp>
        <p:nvSpPr>
          <p:cNvPr id="3080" name="Rectangle 10"/>
          <p:cNvSpPr>
            <a:spLocks noChangeArrowheads="1"/>
          </p:cNvSpPr>
          <p:nvPr/>
        </p:nvSpPr>
        <p:spPr bwMode="auto">
          <a:xfrm>
            <a:off x="1066800" y="3505200"/>
            <a:ext cx="914400" cy="466725"/>
          </a:xfrm>
          <a:prstGeom prst="rect">
            <a:avLst/>
          </a:prstGeom>
          <a:solidFill>
            <a:srgbClr val="DCE6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#text</a:t>
            </a:r>
          </a:p>
        </p:txBody>
      </p:sp>
      <p:sp>
        <p:nvSpPr>
          <p:cNvPr id="3081" name="Line 12"/>
          <p:cNvSpPr>
            <a:spLocks noChangeShapeType="1"/>
          </p:cNvSpPr>
          <p:nvPr/>
        </p:nvSpPr>
        <p:spPr bwMode="auto">
          <a:xfrm>
            <a:off x="1981200" y="3581400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2" name="Text Box 13"/>
          <p:cNvSpPr txBox="1">
            <a:spLocks noChangeArrowheads="1"/>
          </p:cNvSpPr>
          <p:nvPr/>
        </p:nvSpPr>
        <p:spPr bwMode="auto">
          <a:xfrm>
            <a:off x="1974850" y="3276600"/>
            <a:ext cx="130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nextSibling</a:t>
            </a:r>
          </a:p>
        </p:txBody>
      </p:sp>
      <p:sp>
        <p:nvSpPr>
          <p:cNvPr id="3083" name="Line 14"/>
          <p:cNvSpPr>
            <a:spLocks noChangeShapeType="1"/>
          </p:cNvSpPr>
          <p:nvPr/>
        </p:nvSpPr>
        <p:spPr bwMode="auto">
          <a:xfrm flipH="1">
            <a:off x="1981200" y="3886200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4" name="Text Box 15"/>
          <p:cNvSpPr txBox="1">
            <a:spLocks noChangeArrowheads="1"/>
          </p:cNvSpPr>
          <p:nvPr/>
        </p:nvSpPr>
        <p:spPr bwMode="auto">
          <a:xfrm>
            <a:off x="2605088" y="3810000"/>
            <a:ext cx="131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prevSibling</a:t>
            </a:r>
          </a:p>
        </p:txBody>
      </p:sp>
      <p:sp>
        <p:nvSpPr>
          <p:cNvPr id="3085" name="Line 16"/>
          <p:cNvSpPr>
            <a:spLocks noChangeShapeType="1"/>
          </p:cNvSpPr>
          <p:nvPr/>
        </p:nvSpPr>
        <p:spPr bwMode="auto">
          <a:xfrm>
            <a:off x="4273550" y="3581400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6" name="Text Box 17"/>
          <p:cNvSpPr txBox="1">
            <a:spLocks noChangeArrowheads="1"/>
          </p:cNvSpPr>
          <p:nvPr/>
        </p:nvSpPr>
        <p:spPr bwMode="auto">
          <a:xfrm>
            <a:off x="4267200" y="3276600"/>
            <a:ext cx="130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nextSibling</a:t>
            </a:r>
          </a:p>
        </p:txBody>
      </p:sp>
      <p:sp>
        <p:nvSpPr>
          <p:cNvPr id="3087" name="Line 18"/>
          <p:cNvSpPr>
            <a:spLocks noChangeShapeType="1"/>
          </p:cNvSpPr>
          <p:nvPr/>
        </p:nvSpPr>
        <p:spPr bwMode="auto">
          <a:xfrm flipH="1">
            <a:off x="4273550" y="3886200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8" name="Text Box 19"/>
          <p:cNvSpPr txBox="1">
            <a:spLocks noChangeArrowheads="1"/>
          </p:cNvSpPr>
          <p:nvPr/>
        </p:nvSpPr>
        <p:spPr bwMode="auto">
          <a:xfrm>
            <a:off x="4897438" y="3810000"/>
            <a:ext cx="131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prevSibling</a:t>
            </a:r>
          </a:p>
        </p:txBody>
      </p:sp>
      <p:grpSp>
        <p:nvGrpSpPr>
          <p:cNvPr id="3089" name="Group 38"/>
          <p:cNvGrpSpPr>
            <a:grpSpLocks/>
          </p:cNvGrpSpPr>
          <p:nvPr/>
        </p:nvGrpSpPr>
        <p:grpSpPr bwMode="auto">
          <a:xfrm>
            <a:off x="1368425" y="1676400"/>
            <a:ext cx="2517775" cy="1828800"/>
            <a:chOff x="862" y="1488"/>
            <a:chExt cx="1586" cy="1440"/>
          </a:xfrm>
        </p:grpSpPr>
        <p:sp>
          <p:nvSpPr>
            <p:cNvPr id="3110" name="Freeform 25"/>
            <p:cNvSpPr>
              <a:spLocks/>
            </p:cNvSpPr>
            <p:nvPr/>
          </p:nvSpPr>
          <p:spPr bwMode="auto">
            <a:xfrm>
              <a:off x="862" y="1488"/>
              <a:ext cx="1586" cy="1440"/>
            </a:xfrm>
            <a:custGeom>
              <a:avLst/>
              <a:gdLst>
                <a:gd name="T0" fmla="*/ 2 w 1586"/>
                <a:gd name="T1" fmla="*/ 1440 h 1440"/>
                <a:gd name="T2" fmla="*/ 1586 w 1586"/>
                <a:gd name="T3" fmla="*/ 0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86" h="1440">
                  <a:moveTo>
                    <a:pt x="2" y="1440"/>
                  </a:moveTo>
                  <a:cubicBezTo>
                    <a:pt x="0" y="526"/>
                    <a:pt x="580" y="2"/>
                    <a:pt x="1586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triangl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1" name="Freeform 26"/>
            <p:cNvSpPr>
              <a:spLocks/>
            </p:cNvSpPr>
            <p:nvPr/>
          </p:nvSpPr>
          <p:spPr bwMode="auto">
            <a:xfrm>
              <a:off x="1104" y="1680"/>
              <a:ext cx="1344" cy="1248"/>
            </a:xfrm>
            <a:custGeom>
              <a:avLst/>
              <a:gdLst>
                <a:gd name="T0" fmla="*/ 0 w 1344"/>
                <a:gd name="T1" fmla="*/ 1248 h 1248"/>
                <a:gd name="T2" fmla="*/ 1344 w 1344"/>
                <a:gd name="T3" fmla="*/ 0 h 124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44" h="1248">
                  <a:moveTo>
                    <a:pt x="0" y="1248"/>
                  </a:moveTo>
                  <a:cubicBezTo>
                    <a:pt x="0" y="524"/>
                    <a:pt x="576" y="0"/>
                    <a:pt x="1344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90" name="Text Box 27"/>
          <p:cNvSpPr txBox="1">
            <a:spLocks noChangeArrowheads="1"/>
          </p:cNvSpPr>
          <p:nvPr/>
        </p:nvSpPr>
        <p:spPr bwMode="auto">
          <a:xfrm>
            <a:off x="2813050" y="133985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firstChild</a:t>
            </a:r>
          </a:p>
        </p:txBody>
      </p:sp>
      <p:sp>
        <p:nvSpPr>
          <p:cNvPr id="3091" name="Text Box 28"/>
          <p:cNvSpPr txBox="1">
            <a:spLocks noChangeArrowheads="1"/>
          </p:cNvSpPr>
          <p:nvPr/>
        </p:nvSpPr>
        <p:spPr bwMode="auto">
          <a:xfrm>
            <a:off x="4273550" y="1339850"/>
            <a:ext cx="106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lastChild</a:t>
            </a:r>
          </a:p>
        </p:txBody>
      </p:sp>
      <p:sp>
        <p:nvSpPr>
          <p:cNvPr id="3092" name="Text Box 29"/>
          <p:cNvSpPr txBox="1">
            <a:spLocks noChangeArrowheads="1"/>
          </p:cNvSpPr>
          <p:nvPr/>
        </p:nvSpPr>
        <p:spPr bwMode="auto">
          <a:xfrm rot="-3030645">
            <a:off x="1551782" y="2563018"/>
            <a:ext cx="1377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parentNode</a:t>
            </a:r>
          </a:p>
        </p:txBody>
      </p:sp>
      <p:sp>
        <p:nvSpPr>
          <p:cNvPr id="3093" name="Text Box 30"/>
          <p:cNvSpPr txBox="1">
            <a:spLocks noChangeArrowheads="1"/>
          </p:cNvSpPr>
          <p:nvPr/>
        </p:nvSpPr>
        <p:spPr bwMode="auto">
          <a:xfrm rot="3546639">
            <a:off x="5285582" y="2715418"/>
            <a:ext cx="1377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parentNode</a:t>
            </a:r>
          </a:p>
        </p:txBody>
      </p:sp>
      <p:sp>
        <p:nvSpPr>
          <p:cNvPr id="3094" name="Text Box 31"/>
          <p:cNvSpPr txBox="1">
            <a:spLocks noChangeArrowheads="1"/>
          </p:cNvSpPr>
          <p:nvPr/>
        </p:nvSpPr>
        <p:spPr bwMode="auto">
          <a:xfrm>
            <a:off x="4038600" y="2757488"/>
            <a:ext cx="1377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parentNode</a:t>
            </a:r>
          </a:p>
        </p:txBody>
      </p:sp>
      <p:sp>
        <p:nvSpPr>
          <p:cNvPr id="3095" name="Line 32"/>
          <p:cNvSpPr>
            <a:spLocks noChangeShapeType="1"/>
          </p:cNvSpPr>
          <p:nvPr/>
        </p:nvSpPr>
        <p:spPr bwMode="auto">
          <a:xfrm flipV="1">
            <a:off x="4076700" y="2057400"/>
            <a:ext cx="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96" name="Group 35"/>
          <p:cNvGrpSpPr>
            <a:grpSpLocks/>
          </p:cNvGrpSpPr>
          <p:nvPr/>
        </p:nvGrpSpPr>
        <p:grpSpPr bwMode="auto">
          <a:xfrm flipH="1">
            <a:off x="4264025" y="1676400"/>
            <a:ext cx="2517775" cy="1828800"/>
            <a:chOff x="958" y="1488"/>
            <a:chExt cx="1586" cy="1440"/>
          </a:xfrm>
        </p:grpSpPr>
        <p:sp>
          <p:nvSpPr>
            <p:cNvPr id="3108" name="Freeform 33"/>
            <p:cNvSpPr>
              <a:spLocks/>
            </p:cNvSpPr>
            <p:nvPr/>
          </p:nvSpPr>
          <p:spPr bwMode="auto">
            <a:xfrm>
              <a:off x="958" y="1488"/>
              <a:ext cx="1586" cy="1440"/>
            </a:xfrm>
            <a:custGeom>
              <a:avLst/>
              <a:gdLst>
                <a:gd name="T0" fmla="*/ 2 w 1586"/>
                <a:gd name="T1" fmla="*/ 1440 h 1440"/>
                <a:gd name="T2" fmla="*/ 1586 w 1586"/>
                <a:gd name="T3" fmla="*/ 0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86" h="1440">
                  <a:moveTo>
                    <a:pt x="2" y="1440"/>
                  </a:moveTo>
                  <a:cubicBezTo>
                    <a:pt x="0" y="526"/>
                    <a:pt x="580" y="2"/>
                    <a:pt x="1586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triangl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9" name="Freeform 34"/>
            <p:cNvSpPr>
              <a:spLocks/>
            </p:cNvSpPr>
            <p:nvPr/>
          </p:nvSpPr>
          <p:spPr bwMode="auto">
            <a:xfrm>
              <a:off x="1200" y="1680"/>
              <a:ext cx="1344" cy="1248"/>
            </a:xfrm>
            <a:custGeom>
              <a:avLst/>
              <a:gdLst>
                <a:gd name="T0" fmla="*/ 0 w 1344"/>
                <a:gd name="T1" fmla="*/ 1248 h 1248"/>
                <a:gd name="T2" fmla="*/ 1344 w 1344"/>
                <a:gd name="T3" fmla="*/ 0 h 124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44" h="1248">
                  <a:moveTo>
                    <a:pt x="0" y="1248"/>
                  </a:moveTo>
                  <a:cubicBezTo>
                    <a:pt x="0" y="524"/>
                    <a:pt x="576" y="0"/>
                    <a:pt x="1344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97" name="Text Box 36"/>
          <p:cNvSpPr txBox="1">
            <a:spLocks noChangeArrowheads="1"/>
          </p:cNvSpPr>
          <p:nvPr/>
        </p:nvSpPr>
        <p:spPr bwMode="auto">
          <a:xfrm>
            <a:off x="1038225" y="3976688"/>
            <a:ext cx="958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folHlink"/>
                </a:solidFill>
              </a:rPr>
              <a:t>Sample</a:t>
            </a:r>
            <a:endParaRPr lang="en-US"/>
          </a:p>
        </p:txBody>
      </p:sp>
      <p:sp>
        <p:nvSpPr>
          <p:cNvPr id="3098" name="Text Box 37"/>
          <p:cNvSpPr txBox="1">
            <a:spLocks noChangeArrowheads="1"/>
          </p:cNvSpPr>
          <p:nvPr/>
        </p:nvSpPr>
        <p:spPr bwMode="auto">
          <a:xfrm>
            <a:off x="6183313" y="3962400"/>
            <a:ext cx="895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folHlink"/>
                </a:solidFill>
              </a:rPr>
              <a:t>display</a:t>
            </a:r>
            <a:endParaRPr lang="en-US"/>
          </a:p>
        </p:txBody>
      </p:sp>
      <p:sp>
        <p:nvSpPr>
          <p:cNvPr id="3099" name="Line 39"/>
          <p:cNvSpPr>
            <a:spLocks noChangeShapeType="1"/>
          </p:cNvSpPr>
          <p:nvPr/>
        </p:nvSpPr>
        <p:spPr bwMode="auto">
          <a:xfrm flipV="1">
            <a:off x="4191000" y="3962400"/>
            <a:ext cx="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0" name="Line 40"/>
          <p:cNvSpPr>
            <a:spLocks noChangeShapeType="1"/>
          </p:cNvSpPr>
          <p:nvPr/>
        </p:nvSpPr>
        <p:spPr bwMode="auto">
          <a:xfrm>
            <a:off x="3962400" y="3962400"/>
            <a:ext cx="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01" name="Rectangle 41"/>
          <p:cNvSpPr>
            <a:spLocks noChangeArrowheads="1"/>
          </p:cNvSpPr>
          <p:nvPr/>
        </p:nvSpPr>
        <p:spPr bwMode="auto">
          <a:xfrm>
            <a:off x="3613150" y="5410200"/>
            <a:ext cx="914400" cy="466725"/>
          </a:xfrm>
          <a:prstGeom prst="rect">
            <a:avLst/>
          </a:prstGeom>
          <a:solidFill>
            <a:srgbClr val="DCE6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#text</a:t>
            </a:r>
          </a:p>
        </p:txBody>
      </p:sp>
      <p:sp>
        <p:nvSpPr>
          <p:cNvPr id="3102" name="Text Box 42"/>
          <p:cNvSpPr txBox="1">
            <a:spLocks noChangeArrowheads="1"/>
          </p:cNvSpPr>
          <p:nvPr/>
        </p:nvSpPr>
        <p:spPr bwMode="auto">
          <a:xfrm>
            <a:off x="3751263" y="5872163"/>
            <a:ext cx="61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folHlink"/>
                </a:solidFill>
              </a:rPr>
              <a:t>bold</a:t>
            </a:r>
            <a:endParaRPr lang="en-US"/>
          </a:p>
        </p:txBody>
      </p:sp>
      <p:sp>
        <p:nvSpPr>
          <p:cNvPr id="3103" name="Text Box 43"/>
          <p:cNvSpPr txBox="1">
            <a:spLocks noChangeArrowheads="1"/>
          </p:cNvSpPr>
          <p:nvPr/>
        </p:nvSpPr>
        <p:spPr bwMode="auto">
          <a:xfrm>
            <a:off x="2895600" y="4343400"/>
            <a:ext cx="1136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firstChild,</a:t>
            </a:r>
            <a:br>
              <a:rPr lang="en-US"/>
            </a:br>
            <a:r>
              <a:rPr lang="en-US"/>
              <a:t>lastChild</a:t>
            </a:r>
          </a:p>
        </p:txBody>
      </p:sp>
      <p:sp>
        <p:nvSpPr>
          <p:cNvPr id="3104" name="Text Box 44"/>
          <p:cNvSpPr txBox="1">
            <a:spLocks noChangeArrowheads="1"/>
          </p:cNvSpPr>
          <p:nvPr/>
        </p:nvSpPr>
        <p:spPr bwMode="auto">
          <a:xfrm>
            <a:off x="4197350" y="4814888"/>
            <a:ext cx="1377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parentNode</a:t>
            </a:r>
          </a:p>
        </p:txBody>
      </p:sp>
      <p:sp>
        <p:nvSpPr>
          <p:cNvPr id="3105" name="TextBox 1"/>
          <p:cNvSpPr txBox="1">
            <a:spLocks noChangeArrowheads="1"/>
          </p:cNvSpPr>
          <p:nvPr/>
        </p:nvSpPr>
        <p:spPr bwMode="auto">
          <a:xfrm>
            <a:off x="6202363" y="5062538"/>
            <a:ext cx="2222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nodeName</a:t>
            </a:r>
            <a:r>
              <a:rPr lang="en-US" dirty="0">
                <a:solidFill>
                  <a:schemeClr val="tx2"/>
                </a:solidFill>
              </a:rPr>
              <a:t> property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152900" y="3867150"/>
            <a:ext cx="2058988" cy="1314450"/>
          </a:xfrm>
          <a:prstGeom prst="straightConnector1">
            <a:avLst/>
          </a:prstGeom>
          <a:ln w="19050">
            <a:solidFill>
              <a:schemeClr val="tx2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4456113" y="5354638"/>
            <a:ext cx="1758950" cy="301625"/>
          </a:xfrm>
          <a:prstGeom prst="straightConnector1">
            <a:avLst/>
          </a:prstGeom>
          <a:ln w="19050">
            <a:solidFill>
              <a:schemeClr val="tx2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705303" y="5892235"/>
            <a:ext cx="23358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nodeValue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property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3002796" y="6057255"/>
            <a:ext cx="762000" cy="0"/>
          </a:xfrm>
          <a:prstGeom prst="straightConnector1">
            <a:avLst/>
          </a:prstGeom>
          <a:ln w="19050">
            <a:solidFill>
              <a:schemeClr val="tx2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1511085" y="4293031"/>
            <a:ext cx="255722" cy="1658318"/>
          </a:xfrm>
          <a:prstGeom prst="straightConnector1">
            <a:avLst/>
          </a:prstGeom>
          <a:ln w="19050">
            <a:solidFill>
              <a:schemeClr val="tx2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78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DOM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32B1608E-9067-4B61-826A-80772B2D60F9}" type="slidenum">
              <a:rPr lang="en-US" smtClean="0">
                <a:solidFill>
                  <a:schemeClr val="bg2"/>
                </a:solidFill>
              </a:rPr>
              <a:pPr eaLnBrk="1" hangingPunct="1"/>
              <a:t>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DOM Coordinates</a:t>
            </a: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838200" y="1295400"/>
            <a:ext cx="7391400" cy="4953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838200" y="838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x</a:t>
            </a:r>
          </a:p>
        </p:txBody>
      </p:sp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501650" y="1219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y</a:t>
            </a:r>
          </a:p>
        </p:txBody>
      </p:sp>
      <p:sp>
        <p:nvSpPr>
          <p:cNvPr id="5128" name="Line 7"/>
          <p:cNvSpPr>
            <a:spLocks noChangeShapeType="1"/>
          </p:cNvSpPr>
          <p:nvPr/>
        </p:nvSpPr>
        <p:spPr bwMode="auto">
          <a:xfrm>
            <a:off x="1143000" y="1066800"/>
            <a:ext cx="26670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Line 8"/>
          <p:cNvSpPr>
            <a:spLocks noChangeShapeType="1"/>
          </p:cNvSpPr>
          <p:nvPr/>
        </p:nvSpPr>
        <p:spPr bwMode="auto">
          <a:xfrm rot="5400000">
            <a:off x="-252412" y="2667000"/>
            <a:ext cx="18288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Rectangle 9"/>
          <p:cNvSpPr>
            <a:spLocks noChangeArrowheads="1"/>
          </p:cNvSpPr>
          <p:nvPr/>
        </p:nvSpPr>
        <p:spPr bwMode="auto">
          <a:xfrm>
            <a:off x="3048000" y="1905000"/>
            <a:ext cx="4038600" cy="2895600"/>
          </a:xfrm>
          <a:prstGeom prst="rect">
            <a:avLst/>
          </a:prstGeom>
          <a:solidFill>
            <a:srgbClr val="DCE6F8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Rectangle 10"/>
          <p:cNvSpPr>
            <a:spLocks noChangeArrowheads="1"/>
          </p:cNvSpPr>
          <p:nvPr/>
        </p:nvSpPr>
        <p:spPr bwMode="auto">
          <a:xfrm>
            <a:off x="4572000" y="3505200"/>
            <a:ext cx="1219200" cy="914400"/>
          </a:xfrm>
          <a:prstGeom prst="rect">
            <a:avLst/>
          </a:prstGeom>
          <a:solidFill>
            <a:srgbClr val="D9FFF3"/>
          </a:solidFill>
          <a:ln w="190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Freeform 13"/>
          <p:cNvSpPr>
            <a:spLocks/>
          </p:cNvSpPr>
          <p:nvPr/>
        </p:nvSpPr>
        <p:spPr bwMode="auto">
          <a:xfrm>
            <a:off x="5257800" y="3352800"/>
            <a:ext cx="838200" cy="471488"/>
          </a:xfrm>
          <a:custGeom>
            <a:avLst/>
            <a:gdLst>
              <a:gd name="T0" fmla="*/ 0 w 672"/>
              <a:gd name="T1" fmla="*/ 2147483647 h 537"/>
              <a:gd name="T2" fmla="*/ 2147483647 w 672"/>
              <a:gd name="T3" fmla="*/ 0 h 53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72" h="537">
                <a:moveTo>
                  <a:pt x="0" y="528"/>
                </a:moveTo>
                <a:cubicBezTo>
                  <a:pt x="382" y="528"/>
                  <a:pt x="672" y="537"/>
                  <a:pt x="672" y="0"/>
                </a:cubicBezTo>
              </a:path>
            </a:pathLst>
          </a:custGeom>
          <a:noFill/>
          <a:ln w="19050">
            <a:solidFill>
              <a:schemeClr val="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3" name="Freeform 15"/>
          <p:cNvSpPr>
            <a:spLocks/>
          </p:cNvSpPr>
          <p:nvPr/>
        </p:nvSpPr>
        <p:spPr bwMode="auto">
          <a:xfrm>
            <a:off x="6629400" y="1752600"/>
            <a:ext cx="838200" cy="471488"/>
          </a:xfrm>
          <a:custGeom>
            <a:avLst/>
            <a:gdLst>
              <a:gd name="T0" fmla="*/ 0 w 672"/>
              <a:gd name="T1" fmla="*/ 2147483647 h 537"/>
              <a:gd name="T2" fmla="*/ 2147483647 w 672"/>
              <a:gd name="T3" fmla="*/ 0 h 53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72" h="537">
                <a:moveTo>
                  <a:pt x="0" y="528"/>
                </a:moveTo>
                <a:cubicBezTo>
                  <a:pt x="382" y="528"/>
                  <a:pt x="672" y="537"/>
                  <a:pt x="672" y="0"/>
                </a:cubicBezTo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4" name="Text Box 16"/>
          <p:cNvSpPr txBox="1">
            <a:spLocks noChangeArrowheads="1"/>
          </p:cNvSpPr>
          <p:nvPr/>
        </p:nvSpPr>
        <p:spPr bwMode="auto">
          <a:xfrm>
            <a:off x="6477000" y="2192338"/>
            <a:ext cx="1416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tx2"/>
                </a:solidFill>
              </a:rPr>
              <a:t>offsetParent</a:t>
            </a:r>
          </a:p>
        </p:txBody>
      </p:sp>
      <p:sp>
        <p:nvSpPr>
          <p:cNvPr id="5135" name="Text Box 17"/>
          <p:cNvSpPr txBox="1">
            <a:spLocks noChangeArrowheads="1"/>
          </p:cNvSpPr>
          <p:nvPr/>
        </p:nvSpPr>
        <p:spPr bwMode="auto">
          <a:xfrm>
            <a:off x="5105400" y="3789363"/>
            <a:ext cx="1416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hlink"/>
                </a:solidFill>
              </a:rPr>
              <a:t>offsetParent</a:t>
            </a:r>
          </a:p>
        </p:txBody>
      </p:sp>
      <p:sp>
        <p:nvSpPr>
          <p:cNvPr id="5136" name="Line 18"/>
          <p:cNvSpPr>
            <a:spLocks noChangeShapeType="1"/>
          </p:cNvSpPr>
          <p:nvPr/>
        </p:nvSpPr>
        <p:spPr bwMode="auto">
          <a:xfrm rot="5400000">
            <a:off x="2971800" y="1600200"/>
            <a:ext cx="60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7" name="Text Box 20"/>
          <p:cNvSpPr txBox="1">
            <a:spLocks noChangeArrowheads="1"/>
          </p:cNvSpPr>
          <p:nvPr/>
        </p:nvSpPr>
        <p:spPr bwMode="auto">
          <a:xfrm>
            <a:off x="3276600" y="1447800"/>
            <a:ext cx="1136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err="1">
                <a:solidFill>
                  <a:schemeClr val="tx2"/>
                </a:solidFill>
              </a:rPr>
              <a:t>offsetTop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138" name="Text Box 21"/>
          <p:cNvSpPr txBox="1">
            <a:spLocks noChangeArrowheads="1"/>
          </p:cNvSpPr>
          <p:nvPr/>
        </p:nvSpPr>
        <p:spPr bwMode="auto">
          <a:xfrm>
            <a:off x="914400" y="2201863"/>
            <a:ext cx="1123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tx2"/>
                </a:solidFill>
              </a:rPr>
              <a:t>offsetLeft</a:t>
            </a:r>
          </a:p>
        </p:txBody>
      </p:sp>
      <p:sp>
        <p:nvSpPr>
          <p:cNvPr id="5139" name="Line 22"/>
          <p:cNvSpPr>
            <a:spLocks noChangeShapeType="1"/>
          </p:cNvSpPr>
          <p:nvPr/>
        </p:nvSpPr>
        <p:spPr bwMode="auto">
          <a:xfrm>
            <a:off x="3048000" y="3733800"/>
            <a:ext cx="15240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" name="Line 23"/>
          <p:cNvSpPr>
            <a:spLocks noChangeShapeType="1"/>
          </p:cNvSpPr>
          <p:nvPr/>
        </p:nvSpPr>
        <p:spPr bwMode="auto">
          <a:xfrm rot="5400000">
            <a:off x="4000500" y="2705100"/>
            <a:ext cx="16002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1" name="Text Box 24"/>
          <p:cNvSpPr txBox="1">
            <a:spLocks noChangeArrowheads="1"/>
          </p:cNvSpPr>
          <p:nvPr/>
        </p:nvSpPr>
        <p:spPr bwMode="auto">
          <a:xfrm>
            <a:off x="3067050" y="3419475"/>
            <a:ext cx="1123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hlink"/>
                </a:solidFill>
              </a:rPr>
              <a:t>offsetLeft</a:t>
            </a:r>
          </a:p>
        </p:txBody>
      </p:sp>
      <p:sp>
        <p:nvSpPr>
          <p:cNvPr id="5142" name="Text Box 25"/>
          <p:cNvSpPr txBox="1">
            <a:spLocks noChangeArrowheads="1"/>
          </p:cNvSpPr>
          <p:nvPr/>
        </p:nvSpPr>
        <p:spPr bwMode="auto">
          <a:xfrm>
            <a:off x="4783138" y="2362200"/>
            <a:ext cx="1136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hlink"/>
                </a:solidFill>
              </a:rPr>
              <a:t>offsetTop</a:t>
            </a:r>
          </a:p>
        </p:txBody>
      </p:sp>
      <p:sp>
        <p:nvSpPr>
          <p:cNvPr id="5143" name="Line 26"/>
          <p:cNvSpPr>
            <a:spLocks noChangeShapeType="1"/>
          </p:cNvSpPr>
          <p:nvPr/>
        </p:nvSpPr>
        <p:spPr bwMode="auto">
          <a:xfrm>
            <a:off x="3048000" y="5029200"/>
            <a:ext cx="4038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4" name="Text Box 27"/>
          <p:cNvSpPr txBox="1">
            <a:spLocks noChangeArrowheads="1"/>
          </p:cNvSpPr>
          <p:nvPr/>
        </p:nvSpPr>
        <p:spPr bwMode="auto">
          <a:xfrm>
            <a:off x="4403725" y="5043488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err="1">
                <a:solidFill>
                  <a:schemeClr val="tx2"/>
                </a:solidFill>
              </a:rPr>
              <a:t>offsetWidth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145" name="Line 28"/>
          <p:cNvSpPr>
            <a:spLocks noChangeShapeType="1"/>
          </p:cNvSpPr>
          <p:nvPr/>
        </p:nvSpPr>
        <p:spPr bwMode="auto">
          <a:xfrm rot="5400000">
            <a:off x="1219200" y="3352800"/>
            <a:ext cx="2895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6" name="Rectangle 29"/>
          <p:cNvSpPr>
            <a:spLocks noChangeArrowheads="1"/>
          </p:cNvSpPr>
          <p:nvPr/>
        </p:nvSpPr>
        <p:spPr bwMode="auto">
          <a:xfrm>
            <a:off x="2590800" y="2438400"/>
            <a:ext cx="152400" cy="1524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7" name="Line 19"/>
          <p:cNvSpPr>
            <a:spLocks noChangeShapeType="1"/>
          </p:cNvSpPr>
          <p:nvPr/>
        </p:nvSpPr>
        <p:spPr bwMode="auto">
          <a:xfrm>
            <a:off x="838200" y="2514600"/>
            <a:ext cx="22098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8" name="Text Box 30"/>
          <p:cNvSpPr txBox="1">
            <a:spLocks noChangeArrowheads="1"/>
          </p:cNvSpPr>
          <p:nvPr/>
        </p:nvSpPr>
        <p:spPr bwMode="auto">
          <a:xfrm>
            <a:off x="1219200" y="3671888"/>
            <a:ext cx="1403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tx2"/>
                </a:solidFill>
              </a:rPr>
              <a:t>offsetHeight</a:t>
            </a:r>
          </a:p>
        </p:txBody>
      </p:sp>
      <p:sp>
        <p:nvSpPr>
          <p:cNvPr id="5149" name="Text Box 32"/>
          <p:cNvSpPr txBox="1">
            <a:spLocks noChangeArrowheads="1"/>
          </p:cNvSpPr>
          <p:nvPr/>
        </p:nvSpPr>
        <p:spPr bwMode="auto">
          <a:xfrm>
            <a:off x="901700" y="1295400"/>
            <a:ext cx="419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div1</a:t>
            </a:r>
          </a:p>
        </p:txBody>
      </p:sp>
      <p:sp>
        <p:nvSpPr>
          <p:cNvPr id="5150" name="Text Box 33"/>
          <p:cNvSpPr txBox="1">
            <a:spLocks noChangeArrowheads="1"/>
          </p:cNvSpPr>
          <p:nvPr/>
        </p:nvSpPr>
        <p:spPr bwMode="auto">
          <a:xfrm>
            <a:off x="3111500" y="1905000"/>
            <a:ext cx="419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tx2"/>
                </a:solidFill>
              </a:rPr>
              <a:t>div2</a:t>
            </a:r>
          </a:p>
        </p:txBody>
      </p:sp>
      <p:sp>
        <p:nvSpPr>
          <p:cNvPr id="5151" name="Text Box 34"/>
          <p:cNvSpPr txBox="1">
            <a:spLocks noChangeArrowheads="1"/>
          </p:cNvSpPr>
          <p:nvPr/>
        </p:nvSpPr>
        <p:spPr bwMode="auto">
          <a:xfrm>
            <a:off x="4635500" y="3505200"/>
            <a:ext cx="419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hlink"/>
                </a:solidFill>
              </a:rPr>
              <a:t>div3</a:t>
            </a:r>
          </a:p>
        </p:txBody>
      </p:sp>
    </p:spTree>
    <p:extLst>
      <p:ext uri="{BB962C8B-B14F-4D97-AF65-F5344CB8AC3E}">
        <p14:creationId xmlns:p14="http://schemas.microsoft.com/office/powerpoint/2010/main" val="26919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Positioning Children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38400" y="1676400"/>
            <a:ext cx="41148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38400" y="1676400"/>
            <a:ext cx="533400" cy="2971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097437" y="1371600"/>
            <a:ext cx="4455763" cy="3276600"/>
          </a:xfrm>
          <a:custGeom>
            <a:avLst/>
            <a:gdLst>
              <a:gd name="connsiteX0" fmla="*/ 5370163 w 5370163"/>
              <a:gd name="connsiteY0" fmla="*/ 0 h 3347634"/>
              <a:gd name="connsiteX1" fmla="*/ 0 w 5370163"/>
              <a:gd name="connsiteY1" fmla="*/ 0 h 3347634"/>
              <a:gd name="connsiteX2" fmla="*/ 0 w 5370163"/>
              <a:gd name="connsiteY2" fmla="*/ 3347634 h 3347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70163" h="3347634">
                <a:moveTo>
                  <a:pt x="5370163" y="0"/>
                </a:moveTo>
                <a:lnTo>
                  <a:pt x="0" y="0"/>
                </a:lnTo>
                <a:lnTo>
                  <a:pt x="0" y="3347634"/>
                </a:lnTo>
              </a:path>
            </a:pathLst>
          </a:custGeom>
          <a:noFill/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010400" y="1758434"/>
            <a:ext cx="1595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/>
              <a:t>Parent border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010400" y="1339334"/>
            <a:ext cx="1633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/>
              <a:t>Parent margin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705600" y="1943100"/>
            <a:ext cx="304800" cy="0"/>
          </a:xfrm>
          <a:prstGeom prst="line">
            <a:avLst/>
          </a:prstGeom>
          <a:ln w="22225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705600" y="1524000"/>
            <a:ext cx="304800" cy="0"/>
          </a:xfrm>
          <a:prstGeom prst="line">
            <a:avLst/>
          </a:prstGeom>
          <a:ln w="22225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971800" y="2209800"/>
            <a:ext cx="3581400" cy="10668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971800" y="2895600"/>
            <a:ext cx="1143000" cy="17526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010400" y="2558534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mtClean="0"/>
              <a:t>Parent padding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6705600" y="2743200"/>
            <a:ext cx="304800" cy="0"/>
          </a:xfrm>
          <a:prstGeom prst="line">
            <a:avLst/>
          </a:prstGeom>
          <a:ln w="22225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581400" y="3581400"/>
            <a:ext cx="335280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581400" y="3810000"/>
            <a:ext cx="228600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600200" y="548640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Child margin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810000" y="3810000"/>
            <a:ext cx="3048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600200" y="5802868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Child border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3106119" y="5410200"/>
            <a:ext cx="410705" cy="254431"/>
          </a:xfrm>
          <a:custGeom>
            <a:avLst/>
            <a:gdLst>
              <a:gd name="connsiteX0" fmla="*/ 0 w 410705"/>
              <a:gd name="connsiteY0" fmla="*/ 464949 h 464949"/>
              <a:gd name="connsiteX1" fmla="*/ 410705 w 410705"/>
              <a:gd name="connsiteY1" fmla="*/ 464949 h 464949"/>
              <a:gd name="connsiteX2" fmla="*/ 410705 w 410705"/>
              <a:gd name="connsiteY2" fmla="*/ 0 h 46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05" h="464949">
                <a:moveTo>
                  <a:pt x="0" y="464949"/>
                </a:moveTo>
                <a:lnTo>
                  <a:pt x="410705" y="464949"/>
                </a:lnTo>
                <a:lnTo>
                  <a:pt x="410705" y="0"/>
                </a:lnTo>
              </a:path>
            </a:pathLst>
          </a:custGeom>
          <a:ln w="22225" cap="rnd">
            <a:solidFill>
              <a:schemeClr val="tx2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094495" y="5215180"/>
            <a:ext cx="585061" cy="759416"/>
          </a:xfrm>
          <a:custGeom>
            <a:avLst/>
            <a:gdLst>
              <a:gd name="connsiteX0" fmla="*/ 0 w 410705"/>
              <a:gd name="connsiteY0" fmla="*/ 464949 h 464949"/>
              <a:gd name="connsiteX1" fmla="*/ 410705 w 410705"/>
              <a:gd name="connsiteY1" fmla="*/ 464949 h 464949"/>
              <a:gd name="connsiteX2" fmla="*/ 410705 w 410705"/>
              <a:gd name="connsiteY2" fmla="*/ 0 h 46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05" h="464949">
                <a:moveTo>
                  <a:pt x="0" y="464949"/>
                </a:moveTo>
                <a:lnTo>
                  <a:pt x="410705" y="464949"/>
                </a:lnTo>
                <a:lnTo>
                  <a:pt x="410705" y="0"/>
                </a:lnTo>
              </a:path>
            </a:pathLst>
          </a:custGeom>
          <a:ln w="22225" cap="rnd">
            <a:solidFill>
              <a:schemeClr val="tx2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581400" y="4953000"/>
            <a:ext cx="335280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705600" y="3810000"/>
            <a:ext cx="228600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429000" y="3429000"/>
            <a:ext cx="3657600" cy="1905000"/>
          </a:xfrm>
          <a:prstGeom prst="rect">
            <a:avLst/>
          </a:prstGeom>
          <a:noFill/>
          <a:ln>
            <a:solidFill>
              <a:schemeClr val="tx2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3886200" y="2209800"/>
            <a:ext cx="0" cy="1219200"/>
          </a:xfrm>
          <a:prstGeom prst="line">
            <a:avLst/>
          </a:prstGeom>
          <a:ln w="38100" cap="rnd">
            <a:solidFill>
              <a:schemeClr val="accent4"/>
            </a:solidFill>
            <a:headEnd type="triangle" w="med" len="lg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971800" y="3962400"/>
            <a:ext cx="457200" cy="0"/>
          </a:xfrm>
          <a:prstGeom prst="line">
            <a:avLst/>
          </a:prstGeom>
          <a:ln w="38100" cap="rnd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28600" y="2634734"/>
            <a:ext cx="1501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top/</a:t>
            </a:r>
            <a:r>
              <a:rPr lang="en-US" dirty="0" err="1" smtClean="0">
                <a:solidFill>
                  <a:schemeClr val="accent4"/>
                </a:solidFill>
              </a:rPr>
              <a:t>offsetTop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8600" y="3124200"/>
            <a:ext cx="1501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left/</a:t>
            </a:r>
            <a:r>
              <a:rPr lang="en-US" dirty="0" err="1" smtClean="0">
                <a:solidFill>
                  <a:schemeClr val="accent4"/>
                </a:solidFill>
              </a:rPr>
              <a:t>offsetLeft</a:t>
            </a:r>
            <a:endParaRPr lang="en-US" dirty="0">
              <a:solidFill>
                <a:schemeClr val="accent4"/>
              </a:solidFill>
            </a:endParaRPr>
          </a:p>
        </p:txBody>
      </p:sp>
      <p:cxnSp>
        <p:nvCxnSpPr>
          <p:cNvPr id="44" name="Straight Connector 43"/>
          <p:cNvCxnSpPr>
            <a:stCxn id="41" idx="3"/>
          </p:cNvCxnSpPr>
          <p:nvPr/>
        </p:nvCxnSpPr>
        <p:spPr>
          <a:xfrm>
            <a:off x="1730037" y="2819400"/>
            <a:ext cx="2003763" cy="0"/>
          </a:xfrm>
          <a:prstGeom prst="line">
            <a:avLst/>
          </a:prstGeom>
          <a:ln w="22225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Freeform 46"/>
          <p:cNvSpPr/>
          <p:nvPr/>
        </p:nvSpPr>
        <p:spPr>
          <a:xfrm>
            <a:off x="1743559" y="3316637"/>
            <a:ext cx="1456841" cy="526943"/>
          </a:xfrm>
          <a:custGeom>
            <a:avLst/>
            <a:gdLst>
              <a:gd name="connsiteX0" fmla="*/ 0 w 1456841"/>
              <a:gd name="connsiteY0" fmla="*/ 0 h 526943"/>
              <a:gd name="connsiteX1" fmla="*/ 1449092 w 1456841"/>
              <a:gd name="connsiteY1" fmla="*/ 7749 h 526943"/>
              <a:gd name="connsiteX2" fmla="*/ 1456841 w 1456841"/>
              <a:gd name="connsiteY2" fmla="*/ 526943 h 52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6841" h="526943">
                <a:moveTo>
                  <a:pt x="0" y="0"/>
                </a:moveTo>
                <a:lnTo>
                  <a:pt x="1449092" y="7749"/>
                </a:lnTo>
                <a:lnTo>
                  <a:pt x="1456841" y="526943"/>
                </a:lnTo>
              </a:path>
            </a:pathLst>
          </a:custGeom>
          <a:ln w="22225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7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CS 142 Lecture Notes: DOM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DOM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AFB0EACD-218B-4B09-BBD2-401673DEE4C7}" type="slidenum">
              <a:rPr lang="en-US" smtClean="0">
                <a:solidFill>
                  <a:schemeClr val="bg2"/>
                </a:solidFill>
              </a:rPr>
              <a:pPr eaLnBrk="1" hangingPunct="1"/>
              <a:t>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Dialogs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609600" y="1905000"/>
            <a:ext cx="8112125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folHlink"/>
                </a:solidFill>
                <a:latin typeface="Courier New" pitchFamily="49" charset="0"/>
              </a:rPr>
              <a:t>alert</a:t>
            </a:r>
            <a:r>
              <a:rPr lang="en-US" sz="2400" b="1" dirty="0">
                <a:latin typeface="Courier New" pitchFamily="49" charset="0"/>
              </a:rPr>
              <a:t>("Please click to continue");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if (</a:t>
            </a:r>
            <a:r>
              <a:rPr lang="en-US" sz="2400" b="1" dirty="0">
                <a:solidFill>
                  <a:schemeClr val="folHlink"/>
                </a:solidFill>
                <a:latin typeface="Courier New" pitchFamily="49" charset="0"/>
              </a:rPr>
              <a:t>confirm</a:t>
            </a:r>
            <a:r>
              <a:rPr lang="en-US" sz="2400" b="1" dirty="0">
                <a:latin typeface="Courier New" pitchFamily="49" charset="0"/>
              </a:rPr>
              <a:t>("Are you sure you want ...?")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name = </a:t>
            </a:r>
            <a:r>
              <a:rPr lang="en-US" sz="2400" b="1" dirty="0">
                <a:solidFill>
                  <a:schemeClr val="folHlink"/>
                </a:solidFill>
                <a:latin typeface="Courier New" pitchFamily="49" charset="0"/>
              </a:rPr>
              <a:t>prompt</a:t>
            </a:r>
            <a:r>
              <a:rPr lang="en-US" sz="2400" b="1" dirty="0">
                <a:latin typeface="Courier New" pitchFamily="49" charset="0"/>
              </a:rPr>
              <a:t>("Enter username here:");</a:t>
            </a:r>
          </a:p>
        </p:txBody>
      </p:sp>
    </p:spTree>
    <p:extLst>
      <p:ext uri="{BB962C8B-B14F-4D97-AF65-F5344CB8AC3E}">
        <p14:creationId xmlns:p14="http://schemas.microsoft.com/office/powerpoint/2010/main" val="111075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12158</TotalTime>
  <Words>137</Words>
  <Application>Microsoft Office PowerPoint</Application>
  <PresentationFormat>On-screen Show (4:3)</PresentationFormat>
  <Paragraphs>64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Design</vt:lpstr>
      <vt:lpstr>PowerPoint Presentation</vt:lpstr>
      <vt:lpstr>DOM Coordinates</vt:lpstr>
      <vt:lpstr>Positioning Children</vt:lpstr>
      <vt:lpstr>PowerPoint Presentation</vt:lpstr>
      <vt:lpstr>Dialogs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454</cp:revision>
  <cp:lastPrinted>2011-01-25T21:54:55Z</cp:lastPrinted>
  <dcterms:created xsi:type="dcterms:W3CDTF">2008-10-19T02:20:00Z</dcterms:created>
  <dcterms:modified xsi:type="dcterms:W3CDTF">2014-11-18T19:35:56Z</dcterms:modified>
</cp:coreProperties>
</file>