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9" r:id="rId2"/>
    <p:sldId id="260" r:id="rId3"/>
    <p:sldId id="272" r:id="rId4"/>
    <p:sldId id="265" r:id="rId5"/>
    <p:sldId id="261" r:id="rId6"/>
    <p:sldId id="267" r:id="rId7"/>
    <p:sldId id="270" r:id="rId8"/>
    <p:sldId id="271" r:id="rId9"/>
    <p:sldId id="266" r:id="rId10"/>
    <p:sldId id="263" r:id="rId11"/>
    <p:sldId id="264" r:id="rId12"/>
    <p:sldId id="258" r:id="rId13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4E0"/>
    <a:srgbClr val="B7CBF0"/>
    <a:srgbClr val="D5E0F7"/>
    <a:srgbClr val="DCE6F8"/>
    <a:srgbClr val="5252BA"/>
    <a:srgbClr val="D81C1C"/>
    <a:srgbClr val="F2F6FC"/>
    <a:srgbClr val="EAEAEA"/>
    <a:srgbClr val="F8F8F8"/>
    <a:srgbClr val="D8BE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Forms</a:t>
            </a:r>
          </a:p>
        </p:txBody>
      </p:sp>
      <p:sp>
        <p:nvSpPr>
          <p:cNvPr id="30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78306C66-4036-4ADF-B7E2-EABE21EBD240}" type="slidenum">
              <a:rPr lang="en-US">
                <a:solidFill>
                  <a:schemeClr val="bg2"/>
                </a:solidFill>
              </a:rPr>
              <a:pPr eaLnBrk="1" hangingPunct="1"/>
              <a:t>1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Simple Form</a:t>
            </a:r>
          </a:p>
        </p:txBody>
      </p:sp>
      <p:sp>
        <p:nvSpPr>
          <p:cNvPr id="3077" name="Text Box 3"/>
          <p:cNvSpPr txBox="1">
            <a:spLocks noChangeArrowheads="1"/>
          </p:cNvSpPr>
          <p:nvPr/>
        </p:nvSpPr>
        <p:spPr bwMode="auto">
          <a:xfrm>
            <a:off x="304800" y="1295400"/>
            <a:ext cx="868680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&lt;form action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="/product/update" 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method="post"&gt;</a:t>
            </a:r>
          </a:p>
          <a:p>
            <a:pPr algn="l" eaLnBrk="1" hangingPunct="1"/>
            <a:r>
              <a:rPr lang="en-US" b="1" dirty="0" smtClean="0">
                <a:latin typeface="Courier New" pitchFamily="49" charset="0"/>
              </a:rPr>
              <a:t>  Product: 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&lt;input type="text" name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=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"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product"/&gt;</a:t>
            </a:r>
            <a:r>
              <a:rPr lang="en-US" b="1" dirty="0" smtClean="0">
                <a:latin typeface="Courier New" pitchFamily="49" charset="0"/>
              </a:rPr>
              <a:t>&lt;</a:t>
            </a:r>
            <a:r>
              <a:rPr lang="en-US" b="1" dirty="0" err="1">
                <a:latin typeface="Courier New" pitchFamily="49" charset="0"/>
              </a:rPr>
              <a:t>br</a:t>
            </a:r>
            <a:r>
              <a:rPr lang="en-US" b="1" dirty="0">
                <a:latin typeface="Courier New" pitchFamily="49" charset="0"/>
              </a:rPr>
              <a:t> /&gt;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</a:t>
            </a:r>
            <a:r>
              <a:rPr lang="en-US" b="1" dirty="0" smtClean="0">
                <a:latin typeface="Courier New" pitchFamily="49" charset="0"/>
              </a:rPr>
              <a:t>Price: 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&lt;input type="text" name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="price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"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 value=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"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49.95"/&gt;</a:t>
            </a:r>
            <a:r>
              <a:rPr lang="en-US" b="1" dirty="0" smtClean="0">
                <a:latin typeface="Courier New" pitchFamily="49" charset="0"/>
              </a:rPr>
              <a:t>&lt;</a:t>
            </a:r>
            <a:r>
              <a:rPr lang="en-US" b="1" dirty="0" err="1">
                <a:latin typeface="Courier New" pitchFamily="49" charset="0"/>
              </a:rPr>
              <a:t>br</a:t>
            </a:r>
            <a:r>
              <a:rPr lang="en-US" b="1" dirty="0">
                <a:latin typeface="Courier New" pitchFamily="49" charset="0"/>
              </a:rPr>
              <a:t> /&gt;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&lt;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input type="submit" value="Submit"/&gt;</a:t>
            </a:r>
          </a:p>
          <a:p>
            <a:pPr algn="l" eaLnBrk="1" hangingPunct="1"/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&lt;/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form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&gt;</a:t>
            </a:r>
            <a:endParaRPr lang="en-US" b="1" dirty="0">
              <a:solidFill>
                <a:schemeClr val="accent4"/>
              </a:solidFill>
              <a:latin typeface="Courier New" pitchFamily="49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3505200"/>
            <a:ext cx="1905000" cy="7078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0708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09655"/>
            <a:ext cx="2133600" cy="396875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F0B8BB38-23B1-460F-B0EE-534431FB7AD9}" type="slidenum">
              <a:rPr lang="en-US">
                <a:solidFill>
                  <a:schemeClr val="bg2"/>
                </a:solidFill>
              </a:rPr>
              <a:pPr eaLnBrk="1" hangingPunct="1"/>
              <a:t>2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Controller Code for Form</a:t>
            </a: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457200" y="1198567"/>
            <a:ext cx="8458200" cy="53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class </a:t>
            </a:r>
            <a:r>
              <a:rPr lang="en-US" sz="2000" b="1" dirty="0" err="1">
                <a:latin typeface="Courier New" pitchFamily="49" charset="0"/>
              </a:rPr>
              <a:t>StudentsController</a:t>
            </a:r>
            <a:r>
              <a:rPr lang="en-US" sz="2000" b="1" dirty="0">
                <a:latin typeface="Courier New" pitchFamily="49" charset="0"/>
              </a:rPr>
              <a:t> &lt; </a:t>
            </a:r>
            <a:r>
              <a:rPr lang="en-US" sz="2000" b="1" dirty="0" err="1" smtClean="0">
                <a:latin typeface="Courier New" pitchFamily="49" charset="0"/>
              </a:rPr>
              <a:t>ApplicationController</a:t>
            </a:r>
            <a:endParaRPr lang="en-US" sz="2000" b="1" dirty="0" smtClean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</a:t>
            </a:r>
            <a:r>
              <a:rPr lang="en-US" sz="2000" b="1" dirty="0" err="1" smtClean="0">
                <a:latin typeface="Courier New" pitchFamily="49" charset="0"/>
              </a:rPr>
              <a:t>def</a:t>
            </a:r>
            <a:r>
              <a:rPr lang="en-US" sz="2000" b="1" dirty="0" smtClean="0">
                <a:latin typeface="Courier New" pitchFamily="49" charset="0"/>
              </a:rPr>
              <a:t> index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   ...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end</a:t>
            </a:r>
          </a:p>
          <a:p>
            <a:pPr algn="l" eaLnBrk="1" hangingPunct="1"/>
            <a:endParaRPr lang="en-US" sz="2000" b="1" dirty="0" smtClean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  </a:t>
            </a:r>
            <a:r>
              <a:rPr lang="en-US" sz="2000" b="1" dirty="0" err="1">
                <a:latin typeface="Courier New" pitchFamily="49" charset="0"/>
              </a:rPr>
              <a:t>def</a:t>
            </a:r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edit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    if </a:t>
            </a:r>
            <a:r>
              <a:rPr lang="en-US" sz="2000" b="1" dirty="0" err="1" smtClean="0">
                <a:latin typeface="Courier New" pitchFamily="49" charset="0"/>
              </a:rPr>
              <a:t>params</a:t>
            </a:r>
            <a:r>
              <a:rPr lang="en-US" sz="2000" b="1" dirty="0" smtClean="0">
                <a:latin typeface="Courier New" pitchFamily="49" charset="0"/>
              </a:rPr>
              <a:t>[:id] then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      @</a:t>
            </a:r>
            <a:r>
              <a:rPr lang="en-US" sz="2000" b="1" dirty="0">
                <a:latin typeface="Courier New" pitchFamily="49" charset="0"/>
              </a:rPr>
              <a:t>student = </a:t>
            </a:r>
            <a:r>
              <a:rPr lang="en-US" sz="2000" b="1" dirty="0" err="1">
                <a:latin typeface="Courier New" pitchFamily="49" charset="0"/>
              </a:rPr>
              <a:t>Student.find</a:t>
            </a:r>
            <a:r>
              <a:rPr lang="en-US" sz="2000" b="1" dirty="0">
                <a:latin typeface="Courier New" pitchFamily="49" charset="0"/>
              </a:rPr>
              <a:t>(</a:t>
            </a:r>
            <a:r>
              <a:rPr lang="en-US" sz="2000" b="1" dirty="0" err="1">
                <a:latin typeface="Courier New" pitchFamily="49" charset="0"/>
              </a:rPr>
              <a:t>params</a:t>
            </a:r>
            <a:r>
              <a:rPr lang="en-US" sz="2000" b="1" dirty="0">
                <a:latin typeface="Courier New" pitchFamily="49" charset="0"/>
              </a:rPr>
              <a:t>[:id</a:t>
            </a:r>
            <a:r>
              <a:rPr lang="en-US" sz="2000" b="1" dirty="0" smtClean="0">
                <a:latin typeface="Courier New" pitchFamily="49" charset="0"/>
              </a:rPr>
              <a:t>])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    else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      </a:t>
            </a:r>
            <a:r>
              <a:rPr lang="en-US" sz="2000" b="1" dirty="0">
                <a:latin typeface="Courier New" pitchFamily="49" charset="0"/>
              </a:rPr>
              <a:t>@student = </a:t>
            </a:r>
            <a:r>
              <a:rPr lang="en-US" sz="2000" b="1" dirty="0" err="1">
                <a:latin typeface="Courier New" pitchFamily="49" charset="0"/>
              </a:rPr>
              <a:t>Student.new</a:t>
            </a:r>
            <a:r>
              <a:rPr lang="en-US" sz="2000" b="1" dirty="0" smtClean="0">
                <a:latin typeface="Courier New" pitchFamily="49" charset="0"/>
              </a:rPr>
              <a:t>()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    end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  end</a:t>
            </a:r>
          </a:p>
          <a:p>
            <a:pPr algn="l" eaLnBrk="1" hangingPunct="1"/>
            <a:endParaRPr lang="en-US" sz="2000" b="1" dirty="0" smtClean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  </a:t>
            </a:r>
            <a:r>
              <a:rPr lang="en-US" sz="2000" b="1" dirty="0" err="1">
                <a:latin typeface="Courier New" pitchFamily="49" charset="0"/>
              </a:rPr>
              <a:t>def</a:t>
            </a:r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update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  ...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end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end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315200" y="3505200"/>
            <a:ext cx="12192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dirty="0" smtClean="0">
                <a:solidFill>
                  <a:schemeClr val="folHlink"/>
                </a:solidFill>
              </a:rPr>
              <a:t>Display</a:t>
            </a:r>
          </a:p>
          <a:p>
            <a:pPr algn="l" eaLnBrk="1" hangingPunct="1"/>
            <a:r>
              <a:rPr lang="en-US" sz="2000" dirty="0" smtClean="0">
                <a:solidFill>
                  <a:schemeClr val="folHlink"/>
                </a:solidFill>
              </a:rPr>
              <a:t>form</a:t>
            </a:r>
            <a:endParaRPr lang="en-US" sz="2000" dirty="0">
              <a:solidFill>
                <a:schemeClr val="folHlink"/>
              </a:solidFill>
            </a:endParaRPr>
          </a:p>
        </p:txBody>
      </p:sp>
      <p:sp>
        <p:nvSpPr>
          <p:cNvPr id="2" name="Right Brace 1"/>
          <p:cNvSpPr/>
          <p:nvPr/>
        </p:nvSpPr>
        <p:spPr>
          <a:xfrm>
            <a:off x="7162800" y="2895600"/>
            <a:ext cx="152400" cy="1905000"/>
          </a:xfrm>
          <a:prstGeom prst="rightBrace">
            <a:avLst>
              <a:gd name="adj1" fmla="val 38842"/>
              <a:gd name="adj2" fmla="val 50000"/>
            </a:avLst>
          </a:prstGeom>
          <a:ln w="25400" cap="rnd">
            <a:solidFill>
              <a:schemeClr val="accent4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Brace 6"/>
          <p:cNvSpPr/>
          <p:nvPr/>
        </p:nvSpPr>
        <p:spPr>
          <a:xfrm>
            <a:off x="7162800" y="5105400"/>
            <a:ext cx="152400" cy="1066800"/>
          </a:xfrm>
          <a:prstGeom prst="rightBrace">
            <a:avLst>
              <a:gd name="adj1" fmla="val 38842"/>
              <a:gd name="adj2" fmla="val 50000"/>
            </a:avLst>
          </a:prstGeom>
          <a:ln w="25400" cap="rnd">
            <a:solidFill>
              <a:schemeClr val="accent4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5311914"/>
            <a:ext cx="12192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dirty="0" smtClean="0">
                <a:solidFill>
                  <a:schemeClr val="folHlink"/>
                </a:solidFill>
              </a:rPr>
              <a:t>Handle</a:t>
            </a:r>
          </a:p>
          <a:p>
            <a:pPr algn="l" eaLnBrk="1" hangingPunct="1"/>
            <a:r>
              <a:rPr lang="en-US" sz="2000" dirty="0" smtClean="0">
                <a:solidFill>
                  <a:schemeClr val="folHlink"/>
                </a:solidFill>
              </a:rPr>
              <a:t>post</a:t>
            </a:r>
            <a:endParaRPr lang="en-US" sz="2000" dirty="0">
              <a:solidFill>
                <a:schemeClr val="fol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1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09655"/>
            <a:ext cx="2133600" cy="396875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F0B8BB38-23B1-460F-B0EE-534431FB7AD9}" type="slidenum">
              <a:rPr lang="en-US">
                <a:solidFill>
                  <a:schemeClr val="bg2"/>
                </a:solidFill>
              </a:rPr>
              <a:pPr eaLnBrk="1" hangingPunct="1"/>
              <a:t>3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Rails Form Helpers</a:t>
            </a: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457200" y="1198567"/>
            <a:ext cx="845820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&lt;%= </a:t>
            </a:r>
            <a:r>
              <a:rPr lang="en-US" sz="2000" b="1" dirty="0" err="1" smtClean="0">
                <a:latin typeface="Courier New" pitchFamily="49" charset="0"/>
              </a:rPr>
              <a:t>form_for</a:t>
            </a:r>
            <a:r>
              <a:rPr lang="en-US" sz="2000" b="1" dirty="0" smtClean="0">
                <a:latin typeface="Courier New" pitchFamily="49" charset="0"/>
              </a:rPr>
              <a:t>(@student, method: :post,</a:t>
            </a:r>
            <a:br>
              <a:rPr lang="en-US" sz="2000" b="1" dirty="0" smtClean="0">
                <a:latin typeface="Courier New" pitchFamily="49" charset="0"/>
              </a:rPr>
            </a:br>
            <a:r>
              <a:rPr lang="en-US" sz="2000" b="1" dirty="0" smtClean="0">
                <a:latin typeface="Courier New" pitchFamily="49" charset="0"/>
              </a:rPr>
              <a:t>    url</a:t>
            </a:r>
            <a:r>
              <a:rPr lang="en-US" sz="2000" b="1" dirty="0">
                <a:latin typeface="Courier New" pitchFamily="49" charset="0"/>
              </a:rPr>
              <a:t>:</a:t>
            </a:r>
            <a:r>
              <a:rPr lang="en-US" sz="2000" b="1" dirty="0" smtClean="0">
                <a:latin typeface="Courier New" pitchFamily="49" charset="0"/>
              </a:rPr>
              <a:t> {action: :update, id: @</a:t>
            </a:r>
            <a:r>
              <a:rPr lang="en-US" sz="2000" b="1" dirty="0">
                <a:latin typeface="Courier New" pitchFamily="49" charset="0"/>
              </a:rPr>
              <a:t>student.id</a:t>
            </a:r>
            <a:r>
              <a:rPr lang="en-US" sz="2000" b="1" dirty="0" smtClean="0">
                <a:latin typeface="Courier New" pitchFamily="49" charset="0"/>
              </a:rPr>
              <a:t>})</a:t>
            </a:r>
            <a:br>
              <a:rPr lang="en-US" sz="2000" b="1" dirty="0" smtClean="0">
                <a:latin typeface="Courier New" pitchFamily="49" charset="0"/>
              </a:rPr>
            </a:br>
            <a:r>
              <a:rPr lang="en-US" sz="2000" b="1" dirty="0" smtClean="0">
                <a:latin typeface="Courier New" pitchFamily="49" charset="0"/>
              </a:rPr>
              <a:t>    do </a:t>
            </a:r>
            <a:r>
              <a:rPr lang="en-US" sz="2000" b="1" dirty="0">
                <a:latin typeface="Courier New" pitchFamily="49" charset="0"/>
              </a:rPr>
              <a:t>|form| %&gt;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  &lt;%= </a:t>
            </a:r>
            <a:r>
              <a:rPr lang="en-US" sz="2000" b="1" dirty="0" err="1">
                <a:latin typeface="Courier New" pitchFamily="49" charset="0"/>
              </a:rPr>
              <a:t>form.text_field</a:t>
            </a:r>
            <a:r>
              <a:rPr lang="en-US" sz="2000" b="1" dirty="0">
                <a:latin typeface="Courier New" pitchFamily="49" charset="0"/>
              </a:rPr>
              <a:t>(:name) </a:t>
            </a:r>
            <a:r>
              <a:rPr lang="en-US" sz="2000" b="1" dirty="0" smtClean="0">
                <a:latin typeface="Courier New" pitchFamily="49" charset="0"/>
              </a:rPr>
              <a:t>%&gt;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  &lt;%= </a:t>
            </a:r>
            <a:r>
              <a:rPr lang="en-US" sz="2000" b="1" dirty="0" err="1">
                <a:latin typeface="Courier New" pitchFamily="49" charset="0"/>
              </a:rPr>
              <a:t>form.text_field</a:t>
            </a:r>
            <a:r>
              <a:rPr lang="en-US" sz="2000" b="1" dirty="0">
                <a:latin typeface="Courier New" pitchFamily="49" charset="0"/>
              </a:rPr>
              <a:t>(:birth) </a:t>
            </a:r>
            <a:r>
              <a:rPr lang="en-US" sz="2000" b="1" dirty="0" smtClean="0">
                <a:latin typeface="Courier New" pitchFamily="49" charset="0"/>
              </a:rPr>
              <a:t>%&gt;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  &lt;%= </a:t>
            </a:r>
            <a:r>
              <a:rPr lang="en-US" sz="2000" b="1" dirty="0" err="1" smtClean="0">
                <a:latin typeface="Courier New" pitchFamily="49" charset="0"/>
              </a:rPr>
              <a:t>form.submit</a:t>
            </a:r>
            <a:r>
              <a:rPr lang="en-US" sz="2000" b="1" dirty="0" smtClean="0">
                <a:latin typeface="Courier New" pitchFamily="49" charset="0"/>
              </a:rPr>
              <a:t> </a:t>
            </a:r>
            <a:r>
              <a:rPr lang="en-US" sz="2000" b="1" dirty="0">
                <a:latin typeface="Courier New" pitchFamily="49" charset="0"/>
              </a:rPr>
              <a:t>"Modify Student" %&gt;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&lt;% end </a:t>
            </a:r>
            <a:r>
              <a:rPr lang="en-US" sz="2000" b="1" dirty="0" smtClean="0">
                <a:latin typeface="Courier New" pitchFamily="49" charset="0"/>
              </a:rPr>
              <a:t>%&gt;</a:t>
            </a:r>
          </a:p>
          <a:p>
            <a:pPr algn="l" eaLnBrk="1" hangingPunct="1"/>
            <a:endParaRPr lang="en-US" sz="2000" b="1" dirty="0">
              <a:solidFill>
                <a:schemeClr val="tx2"/>
              </a:solidFill>
              <a:latin typeface="Courier New" pitchFamily="49" charset="0"/>
            </a:endParaRPr>
          </a:p>
          <a:p>
            <a:pPr algn="l" eaLnBrk="1" hangingPunct="1"/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form 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action</a:t>
            </a:r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="/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student/update/4</a:t>
            </a:r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" 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method</a:t>
            </a:r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post"&gt;</a:t>
            </a:r>
          </a:p>
          <a:p>
            <a:pPr algn="l" eaLnBrk="1" hangingPunct="1"/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 &lt;input </a:t>
            </a:r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id="</a:t>
            </a:r>
            <a:r>
              <a:rPr lang="en-US" sz="2000" b="1" dirty="0" err="1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student_name</a:t>
            </a:r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" name="student[name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]“</a:t>
            </a:r>
          </a:p>
          <a:p>
            <a:pPr algn="l" eaLnBrk="1" hangingPunct="1"/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    size</a:t>
            </a:r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="30" type="text" value="Chen" 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/&gt;</a:t>
            </a:r>
          </a:p>
          <a:p>
            <a:pPr algn="l" eaLnBrk="1" hangingPunct="1"/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 &lt;</a:t>
            </a:r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input id="</a:t>
            </a:r>
            <a:r>
              <a:rPr lang="en-US" sz="2000" b="1" dirty="0" err="1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student_birth</a:t>
            </a:r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" name="student[birth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]“</a:t>
            </a:r>
          </a:p>
          <a:p>
            <a:pPr algn="l" eaLnBrk="1" hangingPunct="1"/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    size</a:t>
            </a:r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="30" type="text" value="1990-02-04" 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/&gt;</a:t>
            </a:r>
          </a:p>
          <a:p>
            <a:pPr algn="l" eaLnBrk="1" hangingPunct="1"/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 &lt;</a:t>
            </a:r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input name="commit" type="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submit“</a:t>
            </a:r>
          </a:p>
          <a:p>
            <a:pPr algn="l" eaLnBrk="1" hangingPunct="1"/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    value</a:t>
            </a:r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="Modify Student" 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/&gt;</a:t>
            </a:r>
          </a:p>
          <a:p>
            <a:pPr algn="l" eaLnBrk="1" hangingPunct="1"/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&lt;/form&gt;</a:t>
            </a:r>
            <a:endParaRPr lang="en-US" sz="2000" b="1" dirty="0">
              <a:solidFill>
                <a:schemeClr val="tx2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103" name="Text Box 5"/>
          <p:cNvSpPr txBox="1">
            <a:spLocks noChangeArrowheads="1"/>
          </p:cNvSpPr>
          <p:nvPr/>
        </p:nvSpPr>
        <p:spPr bwMode="auto">
          <a:xfrm>
            <a:off x="762000" y="990600"/>
            <a:ext cx="4800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dirty="0" smtClean="0">
                <a:solidFill>
                  <a:schemeClr val="folHlink"/>
                </a:solidFill>
              </a:rPr>
              <a:t>Describes type, provides initial values</a:t>
            </a:r>
            <a:endParaRPr lang="en-US" sz="2000" dirty="0">
              <a:solidFill>
                <a:schemeClr val="folHlink"/>
              </a:solidFill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6553200" y="2133600"/>
            <a:ext cx="25908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dirty="0" smtClean="0">
                <a:solidFill>
                  <a:schemeClr val="folHlink"/>
                </a:solidFill>
              </a:rPr>
              <a:t>Object representing</a:t>
            </a:r>
            <a:br>
              <a:rPr lang="en-US" sz="2000" dirty="0" smtClean="0">
                <a:solidFill>
                  <a:schemeClr val="folHlink"/>
                </a:solidFill>
              </a:rPr>
            </a:br>
            <a:r>
              <a:rPr lang="en-US" sz="2000" dirty="0" smtClean="0">
                <a:solidFill>
                  <a:schemeClr val="folHlink"/>
                </a:solidFill>
              </a:rPr>
              <a:t>form</a:t>
            </a:r>
            <a:endParaRPr lang="en-US" sz="2000" dirty="0">
              <a:solidFill>
                <a:schemeClr val="folHlink"/>
              </a:solidFill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3124200" y="1326396"/>
            <a:ext cx="0" cy="228600"/>
          </a:xfrm>
          <a:prstGeom prst="straightConnector1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own Arrow 8"/>
          <p:cNvSpPr/>
          <p:nvPr/>
        </p:nvSpPr>
        <p:spPr>
          <a:xfrm>
            <a:off x="3124200" y="3581400"/>
            <a:ext cx="533400" cy="609600"/>
          </a:xfrm>
          <a:prstGeom prst="downArrow">
            <a:avLst/>
          </a:prstGeom>
          <a:gradFill>
            <a:gsLst>
              <a:gs pos="0">
                <a:srgbClr val="D5E0F7"/>
              </a:gs>
              <a:gs pos="100000">
                <a:srgbClr val="6A94E0"/>
              </a:gs>
            </a:gsLst>
            <a:lin ang="5400000" scaled="0"/>
          </a:gra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1"/>
          <p:cNvSpPr/>
          <p:nvPr/>
        </p:nvSpPr>
        <p:spPr>
          <a:xfrm>
            <a:off x="2193010" y="2368656"/>
            <a:ext cx="4424766" cy="123987"/>
          </a:xfrm>
          <a:custGeom>
            <a:avLst/>
            <a:gdLst>
              <a:gd name="connsiteX0" fmla="*/ 4424766 w 4424766"/>
              <a:gd name="connsiteY0" fmla="*/ 123987 h 123987"/>
              <a:gd name="connsiteX1" fmla="*/ 185980 w 4424766"/>
              <a:gd name="connsiteY1" fmla="*/ 116237 h 123987"/>
              <a:gd name="connsiteX2" fmla="*/ 0 w 4424766"/>
              <a:gd name="connsiteY2" fmla="*/ 0 h 123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24766" h="123987">
                <a:moveTo>
                  <a:pt x="4424766" y="123987"/>
                </a:moveTo>
                <a:lnTo>
                  <a:pt x="185980" y="116237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58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209655"/>
            <a:ext cx="3429000" cy="396875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Forms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09655"/>
            <a:ext cx="2133600" cy="396875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chemeClr val="bg2"/>
                </a:solidFill>
              </a:rPr>
              <a:t>Slide </a:t>
            </a:r>
            <a:fld id="{F0B8BB38-23B1-460F-B0EE-534431FB7AD9}" type="slidenum">
              <a:rPr lang="en-US">
                <a:solidFill>
                  <a:schemeClr val="bg2"/>
                </a:solidFill>
              </a:rPr>
              <a:pPr eaLnBrk="1" hangingPunct="1"/>
              <a:t>4</a:t>
            </a:fld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Customize Format</a:t>
            </a: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304800" y="1295400"/>
            <a:ext cx="8610600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&lt;%= </a:t>
            </a:r>
            <a:r>
              <a:rPr lang="en-US" b="1" dirty="0" err="1" smtClean="0">
                <a:solidFill>
                  <a:schemeClr val="accent4"/>
                </a:solidFill>
                <a:latin typeface="Courier New" pitchFamily="49" charset="0"/>
              </a:rPr>
              <a:t>form_for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(@student, method: :post,</a:t>
            </a:r>
            <a:b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</a:b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    url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: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 {action: :update, id: @student.id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}) do |form| %&gt;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&lt;table class="form"&gt;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&lt;</a:t>
            </a:r>
            <a:r>
              <a:rPr lang="en-US" b="1" dirty="0" err="1">
                <a:latin typeface="Courier New" pitchFamily="49" charset="0"/>
              </a:rPr>
              <a:t>tr</a:t>
            </a:r>
            <a:r>
              <a:rPr lang="en-US" b="1" dirty="0">
                <a:latin typeface="Courier New" pitchFamily="49" charset="0"/>
              </a:rPr>
              <a:t>&gt;</a:t>
            </a:r>
          </a:p>
          <a:p>
            <a:pPr algn="l" eaLnBrk="1" hangingPunct="1"/>
            <a:r>
              <a:rPr lang="en-US" b="1" dirty="0" smtClean="0">
                <a:latin typeface="Courier New" pitchFamily="49" charset="0"/>
              </a:rPr>
              <a:t>      &lt;td&gt;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&lt;%= </a:t>
            </a:r>
            <a:r>
              <a:rPr lang="en-US" b="1" dirty="0" err="1">
                <a:solidFill>
                  <a:schemeClr val="accent4"/>
                </a:solidFill>
                <a:latin typeface="Courier New" pitchFamily="49" charset="0"/>
              </a:rPr>
              <a:t>form.label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(:name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, "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Name:")%&gt;</a:t>
            </a:r>
            <a:r>
              <a:rPr lang="en-US" b="1" dirty="0">
                <a:latin typeface="Courier New" pitchFamily="49" charset="0"/>
              </a:rPr>
              <a:t>&lt;/td</a:t>
            </a:r>
            <a:r>
              <a:rPr lang="en-US" b="1" dirty="0" smtClean="0">
                <a:latin typeface="Courier New" pitchFamily="49" charset="0"/>
              </a:rPr>
              <a:t>&gt;</a:t>
            </a:r>
          </a:p>
          <a:p>
            <a:pPr algn="l" eaLnBrk="1" hangingPunct="1"/>
            <a:r>
              <a:rPr lang="en-US" b="1" dirty="0" smtClean="0">
                <a:latin typeface="Courier New" pitchFamily="49" charset="0"/>
              </a:rPr>
              <a:t>      </a:t>
            </a:r>
            <a:r>
              <a:rPr lang="en-US" b="1" dirty="0">
                <a:latin typeface="Courier New" pitchFamily="49" charset="0"/>
              </a:rPr>
              <a:t>&lt;td&gt;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&lt;%= </a:t>
            </a:r>
            <a:r>
              <a:rPr lang="en-US" b="1" dirty="0" err="1">
                <a:solidFill>
                  <a:schemeClr val="accent4"/>
                </a:solidFill>
                <a:latin typeface="Courier New" pitchFamily="49" charset="0"/>
              </a:rPr>
              <a:t>form.text_field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(:name) 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%&gt;</a:t>
            </a:r>
            <a:r>
              <a:rPr lang="en-US" b="1" dirty="0" smtClean="0">
                <a:latin typeface="Courier New" pitchFamily="49" charset="0"/>
              </a:rPr>
              <a:t>&lt;/td</a:t>
            </a:r>
            <a:r>
              <a:rPr lang="en-US" b="1" dirty="0">
                <a:latin typeface="Courier New" pitchFamily="49" charset="0"/>
              </a:rPr>
              <a:t>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&lt;/</a:t>
            </a:r>
            <a:r>
              <a:rPr lang="en-US" b="1" dirty="0" err="1">
                <a:latin typeface="Courier New" pitchFamily="49" charset="0"/>
              </a:rPr>
              <a:t>tr</a:t>
            </a:r>
            <a:r>
              <a:rPr lang="en-US" b="1" dirty="0">
                <a:latin typeface="Courier New" pitchFamily="49" charset="0"/>
              </a:rPr>
              <a:t>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&lt;</a:t>
            </a:r>
            <a:r>
              <a:rPr lang="en-US" b="1" dirty="0" err="1">
                <a:latin typeface="Courier New" pitchFamily="49" charset="0"/>
              </a:rPr>
              <a:t>tr</a:t>
            </a:r>
            <a:r>
              <a:rPr lang="en-US" b="1" dirty="0">
                <a:latin typeface="Courier New" pitchFamily="49" charset="0"/>
              </a:rPr>
              <a:t>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  &lt;</a:t>
            </a:r>
            <a:r>
              <a:rPr lang="en-US" b="1" dirty="0" smtClean="0">
                <a:latin typeface="Courier New" pitchFamily="49" charset="0"/>
              </a:rPr>
              <a:t>td&gt;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&lt;%= </a:t>
            </a:r>
            <a:r>
              <a:rPr lang="en-US" b="1" dirty="0" err="1">
                <a:solidFill>
                  <a:schemeClr val="accent4"/>
                </a:solidFill>
                <a:latin typeface="Courier New" pitchFamily="49" charset="0"/>
              </a:rPr>
              <a:t>form.label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(:birth, "Date of birth:")%&gt;</a:t>
            </a:r>
            <a:r>
              <a:rPr lang="en-US" b="1" dirty="0" smtClean="0">
                <a:latin typeface="Courier New" pitchFamily="49" charset="0"/>
              </a:rPr>
              <a:t>&lt;/td</a:t>
            </a:r>
            <a:r>
              <a:rPr lang="en-US" b="1" dirty="0">
                <a:latin typeface="Courier New" pitchFamily="49" charset="0"/>
              </a:rPr>
              <a:t>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  &lt;td&gt;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&lt;%= </a:t>
            </a:r>
            <a:r>
              <a:rPr lang="en-US" b="1" dirty="0" err="1">
                <a:solidFill>
                  <a:schemeClr val="accent4"/>
                </a:solidFill>
                <a:latin typeface="Courier New" pitchFamily="49" charset="0"/>
              </a:rPr>
              <a:t>form.text_field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(:birth) 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%&gt;</a:t>
            </a:r>
            <a:r>
              <a:rPr lang="en-US" b="1" dirty="0" smtClean="0">
                <a:latin typeface="Courier New" pitchFamily="49" charset="0"/>
              </a:rPr>
              <a:t>&lt;/td</a:t>
            </a:r>
            <a:r>
              <a:rPr lang="en-US" b="1" dirty="0">
                <a:latin typeface="Courier New" pitchFamily="49" charset="0"/>
              </a:rPr>
              <a:t>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&lt;/</a:t>
            </a:r>
            <a:r>
              <a:rPr lang="en-US" b="1" dirty="0" err="1">
                <a:latin typeface="Courier New" pitchFamily="49" charset="0"/>
              </a:rPr>
              <a:t>tr</a:t>
            </a:r>
            <a:r>
              <a:rPr lang="en-US" b="1" dirty="0">
                <a:latin typeface="Courier New" pitchFamily="49" charset="0"/>
              </a:rPr>
              <a:t>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...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&lt;table&gt;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&lt;%= </a:t>
            </a:r>
            <a:r>
              <a:rPr lang="en-US" b="1" dirty="0" err="1" smtClean="0">
                <a:solidFill>
                  <a:schemeClr val="accent4"/>
                </a:solidFill>
                <a:latin typeface="Courier New" pitchFamily="49" charset="0"/>
              </a:rPr>
              <a:t>form.submit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 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"Modify Student" %&gt;</a:t>
            </a:r>
          </a:p>
          <a:p>
            <a:pPr algn="l" eaLnBrk="1" hangingPunct="1"/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&lt;% end %&gt;</a:t>
            </a:r>
          </a:p>
        </p:txBody>
      </p:sp>
    </p:spTree>
    <p:extLst>
      <p:ext uri="{BB962C8B-B14F-4D97-AF65-F5344CB8AC3E}">
        <p14:creationId xmlns:p14="http://schemas.microsoft.com/office/powerpoint/2010/main" val="425681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Forms</a:t>
            </a:r>
          </a:p>
        </p:txBody>
      </p:sp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C191A39E-56D4-4025-A35E-992FB018038E}" type="slidenum">
              <a:rPr lang="en-US">
                <a:solidFill>
                  <a:schemeClr val="bg2"/>
                </a:solidFill>
              </a:rPr>
              <a:pPr eaLnBrk="1" hangingPunct="1"/>
              <a:t>5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Post Action Method</a:t>
            </a:r>
          </a:p>
        </p:txBody>
      </p:sp>
      <p:sp>
        <p:nvSpPr>
          <p:cNvPr id="5125" name="Text Box 3"/>
          <p:cNvSpPr txBox="1">
            <a:spLocks noChangeArrowheads="1"/>
          </p:cNvSpPr>
          <p:nvPr/>
        </p:nvSpPr>
        <p:spPr bwMode="auto">
          <a:xfrm>
            <a:off x="457200" y="1660525"/>
            <a:ext cx="845820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def</a:t>
            </a:r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update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@student = </a:t>
            </a:r>
            <a:r>
              <a:rPr lang="en-US" sz="2000" b="1" dirty="0" err="1">
                <a:latin typeface="Courier New" pitchFamily="49" charset="0"/>
              </a:rPr>
              <a:t>Student.find</a:t>
            </a:r>
            <a:r>
              <a:rPr lang="en-US" sz="2000" b="1" dirty="0">
                <a:latin typeface="Courier New" pitchFamily="49" charset="0"/>
              </a:rPr>
              <a:t>(</a:t>
            </a:r>
            <a:r>
              <a:rPr lang="en-US" sz="2000" b="1" dirty="0" err="1">
                <a:latin typeface="Courier New" pitchFamily="49" charset="0"/>
              </a:rPr>
              <a:t>params</a:t>
            </a:r>
            <a:r>
              <a:rPr lang="en-US" sz="2000" b="1" dirty="0">
                <a:latin typeface="Courier New" pitchFamily="49" charset="0"/>
              </a:rPr>
              <a:t>[:id]) </a:t>
            </a:r>
            <a:r>
              <a:rPr lang="en-US" sz="2000" b="1" dirty="0" smtClean="0">
                <a:latin typeface="Courier New" pitchFamily="49" charset="0"/>
              </a:rPr>
              <a:t>])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@</a:t>
            </a:r>
            <a:r>
              <a:rPr lang="en-US" sz="2000" b="1" dirty="0">
                <a:latin typeface="Courier New" pitchFamily="49" charset="0"/>
              </a:rPr>
              <a:t>student.name = </a:t>
            </a:r>
            <a:r>
              <a:rPr lang="en-US" sz="2000" b="1" dirty="0" err="1">
                <a:latin typeface="Courier New" pitchFamily="49" charset="0"/>
              </a:rPr>
              <a:t>params</a:t>
            </a:r>
            <a:r>
              <a:rPr lang="en-US" sz="2000" b="1" dirty="0">
                <a:latin typeface="Courier New" pitchFamily="49" charset="0"/>
              </a:rPr>
              <a:t>[:student][:name</a:t>
            </a:r>
            <a:r>
              <a:rPr lang="en-US" sz="2000" b="1" dirty="0" smtClean="0">
                <a:latin typeface="Courier New" pitchFamily="49" charset="0"/>
              </a:rPr>
              <a:t>]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@</a:t>
            </a:r>
            <a:r>
              <a:rPr lang="en-US" sz="2000" b="1" dirty="0" err="1">
                <a:latin typeface="Courier New" pitchFamily="49" charset="0"/>
              </a:rPr>
              <a:t>student.birth</a:t>
            </a:r>
            <a:r>
              <a:rPr lang="en-US" sz="2000" b="1" dirty="0">
                <a:latin typeface="Courier New" pitchFamily="49" charset="0"/>
              </a:rPr>
              <a:t> = </a:t>
            </a:r>
            <a:r>
              <a:rPr lang="en-US" sz="2000" b="1" dirty="0" err="1">
                <a:latin typeface="Courier New" pitchFamily="49" charset="0"/>
              </a:rPr>
              <a:t>params</a:t>
            </a:r>
            <a:r>
              <a:rPr lang="en-US" sz="2000" b="1" dirty="0">
                <a:latin typeface="Courier New" pitchFamily="49" charset="0"/>
              </a:rPr>
              <a:t>[:student][:birth</a:t>
            </a:r>
            <a:r>
              <a:rPr lang="en-US" sz="2000" b="1" dirty="0" smtClean="0">
                <a:latin typeface="Courier New" pitchFamily="49" charset="0"/>
              </a:rPr>
              <a:t>]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@</a:t>
            </a:r>
            <a:r>
              <a:rPr lang="en-US" sz="2000" b="1" dirty="0" err="1">
                <a:latin typeface="Courier New" pitchFamily="49" charset="0"/>
              </a:rPr>
              <a:t>student.gpa</a:t>
            </a:r>
            <a:r>
              <a:rPr lang="en-US" sz="2000" b="1" dirty="0">
                <a:latin typeface="Courier New" pitchFamily="49" charset="0"/>
              </a:rPr>
              <a:t> = </a:t>
            </a:r>
            <a:r>
              <a:rPr lang="en-US" sz="2000" b="1" dirty="0" err="1">
                <a:latin typeface="Courier New" pitchFamily="49" charset="0"/>
              </a:rPr>
              <a:t>params</a:t>
            </a:r>
            <a:r>
              <a:rPr lang="en-US" sz="2000" b="1" dirty="0">
                <a:latin typeface="Courier New" pitchFamily="49" charset="0"/>
              </a:rPr>
              <a:t>[:student][: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 smtClean="0">
                <a:latin typeface="Courier New" pitchFamily="49" charset="0"/>
              </a:rPr>
              <a:t>]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@</a:t>
            </a:r>
            <a:r>
              <a:rPr lang="en-US" sz="2000" b="1" dirty="0" err="1">
                <a:latin typeface="Courier New" pitchFamily="49" charset="0"/>
              </a:rPr>
              <a:t>student.grad</a:t>
            </a:r>
            <a:r>
              <a:rPr lang="en-US" sz="2000" b="1" dirty="0">
                <a:latin typeface="Courier New" pitchFamily="49" charset="0"/>
              </a:rPr>
              <a:t> = </a:t>
            </a:r>
            <a:r>
              <a:rPr lang="en-US" sz="2000" b="1" dirty="0" err="1">
                <a:latin typeface="Courier New" pitchFamily="49" charset="0"/>
              </a:rPr>
              <a:t>params</a:t>
            </a:r>
            <a:r>
              <a:rPr lang="en-US" sz="2000" b="1" dirty="0">
                <a:latin typeface="Courier New" pitchFamily="49" charset="0"/>
              </a:rPr>
              <a:t>[:student][:grad</a:t>
            </a:r>
            <a:r>
              <a:rPr lang="en-US" sz="2000" b="1" dirty="0" smtClean="0">
                <a:latin typeface="Courier New" pitchFamily="49" charset="0"/>
              </a:rPr>
              <a:t>]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if </a:t>
            </a:r>
            <a:r>
              <a:rPr lang="en-US" sz="2000" b="1" dirty="0">
                <a:latin typeface="Courier New" pitchFamily="49" charset="0"/>
              </a:rPr>
              <a:t>@</a:t>
            </a:r>
            <a:r>
              <a:rPr lang="en-US" sz="2000" b="1" dirty="0" err="1">
                <a:latin typeface="Courier New" pitchFamily="49" charset="0"/>
              </a:rPr>
              <a:t>student.save</a:t>
            </a:r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then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err="1">
                <a:latin typeface="Courier New" pitchFamily="49" charset="0"/>
              </a:rPr>
              <a:t>redirect_to</a:t>
            </a:r>
            <a:r>
              <a:rPr lang="en-US" sz="2000" b="1" dirty="0">
                <a:latin typeface="Courier New" pitchFamily="49" charset="0"/>
              </a:rPr>
              <a:t>(:action =&gt; </a:t>
            </a:r>
            <a:r>
              <a:rPr lang="en-US" sz="2000" b="1" smtClean="0">
                <a:latin typeface="Courier New" pitchFamily="49" charset="0"/>
              </a:rPr>
              <a:t>:index)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else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render(:action =&gt; :edit)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end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end</a:t>
            </a:r>
          </a:p>
        </p:txBody>
      </p:sp>
      <p:sp>
        <p:nvSpPr>
          <p:cNvPr id="5126" name="Text Box 12"/>
          <p:cNvSpPr txBox="1">
            <a:spLocks noChangeArrowheads="1"/>
          </p:cNvSpPr>
          <p:nvPr/>
        </p:nvSpPr>
        <p:spPr bwMode="auto">
          <a:xfrm>
            <a:off x="5334000" y="990600"/>
            <a:ext cx="30464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chemeClr val="folHlink"/>
                </a:solidFill>
              </a:rPr>
              <a:t>Hash with all of form data</a:t>
            </a:r>
          </a:p>
        </p:txBody>
      </p:sp>
      <p:sp>
        <p:nvSpPr>
          <p:cNvPr id="5128" name="Text Box 14"/>
          <p:cNvSpPr txBox="1">
            <a:spLocks noChangeArrowheads="1"/>
          </p:cNvSpPr>
          <p:nvPr/>
        </p:nvSpPr>
        <p:spPr bwMode="auto">
          <a:xfrm>
            <a:off x="5924550" y="5394325"/>
            <a:ext cx="2597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chemeClr val="folHlink"/>
                </a:solidFill>
              </a:rPr>
              <a:t>Redirects on success</a:t>
            </a:r>
          </a:p>
        </p:txBody>
      </p:sp>
      <p:sp>
        <p:nvSpPr>
          <p:cNvPr id="5129" name="Freeform 16"/>
          <p:cNvSpPr>
            <a:spLocks/>
          </p:cNvSpPr>
          <p:nvPr/>
        </p:nvSpPr>
        <p:spPr bwMode="auto">
          <a:xfrm>
            <a:off x="5181600" y="4471988"/>
            <a:ext cx="1733550" cy="938212"/>
          </a:xfrm>
          <a:custGeom>
            <a:avLst/>
            <a:gdLst>
              <a:gd name="T0" fmla="*/ 1733550 w 1092"/>
              <a:gd name="T1" fmla="*/ 938212 h 591"/>
              <a:gd name="T2" fmla="*/ 1733550 w 1092"/>
              <a:gd name="T3" fmla="*/ 328612 h 591"/>
              <a:gd name="T4" fmla="*/ 0 w 1092"/>
              <a:gd name="T5" fmla="*/ 0 h 5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92" h="591">
                <a:moveTo>
                  <a:pt x="1092" y="591"/>
                </a:moveTo>
                <a:lnTo>
                  <a:pt x="1092" y="207"/>
                </a:ln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chemeClr val="folHlink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1997369" y="5699125"/>
            <a:ext cx="286168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dirty="0" smtClean="0">
                <a:solidFill>
                  <a:schemeClr val="folHlink"/>
                </a:solidFill>
              </a:rPr>
              <a:t>Redisplay form on error</a:t>
            </a:r>
            <a:endParaRPr lang="en-US" sz="2000" dirty="0">
              <a:solidFill>
                <a:schemeClr val="folHlink"/>
              </a:solidFill>
            </a:endParaRPr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 flipH="1" flipV="1">
            <a:off x="3048000" y="5029200"/>
            <a:ext cx="304800" cy="6858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5548393" y="1371600"/>
            <a:ext cx="1518834" cy="976393"/>
          </a:xfrm>
          <a:custGeom>
            <a:avLst/>
            <a:gdLst>
              <a:gd name="connsiteX0" fmla="*/ 1518834 w 1518834"/>
              <a:gd name="connsiteY0" fmla="*/ 0 h 898901"/>
              <a:gd name="connsiteX1" fmla="*/ 1518834 w 1518834"/>
              <a:gd name="connsiteY1" fmla="*/ 402955 h 898901"/>
              <a:gd name="connsiteX2" fmla="*/ 0 w 1518834"/>
              <a:gd name="connsiteY2" fmla="*/ 898901 h 898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18834" h="898901">
                <a:moveTo>
                  <a:pt x="1518834" y="0"/>
                </a:moveTo>
                <a:lnTo>
                  <a:pt x="1518834" y="402955"/>
                </a:lnTo>
                <a:lnTo>
                  <a:pt x="0" y="898901"/>
                </a:lnTo>
              </a:path>
            </a:pathLst>
          </a:cu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57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419600"/>
            <a:ext cx="8229600" cy="17065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accent4"/>
                </a:solidFill>
              </a:rPr>
              <a:t>Security checks in Rails 4 cause </a:t>
            </a:r>
            <a:r>
              <a:rPr lang="en-US" dirty="0" smtClean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update</a:t>
            </a:r>
            <a:r>
              <a:rPr lang="en-US" dirty="0" smtClean="0">
                <a:solidFill>
                  <a:schemeClr val="accent4"/>
                </a:solidFill>
              </a:rPr>
              <a:t> to fail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51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Forms</a:t>
            </a:r>
          </a:p>
        </p:txBody>
      </p:sp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C191A39E-56D4-4025-A35E-992FB018038E}" type="slidenum">
              <a:rPr lang="en-US">
                <a:solidFill>
                  <a:schemeClr val="bg2"/>
                </a:solidFill>
              </a:rPr>
              <a:pPr eaLnBrk="1" hangingPunct="1"/>
              <a:t>6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More Compact Approach</a:t>
            </a:r>
          </a:p>
        </p:txBody>
      </p:sp>
      <p:sp>
        <p:nvSpPr>
          <p:cNvPr id="5125" name="Text Box 3"/>
          <p:cNvSpPr txBox="1">
            <a:spLocks noChangeArrowheads="1"/>
          </p:cNvSpPr>
          <p:nvPr/>
        </p:nvSpPr>
        <p:spPr bwMode="auto">
          <a:xfrm>
            <a:off x="457200" y="1660525"/>
            <a:ext cx="845820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def</a:t>
            </a:r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update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@student = </a:t>
            </a:r>
            <a:r>
              <a:rPr lang="en-US" sz="2000" b="1" dirty="0" err="1">
                <a:latin typeface="Courier New" pitchFamily="49" charset="0"/>
              </a:rPr>
              <a:t>Student.find</a:t>
            </a:r>
            <a:r>
              <a:rPr lang="en-US" sz="2000" b="1" dirty="0">
                <a:latin typeface="Courier New" pitchFamily="49" charset="0"/>
              </a:rPr>
              <a:t>(</a:t>
            </a:r>
            <a:r>
              <a:rPr lang="en-US" sz="2000" b="1" dirty="0" err="1">
                <a:latin typeface="Courier New" pitchFamily="49" charset="0"/>
              </a:rPr>
              <a:t>params</a:t>
            </a:r>
            <a:r>
              <a:rPr lang="en-US" sz="2000" b="1" dirty="0">
                <a:latin typeface="Courier New" pitchFamily="49" charset="0"/>
              </a:rPr>
              <a:t>[:id])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if @</a:t>
            </a:r>
            <a:r>
              <a:rPr lang="en-US" sz="2000" b="1" dirty="0" err="1" smtClean="0">
                <a:latin typeface="Courier New" pitchFamily="49" charset="0"/>
              </a:rPr>
              <a:t>student.update</a:t>
            </a:r>
            <a:r>
              <a:rPr lang="en-US" sz="2000" b="1" dirty="0" smtClean="0">
                <a:latin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</a:rPr>
              <a:t>params</a:t>
            </a:r>
            <a:r>
              <a:rPr lang="en-US" sz="2000" b="1" dirty="0">
                <a:latin typeface="Courier New" pitchFamily="49" charset="0"/>
              </a:rPr>
              <a:t>[:student]) then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err="1">
                <a:latin typeface="Courier New" pitchFamily="49" charset="0"/>
              </a:rPr>
              <a:t>redirect_to</a:t>
            </a:r>
            <a:r>
              <a:rPr lang="en-US" sz="2000" b="1" dirty="0">
                <a:latin typeface="Courier New" pitchFamily="49" charset="0"/>
              </a:rPr>
              <a:t>(:action =&gt; </a:t>
            </a:r>
            <a:r>
              <a:rPr lang="en-US" sz="2000" b="1" dirty="0" smtClean="0">
                <a:latin typeface="Courier New" pitchFamily="49" charset="0"/>
              </a:rPr>
              <a:t>:index)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else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render(:action =&gt; :edit)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end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49843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Forms</a:t>
            </a:r>
          </a:p>
        </p:txBody>
      </p:sp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C191A39E-56D4-4025-A35E-992FB018038E}" type="slidenum">
              <a:rPr lang="en-US">
                <a:solidFill>
                  <a:schemeClr val="bg2"/>
                </a:solidFill>
              </a:rPr>
              <a:pPr eaLnBrk="1" hangingPunct="1"/>
              <a:t>7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Rails 4 Pattern</a:t>
            </a:r>
          </a:p>
        </p:txBody>
      </p:sp>
      <p:sp>
        <p:nvSpPr>
          <p:cNvPr id="5125" name="Text Box 3"/>
          <p:cNvSpPr txBox="1">
            <a:spLocks noChangeArrowheads="1"/>
          </p:cNvSpPr>
          <p:nvPr/>
        </p:nvSpPr>
        <p:spPr bwMode="auto">
          <a:xfrm>
            <a:off x="457200" y="1447800"/>
            <a:ext cx="845820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def</a:t>
            </a:r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update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@student = </a:t>
            </a:r>
            <a:r>
              <a:rPr lang="en-US" sz="2000" b="1" dirty="0" err="1">
                <a:latin typeface="Courier New" pitchFamily="49" charset="0"/>
              </a:rPr>
              <a:t>Student.find</a:t>
            </a:r>
            <a:r>
              <a:rPr lang="en-US" sz="2000" b="1" dirty="0">
                <a:latin typeface="Courier New" pitchFamily="49" charset="0"/>
              </a:rPr>
              <a:t>(</a:t>
            </a:r>
            <a:r>
              <a:rPr lang="en-US" sz="2000" b="1" dirty="0" err="1">
                <a:latin typeface="Courier New" pitchFamily="49" charset="0"/>
              </a:rPr>
              <a:t>params</a:t>
            </a:r>
            <a:r>
              <a:rPr lang="en-US" sz="2000" b="1" dirty="0">
                <a:latin typeface="Courier New" pitchFamily="49" charset="0"/>
              </a:rPr>
              <a:t>[:id])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if @</a:t>
            </a:r>
            <a:r>
              <a:rPr lang="en-US" sz="2000" b="1" dirty="0" err="1" smtClean="0">
                <a:latin typeface="Courier New" pitchFamily="49" charset="0"/>
              </a:rPr>
              <a:t>student.update</a:t>
            </a:r>
            <a:r>
              <a:rPr lang="en-US" sz="2000" b="1" dirty="0" smtClean="0">
                <a:latin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</a:rPr>
              <a:t>student_params</a:t>
            </a:r>
            <a:r>
              <a:rPr lang="en-US" sz="2000" b="1" dirty="0" smtClean="0">
                <a:latin typeface="Courier New" pitchFamily="49" charset="0"/>
              </a:rPr>
              <a:t>(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    </a:t>
            </a:r>
            <a:r>
              <a:rPr lang="en-US" sz="2000" b="1" dirty="0" err="1" smtClean="0">
                <a:latin typeface="Courier New" pitchFamily="49" charset="0"/>
              </a:rPr>
              <a:t>params</a:t>
            </a:r>
            <a:r>
              <a:rPr lang="en-US" sz="2000" b="1" dirty="0">
                <a:latin typeface="Courier New" pitchFamily="49" charset="0"/>
              </a:rPr>
              <a:t>[:student</a:t>
            </a:r>
            <a:r>
              <a:rPr lang="en-US" sz="2000" b="1" dirty="0" smtClean="0">
                <a:latin typeface="Courier New" pitchFamily="49" charset="0"/>
              </a:rPr>
              <a:t>])) </a:t>
            </a:r>
            <a:r>
              <a:rPr lang="en-US" sz="2000" b="1" dirty="0">
                <a:latin typeface="Courier New" pitchFamily="49" charset="0"/>
              </a:rPr>
              <a:t>then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err="1">
                <a:latin typeface="Courier New" pitchFamily="49" charset="0"/>
              </a:rPr>
              <a:t>redirect_to</a:t>
            </a:r>
            <a:r>
              <a:rPr lang="en-US" sz="2000" b="1" dirty="0">
                <a:latin typeface="Courier New" pitchFamily="49" charset="0"/>
              </a:rPr>
              <a:t>(:action =&gt; </a:t>
            </a:r>
            <a:r>
              <a:rPr lang="en-US" sz="2000" b="1" dirty="0" smtClean="0">
                <a:latin typeface="Courier New" pitchFamily="49" charset="0"/>
              </a:rPr>
              <a:t>:index)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else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render(:action =&gt; :edit)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end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end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private</a:t>
            </a: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def</a:t>
            </a:r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err="1">
                <a:latin typeface="Courier New" pitchFamily="49" charset="0"/>
              </a:rPr>
              <a:t>student_params</a:t>
            </a:r>
            <a:r>
              <a:rPr lang="en-US" sz="2000" b="1" dirty="0">
                <a:latin typeface="Courier New" pitchFamily="49" charset="0"/>
              </a:rPr>
              <a:t>(</a:t>
            </a:r>
            <a:r>
              <a:rPr lang="en-US" sz="2000" b="1" dirty="0" err="1">
                <a:latin typeface="Courier New" pitchFamily="49" charset="0"/>
              </a:rPr>
              <a:t>params</a:t>
            </a:r>
            <a:r>
              <a:rPr lang="en-US" sz="2000" b="1" dirty="0" smtClean="0">
                <a:latin typeface="Courier New" pitchFamily="49" charset="0"/>
              </a:rPr>
              <a:t>)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return </a:t>
            </a:r>
            <a:r>
              <a:rPr lang="en-US" sz="2000" b="1" dirty="0" err="1">
                <a:latin typeface="Courier New" pitchFamily="49" charset="0"/>
              </a:rPr>
              <a:t>params.permit</a:t>
            </a:r>
            <a:r>
              <a:rPr lang="en-US" sz="2000" b="1" dirty="0">
                <a:latin typeface="Courier New" pitchFamily="49" charset="0"/>
              </a:rPr>
              <a:t>(:name, :birth, :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, :</a:t>
            </a:r>
            <a:r>
              <a:rPr lang="en-US" sz="2000" b="1" dirty="0" smtClean="0">
                <a:latin typeface="Courier New" pitchFamily="49" charset="0"/>
              </a:rPr>
              <a:t>grad)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end</a:t>
            </a:r>
            <a:endParaRPr lang="en-US" sz="2000" b="1" dirty="0">
              <a:latin typeface="Courier New" pitchFamily="49" charset="0"/>
            </a:endParaRP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6068808" y="2971800"/>
            <a:ext cx="2536272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dirty="0" smtClean="0">
                <a:solidFill>
                  <a:schemeClr val="folHlink"/>
                </a:solidFill>
              </a:rPr>
              <a:t>Creates new </a:t>
            </a:r>
            <a:r>
              <a:rPr lang="en-US" sz="2000" dirty="0" smtClean="0">
                <a:solidFill>
                  <a:schemeClr val="folHlink"/>
                </a:solidFill>
              </a:rPr>
              <a:t>object</a:t>
            </a:r>
            <a:r>
              <a:rPr lang="en-US" sz="2000" dirty="0" smtClean="0">
                <a:solidFill>
                  <a:schemeClr val="folHlink"/>
                </a:solidFill>
              </a:rPr>
              <a:t/>
            </a:r>
            <a:br>
              <a:rPr lang="en-US" sz="2000" dirty="0" smtClean="0">
                <a:solidFill>
                  <a:schemeClr val="folHlink"/>
                </a:solidFill>
              </a:rPr>
            </a:br>
            <a:r>
              <a:rPr lang="en-US" sz="2000" dirty="0" smtClean="0">
                <a:solidFill>
                  <a:schemeClr val="folHlink"/>
                </a:solidFill>
              </a:rPr>
              <a:t>where specified</a:t>
            </a:r>
          </a:p>
          <a:p>
            <a:pPr algn="l" eaLnBrk="1" hangingPunct="1"/>
            <a:r>
              <a:rPr lang="en-US" sz="2000" dirty="0" smtClean="0">
                <a:solidFill>
                  <a:schemeClr val="folHlink"/>
                </a:solidFill>
              </a:rPr>
              <a:t>elements allowed for</a:t>
            </a:r>
          </a:p>
          <a:p>
            <a:pPr algn="l" eaLnBrk="1" hangingPunct="1"/>
            <a:r>
              <a:rPr lang="en-US" sz="2000" dirty="0" smtClean="0">
                <a:solidFill>
                  <a:schemeClr val="folHlink"/>
                </a:solidFill>
              </a:rPr>
              <a:t>mass update</a:t>
            </a:r>
            <a:endParaRPr lang="en-US" sz="2000" dirty="0">
              <a:solidFill>
                <a:schemeClr val="folHlink"/>
              </a:solidFill>
            </a:endParaRPr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 flipH="1">
            <a:off x="4876800" y="4267200"/>
            <a:ext cx="1676400" cy="914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12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Forms</a:t>
            </a:r>
          </a:p>
        </p:txBody>
      </p:sp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C191A39E-56D4-4025-A35E-992FB018038E}" type="slidenum">
              <a:rPr lang="en-US">
                <a:solidFill>
                  <a:schemeClr val="bg2"/>
                </a:solidFill>
              </a:rPr>
              <a:pPr eaLnBrk="1" hangingPunct="1"/>
              <a:t>8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Creating New Record</a:t>
            </a:r>
          </a:p>
        </p:txBody>
      </p:sp>
      <p:sp>
        <p:nvSpPr>
          <p:cNvPr id="5125" name="Text Box 3"/>
          <p:cNvSpPr txBox="1">
            <a:spLocks noChangeArrowheads="1"/>
          </p:cNvSpPr>
          <p:nvPr/>
        </p:nvSpPr>
        <p:spPr bwMode="auto">
          <a:xfrm>
            <a:off x="457200" y="1447800"/>
            <a:ext cx="845820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def</a:t>
            </a:r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create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@student = </a:t>
            </a:r>
            <a:r>
              <a:rPr lang="en-US" sz="2000" b="1" dirty="0" err="1" smtClean="0">
                <a:latin typeface="Courier New" pitchFamily="49" charset="0"/>
              </a:rPr>
              <a:t>Student.new</a:t>
            </a:r>
            <a:r>
              <a:rPr lang="en-US" sz="2000" b="1" dirty="0" smtClean="0">
                <a:latin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</a:rPr>
              <a:t>student_params</a:t>
            </a:r>
            <a:r>
              <a:rPr lang="en-US" sz="2000" b="1" dirty="0" smtClean="0">
                <a:latin typeface="Courier New" pitchFamily="49" charset="0"/>
              </a:rPr>
              <a:t>(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    </a:t>
            </a:r>
            <a:r>
              <a:rPr lang="en-US" sz="2000" b="1" dirty="0" err="1" smtClean="0">
                <a:latin typeface="Courier New" pitchFamily="49" charset="0"/>
              </a:rPr>
              <a:t>params</a:t>
            </a:r>
            <a:r>
              <a:rPr lang="en-US" sz="2000" b="1" dirty="0" smtClean="0">
                <a:latin typeface="Courier New" pitchFamily="49" charset="0"/>
              </a:rPr>
              <a:t>[:student])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if @</a:t>
            </a:r>
            <a:r>
              <a:rPr lang="en-US" sz="2000" b="1" dirty="0" err="1" smtClean="0">
                <a:latin typeface="Courier New" pitchFamily="49" charset="0"/>
              </a:rPr>
              <a:t>student.save</a:t>
            </a:r>
            <a:r>
              <a:rPr lang="en-US" sz="2000" b="1" dirty="0" smtClean="0">
                <a:latin typeface="Courier New" pitchFamily="49" charset="0"/>
              </a:rPr>
              <a:t>() </a:t>
            </a:r>
            <a:r>
              <a:rPr lang="en-US" sz="2000" b="1" dirty="0">
                <a:latin typeface="Courier New" pitchFamily="49" charset="0"/>
              </a:rPr>
              <a:t>then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err="1">
                <a:latin typeface="Courier New" pitchFamily="49" charset="0"/>
              </a:rPr>
              <a:t>redirect_to</a:t>
            </a:r>
            <a:r>
              <a:rPr lang="en-US" sz="2000" b="1" dirty="0">
                <a:latin typeface="Courier New" pitchFamily="49" charset="0"/>
              </a:rPr>
              <a:t>(:action =&gt; </a:t>
            </a:r>
            <a:r>
              <a:rPr lang="en-US" sz="2000" b="1" dirty="0" smtClean="0">
                <a:latin typeface="Courier New" pitchFamily="49" charset="0"/>
              </a:rPr>
              <a:t>:index)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else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render(:action =&gt; :edit)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end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end</a:t>
            </a:r>
            <a:endParaRPr lang="en-US" sz="2000" b="1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7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Forms</a:t>
            </a: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chemeClr val="bg2"/>
                </a:solidFill>
              </a:rPr>
              <a:t>Slide </a:t>
            </a:r>
            <a:fld id="{57DEB4B7-54A4-4A65-B0F6-94CC7EBD9A5A}" type="slidenum">
              <a:rPr lang="en-US">
                <a:solidFill>
                  <a:schemeClr val="bg2"/>
                </a:solidFill>
              </a:rPr>
              <a:pPr eaLnBrk="1" hangingPunct="1"/>
              <a:t>9</a:t>
            </a:fld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Validation (in Model)</a:t>
            </a:r>
          </a:p>
        </p:txBody>
      </p:sp>
      <p:sp>
        <p:nvSpPr>
          <p:cNvPr id="6149" name="Text Box 3"/>
          <p:cNvSpPr txBox="1">
            <a:spLocks noChangeArrowheads="1"/>
          </p:cNvSpPr>
          <p:nvPr/>
        </p:nvSpPr>
        <p:spPr bwMode="auto">
          <a:xfrm>
            <a:off x="457200" y="1660525"/>
            <a:ext cx="845820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class Student &lt; </a:t>
            </a:r>
            <a:r>
              <a:rPr lang="en-US" sz="2000" b="1" dirty="0" err="1">
                <a:latin typeface="Courier New" pitchFamily="49" charset="0"/>
              </a:rPr>
              <a:t>ActiveRecord</a:t>
            </a:r>
            <a:r>
              <a:rPr lang="en-US" sz="2000" b="1" dirty="0">
                <a:latin typeface="Courier New" pitchFamily="49" charset="0"/>
              </a:rPr>
              <a:t>::</a:t>
            </a:r>
            <a:r>
              <a:rPr lang="en-US" sz="2000" b="1" dirty="0" smtClean="0">
                <a:latin typeface="Courier New" pitchFamily="49" charset="0"/>
              </a:rPr>
              <a:t>Base</a:t>
            </a:r>
            <a:br>
              <a:rPr lang="en-US" sz="2000" b="1" dirty="0" smtClean="0">
                <a:latin typeface="Courier New" pitchFamily="49" charset="0"/>
              </a:rPr>
            </a:br>
            <a:r>
              <a:rPr lang="en-US" sz="2000" b="1" dirty="0" smtClean="0">
                <a:latin typeface="Courier New" pitchFamily="49" charset="0"/>
              </a:rPr>
              <a:t>  </a:t>
            </a:r>
            <a:r>
              <a:rPr lang="en-US" sz="2000" b="1" dirty="0" smtClean="0">
                <a:latin typeface="Courier New" pitchFamily="49" charset="0"/>
              </a:rPr>
              <a:t>validates </a:t>
            </a:r>
            <a:r>
              <a:rPr lang="en-US" sz="2000" b="1" dirty="0">
                <a:latin typeface="Courier New" pitchFamily="49" charset="0"/>
              </a:rPr>
              <a:t>:birth</a:t>
            </a:r>
            <a:r>
              <a:rPr lang="en-US" sz="2000" b="1" dirty="0" smtClean="0">
                <a:latin typeface="Courier New" pitchFamily="49" charset="0"/>
              </a:rPr>
              <a:t>, format: {</a:t>
            </a:r>
            <a:endParaRPr lang="en-US" sz="2000" b="1" dirty="0" smtClean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    </a:t>
            </a:r>
            <a:r>
              <a:rPr lang="en-US" sz="2000" b="1" dirty="0" smtClean="0">
                <a:latin typeface="Courier New" pitchFamily="49" charset="0"/>
              </a:rPr>
              <a:t>with: </a:t>
            </a:r>
            <a:r>
              <a:rPr lang="en-US" sz="2000" b="1" dirty="0">
                <a:latin typeface="Courier New" pitchFamily="49" charset="0"/>
              </a:rPr>
              <a:t>/\d\d\d\d-\d\d-\d\d</a:t>
            </a:r>
            <a:r>
              <a:rPr lang="en-US" sz="2000" b="1" dirty="0" smtClean="0">
                <a:latin typeface="Courier New" pitchFamily="49" charset="0"/>
              </a:rPr>
              <a:t>/,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    </a:t>
            </a:r>
            <a:r>
              <a:rPr lang="en-US" sz="2000" b="1" dirty="0" smtClean="0">
                <a:latin typeface="Courier New" pitchFamily="49" charset="0"/>
              </a:rPr>
              <a:t>message: </a:t>
            </a:r>
            <a:r>
              <a:rPr lang="en-US" sz="2000" b="1" dirty="0">
                <a:latin typeface="Courier New" pitchFamily="49" charset="0"/>
              </a:rPr>
              <a:t>"must have format </a:t>
            </a:r>
            <a:r>
              <a:rPr lang="en-US" sz="2000" b="1" dirty="0" smtClean="0">
                <a:latin typeface="Courier New" pitchFamily="49" charset="0"/>
              </a:rPr>
              <a:t>YYYY-MM-DD"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  }  </a:t>
            </a:r>
            <a:endParaRPr lang="en-US" sz="2000" b="1" dirty="0" smtClean="0">
              <a:latin typeface="Courier New" pitchFamily="49" charset="0"/>
            </a:endParaRPr>
          </a:p>
          <a:p>
            <a:pPr algn="l" eaLnBrk="1" hangingPunct="1"/>
            <a:endParaRPr lang="en-US" sz="2000" b="1" dirty="0" smtClean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</a:t>
            </a:r>
            <a:r>
              <a:rPr lang="en-US" sz="2000" b="1" dirty="0" err="1" smtClean="0">
                <a:latin typeface="Courier New" pitchFamily="49" charset="0"/>
              </a:rPr>
              <a:t>def</a:t>
            </a:r>
            <a:r>
              <a:rPr lang="en-US" sz="2000" b="1" dirty="0" smtClean="0">
                <a:latin typeface="Courier New" pitchFamily="49" charset="0"/>
              </a:rPr>
              <a:t> </a:t>
            </a:r>
            <a:r>
              <a:rPr lang="en-US" sz="2000" b="1" dirty="0" err="1" smtClean="0">
                <a:latin typeface="Courier New" pitchFamily="49" charset="0"/>
              </a:rPr>
              <a:t>validate_gpa</a:t>
            </a:r>
            <a:endParaRPr lang="en-US" sz="2000" b="1" dirty="0" smtClean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  if </a:t>
            </a:r>
            <a:r>
              <a:rPr lang="en-US" sz="2000" b="1" dirty="0">
                <a:latin typeface="Courier New" pitchFamily="49" charset="0"/>
              </a:rPr>
              <a:t>(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 &lt; 0) || (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 &gt; 4.0) </a:t>
            </a:r>
            <a:r>
              <a:rPr lang="en-US" sz="2000" b="1" dirty="0" smtClean="0">
                <a:latin typeface="Courier New" pitchFamily="49" charset="0"/>
              </a:rPr>
              <a:t>then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      </a:t>
            </a:r>
            <a:r>
              <a:rPr lang="en-US" sz="2000" b="1" dirty="0" err="1" smtClean="0">
                <a:latin typeface="Courier New" pitchFamily="49" charset="0"/>
              </a:rPr>
              <a:t>errors.add</a:t>
            </a:r>
            <a:r>
              <a:rPr lang="en-US" sz="2000" b="1" dirty="0">
                <a:latin typeface="Courier New" pitchFamily="49" charset="0"/>
              </a:rPr>
              <a:t>(: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, "must be between 0.0 and 4.0</a:t>
            </a:r>
            <a:r>
              <a:rPr lang="en-US" sz="2000" b="1" dirty="0" smtClean="0">
                <a:latin typeface="Courier New" pitchFamily="49" charset="0"/>
              </a:rPr>
              <a:t>")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    end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  end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  validate </a:t>
            </a:r>
            <a:r>
              <a:rPr lang="en-US" sz="2000" b="1" dirty="0">
                <a:latin typeface="Courier New" pitchFamily="49" charset="0"/>
              </a:rPr>
              <a:t>:</a:t>
            </a:r>
            <a:r>
              <a:rPr lang="en-US" sz="2000" b="1" dirty="0" err="1">
                <a:latin typeface="Courier New" pitchFamily="49" charset="0"/>
              </a:rPr>
              <a:t>validate_gpa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end</a:t>
            </a:r>
            <a:endParaRPr lang="en-US" sz="2000" b="1" dirty="0">
              <a:latin typeface="Courier New" pitchFamily="49" charset="0"/>
            </a:endParaRPr>
          </a:p>
        </p:txBody>
      </p:sp>
      <p:sp>
        <p:nvSpPr>
          <p:cNvPr id="6150" name="Text Box 4"/>
          <p:cNvSpPr txBox="1">
            <a:spLocks noChangeArrowheads="1"/>
          </p:cNvSpPr>
          <p:nvPr/>
        </p:nvSpPr>
        <p:spPr bwMode="auto">
          <a:xfrm>
            <a:off x="5562600" y="3276600"/>
            <a:ext cx="3119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chemeClr val="folHlink"/>
                </a:solidFill>
              </a:rPr>
              <a:t>Custom validation method</a:t>
            </a:r>
          </a:p>
        </p:txBody>
      </p:sp>
      <p:sp>
        <p:nvSpPr>
          <p:cNvPr id="6151" name="Line 5"/>
          <p:cNvSpPr>
            <a:spLocks noChangeShapeType="1"/>
          </p:cNvSpPr>
          <p:nvPr/>
        </p:nvSpPr>
        <p:spPr bwMode="auto">
          <a:xfrm flipH="1">
            <a:off x="5856287" y="1600200"/>
            <a:ext cx="685800" cy="4572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2" name="Text Box 6"/>
          <p:cNvSpPr txBox="1">
            <a:spLocks noChangeArrowheads="1"/>
          </p:cNvSpPr>
          <p:nvPr/>
        </p:nvSpPr>
        <p:spPr bwMode="auto">
          <a:xfrm>
            <a:off x="6008687" y="1219200"/>
            <a:ext cx="19923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chemeClr val="folHlink"/>
                </a:solidFill>
              </a:rPr>
              <a:t>Built-in validator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2139950" y="4860925"/>
            <a:ext cx="1974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chemeClr val="folHlink"/>
                </a:solidFill>
              </a:rPr>
              <a:t>Saves error info</a:t>
            </a:r>
          </a:p>
        </p:txBody>
      </p:sp>
      <p:sp>
        <p:nvSpPr>
          <p:cNvPr id="6155" name="Line 11"/>
          <p:cNvSpPr>
            <a:spLocks noChangeShapeType="1"/>
          </p:cNvSpPr>
          <p:nvPr/>
        </p:nvSpPr>
        <p:spPr bwMode="auto">
          <a:xfrm flipH="1" flipV="1">
            <a:off x="2673350" y="4479925"/>
            <a:ext cx="304800" cy="4572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flipH="1">
            <a:off x="4858718" y="3512950"/>
            <a:ext cx="736169" cy="201478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01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Forms</a:t>
            </a: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7098D6AD-8E89-401E-8655-93FE6F496452}" type="slidenum">
              <a:rPr lang="en-US">
                <a:solidFill>
                  <a:schemeClr val="bg2"/>
                </a:solidFill>
              </a:rPr>
              <a:pPr eaLnBrk="1" hangingPunct="1"/>
              <a:t>10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Error Messages</a:t>
            </a:r>
          </a:p>
        </p:txBody>
      </p:sp>
      <p:sp>
        <p:nvSpPr>
          <p:cNvPr id="7173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4582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smtClean="0">
                <a:solidFill>
                  <a:schemeClr val="accent4"/>
                </a:solidFill>
                <a:latin typeface="Courier New" pitchFamily="49" charset="0"/>
              </a:rPr>
              <a:t>&lt;% @</a:t>
            </a:r>
            <a:r>
              <a:rPr lang="en-US" sz="2000" b="1" dirty="0" err="1" smtClean="0">
                <a:solidFill>
                  <a:schemeClr val="accent4"/>
                </a:solidFill>
                <a:latin typeface="Courier New" pitchFamily="49" charset="0"/>
              </a:rPr>
              <a:t>student.errors.full_messages.each</a:t>
            </a:r>
            <a:r>
              <a:rPr lang="en-US" sz="2000" b="1" dirty="0" smtClean="0">
                <a:solidFill>
                  <a:schemeClr val="accent4"/>
                </a:solidFill>
                <a:latin typeface="Courier New" pitchFamily="49" charset="0"/>
              </a:rPr>
              <a:t> do |</a:t>
            </a:r>
            <a:r>
              <a:rPr lang="en-US" sz="2000" b="1" dirty="0" err="1" smtClean="0">
                <a:solidFill>
                  <a:schemeClr val="accent4"/>
                </a:solidFill>
                <a:latin typeface="Courier New" pitchFamily="49" charset="0"/>
              </a:rPr>
              <a:t>msg</a:t>
            </a:r>
            <a:r>
              <a:rPr lang="en-US" sz="2000" b="1" dirty="0" smtClean="0">
                <a:solidFill>
                  <a:schemeClr val="accent4"/>
                </a:solidFill>
                <a:latin typeface="Courier New" pitchFamily="49" charset="0"/>
              </a:rPr>
              <a:t>| %&gt;</a:t>
            </a:r>
          </a:p>
          <a:p>
            <a:pPr algn="l" eaLnBrk="1" hangingPunct="1"/>
            <a:r>
              <a:rPr lang="en-US" sz="2000" b="1" dirty="0">
                <a:solidFill>
                  <a:schemeClr val="accent4"/>
                </a:solidFill>
                <a:latin typeface="Courier New" pitchFamily="49" charset="0"/>
              </a:rPr>
              <a:t> </a:t>
            </a:r>
            <a:r>
              <a:rPr lang="en-US" sz="2000" b="1" dirty="0" smtClean="0">
                <a:solidFill>
                  <a:schemeClr val="accent4"/>
                </a:solidFill>
                <a:latin typeface="Courier New" pitchFamily="49" charset="0"/>
              </a:rPr>
              <a:t> &lt;p&gt;&lt;%= </a:t>
            </a:r>
            <a:r>
              <a:rPr lang="en-US" sz="2000" b="1" dirty="0" err="1" smtClean="0">
                <a:solidFill>
                  <a:schemeClr val="accent4"/>
                </a:solidFill>
                <a:latin typeface="Courier New" pitchFamily="49" charset="0"/>
              </a:rPr>
              <a:t>msg</a:t>
            </a:r>
            <a:r>
              <a:rPr lang="en-US" sz="2000" b="1" dirty="0" smtClean="0">
                <a:solidFill>
                  <a:schemeClr val="accent4"/>
                </a:solidFill>
                <a:latin typeface="Courier New" pitchFamily="49" charset="0"/>
              </a:rPr>
              <a:t> %&gt;&lt;/p&gt;</a:t>
            </a:r>
          </a:p>
          <a:p>
            <a:pPr algn="l" eaLnBrk="1" hangingPunct="1"/>
            <a:r>
              <a:rPr lang="en-US" sz="2000" b="1" dirty="0" smtClean="0">
                <a:solidFill>
                  <a:schemeClr val="accent4"/>
                </a:solidFill>
                <a:latin typeface="Courier New" pitchFamily="49" charset="0"/>
              </a:rPr>
              <a:t>&lt;% end %&gt;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&lt;%= </a:t>
            </a:r>
            <a:r>
              <a:rPr lang="en-US" sz="2000" b="1" dirty="0" err="1" smtClean="0">
                <a:latin typeface="Courier New" pitchFamily="49" charset="0"/>
              </a:rPr>
              <a:t>form_for</a:t>
            </a:r>
            <a:r>
              <a:rPr lang="en-US" sz="2000" b="1" dirty="0" smtClean="0">
                <a:latin typeface="Courier New" pitchFamily="49" charset="0"/>
              </a:rPr>
              <a:t>(@student</a:t>
            </a:r>
            <a:r>
              <a:rPr lang="en-US" sz="2000" b="1" dirty="0">
                <a:latin typeface="Courier New" pitchFamily="49" charset="0"/>
              </a:rPr>
              <a:t>, </a:t>
            </a:r>
            <a:r>
              <a:rPr lang="en-US" sz="2000" b="1" dirty="0" smtClean="0">
                <a:latin typeface="Courier New" pitchFamily="49" charset="0"/>
              </a:rPr>
              <a:t>method: :post,</a:t>
            </a:r>
            <a:br>
              <a:rPr lang="en-US" sz="2000" b="1" dirty="0" smtClean="0">
                <a:latin typeface="Courier New" pitchFamily="49" charset="0"/>
              </a:rPr>
            </a:br>
            <a:r>
              <a:rPr lang="en-US" sz="2000" b="1" dirty="0" smtClean="0">
                <a:latin typeface="Courier New" pitchFamily="49" charset="0"/>
              </a:rPr>
              <a:t>    url</a:t>
            </a:r>
            <a:r>
              <a:rPr lang="en-US" sz="2000" b="1" dirty="0">
                <a:latin typeface="Courier New" pitchFamily="49" charset="0"/>
              </a:rPr>
              <a:t>:</a:t>
            </a:r>
            <a:r>
              <a:rPr lang="en-US" sz="2000" b="1" dirty="0" smtClean="0">
                <a:latin typeface="Courier New" pitchFamily="49" charset="0"/>
              </a:rPr>
              <a:t> {action </a:t>
            </a:r>
            <a:r>
              <a:rPr lang="en-US" sz="2000" b="1" dirty="0">
                <a:latin typeface="Courier New" pitchFamily="49" charset="0"/>
              </a:rPr>
              <a:t>=&gt; </a:t>
            </a:r>
            <a:r>
              <a:rPr lang="en-US" sz="2000" b="1" dirty="0" smtClean="0">
                <a:latin typeface="Courier New" pitchFamily="49" charset="0"/>
              </a:rPr>
              <a:t>:update, id: @student.id})</a:t>
            </a:r>
            <a:br>
              <a:rPr lang="en-US" sz="2000" b="1" dirty="0" smtClean="0">
                <a:latin typeface="Courier New" pitchFamily="49" charset="0"/>
              </a:rPr>
            </a:br>
            <a:r>
              <a:rPr lang="en-US" sz="2000" b="1" dirty="0" smtClean="0">
                <a:latin typeface="Courier New" pitchFamily="49" charset="0"/>
              </a:rPr>
              <a:t>    do </a:t>
            </a:r>
            <a:r>
              <a:rPr lang="en-US" sz="2000" b="1" dirty="0">
                <a:latin typeface="Courier New" pitchFamily="49" charset="0"/>
              </a:rPr>
              <a:t>|form| %&gt;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</a:t>
            </a:r>
            <a:r>
              <a:rPr lang="en-US" sz="2000" b="1" dirty="0" smtClean="0">
                <a:latin typeface="Courier New" pitchFamily="49" charset="0"/>
              </a:rPr>
              <a:t>...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  &lt;%= </a:t>
            </a:r>
            <a:r>
              <a:rPr lang="en-US" sz="2000" b="1" dirty="0" err="1" smtClean="0">
                <a:latin typeface="Courier New" pitchFamily="49" charset="0"/>
              </a:rPr>
              <a:t>form.label</a:t>
            </a:r>
            <a:r>
              <a:rPr lang="en-US" sz="2000" b="1" dirty="0" smtClean="0">
                <a:latin typeface="Courier New" pitchFamily="49" charset="0"/>
              </a:rPr>
              <a:t>(:birth, </a:t>
            </a:r>
            <a:r>
              <a:rPr lang="en-US" sz="2000" b="1" dirty="0">
                <a:latin typeface="Courier New" pitchFamily="49" charset="0"/>
              </a:rPr>
              <a:t>"Date of birth:")%&gt;</a:t>
            </a:r>
            <a:endParaRPr lang="en-US" sz="2000" b="1" dirty="0" smtClean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  &lt;%= </a:t>
            </a:r>
            <a:r>
              <a:rPr lang="en-US" sz="2000" b="1" dirty="0" err="1">
                <a:latin typeface="Courier New" pitchFamily="49" charset="0"/>
              </a:rPr>
              <a:t>form.text_field</a:t>
            </a:r>
            <a:r>
              <a:rPr lang="en-US" sz="2000" b="1" dirty="0" smtClean="0">
                <a:latin typeface="Courier New" pitchFamily="49" charset="0"/>
              </a:rPr>
              <a:t>(:birth) %&gt;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...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&lt;% </a:t>
            </a:r>
            <a:r>
              <a:rPr lang="en-US" sz="2000" b="1" dirty="0">
                <a:latin typeface="Courier New" pitchFamily="49" charset="0"/>
              </a:rPr>
              <a:t>end %&gt;</a:t>
            </a:r>
          </a:p>
        </p:txBody>
      </p:sp>
    </p:spTree>
    <p:extLst>
      <p:ext uri="{BB962C8B-B14F-4D97-AF65-F5344CB8AC3E}">
        <p14:creationId xmlns:p14="http://schemas.microsoft.com/office/powerpoint/2010/main" val="356465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Forms</a:t>
            </a: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1176E262-DA2B-47EA-A510-CBBD141F1979}" type="slidenum">
              <a:rPr lang="en-US">
                <a:solidFill>
                  <a:schemeClr val="bg2"/>
                </a:solidFill>
              </a:rPr>
              <a:pPr eaLnBrk="1" hangingPunct="1"/>
              <a:t>11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File Uploads with Rails</a:t>
            </a:r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4582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&lt;%= </a:t>
            </a:r>
            <a:r>
              <a:rPr lang="en-US" sz="2000" b="1" dirty="0" err="1">
                <a:latin typeface="Courier New" pitchFamily="49" charset="0"/>
              </a:rPr>
              <a:t>form_for</a:t>
            </a:r>
            <a:r>
              <a:rPr lang="en-US" sz="2000" b="1" dirty="0">
                <a:latin typeface="Courier New" pitchFamily="49" charset="0"/>
              </a:rPr>
              <a:t>(:</a:t>
            </a:r>
            <a:r>
              <a:rPr lang="en-US" sz="2000" b="1" dirty="0" smtClean="0">
                <a:latin typeface="Courier New" pitchFamily="49" charset="0"/>
              </a:rPr>
              <a:t>student, method: ...) </a:t>
            </a:r>
            <a:r>
              <a:rPr lang="en-US" sz="2000" b="1" dirty="0">
                <a:latin typeface="Courier New" pitchFamily="49" charset="0"/>
              </a:rPr>
              <a:t>do |form| %&gt;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...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&lt;%=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form.file_field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(:photo) %&gt;</a:t>
            </a:r>
          </a:p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 </a:t>
            </a:r>
            <a:r>
              <a:rPr lang="en-US" sz="2000" b="1" dirty="0">
                <a:latin typeface="Courier New" pitchFamily="49" charset="0"/>
              </a:rPr>
              <a:t>...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&lt;% end %&gt;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/>
              <a:t>In form post method:</a:t>
            </a:r>
          </a:p>
          <a:p>
            <a:pPr algn="l" eaLnBrk="1" hangingPunct="1"/>
            <a:endParaRPr lang="en-US" sz="2000" b="1" dirty="0"/>
          </a:p>
          <a:p>
            <a:pPr algn="l" eaLnBrk="1" hangingPunct="1"/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params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[:student][:photo].read()</a:t>
            </a:r>
          </a:p>
          <a:p>
            <a:pPr algn="l" eaLnBrk="1" hangingPunct="1"/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params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[:student][:photo].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original_filename</a:t>
            </a:r>
            <a:endParaRPr lang="en-US" sz="2000" b="1" dirty="0">
              <a:solidFill>
                <a:schemeClr val="folHlink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82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12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11489</TotalTime>
  <Words>590</Words>
  <Application>Microsoft Office PowerPoint</Application>
  <PresentationFormat>On-screen Show (4:3)</PresentationFormat>
  <Paragraphs>177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Default Design</vt:lpstr>
      <vt:lpstr>Simple Form</vt:lpstr>
      <vt:lpstr>Controller Code for Form</vt:lpstr>
      <vt:lpstr>Rails Form Helpers</vt:lpstr>
      <vt:lpstr>Customize Format</vt:lpstr>
      <vt:lpstr>Post Action Method</vt:lpstr>
      <vt:lpstr>More Compact Approach</vt:lpstr>
      <vt:lpstr>Rails 4 Pattern</vt:lpstr>
      <vt:lpstr>Creating New Record</vt:lpstr>
      <vt:lpstr>Validation (in Model)</vt:lpstr>
      <vt:lpstr>Error Messages</vt:lpstr>
      <vt:lpstr>File Uploads with Rails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463</cp:revision>
  <cp:lastPrinted>2011-01-25T21:54:55Z</cp:lastPrinted>
  <dcterms:created xsi:type="dcterms:W3CDTF">2008-10-19T02:20:00Z</dcterms:created>
  <dcterms:modified xsi:type="dcterms:W3CDTF">2015-02-06T18:33:11Z</dcterms:modified>
</cp:coreProperties>
</file>