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64" r:id="rId2"/>
    <p:sldId id="262" r:id="rId3"/>
    <p:sldId id="263" r:id="rId4"/>
    <p:sldId id="259" r:id="rId5"/>
    <p:sldId id="260" r:id="rId6"/>
    <p:sldId id="261" r:id="rId7"/>
    <p:sldId id="258" r:id="rId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2000" y="990600"/>
            <a:ext cx="7848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/>
              <a:t>CS 142: Web Applications</a:t>
            </a:r>
          </a:p>
          <a:p>
            <a:pPr algn="l"/>
            <a:r>
              <a:rPr lang="en-US" sz="3600" dirty="0" smtClean="0"/>
              <a:t>http://web.stanford.edu/class/cs142</a:t>
            </a:r>
          </a:p>
          <a:p>
            <a:pPr algn="l"/>
            <a:endParaRPr lang="en-US" sz="3600" b="1" dirty="0" smtClean="0"/>
          </a:p>
          <a:p>
            <a:pPr algn="l"/>
            <a:r>
              <a:rPr lang="en-US" sz="3600" b="1" dirty="0" smtClean="0"/>
              <a:t>Instructor: John Ousterhout</a:t>
            </a:r>
          </a:p>
          <a:p>
            <a:pPr algn="l"/>
            <a:r>
              <a:rPr lang="en-US" sz="3600" dirty="0" smtClean="0"/>
              <a:t>http://web.stanford.edu/~ouster</a:t>
            </a:r>
          </a:p>
          <a:p>
            <a:pPr algn="l"/>
            <a:endParaRPr lang="en-US" sz="3600" dirty="0"/>
          </a:p>
          <a:p>
            <a:pPr algn="l"/>
            <a:r>
              <a:rPr lang="en-US" sz="3600" dirty="0" smtClean="0">
                <a:solidFill>
                  <a:schemeClr val="tx2"/>
                </a:solidFill>
              </a:rPr>
              <a:t>“OH-stir-</a:t>
            </a:r>
            <a:r>
              <a:rPr lang="en-US" sz="3600" dirty="0" err="1" smtClean="0">
                <a:solidFill>
                  <a:schemeClr val="tx2"/>
                </a:solidFill>
              </a:rPr>
              <a:t>howt</a:t>
            </a:r>
            <a:r>
              <a:rPr lang="en-US" sz="3600" dirty="0" smtClean="0">
                <a:solidFill>
                  <a:schemeClr val="tx2"/>
                </a:solidFill>
              </a:rPr>
              <a:t>”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77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HTML</a:t>
            </a:r>
          </a:p>
        </p:txBody>
      </p:sp>
      <p:sp>
        <p:nvSpPr>
          <p:cNvPr id="30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8971B9E-EB6F-4C8E-9867-813A265A9209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Text Box 2"/>
          <p:cNvSpPr txBox="1">
            <a:spLocks noChangeArrowheads="1"/>
          </p:cNvSpPr>
          <p:nvPr/>
        </p:nvSpPr>
        <p:spPr bwMode="auto">
          <a:xfrm>
            <a:off x="1638300" y="1295400"/>
            <a:ext cx="5867400" cy="272536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715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800" b="1">
                <a:latin typeface="Times New Roman" pitchFamily="18" charset="0"/>
              </a:rPr>
              <a:t>Introduction</a:t>
            </a:r>
          </a:p>
          <a:p>
            <a:pPr algn="l" eaLnBrk="1" hangingPunct="1">
              <a:spcBef>
                <a:spcPct val="55000"/>
              </a:spcBef>
            </a:pPr>
            <a:r>
              <a:rPr lang="en-US">
                <a:latin typeface="Times New Roman" pitchFamily="18" charset="0"/>
              </a:rPr>
              <a:t>There are several good reasons for taking </a:t>
            </a:r>
            <a:r>
              <a:rPr lang="en-US" i="1">
                <a:latin typeface="Times New Roman" pitchFamily="18" charset="0"/>
              </a:rPr>
              <a:t>CS142: Web Applications</a:t>
            </a:r>
            <a:r>
              <a:rPr lang="en-US">
                <a:latin typeface="Times New Roman" pitchFamily="18" charset="0"/>
              </a:rPr>
              <a:t>:</a:t>
            </a:r>
          </a:p>
          <a:p>
            <a:pPr lvl="1" algn="l" eaLnBrk="1" hangingPunct="1">
              <a:spcBef>
                <a:spcPct val="40000"/>
              </a:spcBef>
              <a:buFont typeface="Arial" charset="0"/>
              <a:buChar char="●"/>
            </a:pPr>
            <a:r>
              <a:rPr lang="en-US">
                <a:latin typeface="Times New Roman" pitchFamily="18" charset="0"/>
              </a:rPr>
              <a:t>You will learn a variety of interesting concepts.</a:t>
            </a:r>
          </a:p>
          <a:p>
            <a:pPr lvl="1" algn="l" eaLnBrk="1" hangingPunct="1">
              <a:buFont typeface="Arial" charset="0"/>
              <a:buChar char="●"/>
            </a:pPr>
            <a:r>
              <a:rPr lang="en-US">
                <a:latin typeface="Times New Roman" pitchFamily="18" charset="0"/>
              </a:rPr>
              <a:t>It may inspire you to change the way software is developed.</a:t>
            </a:r>
          </a:p>
          <a:p>
            <a:pPr lvl="1" algn="l" eaLnBrk="1" hangingPunct="1">
              <a:buFont typeface="Arial" charset="0"/>
              <a:buChar char="●"/>
            </a:pPr>
            <a:r>
              <a:rPr lang="en-US">
                <a:latin typeface="Times New Roman" pitchFamily="18" charset="0"/>
              </a:rPr>
              <a:t>It will give you the tools to become fabulously wealthy.</a:t>
            </a:r>
          </a:p>
          <a:p>
            <a:pPr algn="l" eaLnBrk="1" hangingPunct="1"/>
            <a:r>
              <a:rPr lang="en-US">
                <a:latin typeface="Times New Roman" pitchFamily="18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04079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HTML</a:t>
            </a:r>
          </a:p>
        </p:txBody>
      </p:sp>
      <p:sp>
        <p:nvSpPr>
          <p:cNvPr id="409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A1DAF9F-7093-474A-AE21-10779A5FF05A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1676400" y="1189038"/>
            <a:ext cx="5791200" cy="256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latin typeface="Courier New" pitchFamily="49" charset="0"/>
              </a:rPr>
              <a:t>Introduction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There are several good reasons for taking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CS142: Web Applications: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You will learn a variety of interesting concepts.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It may inspire you to change the way software is developed.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It will give you the tools to become fabulously wealthy.</a:t>
            </a:r>
          </a:p>
        </p:txBody>
      </p:sp>
    </p:spTree>
    <p:extLst>
      <p:ext uri="{BB962C8B-B14F-4D97-AF65-F5344CB8AC3E}">
        <p14:creationId xmlns:p14="http://schemas.microsoft.com/office/powerpoint/2010/main" val="274503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HTML</a:t>
            </a: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83F92B2-30B8-46D2-82F9-39C6BFA61033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1905000" y="663575"/>
            <a:ext cx="6400800" cy="535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&lt;h1&gt;</a:t>
            </a:r>
            <a:r>
              <a:rPr lang="en-US" b="1" dirty="0">
                <a:latin typeface="Courier New" pitchFamily="49" charset="0"/>
              </a:rPr>
              <a:t>Introduction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&lt;/h1&gt;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There are several good reasons for taking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&lt;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&gt;</a:t>
            </a:r>
            <a:r>
              <a:rPr lang="en-US" b="1" dirty="0">
                <a:latin typeface="Courier New" pitchFamily="49" charset="0"/>
              </a:rPr>
              <a:t>CS142: Web Applications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&lt;/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&gt;</a:t>
            </a:r>
            <a:r>
              <a:rPr lang="en-US" b="1" dirty="0">
                <a:latin typeface="Courier New" pitchFamily="49" charset="0"/>
              </a:rPr>
              <a:t>: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&lt;/</a:t>
            </a:r>
            <a:r>
              <a:rPr lang="en-US" b="1" dirty="0">
                <a:solidFill>
                  <a:srgbClr val="A5001E"/>
                </a:solidFill>
                <a:latin typeface="Courier New" pitchFamily="49" charset="0"/>
              </a:rPr>
              <a:t>p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ul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&lt;li&gt;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You will learn a variety of interesting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    concepts.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&lt;/li&gt;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&lt;li&gt;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It may inspire you to change the way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    software is developed.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&lt;/li&gt;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&lt;li&gt;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It will give you the tools to become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    fabulously wealthy.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&lt;/li&gt;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&lt;/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ul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&gt;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685800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tx2"/>
                </a:solidFill>
              </a:rPr>
              <a:t>Markup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Tags</a:t>
            </a:r>
            <a:endParaRPr lang="en-US" b="1" dirty="0">
              <a:solidFill>
                <a:schemeClr val="tx2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239864" y="883404"/>
            <a:ext cx="635431" cy="77491"/>
          </a:xfrm>
          <a:prstGeom prst="line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32115" y="1061635"/>
            <a:ext cx="658678" cy="61992"/>
          </a:xfrm>
          <a:prstGeom prst="line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9831" y="2554069"/>
            <a:ext cx="954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tx2"/>
                </a:solidFill>
              </a:rPr>
              <a:t>Nested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Tags</a:t>
            </a:r>
            <a:endParaRPr lang="en-US" b="1" dirty="0">
              <a:solidFill>
                <a:schemeClr val="tx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254071" y="2332495"/>
            <a:ext cx="814953" cy="476574"/>
          </a:xfrm>
          <a:prstGeom prst="line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246322" y="2549471"/>
            <a:ext cx="1000932" cy="360337"/>
          </a:xfrm>
          <a:prstGeom prst="line">
            <a:avLst/>
          </a:prstGeom>
          <a:ln w="19050" cap="rnd">
            <a:solidFill>
              <a:schemeClr val="tx2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26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HTML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21532747-6B5D-45B2-8D3A-97F22CA07B75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Text Box 2"/>
          <p:cNvSpPr txBox="1">
            <a:spLocks noChangeArrowheads="1"/>
          </p:cNvSpPr>
          <p:nvPr/>
        </p:nvSpPr>
        <p:spPr bwMode="auto">
          <a:xfrm>
            <a:off x="2019300" y="3505200"/>
            <a:ext cx="5105400" cy="28321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>
                <a:solidFill>
                  <a:srgbClr val="A5001E"/>
                </a:solidFill>
                <a:latin typeface="Courier New" pitchFamily="49" charset="0"/>
              </a:rPr>
              <a:t>&lt;h1&gt;</a:t>
            </a:r>
            <a:r>
              <a:rPr lang="en-US" sz="1600" b="1">
                <a:latin typeface="Courier New" pitchFamily="49" charset="0"/>
              </a:rPr>
              <a:t>Introduction</a:t>
            </a:r>
            <a:r>
              <a:rPr lang="en-US" sz="1600" b="1">
                <a:solidFill>
                  <a:srgbClr val="A5001E"/>
                </a:solidFill>
                <a:latin typeface="Courier New" pitchFamily="49" charset="0"/>
              </a:rPr>
              <a:t>&lt;/h1&gt;</a:t>
            </a:r>
          </a:p>
          <a:p>
            <a:pPr algn="l" eaLnBrk="1" hangingPunct="1"/>
            <a:r>
              <a:rPr lang="en-US" sz="1600" b="1">
                <a:solidFill>
                  <a:srgbClr val="A5001E"/>
                </a:solidFill>
                <a:latin typeface="Courier New" pitchFamily="49" charset="0"/>
              </a:rPr>
              <a:t>&lt;p&gt;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There are several good reasons for</a:t>
            </a:r>
            <a:br>
              <a:rPr lang="en-US" sz="1600" b="1">
                <a:latin typeface="Courier New" pitchFamily="49" charset="0"/>
              </a:rPr>
            </a:br>
            <a:r>
              <a:rPr lang="en-US" sz="1600" b="1">
                <a:latin typeface="Courier New" pitchFamily="49" charset="0"/>
              </a:rPr>
              <a:t>  taking </a:t>
            </a:r>
            <a:r>
              <a:rPr lang="en-US" sz="1600" b="1">
                <a:solidFill>
                  <a:srgbClr val="A5001E"/>
                </a:solidFill>
                <a:latin typeface="Courier New" pitchFamily="49" charset="0"/>
              </a:rPr>
              <a:t>&lt;i&gt;</a:t>
            </a:r>
            <a:r>
              <a:rPr lang="en-US" sz="1600" b="1">
                <a:latin typeface="Courier New" pitchFamily="49" charset="0"/>
              </a:rPr>
              <a:t>CS142: Web Applications</a:t>
            </a:r>
            <a:r>
              <a:rPr lang="en-US" sz="1600" b="1">
                <a:solidFill>
                  <a:srgbClr val="A5001E"/>
                </a:solidFill>
                <a:latin typeface="Courier New" pitchFamily="49" charset="0"/>
              </a:rPr>
              <a:t>&lt;/i&gt;</a:t>
            </a:r>
            <a:r>
              <a:rPr lang="en-US" sz="1600" b="1">
                <a:latin typeface="Courier New" pitchFamily="49" charset="0"/>
              </a:rPr>
              <a:t>:</a:t>
            </a:r>
          </a:p>
          <a:p>
            <a:pPr algn="l" eaLnBrk="1" hangingPunct="1"/>
            <a:r>
              <a:rPr lang="en-US" sz="1600" b="1">
                <a:solidFill>
                  <a:srgbClr val="A5001E"/>
                </a:solidFill>
                <a:latin typeface="Courier New" pitchFamily="49" charset="0"/>
              </a:rPr>
              <a:t>&lt;/p&gt;</a:t>
            </a:r>
          </a:p>
          <a:p>
            <a:pPr algn="l" eaLnBrk="1" hangingPunct="1"/>
            <a:r>
              <a:rPr lang="en-US" sz="1600" b="1">
                <a:solidFill>
                  <a:srgbClr val="A5001E"/>
                </a:solidFill>
                <a:latin typeface="Courier New" pitchFamily="49" charset="0"/>
              </a:rPr>
              <a:t>&lt;ul&gt;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</a:t>
            </a:r>
            <a:r>
              <a:rPr lang="en-US" sz="1600" b="1">
                <a:solidFill>
                  <a:srgbClr val="A5001E"/>
                </a:solidFill>
                <a:latin typeface="Courier New" pitchFamily="49" charset="0"/>
              </a:rPr>
              <a:t>&lt;li&gt;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You will learn a variety of</a:t>
            </a:r>
            <a:br>
              <a:rPr lang="en-US" sz="1600" b="1">
                <a:latin typeface="Courier New" pitchFamily="49" charset="0"/>
              </a:rPr>
            </a:br>
            <a:r>
              <a:rPr lang="en-US" sz="1600" b="1">
                <a:latin typeface="Courier New" pitchFamily="49" charset="0"/>
              </a:rPr>
              <a:t>    interesting concepts.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</a:t>
            </a:r>
            <a:r>
              <a:rPr lang="en-US" sz="1600" b="1">
                <a:solidFill>
                  <a:srgbClr val="A5001E"/>
                </a:solidFill>
                <a:latin typeface="Courier New" pitchFamily="49" charset="0"/>
              </a:rPr>
              <a:t>&lt;/li&gt;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...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1638300" y="228600"/>
            <a:ext cx="5867400" cy="272536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715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800" b="1">
                <a:latin typeface="Times New Roman" pitchFamily="18" charset="0"/>
              </a:rPr>
              <a:t>Introduction</a:t>
            </a:r>
          </a:p>
          <a:p>
            <a:pPr algn="l" eaLnBrk="1" hangingPunct="1">
              <a:spcBef>
                <a:spcPct val="55000"/>
              </a:spcBef>
            </a:pPr>
            <a:r>
              <a:rPr lang="en-US">
                <a:latin typeface="Times New Roman" pitchFamily="18" charset="0"/>
              </a:rPr>
              <a:t>There are several good reasons for taking </a:t>
            </a:r>
            <a:r>
              <a:rPr lang="en-US" i="1">
                <a:latin typeface="Times New Roman" pitchFamily="18" charset="0"/>
              </a:rPr>
              <a:t>CS142: Web Applications</a:t>
            </a:r>
            <a:r>
              <a:rPr lang="en-US">
                <a:latin typeface="Times New Roman" pitchFamily="18" charset="0"/>
              </a:rPr>
              <a:t>:</a:t>
            </a:r>
          </a:p>
          <a:p>
            <a:pPr lvl="1" algn="l" eaLnBrk="1" hangingPunct="1">
              <a:spcBef>
                <a:spcPct val="40000"/>
              </a:spcBef>
              <a:buFont typeface="Arial" charset="0"/>
              <a:buChar char="●"/>
            </a:pPr>
            <a:r>
              <a:rPr lang="en-US">
                <a:latin typeface="Times New Roman" pitchFamily="18" charset="0"/>
              </a:rPr>
              <a:t>You will learn a variety of interesting concepts.</a:t>
            </a:r>
          </a:p>
          <a:p>
            <a:pPr lvl="1" algn="l" eaLnBrk="1" hangingPunct="1">
              <a:buFont typeface="Arial" charset="0"/>
              <a:buChar char="●"/>
            </a:pPr>
            <a:r>
              <a:rPr lang="en-US">
                <a:latin typeface="Times New Roman" pitchFamily="18" charset="0"/>
              </a:rPr>
              <a:t>It may inspire you to change the way software is developed.</a:t>
            </a:r>
          </a:p>
          <a:p>
            <a:pPr lvl="1" algn="l" eaLnBrk="1" hangingPunct="1">
              <a:buFont typeface="Arial" charset="0"/>
              <a:buChar char="●"/>
            </a:pPr>
            <a:r>
              <a:rPr lang="en-US">
                <a:latin typeface="Times New Roman" pitchFamily="18" charset="0"/>
              </a:rPr>
              <a:t>It will give you the tools to become fabulously wealthy.</a:t>
            </a:r>
          </a:p>
          <a:p>
            <a:pPr algn="l" eaLnBrk="1" hangingPunct="1"/>
            <a:r>
              <a:rPr lang="en-US">
                <a:latin typeface="Times New Roman" pitchFamily="18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5411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HTML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8CA63C4F-6F80-449F-A9B8-523E990A066E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304800" y="990600"/>
            <a:ext cx="845820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latin typeface="Courier New" pitchFamily="49" charset="0"/>
              </a:rPr>
              <a:t>&lt;?xml version="1.0" encoding="utf-8"?&gt;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&lt;!DOCTYPE html PUBLIC "-//W3C//DTD XHTML 1.0 Strict//EN"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"http://www.w3.org/TR/xhtml1/DTD/xhtml1-strict.dtd"&gt;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&lt;html </a:t>
            </a:r>
            <a:r>
              <a:rPr lang="en-US" b="1" dirty="0" err="1">
                <a:latin typeface="Courier New" pitchFamily="49" charset="0"/>
              </a:rPr>
              <a:t>xmlns</a:t>
            </a:r>
            <a:r>
              <a:rPr lang="en-US" b="1" dirty="0">
                <a:latin typeface="Courier New" pitchFamily="49" charset="0"/>
              </a:rPr>
              <a:t>="http://www.w3.org/1999/xhtml" </a:t>
            </a:r>
            <a:r>
              <a:rPr lang="en-US" b="1" dirty="0" err="1">
                <a:latin typeface="Courier New" pitchFamily="49" charset="0"/>
              </a:rPr>
              <a:t>xml:lang</a:t>
            </a:r>
            <a:r>
              <a:rPr lang="en-US" b="1" dirty="0">
                <a:latin typeface="Courier New" pitchFamily="49" charset="0"/>
              </a:rPr>
              <a:t>="en"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lang</a:t>
            </a:r>
            <a:r>
              <a:rPr lang="en-US" b="1" dirty="0">
                <a:latin typeface="Courier New" pitchFamily="49" charset="0"/>
              </a:rPr>
              <a:t>="en"&gt;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&lt;head&gt;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&lt;title&gt;Hello World&lt;/title&gt;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&lt;/head&gt;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&lt;body&gt;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&lt;p&gt;Hello world!&lt;/p&gt;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&lt;/body&gt;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51792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7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10354</TotalTime>
  <Words>346</Words>
  <Application>Microsoft Office PowerPoint</Application>
  <PresentationFormat>On-screen Show (4:3)</PresentationFormat>
  <Paragraphs>76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408</cp:revision>
  <cp:lastPrinted>2011-01-25T21:54:55Z</cp:lastPrinted>
  <dcterms:created xsi:type="dcterms:W3CDTF">2008-10-19T02:20:00Z</dcterms:created>
  <dcterms:modified xsi:type="dcterms:W3CDTF">2015-01-05T18:50:57Z</dcterms:modified>
</cp:coreProperties>
</file>