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5252BA"/>
    <a:srgbClr val="D81C1C"/>
    <a:srgbClr val="B7CBF0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HTTP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B840500-2712-45B6-B329-05B2929235D0}" type="slidenum">
              <a:rPr lang="en-US"/>
              <a:pPr/>
              <a:t>1</a:t>
            </a:fld>
            <a:endParaRPr 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 Request</a:t>
            </a: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1889125" y="2174875"/>
            <a:ext cx="6035675" cy="376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sz="2400" b="1" dirty="0">
                <a:latin typeface="Courier New" pitchFamily="49" charset="0"/>
              </a:rPr>
              <a:t>GET /index.html HTTP/1.1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Host: www.example.com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User-Agent: Mozilla/5.0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Accept: text/html, */*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Accept-Language: en-us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Accept-Charset: ISO-8859-1,utf-8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Connection: keep-alive</a:t>
            </a:r>
          </a:p>
          <a:p>
            <a:pPr algn="l"/>
            <a:r>
              <a:rPr lang="en-US" sz="2400" i="1" dirty="0">
                <a:solidFill>
                  <a:schemeClr val="folHlink"/>
                </a:solidFill>
              </a:rPr>
              <a:t>blank line</a:t>
            </a:r>
          </a:p>
          <a:p>
            <a:pPr algn="l"/>
            <a:endParaRPr lang="en-US" sz="2400" i="1" dirty="0">
              <a:solidFill>
                <a:schemeClr val="folHlink"/>
              </a:solidFill>
            </a:endParaRPr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3335338" y="1387475"/>
            <a:ext cx="6111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URL</a:t>
            </a:r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>
            <a:off x="3641725" y="1752600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>
            <a:off x="5699125" y="1752600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4578350" y="1387475"/>
            <a:ext cx="22383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>
                <a:solidFill>
                  <a:schemeClr val="folHlink"/>
                </a:solidFill>
              </a:rPr>
              <a:t>Protocol Version</a:t>
            </a:r>
          </a:p>
        </p:txBody>
      </p:sp>
      <p:sp>
        <p:nvSpPr>
          <p:cNvPr id="85001" name="Line 9"/>
          <p:cNvSpPr>
            <a:spLocks noChangeShapeType="1"/>
          </p:cNvSpPr>
          <p:nvPr/>
        </p:nvSpPr>
        <p:spPr bwMode="auto">
          <a:xfrm>
            <a:off x="2270125" y="1752600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2" name="Text Box 10"/>
          <p:cNvSpPr txBox="1">
            <a:spLocks noChangeArrowheads="1"/>
          </p:cNvSpPr>
          <p:nvPr/>
        </p:nvSpPr>
        <p:spPr bwMode="auto">
          <a:xfrm>
            <a:off x="1755775" y="1387475"/>
            <a:ext cx="1017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Method</a:t>
            </a:r>
          </a:p>
        </p:txBody>
      </p:sp>
      <p:sp>
        <p:nvSpPr>
          <p:cNvPr id="85003" name="AutoShape 11"/>
          <p:cNvSpPr>
            <a:spLocks/>
          </p:cNvSpPr>
          <p:nvPr/>
        </p:nvSpPr>
        <p:spPr bwMode="auto">
          <a:xfrm>
            <a:off x="1584325" y="2667000"/>
            <a:ext cx="152400" cy="2057400"/>
          </a:xfrm>
          <a:prstGeom prst="leftBrace">
            <a:avLst>
              <a:gd name="adj1" fmla="val 11250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293688" y="3521075"/>
            <a:ext cx="1154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85005" name="AutoShape 13"/>
          <p:cNvSpPr>
            <a:spLocks/>
          </p:cNvSpPr>
          <p:nvPr/>
        </p:nvSpPr>
        <p:spPr bwMode="auto">
          <a:xfrm>
            <a:off x="1524000" y="5105400"/>
            <a:ext cx="228600" cy="762000"/>
          </a:xfrm>
          <a:prstGeom prst="leftBrace">
            <a:avLst>
              <a:gd name="adj1" fmla="val 2777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174625" y="5105400"/>
            <a:ext cx="12731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400">
                <a:solidFill>
                  <a:schemeClr val="folHlink"/>
                </a:solidFill>
              </a:rPr>
              <a:t>Body</a:t>
            </a:r>
            <a:br>
              <a:rPr lang="en-US" sz="2400">
                <a:solidFill>
                  <a:schemeClr val="folHlink"/>
                </a:solidFill>
              </a:rPr>
            </a:br>
            <a:r>
              <a:rPr lang="en-US" sz="2400">
                <a:solidFill>
                  <a:schemeClr val="folHlink"/>
                </a:solidFill>
              </a:rPr>
              <a:t>(optional)</a:t>
            </a:r>
          </a:p>
        </p:txBody>
      </p:sp>
    </p:spTree>
    <p:extLst>
      <p:ext uri="{BB962C8B-B14F-4D97-AF65-F5344CB8AC3E}">
        <p14:creationId xmlns:p14="http://schemas.microsoft.com/office/powerpoint/2010/main" val="3195941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HTTP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ADFEFDC-F747-41F1-B0FD-478215DFB07F}" type="slidenum">
              <a:rPr lang="en-US"/>
              <a:pPr/>
              <a:t>2</a:t>
            </a:fld>
            <a:endParaRPr lang="en-US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 Response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1889125" y="2006600"/>
            <a:ext cx="6950075" cy="4149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/>
            <a:r>
              <a:rPr lang="en-US" sz="2400" b="1" dirty="0">
                <a:latin typeface="Courier New" pitchFamily="49" charset="0"/>
              </a:rPr>
              <a:t>HTTP/1.1 200 OK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Date: Thu, 24 Jul 2008 17:36:27 GMT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Server: Apache-Coyote/1.1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Content-Type: text/</a:t>
            </a:r>
            <a:r>
              <a:rPr lang="en-US" sz="2400" b="1" dirty="0" err="1">
                <a:latin typeface="Courier New" pitchFamily="49" charset="0"/>
              </a:rPr>
              <a:t>html;charset</a:t>
            </a:r>
            <a:r>
              <a:rPr lang="en-US" sz="2400" b="1" dirty="0">
                <a:latin typeface="Courier New" pitchFamily="49" charset="0"/>
              </a:rPr>
              <a:t>=UTF-8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Content-Length: 1846</a:t>
            </a:r>
          </a:p>
          <a:p>
            <a:pPr algn="l"/>
            <a:r>
              <a:rPr lang="en-US" sz="2400" i="1" dirty="0">
                <a:solidFill>
                  <a:schemeClr val="folHlink"/>
                </a:solidFill>
              </a:rPr>
              <a:t>blank line</a:t>
            </a:r>
          </a:p>
          <a:p>
            <a:pPr algn="l"/>
            <a:r>
              <a:rPr lang="en-US" sz="2400" b="1" dirty="0" smtClean="0">
                <a:latin typeface="Courier New" pitchFamily="49" charset="0"/>
              </a:rPr>
              <a:t>&lt;?xml ... &gt;</a:t>
            </a:r>
          </a:p>
          <a:p>
            <a:pPr algn="l"/>
            <a:r>
              <a:rPr lang="en-US" sz="2400" b="1" dirty="0" smtClean="0">
                <a:latin typeface="Courier New" pitchFamily="49" charset="0"/>
              </a:rPr>
              <a:t>&lt;!DOCTYPE html ... &gt;</a:t>
            </a:r>
          </a:p>
          <a:p>
            <a:pPr algn="l"/>
            <a:r>
              <a:rPr lang="en-US" sz="2400" b="1" dirty="0" smtClean="0">
                <a:latin typeface="Courier New" pitchFamily="49" charset="0"/>
              </a:rPr>
              <a:t>&lt;html ... &gt;</a:t>
            </a:r>
            <a:endParaRPr lang="en-US" sz="2400" b="1" dirty="0">
              <a:latin typeface="Courier New" pitchFamily="49" charset="0"/>
            </a:endParaRPr>
          </a:p>
          <a:p>
            <a:pPr algn="l"/>
            <a:r>
              <a:rPr lang="en-US" sz="2400" b="1" dirty="0">
                <a:latin typeface="Courier New" pitchFamily="49" charset="0"/>
              </a:rPr>
              <a:t>...</a:t>
            </a:r>
          </a:p>
          <a:p>
            <a:pPr algn="l"/>
            <a:r>
              <a:rPr lang="en-US" sz="2400" b="1" dirty="0">
                <a:latin typeface="Courier New" pitchFamily="49" charset="0"/>
              </a:rPr>
              <a:t>&lt;/html&gt;</a:t>
            </a: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3479800" y="1219200"/>
            <a:ext cx="86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Status</a:t>
            </a:r>
          </a:p>
        </p:txBody>
      </p:sp>
      <p:sp>
        <p:nvSpPr>
          <p:cNvPr id="86021" name="Line 5"/>
          <p:cNvSpPr>
            <a:spLocks noChangeShapeType="1"/>
          </p:cNvSpPr>
          <p:nvPr/>
        </p:nvSpPr>
        <p:spPr bwMode="auto">
          <a:xfrm>
            <a:off x="3921125" y="158432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5334000" y="1219200"/>
            <a:ext cx="21859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>
                <a:solidFill>
                  <a:schemeClr val="folHlink"/>
                </a:solidFill>
              </a:rPr>
              <a:t>Status Message</a:t>
            </a: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2270125" y="158432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1755775" y="1219200"/>
            <a:ext cx="1035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Version</a:t>
            </a:r>
          </a:p>
        </p:txBody>
      </p:sp>
      <p:sp>
        <p:nvSpPr>
          <p:cNvPr id="86026" name="AutoShape 10"/>
          <p:cNvSpPr>
            <a:spLocks/>
          </p:cNvSpPr>
          <p:nvPr/>
        </p:nvSpPr>
        <p:spPr bwMode="auto">
          <a:xfrm>
            <a:off x="1600200" y="2498725"/>
            <a:ext cx="136525" cy="1295400"/>
          </a:xfrm>
          <a:prstGeom prst="leftBrace">
            <a:avLst>
              <a:gd name="adj1" fmla="val 7907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293688" y="2955925"/>
            <a:ext cx="1154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Headers</a:t>
            </a:r>
          </a:p>
        </p:txBody>
      </p:sp>
      <p:sp>
        <p:nvSpPr>
          <p:cNvPr id="86028" name="AutoShape 12"/>
          <p:cNvSpPr>
            <a:spLocks/>
          </p:cNvSpPr>
          <p:nvPr/>
        </p:nvSpPr>
        <p:spPr bwMode="auto">
          <a:xfrm>
            <a:off x="1600200" y="4327524"/>
            <a:ext cx="152400" cy="1692276"/>
          </a:xfrm>
          <a:prstGeom prst="leftBrace">
            <a:avLst>
              <a:gd name="adj1" fmla="val 541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9" name="Text Box 13"/>
          <p:cNvSpPr txBox="1">
            <a:spLocks noChangeArrowheads="1"/>
          </p:cNvSpPr>
          <p:nvPr/>
        </p:nvSpPr>
        <p:spPr bwMode="auto">
          <a:xfrm>
            <a:off x="752475" y="4999871"/>
            <a:ext cx="6953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2400" dirty="0">
                <a:solidFill>
                  <a:schemeClr val="folHlink"/>
                </a:solidFill>
              </a:rPr>
              <a:t>Body</a:t>
            </a:r>
          </a:p>
        </p:txBody>
      </p:sp>
      <p:sp>
        <p:nvSpPr>
          <p:cNvPr id="86030" name="Freeform 14"/>
          <p:cNvSpPr>
            <a:spLocks/>
          </p:cNvSpPr>
          <p:nvPr/>
        </p:nvSpPr>
        <p:spPr bwMode="auto">
          <a:xfrm>
            <a:off x="4572000" y="1431925"/>
            <a:ext cx="685800" cy="685800"/>
          </a:xfrm>
          <a:custGeom>
            <a:avLst/>
            <a:gdLst>
              <a:gd name="T0" fmla="*/ 432 w 432"/>
              <a:gd name="T1" fmla="*/ 0 h 384"/>
              <a:gd name="T2" fmla="*/ 0 w 432"/>
              <a:gd name="T3" fmla="*/ 0 h 384"/>
              <a:gd name="T4" fmla="*/ 0 w 432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384">
                <a:moveTo>
                  <a:pt x="432" y="0"/>
                </a:moveTo>
                <a:lnTo>
                  <a:pt x="0" y="0"/>
                </a:lnTo>
                <a:lnTo>
                  <a:pt x="0" y="384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4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10685</TotalTime>
  <Words>98</Words>
  <Application>Microsoft Office PowerPoint</Application>
  <PresentationFormat>On-screen Show (4:3)</PresentationFormat>
  <Paragraphs>35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Design</vt:lpstr>
      <vt:lpstr>HTTP Request</vt:lpstr>
      <vt:lpstr>HTTP Response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427</cp:revision>
  <cp:lastPrinted>2011-01-25T21:54:55Z</cp:lastPrinted>
  <dcterms:created xsi:type="dcterms:W3CDTF">2008-10-19T02:20:00Z</dcterms:created>
  <dcterms:modified xsi:type="dcterms:W3CDTF">2015-01-05T18:13:10Z</dcterms:modified>
</cp:coreProperties>
</file>