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9" r:id="rId2"/>
    <p:sldId id="267" r:id="rId3"/>
    <p:sldId id="269" r:id="rId4"/>
    <p:sldId id="260" r:id="rId5"/>
    <p:sldId id="262" r:id="rId6"/>
    <p:sldId id="263" r:id="rId7"/>
    <p:sldId id="264" r:id="rId8"/>
    <p:sldId id="266" r:id="rId9"/>
    <p:sldId id="265" r:id="rId10"/>
    <p:sldId id="261" r:id="rId11"/>
    <p:sldId id="258" r:id="rId1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4E0"/>
    <a:srgbClr val="B7CBF0"/>
    <a:srgbClr val="D5E0F7"/>
    <a:srgbClr val="DCE6F8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935206E-2EB5-4CA7-A72C-0F19B38EB54B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Javascript Example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1143000" y="1905000"/>
            <a:ext cx="660309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>
                <a:latin typeface="Courier New" pitchFamily="49" charset="0"/>
              </a:rPr>
              <a:t>sum = 0;</a:t>
            </a:r>
          </a:p>
          <a:p>
            <a:pPr algn="l" eaLnBrk="1" hangingPunct="1"/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3200" b="1" dirty="0">
                <a:latin typeface="Courier New" pitchFamily="49" charset="0"/>
              </a:rPr>
              <a:t> (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 = 1; 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 &lt; 10; 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++)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sum += 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*</a:t>
            </a:r>
            <a:r>
              <a:rPr lang="en-US" sz="3200" b="1" dirty="0" err="1">
                <a:latin typeface="Courier New" pitchFamily="49" charset="0"/>
              </a:rPr>
              <a:t>i</a:t>
            </a:r>
            <a:r>
              <a:rPr lang="en-US" sz="32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030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3956B56-9556-4E78-800E-138059BF7B15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Arrays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143000" y="1905000"/>
            <a:ext cx="487505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x = </a:t>
            </a:r>
            <a:r>
              <a:rPr lang="en-US" sz="3200" b="1" dirty="0" smtClean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3200" b="1" dirty="0" smtClean="0">
                <a:latin typeface="Courier New" pitchFamily="49" charset="0"/>
              </a:rPr>
              <a:t> Array();</a:t>
            </a:r>
          </a:p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x[3] = 49;</a:t>
            </a:r>
          </a:p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y = ["a“, 123, 65];</a:t>
            </a:r>
            <a:endParaRPr lang="en-US" sz="32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11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3956B56-9556-4E78-800E-138059BF7B15}" type="slidenum">
              <a:rPr lang="en-US" smtClean="0">
                <a:solidFill>
                  <a:schemeClr val="bg2"/>
                </a:solidFill>
              </a:rPr>
              <a:pPr eaLnBrk="1" hangingPunct="1"/>
              <a:t>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Objects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838200" y="1447800"/>
            <a:ext cx="709681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x = </a:t>
            </a:r>
            <a:r>
              <a:rPr lang="en-US" sz="3200" b="1" dirty="0" smtClean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3200" b="1" dirty="0" smtClean="0">
                <a:latin typeface="Courier New" pitchFamily="49" charset="0"/>
              </a:rPr>
              <a:t> Object();</a:t>
            </a:r>
          </a:p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y = {name: "Alice", age: 23,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</a:t>
            </a:r>
            <a:r>
              <a:rPr lang="en-US" sz="3200" b="1" dirty="0" smtClean="0">
                <a:latin typeface="Courier New" pitchFamily="49" charset="0"/>
              </a:rPr>
              <a:t>   state: "California"};</a:t>
            </a:r>
          </a:p>
          <a:p>
            <a:pPr algn="l" eaLnBrk="1" hangingPunct="1"/>
            <a:endParaRPr lang="en-US" sz="3200" b="1" dirty="0">
              <a:latin typeface="Courier New" pitchFamily="49" charset="0"/>
            </a:endParaRPr>
          </a:p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x.name = "Bob";</a:t>
            </a:r>
          </a:p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x["age"] = 21;</a:t>
            </a:r>
            <a:endParaRPr lang="en-US" sz="32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42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3956B56-9556-4E78-800E-138059BF7B15}" type="slidenum">
              <a:rPr lang="en-US" smtClean="0">
                <a:solidFill>
                  <a:schemeClr val="bg2"/>
                </a:solidFill>
              </a:rPr>
              <a:pPr eaLnBrk="1" hangingPunct="1"/>
              <a:t>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Factorial in Javascript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143000" y="1600200"/>
            <a:ext cx="561564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3200" b="1" dirty="0">
                <a:latin typeface="Courier New" pitchFamily="49" charset="0"/>
              </a:rPr>
              <a:t> </a:t>
            </a:r>
            <a:r>
              <a:rPr lang="en-US" sz="3200" b="1" dirty="0" err="1">
                <a:latin typeface="Courier New" pitchFamily="49" charset="0"/>
              </a:rPr>
              <a:t>fac</a:t>
            </a:r>
            <a:r>
              <a:rPr lang="en-US" sz="3200" b="1" dirty="0">
                <a:latin typeface="Courier New" pitchFamily="49" charset="0"/>
              </a:rPr>
              <a:t>(x)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3200" b="1" dirty="0">
                <a:latin typeface="Courier New" pitchFamily="49" charset="0"/>
              </a:rPr>
              <a:t> (x &lt;= 1)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3200" b="1" dirty="0">
                <a:latin typeface="Courier New" pitchFamily="49" charset="0"/>
              </a:rPr>
              <a:t> 1;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3200" b="1" dirty="0">
                <a:latin typeface="Courier New" pitchFamily="49" charset="0"/>
              </a:rPr>
              <a:t> x*</a:t>
            </a:r>
            <a:r>
              <a:rPr lang="en-US" sz="3200" b="1" dirty="0" err="1">
                <a:latin typeface="Courier New" pitchFamily="49" charset="0"/>
              </a:rPr>
              <a:t>fac</a:t>
            </a:r>
            <a:r>
              <a:rPr lang="en-US" sz="3200" b="1" dirty="0">
                <a:latin typeface="Courier New" pitchFamily="49" charset="0"/>
              </a:rPr>
              <a:t>(x-1);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1475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D2E0674F-2AD0-40F8-9A0E-FC1192E5B822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Method Example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838200" y="1541463"/>
            <a:ext cx="734367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 b="1" dirty="0" smtClean="0">
                <a:latin typeface="Courier New" pitchFamily="49" charset="0"/>
              </a:rPr>
              <a:t>o </a:t>
            </a:r>
            <a:r>
              <a:rPr lang="en-US" sz="3200" b="1" dirty="0">
                <a:latin typeface="Courier New" pitchFamily="49" charset="0"/>
              </a:rPr>
              <a:t>=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3200" b="1" dirty="0">
                <a:latin typeface="Courier New" pitchFamily="49" charset="0"/>
              </a:rPr>
              <a:t> Object();</a:t>
            </a:r>
          </a:p>
          <a:p>
            <a:pPr algn="l" eaLnBrk="1" hangingPunct="1"/>
            <a:r>
              <a:rPr lang="en-US" sz="3200" b="1" dirty="0" err="1">
                <a:latin typeface="Courier New" pitchFamily="49" charset="0"/>
              </a:rPr>
              <a:t>o.count</a:t>
            </a:r>
            <a:r>
              <a:rPr lang="en-US" sz="3200" b="1" dirty="0">
                <a:latin typeface="Courier New" pitchFamily="49" charset="0"/>
              </a:rPr>
              <a:t> = 0;</a:t>
            </a:r>
          </a:p>
          <a:p>
            <a:pPr algn="l" eaLnBrk="1" hangingPunct="1"/>
            <a:r>
              <a:rPr lang="en-US" sz="3200" b="1" dirty="0" err="1">
                <a:latin typeface="Courier New" pitchFamily="49" charset="0"/>
              </a:rPr>
              <a:t>o.increment</a:t>
            </a:r>
            <a:r>
              <a:rPr lang="en-US" sz="3200" b="1" dirty="0">
                <a:latin typeface="Courier New" pitchFamily="49" charset="0"/>
              </a:rPr>
              <a:t> =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3200" b="1" dirty="0">
                <a:latin typeface="Courier New" pitchFamily="49" charset="0"/>
              </a:rPr>
              <a:t>(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3200" b="1" dirty="0">
                <a:latin typeface="Courier New" pitchFamily="49" charset="0"/>
              </a:rPr>
              <a:t> (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 ==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undefined</a:t>
            </a:r>
            <a:r>
              <a:rPr lang="en-US" sz="3200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    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 = 1;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3200" b="1" dirty="0" err="1">
                <a:latin typeface="Courier New" pitchFamily="49" charset="0"/>
              </a:rPr>
              <a:t>.count</a:t>
            </a:r>
            <a:r>
              <a:rPr lang="en-US" sz="3200" b="1" dirty="0">
                <a:latin typeface="Courier New" pitchFamily="49" charset="0"/>
              </a:rPr>
              <a:t> += </a:t>
            </a:r>
            <a:r>
              <a:rPr lang="en-US" sz="3200" b="1" dirty="0" err="1">
                <a:latin typeface="Courier New" pitchFamily="49" charset="0"/>
              </a:rPr>
              <a:t>inc</a:t>
            </a:r>
            <a:r>
              <a:rPr lang="en-US" sz="32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    </a:t>
            </a:r>
            <a:r>
              <a:rPr lang="en-US" sz="32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3200" b="1" dirty="0">
                <a:latin typeface="Courier New" pitchFamily="49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3200" b="1" dirty="0" err="1">
                <a:latin typeface="Courier New" pitchFamily="49" charset="0"/>
              </a:rPr>
              <a:t>.count</a:t>
            </a:r>
            <a:r>
              <a:rPr lang="en-US" sz="32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32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618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E43EF34A-1B8C-4026-8B84-BE11EBECFEDB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Functions Can Have Properties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838200" y="1541463"/>
            <a:ext cx="7742238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plus1(value)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(plus1.invocations ==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undefined</a:t>
            </a:r>
            <a:r>
              <a:rPr lang="en-US" sz="2400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plus1.invocations = 0</a:t>
            </a:r>
            <a:r>
              <a:rPr lang="en-US" sz="2400" b="1" dirty="0" smtClean="0">
                <a:latin typeface="Courier New" pitchFamily="49" charset="0"/>
              </a:rPr>
              <a:t>;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plus1.invocations++;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value+1;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877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DB6FF67-3E74-4BF1-809B-D9FF267604D7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Constructor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838200" y="1630363"/>
            <a:ext cx="657383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Rectangle(width, height)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.width</a:t>
            </a:r>
            <a:r>
              <a:rPr lang="en-US" sz="2400" b="1" dirty="0">
                <a:latin typeface="Courier New" pitchFamily="49" charset="0"/>
              </a:rPr>
              <a:t> = width;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.height</a:t>
            </a:r>
            <a:r>
              <a:rPr lang="en-US" sz="2400" b="1" dirty="0">
                <a:latin typeface="Courier New" pitchFamily="49" charset="0"/>
              </a:rPr>
              <a:t> = height;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r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400" b="1" dirty="0">
                <a:latin typeface="Courier New" pitchFamily="49" charset="0"/>
              </a:rPr>
              <a:t> Rectangle(26, 14);</a:t>
            </a:r>
          </a:p>
        </p:txBody>
      </p:sp>
    </p:spTree>
    <p:extLst>
      <p:ext uri="{BB962C8B-B14F-4D97-AF65-F5344CB8AC3E}">
        <p14:creationId xmlns:p14="http://schemas.microsoft.com/office/powerpoint/2010/main" val="41403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DB6FF67-3E74-4BF1-809B-D9FF267604D7}" type="slidenum">
              <a:rPr lang="en-US" smtClean="0">
                <a:solidFill>
                  <a:schemeClr val="bg2"/>
                </a:solidFill>
              </a:rPr>
              <a:pPr eaLnBrk="1" hangingPunct="1"/>
              <a:t>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Methods (wrong </a:t>
            </a:r>
            <a:r>
              <a:rPr lang="en-US" dirty="0" smtClean="0"/>
              <a:t>way)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838200" y="1630363"/>
            <a:ext cx="7620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Rectangle(width, height)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.width</a:t>
            </a:r>
            <a:r>
              <a:rPr lang="en-US" sz="2400" b="1" dirty="0">
                <a:latin typeface="Courier New" pitchFamily="49" charset="0"/>
              </a:rPr>
              <a:t> = width;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.height</a:t>
            </a:r>
            <a:r>
              <a:rPr lang="en-US" sz="2400" b="1" dirty="0">
                <a:latin typeface="Courier New" pitchFamily="49" charset="0"/>
              </a:rPr>
              <a:t> = height</a:t>
            </a:r>
            <a:r>
              <a:rPr lang="en-US" sz="2400" b="1" dirty="0" smtClean="0">
                <a:latin typeface="Courier New" pitchFamily="49" charset="0"/>
              </a:rPr>
              <a:t>;</a:t>
            </a:r>
          </a:p>
          <a:p>
            <a:pPr algn="l" eaLnBrk="1" hangingPunct="1"/>
            <a:endParaRPr lang="en-US" sz="24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   </a:t>
            </a:r>
            <a:r>
              <a:rPr lang="en-US" sz="2400" b="1" dirty="0" err="1" smtClean="0">
                <a:latin typeface="Courier New" pitchFamily="49" charset="0"/>
              </a:rPr>
              <a:t>this.area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()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smtClean="0">
                <a:latin typeface="Courier New" pitchFamily="49" charset="0"/>
              </a:rPr>
              <a:t>    </a:t>
            </a:r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this.width</a:t>
            </a:r>
            <a:r>
              <a:rPr lang="en-US" sz="2400" b="1" dirty="0">
                <a:latin typeface="Courier New" pitchFamily="49" charset="0"/>
              </a:rPr>
              <a:t>*</a:t>
            </a:r>
            <a:r>
              <a:rPr lang="en-US" sz="2400" b="1" dirty="0" err="1">
                <a:latin typeface="Courier New" pitchFamily="49" charset="0"/>
              </a:rPr>
              <a:t>this.height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2400" b="1" dirty="0" smtClean="0">
                <a:latin typeface="Courier New" pitchFamily="49" charset="0"/>
              </a:rPr>
              <a:t>    }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r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400" b="1" dirty="0">
                <a:latin typeface="Courier New" pitchFamily="49" charset="0"/>
              </a:rPr>
              <a:t> Rectangle(26, 14</a:t>
            </a:r>
            <a:r>
              <a:rPr lang="en-US" sz="2400" b="1" dirty="0" smtClean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400" b="1" dirty="0" smtClean="0">
                <a:latin typeface="Courier New" pitchFamily="49" charset="0"/>
              </a:rPr>
              <a:t>a = </a:t>
            </a:r>
            <a:r>
              <a:rPr lang="en-US" sz="2400" b="1" dirty="0" err="1" smtClean="0">
                <a:latin typeface="Courier New" pitchFamily="49" charset="0"/>
              </a:rPr>
              <a:t>r.area</a:t>
            </a:r>
            <a:r>
              <a:rPr lang="en-US" sz="2400" b="1" dirty="0" smtClean="0">
                <a:latin typeface="Courier New" pitchFamily="49" charset="0"/>
              </a:rPr>
              <a:t>();</a:t>
            </a:r>
            <a:endParaRPr lang="en-US" sz="24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FCA856FF-DB51-4205-AD4B-E468A4235665}" type="slidenum">
              <a:rPr lang="en-US" smtClean="0">
                <a:solidFill>
                  <a:schemeClr val="bg2"/>
                </a:solidFill>
              </a:rPr>
              <a:pPr eaLnBrk="1" hangingPunct="1"/>
              <a:t>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Prototypes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838200" y="1630363"/>
            <a:ext cx="77724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 Rectangle(width, height)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.width</a:t>
            </a:r>
            <a:r>
              <a:rPr lang="en-US" sz="2400" b="1" dirty="0">
                <a:latin typeface="Courier New" pitchFamily="49" charset="0"/>
              </a:rPr>
              <a:t> = width;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this</a:t>
            </a:r>
            <a:r>
              <a:rPr lang="en-US" sz="2400" b="1" dirty="0" err="1">
                <a:latin typeface="Courier New" pitchFamily="49" charset="0"/>
              </a:rPr>
              <a:t>.height</a:t>
            </a:r>
            <a:r>
              <a:rPr lang="en-US" sz="2400" b="1" dirty="0">
                <a:latin typeface="Courier New" pitchFamily="49" charset="0"/>
              </a:rPr>
              <a:t> = height;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Rectangle.prototype.area</a:t>
            </a:r>
            <a:r>
              <a:rPr lang="en-US" sz="2400" b="1" dirty="0">
                <a:latin typeface="Courier New" pitchFamily="49" charset="0"/>
              </a:rPr>
              <a:t>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function</a:t>
            </a:r>
            <a:r>
              <a:rPr lang="en-US" sz="2400" b="1" dirty="0">
                <a:latin typeface="Courier New" pitchFamily="49" charset="0"/>
              </a:rPr>
              <a:t>() {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this.width</a:t>
            </a:r>
            <a:r>
              <a:rPr lang="en-US" sz="2400" b="1" dirty="0">
                <a:latin typeface="Courier New" pitchFamily="49" charset="0"/>
              </a:rPr>
              <a:t>*</a:t>
            </a:r>
            <a:r>
              <a:rPr lang="en-US" sz="2400" b="1" dirty="0" err="1">
                <a:latin typeface="Courier New" pitchFamily="49" charset="0"/>
              </a:rPr>
              <a:t>this.height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r =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400" b="1" dirty="0">
                <a:latin typeface="Courier New" pitchFamily="49" charset="0"/>
              </a:rPr>
              <a:t> Rectangle(26, 14);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a = </a:t>
            </a:r>
            <a:r>
              <a:rPr lang="en-US" sz="2400" b="1" dirty="0" err="1">
                <a:latin typeface="Courier New" pitchFamily="49" charset="0"/>
              </a:rPr>
              <a:t>r.area</a:t>
            </a:r>
            <a:r>
              <a:rPr lang="en-US" sz="2400" b="1" dirty="0">
                <a:latin typeface="Courier New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57011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Javascript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F7CC9F49-B048-4015-9DC7-5417DF2DC690}" type="slidenum">
              <a:rPr lang="en-US" smtClean="0">
                <a:solidFill>
                  <a:schemeClr val="bg2"/>
                </a:solidFill>
              </a:rPr>
              <a:pPr eaLnBrk="1" hangingPunct="1"/>
              <a:t>10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Embedding Javascript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609600" y="1295400"/>
            <a:ext cx="82296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 </a:t>
            </a:r>
            <a:r>
              <a:rPr lang="en-US" sz="2000" b="1" dirty="0" err="1">
                <a:latin typeface="Courier New" pitchFamily="49" charset="0"/>
              </a:rPr>
              <a:t>src</a:t>
            </a:r>
            <a:r>
              <a:rPr lang="en-US" sz="2000" b="1" dirty="0">
                <a:latin typeface="Courier New" pitchFamily="49" charset="0"/>
              </a:rPr>
              <a:t>="myCode.js" /&gt;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//&lt;![CDATA[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alert("Page is loading");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//]]&gt;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&lt;/script&gt;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&lt;p </a:t>
            </a:r>
            <a:r>
              <a:rPr lang="en-US" sz="2000" b="1" dirty="0" err="1">
                <a:latin typeface="Courier New" pitchFamily="49" charset="0"/>
              </a:rPr>
              <a:t>onclick</a:t>
            </a:r>
            <a:r>
              <a:rPr lang="en-US" sz="2000" b="1" dirty="0">
                <a:latin typeface="Courier New" pitchFamily="49" charset="0"/>
              </a:rPr>
              <a:t>="alert</a:t>
            </a:r>
            <a:r>
              <a:rPr lang="en-US" sz="2000" b="1" dirty="0" smtClean="0">
                <a:latin typeface="Courier New" pitchFamily="49" charset="0"/>
              </a:rPr>
              <a:t>('Hello</a:t>
            </a:r>
            <a:r>
              <a:rPr lang="en-US" sz="2000" b="1" dirty="0">
                <a:latin typeface="Courier New" pitchFamily="49" charset="0"/>
              </a:rPr>
              <a:t>, world!');"&gt;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Click here.&lt;/p&gt;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4022725" y="1030288"/>
            <a:ext cx="333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External Javascript File</a:t>
            </a:r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 flipH="1">
            <a:off x="5105400" y="1447800"/>
            <a:ext cx="45720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6272213" y="3363913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Inline Code</a:t>
            </a:r>
          </a:p>
        </p:txBody>
      </p:sp>
      <p:sp>
        <p:nvSpPr>
          <p:cNvPr id="5129" name="Line 8"/>
          <p:cNvSpPr>
            <a:spLocks noChangeShapeType="1"/>
          </p:cNvSpPr>
          <p:nvPr/>
        </p:nvSpPr>
        <p:spPr bwMode="auto">
          <a:xfrm flipH="1" flipV="1">
            <a:off x="5334000" y="3592513"/>
            <a:ext cx="914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6348413" y="5562600"/>
            <a:ext cx="211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Event Handler</a:t>
            </a:r>
          </a:p>
        </p:txBody>
      </p:sp>
      <p:sp>
        <p:nvSpPr>
          <p:cNvPr id="5131" name="Line 10"/>
          <p:cNvSpPr>
            <a:spLocks noChangeShapeType="1"/>
          </p:cNvSpPr>
          <p:nvPr/>
        </p:nvSpPr>
        <p:spPr bwMode="auto">
          <a:xfrm flipH="1" flipV="1">
            <a:off x="4876800" y="5334000"/>
            <a:ext cx="1485900" cy="42227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0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11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11486</TotalTime>
  <Words>449</Words>
  <Application>Microsoft Office PowerPoint</Application>
  <PresentationFormat>On-screen Show (4:3)</PresentationFormat>
  <Paragraphs>114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Simple Javascript Example</vt:lpstr>
      <vt:lpstr>Arrays</vt:lpstr>
      <vt:lpstr>Objects</vt:lpstr>
      <vt:lpstr>Factorial in Javascript</vt:lpstr>
      <vt:lpstr>Method Example</vt:lpstr>
      <vt:lpstr>Functions Can Have Properties</vt:lpstr>
      <vt:lpstr>Constructor</vt:lpstr>
      <vt:lpstr>Methods (wrong way)</vt:lpstr>
      <vt:lpstr>Prototypes</vt:lpstr>
      <vt:lpstr>Embedding Javascript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447</cp:revision>
  <cp:lastPrinted>2011-01-25T21:54:55Z</cp:lastPrinted>
  <dcterms:created xsi:type="dcterms:W3CDTF">2008-10-19T02:20:00Z</dcterms:created>
  <dcterms:modified xsi:type="dcterms:W3CDTF">2015-02-11T18:14:06Z</dcterms:modified>
</cp:coreProperties>
</file>