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58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1DF15F63-B3FF-4D5A-807A-57DBA36B2C16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Simple Rails Template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8458200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&lt;?xml version="1.0" encoding="utf-8"?&gt;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&lt;!DOCTYPE html PUBLIC "-//W3C//DTD XHTML 1.0 Strict//EN"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"http://www.w3.org/TR/xhtml1/DTD/xhtml1-strict.dtd"&gt;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&lt;html </a:t>
            </a:r>
            <a:r>
              <a:rPr lang="en-US" b="1" dirty="0" err="1">
                <a:latin typeface="Courier New" pitchFamily="49" charset="0"/>
              </a:rPr>
              <a:t>xmlns</a:t>
            </a:r>
            <a:r>
              <a:rPr lang="en-US" b="1" dirty="0">
                <a:latin typeface="Courier New" pitchFamily="49" charset="0"/>
              </a:rPr>
              <a:t>="http://www.w3.org/1999/xhtml" </a:t>
            </a:r>
            <a:r>
              <a:rPr lang="en-US" b="1" dirty="0" err="1">
                <a:latin typeface="Courier New" pitchFamily="49" charset="0"/>
              </a:rPr>
              <a:t>xml:lang</a:t>
            </a:r>
            <a:r>
              <a:rPr lang="en-US" b="1" dirty="0">
                <a:latin typeface="Courier New" pitchFamily="49" charset="0"/>
              </a:rPr>
              <a:t>="en"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lang</a:t>
            </a:r>
            <a:r>
              <a:rPr lang="en-US" b="1" dirty="0">
                <a:latin typeface="Courier New" pitchFamily="49" charset="0"/>
              </a:rPr>
              <a:t>="en"&gt;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&lt;title&gt;Hello, User&lt;/title&gt;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This page was fetched at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Time.now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()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16712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E5299DF7-16A0-45FE-818B-F3516B9642A3}" type="slidenum">
              <a:rPr lang="en-US" smtClean="0">
                <a:solidFill>
                  <a:schemeClr val="bg2"/>
                </a:solidFill>
              </a:rPr>
              <a:pPr eaLnBrk="1" hangingPunct="1"/>
              <a:t>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Control Structures in Templates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762000" y="1295400"/>
            <a:ext cx="838200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?xml version="1.0" encoding="utf-8"?&gt;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&lt;!DOCTYPE html PUBLIC "-//W3C//DTD XHTML 1.0 Strict//EN"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"http://www.w3.org/TR/xhtml1/DTD/xhtml1-strict.dtd"&gt;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&lt;html </a:t>
            </a:r>
            <a:r>
              <a:rPr lang="en-US" b="1" dirty="0" err="1">
                <a:latin typeface="Courier New" pitchFamily="49" charset="0"/>
              </a:rPr>
              <a:t>xmlns</a:t>
            </a:r>
            <a:r>
              <a:rPr lang="en-US" b="1" dirty="0">
                <a:latin typeface="Courier New" pitchFamily="49" charset="0"/>
              </a:rPr>
              <a:t>="http://www.w3.org/1999/xhtml" </a:t>
            </a:r>
            <a:r>
              <a:rPr lang="en-US" b="1" dirty="0" err="1">
                <a:latin typeface="Courier New" pitchFamily="49" charset="0"/>
              </a:rPr>
              <a:t>xml:lang</a:t>
            </a:r>
            <a:r>
              <a:rPr lang="en-US" b="1" dirty="0">
                <a:latin typeface="Courier New" pitchFamily="49" charset="0"/>
              </a:rPr>
              <a:t>="en" </a:t>
            </a:r>
            <a:r>
              <a:rPr lang="en-US" b="1" dirty="0" err="1">
                <a:latin typeface="Courier New" pitchFamily="49" charset="0"/>
              </a:rPr>
              <a:t>lang</a:t>
            </a:r>
            <a:r>
              <a:rPr lang="en-US" b="1" dirty="0">
                <a:latin typeface="Courier New" pitchFamily="49" charset="0"/>
              </a:rPr>
              <a:t>="en"&gt;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&lt;title&gt;Rails Parameters&lt;/title&gt;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The &lt;code&gt;</a:t>
            </a:r>
            <a:r>
              <a:rPr lang="en-US" b="1" dirty="0" err="1">
                <a:latin typeface="Courier New" pitchFamily="49" charset="0"/>
              </a:rPr>
              <a:t>params</a:t>
            </a:r>
            <a:r>
              <a:rPr lang="en-US" b="1" dirty="0">
                <a:latin typeface="Courier New" pitchFamily="49" charset="0"/>
              </a:rPr>
              <a:t>&lt;/code&gt; hash contains the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following values: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params.each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do |key, value|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  &lt;p&gt;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key %&gt;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value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%&gt;</a:t>
            </a: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8535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4FFE640D-F6DB-4B84-8A79-EA019A7785F8}" type="slidenum">
              <a:rPr lang="en-US" smtClean="0">
                <a:solidFill>
                  <a:schemeClr val="bg2"/>
                </a:solidFill>
              </a:rPr>
              <a:pPr eaLnBrk="1" hangingPunct="1"/>
              <a:t>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Control Structures, cont’d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762000" y="1295400"/>
            <a:ext cx="4800600" cy="1474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...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params.each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do |key, value|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key %&gt;</a:t>
            </a:r>
            <a:r>
              <a:rPr lang="en-US" b="1" dirty="0">
                <a:latin typeface="Courier New" pitchFamily="49" charset="0"/>
              </a:rPr>
              <a:t>: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value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%&gt;</a:t>
            </a: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...</a:t>
            </a:r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762000" y="3563938"/>
            <a:ext cx="5181600" cy="257333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>
                <a:latin typeface="Courier New" pitchFamily="49" charset="0"/>
              </a:rPr>
              <a:t>  ...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&lt;p&gt;x: 44&lt;/p&gt;</a:t>
            </a:r>
          </a:p>
          <a:p>
            <a:pPr algn="l" eaLnBrk="1" hangingPunct="1"/>
            <a:endParaRPr lang="en-US" b="1" dirty="0">
              <a:latin typeface="Courier New" pitchFamily="49" charset="0"/>
            </a:endParaRP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&lt;p&gt;y: 92&lt;/p&gt;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&lt;p&gt;action: </a:t>
            </a:r>
            <a:r>
              <a:rPr lang="en-US" b="1" dirty="0" err="1">
                <a:latin typeface="Courier New" pitchFamily="49" charset="0"/>
              </a:rPr>
              <a:t>showParams</a:t>
            </a: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  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&lt;p&gt;controller: </a:t>
            </a:r>
            <a:r>
              <a:rPr lang="en-US" b="1" dirty="0" err="1">
                <a:latin typeface="Courier New" pitchFamily="49" charset="0"/>
              </a:rPr>
              <a:t>rails_intro</a:t>
            </a:r>
            <a:r>
              <a:rPr lang="en-US" b="1" dirty="0">
                <a:latin typeface="Courier New" pitchFamily="49" charset="0"/>
              </a:rPr>
              <a:t>&lt;/p&gt;</a:t>
            </a:r>
          </a:p>
          <a:p>
            <a:pPr algn="l" eaLnBrk="1" hangingPunct="1"/>
            <a:r>
              <a:rPr lang="en-US" b="1" dirty="0">
                <a:latin typeface="Courier New" pitchFamily="49" charset="0"/>
              </a:rPr>
              <a:t>  ...</a:t>
            </a:r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762000" y="1020763"/>
            <a:ext cx="101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2"/>
                </a:solidFill>
              </a:rPr>
              <a:t>Template:</a:t>
            </a: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762000" y="3276600"/>
            <a:ext cx="685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2"/>
                </a:solidFill>
              </a:rPr>
              <a:t>HTML:</a:t>
            </a:r>
          </a:p>
        </p:txBody>
      </p:sp>
    </p:spTree>
    <p:extLst>
      <p:ext uri="{BB962C8B-B14F-4D97-AF65-F5344CB8AC3E}">
        <p14:creationId xmlns:p14="http://schemas.microsoft.com/office/powerpoint/2010/main" val="377842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0D9496B4-DC63-40DB-B155-BAC6005F1EDA}" type="slidenum">
              <a:rPr lang="en-US" smtClean="0">
                <a:solidFill>
                  <a:schemeClr val="bg2"/>
                </a:solidFill>
              </a:rPr>
              <a:pPr eaLnBrk="1" hangingPunct="1"/>
              <a:t>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Controller: Compute Primes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457200" y="990600"/>
            <a:ext cx="8458200" cy="560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class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</a:rPr>
              <a:t>RailsIntroController</a:t>
            </a:r>
            <a:r>
              <a:rPr lang="en-US" sz="1600" b="1" dirty="0">
                <a:latin typeface="Courier New" pitchFamily="49" charset="0"/>
              </a:rPr>
              <a:t> &lt; </a:t>
            </a:r>
            <a:r>
              <a:rPr lang="en-US" sz="1600" b="1" dirty="0" err="1">
                <a:latin typeface="Courier New" pitchFamily="49" charset="0"/>
              </a:rPr>
              <a:t>ApplicationController</a:t>
            </a:r>
            <a:endParaRPr lang="en-US" sz="16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</a:t>
            </a:r>
            <a:r>
              <a:rPr lang="en-US" sz="1600" b="1" dirty="0" err="1">
                <a:solidFill>
                  <a:schemeClr val="tx2"/>
                </a:solidFill>
                <a:latin typeface="Courier New" pitchFamily="49" charset="0"/>
              </a:rPr>
              <a:t>def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</a:rPr>
              <a:t>show_primes</a:t>
            </a:r>
            <a:endParaRPr lang="en-US" sz="16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</a:rPr>
              <a:t>params</a:t>
            </a:r>
            <a:r>
              <a:rPr lang="en-US" sz="1600" b="1" dirty="0">
                <a:latin typeface="Courier New" pitchFamily="49" charset="0"/>
              </a:rPr>
              <a:t>[:count] </a:t>
            </a:r>
            <a:r>
              <a:rPr lang="en-US" sz="1600" b="1">
                <a:latin typeface="Courier New" pitchFamily="49" charset="0"/>
              </a:rPr>
              <a:t>!= </a:t>
            </a:r>
            <a:r>
              <a:rPr lang="en-US" sz="1600" b="1" smtClean="0">
                <a:latin typeface="Courier New" pitchFamily="49" charset="0"/>
              </a:rPr>
              <a:t>nil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count = </a:t>
            </a:r>
            <a:r>
              <a:rPr lang="en-US" sz="1600" b="1" dirty="0" err="1">
                <a:latin typeface="Courier New" pitchFamily="49" charset="0"/>
              </a:rPr>
              <a:t>params</a:t>
            </a:r>
            <a:r>
              <a:rPr lang="en-US" sz="1600" b="1" dirty="0">
                <a:latin typeface="Courier New" pitchFamily="49" charset="0"/>
              </a:rPr>
              <a:t>[:count].</a:t>
            </a:r>
            <a:r>
              <a:rPr lang="en-US" sz="1600" b="1" dirty="0" err="1">
                <a:latin typeface="Courier New" pitchFamily="49" charset="0"/>
              </a:rPr>
              <a:t>to_i</a:t>
            </a:r>
            <a:r>
              <a:rPr lang="en-US" sz="1600" b="1" dirty="0">
                <a:latin typeface="Courier New" pitchFamily="49" charset="0"/>
              </a:rPr>
              <a:t>()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else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count = 10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endParaRPr lang="en-US" sz="16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@primes = []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candidate = 2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while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smtClean="0">
                <a:latin typeface="Courier New" pitchFamily="49" charset="0"/>
              </a:rPr>
              <a:t>@</a:t>
            </a:r>
            <a:r>
              <a:rPr lang="en-US" sz="1600" b="1" dirty="0" err="1">
                <a:latin typeface="Courier New" pitchFamily="49" charset="0"/>
              </a:rPr>
              <a:t>primes.length</a:t>
            </a:r>
            <a:r>
              <a:rPr lang="en-US" sz="1600" b="1" dirty="0">
                <a:latin typeface="Courier New" pitchFamily="49" charset="0"/>
              </a:rPr>
              <a:t> &lt; </a:t>
            </a:r>
            <a:r>
              <a:rPr lang="en-US" sz="1600" b="1" dirty="0" smtClean="0">
                <a:latin typeface="Courier New" pitchFamily="49" charset="0"/>
              </a:rPr>
              <a:t>count</a:t>
            </a:r>
            <a:endParaRPr lang="en-US" sz="1600" b="1" dirty="0">
              <a:latin typeface="Courier New" pitchFamily="49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</a:t>
            </a:r>
            <a:r>
              <a:rPr lang="en-US" sz="1600" b="1" dirty="0" err="1" smtClean="0">
                <a:latin typeface="Courier New" pitchFamily="49" charset="0"/>
              </a:rPr>
              <a:t>is_prime</a:t>
            </a:r>
            <a:r>
              <a:rPr lang="en-US" sz="1600" b="1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= true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@</a:t>
            </a:r>
            <a:r>
              <a:rPr lang="en-US" sz="1600" b="1" dirty="0" err="1">
                <a:latin typeface="Courier New" pitchFamily="49" charset="0"/>
              </a:rPr>
              <a:t>primes.each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do</a:t>
            </a:r>
            <a:r>
              <a:rPr lang="en-US" sz="1600" b="1" dirty="0">
                <a:latin typeface="Courier New" pitchFamily="49" charset="0"/>
              </a:rPr>
              <a:t> |prime|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smtClean="0">
                <a:latin typeface="Courier New" pitchFamily="49" charset="0"/>
              </a:rPr>
              <a:t>(candidate </a:t>
            </a:r>
            <a:r>
              <a:rPr lang="en-US" sz="1600" b="1" dirty="0">
                <a:latin typeface="Courier New" pitchFamily="49" charset="0"/>
              </a:rPr>
              <a:t>% prime) == </a:t>
            </a:r>
            <a:r>
              <a:rPr lang="en-US" sz="1600" b="1" dirty="0" smtClean="0">
                <a:latin typeface="Courier New" pitchFamily="49" charset="0"/>
              </a:rPr>
              <a:t>0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  </a:t>
            </a:r>
            <a:r>
              <a:rPr lang="en-US" sz="1600" b="1" dirty="0" err="1" smtClean="0">
                <a:latin typeface="Courier New" pitchFamily="49" charset="0"/>
              </a:rPr>
              <a:t>is_prime</a:t>
            </a:r>
            <a:r>
              <a:rPr lang="en-US" sz="1600" b="1" dirty="0" smtClean="0">
                <a:latin typeface="Courier New" pitchFamily="49" charset="0"/>
              </a:rPr>
              <a:t> </a:t>
            </a:r>
            <a:r>
              <a:rPr lang="en-US" sz="1600" b="1" dirty="0">
                <a:latin typeface="Courier New" pitchFamily="49" charset="0"/>
              </a:rPr>
              <a:t>=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false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break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if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b="1" dirty="0" err="1" smtClean="0">
                <a:latin typeface="Courier New" pitchFamily="49" charset="0"/>
              </a:rPr>
              <a:t>is_prime</a:t>
            </a:r>
            <a:r>
              <a:rPr lang="en-US" sz="1600" b="1" dirty="0" smtClean="0">
                <a:latin typeface="Courier New" pitchFamily="49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then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  @primes &lt;&lt; candidate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  candidate += 1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latin typeface="Courier New" pitchFamily="49" charset="0"/>
              </a:rPr>
              <a:t>  </a:t>
            </a: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1600" b="1" dirty="0">
                <a:solidFill>
                  <a:schemeClr val="tx2"/>
                </a:solidFill>
                <a:latin typeface="Courier New" pitchFamily="49" charset="0"/>
              </a:rPr>
              <a:t>end</a:t>
            </a:r>
          </a:p>
        </p:txBody>
      </p:sp>
      <p:sp>
        <p:nvSpPr>
          <p:cNvPr id="6150" name="AutoShape 4"/>
          <p:cNvSpPr>
            <a:spLocks/>
          </p:cNvSpPr>
          <p:nvPr/>
        </p:nvSpPr>
        <p:spPr bwMode="auto">
          <a:xfrm>
            <a:off x="5638800" y="15240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Text Box 5"/>
          <p:cNvSpPr txBox="1">
            <a:spLocks noChangeArrowheads="1"/>
          </p:cNvSpPr>
          <p:nvPr/>
        </p:nvSpPr>
        <p:spPr bwMode="auto">
          <a:xfrm>
            <a:off x="5867400" y="1616075"/>
            <a:ext cx="2609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folHlink"/>
                </a:solidFill>
              </a:rPr>
              <a:t>Query value determines</a:t>
            </a:r>
            <a:br>
              <a:rPr lang="en-US">
                <a:solidFill>
                  <a:schemeClr val="folHlink"/>
                </a:solidFill>
              </a:rPr>
            </a:br>
            <a:r>
              <a:rPr lang="en-US">
                <a:solidFill>
                  <a:schemeClr val="folHlink"/>
                </a:solidFill>
              </a:rPr>
              <a:t># primes to compute</a:t>
            </a: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6019800" y="2727325"/>
            <a:ext cx="2320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folHlink"/>
                </a:solidFill>
              </a:rPr>
              <a:t>Fill in </a:t>
            </a:r>
            <a:r>
              <a:rPr lang="en-US" b="1">
                <a:solidFill>
                  <a:schemeClr val="folHlink"/>
                </a:solidFill>
                <a:latin typeface="Courier New" pitchFamily="49" charset="0"/>
              </a:rPr>
              <a:t>@primes</a:t>
            </a:r>
            <a:r>
              <a:rPr lang="en-US">
                <a:solidFill>
                  <a:schemeClr val="folHlink"/>
                </a:solidFill>
              </a:rPr>
              <a:t> array</a:t>
            </a:r>
            <a:br>
              <a:rPr lang="en-US">
                <a:solidFill>
                  <a:schemeClr val="folHlink"/>
                </a:solidFill>
              </a:rPr>
            </a:br>
            <a:r>
              <a:rPr lang="en-US">
                <a:solidFill>
                  <a:schemeClr val="folHlink"/>
                </a:solidFill>
              </a:rPr>
              <a:t>with prime numbers</a:t>
            </a:r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 flipH="1">
            <a:off x="5257800" y="3048000"/>
            <a:ext cx="838200" cy="3810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466D8251-7441-4803-8E0C-9863168DD326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Template to Display Primes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457200" y="914400"/>
            <a:ext cx="8458200" cy="5621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&lt;?xml version="1.0" encoding="utf-8"?&gt;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&lt;!DOCTYPE ...&gt;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&lt;html ...&gt;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&lt;title&gt;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@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primes.length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%&gt;</a:t>
            </a:r>
            <a:r>
              <a:rPr lang="en-US" b="1" dirty="0">
                <a:latin typeface="Courier New" pitchFamily="49" charset="0"/>
              </a:rPr>
              <a:t> Prime Numbers&lt;/title&gt;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stylesheet_link_tag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'main' %&gt;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&lt;p&gt;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The first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@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primes.length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%&gt;</a:t>
            </a:r>
            <a:r>
              <a:rPr lang="en-US" b="1" dirty="0">
                <a:latin typeface="Courier New" pitchFamily="49" charset="0"/>
              </a:rPr>
              <a:t> prime numbers are: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&lt;/p&gt;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&lt;table class="</a:t>
            </a:r>
            <a:r>
              <a:rPr lang="en-US" b="1" dirty="0" err="1">
                <a:latin typeface="Courier New" pitchFamily="49" charset="0"/>
              </a:rPr>
              <a:t>oddEven</a:t>
            </a:r>
            <a:r>
              <a:rPr lang="en-US" b="1" dirty="0">
                <a:latin typeface="Courier New" pitchFamily="49" charset="0"/>
              </a:rPr>
              <a:t>" </a:t>
            </a:r>
            <a:r>
              <a:rPr lang="en-US" b="1" dirty="0" err="1">
                <a:latin typeface="Courier New" pitchFamily="49" charset="0"/>
              </a:rPr>
              <a:t>cellspacing</a:t>
            </a:r>
            <a:r>
              <a:rPr lang="en-US" b="1" dirty="0">
                <a:latin typeface="Courier New" pitchFamily="49" charset="0"/>
              </a:rPr>
              <a:t>="0"&gt;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&lt;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 class="header"&gt;&lt;td&gt;Prime Numbers&lt;/td&gt;&lt;/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@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primes.each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 do |prime| %&gt;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  &lt;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 class="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cycle('odd', 'even')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%&gt;</a:t>
            </a:r>
            <a:r>
              <a:rPr lang="en-US" b="1" dirty="0">
                <a:latin typeface="Courier New" pitchFamily="49" charset="0"/>
              </a:rPr>
              <a:t>"&gt;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    &lt;td&gt;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prime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%&gt;</a:t>
            </a:r>
            <a:r>
              <a:rPr lang="en-US" b="1" dirty="0">
                <a:latin typeface="Courier New" pitchFamily="49" charset="0"/>
              </a:rPr>
              <a:t>&lt;/td&gt;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  &lt;/</a:t>
            </a:r>
            <a:r>
              <a:rPr lang="en-US" b="1" dirty="0" err="1">
                <a:latin typeface="Courier New" pitchFamily="49" charset="0"/>
              </a:rPr>
              <a:t>tr</a:t>
            </a:r>
            <a:r>
              <a:rPr lang="en-US" b="1" dirty="0">
                <a:latin typeface="Courier New" pitchFamily="49" charset="0"/>
              </a:rPr>
              <a:t>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 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 end %&gt;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  &lt;/table&gt;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 eaLnBrk="1" hangingPunct="1">
              <a:lnSpc>
                <a:spcPct val="95000"/>
              </a:lnSpc>
            </a:pPr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16181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Directory Structure</a:t>
            </a:r>
          </a:p>
        </p:txBody>
      </p:sp>
      <p:sp>
        <p:nvSpPr>
          <p:cNvPr id="819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956E138D-B93F-483B-A411-09AF1F38B197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1027113" y="990600"/>
            <a:ext cx="646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app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1931988" y="2514600"/>
            <a:ext cx="1878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rails_intro</a:t>
            </a:r>
          </a:p>
        </p:txBody>
      </p:sp>
      <p:sp>
        <p:nvSpPr>
          <p:cNvPr id="8201" name="TextBox 10"/>
          <p:cNvSpPr txBox="1">
            <a:spLocks noChangeArrowheads="1"/>
          </p:cNvSpPr>
          <p:nvPr/>
        </p:nvSpPr>
        <p:spPr bwMode="auto">
          <a:xfrm>
            <a:off x="1524000" y="2209800"/>
            <a:ext cx="954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views</a:t>
            </a:r>
          </a:p>
        </p:txBody>
      </p:sp>
      <p:sp>
        <p:nvSpPr>
          <p:cNvPr id="8202" name="TextBox 11"/>
          <p:cNvSpPr txBox="1">
            <a:spLocks noChangeArrowheads="1"/>
          </p:cNvSpPr>
          <p:nvPr/>
        </p:nvSpPr>
        <p:spPr bwMode="auto">
          <a:xfrm>
            <a:off x="1482725" y="4019550"/>
            <a:ext cx="1108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models</a:t>
            </a:r>
          </a:p>
        </p:txBody>
      </p:sp>
      <p:sp>
        <p:nvSpPr>
          <p:cNvPr id="8203" name="TextBox 12"/>
          <p:cNvSpPr txBox="1">
            <a:spLocks noChangeArrowheads="1"/>
          </p:cNvSpPr>
          <p:nvPr/>
        </p:nvSpPr>
        <p:spPr bwMode="auto">
          <a:xfrm>
            <a:off x="1474788" y="1295400"/>
            <a:ext cx="1878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controllers</a:t>
            </a:r>
          </a:p>
        </p:txBody>
      </p:sp>
      <p:sp>
        <p:nvSpPr>
          <p:cNvPr id="8204" name="TextBox 13"/>
          <p:cNvSpPr txBox="1">
            <a:spLocks noChangeArrowheads="1"/>
          </p:cNvSpPr>
          <p:nvPr/>
        </p:nvSpPr>
        <p:spPr bwMode="auto">
          <a:xfrm>
            <a:off x="1911350" y="1600200"/>
            <a:ext cx="4032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rails_intro_controller.rb</a:t>
            </a:r>
          </a:p>
        </p:txBody>
      </p:sp>
      <p:sp>
        <p:nvSpPr>
          <p:cNvPr id="8205" name="TextBox 14"/>
          <p:cNvSpPr txBox="1">
            <a:spLocks noChangeArrowheads="1"/>
          </p:cNvSpPr>
          <p:nvPr/>
        </p:nvSpPr>
        <p:spPr bwMode="auto">
          <a:xfrm>
            <a:off x="1905000" y="1905000"/>
            <a:ext cx="341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student_controller.rb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914400" y="1037094"/>
            <a:ext cx="0" cy="4883259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371600" y="150177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71600" y="240030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828800" y="1657350"/>
            <a:ext cx="0" cy="43815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828800" y="1801813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1" name="TextBox 39"/>
          <p:cNvSpPr txBox="1">
            <a:spLocks noChangeArrowheads="1"/>
          </p:cNvSpPr>
          <p:nvPr/>
        </p:nvSpPr>
        <p:spPr bwMode="auto">
          <a:xfrm>
            <a:off x="2389188" y="2819400"/>
            <a:ext cx="2339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>
                <a:latin typeface="Courier New" pitchFamily="49" charset="0"/>
                <a:cs typeface="Courier New" pitchFamily="49" charset="0"/>
              </a:rPr>
              <a:t>hello.html.erb</a:t>
            </a:r>
          </a:p>
        </p:txBody>
      </p:sp>
      <p:sp>
        <p:nvSpPr>
          <p:cNvPr id="8212" name="TextBox 40"/>
          <p:cNvSpPr txBox="1">
            <a:spLocks noChangeArrowheads="1"/>
          </p:cNvSpPr>
          <p:nvPr/>
        </p:nvSpPr>
        <p:spPr bwMode="auto">
          <a:xfrm>
            <a:off x="2386013" y="3124200"/>
            <a:ext cx="3262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show_params.html.erb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213" name="TextBox 41"/>
          <p:cNvSpPr txBox="1">
            <a:spLocks noChangeArrowheads="1"/>
          </p:cNvSpPr>
          <p:nvPr/>
        </p:nvSpPr>
        <p:spPr bwMode="auto">
          <a:xfrm>
            <a:off x="2378075" y="3429000"/>
            <a:ext cx="3262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show_primes.html.erb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214" name="TextBox 42"/>
          <p:cNvSpPr txBox="1">
            <a:spLocks noChangeArrowheads="1"/>
          </p:cNvSpPr>
          <p:nvPr/>
        </p:nvSpPr>
        <p:spPr bwMode="auto">
          <a:xfrm>
            <a:off x="1905000" y="3733800"/>
            <a:ext cx="1262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student</a:t>
            </a:r>
          </a:p>
        </p:txBody>
      </p:sp>
      <p:sp>
        <p:nvSpPr>
          <p:cNvPr id="8216" name="TextBox 44"/>
          <p:cNvSpPr txBox="1">
            <a:spLocks noChangeArrowheads="1"/>
          </p:cNvSpPr>
          <p:nvPr/>
        </p:nvSpPr>
        <p:spPr bwMode="auto">
          <a:xfrm>
            <a:off x="1933575" y="5238750"/>
            <a:ext cx="1878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stylesheets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217" name="TextBox 45"/>
          <p:cNvSpPr txBox="1">
            <a:spLocks noChangeArrowheads="1"/>
          </p:cNvSpPr>
          <p:nvPr/>
        </p:nvSpPr>
        <p:spPr bwMode="auto">
          <a:xfrm>
            <a:off x="2389188" y="5543550"/>
            <a:ext cx="14157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main.css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1371600" y="1318647"/>
            <a:ext cx="0" cy="320040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28800" y="209550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828800" y="2590800"/>
            <a:ext cx="0" cy="1343025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828800" y="271145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828800" y="393065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286000" y="2895600"/>
            <a:ext cx="0" cy="72390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286000" y="3017838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286000" y="331470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286000" y="3619500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371600" y="421322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828800" y="5433447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914400" y="1189038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36" name="TextBox 76"/>
          <p:cNvSpPr txBox="1">
            <a:spLocks noChangeArrowheads="1"/>
          </p:cNvSpPr>
          <p:nvPr/>
        </p:nvSpPr>
        <p:spPr bwMode="auto">
          <a:xfrm>
            <a:off x="1025525" y="5715000"/>
            <a:ext cx="492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db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237" name="TextBox 77"/>
          <p:cNvSpPr txBox="1">
            <a:spLocks noChangeArrowheads="1"/>
          </p:cNvSpPr>
          <p:nvPr/>
        </p:nvSpPr>
        <p:spPr bwMode="auto">
          <a:xfrm>
            <a:off x="1489075" y="6000750"/>
            <a:ext cx="1262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migrate</a:t>
            </a:r>
          </a:p>
        </p:txBody>
      </p:sp>
      <p:cxnSp>
        <p:nvCxnSpPr>
          <p:cNvPr id="80" name="Straight Connector 79"/>
          <p:cNvCxnSpPr/>
          <p:nvPr/>
        </p:nvCxnSpPr>
        <p:spPr>
          <a:xfrm>
            <a:off x="914400" y="5916613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371600" y="6072188"/>
            <a:ext cx="0" cy="123825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371600" y="619442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2"/>
          <p:cNvSpPr txBox="1">
            <a:spLocks noChangeArrowheads="1"/>
          </p:cNvSpPr>
          <p:nvPr/>
        </p:nvSpPr>
        <p:spPr bwMode="auto">
          <a:xfrm>
            <a:off x="1482803" y="4324290"/>
            <a:ext cx="11079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assets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5" name="TextBox 42"/>
          <p:cNvSpPr txBox="1">
            <a:spLocks noChangeArrowheads="1"/>
          </p:cNvSpPr>
          <p:nvPr/>
        </p:nvSpPr>
        <p:spPr bwMode="auto">
          <a:xfrm>
            <a:off x="1905000" y="4953000"/>
            <a:ext cx="18774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javascripts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1371600" y="4519047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828800" y="4724400"/>
            <a:ext cx="0" cy="709047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828800" y="514414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266950" y="5614422"/>
            <a:ext cx="0" cy="123825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2266950" y="5736659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42"/>
          <p:cNvSpPr txBox="1">
            <a:spLocks noChangeArrowheads="1"/>
          </p:cNvSpPr>
          <p:nvPr/>
        </p:nvSpPr>
        <p:spPr bwMode="auto">
          <a:xfrm>
            <a:off x="1905000" y="4648200"/>
            <a:ext cx="11079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images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1828800" y="4838055"/>
            <a:ext cx="17145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77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CS 142 Lecture Notes: Rails Controllers and Views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chemeClr val="bg2"/>
                </a:solidFill>
              </a:rPr>
              <a:t>Slide </a:t>
            </a:r>
            <a:fld id="{E3D7C1AC-8A6D-48D0-A4DD-594D0B901EE4}" type="slidenum">
              <a:rPr lang="en-US" smtClean="0">
                <a:solidFill>
                  <a:schemeClr val="bg2"/>
                </a:solidFill>
              </a:rPr>
              <a:pPr eaLnBrk="1" hangingPunct="1"/>
              <a:t>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Layouts</a:t>
            </a: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457200" y="1233488"/>
            <a:ext cx="7924800" cy="3416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&lt;?xml version="1.0" encoding="utf-8"?&gt;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&lt;!DOCTYPE html PUBLIC "-//W3C//DTD XHTML 1.0 Strict//EN"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  "http://www.w3.org/TR/xhtml1/DTD/xhtml1-strict.dtd"&gt;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&lt;html </a:t>
            </a:r>
            <a:r>
              <a:rPr lang="en-US" b="1" dirty="0" err="1">
                <a:latin typeface="Courier New" pitchFamily="49" charset="0"/>
              </a:rPr>
              <a:t>xmlns</a:t>
            </a:r>
            <a:r>
              <a:rPr lang="en-US" b="1" dirty="0">
                <a:latin typeface="Courier New" pitchFamily="49" charset="0"/>
              </a:rPr>
              <a:t>="http://www.w3.org/1999/xhtml" </a:t>
            </a:r>
            <a:r>
              <a:rPr lang="en-US" b="1" dirty="0" err="1">
                <a:latin typeface="Courier New" pitchFamily="49" charset="0"/>
              </a:rPr>
              <a:t>xml:lang</a:t>
            </a:r>
            <a:r>
              <a:rPr lang="en-US" b="1" dirty="0">
                <a:latin typeface="Courier New" pitchFamily="49" charset="0"/>
              </a:rPr>
              <a:t>="en"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</a:rPr>
              <a:t>lang</a:t>
            </a:r>
            <a:r>
              <a:rPr lang="en-US" b="1" dirty="0">
                <a:latin typeface="Courier New" pitchFamily="49" charset="0"/>
              </a:rPr>
              <a:t>="en"&gt;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&lt;head&gt;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  &lt;title&gt;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@title %&gt;</a:t>
            </a:r>
            <a:r>
              <a:rPr lang="en-US" b="1" dirty="0">
                <a:latin typeface="Courier New" pitchFamily="49" charset="0"/>
              </a:rPr>
              <a:t>&lt;/title&gt;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&lt;/head&gt;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&lt;body&gt;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&lt;%= yield %&gt;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&lt;/body&gt;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&lt;/html&gt;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57200" y="914400"/>
            <a:ext cx="39497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2"/>
                </a:solidFill>
              </a:rPr>
              <a:t>app/views/layouts/</a:t>
            </a:r>
            <a:r>
              <a:rPr lang="en-US" dirty="0" err="1">
                <a:solidFill>
                  <a:schemeClr val="tx2"/>
                </a:solidFill>
              </a:rPr>
              <a:t>application.html.erb</a:t>
            </a:r>
            <a:r>
              <a:rPr lang="en-US" dirty="0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57200" y="5116513"/>
            <a:ext cx="7924800" cy="12001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b="1" dirty="0">
                <a:solidFill>
                  <a:schemeClr val="accent4"/>
                </a:solidFill>
                <a:latin typeface="Courier New" pitchFamily="49" charset="0"/>
              </a:rPr>
              <a:t>&lt;% @title = "Hello, user" %&gt;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&lt;p&gt;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  This page was fetched at 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&lt;%= </a:t>
            </a:r>
            <a:r>
              <a:rPr lang="en-US" b="1" dirty="0" err="1">
                <a:solidFill>
                  <a:schemeClr val="folHlink"/>
                </a:solidFill>
                <a:latin typeface="Courier New" pitchFamily="49" charset="0"/>
              </a:rPr>
              <a:t>Time.now</a:t>
            </a:r>
            <a:r>
              <a:rPr lang="en-US" b="1" dirty="0">
                <a:solidFill>
                  <a:schemeClr val="folHlink"/>
                </a:solidFill>
                <a:latin typeface="Courier New" pitchFamily="49" charset="0"/>
              </a:rPr>
              <a:t>() %&gt;</a:t>
            </a:r>
          </a:p>
          <a:p>
            <a:pPr algn="l">
              <a:defRPr/>
            </a:pPr>
            <a:r>
              <a:rPr lang="en-US" b="1" dirty="0">
                <a:latin typeface="Courier New" pitchFamily="49" charset="0"/>
              </a:rPr>
              <a:t>&lt;/p&gt;</a:t>
            </a:r>
          </a:p>
        </p:txBody>
      </p:sp>
      <p:sp>
        <p:nvSpPr>
          <p:cNvPr id="9224" name="Text Box 6"/>
          <p:cNvSpPr txBox="1">
            <a:spLocks noChangeArrowheads="1"/>
          </p:cNvSpPr>
          <p:nvPr/>
        </p:nvSpPr>
        <p:spPr bwMode="auto">
          <a:xfrm>
            <a:off x="457200" y="4813300"/>
            <a:ext cx="36036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tx2"/>
                </a:solidFill>
              </a:rPr>
              <a:t>app/views/</a:t>
            </a:r>
            <a:r>
              <a:rPr lang="en-US" dirty="0" err="1">
                <a:solidFill>
                  <a:schemeClr val="tx2"/>
                </a:solidFill>
              </a:rPr>
              <a:t>rails_intro</a:t>
            </a:r>
            <a:r>
              <a:rPr lang="en-US" dirty="0">
                <a:solidFill>
                  <a:schemeClr val="tx2"/>
                </a:solidFill>
              </a:rPr>
              <a:t>/</a:t>
            </a:r>
            <a:r>
              <a:rPr lang="en-US" dirty="0" err="1">
                <a:solidFill>
                  <a:schemeClr val="tx2"/>
                </a:solidFill>
              </a:rPr>
              <a:t>hello.html.erb</a:t>
            </a:r>
            <a:r>
              <a:rPr lang="en-US" dirty="0">
                <a:solidFill>
                  <a:schemeClr val="tx2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9926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10771</TotalTime>
  <Words>758</Words>
  <Application>Microsoft Office PowerPoint</Application>
  <PresentationFormat>On-screen Show (4:3)</PresentationFormat>
  <Paragraphs>154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Simple Rails Template</vt:lpstr>
      <vt:lpstr>Control Structures in Templates</vt:lpstr>
      <vt:lpstr>Control Structures, cont’d</vt:lpstr>
      <vt:lpstr>Controller: Compute Primes</vt:lpstr>
      <vt:lpstr>Template to Display Primes</vt:lpstr>
      <vt:lpstr>Directory Structure</vt:lpstr>
      <vt:lpstr>Layouts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423</cp:revision>
  <cp:lastPrinted>2011-01-25T21:54:55Z</cp:lastPrinted>
  <dcterms:created xsi:type="dcterms:W3CDTF">2008-10-19T02:20:00Z</dcterms:created>
  <dcterms:modified xsi:type="dcterms:W3CDTF">2015-01-23T18:24:29Z</dcterms:modified>
</cp:coreProperties>
</file>