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9" r:id="rId2"/>
    <p:sldId id="260" r:id="rId3"/>
    <p:sldId id="270" r:id="rId4"/>
    <p:sldId id="271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BA"/>
    <a:srgbClr val="D81C1C"/>
    <a:srgbClr val="B7CBF0"/>
    <a:srgbClr val="DCE6F8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B3AA469C-9C02-464A-9C96-99A332448E56}" type="slidenum">
              <a:rPr lang="en-US" smtClean="0">
                <a:solidFill>
                  <a:schemeClr val="bg2"/>
                </a:solidFill>
              </a:rPr>
              <a:pPr eaLnBrk="1" hangingPunct="1"/>
              <a:t>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Basic Ruby Syntax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914400" y="1600200"/>
            <a:ext cx="75438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latin typeface="Courier New" pitchFamily="49" charset="0"/>
              </a:rPr>
              <a:t>sum = 0</a:t>
            </a:r>
          </a:p>
          <a:p>
            <a:pPr algn="l" eaLnBrk="1" hangingPunct="1"/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 = 1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while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 &lt;= 10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sum += 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*</a:t>
            </a:r>
            <a:r>
              <a:rPr lang="en-US" sz="2400" b="1" dirty="0" err="1">
                <a:latin typeface="Courier New" pitchFamily="49" charset="0"/>
              </a:rPr>
              <a:t>i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 = 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 + 1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puts "Sum of squares is #{sum}\n"</a:t>
            </a:r>
          </a:p>
        </p:txBody>
      </p:sp>
      <p:sp>
        <p:nvSpPr>
          <p:cNvPr id="3078" name="Text Box 4"/>
          <p:cNvSpPr txBox="1">
            <a:spLocks noChangeArrowheads="1"/>
          </p:cNvSpPr>
          <p:nvPr/>
        </p:nvSpPr>
        <p:spPr bwMode="auto">
          <a:xfrm>
            <a:off x="4648200" y="1628775"/>
            <a:ext cx="3668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folHlink"/>
                </a:solidFill>
              </a:rPr>
              <a:t>Newline is statement separator</a:t>
            </a:r>
          </a:p>
        </p:txBody>
      </p:sp>
      <p:sp>
        <p:nvSpPr>
          <p:cNvPr id="3079" name="Line 5"/>
          <p:cNvSpPr>
            <a:spLocks noChangeShapeType="1"/>
          </p:cNvSpPr>
          <p:nvPr/>
        </p:nvSpPr>
        <p:spPr bwMode="auto">
          <a:xfrm flipH="1">
            <a:off x="2514600" y="1828800"/>
            <a:ext cx="20574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0" name="Text Box 6"/>
          <p:cNvSpPr txBox="1">
            <a:spLocks noChangeArrowheads="1"/>
          </p:cNvSpPr>
          <p:nvPr/>
        </p:nvSpPr>
        <p:spPr bwMode="auto">
          <a:xfrm>
            <a:off x="4800600" y="3200400"/>
            <a:ext cx="4014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>
                <a:solidFill>
                  <a:schemeClr val="folHlink"/>
                </a:solidFill>
                <a:latin typeface="Courier New" pitchFamily="49" charset="0"/>
              </a:rPr>
              <a:t>do ... end</a:t>
            </a:r>
            <a:r>
              <a:rPr lang="en-US" sz="2000">
                <a:solidFill>
                  <a:schemeClr val="folHlink"/>
                </a:solidFill>
              </a:rPr>
              <a:t> instead of </a:t>
            </a:r>
            <a:r>
              <a:rPr lang="en-US" sz="2000" b="1">
                <a:solidFill>
                  <a:schemeClr val="folHlink"/>
                </a:solidFill>
                <a:latin typeface="Courier New" pitchFamily="49" charset="0"/>
              </a:rPr>
              <a:t>{ ... }</a:t>
            </a:r>
          </a:p>
        </p:txBody>
      </p:sp>
      <p:sp>
        <p:nvSpPr>
          <p:cNvPr id="3081" name="Line 7"/>
          <p:cNvSpPr>
            <a:spLocks noChangeShapeType="1"/>
          </p:cNvSpPr>
          <p:nvPr/>
        </p:nvSpPr>
        <p:spPr bwMode="auto">
          <a:xfrm flipH="1" flipV="1">
            <a:off x="3924300" y="2663825"/>
            <a:ext cx="876300" cy="612775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2" name="Line 8"/>
          <p:cNvSpPr>
            <a:spLocks noChangeShapeType="1"/>
          </p:cNvSpPr>
          <p:nvPr/>
        </p:nvSpPr>
        <p:spPr bwMode="auto">
          <a:xfrm flipH="1">
            <a:off x="1617663" y="3444875"/>
            <a:ext cx="3194050" cy="1905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3" name="Text Box 9"/>
          <p:cNvSpPr txBox="1">
            <a:spLocks noChangeArrowheads="1"/>
          </p:cNvSpPr>
          <p:nvPr/>
        </p:nvSpPr>
        <p:spPr bwMode="auto">
          <a:xfrm>
            <a:off x="533400" y="5013325"/>
            <a:ext cx="2597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chemeClr val="folHlink"/>
                </a:solidFill>
              </a:rPr>
              <a:t>Optional parentheses</a:t>
            </a:r>
          </a:p>
          <a:p>
            <a:pPr algn="ctr" eaLnBrk="1" hangingPunct="1"/>
            <a:r>
              <a:rPr lang="en-US" sz="2000">
                <a:solidFill>
                  <a:schemeClr val="folHlink"/>
                </a:solidFill>
              </a:rPr>
              <a:t>in method invocation</a:t>
            </a:r>
          </a:p>
        </p:txBody>
      </p:sp>
      <p:sp>
        <p:nvSpPr>
          <p:cNvPr id="3084" name="Line 10"/>
          <p:cNvSpPr>
            <a:spLocks noChangeShapeType="1"/>
          </p:cNvSpPr>
          <p:nvPr/>
        </p:nvSpPr>
        <p:spPr bwMode="auto">
          <a:xfrm flipH="1" flipV="1">
            <a:off x="1835150" y="4191000"/>
            <a:ext cx="0" cy="8382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5" name="Text Box 11"/>
          <p:cNvSpPr txBox="1">
            <a:spLocks noChangeArrowheads="1"/>
          </p:cNvSpPr>
          <p:nvPr/>
        </p:nvSpPr>
        <p:spPr bwMode="auto">
          <a:xfrm>
            <a:off x="5078413" y="5013325"/>
            <a:ext cx="17795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chemeClr val="folHlink"/>
                </a:solidFill>
              </a:rPr>
              <a:t>Substitution in</a:t>
            </a:r>
            <a:br>
              <a:rPr lang="en-US" sz="2000">
                <a:solidFill>
                  <a:schemeClr val="folHlink"/>
                </a:solidFill>
              </a:rPr>
            </a:br>
            <a:r>
              <a:rPr lang="en-US" sz="2000">
                <a:solidFill>
                  <a:schemeClr val="folHlink"/>
                </a:solidFill>
              </a:rPr>
              <a:t>string value</a:t>
            </a:r>
          </a:p>
        </p:txBody>
      </p:sp>
      <p:sp>
        <p:nvSpPr>
          <p:cNvPr id="3086" name="Line 12"/>
          <p:cNvSpPr>
            <a:spLocks noChangeShapeType="1"/>
          </p:cNvSpPr>
          <p:nvPr/>
        </p:nvSpPr>
        <p:spPr bwMode="auto">
          <a:xfrm flipH="1" flipV="1">
            <a:off x="6019800" y="4191000"/>
            <a:ext cx="0" cy="8382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1301859" y="1278610"/>
            <a:ext cx="3270142" cy="418454"/>
          </a:xfrm>
          <a:custGeom>
            <a:avLst/>
            <a:gdLst>
              <a:gd name="connsiteX0" fmla="*/ 2843939 w 2843939"/>
              <a:gd name="connsiteY0" fmla="*/ 0 h 418454"/>
              <a:gd name="connsiteX1" fmla="*/ 0 w 2843939"/>
              <a:gd name="connsiteY1" fmla="*/ 0 h 418454"/>
              <a:gd name="connsiteX2" fmla="*/ 0 w 2843939"/>
              <a:gd name="connsiteY2" fmla="*/ 418454 h 418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3939" h="418454">
                <a:moveTo>
                  <a:pt x="2843939" y="0"/>
                </a:moveTo>
                <a:lnTo>
                  <a:pt x="0" y="0"/>
                </a:lnTo>
                <a:lnTo>
                  <a:pt x="0" y="418454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648200" y="1081921"/>
            <a:ext cx="293702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chemeClr val="folHlink"/>
                </a:solidFill>
              </a:rPr>
              <a:t>No variable declarations</a:t>
            </a:r>
            <a:endParaRPr lang="en-US" sz="2000" dirty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80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6651004D-4379-4229-B801-AD4542E3C911}" type="slidenum">
              <a:rPr lang="en-US" smtClean="0">
                <a:solidFill>
                  <a:schemeClr val="bg2"/>
                </a:solidFill>
              </a:rPr>
              <a:pPr eaLnBrk="1" hangingPunct="1"/>
              <a:t>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 Names and Scopes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eaLnBrk="1" hangingPunct="1">
              <a:buFont typeface="Arial" charset="0"/>
              <a:buNone/>
              <a:tabLst>
                <a:tab pos="2290763" algn="l"/>
              </a:tabLst>
            </a:pPr>
            <a:r>
              <a:rPr lang="en-US" dirty="0" smtClean="0">
                <a:solidFill>
                  <a:schemeClr val="tx2"/>
                </a:solidFill>
                <a:latin typeface="Courier New" pitchFamily="49" charset="0"/>
              </a:rPr>
              <a:t>foo</a:t>
            </a:r>
            <a:r>
              <a:rPr lang="en-US" dirty="0" smtClean="0"/>
              <a:t>	Local variable</a:t>
            </a:r>
          </a:p>
          <a:p>
            <a:pPr eaLnBrk="1" hangingPunct="1">
              <a:buFont typeface="Arial" charset="0"/>
              <a:buNone/>
              <a:tabLst>
                <a:tab pos="2290763" algn="l"/>
              </a:tabLst>
            </a:pPr>
            <a:r>
              <a:rPr lang="en-US" dirty="0" smtClean="0">
                <a:solidFill>
                  <a:schemeClr val="tx2"/>
                </a:solidFill>
                <a:latin typeface="Courier New" pitchFamily="49" charset="0"/>
              </a:rPr>
              <a:t>$foo</a:t>
            </a:r>
            <a:r>
              <a:rPr lang="en-US" dirty="0" smtClean="0"/>
              <a:t>	Global variable</a:t>
            </a:r>
          </a:p>
          <a:p>
            <a:pPr eaLnBrk="1" hangingPunct="1">
              <a:buFont typeface="Arial" charset="0"/>
              <a:buNone/>
              <a:tabLst>
                <a:tab pos="2290763" algn="l"/>
              </a:tabLst>
            </a:pPr>
            <a:r>
              <a:rPr lang="en-US" dirty="0" smtClean="0">
                <a:solidFill>
                  <a:schemeClr val="tx2"/>
                </a:solidFill>
                <a:latin typeface="Courier New" pitchFamily="49" charset="0"/>
              </a:rPr>
              <a:t>@foo</a:t>
            </a:r>
            <a:r>
              <a:rPr lang="en-US" dirty="0" smtClean="0"/>
              <a:t>	Instance variable in object</a:t>
            </a:r>
          </a:p>
          <a:p>
            <a:pPr eaLnBrk="1" hangingPunct="1">
              <a:buFont typeface="Arial" charset="0"/>
              <a:buNone/>
              <a:tabLst>
                <a:tab pos="2290763" algn="l"/>
              </a:tabLst>
            </a:pPr>
            <a:r>
              <a:rPr lang="en-US" dirty="0" smtClean="0">
                <a:solidFill>
                  <a:schemeClr val="tx2"/>
                </a:solidFill>
                <a:latin typeface="Courier New" pitchFamily="49" charset="0"/>
              </a:rPr>
              <a:t>@@foo</a:t>
            </a:r>
            <a:r>
              <a:rPr lang="en-US" dirty="0" smtClean="0"/>
              <a:t>	Class variable</a:t>
            </a:r>
          </a:p>
          <a:p>
            <a:pPr eaLnBrk="1" hangingPunct="1">
              <a:buFont typeface="Arial" charset="0"/>
              <a:buNone/>
              <a:tabLst>
                <a:tab pos="2290763" algn="l"/>
              </a:tabLst>
            </a:pPr>
            <a:r>
              <a:rPr lang="en-US" dirty="0" smtClean="0">
                <a:solidFill>
                  <a:schemeClr val="tx2"/>
                </a:solidFill>
                <a:latin typeface="Courier New" pitchFamily="49" charset="0"/>
              </a:rPr>
              <a:t>MAX_USERS</a:t>
            </a:r>
            <a:r>
              <a:rPr lang="en-US" dirty="0" smtClean="0"/>
              <a:t>	“Constant” (by convention)</a:t>
            </a:r>
          </a:p>
        </p:txBody>
      </p:sp>
    </p:spTree>
    <p:extLst>
      <p:ext uri="{BB962C8B-B14F-4D97-AF65-F5344CB8AC3E}">
        <p14:creationId xmlns:p14="http://schemas.microsoft.com/office/powerpoint/2010/main" val="329291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Single quotes (only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\'</a:t>
            </a:r>
            <a:r>
              <a:rPr lang="en-US" sz="2000" dirty="0" smtClean="0"/>
              <a:t> and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\\</a:t>
            </a:r>
            <a:r>
              <a:rPr lang="en-US" sz="2000" dirty="0" smtClean="0"/>
              <a:t>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'Bill\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 </a:t>
            </a: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personal</a:t>
            </a: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book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'</a:t>
            </a:r>
            <a:endParaRPr lang="en-US" sz="2000" b="1" dirty="0" smtClean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/>
              <a:t>Double quotes (many escape sequences)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	</a:t>
            </a: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"Found #{count} errors\</a:t>
            </a:r>
            <a:r>
              <a:rPr lang="en-US" sz="2000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nAborting</a:t>
            </a: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job\n"</a:t>
            </a:r>
          </a:p>
          <a:p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%q</a:t>
            </a:r>
            <a:r>
              <a:rPr lang="en-US" sz="2000" dirty="0" smtClean="0"/>
              <a:t> (similar to single quotes)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%q&lt;Nesting works: &lt;b&gt;Hello&lt;/b&gt;&gt;</a:t>
            </a:r>
            <a:endParaRPr lang="en-US" sz="2000" dirty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dirty="0" smtClean="0"/>
              <a:t>%Q (similar to double quotes)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%</a:t>
            </a:r>
            <a:r>
              <a:rPr lang="en-US" sz="2000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Q|She</a:t>
            </a: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said "#{greeting}"\n|</a:t>
            </a:r>
            <a:endParaRPr lang="en-US" sz="2000" dirty="0" smtClean="0"/>
          </a:p>
          <a:p>
            <a:r>
              <a:rPr lang="en-US" sz="2000" dirty="0" smtClean="0"/>
              <a:t>“Here documents”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&lt;&lt;END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First line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Second line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END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Ruby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Ruby String Syntax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7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4906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x =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Array.new</a:t>
            </a:r>
            <a:endParaRPr lang="en-US" sz="22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x &lt;&lt; 10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x[0] = 99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y = ["Alice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, 23, 7.3]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x[1] = y[1] + y[-1]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person =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Hash.new</a:t>
            </a:r>
            <a:endParaRPr lang="en-US" sz="22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person["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last_name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"] = "Rodriguez"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person[: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first_name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] = "Alice“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order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{:item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=&gt; "Corn Flakes",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:weight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=&gt; 18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order =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{item: "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Corn Flakes",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weight: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18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2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CS 142 Lecture Notes: Ruby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 and Hashes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22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BBE6CA4E-AF96-4D89-9D58-BD9639729CCB}" type="slidenum">
              <a:rPr lang="en-US" smtClean="0">
                <a:solidFill>
                  <a:schemeClr val="bg2"/>
                </a:solidFill>
              </a:rPr>
              <a:pPr eaLnBrk="1" hangingPunct="1"/>
              <a:t>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Ruby Statements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914400" y="1066800"/>
            <a:ext cx="7543800" cy="542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2400" b="1" dirty="0">
                <a:latin typeface="Courier New" pitchFamily="49" charset="0"/>
              </a:rPr>
              <a:t> x &lt; 10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then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elsif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x &lt; 20 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else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125000"/>
              </a:lnSpc>
            </a:pPr>
            <a:r>
              <a:rPr lang="en-US" sz="2400" b="1" dirty="0">
                <a:latin typeface="Courier New" pitchFamily="49" charset="0"/>
              </a:rPr>
              <a:t>  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while</a:t>
            </a:r>
            <a:r>
              <a:rPr lang="en-US" sz="2400" b="1" dirty="0">
                <a:latin typeface="Courier New" pitchFamily="49" charset="0"/>
              </a:rPr>
              <a:t> x &lt; 10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125000"/>
              </a:lnSpc>
            </a:pPr>
            <a:r>
              <a:rPr lang="en-US" sz="2400" b="1" dirty="0">
                <a:latin typeface="Courier New" pitchFamily="49" charset="0"/>
              </a:rPr>
              <a:t>  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latin typeface="Courier New" pitchFamily="49" charset="0"/>
              </a:rPr>
              <a:t>array = [14, 22, 34, 46, 92]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for</a:t>
            </a:r>
            <a:r>
              <a:rPr lang="en-US" sz="2400" b="1" dirty="0">
                <a:latin typeface="Courier New" pitchFamily="49" charset="0"/>
              </a:rPr>
              <a:t> value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in</a:t>
            </a:r>
            <a:r>
              <a:rPr lang="en-US" sz="2400" b="1" dirty="0">
                <a:latin typeface="Courier New" pitchFamily="49" charset="0"/>
              </a:rPr>
              <a:t> array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>
              <a:lnSpc>
                <a:spcPct val="85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  <p:sp>
        <p:nvSpPr>
          <p:cNvPr id="5126" name="Line 5"/>
          <p:cNvSpPr>
            <a:spLocks noChangeShapeType="1"/>
          </p:cNvSpPr>
          <p:nvPr/>
        </p:nvSpPr>
        <p:spPr bwMode="auto">
          <a:xfrm>
            <a:off x="685800" y="3505200"/>
            <a:ext cx="7620000" cy="0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7" name="Line 6"/>
          <p:cNvSpPr>
            <a:spLocks noChangeShapeType="1"/>
          </p:cNvSpPr>
          <p:nvPr/>
        </p:nvSpPr>
        <p:spPr bwMode="auto">
          <a:xfrm>
            <a:off x="685800" y="4876800"/>
            <a:ext cx="7620000" cy="0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3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D358ED75-DBCF-46BC-ABAF-9ED14F938437}" type="slidenum">
              <a:rPr lang="en-US" smtClean="0">
                <a:solidFill>
                  <a:schemeClr val="bg2"/>
                </a:solidFill>
              </a:rPr>
              <a:pPr eaLnBrk="1" hangingPunct="1"/>
              <a:t>6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Factorial</a:t>
            </a: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914400" y="1295400"/>
            <a:ext cx="75438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fac</a:t>
            </a:r>
            <a:r>
              <a:rPr lang="en-US" sz="2400" b="1" dirty="0">
                <a:latin typeface="Courier New" pitchFamily="49" charset="0"/>
              </a:rPr>
              <a:t>(x)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2400" b="1" dirty="0">
                <a:latin typeface="Courier New" pitchFamily="49" charset="0"/>
              </a:rPr>
              <a:t> x &lt;= </a:t>
            </a:r>
            <a:r>
              <a:rPr lang="en-US" sz="2400" b="1" dirty="0" smtClean="0">
                <a:latin typeface="Courier New" pitchFamily="49" charset="0"/>
              </a:rPr>
              <a:t>1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then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>
                <a:latin typeface="Courier New" pitchFamily="49" charset="0"/>
              </a:rPr>
              <a:t> 1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>
                <a:latin typeface="Courier New" pitchFamily="49" charset="0"/>
              </a:rPr>
              <a:t> x*</a:t>
            </a:r>
            <a:r>
              <a:rPr lang="en-US" sz="2400" b="1" dirty="0" err="1">
                <a:latin typeface="Courier New" pitchFamily="49" charset="0"/>
              </a:rPr>
              <a:t>fac</a:t>
            </a:r>
            <a:r>
              <a:rPr lang="en-US" sz="2400" b="1" dirty="0">
                <a:latin typeface="Courier New" pitchFamily="49" charset="0"/>
              </a:rPr>
              <a:t>(x-1)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19432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B75EAC57-1EC3-4306-8E0F-72583CE999B9}" type="slidenum">
              <a:rPr lang="en-US" smtClean="0">
                <a:solidFill>
                  <a:schemeClr val="bg2"/>
                </a:solidFill>
              </a:rPr>
              <a:pPr eaLnBrk="1" hangingPunct="1"/>
              <a:t>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Arguments: Defaults, Variable #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914400" y="1295400"/>
            <a:ext cx="7543800" cy="489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inc</a:t>
            </a:r>
            <a:r>
              <a:rPr lang="en-US" sz="2400" b="1" dirty="0">
                <a:latin typeface="Courier New" pitchFamily="49" charset="0"/>
              </a:rPr>
              <a:t>(value, amount=1)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value+amount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max(first, *rest)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smtClean="0">
                <a:latin typeface="Courier New" pitchFamily="49" charset="0"/>
              </a:rPr>
              <a:t>result = </a:t>
            </a:r>
            <a:r>
              <a:rPr lang="en-US" sz="2400" b="1" dirty="0">
                <a:latin typeface="Courier New" pitchFamily="49" charset="0"/>
              </a:rPr>
              <a:t>first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for</a:t>
            </a:r>
            <a:r>
              <a:rPr lang="en-US" sz="2400" b="1" dirty="0">
                <a:latin typeface="Courier New" pitchFamily="49" charset="0"/>
              </a:rPr>
              <a:t> x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in</a:t>
            </a:r>
            <a:r>
              <a:rPr lang="en-US" sz="2400" b="1" dirty="0">
                <a:latin typeface="Courier New" pitchFamily="49" charset="0"/>
              </a:rPr>
              <a:t> rest </a:t>
            </a:r>
            <a:r>
              <a:rPr lang="en-US" sz="2400" b="1" dirty="0" smtClean="0">
                <a:solidFill>
                  <a:schemeClr val="tx2"/>
                </a:solidFill>
                <a:latin typeface="Courier New" pitchFamily="49" charset="0"/>
              </a:rPr>
              <a:t>do</a:t>
            </a:r>
            <a:endParaRPr lang="en-US" sz="2400" b="1" dirty="0">
              <a:solidFill>
                <a:schemeClr val="tx2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2400" b="1" dirty="0">
                <a:latin typeface="Courier New" pitchFamily="49" charset="0"/>
              </a:rPr>
              <a:t> (x &gt; </a:t>
            </a:r>
            <a:r>
              <a:rPr lang="en-US" sz="2400" b="1" dirty="0" smtClean="0">
                <a:latin typeface="Courier New" pitchFamily="49" charset="0"/>
              </a:rPr>
              <a:t>result)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then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  </a:t>
            </a:r>
            <a:r>
              <a:rPr lang="en-US" sz="2400" b="1" dirty="0" smtClean="0">
                <a:latin typeface="Courier New" pitchFamily="49" charset="0"/>
              </a:rPr>
              <a:t>result = </a:t>
            </a:r>
            <a:r>
              <a:rPr lang="en-US" sz="2400" b="1" dirty="0">
                <a:latin typeface="Courier New" pitchFamily="49" charset="0"/>
              </a:rPr>
              <a:t>x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</a:rPr>
              <a:t>result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05800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60D0EC9A-BB12-4DDF-8E29-098667BDB3E0}" type="slidenum">
              <a:rPr lang="en-US" smtClean="0">
                <a:solidFill>
                  <a:schemeClr val="bg2"/>
                </a:solidFill>
              </a:rPr>
              <a:pPr eaLnBrk="1" hangingPunct="1"/>
              <a:t>8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Keyword Arguments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5344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0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create_widget</a:t>
            </a:r>
            <a:r>
              <a:rPr lang="en-US" sz="2000" b="1" dirty="0">
                <a:latin typeface="Courier New" pitchFamily="49" charset="0"/>
              </a:rPr>
              <a:t>(size, properties)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...</a:t>
            </a:r>
          </a:p>
          <a:p>
            <a:pPr algn="l" eaLnBrk="1" hangingPunct="1"/>
            <a:r>
              <a:rPr lang="en-US" sz="20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create_widget</a:t>
            </a:r>
            <a:r>
              <a:rPr lang="en-US" sz="2000" b="1" dirty="0">
                <a:latin typeface="Courier New" pitchFamily="49" charset="0"/>
              </a:rPr>
              <a:t>(6, {:id =&gt; "table22", :class =&gt; "Cart</a:t>
            </a:r>
            <a:r>
              <a:rPr lang="en-US" sz="2000" b="1" dirty="0" smtClean="0">
                <a:latin typeface="Courier New" pitchFamily="49" charset="0"/>
              </a:rPr>
              <a:t>"})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create_widget</a:t>
            </a:r>
            <a:r>
              <a:rPr lang="en-US" sz="2000" b="1" dirty="0">
                <a:latin typeface="Courier New" pitchFamily="49" charset="0"/>
              </a:rPr>
              <a:t>(6, :id =&gt; "table22", :class =&gt; "Cart</a:t>
            </a:r>
            <a:r>
              <a:rPr lang="en-US" sz="2000" b="1" dirty="0" smtClean="0">
                <a:latin typeface="Courier New" pitchFamily="49" charset="0"/>
              </a:rPr>
              <a:t>")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create_widget</a:t>
            </a:r>
            <a:r>
              <a:rPr lang="en-US" sz="2000" b="1" dirty="0">
                <a:latin typeface="Courier New" pitchFamily="49" charset="0"/>
              </a:rPr>
              <a:t>(6, </a:t>
            </a:r>
            <a:r>
              <a:rPr lang="en-US" sz="2000" b="1" dirty="0" smtClean="0">
                <a:latin typeface="Courier New" pitchFamily="49" charset="0"/>
              </a:rPr>
              <a:t>id: </a:t>
            </a:r>
            <a:r>
              <a:rPr lang="en-US" sz="2000" b="1" dirty="0">
                <a:latin typeface="Courier New" pitchFamily="49" charset="0"/>
              </a:rPr>
              <a:t>"table22", </a:t>
            </a:r>
            <a:r>
              <a:rPr lang="en-US" sz="2000" b="1" dirty="0" smtClean="0">
                <a:latin typeface="Courier New" pitchFamily="49" charset="0"/>
              </a:rPr>
              <a:t>class: </a:t>
            </a:r>
            <a:r>
              <a:rPr lang="en-US" sz="2000" b="1" dirty="0">
                <a:latin typeface="Courier New" pitchFamily="49" charset="0"/>
              </a:rPr>
              <a:t>"Cart")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77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73D0C533-2338-4D6F-A9F3-63C33A286935}" type="slidenum">
              <a:rPr lang="en-US" smtClean="0">
                <a:solidFill>
                  <a:schemeClr val="bg2"/>
                </a:solidFill>
              </a:rPr>
              <a:pPr eaLnBrk="1" hangingPunct="1"/>
              <a:t>9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9220" name="Freeform 17"/>
          <p:cNvSpPr>
            <a:spLocks/>
          </p:cNvSpPr>
          <p:nvPr/>
        </p:nvSpPr>
        <p:spPr bwMode="auto">
          <a:xfrm>
            <a:off x="914400" y="1347788"/>
            <a:ext cx="3962400" cy="1066800"/>
          </a:xfrm>
          <a:custGeom>
            <a:avLst/>
            <a:gdLst>
              <a:gd name="T0" fmla="*/ 2147483647 w 2352"/>
              <a:gd name="T1" fmla="*/ 2147483647 h 672"/>
              <a:gd name="T2" fmla="*/ 2147483647 w 2352"/>
              <a:gd name="T3" fmla="*/ 0 h 672"/>
              <a:gd name="T4" fmla="*/ 2147483647 w 2352"/>
              <a:gd name="T5" fmla="*/ 0 h 672"/>
              <a:gd name="T6" fmla="*/ 2147483647 w 2352"/>
              <a:gd name="T7" fmla="*/ 2147483647 h 672"/>
              <a:gd name="T8" fmla="*/ 0 w 2352"/>
              <a:gd name="T9" fmla="*/ 2147483647 h 672"/>
              <a:gd name="T10" fmla="*/ 0 w 2352"/>
              <a:gd name="T11" fmla="*/ 2147483647 h 672"/>
              <a:gd name="T12" fmla="*/ 2147483647 w 2352"/>
              <a:gd name="T13" fmla="*/ 2147483647 h 6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352" h="672">
                <a:moveTo>
                  <a:pt x="1584" y="240"/>
                </a:moveTo>
                <a:lnTo>
                  <a:pt x="1584" y="0"/>
                </a:lnTo>
                <a:lnTo>
                  <a:pt x="2352" y="0"/>
                </a:lnTo>
                <a:lnTo>
                  <a:pt x="2352" y="672"/>
                </a:lnTo>
                <a:lnTo>
                  <a:pt x="0" y="672"/>
                </a:lnTo>
                <a:lnTo>
                  <a:pt x="0" y="240"/>
                </a:lnTo>
                <a:lnTo>
                  <a:pt x="1584" y="240"/>
                </a:lnTo>
                <a:close/>
              </a:path>
            </a:pathLst>
          </a:custGeom>
          <a:solidFill>
            <a:srgbClr val="FFF7F9"/>
          </a:solidFill>
          <a:ln w="19050" cap="flat" cmpd="sng">
            <a:solidFill>
              <a:schemeClr val="folHlink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1" name="Rectangle 9"/>
          <p:cNvSpPr>
            <a:spLocks noChangeArrowheads="1"/>
          </p:cNvSpPr>
          <p:nvPr/>
        </p:nvSpPr>
        <p:spPr bwMode="auto">
          <a:xfrm>
            <a:off x="2362200" y="3902075"/>
            <a:ext cx="2438400" cy="381000"/>
          </a:xfrm>
          <a:prstGeom prst="rect">
            <a:avLst/>
          </a:prstGeom>
          <a:solidFill>
            <a:srgbClr val="FFF7F9"/>
          </a:solidFill>
          <a:ln w="19050" algn="ctr">
            <a:solidFill>
              <a:schemeClr val="folHlink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Blocks, Iterators, Yield</a:t>
            </a: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5838825" y="3894138"/>
            <a:ext cx="2695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Invoke method’s block</a:t>
            </a:r>
          </a:p>
        </p:txBody>
      </p:sp>
      <p:sp>
        <p:nvSpPr>
          <p:cNvPr id="9225" name="Line 11"/>
          <p:cNvSpPr>
            <a:spLocks noChangeShapeType="1"/>
          </p:cNvSpPr>
          <p:nvPr/>
        </p:nvSpPr>
        <p:spPr bwMode="auto">
          <a:xfrm flipH="1">
            <a:off x="4876800" y="4098925"/>
            <a:ext cx="9906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Text Box 18"/>
          <p:cNvSpPr txBox="1">
            <a:spLocks noChangeArrowheads="1"/>
          </p:cNvSpPr>
          <p:nvPr/>
        </p:nvSpPr>
        <p:spPr bwMode="auto">
          <a:xfrm>
            <a:off x="5838825" y="1568450"/>
            <a:ext cx="23860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tx2"/>
                </a:solidFill>
              </a:rPr>
              <a:t>Block:</a:t>
            </a:r>
            <a:r>
              <a:rPr lang="en-US" sz="2000" dirty="0">
                <a:solidFill>
                  <a:schemeClr val="folHlink"/>
                </a:solidFill>
              </a:rPr>
              <a:t> code passed</a:t>
            </a:r>
            <a:br>
              <a:rPr lang="en-US" sz="2000" dirty="0">
                <a:solidFill>
                  <a:schemeClr val="folHlink"/>
                </a:solidFill>
              </a:rPr>
            </a:br>
            <a:r>
              <a:rPr lang="en-US" sz="2000" dirty="0">
                <a:solidFill>
                  <a:schemeClr val="folHlink"/>
                </a:solidFill>
              </a:rPr>
              <a:t>to method</a:t>
            </a:r>
          </a:p>
        </p:txBody>
      </p:sp>
      <p:sp>
        <p:nvSpPr>
          <p:cNvPr id="9227" name="Line 19"/>
          <p:cNvSpPr>
            <a:spLocks noChangeShapeType="1"/>
          </p:cNvSpPr>
          <p:nvPr/>
        </p:nvSpPr>
        <p:spPr bwMode="auto">
          <a:xfrm flipH="1">
            <a:off x="4953000" y="1881188"/>
            <a:ext cx="9144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914400" y="1295400"/>
            <a:ext cx="75438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 err="1" smtClean="0">
                <a:latin typeface="Courier New" pitchFamily="49" charset="0"/>
              </a:rPr>
              <a:t>odd_numbers</a:t>
            </a:r>
            <a:r>
              <a:rPr lang="en-US" sz="2400" b="1" dirty="0" smtClean="0">
                <a:latin typeface="Courier New" pitchFamily="49" charset="0"/>
              </a:rPr>
              <a:t>(3</a:t>
            </a:r>
            <a:r>
              <a:rPr lang="en-US" sz="2400" b="1" dirty="0">
                <a:latin typeface="Courier New" pitchFamily="49" charset="0"/>
              </a:rPr>
              <a:t>)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  <a:r>
              <a:rPr lang="en-US" sz="2400" b="1" dirty="0">
                <a:latin typeface="Courier New" pitchFamily="49" charset="0"/>
              </a:rPr>
              <a:t> |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|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print(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, "\n")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</a:rPr>
              <a:t>odd_numbers</a:t>
            </a:r>
            <a:r>
              <a:rPr lang="en-US" sz="2400" b="1" dirty="0" smtClean="0">
                <a:latin typeface="Courier New" pitchFamily="49" charset="0"/>
              </a:rPr>
              <a:t>(count</a:t>
            </a:r>
            <a:r>
              <a:rPr lang="en-US" sz="2400" b="1" dirty="0">
                <a:latin typeface="Courier New" pitchFamily="49" charset="0"/>
              </a:rPr>
              <a:t>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number = 1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while</a:t>
            </a:r>
            <a:r>
              <a:rPr lang="en-US" sz="2400" b="1" dirty="0">
                <a:latin typeface="Courier New" pitchFamily="49" charset="0"/>
              </a:rPr>
              <a:t> count &gt; 0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yield</a:t>
            </a:r>
            <a:r>
              <a:rPr lang="en-US" sz="2400" b="1" dirty="0">
                <a:latin typeface="Courier New" pitchFamily="49" charset="0"/>
              </a:rPr>
              <a:t>(number)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    number += 2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    count -= 1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auto">
          <a:xfrm flipH="1" flipV="1">
            <a:off x="5029200" y="2987298"/>
            <a:ext cx="838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838825" y="2772906"/>
            <a:ext cx="9941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chemeClr val="tx2"/>
                </a:solidFill>
              </a:rPr>
              <a:t>Iterator</a:t>
            </a: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01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A00B04B3-A648-4144-B8D5-95DD545B9B33}" type="slidenum">
              <a:rPr lang="en-US" smtClean="0">
                <a:solidFill>
                  <a:schemeClr val="bg2"/>
                </a:solidFill>
              </a:rPr>
              <a:pPr eaLnBrk="1" hangingPunct="1"/>
              <a:t>10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Iterators </a:t>
            </a:r>
            <a:r>
              <a:rPr lang="en-US" smtClean="0"/>
              <a:t>are Reusable</a:t>
            </a:r>
            <a:endParaRPr lang="en-US" dirty="0" smtClean="0"/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914400" y="1295400"/>
            <a:ext cx="75438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</a:rPr>
              <a:t>sum_odd</a:t>
            </a:r>
            <a:r>
              <a:rPr lang="en-US" sz="2400" b="1" dirty="0" smtClean="0">
                <a:latin typeface="Courier New" pitchFamily="49" charset="0"/>
              </a:rPr>
              <a:t>(count</a:t>
            </a:r>
            <a:r>
              <a:rPr lang="en-US" sz="2400" b="1" dirty="0">
                <a:latin typeface="Courier New" pitchFamily="49" charset="0"/>
              </a:rPr>
              <a:t>)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sum = 0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 err="1" smtClean="0">
                <a:latin typeface="Courier New" pitchFamily="49" charset="0"/>
              </a:rPr>
              <a:t>odd_numbers</a:t>
            </a:r>
            <a:r>
              <a:rPr lang="en-US" sz="2400" b="1" dirty="0" smtClean="0">
                <a:latin typeface="Courier New" pitchFamily="49" charset="0"/>
              </a:rPr>
              <a:t>(count</a:t>
            </a:r>
            <a:r>
              <a:rPr lang="en-US" sz="2400" b="1" dirty="0">
                <a:latin typeface="Courier New" pitchFamily="49" charset="0"/>
              </a:rPr>
              <a:t>)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  <a:r>
              <a:rPr lang="en-US" sz="2400" b="1" dirty="0">
                <a:latin typeface="Courier New" pitchFamily="49" charset="0"/>
              </a:rPr>
              <a:t> |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|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    sum += </a:t>
            </a:r>
            <a:r>
              <a:rPr lang="en-US" sz="2400" b="1" dirty="0" err="1">
                <a:latin typeface="Courier New" pitchFamily="49" charset="0"/>
              </a:rPr>
              <a:t>i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return</a:t>
            </a:r>
            <a:r>
              <a:rPr lang="en-US" sz="2400" b="1" dirty="0">
                <a:latin typeface="Courier New" pitchFamily="49" charset="0"/>
              </a:rPr>
              <a:t> sum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endParaRPr lang="en-US" sz="2400" b="1" dirty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</a:rPr>
              <a:t>odd_numbers</a:t>
            </a:r>
            <a:r>
              <a:rPr lang="en-US" sz="2400" b="1" dirty="0" smtClean="0">
                <a:latin typeface="Courier New" pitchFamily="49" charset="0"/>
              </a:rPr>
              <a:t>(count</a:t>
            </a:r>
            <a:r>
              <a:rPr lang="en-US" sz="2400" b="1" dirty="0">
                <a:latin typeface="Courier New" pitchFamily="49" charset="0"/>
              </a:rPr>
              <a:t>)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number = 1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while</a:t>
            </a:r>
            <a:r>
              <a:rPr lang="en-US" sz="2400" b="1" dirty="0">
                <a:latin typeface="Courier New" pitchFamily="49" charset="0"/>
              </a:rPr>
              <a:t> count &gt; 0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yield</a:t>
            </a:r>
            <a:r>
              <a:rPr lang="en-US" sz="2400" b="1" dirty="0">
                <a:latin typeface="Courier New" pitchFamily="49" charset="0"/>
              </a:rPr>
              <a:t>(number)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    number += 2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    count -= 1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latin typeface="Courier New" pitchFamily="49" charset="0"/>
              </a:rPr>
              <a:t>  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80430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C648124B-C0CA-437B-883D-84185B573CCD}" type="slidenum">
              <a:rPr lang="en-US" smtClean="0">
                <a:solidFill>
                  <a:schemeClr val="bg2"/>
                </a:solidFill>
              </a:rPr>
              <a:pPr eaLnBrk="1" hangingPunct="1"/>
              <a:t>11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Equivalent Code</a:t>
            </a:r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914400" y="1295400"/>
            <a:ext cx="75438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latin typeface="Courier New" pitchFamily="49" charset="0"/>
              </a:rPr>
              <a:t>array = [14, 22, 34, 46, 92]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for</a:t>
            </a:r>
            <a:r>
              <a:rPr lang="en-US" sz="2400" b="1" dirty="0">
                <a:latin typeface="Courier New" pitchFamily="49" charset="0"/>
              </a:rPr>
              <a:t> value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in</a:t>
            </a:r>
            <a:r>
              <a:rPr lang="en-US" sz="2400" b="1" dirty="0">
                <a:latin typeface="Courier New" pitchFamily="49" charset="0"/>
              </a:rPr>
              <a:t> array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print(value, "\n")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array = [14, 22, 34, 46, 92];</a:t>
            </a:r>
          </a:p>
          <a:p>
            <a:pPr algn="l" eaLnBrk="1" hangingPunct="1"/>
            <a:r>
              <a:rPr lang="en-US" sz="2400" b="1" dirty="0" err="1">
                <a:latin typeface="Courier New" pitchFamily="49" charset="0"/>
              </a:rPr>
              <a:t>array.each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  <a:r>
              <a:rPr lang="en-US" sz="2400" b="1" dirty="0">
                <a:latin typeface="Courier New" pitchFamily="49" charset="0"/>
              </a:rPr>
              <a:t> |value|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print(value, "\n")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685800" y="3276600"/>
            <a:ext cx="7620000" cy="0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6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39687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1A682BEA-1726-4620-9CE9-23BCDA2A0489}" type="slidenum">
              <a:rPr lang="en-US" smtClean="0">
                <a:solidFill>
                  <a:schemeClr val="bg2"/>
                </a:solidFill>
              </a:rPr>
              <a:pPr eaLnBrk="1" hangingPunct="1"/>
              <a:t>12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Simple Class</a:t>
            </a:r>
          </a:p>
        </p:txBody>
      </p:sp>
      <p:sp>
        <p:nvSpPr>
          <p:cNvPr id="12293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44196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class</a:t>
            </a:r>
            <a:r>
              <a:rPr lang="en-US" sz="2400" b="1" dirty="0">
                <a:latin typeface="Courier New" pitchFamily="49" charset="0"/>
              </a:rPr>
              <a:t> Point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initialize(x, y)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@x = x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@y = y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x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@x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x=(value)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@x = value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4800600" y="2774950"/>
            <a:ext cx="4267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latin typeface="Courier New" pitchFamily="49" charset="0"/>
              </a:rPr>
              <a:t>p = </a:t>
            </a:r>
            <a:r>
              <a:rPr lang="en-US" sz="2400" b="1" dirty="0" err="1">
                <a:latin typeface="Courier New" pitchFamily="49" charset="0"/>
              </a:rPr>
              <a:t>Point.new</a:t>
            </a:r>
            <a:r>
              <a:rPr lang="en-US" sz="2400" b="1" dirty="0">
                <a:latin typeface="Courier New" pitchFamily="49" charset="0"/>
              </a:rPr>
              <a:t>(3,4)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puts "</a:t>
            </a:r>
            <a:r>
              <a:rPr lang="en-US" sz="2400" b="1" dirty="0" err="1">
                <a:latin typeface="Courier New" pitchFamily="49" charset="0"/>
              </a:rPr>
              <a:t>p.x</a:t>
            </a:r>
            <a:r>
              <a:rPr lang="en-US" sz="2400" b="1" dirty="0">
                <a:latin typeface="Courier New" pitchFamily="49" charset="0"/>
              </a:rPr>
              <a:t> is #{</a:t>
            </a:r>
            <a:r>
              <a:rPr lang="en-US" sz="2400" b="1" dirty="0" err="1">
                <a:latin typeface="Courier New" pitchFamily="49" charset="0"/>
              </a:rPr>
              <a:t>p.x</a:t>
            </a:r>
            <a:r>
              <a:rPr lang="en-US" sz="2400" b="1" dirty="0" smtClean="0">
                <a:latin typeface="Courier New" pitchFamily="49" charset="0"/>
              </a:rPr>
              <a:t>}"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 err="1">
                <a:latin typeface="Courier New" pitchFamily="49" charset="0"/>
              </a:rPr>
              <a:t>p.x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>
                <a:latin typeface="Courier New" pitchFamily="49" charset="0"/>
              </a:rPr>
              <a:t>= </a:t>
            </a:r>
            <a:r>
              <a:rPr lang="en-US" sz="2400" b="1" smtClean="0">
                <a:latin typeface="Courier New" pitchFamily="49" charset="0"/>
              </a:rPr>
              <a:t>44</a:t>
            </a:r>
            <a:endParaRPr lang="en-US" sz="2400" b="1" dirty="0">
              <a:latin typeface="Courier New" pitchFamily="49" charset="0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4572000" y="1136904"/>
            <a:ext cx="76200" cy="5035296"/>
          </a:xfrm>
          <a:prstGeom prst="line">
            <a:avLst/>
          </a:prstGeom>
          <a:noFill/>
          <a:ln w="38100">
            <a:solidFill>
              <a:schemeClr val="folHlink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1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Ruby</a:t>
            </a:r>
          </a:p>
        </p:txBody>
      </p:sp>
      <p:sp>
        <p:nvSpPr>
          <p:cNvPr id="133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6BBAF9EB-DFCC-4C44-A9E5-DAE3228372BD}" type="slidenum">
              <a:rPr lang="en-US" smtClean="0">
                <a:solidFill>
                  <a:schemeClr val="bg2"/>
                </a:solidFill>
              </a:rPr>
              <a:pPr eaLnBrk="1" hangingPunct="1"/>
              <a:t>13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Module Example</a:t>
            </a:r>
          </a:p>
        </p:txBody>
      </p:sp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914400" y="1295400"/>
            <a:ext cx="75438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class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MyClass</a:t>
            </a:r>
            <a:endParaRPr lang="en-US" sz="2400" b="1" dirty="0">
              <a:latin typeface="Courier New" pitchFamily="49" charset="0"/>
            </a:endParaRP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include</a:t>
            </a:r>
            <a:r>
              <a:rPr lang="en-US" sz="2400" b="1" dirty="0">
                <a:latin typeface="Courier New" pitchFamily="49" charset="0"/>
              </a:rPr>
              <a:t> Enumerable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each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  ...</a:t>
            </a:r>
          </a:p>
          <a:p>
            <a:pPr algn="l" eaLnBrk="1" hangingPunct="1"/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smtClean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/>
            <a:r>
              <a:rPr lang="en-US" sz="2400" b="1" dirty="0" smtClean="0">
                <a:solidFill>
                  <a:schemeClr val="tx2"/>
                </a:solidFill>
                <a:latin typeface="Courier New" pitchFamily="49" charset="0"/>
              </a:rPr>
              <a:t>end</a:t>
            </a:r>
            <a:endParaRPr lang="en-US" sz="2400" b="1" dirty="0">
              <a:solidFill>
                <a:schemeClr val="tx2"/>
              </a:solidFill>
              <a:latin typeface="Courier New" pitchFamily="49" charset="0"/>
            </a:endParaRPr>
          </a:p>
        </p:txBody>
      </p:sp>
      <p:sp>
        <p:nvSpPr>
          <p:cNvPr id="1331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14400" y="4724400"/>
            <a:ext cx="8229600" cy="12493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 smtClean="0"/>
              <a:t>New methods available in </a:t>
            </a:r>
            <a:r>
              <a:rPr lang="en-US" dirty="0" err="1" smtClean="0"/>
              <a:t>MyClass</a:t>
            </a:r>
            <a:r>
              <a:rPr lang="en-US" dirty="0" smtClean="0"/>
              <a:t>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b="1" dirty="0" smtClean="0">
                <a:latin typeface="Courier New" pitchFamily="49" charset="0"/>
              </a:rPr>
              <a:t>min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itchFamily="49" charset="0"/>
              </a:rPr>
              <a:t>max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itchFamily="49" charset="0"/>
              </a:rPr>
              <a:t>sort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itchFamily="49" charset="0"/>
              </a:rPr>
              <a:t>map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itchFamily="49" charset="0"/>
              </a:rPr>
              <a:t>select</a:t>
            </a:r>
            <a:r>
              <a:rPr lang="en-US" dirty="0" smtClean="0"/>
              <a:t>, ...</a:t>
            </a:r>
          </a:p>
        </p:txBody>
      </p:sp>
    </p:spTree>
    <p:extLst>
      <p:ext uri="{BB962C8B-B14F-4D97-AF65-F5344CB8AC3E}">
        <p14:creationId xmlns:p14="http://schemas.microsoft.com/office/powerpoint/2010/main" val="274958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10838</TotalTime>
  <Words>679</Words>
  <Application>Microsoft Office PowerPoint</Application>
  <PresentationFormat>On-screen Show (4:3)</PresentationFormat>
  <Paragraphs>193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Basic Ruby Syntax</vt:lpstr>
      <vt:lpstr>Variable Names and Scopes</vt:lpstr>
      <vt:lpstr>Ruby String Syntax</vt:lpstr>
      <vt:lpstr>Arrays and Hashes</vt:lpstr>
      <vt:lpstr>Ruby Statements</vt:lpstr>
      <vt:lpstr>Factorial</vt:lpstr>
      <vt:lpstr>Arguments: Defaults, Variable #</vt:lpstr>
      <vt:lpstr>Keyword Arguments</vt:lpstr>
      <vt:lpstr>Blocks, Iterators, Yield</vt:lpstr>
      <vt:lpstr>Iterators are Reusable</vt:lpstr>
      <vt:lpstr>Equivalent Code</vt:lpstr>
      <vt:lpstr>Simple Class</vt:lpstr>
      <vt:lpstr>Module Example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435</cp:revision>
  <cp:lastPrinted>2011-01-25T21:54:55Z</cp:lastPrinted>
  <dcterms:created xsi:type="dcterms:W3CDTF">2008-10-19T02:20:00Z</dcterms:created>
  <dcterms:modified xsi:type="dcterms:W3CDTF">2015-01-16T18:37:15Z</dcterms:modified>
</cp:coreProperties>
</file>