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70" r:id="rId2"/>
    <p:sldId id="271" r:id="rId3"/>
    <p:sldId id="258" r:id="rId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0F7"/>
    <a:srgbClr val="DCE6F8"/>
    <a:srgbClr val="6A94E0"/>
    <a:srgbClr val="B7CBF0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Straight Connector 125"/>
          <p:cNvCxnSpPr>
            <a:stCxn id="125" idx="1"/>
          </p:cNvCxnSpPr>
          <p:nvPr/>
        </p:nvCxnSpPr>
        <p:spPr>
          <a:xfrm flipH="1">
            <a:off x="5496732" y="3695700"/>
            <a:ext cx="980268" cy="0"/>
          </a:xfrm>
          <a:prstGeom prst="line">
            <a:avLst/>
          </a:prstGeom>
          <a:ln w="25400" cap="rnd">
            <a:solidFill>
              <a:srgbClr val="3447B8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37" idx="0"/>
          </p:cNvCxnSpPr>
          <p:nvPr/>
        </p:nvCxnSpPr>
        <p:spPr>
          <a:xfrm>
            <a:off x="2992465" y="4114800"/>
            <a:ext cx="0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endCxn id="47" idx="0"/>
          </p:cNvCxnSpPr>
          <p:nvPr/>
        </p:nvCxnSpPr>
        <p:spPr>
          <a:xfrm>
            <a:off x="4170336" y="4191000"/>
            <a:ext cx="0" cy="4572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endCxn id="58" idx="0"/>
          </p:cNvCxnSpPr>
          <p:nvPr/>
        </p:nvCxnSpPr>
        <p:spPr>
          <a:xfrm>
            <a:off x="5029200" y="4114800"/>
            <a:ext cx="935065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endCxn id="7" idx="0"/>
          </p:cNvCxnSpPr>
          <p:nvPr/>
        </p:nvCxnSpPr>
        <p:spPr>
          <a:xfrm flipH="1">
            <a:off x="1808136" y="4114800"/>
            <a:ext cx="668364" cy="533400"/>
          </a:xfrm>
          <a:prstGeom prst="line">
            <a:avLst/>
          </a:prstGeom>
          <a:ln w="25400" cap="rnd">
            <a:solidFill>
              <a:srgbClr val="4974CB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80" idx="2"/>
          </p:cNvCxnSpPr>
          <p:nvPr/>
        </p:nvCxnSpPr>
        <p:spPr>
          <a:xfrm flipH="1">
            <a:off x="2992464" y="2590800"/>
            <a:ext cx="1" cy="5334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85" idx="2"/>
          </p:cNvCxnSpPr>
          <p:nvPr/>
        </p:nvCxnSpPr>
        <p:spPr>
          <a:xfrm flipH="1">
            <a:off x="4170335" y="2590800"/>
            <a:ext cx="1" cy="5334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90" idx="2"/>
          </p:cNvCxnSpPr>
          <p:nvPr/>
        </p:nvCxnSpPr>
        <p:spPr>
          <a:xfrm flipH="1">
            <a:off x="5029200" y="2590800"/>
            <a:ext cx="935065" cy="68580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9" idx="2"/>
          </p:cNvCxnSpPr>
          <p:nvPr/>
        </p:nvCxnSpPr>
        <p:spPr>
          <a:xfrm>
            <a:off x="1808136" y="2590800"/>
            <a:ext cx="747793" cy="604420"/>
          </a:xfrm>
          <a:prstGeom prst="line">
            <a:avLst/>
          </a:prstGeom>
          <a:ln w="25400" cap="rnd">
            <a:solidFill>
              <a:srgbClr val="43A34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24,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RAMCloud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RAMCloud Architecture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371600" y="4648200"/>
            <a:ext cx="873071" cy="1034415"/>
            <a:chOff x="1905000" y="3429000"/>
            <a:chExt cx="873071" cy="1034415"/>
          </a:xfrm>
        </p:grpSpPr>
        <p:sp>
          <p:nvSpPr>
            <p:cNvPr id="7" name="Rounded Rectangle 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11" name="Straight Connector 10"/>
            <p:cNvCxnSpPr>
              <a:stCxn id="7" idx="1"/>
              <a:endCxn id="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31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2555929" y="4648200"/>
            <a:ext cx="873071" cy="1034415"/>
            <a:chOff x="1905000" y="3429000"/>
            <a:chExt cx="873071" cy="1034415"/>
          </a:xfrm>
        </p:grpSpPr>
        <p:sp>
          <p:nvSpPr>
            <p:cNvPr id="37" name="Rounded Rectangle 3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40" name="Straight Connector 39"/>
            <p:cNvCxnSpPr>
              <a:stCxn id="37" idx="1"/>
              <a:endCxn id="3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41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42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3733800" y="4648200"/>
            <a:ext cx="873071" cy="1034415"/>
            <a:chOff x="1905000" y="3429000"/>
            <a:chExt cx="873071" cy="1034415"/>
          </a:xfrm>
        </p:grpSpPr>
        <p:sp>
          <p:nvSpPr>
            <p:cNvPr id="47" name="Rounded Rectangle 46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50" name="Straight Connector 49"/>
            <p:cNvCxnSpPr>
              <a:stCxn id="47" idx="1"/>
              <a:endCxn id="47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1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52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5527729" y="4648200"/>
            <a:ext cx="873071" cy="1034415"/>
            <a:chOff x="1905000" y="3429000"/>
            <a:chExt cx="873071" cy="1034415"/>
          </a:xfrm>
        </p:grpSpPr>
        <p:sp>
          <p:nvSpPr>
            <p:cNvPr id="58" name="Rounded Rectangle 57"/>
            <p:cNvSpPr/>
            <p:nvPr/>
          </p:nvSpPr>
          <p:spPr>
            <a:xfrm>
              <a:off x="1905000" y="3429000"/>
              <a:ext cx="873071" cy="914400"/>
            </a:xfrm>
            <a:prstGeom prst="roundRect">
              <a:avLst/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05000" y="3519101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Master</a:t>
              </a:r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05000" y="3976301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Backup</a:t>
              </a:r>
              <a:endParaRPr lang="en-US" dirty="0"/>
            </a:p>
          </p:txBody>
        </p:sp>
        <p:cxnSp>
          <p:nvCxnSpPr>
            <p:cNvPr id="61" name="Straight Connector 60"/>
            <p:cNvCxnSpPr>
              <a:stCxn id="58" idx="1"/>
              <a:endCxn id="58" idx="3"/>
            </p:cNvCxnSpPr>
            <p:nvPr/>
          </p:nvCxnSpPr>
          <p:spPr>
            <a:xfrm>
              <a:off x="1905000" y="3886200"/>
              <a:ext cx="873071" cy="0"/>
            </a:xfrm>
            <a:prstGeom prst="line">
              <a:avLst/>
            </a:prstGeom>
            <a:ln w="25400" cap="rnd">
              <a:solidFill>
                <a:srgbClr val="4974CB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2" name="Group 54"/>
            <p:cNvGrpSpPr>
              <a:grpSpLocks/>
            </p:cNvGrpSpPr>
            <p:nvPr/>
          </p:nvGrpSpPr>
          <p:grpSpPr bwMode="auto">
            <a:xfrm>
              <a:off x="2204375" y="4267200"/>
              <a:ext cx="274320" cy="196215"/>
              <a:chOff x="3744" y="1584"/>
              <a:chExt cx="336" cy="240"/>
            </a:xfrm>
          </p:grpSpPr>
          <p:sp>
            <p:nvSpPr>
              <p:cNvPr id="63" name="Oval 55"/>
              <p:cNvSpPr>
                <a:spLocks noChangeArrowheads="1"/>
              </p:cNvSpPr>
              <p:nvPr/>
            </p:nvSpPr>
            <p:spPr bwMode="auto">
              <a:xfrm>
                <a:off x="3744" y="1728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56"/>
              <p:cNvSpPr>
                <a:spLocks noChangeArrowheads="1"/>
              </p:cNvSpPr>
              <p:nvPr/>
            </p:nvSpPr>
            <p:spPr bwMode="auto">
              <a:xfrm>
                <a:off x="3744" y="1680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57"/>
              <p:cNvSpPr>
                <a:spLocks noChangeArrowheads="1"/>
              </p:cNvSpPr>
              <p:nvPr/>
            </p:nvSpPr>
            <p:spPr bwMode="auto">
              <a:xfrm>
                <a:off x="3744" y="1632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58"/>
              <p:cNvSpPr>
                <a:spLocks noChangeArrowheads="1"/>
              </p:cNvSpPr>
              <p:nvPr/>
            </p:nvSpPr>
            <p:spPr bwMode="auto">
              <a:xfrm>
                <a:off x="3744" y="1584"/>
                <a:ext cx="336" cy="96"/>
              </a:xfrm>
              <a:prstGeom prst="ellipse">
                <a:avLst/>
              </a:prstGeom>
              <a:solidFill>
                <a:srgbClr val="C56D41"/>
              </a:solidFill>
              <a:ln w="12700" algn="ctr">
                <a:solidFill>
                  <a:srgbClr val="64351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7" name="TextBox 66"/>
          <p:cNvSpPr txBox="1"/>
          <p:nvPr/>
        </p:nvSpPr>
        <p:spPr>
          <a:xfrm>
            <a:off x="4784169" y="470402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4974CB"/>
                </a:solidFill>
              </a:rPr>
              <a:t>…</a:t>
            </a:r>
            <a:endParaRPr lang="en-US" sz="3200" b="1" dirty="0">
              <a:solidFill>
                <a:srgbClr val="4974CB"/>
              </a:solidFill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1371600" y="1676400"/>
            <a:ext cx="873071" cy="914400"/>
            <a:chOff x="2022529" y="2335078"/>
            <a:chExt cx="873071" cy="914400"/>
          </a:xfrm>
        </p:grpSpPr>
        <p:sp>
          <p:nvSpPr>
            <p:cNvPr id="69" name="Rounded Rectangle 68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72" name="Straight Connector 71"/>
            <p:cNvCxnSpPr>
              <a:stCxn id="69" idx="1"/>
              <a:endCxn id="69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2555929" y="1676400"/>
            <a:ext cx="873071" cy="914400"/>
            <a:chOff x="2022529" y="2335078"/>
            <a:chExt cx="873071" cy="914400"/>
          </a:xfrm>
        </p:grpSpPr>
        <p:sp>
          <p:nvSpPr>
            <p:cNvPr id="80" name="Rounded Rectangle 79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83" name="Straight Connector 82"/>
            <p:cNvCxnSpPr>
              <a:stCxn id="80" idx="1"/>
              <a:endCxn id="80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3733800" y="1676400"/>
            <a:ext cx="873071" cy="914400"/>
            <a:chOff x="2022529" y="2335078"/>
            <a:chExt cx="873071" cy="914400"/>
          </a:xfrm>
        </p:grpSpPr>
        <p:sp>
          <p:nvSpPr>
            <p:cNvPr id="85" name="Rounded Rectangle 84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88" name="Straight Connector 87"/>
            <p:cNvCxnSpPr>
              <a:stCxn id="85" idx="1"/>
              <a:endCxn id="85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5527729" y="1676400"/>
            <a:ext cx="873071" cy="914400"/>
            <a:chOff x="2022529" y="2335078"/>
            <a:chExt cx="873071" cy="914400"/>
          </a:xfrm>
        </p:grpSpPr>
        <p:sp>
          <p:nvSpPr>
            <p:cNvPr id="90" name="Rounded Rectangle 89"/>
            <p:cNvSpPr/>
            <p:nvPr/>
          </p:nvSpPr>
          <p:spPr>
            <a:xfrm>
              <a:off x="2022529" y="2335078"/>
              <a:ext cx="873071" cy="914400"/>
            </a:xfrm>
            <a:prstGeom prst="roundRect">
              <a:avLst/>
            </a:prstGeom>
            <a:solidFill>
              <a:srgbClr val="EDFFED"/>
            </a:solidFill>
            <a:ln w="254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022529" y="2425179"/>
              <a:ext cx="87307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Appl.</a:t>
              </a:r>
              <a:endParaRPr lang="en-US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22529" y="2882379"/>
              <a:ext cx="87307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Library</a:t>
              </a:r>
              <a:endParaRPr lang="en-US" dirty="0"/>
            </a:p>
          </p:txBody>
        </p:sp>
        <p:cxnSp>
          <p:nvCxnSpPr>
            <p:cNvPr id="93" name="Straight Connector 92"/>
            <p:cNvCxnSpPr>
              <a:stCxn id="90" idx="1"/>
              <a:endCxn id="90" idx="3"/>
            </p:cNvCxnSpPr>
            <p:nvPr/>
          </p:nvCxnSpPr>
          <p:spPr>
            <a:xfrm>
              <a:off x="2022529" y="2792278"/>
              <a:ext cx="873071" cy="0"/>
            </a:xfrm>
            <a:prstGeom prst="line">
              <a:avLst/>
            </a:prstGeom>
            <a:ln w="25400" cap="rnd">
              <a:solidFill>
                <a:srgbClr val="43A343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4785102" y="172935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43A343"/>
                </a:solidFill>
              </a:rPr>
              <a:t>…</a:t>
            </a:r>
            <a:endParaRPr lang="en-US" sz="3200" b="1" dirty="0">
              <a:solidFill>
                <a:srgbClr val="43A343"/>
              </a:solidFill>
            </a:endParaRPr>
          </a:p>
        </p:txBody>
      </p:sp>
      <p:sp>
        <p:nvSpPr>
          <p:cNvPr id="95" name="Cloud 94"/>
          <p:cNvSpPr/>
          <p:nvPr/>
        </p:nvSpPr>
        <p:spPr>
          <a:xfrm rot="21480000" flipV="1">
            <a:off x="1774021" y="2963019"/>
            <a:ext cx="3886200" cy="1295400"/>
          </a:xfrm>
          <a:prstGeom prst="cloud">
            <a:avLst/>
          </a:prstGeom>
          <a:gradFill flip="none" rotWithShape="0">
            <a:gsLst>
              <a:gs pos="76000">
                <a:srgbClr val="EAEAEA"/>
              </a:gs>
              <a:gs pos="0">
                <a:srgbClr val="F8F8F8"/>
              </a:gs>
              <a:gs pos="100000">
                <a:srgbClr val="C0C0C0"/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2724325" y="319522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Datacenter</a:t>
            </a:r>
            <a:br>
              <a:rPr lang="en-US" sz="2400" dirty="0" smtClean="0"/>
            </a:br>
            <a:r>
              <a:rPr lang="en-US" sz="2400" dirty="0" smtClean="0"/>
              <a:t>Network</a:t>
            </a:r>
            <a:endParaRPr lang="en-US" sz="2400" dirty="0"/>
          </a:p>
        </p:txBody>
      </p:sp>
      <p:sp>
        <p:nvSpPr>
          <p:cNvPr id="125" name="Rounded Rectangle 124"/>
          <p:cNvSpPr/>
          <p:nvPr/>
        </p:nvSpPr>
        <p:spPr>
          <a:xfrm>
            <a:off x="6477000" y="3276600"/>
            <a:ext cx="1676400" cy="838200"/>
          </a:xfrm>
          <a:prstGeom prst="roundRect">
            <a:avLst/>
          </a:prstGeom>
          <a:solidFill>
            <a:srgbClr val="D2D7F6"/>
          </a:solidFill>
          <a:ln>
            <a:solidFill>
              <a:srgbClr val="3447B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Coordinator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371601" y="5786735"/>
            <a:ext cx="502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1000 – 10,000 Storage Servers</a:t>
            </a:r>
            <a:endParaRPr lang="en-US" sz="24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1219200" y="1107539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1000 – 100,000 Application Servers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3657600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Commodity</a:t>
            </a:r>
            <a:br>
              <a:rPr lang="en-US" dirty="0" smtClean="0"/>
            </a:br>
            <a:r>
              <a:rPr lang="en-US" dirty="0" smtClean="0"/>
              <a:t>Servers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821410" y="2138766"/>
            <a:ext cx="457200" cy="1511085"/>
          </a:xfrm>
          <a:custGeom>
            <a:avLst/>
            <a:gdLst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38 w 457238"/>
              <a:gd name="connsiteY0" fmla="*/ 1511085 h 1511085"/>
              <a:gd name="connsiteX1" fmla="*/ 457238 w 457238"/>
              <a:gd name="connsiteY1" fmla="*/ 0 h 1511085"/>
              <a:gd name="connsiteX0" fmla="*/ 344 w 457544"/>
              <a:gd name="connsiteY0" fmla="*/ 1511085 h 1511085"/>
              <a:gd name="connsiteX1" fmla="*/ 457544 w 457544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1511085">
                <a:moveTo>
                  <a:pt x="0" y="1511085"/>
                </a:moveTo>
                <a:cubicBezTo>
                  <a:pt x="10977" y="495945"/>
                  <a:pt x="29705" y="0"/>
                  <a:pt x="457200" y="0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 flipV="1">
            <a:off x="838200" y="4343400"/>
            <a:ext cx="457200" cy="762000"/>
          </a:xfrm>
          <a:custGeom>
            <a:avLst/>
            <a:gdLst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38 w 457238"/>
              <a:gd name="connsiteY0" fmla="*/ 1511085 h 1511085"/>
              <a:gd name="connsiteX1" fmla="*/ 457238 w 457238"/>
              <a:gd name="connsiteY1" fmla="*/ 0 h 1511085"/>
              <a:gd name="connsiteX0" fmla="*/ 344 w 457544"/>
              <a:gd name="connsiteY0" fmla="*/ 1511085 h 1511085"/>
              <a:gd name="connsiteX1" fmla="*/ 457544 w 457544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  <a:gd name="connsiteX0" fmla="*/ 0 w 457200"/>
              <a:gd name="connsiteY0" fmla="*/ 1511085 h 1511085"/>
              <a:gd name="connsiteX1" fmla="*/ 457200 w 457200"/>
              <a:gd name="connsiteY1" fmla="*/ 0 h 151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1511085">
                <a:moveTo>
                  <a:pt x="0" y="1511085"/>
                </a:moveTo>
                <a:cubicBezTo>
                  <a:pt x="10977" y="495945"/>
                  <a:pt x="29705" y="0"/>
                  <a:pt x="457200" y="0"/>
                </a:cubicBezTo>
              </a:path>
            </a:pathLst>
          </a:cu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7050648" y="478510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32-256 GB</a:t>
            </a:r>
            <a:br>
              <a:rPr lang="en-US" dirty="0" smtClean="0"/>
            </a:br>
            <a:r>
              <a:rPr lang="en-US" dirty="0" smtClean="0"/>
              <a:t>per server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477000" y="5105400"/>
            <a:ext cx="609600" cy="0"/>
          </a:xfrm>
          <a:prstGeom prst="straightConnector1">
            <a:avLst/>
          </a:prstGeom>
          <a:noFill/>
          <a:ln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>
            <a:off x="5562600" y="2667000"/>
            <a:ext cx="1066800" cy="685800"/>
          </a:xfrm>
          <a:prstGeom prst="straightConnector1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6629400" y="2133600"/>
            <a:ext cx="2438400" cy="914400"/>
          </a:xfrm>
        </p:spPr>
        <p:txBody>
          <a:bodyPr/>
          <a:lstStyle/>
          <a:p>
            <a:pPr marL="0" indent="0">
              <a:buNone/>
            </a:pPr>
            <a:r>
              <a:rPr lang="en-US" sz="1600" b="0" dirty="0" smtClean="0">
                <a:solidFill>
                  <a:schemeClr val="accent4"/>
                </a:solidFill>
              </a:rPr>
              <a:t>High-speed networking:</a:t>
            </a:r>
          </a:p>
          <a:p>
            <a:pPr>
              <a:spcBef>
                <a:spcPts val="0"/>
              </a:spcBef>
              <a:buClr>
                <a:schemeClr val="accent4"/>
              </a:buClr>
            </a:pPr>
            <a:r>
              <a:rPr lang="en-US" sz="1600" b="0" dirty="0" smtClean="0">
                <a:solidFill>
                  <a:schemeClr val="accent4"/>
                </a:solidFill>
              </a:rPr>
              <a:t>5 µs round-trip</a:t>
            </a:r>
          </a:p>
          <a:p>
            <a:pPr>
              <a:spcBef>
                <a:spcPts val="0"/>
              </a:spcBef>
              <a:buClr>
                <a:schemeClr val="accent4"/>
              </a:buClr>
            </a:pPr>
            <a:r>
              <a:rPr lang="en-US" sz="1600" b="0" dirty="0" smtClean="0">
                <a:solidFill>
                  <a:schemeClr val="accent4"/>
                </a:solidFill>
              </a:rPr>
              <a:t>Full bisection </a:t>
            </a:r>
            <a:r>
              <a:rPr lang="en-US" sz="1600" b="0" dirty="0" err="1" smtClean="0">
                <a:solidFill>
                  <a:schemeClr val="accent4"/>
                </a:solidFill>
              </a:rPr>
              <a:t>bwidth</a:t>
            </a:r>
            <a:endParaRPr lang="en-US" sz="1600" b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Example Configurations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$100-200K today:</a:t>
            </a:r>
          </a:p>
          <a:p>
            <a:pPr lvl="1"/>
            <a:r>
              <a:rPr lang="en-US" dirty="0" smtClean="0"/>
              <a:t>One year of Amazon customer orders</a:t>
            </a:r>
          </a:p>
          <a:p>
            <a:pPr lvl="1"/>
            <a:r>
              <a:rPr lang="en-US" dirty="0" smtClean="0"/>
              <a:t>One year of United flight reservations</a:t>
            </a:r>
          </a:p>
        </p:txBody>
      </p:sp>
      <p:sp>
        <p:nvSpPr>
          <p:cNvPr id="717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March 22, 2012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17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4290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RAMCloud</a:t>
            </a:r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43B05091-8AFD-4993-AAF4-F061EA491B4A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121963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179529"/>
              </p:ext>
            </p:extLst>
          </p:nvPr>
        </p:nvGraphicFramePr>
        <p:xfrm>
          <a:off x="1752600" y="1600200"/>
          <a:ext cx="5257800" cy="2743200"/>
        </p:xfrm>
        <a:graphic>
          <a:graphicData uri="http://schemas.openxmlformats.org/drawingml/2006/table">
            <a:tbl>
              <a:tblPr/>
              <a:tblGrid>
                <a:gridCol w="2565400"/>
                <a:gridCol w="1233488"/>
                <a:gridCol w="145891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2015-2020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 servers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GB/server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24GB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256GB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capacity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48TB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1PB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server cost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$3.1M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$6M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$/GB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$65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11728</TotalTime>
  <Words>118</Words>
  <Application>Microsoft Office PowerPoint</Application>
  <PresentationFormat>On-screen Show (4:3)</PresentationFormat>
  <Paragraphs>57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Default Design</vt:lpstr>
      <vt:lpstr>RAMCloud Architecture</vt:lpstr>
      <vt:lpstr>Example Configurations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457</cp:revision>
  <cp:lastPrinted>2011-01-25T21:54:55Z</cp:lastPrinted>
  <dcterms:created xsi:type="dcterms:W3CDTF">2008-10-19T02:20:00Z</dcterms:created>
  <dcterms:modified xsi:type="dcterms:W3CDTF">2013-05-31T20:33:15Z</dcterms:modified>
</cp:coreProperties>
</file>