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66" r:id="rId2"/>
    <p:sldId id="261" r:id="rId3"/>
    <p:sldId id="265" r:id="rId4"/>
    <p:sldId id="262" r:id="rId5"/>
    <p:sldId id="263" r:id="rId6"/>
    <p:sldId id="258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E1FFE1"/>
    <a:srgbClr val="D5E0F7"/>
    <a:srgbClr val="6A94E0"/>
    <a:srgbClr val="B7CBF0"/>
    <a:srgbClr val="5252BA"/>
    <a:srgbClr val="D81C1C"/>
    <a:srgbClr val="F2F6FC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D628E08-B66D-492E-B540-D2BBB1BB10E5}" type="slidenum">
              <a:rPr lang="en-US"/>
              <a:pPr eaLnBrk="1" hangingPunct="1"/>
              <a:t>4</a:t>
            </a:fld>
            <a:endParaRPr lang="en-US"/>
          </a:p>
        </p:txBody>
      </p:sp>
      <p:sp>
        <p:nvSpPr>
          <p:cNvPr id="102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4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Click on fav icon gives pop-up on bottom.</a:t>
            </a:r>
          </a:p>
        </p:txBody>
      </p:sp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9AF23E4-8AA3-460F-8DC3-B778E2396981}" type="slidenum">
              <a:rPr lang="en-US" sz="1200">
                <a:latin typeface="Times"/>
              </a:rPr>
              <a:pPr algn="r"/>
              <a:t>4</a:t>
            </a:fld>
            <a:endParaRPr lang="en-US" sz="1200">
              <a:latin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990600"/>
            <a:ext cx="429324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1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3EAD7EF-3608-4330-9FE1-5AF034BBFFAE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SSL/TLS Overview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990600" y="1219200"/>
            <a:ext cx="1066800" cy="4191000"/>
          </a:xfrm>
          <a:prstGeom prst="rect">
            <a:avLst/>
          </a:prstGeom>
          <a:solidFill>
            <a:srgbClr val="D5E0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7239000" y="1219200"/>
            <a:ext cx="1066800" cy="4191000"/>
          </a:xfrm>
          <a:prstGeom prst="rect">
            <a:avLst/>
          </a:prstGeom>
          <a:solidFill>
            <a:srgbClr val="D5E0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990600" y="12192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Browser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7239000" y="12192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Server</a:t>
            </a:r>
          </a:p>
        </p:txBody>
      </p:sp>
      <p:sp>
        <p:nvSpPr>
          <p:cNvPr id="4105" name="Line 8"/>
          <p:cNvSpPr>
            <a:spLocks noChangeShapeType="1"/>
          </p:cNvSpPr>
          <p:nvPr/>
        </p:nvSpPr>
        <p:spPr bwMode="auto">
          <a:xfrm>
            <a:off x="2057400" y="1600200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2133600" y="1295400"/>
            <a:ext cx="495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client-hello</a:t>
            </a:r>
          </a:p>
        </p:txBody>
      </p:sp>
      <p:sp>
        <p:nvSpPr>
          <p:cNvPr id="4107" name="Line 10"/>
          <p:cNvSpPr>
            <a:spLocks noChangeShapeType="1"/>
          </p:cNvSpPr>
          <p:nvPr/>
        </p:nvSpPr>
        <p:spPr bwMode="auto">
          <a:xfrm flipH="1">
            <a:off x="2057400" y="2286000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2133600" y="2011363"/>
            <a:ext cx="502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server-hello + {server-cert}SK</a:t>
            </a:r>
            <a:r>
              <a:rPr lang="en-US" baseline="-25000"/>
              <a:t>CA</a:t>
            </a:r>
            <a:endParaRPr lang="en-US"/>
          </a:p>
        </p:txBody>
      </p:sp>
      <p:sp>
        <p:nvSpPr>
          <p:cNvPr id="4109" name="AutoShape 12"/>
          <p:cNvSpPr>
            <a:spLocks noChangeArrowheads="1"/>
          </p:cNvSpPr>
          <p:nvPr/>
        </p:nvSpPr>
        <p:spPr bwMode="auto">
          <a:xfrm>
            <a:off x="2057400" y="2895600"/>
            <a:ext cx="5181600" cy="1295400"/>
          </a:xfrm>
          <a:prstGeom prst="roundRect">
            <a:avLst>
              <a:gd name="adj" fmla="val 16667"/>
            </a:avLst>
          </a:prstGeom>
          <a:solidFill>
            <a:srgbClr val="EFFFE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Text Box 13"/>
          <p:cNvSpPr txBox="1">
            <a:spLocks noChangeArrowheads="1"/>
          </p:cNvSpPr>
          <p:nvPr/>
        </p:nvSpPr>
        <p:spPr bwMode="auto">
          <a:xfrm>
            <a:off x="2057400" y="291941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tx2"/>
                </a:solidFill>
              </a:rPr>
              <a:t>Key exchange (several options)</a:t>
            </a:r>
          </a:p>
        </p:txBody>
      </p:sp>
      <p:sp>
        <p:nvSpPr>
          <p:cNvPr id="4111" name="Text Box 14"/>
          <p:cNvSpPr txBox="1">
            <a:spLocks noChangeArrowheads="1"/>
          </p:cNvSpPr>
          <p:nvPr/>
        </p:nvSpPr>
        <p:spPr bwMode="auto">
          <a:xfrm>
            <a:off x="1092200" y="3352800"/>
            <a:ext cx="863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Random</a:t>
            </a:r>
            <a:br>
              <a:rPr lang="en-US"/>
            </a:br>
            <a:r>
              <a:rPr lang="en-US"/>
              <a:t>key K</a:t>
            </a:r>
          </a:p>
        </p:txBody>
      </p:sp>
      <p:sp>
        <p:nvSpPr>
          <p:cNvPr id="4112" name="Line 15"/>
          <p:cNvSpPr>
            <a:spLocks noChangeShapeType="1"/>
          </p:cNvSpPr>
          <p:nvPr/>
        </p:nvSpPr>
        <p:spPr bwMode="auto">
          <a:xfrm>
            <a:off x="2057400" y="3810000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Text Box 16"/>
          <p:cNvSpPr txBox="1">
            <a:spLocks noChangeArrowheads="1"/>
          </p:cNvSpPr>
          <p:nvPr/>
        </p:nvSpPr>
        <p:spPr bwMode="auto">
          <a:xfrm>
            <a:off x="2133600" y="3535363"/>
            <a:ext cx="502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client-key-exchange: {</a:t>
            </a:r>
            <a:r>
              <a:rPr lang="en-US" dirty="0" smtClean="0"/>
              <a:t>K}</a:t>
            </a:r>
            <a:r>
              <a:rPr lang="en-US" dirty="0" err="1" smtClean="0"/>
              <a:t>PK</a:t>
            </a:r>
            <a:r>
              <a:rPr lang="en-US" baseline="-25000" dirty="0" err="1" smtClean="0"/>
              <a:t>Server</a:t>
            </a:r>
            <a:endParaRPr lang="en-US" baseline="-25000" dirty="0"/>
          </a:p>
        </p:txBody>
      </p:sp>
      <p:sp>
        <p:nvSpPr>
          <p:cNvPr id="4114" name="Line 17"/>
          <p:cNvSpPr>
            <a:spLocks noChangeShapeType="1"/>
          </p:cNvSpPr>
          <p:nvPr/>
        </p:nvSpPr>
        <p:spPr bwMode="auto">
          <a:xfrm>
            <a:off x="2057400" y="4922838"/>
            <a:ext cx="5181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Text Box 18"/>
          <p:cNvSpPr txBox="1">
            <a:spLocks noChangeArrowheads="1"/>
          </p:cNvSpPr>
          <p:nvPr/>
        </p:nvSpPr>
        <p:spPr bwMode="auto">
          <a:xfrm>
            <a:off x="2133600" y="4648200"/>
            <a:ext cx="502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{HTTP data}K</a:t>
            </a:r>
          </a:p>
        </p:txBody>
      </p:sp>
      <p:sp>
        <p:nvSpPr>
          <p:cNvPr id="4116" name="Text Box 19"/>
          <p:cNvSpPr txBox="1">
            <a:spLocks noChangeArrowheads="1"/>
          </p:cNvSpPr>
          <p:nvPr/>
        </p:nvSpPr>
        <p:spPr bwMode="auto">
          <a:xfrm>
            <a:off x="7239000" y="3595688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4117" name="Text Box 20"/>
          <p:cNvSpPr txBox="1">
            <a:spLocks noChangeArrowheads="1"/>
          </p:cNvSpPr>
          <p:nvPr/>
        </p:nvSpPr>
        <p:spPr bwMode="auto">
          <a:xfrm>
            <a:off x="1127125" y="5830888"/>
            <a:ext cx="6488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/>
              <a:t>Most common: only the server is authenticated</a:t>
            </a:r>
          </a:p>
        </p:txBody>
      </p:sp>
    </p:spTree>
    <p:extLst>
      <p:ext uri="{BB962C8B-B14F-4D97-AF65-F5344CB8AC3E}">
        <p14:creationId xmlns:p14="http://schemas.microsoft.com/office/powerpoint/2010/main" val="261947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SSL Stripping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91000" y="2133600"/>
            <a:ext cx="1295400" cy="24384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050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Browser</a:t>
            </a:r>
            <a:endParaRPr lang="en-US" dirty="0"/>
          </a:p>
        </p:txBody>
      </p:sp>
      <p:pic>
        <p:nvPicPr>
          <p:cNvPr id="10" name="Picture 24" descr="j04040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37154"/>
            <a:ext cx="1524000" cy="148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20000" y="4050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</a:t>
            </a:r>
            <a:endParaRPr lang="en-US" dirty="0"/>
          </a:p>
        </p:txBody>
      </p:sp>
      <p:pic>
        <p:nvPicPr>
          <p:cNvPr id="12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97668"/>
            <a:ext cx="19050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2286000" y="24384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38800" y="24384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86001" y="20998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request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20998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request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638800" y="25570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response</a:t>
            </a:r>
            <a:endParaRPr lang="en-US" sz="1600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5638800" y="28956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286000" y="28956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33600" y="255704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4"/>
                </a:solidFill>
              </a:rPr>
              <a:t>Modified response</a:t>
            </a:r>
            <a:endParaRPr lang="en-US" sz="1600" dirty="0">
              <a:solidFill>
                <a:schemeClr val="accent4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286000" y="38100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86001" y="34714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4"/>
                </a:solidFill>
              </a:rPr>
              <a:t>HTTP request</a:t>
            </a:r>
            <a:endParaRPr lang="en-US" sz="1600" dirty="0">
              <a:solidFill>
                <a:schemeClr val="accent4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5638800" y="38100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638800" y="34714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HTTPS request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5562600" y="392864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HTTPS response</a:t>
            </a:r>
            <a:endParaRPr lang="en-US" sz="1600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5638800" y="42672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33600" y="392864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HTTP response</a:t>
            </a:r>
            <a:endParaRPr lang="en-US" sz="1600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2286000" y="4267200"/>
            <a:ext cx="1676400" cy="0"/>
          </a:xfrm>
          <a:prstGeom prst="line">
            <a:avLst/>
          </a:prstGeom>
          <a:ln w="19050" cap="rnd"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267200" y="24384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267200" y="28956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267200" y="42672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267200" y="3810000"/>
            <a:ext cx="1143000" cy="0"/>
          </a:xfrm>
          <a:prstGeom prst="line">
            <a:avLst/>
          </a:prstGeom>
          <a:ln w="19050" cap="rnd">
            <a:solidFill>
              <a:schemeClr val="tx2"/>
            </a:solidFill>
            <a:prstDash val="sysDash"/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191000" y="14872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Active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Attacker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2000" y="1219200"/>
            <a:ext cx="3200400" cy="457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Replace https:// with http://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1867546" y="1600200"/>
            <a:ext cx="457200" cy="1019014"/>
          </a:xfrm>
          <a:custGeom>
            <a:avLst/>
            <a:gdLst>
              <a:gd name="connsiteX0" fmla="*/ 0 w 457200"/>
              <a:gd name="connsiteY0" fmla="*/ 0 h 860156"/>
              <a:gd name="connsiteX1" fmla="*/ 457200 w 457200"/>
              <a:gd name="connsiteY1" fmla="*/ 860156 h 860156"/>
              <a:gd name="connsiteX2" fmla="*/ 457200 w 457200"/>
              <a:gd name="connsiteY2" fmla="*/ 860156 h 860156"/>
              <a:gd name="connsiteX0" fmla="*/ 0 w 457200"/>
              <a:gd name="connsiteY0" fmla="*/ 0 h 860156"/>
              <a:gd name="connsiteX1" fmla="*/ 457200 w 457200"/>
              <a:gd name="connsiteY1" fmla="*/ 860156 h 860156"/>
              <a:gd name="connsiteX2" fmla="*/ 457200 w 457200"/>
              <a:gd name="connsiteY2" fmla="*/ 860156 h 860156"/>
              <a:gd name="connsiteX0" fmla="*/ 0 w 457200"/>
              <a:gd name="connsiteY0" fmla="*/ 0 h 860156"/>
              <a:gd name="connsiteX1" fmla="*/ 457200 w 457200"/>
              <a:gd name="connsiteY1" fmla="*/ 860156 h 860156"/>
              <a:gd name="connsiteX2" fmla="*/ 457200 w 457200"/>
              <a:gd name="connsiteY2" fmla="*/ 860156 h 86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860156">
                <a:moveTo>
                  <a:pt x="0" y="0"/>
                </a:moveTo>
                <a:cubicBezTo>
                  <a:pt x="28414" y="666104"/>
                  <a:pt x="18081" y="553814"/>
                  <a:pt x="457200" y="860156"/>
                </a:cubicBezTo>
                <a:lnTo>
                  <a:pt x="457200" y="860156"/>
                </a:ln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715000" y="4876800"/>
            <a:ext cx="3200400" cy="9144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Attacker opens HTTPS session, forwards requests and responses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52600" y="5029200"/>
            <a:ext cx="2133600" cy="609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Attacker observes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private info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4953000" y="3886200"/>
            <a:ext cx="990600" cy="99060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048000" y="4343400"/>
            <a:ext cx="1600200" cy="76200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89609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32B21D8-1422-4706-B09B-E1744A471165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HTTPS Indicators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26" y="2209802"/>
            <a:ext cx="1211951" cy="3746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16151"/>
            <a:ext cx="1929210" cy="368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260742"/>
            <a:ext cx="2996826" cy="495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75" y="3279789"/>
            <a:ext cx="2971429" cy="476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24" y="4432317"/>
            <a:ext cx="1892064" cy="60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51" y="4495809"/>
            <a:ext cx="2222223" cy="53968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336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1447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HTTPS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220205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Firefox 10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332508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IE 8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455203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Chrome 17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034008" y="2286000"/>
            <a:ext cx="715963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176647" y="3368298"/>
            <a:ext cx="563563" cy="5334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6400800" y="4739898"/>
            <a:ext cx="685800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752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Network Security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1641DEB-B427-415B-9F89-ED490163A818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Mixed Content Indicators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33400" y="1143000"/>
            <a:ext cx="3395662" cy="1822450"/>
            <a:chOff x="3169" y="865"/>
            <a:chExt cx="2139" cy="1148"/>
          </a:xfrm>
        </p:grpSpPr>
        <p:pic>
          <p:nvPicPr>
            <p:cNvPr id="6156" name="Picture 12" descr="unspecifiedSecurityflaw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21" t="47212"/>
            <a:stretch>
              <a:fillRect/>
            </a:stretch>
          </p:blipFill>
          <p:spPr bwMode="auto">
            <a:xfrm>
              <a:off x="3169" y="1104"/>
              <a:ext cx="2139" cy="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0848" name="Text Box 16"/>
            <p:cNvSpPr txBox="1">
              <a:spLocks noChangeArrowheads="1"/>
            </p:cNvSpPr>
            <p:nvPr/>
          </p:nvSpPr>
          <p:spPr bwMode="auto">
            <a:xfrm>
              <a:off x="3617" y="865"/>
              <a:ext cx="1142" cy="29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 type="none" w="lg" len="med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2400" dirty="0" smtClean="0">
                  <a:latin typeface="+mn-lt"/>
                </a:rPr>
                <a:t>Silly </a:t>
              </a:r>
              <a:r>
                <a:rPr lang="en-US" sz="2400" dirty="0">
                  <a:latin typeface="+mn-lt"/>
                </a:rPr>
                <a:t>dialogs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981331"/>
            <a:ext cx="2430476" cy="5485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95800" y="1524000"/>
            <a:ext cx="411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 smtClean="0"/>
              <a:t>Firefox 10: no SSL indicator</a:t>
            </a:r>
            <a:endParaRPr lang="en-US" sz="2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276610"/>
            <a:ext cx="3070477" cy="731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769604"/>
            <a:ext cx="3779048" cy="1546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800600"/>
            <a:ext cx="3535238" cy="5409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95800" y="2921913"/>
            <a:ext cx="411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 smtClean="0"/>
              <a:t>Chrome 17: caution sign</a:t>
            </a:r>
            <a:endParaRPr lang="en-US" sz="2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828800" y="4419600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 smtClean="0"/>
              <a:t>IE 8: warning dialog, no SSL lock</a:t>
            </a:r>
            <a:endParaRPr lang="en-US" sz="2200" b="1" dirty="0"/>
          </a:p>
        </p:txBody>
      </p:sp>
      <p:sp>
        <p:nvSpPr>
          <p:cNvPr id="23" name="Oval 22"/>
          <p:cNvSpPr/>
          <p:nvPr/>
        </p:nvSpPr>
        <p:spPr bwMode="auto">
          <a:xfrm>
            <a:off x="4755396" y="2164596"/>
            <a:ext cx="483054" cy="4572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295255" y="3688596"/>
            <a:ext cx="685800" cy="3810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276600" y="4983996"/>
            <a:ext cx="483054" cy="45720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715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6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11615</TotalTime>
  <Words>171</Words>
  <Application>Microsoft Office PowerPoint</Application>
  <PresentationFormat>On-screen Show (4:3)</PresentationFormat>
  <Paragraphs>53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Certificates</vt:lpstr>
      <vt:lpstr>SSL/TLS Overview</vt:lpstr>
      <vt:lpstr>SSL Stripping</vt:lpstr>
      <vt:lpstr>HTTPS Indicators</vt:lpstr>
      <vt:lpstr>Mixed Content Indicators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456</cp:revision>
  <cp:lastPrinted>2011-01-25T21:54:55Z</cp:lastPrinted>
  <dcterms:created xsi:type="dcterms:W3CDTF">2008-10-19T02:20:00Z</dcterms:created>
  <dcterms:modified xsi:type="dcterms:W3CDTF">2015-02-27T18:16:14Z</dcterms:modified>
</cp:coreProperties>
</file>