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65" r:id="rId2"/>
    <p:sldId id="266" r:id="rId3"/>
    <p:sldId id="267" r:id="rId4"/>
    <p:sldId id="258" r:id="rId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URLs and Links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ED11357B-4C56-4E9A-82D2-6D92DF96F8A3}" type="slidenum">
              <a:rPr lang="en-US"/>
              <a:pPr/>
              <a:t>1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 Resource Locators (URLs)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323850" y="2843213"/>
            <a:ext cx="84391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/>
              <a:t>http://www.company.com:81/a/b/c.html?user=Alice&amp;year=2008#p2</a:t>
            </a:r>
          </a:p>
        </p:txBody>
      </p:sp>
      <p:sp>
        <p:nvSpPr>
          <p:cNvPr id="76805" name="AutoShape 5"/>
          <p:cNvSpPr>
            <a:spLocks/>
          </p:cNvSpPr>
          <p:nvPr/>
        </p:nvSpPr>
        <p:spPr bwMode="auto">
          <a:xfrm rot="-5400000">
            <a:off x="2159794" y="2083594"/>
            <a:ext cx="152400" cy="2538412"/>
          </a:xfrm>
          <a:prstGeom prst="leftBrace">
            <a:avLst>
              <a:gd name="adj1" fmla="val 138802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6" name="AutoShape 6"/>
          <p:cNvSpPr>
            <a:spLocks/>
          </p:cNvSpPr>
          <p:nvPr/>
        </p:nvSpPr>
        <p:spPr bwMode="auto">
          <a:xfrm rot="5400000" flipV="1">
            <a:off x="588169" y="2469356"/>
            <a:ext cx="152400" cy="547688"/>
          </a:xfrm>
          <a:prstGeom prst="leftBrace">
            <a:avLst>
              <a:gd name="adj1" fmla="val 2994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149225" y="161448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folHlink"/>
                </a:solidFill>
              </a:rPr>
              <a:t>Scheme</a:t>
            </a:r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 flipV="1">
            <a:off x="2233613" y="3505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1568450" y="4052888"/>
            <a:ext cx="132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Host Name</a:t>
            </a:r>
          </a:p>
        </p:txBody>
      </p:sp>
      <p:sp>
        <p:nvSpPr>
          <p:cNvPr id="76811" name="AutoShape 11"/>
          <p:cNvSpPr>
            <a:spLocks/>
          </p:cNvSpPr>
          <p:nvPr/>
        </p:nvSpPr>
        <p:spPr bwMode="auto">
          <a:xfrm rot="5400000" flipV="1">
            <a:off x="3657600" y="2546350"/>
            <a:ext cx="152400" cy="393700"/>
          </a:xfrm>
          <a:prstGeom prst="leftBrace">
            <a:avLst>
              <a:gd name="adj1" fmla="val 21528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2" name="Line 12"/>
          <p:cNvSpPr>
            <a:spLocks noChangeShapeType="1"/>
          </p:cNvSpPr>
          <p:nvPr/>
        </p:nvSpPr>
        <p:spPr bwMode="auto">
          <a:xfrm>
            <a:off x="661988" y="1981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2992438" y="1614488"/>
            <a:ext cx="1479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Port Number</a:t>
            </a:r>
          </a:p>
        </p:txBody>
      </p:sp>
      <p:sp>
        <p:nvSpPr>
          <p:cNvPr id="76814" name="AutoShape 14"/>
          <p:cNvSpPr>
            <a:spLocks/>
          </p:cNvSpPr>
          <p:nvPr/>
        </p:nvSpPr>
        <p:spPr bwMode="auto">
          <a:xfrm rot="-5400000">
            <a:off x="4457700" y="2705100"/>
            <a:ext cx="152400" cy="1295400"/>
          </a:xfrm>
          <a:prstGeom prst="leftBrace">
            <a:avLst>
              <a:gd name="adj1" fmla="val 66667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5" name="Line 15"/>
          <p:cNvSpPr>
            <a:spLocks noChangeShapeType="1"/>
          </p:cNvSpPr>
          <p:nvPr/>
        </p:nvSpPr>
        <p:spPr bwMode="auto">
          <a:xfrm flipV="1">
            <a:off x="4544179" y="3505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3466267" y="4052888"/>
            <a:ext cx="215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Hierarchical portion</a:t>
            </a:r>
          </a:p>
        </p:txBody>
      </p:sp>
      <p:sp>
        <p:nvSpPr>
          <p:cNvPr id="76817" name="AutoShape 17"/>
          <p:cNvSpPr>
            <a:spLocks/>
          </p:cNvSpPr>
          <p:nvPr/>
        </p:nvSpPr>
        <p:spPr bwMode="auto">
          <a:xfrm rot="5400000" flipV="1">
            <a:off x="6629400" y="1295400"/>
            <a:ext cx="152400" cy="2895600"/>
          </a:xfrm>
          <a:prstGeom prst="leftBrace">
            <a:avLst>
              <a:gd name="adj1" fmla="val 158333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8" name="Line 18"/>
          <p:cNvSpPr>
            <a:spLocks noChangeShapeType="1"/>
          </p:cNvSpPr>
          <p:nvPr/>
        </p:nvSpPr>
        <p:spPr bwMode="auto">
          <a:xfrm>
            <a:off x="6700838" y="1981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9" name="Text Box 19"/>
          <p:cNvSpPr txBox="1">
            <a:spLocks noChangeArrowheads="1"/>
          </p:cNvSpPr>
          <p:nvPr/>
        </p:nvSpPr>
        <p:spPr bwMode="auto">
          <a:xfrm>
            <a:off x="6288088" y="1614488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Query</a:t>
            </a:r>
          </a:p>
        </p:txBody>
      </p:sp>
      <p:sp>
        <p:nvSpPr>
          <p:cNvPr id="76820" name="AutoShape 20"/>
          <p:cNvSpPr>
            <a:spLocks/>
          </p:cNvSpPr>
          <p:nvPr/>
        </p:nvSpPr>
        <p:spPr bwMode="auto">
          <a:xfrm rot="-5400000">
            <a:off x="8382000" y="3124200"/>
            <a:ext cx="152400" cy="457200"/>
          </a:xfrm>
          <a:prstGeom prst="leftBrace">
            <a:avLst>
              <a:gd name="adj1" fmla="val 2500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2" name="Text Box 22"/>
          <p:cNvSpPr txBox="1">
            <a:spLocks noChangeArrowheads="1"/>
          </p:cNvSpPr>
          <p:nvPr/>
        </p:nvSpPr>
        <p:spPr bwMode="auto">
          <a:xfrm>
            <a:off x="7874000" y="4052888"/>
            <a:ext cx="1162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folHlink"/>
                </a:solidFill>
              </a:rPr>
              <a:t>Fragment</a:t>
            </a:r>
          </a:p>
        </p:txBody>
      </p:sp>
      <p:sp>
        <p:nvSpPr>
          <p:cNvPr id="76823" name="Line 23"/>
          <p:cNvSpPr>
            <a:spLocks noChangeShapeType="1"/>
          </p:cNvSpPr>
          <p:nvPr/>
        </p:nvSpPr>
        <p:spPr bwMode="auto">
          <a:xfrm flipV="1">
            <a:off x="8455025" y="3505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24" name="Line 24"/>
          <p:cNvSpPr>
            <a:spLocks noChangeShapeType="1"/>
          </p:cNvSpPr>
          <p:nvPr/>
        </p:nvSpPr>
        <p:spPr bwMode="auto">
          <a:xfrm>
            <a:off x="3732213" y="1981200"/>
            <a:ext cx="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3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 142 Lecture Notes: URLs and Links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C55B284-AFC0-41EF-8A43-8B13B58B0C6A}" type="slidenum">
              <a:rPr lang="en-US"/>
              <a:pPr/>
              <a:t>2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&lt;a&gt; Examples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r>
              <a:rPr lang="en-US" dirty="0"/>
              <a:t>Full URL:</a:t>
            </a:r>
            <a:br>
              <a:rPr lang="en-US" dirty="0"/>
            </a:b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&lt;a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="http://www.xyz.com/news/2009.html"&gt;2009 News&lt;/a&gt;</a:t>
            </a:r>
          </a:p>
          <a:p>
            <a:r>
              <a:rPr lang="en-US" dirty="0" smtClean="0"/>
              <a:t>Absolute location in same site:</a:t>
            </a:r>
            <a:br>
              <a:rPr lang="en-US" dirty="0" smtClean="0"/>
            </a:b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&lt;a 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="/stock/quote.html"&gt;</a:t>
            </a:r>
            <a:r>
              <a:rPr lang="en-US" sz="1800" dirty="0" smtClean="0">
                <a:latin typeface="Courier New" pitchFamily="49" charset="0"/>
              </a:rPr>
              <a:t/>
            </a:r>
            <a:br>
              <a:rPr lang="en-US" sz="1800" dirty="0" smtClean="0">
                <a:latin typeface="Courier New" pitchFamily="49" charset="0"/>
              </a:rPr>
            </a:br>
            <a:r>
              <a:rPr lang="en-US" sz="1800" b="0" i="1" dirty="0" smtClean="0">
                <a:latin typeface="Times New Roman" pitchFamily="18" charset="0"/>
                <a:cs typeface="Courier New" pitchFamily="49" charset="0"/>
              </a:rPr>
              <a:t>same as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http://www.xyz.com/stock/quote.html</a:t>
            </a:r>
            <a:endParaRPr lang="en-US" dirty="0" smtClean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/>
              <a:t>Relative </a:t>
            </a:r>
            <a:r>
              <a:rPr lang="en-US" dirty="0"/>
              <a:t>location:</a:t>
            </a:r>
            <a:br>
              <a:rPr lang="en-US" dirty="0"/>
            </a:b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&lt;a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="2008/March.html"&gt;</a:t>
            </a: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1800" b="0" i="1" dirty="0">
                <a:latin typeface="Times New Roman" pitchFamily="18" charset="0"/>
                <a:cs typeface="Courier New" pitchFamily="49" charset="0"/>
              </a:rPr>
              <a:t>same as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http://www.xyz.com/news/2008/March.html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 smtClean="0"/>
              <a:t>Anchor definition:</a:t>
            </a:r>
            <a:br>
              <a:rPr lang="en-US" dirty="0" smtClean="0"/>
            </a:b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&lt;a name="sec3"&gt;...&lt;/a&gt;</a:t>
            </a:r>
          </a:p>
          <a:p>
            <a:r>
              <a:rPr lang="en-US" dirty="0" smtClean="0"/>
              <a:t>New </a:t>
            </a:r>
            <a:r>
              <a:rPr lang="en-US" dirty="0"/>
              <a:t>location, same page:</a:t>
            </a:r>
            <a:br>
              <a:rPr lang="en-US" dirty="0"/>
            </a:b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&lt;a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="#sec3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"&gt;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4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 142 Lecture Notes: URLs and Links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C55B284-AFC0-41EF-8A43-8B13B58B0C6A}" type="slidenum">
              <a:rPr lang="en-US"/>
              <a:pPr/>
              <a:t>3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 of URLs</a:t>
            </a:r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906963"/>
          </a:xfrm>
        </p:spPr>
        <p:txBody>
          <a:bodyPr/>
          <a:lstStyle/>
          <a:p>
            <a:pPr>
              <a:spcBef>
                <a:spcPts val="1800"/>
              </a:spcBef>
              <a:tabLst>
                <a:tab pos="457200" algn="l"/>
              </a:tabLst>
            </a:pPr>
            <a:r>
              <a:rPr lang="en-US" dirty="0" smtClean="0"/>
              <a:t>Images:</a:t>
            </a:r>
            <a:endParaRPr lang="en-US" dirty="0"/>
          </a:p>
          <a:p>
            <a:pPr marL="0" indent="0">
              <a:spcBef>
                <a:spcPts val="600"/>
              </a:spcBef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&lt;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img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src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sz="1800" dirty="0" smtClean="0">
                <a:solidFill>
                  <a:schemeClr val="accent4"/>
                </a:solidFill>
                <a:latin typeface="Courier New" pitchFamily="49" charset="0"/>
              </a:rPr>
              <a:t>icon.gif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" /&gt;</a:t>
            </a:r>
          </a:p>
          <a:p>
            <a:pPr>
              <a:spcBef>
                <a:spcPts val="2400"/>
              </a:spcBef>
              <a:tabLst>
                <a:tab pos="457200" algn="l"/>
              </a:tabLst>
            </a:pPr>
            <a:r>
              <a:rPr lang="en-US" dirty="0" err="1" smtClean="0"/>
              <a:t>Stylesheets</a:t>
            </a:r>
            <a:r>
              <a:rPr lang="en-US" dirty="0" smtClean="0"/>
              <a:t>:</a:t>
            </a:r>
          </a:p>
          <a:p>
            <a:pPr marL="0" indent="0">
              <a:spcBef>
                <a:spcPts val="600"/>
              </a:spcBef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&lt;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link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rel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stylesheet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" type="text/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css</a:t>
            </a: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" </a:t>
            </a:r>
            <a:r>
              <a:rPr lang="en-US" sz="1800" dirty="0" err="1">
                <a:solidFill>
                  <a:schemeClr val="tx2"/>
                </a:solidFill>
                <a:latin typeface="Courier New" pitchFamily="49" charset="0"/>
              </a:rPr>
              <a:t>href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sz="1800" dirty="0" smtClean="0">
                <a:solidFill>
                  <a:schemeClr val="accent4"/>
                </a:solidFill>
                <a:latin typeface="Courier New" pitchFamily="49" charset="0"/>
              </a:rPr>
              <a:t>main.css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" /&gt;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spcBef>
                <a:spcPts val="2400"/>
              </a:spcBef>
              <a:tabLst>
                <a:tab pos="457200" algn="l"/>
              </a:tabLst>
            </a:pPr>
            <a:r>
              <a:rPr lang="en-US" dirty="0" smtClean="0"/>
              <a:t>Embedded page:</a:t>
            </a:r>
            <a:endParaRPr lang="en-US" dirty="0"/>
          </a:p>
          <a:p>
            <a:pPr marL="0" indent="0">
              <a:spcBef>
                <a:spcPts val="600"/>
              </a:spcBef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&lt;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iframe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800" dirty="0" err="1" smtClean="0">
                <a:solidFill>
                  <a:schemeClr val="tx2"/>
                </a:solidFill>
                <a:latin typeface="Courier New" pitchFamily="49" charset="0"/>
              </a:rPr>
              <a:t>src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sz="1800" dirty="0" smtClean="0">
                <a:solidFill>
                  <a:schemeClr val="accent4"/>
                </a:solidFill>
                <a:latin typeface="Courier New" pitchFamily="49" charset="0"/>
              </a:rPr>
              <a:t>http://www.google.com</a:t>
            </a:r>
            <a:r>
              <a:rPr lang="en-US" sz="1800" dirty="0" smtClean="0">
                <a:solidFill>
                  <a:schemeClr val="tx2"/>
                </a:solidFill>
                <a:latin typeface="Courier New" pitchFamily="49" charset="0"/>
              </a:rPr>
              <a:t>" /&gt;</a:t>
            </a:r>
            <a:endParaRPr lang="en-US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04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10556</TotalTime>
  <Words>70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Uniform Resource Locators (URLs)</vt:lpstr>
      <vt:lpstr>&lt;a&gt; Examples</vt:lpstr>
      <vt:lpstr>Other Uses of URLs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411</cp:revision>
  <cp:lastPrinted>2011-01-25T21:54:55Z</cp:lastPrinted>
  <dcterms:created xsi:type="dcterms:W3CDTF">2008-10-19T02:20:00Z</dcterms:created>
  <dcterms:modified xsi:type="dcterms:W3CDTF">2015-01-12T20:17:37Z</dcterms:modified>
</cp:coreProperties>
</file>