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3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4.xml" ContentType="application/vnd.openxmlformats-officedocument.presentationml.notesSlid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5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6.xml" ContentType="application/vnd.openxmlformats-officedocument.presentationml.notesSlide+xml"/>
  <Override PartName="/ppt/tags/tag118.xml" ContentType="application/vnd.openxmlformats-officedocument.presentationml.tags+xml"/>
  <Override PartName="/ppt/notesSlides/notesSlide7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8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9.xml" ContentType="application/vnd.openxmlformats-officedocument.presentationml.notesSlide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10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notesSlides/notesSlide11.xml" ContentType="application/vnd.openxmlformats-officedocument.presentationml.notesSlide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6"/>
  </p:notesMasterIdLst>
  <p:handoutMasterIdLst>
    <p:handoutMasterId r:id="rId27"/>
  </p:handoutMasterIdLst>
  <p:sldIdLst>
    <p:sldId id="304" r:id="rId3"/>
    <p:sldId id="315" r:id="rId4"/>
    <p:sldId id="382" r:id="rId5"/>
    <p:sldId id="363" r:id="rId6"/>
    <p:sldId id="361" r:id="rId7"/>
    <p:sldId id="383" r:id="rId8"/>
    <p:sldId id="368" r:id="rId9"/>
    <p:sldId id="329" r:id="rId10"/>
    <p:sldId id="385" r:id="rId11"/>
    <p:sldId id="330" r:id="rId12"/>
    <p:sldId id="331" r:id="rId13"/>
    <p:sldId id="332" r:id="rId14"/>
    <p:sldId id="333" r:id="rId15"/>
    <p:sldId id="384" r:id="rId16"/>
    <p:sldId id="334" r:id="rId17"/>
    <p:sldId id="376" r:id="rId18"/>
    <p:sldId id="386" r:id="rId19"/>
    <p:sldId id="387" r:id="rId20"/>
    <p:sldId id="388" r:id="rId21"/>
    <p:sldId id="389" r:id="rId22"/>
    <p:sldId id="390" r:id="rId23"/>
    <p:sldId id="391" r:id="rId24"/>
    <p:sldId id="392" r:id="rId25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0" autoAdjust="0"/>
    <p:restoredTop sz="79230" autoAdjust="0"/>
  </p:normalViewPr>
  <p:slideViewPr>
    <p:cSldViewPr snapToGrid="0" snapToObjects="1">
      <p:cViewPr varScale="1">
        <p:scale>
          <a:sx n="64" d="100"/>
          <a:sy n="64" d="100"/>
        </p:scale>
        <p:origin x="119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33C2359-2450-4793-8611-5693E7ED185A}" type="datetimeFigureOut">
              <a:rPr lang="en-US"/>
              <a:pPr/>
              <a:t>3/28/2016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DCB4A02-A8A5-47A2-83CD-AFD337826F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432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2149997-B04A-4106-97B4-95F3A2039F3A}" type="datetimeFigureOut">
              <a:rPr lang="en-US"/>
              <a:pPr/>
              <a:t>3/28/2016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719477C-9C3E-4165-A68F-5DFFAE76A5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866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9477C-9C3E-4165-A68F-5DFFAE76A5A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82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294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72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336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79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17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19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964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01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21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93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314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410325"/>
            <a:ext cx="9155113" cy="4572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3" y="6510338"/>
            <a:ext cx="1819275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397166"/>
            <a:ext cx="8229600" cy="82463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4798696"/>
            <a:ext cx="6059488" cy="27432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3221797"/>
            <a:ext cx="8229600" cy="615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98323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410325"/>
            <a:ext cx="9155113" cy="4572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6510338"/>
            <a:ext cx="1817688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8" y="2051687"/>
            <a:ext cx="2954337" cy="123444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8" y="3429000"/>
            <a:ext cx="2954337" cy="12439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2046816"/>
            <a:ext cx="1951038" cy="260138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9935191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8" y="1211580"/>
            <a:ext cx="7700963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3455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11113"/>
            <a:ext cx="457200" cy="6096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3AE5690B-6ABB-41F0-B1F8-CB577EFB34E7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1211580"/>
            <a:ext cx="3779838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7484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1211581"/>
            <a:ext cx="7707862" cy="242214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8" y="3788418"/>
            <a:ext cx="7707313" cy="242214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8513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1211582"/>
            <a:ext cx="3779838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3783329"/>
            <a:ext cx="3779838" cy="24403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728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8" y="1211582"/>
            <a:ext cx="3787775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8" y="3787484"/>
            <a:ext cx="3781425" cy="24361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1211582"/>
            <a:ext cx="3779838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3787484"/>
            <a:ext cx="3779838" cy="24361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79255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6415088"/>
            <a:ext cx="2046288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410325"/>
            <a:ext cx="9155113" cy="4572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6510338"/>
            <a:ext cx="1817688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403850"/>
            <a:ext cx="8229600" cy="82463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4798696"/>
            <a:ext cx="6059488" cy="27432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3228481"/>
            <a:ext cx="8229600" cy="615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47687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410325"/>
            <a:ext cx="9155113" cy="4572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6510338"/>
            <a:ext cx="1817688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8" y="2051687"/>
            <a:ext cx="2954337" cy="123444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8" y="3429000"/>
            <a:ext cx="2954337" cy="12439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2046816"/>
            <a:ext cx="1951038" cy="260138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8091209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8" y="1211580"/>
            <a:ext cx="7700963" cy="5012056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890340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11113"/>
            <a:ext cx="457200" cy="6096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5CD013E5-0F2F-4E9F-9986-446E1A16712A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1211580"/>
            <a:ext cx="3779838" cy="50120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752084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1211581"/>
            <a:ext cx="7707862" cy="2422143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8" y="3788418"/>
            <a:ext cx="7707313" cy="2422143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0572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1211582"/>
            <a:ext cx="3779838" cy="243078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3783329"/>
            <a:ext cx="3779838" cy="24403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0058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8" y="1211582"/>
            <a:ext cx="3787775" cy="243078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8" y="3787484"/>
            <a:ext cx="3781425" cy="243615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1211582"/>
            <a:ext cx="3779838" cy="243078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3787484"/>
            <a:ext cx="3779838" cy="243615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48665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37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10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479425"/>
            <a:ext cx="77073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1204913"/>
            <a:ext cx="7707313" cy="501808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6415088"/>
            <a:ext cx="846137" cy="3635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09FECBA6-97D8-49ED-B3CA-55FF87C70A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6867525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6475413"/>
            <a:ext cx="1817687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479425"/>
            <a:ext cx="77073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1204913"/>
            <a:ext cx="7707313" cy="501808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6415088"/>
            <a:ext cx="846137" cy="3635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622B687B-F45D-4F1F-8558-BC8FE6C965C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4572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025" y="6475413"/>
            <a:ext cx="1819275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2" r:id="rId8"/>
    <p:sldLayoutId id="2147483963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9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8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7.png"/><Relationship Id="rId5" Type="http://schemas.openxmlformats.org/officeDocument/2006/relationships/tags" Target="../tags/tag18.xml"/><Relationship Id="rId10" Type="http://schemas.openxmlformats.org/officeDocument/2006/relationships/image" Target="../media/image6.png"/><Relationship Id="rId4" Type="http://schemas.openxmlformats.org/officeDocument/2006/relationships/tags" Target="../tags/tag17.xml"/><Relationship Id="rId9" Type="http://schemas.openxmlformats.org/officeDocument/2006/relationships/hyperlink" Target="http://cs106b.stanford.edu/" TargetMode="External"/><Relationship Id="rId1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en:Creative_Commons" TargetMode="External"/><Relationship Id="rId3" Type="http://schemas.openxmlformats.org/officeDocument/2006/relationships/tags" Target="../tags/tag29.xml"/><Relationship Id="rId7" Type="http://schemas.openxmlformats.org/officeDocument/2006/relationships/image" Target="../media/image12.JP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31.xml"/><Relationship Id="rId10" Type="http://schemas.openxmlformats.org/officeDocument/2006/relationships/hyperlink" Target="http://commons.wikimedia.org/w/index.php?title=User:Colatina&amp;action=edit&amp;redlink=1" TargetMode="External"/><Relationship Id="rId4" Type="http://schemas.openxmlformats.org/officeDocument/2006/relationships/tags" Target="../tags/tag30.xml"/><Relationship Id="rId9" Type="http://schemas.openxmlformats.org/officeDocument/2006/relationships/hyperlink" Target="http://creativecommons.org/licenses/by/3.0/deed.e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tags" Target="../tags/tag47.xml"/><Relationship Id="rId18" Type="http://schemas.openxmlformats.org/officeDocument/2006/relationships/tags" Target="../tags/tag52.xml"/><Relationship Id="rId26" Type="http://schemas.openxmlformats.org/officeDocument/2006/relationships/tags" Target="../tags/tag60.xml"/><Relationship Id="rId3" Type="http://schemas.openxmlformats.org/officeDocument/2006/relationships/tags" Target="../tags/tag37.xml"/><Relationship Id="rId21" Type="http://schemas.openxmlformats.org/officeDocument/2006/relationships/tags" Target="../tags/tag55.xml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17" Type="http://schemas.openxmlformats.org/officeDocument/2006/relationships/tags" Target="../tags/tag51.xml"/><Relationship Id="rId25" Type="http://schemas.openxmlformats.org/officeDocument/2006/relationships/tags" Target="../tags/tag59.xml"/><Relationship Id="rId2" Type="http://schemas.openxmlformats.org/officeDocument/2006/relationships/tags" Target="../tags/tag36.xml"/><Relationship Id="rId16" Type="http://schemas.openxmlformats.org/officeDocument/2006/relationships/tags" Target="../tags/tag50.xml"/><Relationship Id="rId20" Type="http://schemas.openxmlformats.org/officeDocument/2006/relationships/tags" Target="../tags/tag54.xml"/><Relationship Id="rId29" Type="http://schemas.openxmlformats.org/officeDocument/2006/relationships/notesSlide" Target="../notesSlides/notesSlide3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24" Type="http://schemas.openxmlformats.org/officeDocument/2006/relationships/tags" Target="../tags/tag58.xml"/><Relationship Id="rId5" Type="http://schemas.openxmlformats.org/officeDocument/2006/relationships/tags" Target="../tags/tag39.xml"/><Relationship Id="rId15" Type="http://schemas.openxmlformats.org/officeDocument/2006/relationships/tags" Target="../tags/tag49.xml"/><Relationship Id="rId23" Type="http://schemas.openxmlformats.org/officeDocument/2006/relationships/tags" Target="../tags/tag57.xml"/><Relationship Id="rId28" Type="http://schemas.openxmlformats.org/officeDocument/2006/relationships/slideLayout" Target="../slideLayouts/slideLayout16.xml"/><Relationship Id="rId10" Type="http://schemas.openxmlformats.org/officeDocument/2006/relationships/tags" Target="../tags/tag44.xml"/><Relationship Id="rId19" Type="http://schemas.openxmlformats.org/officeDocument/2006/relationships/tags" Target="../tags/tag53.xml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tags" Target="../tags/tag48.xml"/><Relationship Id="rId22" Type="http://schemas.openxmlformats.org/officeDocument/2006/relationships/tags" Target="../tags/tag56.xml"/><Relationship Id="rId27" Type="http://schemas.openxmlformats.org/officeDocument/2006/relationships/tags" Target="../tags/tag61.xml"/><Relationship Id="rId30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tags" Target="../tags/tag87.xml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tags" Target="../tags/tag86.xml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notesSlide" Target="../notesSlides/notesSlide4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tags" Target="../tags/tag85.xml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tags" Target="../tags/tag84.xml"/><Relationship Id="rId28" Type="http://schemas.openxmlformats.org/officeDocument/2006/relationships/slideLayout" Target="../slideLayouts/slideLayout16.xml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tags" Target="../tags/tag83.xml"/><Relationship Id="rId27" Type="http://schemas.openxmlformats.org/officeDocument/2006/relationships/tags" Target="../tags/tag8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tags" Target="../tags/tag101.xml"/><Relationship Id="rId18" Type="http://schemas.openxmlformats.org/officeDocument/2006/relationships/tags" Target="../tags/tag106.xml"/><Relationship Id="rId26" Type="http://schemas.openxmlformats.org/officeDocument/2006/relationships/tags" Target="../tags/tag114.xml"/><Relationship Id="rId3" Type="http://schemas.openxmlformats.org/officeDocument/2006/relationships/tags" Target="../tags/tag91.xml"/><Relationship Id="rId21" Type="http://schemas.openxmlformats.org/officeDocument/2006/relationships/tags" Target="../tags/tag109.xml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tags" Target="../tags/tag105.xml"/><Relationship Id="rId25" Type="http://schemas.openxmlformats.org/officeDocument/2006/relationships/tags" Target="../tags/tag113.xml"/><Relationship Id="rId2" Type="http://schemas.openxmlformats.org/officeDocument/2006/relationships/tags" Target="../tags/tag90.xml"/><Relationship Id="rId16" Type="http://schemas.openxmlformats.org/officeDocument/2006/relationships/tags" Target="../tags/tag104.xml"/><Relationship Id="rId20" Type="http://schemas.openxmlformats.org/officeDocument/2006/relationships/tags" Target="../tags/tag108.xml"/><Relationship Id="rId29" Type="http://schemas.openxmlformats.org/officeDocument/2006/relationships/notesSlide" Target="../notesSlides/notesSlide5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24" Type="http://schemas.openxmlformats.org/officeDocument/2006/relationships/tags" Target="../tags/tag112.xml"/><Relationship Id="rId5" Type="http://schemas.openxmlformats.org/officeDocument/2006/relationships/tags" Target="../tags/tag93.xml"/><Relationship Id="rId15" Type="http://schemas.openxmlformats.org/officeDocument/2006/relationships/tags" Target="../tags/tag103.xml"/><Relationship Id="rId23" Type="http://schemas.openxmlformats.org/officeDocument/2006/relationships/tags" Target="../tags/tag111.xml"/><Relationship Id="rId28" Type="http://schemas.openxmlformats.org/officeDocument/2006/relationships/slideLayout" Target="../slideLayouts/slideLayout16.xml"/><Relationship Id="rId10" Type="http://schemas.openxmlformats.org/officeDocument/2006/relationships/tags" Target="../tags/tag98.xml"/><Relationship Id="rId19" Type="http://schemas.openxmlformats.org/officeDocument/2006/relationships/tags" Target="../tags/tag107.xml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tags" Target="../tags/tag102.xml"/><Relationship Id="rId22" Type="http://schemas.openxmlformats.org/officeDocument/2006/relationships/tags" Target="../tags/tag110.xml"/><Relationship Id="rId27" Type="http://schemas.openxmlformats.org/officeDocument/2006/relationships/tags" Target="../tags/tag1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121.xml"/><Relationship Id="rId7" Type="http://schemas.openxmlformats.org/officeDocument/2006/relationships/slideLayout" Target="../slideLayouts/slideLayout10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4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130.xml"/><Relationship Id="rId7" Type="http://schemas.openxmlformats.org/officeDocument/2006/relationships/slideLayout" Target="../slideLayouts/slideLayout10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136.xml"/><Relationship Id="rId7" Type="http://schemas.openxmlformats.org/officeDocument/2006/relationships/slideLayout" Target="../slideLayouts/slideLayout1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142.xml"/><Relationship Id="rId7" Type="http://schemas.openxmlformats.org/officeDocument/2006/relationships/slideLayout" Target="../slideLayouts/slideLayout10.xml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2254250"/>
            <a:ext cx="8229600" cy="823913"/>
          </a:xfrm>
        </p:spPr>
        <p:txBody>
          <a:bodyPr/>
          <a:lstStyle/>
          <a:p>
            <a:r>
              <a:rPr lang="en-US" dirty="0" smtClean="0"/>
              <a:t>Programming Abstractions in C++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>
          <a:xfrm>
            <a:off x="1603375" y="4460875"/>
            <a:ext cx="6059488" cy="781050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3078163"/>
            <a:ext cx="8229600" cy="6159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solidFill>
                  <a:schemeClr val="bg2"/>
                </a:solidFill>
                <a:ea typeface="+mn-ea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Today’s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8" y="1385636"/>
            <a:ext cx="7700963" cy="483799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Introductions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Course structure and procedures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is this class? </a:t>
            </a:r>
            <a:r>
              <a:rPr lang="en-US" dirty="0"/>
              <a:t>W</a:t>
            </a:r>
            <a:r>
              <a:rPr lang="en-US" dirty="0" smtClean="0"/>
              <a:t>hat do we mean by “abstractions”?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Introduce the C++ language from the Java programmer’s perspective (but it’s ok if you’re not a Java programmer!)</a:t>
            </a:r>
          </a:p>
          <a:p>
            <a:pPr marL="741363" lvl="2" indent="-514350"/>
            <a:r>
              <a:rPr lang="en-US" dirty="0" smtClean="0"/>
              <a:t>Functions</a:t>
            </a:r>
          </a:p>
          <a:p>
            <a:pPr marL="741363" lvl="2" indent="-514350"/>
            <a:r>
              <a:rPr lang="en-US" dirty="0" smtClean="0"/>
              <a:t>Strings</a:t>
            </a:r>
          </a:p>
          <a:p>
            <a:pPr marL="741363" lvl="2" indent="-514350"/>
            <a:r>
              <a:rPr lang="en-US" dirty="0" smtClean="0"/>
              <a:t>Streams</a:t>
            </a:r>
          </a:p>
          <a:p>
            <a:pPr marL="525780" indent="-457200">
              <a:buFont typeface="+mj-lt"/>
              <a:buAutoNum type="arabicPeriod"/>
            </a:pPr>
            <a:endParaRPr lang="en-US" dirty="0" smtClean="0"/>
          </a:p>
          <a:p>
            <a:pPr marL="68580" indent="0">
              <a:buNone/>
            </a:pPr>
            <a:r>
              <a:rPr lang="en-US" dirty="0" smtClean="0"/>
              <a:t>Next lecture:</a:t>
            </a:r>
          </a:p>
          <a:p>
            <a:pPr lvl="1"/>
            <a:r>
              <a:rPr lang="en-US" dirty="0" smtClean="0"/>
              <a:t>Strings and streams, continued</a:t>
            </a:r>
          </a:p>
          <a:p>
            <a:pPr lvl="1"/>
            <a:r>
              <a:rPr lang="en-US" dirty="0" smtClean="0"/>
              <a:t>Data structures: Grid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812088" y="223838"/>
            <a:ext cx="1331912" cy="365125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3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78524" y="325821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Your instructor: Cynthia Lee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304800" y="1639613"/>
            <a:ext cx="4088524" cy="505265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000" b="1" dirty="0" smtClean="0"/>
              <a:t>Research:</a:t>
            </a:r>
          </a:p>
          <a:p>
            <a:pPr lvl="1"/>
            <a:r>
              <a:rPr lang="en-US" sz="1600" dirty="0" smtClean="0"/>
              <a:t>PhD @ UCSD: market-based resource allocation in large-scale systems</a:t>
            </a:r>
            <a:endParaRPr lang="en-US" sz="1600" dirty="0"/>
          </a:p>
          <a:p>
            <a:pPr lvl="1"/>
            <a:r>
              <a:rPr lang="en-US" sz="1600" dirty="0" smtClean="0"/>
              <a:t>Recently: computer </a:t>
            </a:r>
            <a:r>
              <a:rPr lang="en-US" sz="1600" dirty="0"/>
              <a:t>s</a:t>
            </a:r>
            <a:r>
              <a:rPr lang="en-US" sz="1600" dirty="0" smtClean="0"/>
              <a:t>cience education</a:t>
            </a:r>
          </a:p>
          <a:p>
            <a:r>
              <a:rPr lang="en-US" sz="2000" b="1" dirty="0" smtClean="0"/>
              <a:t>Teaching:</a:t>
            </a:r>
            <a:endParaRPr lang="en-US" sz="2000" b="1" dirty="0"/>
          </a:p>
          <a:p>
            <a:pPr lvl="1"/>
            <a:r>
              <a:rPr lang="en-US" sz="1600" dirty="0"/>
              <a:t>2</a:t>
            </a:r>
            <a:r>
              <a:rPr lang="en-US" sz="1600" dirty="0" smtClean="0"/>
              <a:t> years at Stanford, 3 years at UCSD</a:t>
            </a:r>
          </a:p>
          <a:p>
            <a:pPr lvl="1"/>
            <a:r>
              <a:rPr lang="en-US" sz="1600" dirty="0" smtClean="0"/>
              <a:t>CS106B, CS106X, CS107, CS109, CS9, SSEA (summer CS106A+B)</a:t>
            </a:r>
            <a:endParaRPr lang="en-US" sz="1600" dirty="0"/>
          </a:p>
          <a:p>
            <a:r>
              <a:rPr lang="en-US" sz="2000" b="1" dirty="0" smtClean="0"/>
              <a:t>Software engineer:</a:t>
            </a:r>
          </a:p>
          <a:p>
            <a:pPr lvl="1"/>
            <a:r>
              <a:rPr lang="en-US" sz="1600" dirty="0" smtClean="0"/>
              <a:t>iPhone educational games</a:t>
            </a:r>
          </a:p>
          <a:p>
            <a:pPr lvl="1"/>
            <a:r>
              <a:rPr lang="en-US" sz="1600" dirty="0" smtClean="0"/>
              <a:t>Document clustering and classification</a:t>
            </a:r>
          </a:p>
          <a:p>
            <a:r>
              <a:rPr lang="en-US" sz="2000" b="1" dirty="0" smtClean="0"/>
              <a:t>When I’m not working: </a:t>
            </a:r>
          </a:p>
          <a:p>
            <a:pPr lvl="1"/>
            <a:r>
              <a:rPr lang="en-US" sz="1600" dirty="0" smtClean="0"/>
              <a:t>Family, biking, climbing, hiking, pet chickens</a:t>
            </a:r>
          </a:p>
        </p:txBody>
      </p:sp>
      <p:pic>
        <p:nvPicPr>
          <p:cNvPr id="1029" name="Picture 5" descr="Cynthia Lee hiking an especially steep portion of the Angel's Landing trail in Zion National Park." title="Cynthia Lee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4"/>
          <a:stretch/>
        </p:blipFill>
        <p:spPr bwMode="auto">
          <a:xfrm>
            <a:off x="4845270" y="-94593"/>
            <a:ext cx="4960884" cy="708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64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31917" y="605371"/>
            <a:ext cx="7707862" cy="650699"/>
          </a:xfrm>
        </p:spPr>
        <p:txBody>
          <a:bodyPr/>
          <a:lstStyle/>
          <a:p>
            <a:r>
              <a:rPr lang="en-US"/>
              <a:t>Discussion Section, SLs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383107" y="1393722"/>
            <a:ext cx="8839200" cy="51816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section leaders</a:t>
            </a:r>
            <a:r>
              <a:rPr lang="en-US" dirty="0"/>
              <a:t>: Helpful undergraduate assistants who will:</a:t>
            </a:r>
          </a:p>
          <a:p>
            <a:pPr lvl="1"/>
            <a:r>
              <a:rPr lang="en-US" dirty="0"/>
              <a:t>run your discussion section each week</a:t>
            </a:r>
          </a:p>
          <a:p>
            <a:pPr lvl="1"/>
            <a:r>
              <a:rPr lang="en-US" dirty="0"/>
              <a:t>grade your homework assignments and exams</a:t>
            </a:r>
          </a:p>
          <a:p>
            <a:pPr lvl="1"/>
            <a:r>
              <a:rPr lang="en-US" dirty="0"/>
              <a:t>help you when you have questions</a:t>
            </a:r>
          </a:p>
          <a:p>
            <a:pPr lvl="1"/>
            <a:r>
              <a:rPr lang="en-US" dirty="0"/>
              <a:t>... and much more</a:t>
            </a: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715525" y="-80635"/>
            <a:ext cx="10448925" cy="722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9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37498" y="608313"/>
            <a:ext cx="7707862" cy="650699"/>
          </a:xfrm>
        </p:spPr>
        <p:txBody>
          <a:bodyPr/>
          <a:lstStyle/>
          <a:p>
            <a:r>
              <a:rPr lang="en-US" dirty="0"/>
              <a:t>What is CS </a:t>
            </a:r>
            <a:r>
              <a:rPr lang="en-US" dirty="0" smtClean="0"/>
              <a:t>106B?</a:t>
            </a:r>
            <a:endParaRPr lang="en-US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324464" y="1504334"/>
            <a:ext cx="8667135" cy="4972665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CS </a:t>
            </a:r>
            <a:r>
              <a:rPr lang="en-US" b="1" dirty="0" smtClean="0"/>
              <a:t>106B</a:t>
            </a:r>
            <a:r>
              <a:rPr lang="en-US" dirty="0" smtClean="0"/>
              <a:t>: </a:t>
            </a:r>
            <a:r>
              <a:rPr lang="en-US" dirty="0"/>
              <a:t>Programming Abstractions</a:t>
            </a:r>
          </a:p>
          <a:p>
            <a:pPr lvl="1"/>
            <a:r>
              <a:rPr lang="en-US" dirty="0"/>
              <a:t>solving </a:t>
            </a:r>
            <a:r>
              <a:rPr lang="en-US" dirty="0" smtClean="0"/>
              <a:t>big(</a:t>
            </a:r>
            <a:r>
              <a:rPr lang="en-US" dirty="0" err="1" smtClean="0"/>
              <a:t>ger</a:t>
            </a:r>
            <a:r>
              <a:rPr lang="en-US" dirty="0" smtClean="0"/>
              <a:t>) </a:t>
            </a:r>
            <a:r>
              <a:rPr lang="en-US" dirty="0"/>
              <a:t>problems and processing </a:t>
            </a:r>
            <a:r>
              <a:rPr lang="en-US" dirty="0" smtClean="0"/>
              <a:t>big(</a:t>
            </a:r>
            <a:r>
              <a:rPr lang="en-US" dirty="0" err="1" smtClean="0"/>
              <a:t>ger</a:t>
            </a:r>
            <a:r>
              <a:rPr lang="en-US" dirty="0" smtClean="0"/>
              <a:t>) </a:t>
            </a:r>
            <a:r>
              <a:rPr lang="en-US" dirty="0"/>
              <a:t>data</a:t>
            </a:r>
          </a:p>
          <a:p>
            <a:pPr lvl="1"/>
            <a:r>
              <a:rPr lang="en-US" dirty="0"/>
              <a:t>learning to manage complex data structures</a:t>
            </a:r>
          </a:p>
          <a:p>
            <a:pPr lvl="1"/>
            <a:r>
              <a:rPr lang="en-US" dirty="0"/>
              <a:t>algorithmic analysis and algorithmic techniques such as recursion</a:t>
            </a:r>
          </a:p>
          <a:p>
            <a:pPr lvl="1"/>
            <a:r>
              <a:rPr lang="en-US" dirty="0"/>
              <a:t>programming style and software development practices</a:t>
            </a:r>
          </a:p>
          <a:p>
            <a:pPr lvl="1"/>
            <a:r>
              <a:rPr lang="en-US" dirty="0"/>
              <a:t>familiarity with the C++ programming language</a:t>
            </a:r>
          </a:p>
          <a:p>
            <a:pPr lvl="1"/>
            <a:endParaRPr lang="en-US" dirty="0"/>
          </a:p>
          <a:p>
            <a:r>
              <a:rPr lang="en-US" dirty="0"/>
              <a:t>Prerequisite: CS 106A or equivalent</a:t>
            </a:r>
          </a:p>
          <a:p>
            <a:pPr marL="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algn="ctr">
              <a:buFontTx/>
              <a:buNone/>
            </a:pPr>
            <a:r>
              <a:rPr lang="en-US" dirty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cs106b.stanford.edu</a:t>
            </a:r>
            <a:r>
              <a:rPr lang="en-US" dirty="0">
                <a:hlinkClick r:id="rId9"/>
              </a:rPr>
              <a:t>/</a:t>
            </a:r>
            <a:endParaRPr lang="en-US" dirty="0"/>
          </a:p>
        </p:txBody>
      </p:sp>
      <p:pic>
        <p:nvPicPr>
          <p:cNvPr id="144388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50" y="1504334"/>
            <a:ext cx="10477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4389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190" y="608313"/>
            <a:ext cx="1497013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4390" name="Picture 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41" y="4647847"/>
            <a:ext cx="2402604" cy="1829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4391" name="Picture 7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3364979"/>
            <a:ext cx="1981200" cy="132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4393" name="Picture 9" descr="assignment3-highlight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6" t="5530" r="21899" b="53917"/>
          <a:stretch>
            <a:fillRect/>
          </a:stretch>
        </p:blipFill>
        <p:spPr bwMode="auto">
          <a:xfrm>
            <a:off x="7581900" y="5029200"/>
            <a:ext cx="12573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40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3" name="Picture 5" descr="cs106l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7227" y="0"/>
            <a:ext cx="141660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41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513490" y="165538"/>
            <a:ext cx="7483365" cy="1337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cap="none" dirty="0"/>
              <a:t>	</a:t>
            </a:r>
            <a:r>
              <a:rPr lang="en-US" cap="none" dirty="0" smtClean="0"/>
              <a:t>A </a:t>
            </a:r>
            <a:r>
              <a:rPr lang="en-US" cap="none" dirty="0"/>
              <a:t>one-unit course to learn and practice C++ programming in depth</a:t>
            </a:r>
          </a:p>
          <a:p>
            <a:pPr marL="0" lvl="1" indent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Tu</a:t>
            </a:r>
            <a:r>
              <a:rPr lang="en-US" dirty="0" smtClean="0"/>
              <a:t>/</a:t>
            </a:r>
            <a:r>
              <a:rPr lang="en-US" dirty="0" err="1" smtClean="0"/>
              <a:t>Th</a:t>
            </a:r>
            <a:r>
              <a:rPr lang="en-US" dirty="0" smtClean="0"/>
              <a:t> 1:30-2:20, Littlefield 107 </a:t>
            </a:r>
          </a:p>
          <a:p>
            <a:pPr marL="0" lvl="1" indent="0">
              <a:buNone/>
            </a:pPr>
            <a:r>
              <a:rPr lang="en-US" dirty="0" smtClean="0"/>
              <a:t>	Take it this quarter if it fits, or it will be offered again in Autumn </a:t>
            </a:r>
          </a:p>
          <a:p>
            <a:pPr marL="0" lvl="1" indent="0">
              <a:buNone/>
            </a:pPr>
            <a:r>
              <a:rPr lang="en-US" dirty="0"/>
              <a:t>	</a:t>
            </a:r>
            <a:r>
              <a:rPr lang="en-US" dirty="0" smtClean="0"/>
              <a:t>(does not need to be taken in the same quarter as CS106B)</a:t>
            </a:r>
          </a:p>
        </p:txBody>
      </p:sp>
    </p:spTree>
    <p:extLst>
      <p:ext uri="{BB962C8B-B14F-4D97-AF65-F5344CB8AC3E}">
        <p14:creationId xmlns:p14="http://schemas.microsoft.com/office/powerpoint/2010/main" val="275029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309679" y="644701"/>
            <a:ext cx="7707862" cy="650699"/>
          </a:xfrm>
        </p:spPr>
        <p:txBody>
          <a:bodyPr/>
          <a:lstStyle/>
          <a:p>
            <a:r>
              <a:rPr lang="en-US" dirty="0"/>
              <a:t>Late Days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441434" y="1388673"/>
            <a:ext cx="8550166" cy="4879428"/>
          </a:xfrm>
          <a:prstGeom prst="rect">
            <a:avLst/>
          </a:prstGeom>
        </p:spPr>
        <p:txBody>
          <a:bodyPr/>
          <a:lstStyle/>
          <a:p>
            <a:r>
              <a:rPr lang="en-US" b="1" cap="none" dirty="0"/>
              <a:t>L</a:t>
            </a:r>
            <a:r>
              <a:rPr lang="en-US" b="1" cap="none" dirty="0" smtClean="0"/>
              <a:t>ate </a:t>
            </a:r>
            <a:r>
              <a:rPr lang="en-US" b="1" cap="none" dirty="0"/>
              <a:t>day</a:t>
            </a:r>
            <a:r>
              <a:rPr lang="en-US" cap="none" dirty="0"/>
              <a:t>: allows you to submit a homework </a:t>
            </a:r>
            <a:r>
              <a:rPr lang="en-US" b="1" u="sng" cap="none" dirty="0" smtClean="0"/>
              <a:t>1 Lecture Day </a:t>
            </a:r>
            <a:r>
              <a:rPr lang="en-US" cap="none" dirty="0" smtClean="0"/>
              <a:t>late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cap="none" dirty="0" smtClean="0"/>
              <a:t>You get 3 free</a:t>
            </a:r>
            <a:r>
              <a:rPr lang="en-US" cap="none" dirty="0"/>
              <a:t> </a:t>
            </a:r>
            <a:r>
              <a:rPr lang="en-US" cap="none" dirty="0" smtClean="0"/>
              <a:t>(no-penalty) late days for the quarter, but only one or two can be used on a given assignment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cap="none" dirty="0" smtClean="0"/>
              <a:t>After your late days are used up (or for the 3</a:t>
            </a:r>
            <a:r>
              <a:rPr lang="en-US" cap="none" baseline="30000" dirty="0" smtClean="0"/>
              <a:t>rd</a:t>
            </a:r>
            <a:r>
              <a:rPr lang="en-US" cap="none" dirty="0" smtClean="0"/>
              <a:t> late day), 1 bucket grade is deducted per day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cap="none" dirty="0" smtClean="0"/>
              <a:t>NO SUBMISSIONS are accepted after 3 days late</a:t>
            </a:r>
          </a:p>
          <a:p>
            <a:pPr marL="0" indent="0"/>
            <a:r>
              <a:rPr lang="en-US" cap="none" dirty="0" smtClean="0"/>
              <a:t>Example:</a:t>
            </a:r>
            <a:endParaRPr lang="en-US" cap="none" dirty="0"/>
          </a:p>
        </p:txBody>
      </p:sp>
      <p:graphicFrame>
        <p:nvGraphicFramePr>
          <p:cNvPr id="151614" name="Group 62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07234629"/>
              </p:ext>
            </p:extLst>
          </p:nvPr>
        </p:nvGraphicFramePr>
        <p:xfrm>
          <a:off x="525517" y="3712776"/>
          <a:ext cx="8001000" cy="2590802"/>
        </p:xfrm>
        <a:graphic>
          <a:graphicData uri="http://schemas.openxmlformats.org/drawingml/2006/table">
            <a:tbl>
              <a:tblPr/>
              <a:tblGrid>
                <a:gridCol w="1000125"/>
                <a:gridCol w="1000125"/>
                <a:gridCol w="1000125"/>
                <a:gridCol w="1000125"/>
                <a:gridCol w="1000125"/>
                <a:gridCol w="1000125"/>
                <a:gridCol w="1000125"/>
                <a:gridCol w="1000125"/>
              </a:tblGrid>
              <a:tr h="6397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Week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day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day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days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5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days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days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 days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 days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&quot;No&quot; Symbol 1"/>
          <p:cNvSpPr/>
          <p:nvPr>
            <p:custDataLst>
              <p:tags r:id="rId4"/>
            </p:custDataLst>
          </p:nvPr>
        </p:nvSpPr>
        <p:spPr>
          <a:xfrm>
            <a:off x="5678242" y="5612860"/>
            <a:ext cx="658762" cy="690718"/>
          </a:xfrm>
          <a:prstGeom prst="noSmoking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4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What is this class about?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cap="none" dirty="0" smtClean="0"/>
              <a:t>What do we mean by “abstractions”?</a:t>
            </a:r>
            <a:endParaRPr lang="en-US" cap="none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5" b="2815"/>
          <a:stretch>
            <a:fillRect/>
          </a:stretch>
        </p:blipFill>
        <p:spPr>
          <a:xfrm>
            <a:off x="4980972" y="996366"/>
            <a:ext cx="3059441" cy="4079255"/>
          </a:xfrm>
        </p:spPr>
      </p:pic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5285577" y="6103575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This file is licensed under the </a:t>
            </a:r>
            <a:r>
              <a:rPr lang="en-US" sz="800" b="0" i="0" u="none" strike="noStrike" dirty="0" smtClean="0">
                <a:solidFill>
                  <a:srgbClr val="663366"/>
                </a:solidFill>
                <a:effectLst/>
                <a:latin typeface="Arial" panose="020B0604020202020204" pitchFamily="34" charset="0"/>
                <a:hlinkClick r:id="rId8" tooltip="w:en:Creative Commons"/>
              </a:rPr>
              <a:t>Creative Commons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800" b="0" i="0" u="none" strike="noStrike" dirty="0" smtClean="0">
                <a:solidFill>
                  <a:srgbClr val="663366"/>
                </a:solidFill>
                <a:effectLst/>
                <a:latin typeface="Arial" panose="020B0604020202020204" pitchFamily="34" charset="0"/>
                <a:hlinkClick r:id="rId9"/>
              </a:rPr>
              <a:t>Attribution 3.0 </a:t>
            </a:r>
            <a:r>
              <a:rPr lang="en-US" sz="800" b="0" i="0" u="none" strike="noStrike" dirty="0" err="1" smtClean="0">
                <a:solidFill>
                  <a:srgbClr val="663366"/>
                </a:solidFill>
                <a:effectLst/>
                <a:latin typeface="Arial" panose="020B0604020202020204" pitchFamily="34" charset="0"/>
                <a:hlinkClick r:id="rId9"/>
              </a:rPr>
              <a:t>Unported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 license.</a:t>
            </a:r>
            <a:endParaRPr lang="en-US" sz="800" dirty="0"/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6944642" y="5907670"/>
            <a:ext cx="125386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u="none" strike="noStrike" dirty="0" err="1" smtClean="0">
                <a:solidFill>
                  <a:srgbClr val="A55858"/>
                </a:solidFill>
                <a:effectLst/>
                <a:latin typeface="Arial" panose="020B0604020202020204" pitchFamily="34" charset="0"/>
                <a:hlinkClick r:id="rId10" tooltip="User:Colatina (page does not exist)"/>
              </a:rPr>
              <a:t>Colatina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, Carlos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</a:rPr>
              <a:t>Nemer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79497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memold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0576" y="935736"/>
            <a:ext cx="5961888" cy="447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83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ooden model of the human body." title="Human Bod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280960" y="0"/>
            <a:ext cx="4569431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2511727" y="6636217"/>
            <a:ext cx="6631706" cy="288904"/>
          </a:xfrm>
          <a:prstGeom prst="rect">
            <a:avLst/>
          </a:prstGeom>
          <a:noFill/>
          <a:ln>
            <a:noFill/>
          </a:ln>
        </p:spPr>
        <p:txBody>
          <a:bodyPr vert="horz" wrap="none" lIns="81639" tIns="40820" rIns="81639" bIns="40820" compatLnSpc="0">
            <a:spAutoFit/>
          </a:bodyPr>
          <a:lstStyle/>
          <a:p>
            <a:pPr algn="r" hangingPunct="0"/>
            <a:r>
              <a:rPr lang="en-US" sz="1400">
                <a:solidFill>
                  <a:srgbClr val="C0C0C0"/>
                </a:solidFill>
                <a:latin typeface="Arial" pitchFamily="18"/>
                <a:ea typeface="Droid Sans Fallback" pitchFamily="2"/>
                <a:cs typeface="Lohit Hindi" pitchFamily="2"/>
              </a:rPr>
              <a:t>http://www.publicdomainpictures.net/pictures/10000/velka/1-1265899974oKJ9.jpg</a:t>
            </a:r>
          </a:p>
        </p:txBody>
      </p:sp>
    </p:spTree>
    <p:extLst>
      <p:ext uri="{BB962C8B-B14F-4D97-AF65-F5344CB8AC3E}">
        <p14:creationId xmlns:p14="http://schemas.microsoft.com/office/powerpoint/2010/main" val="422459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odel of the human body with a circle at each joint, and the circles connected by arrows. The diagram represents the connections between body parts." title="Human Body with joints highlighte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0">
            <a:lum/>
            <a:alphaModFix/>
          </a:blip>
          <a:srcRect/>
          <a:stretch>
            <a:fillRect/>
          </a:stretch>
        </p:blipFill>
        <p:spPr>
          <a:xfrm>
            <a:off x="2280960" y="0"/>
            <a:ext cx="4569431" cy="6857968"/>
          </a:xfrm>
          <a:prstGeom prst="rect">
            <a:avLst/>
          </a:prstGeom>
          <a:noFill/>
          <a:ln>
            <a:noFill/>
            <a:tailEnd type="arrow"/>
          </a:ln>
        </p:spPr>
      </p:pic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2511727" y="6636217"/>
            <a:ext cx="6631706" cy="288904"/>
          </a:xfrm>
          <a:prstGeom prst="rect">
            <a:avLst/>
          </a:prstGeom>
          <a:noFill/>
          <a:ln>
            <a:noFill/>
            <a:tailEnd type="arrow"/>
          </a:ln>
        </p:spPr>
        <p:txBody>
          <a:bodyPr vert="horz" wrap="none" lIns="81639" tIns="40820" rIns="81639" bIns="40820" compatLnSpc="0">
            <a:spAutoFit/>
          </a:bodyPr>
          <a:lstStyle/>
          <a:p>
            <a:pPr algn="r" hangingPunct="0"/>
            <a:r>
              <a:rPr lang="en-US" sz="1400" dirty="0">
                <a:solidFill>
                  <a:srgbClr val="C0C0C0"/>
                </a:solidFill>
                <a:latin typeface="Arial" pitchFamily="18"/>
                <a:ea typeface="Droid Sans Fallback" pitchFamily="2"/>
                <a:cs typeface="Lohit Hindi" pitchFamily="2"/>
              </a:rPr>
              <a:t>http://www.publicdomainpictures.net/pictures/10000/velka/1-1265899974oKJ9.jpg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110400" y="5599308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17760" y="4147635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4354560" y="3525490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4769280" y="4769781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6220800" y="5184544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1920" y="2695963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488319" y="2903345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39840" y="2695963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4147200" y="2073817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293395" y="1866436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838735" y="3001320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 rot="1035600">
            <a:off x="4024088" y="745207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16" name="Straight Arrow Connector 15"/>
          <p:cNvCxnSpPr>
            <a:stCxn id="5" idx="8"/>
            <a:endCxn id="4" idx="4"/>
          </p:cNvCxnSpPr>
          <p:nvPr>
            <p:custDataLst>
              <p:tags r:id="rId15"/>
            </p:custDataLst>
          </p:nvPr>
        </p:nvCxnSpPr>
        <p:spPr>
          <a:xfrm flipH="1">
            <a:off x="3317760" y="4562399"/>
            <a:ext cx="20736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7" name="Straight Arrow Connector 16"/>
          <p:cNvCxnSpPr>
            <a:stCxn id="6" idx="7"/>
            <a:endCxn id="5" idx="11"/>
          </p:cNvCxnSpPr>
          <p:nvPr>
            <p:custDataLst>
              <p:tags r:id="rId16"/>
            </p:custDataLst>
          </p:nvPr>
        </p:nvCxnSpPr>
        <p:spPr>
          <a:xfrm flipH="1">
            <a:off x="3671751" y="3879518"/>
            <a:ext cx="743539" cy="328853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8" name="Straight Arrow Connector 17"/>
          <p:cNvCxnSpPr>
            <a:stCxn id="6" idx="9"/>
            <a:endCxn id="7" idx="5"/>
          </p:cNvCxnSpPr>
          <p:nvPr>
            <p:custDataLst>
              <p:tags r:id="rId17"/>
            </p:custDataLst>
          </p:nvPr>
        </p:nvCxnSpPr>
        <p:spPr>
          <a:xfrm>
            <a:off x="4708550" y="3879518"/>
            <a:ext cx="121459" cy="95099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9" name="Straight Arrow Connector 18"/>
          <p:cNvCxnSpPr>
            <a:stCxn id="7" idx="9"/>
            <a:endCxn id="8" idx="5"/>
          </p:cNvCxnSpPr>
          <p:nvPr>
            <p:custDataLst>
              <p:tags r:id="rId18"/>
            </p:custDataLst>
          </p:nvPr>
        </p:nvCxnSpPr>
        <p:spPr>
          <a:xfrm>
            <a:off x="5123271" y="5123808"/>
            <a:ext cx="1158259" cy="121472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0" name="Straight Arrow Connector 19"/>
          <p:cNvCxnSpPr>
            <a:stCxn id="9" idx="8"/>
            <a:endCxn id="6" idx="4"/>
          </p:cNvCxnSpPr>
          <p:nvPr>
            <p:custDataLst>
              <p:tags r:id="rId19"/>
            </p:custDataLst>
          </p:nvPr>
        </p:nvCxnSpPr>
        <p:spPr>
          <a:xfrm flipH="1">
            <a:off x="4561920" y="3110726"/>
            <a:ext cx="207360" cy="41476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1" name="Straight Arrow Connector 20"/>
          <p:cNvCxnSpPr>
            <a:stCxn id="26" idx="8"/>
            <a:endCxn id="9" idx="4"/>
          </p:cNvCxnSpPr>
          <p:nvPr>
            <p:custDataLst>
              <p:tags r:id="rId20"/>
            </p:custDataLst>
          </p:nvPr>
        </p:nvCxnSpPr>
        <p:spPr>
          <a:xfrm>
            <a:off x="4493019" y="2042068"/>
            <a:ext cx="276261" cy="653896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2" name="Straight Arrow Connector 21"/>
          <p:cNvCxnSpPr>
            <a:stCxn id="12" idx="7"/>
            <a:endCxn id="11" idx="4"/>
          </p:cNvCxnSpPr>
          <p:nvPr>
            <p:custDataLst>
              <p:tags r:id="rId21"/>
            </p:custDataLst>
          </p:nvPr>
        </p:nvCxnSpPr>
        <p:spPr>
          <a:xfrm flipH="1">
            <a:off x="4147200" y="2427845"/>
            <a:ext cx="60729" cy="268118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3" name="Straight Arrow Connector 22"/>
          <p:cNvCxnSpPr>
            <a:stCxn id="11" idx="6"/>
            <a:endCxn id="10" idx="10"/>
          </p:cNvCxnSpPr>
          <p:nvPr>
            <p:custDataLst>
              <p:tags r:id="rId22"/>
            </p:custDataLst>
          </p:nvPr>
        </p:nvCxnSpPr>
        <p:spPr>
          <a:xfrm flipH="1">
            <a:off x="2903039" y="2903345"/>
            <a:ext cx="1036801" cy="207382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4" name="Straight Arrow Connector 23"/>
          <p:cNvCxnSpPr>
            <a:stCxn id="13" idx="9"/>
            <a:endCxn id="14" idx="4"/>
          </p:cNvCxnSpPr>
          <p:nvPr>
            <p:custDataLst>
              <p:tags r:id="rId23"/>
            </p:custDataLst>
          </p:nvPr>
        </p:nvCxnSpPr>
        <p:spPr>
          <a:xfrm>
            <a:off x="5647385" y="2220464"/>
            <a:ext cx="398710" cy="780857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5" name="Straight Arrow Connector 24"/>
          <p:cNvCxnSpPr>
            <a:stCxn id="26" idx="4"/>
            <a:endCxn id="15" idx="8"/>
          </p:cNvCxnSpPr>
          <p:nvPr>
            <p:custDataLst>
              <p:tags r:id="rId24"/>
            </p:custDataLst>
          </p:nvPr>
        </p:nvCxnSpPr>
        <p:spPr>
          <a:xfrm flipH="1" flipV="1">
            <a:off x="4169923" y="1150632"/>
            <a:ext cx="442062" cy="494102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 rot="1000200">
            <a:off x="4345142" y="1636019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27" name="Straight Arrow Connector 26"/>
          <p:cNvCxnSpPr>
            <a:stCxn id="26" idx="6"/>
            <a:endCxn id="12" idx="4"/>
          </p:cNvCxnSpPr>
          <p:nvPr>
            <p:custDataLst>
              <p:tags r:id="rId26"/>
            </p:custDataLst>
          </p:nvPr>
        </p:nvCxnSpPr>
        <p:spPr>
          <a:xfrm>
            <a:off x="4353856" y="1783912"/>
            <a:ext cx="704" cy="289906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6" idx="9"/>
            <a:endCxn id="13" idx="6"/>
          </p:cNvCxnSpPr>
          <p:nvPr>
            <p:custDataLst>
              <p:tags r:id="rId27"/>
            </p:custDataLst>
          </p:nvPr>
        </p:nvCxnSpPr>
        <p:spPr>
          <a:xfrm>
            <a:off x="4650908" y="2025951"/>
            <a:ext cx="642487" cy="47867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</p:spTree>
    <p:extLst>
      <p:ext uri="{BB962C8B-B14F-4D97-AF65-F5344CB8AC3E}">
        <p14:creationId xmlns:p14="http://schemas.microsoft.com/office/powerpoint/2010/main" val="30756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 descr="A diagram of the parts of speech of a simple sentence.&#10;" title="Sentence diagram"/>
          <p:cNvSpPr/>
          <p:nvPr>
            <p:custDataLst>
              <p:tags r:id="rId1"/>
            </p:custDataLst>
          </p:nvPr>
        </p:nvSpPr>
        <p:spPr>
          <a:xfrm>
            <a:off x="3317760" y="414764"/>
            <a:ext cx="186624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Sentence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036800" y="1866436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Subject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110400" y="1866436"/>
            <a:ext cx="228096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Verb Phrase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013440" y="1866436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Object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036800" y="5599308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 smtClean="0">
                <a:latin typeface="Arial" pitchFamily="18"/>
                <a:ea typeface="Droid Sans Fallback" pitchFamily="2"/>
                <a:cs typeface="Lohit Hindi" pitchFamily="2"/>
              </a:rPr>
              <a:t>CS106B</a:t>
            </a:r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903041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Adverb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354560" y="3732872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Verb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598721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1600" dirty="0">
                <a:latin typeface="Arial" pitchFamily="18"/>
                <a:ea typeface="Droid Sans Fallback" pitchFamily="2"/>
                <a:cs typeface="Lohit Hindi" pitchFamily="2"/>
              </a:rPr>
              <a:t>Possessive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7050240" y="3732872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Noun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2903041" y="5599308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totally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4354560" y="5599308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rocks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598721" y="5599308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my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7050240" y="5599308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socks</a:t>
            </a:r>
          </a:p>
        </p:txBody>
      </p:sp>
      <p:cxnSp>
        <p:nvCxnSpPr>
          <p:cNvPr id="15" name="Straight Arrow Connector 14"/>
          <p:cNvCxnSpPr>
            <a:stCxn id="3" idx="2"/>
            <a:endCxn id="27" idx="0"/>
          </p:cNvCxnSpPr>
          <p:nvPr>
            <p:custDataLst>
              <p:tags r:id="rId14"/>
            </p:custDataLst>
          </p:nvPr>
        </p:nvCxnSpPr>
        <p:spPr>
          <a:xfrm flipH="1">
            <a:off x="1866240" y="2695963"/>
            <a:ext cx="1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6" name="Straight Arrow Connector 15"/>
          <p:cNvCxnSpPr>
            <a:stCxn id="7" idx="2"/>
            <a:endCxn id="11" idx="0"/>
          </p:cNvCxnSpPr>
          <p:nvPr>
            <p:custDataLst>
              <p:tags r:id="rId15"/>
            </p:custDataLst>
          </p:nvPr>
        </p:nvCxnSpPr>
        <p:spPr>
          <a:xfrm>
            <a:off x="352512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7" name="Straight Arrow Connector 16"/>
          <p:cNvCxnSpPr>
            <a:stCxn id="8" idx="2"/>
            <a:endCxn id="12" idx="0"/>
          </p:cNvCxnSpPr>
          <p:nvPr>
            <p:custDataLst>
              <p:tags r:id="rId16"/>
            </p:custDataLst>
          </p:nvPr>
        </p:nvCxnSpPr>
        <p:spPr>
          <a:xfrm>
            <a:off x="487296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8" name="Straight Arrow Connector 17"/>
          <p:cNvCxnSpPr>
            <a:endCxn id="13" idx="0"/>
          </p:cNvCxnSpPr>
          <p:nvPr>
            <p:custDataLst>
              <p:tags r:id="rId17"/>
            </p:custDataLst>
          </p:nvPr>
        </p:nvCxnSpPr>
        <p:spPr>
          <a:xfrm>
            <a:off x="622080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9" name="Straight Arrow Connector 18"/>
          <p:cNvCxnSpPr>
            <a:stCxn id="10" idx="2"/>
            <a:endCxn id="14" idx="0"/>
          </p:cNvCxnSpPr>
          <p:nvPr>
            <p:custDataLst>
              <p:tags r:id="rId18"/>
            </p:custDataLst>
          </p:nvPr>
        </p:nvCxnSpPr>
        <p:spPr>
          <a:xfrm>
            <a:off x="756864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0" name="Straight Arrow Connector 19"/>
          <p:cNvCxnSpPr>
            <a:stCxn id="4" idx="2"/>
            <a:endCxn id="7" idx="0"/>
          </p:cNvCxnSpPr>
          <p:nvPr>
            <p:custDataLst>
              <p:tags r:id="rId19"/>
            </p:custDataLst>
          </p:nvPr>
        </p:nvCxnSpPr>
        <p:spPr>
          <a:xfrm flipH="1">
            <a:off x="3525120" y="2695963"/>
            <a:ext cx="72576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1" name="Straight Arrow Connector 20"/>
          <p:cNvCxnSpPr>
            <a:stCxn id="4" idx="2"/>
            <a:endCxn id="8" idx="0"/>
          </p:cNvCxnSpPr>
          <p:nvPr>
            <p:custDataLst>
              <p:tags r:id="rId20"/>
            </p:custDataLst>
          </p:nvPr>
        </p:nvCxnSpPr>
        <p:spPr>
          <a:xfrm>
            <a:off x="4250880" y="2695963"/>
            <a:ext cx="62208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2" name="Straight Arrow Connector 21"/>
          <p:cNvCxnSpPr>
            <a:stCxn id="5" idx="2"/>
            <a:endCxn id="9" idx="0"/>
          </p:cNvCxnSpPr>
          <p:nvPr>
            <p:custDataLst>
              <p:tags r:id="rId21"/>
            </p:custDataLst>
          </p:nvPr>
        </p:nvCxnSpPr>
        <p:spPr>
          <a:xfrm flipH="1">
            <a:off x="6220800" y="2695963"/>
            <a:ext cx="62208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3" name="Straight Arrow Connector 22"/>
          <p:cNvCxnSpPr>
            <a:stCxn id="5" idx="2"/>
            <a:endCxn id="10" idx="0"/>
          </p:cNvCxnSpPr>
          <p:nvPr>
            <p:custDataLst>
              <p:tags r:id="rId22"/>
            </p:custDataLst>
          </p:nvPr>
        </p:nvCxnSpPr>
        <p:spPr>
          <a:xfrm>
            <a:off x="6842880" y="2695963"/>
            <a:ext cx="72576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4" name="Straight Arrow Connector 23"/>
          <p:cNvCxnSpPr>
            <a:stCxn id="2" idx="2"/>
            <a:endCxn id="3" idx="0"/>
          </p:cNvCxnSpPr>
          <p:nvPr>
            <p:custDataLst>
              <p:tags r:id="rId23"/>
            </p:custDataLst>
          </p:nvPr>
        </p:nvCxnSpPr>
        <p:spPr>
          <a:xfrm flipH="1">
            <a:off x="1866240" y="1244291"/>
            <a:ext cx="2384640" cy="622145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5" name="Straight Arrow Connector 24"/>
          <p:cNvCxnSpPr>
            <a:stCxn id="2" idx="2"/>
          </p:cNvCxnSpPr>
          <p:nvPr>
            <p:custDataLst>
              <p:tags r:id="rId24"/>
            </p:custDataLst>
          </p:nvPr>
        </p:nvCxnSpPr>
        <p:spPr>
          <a:xfrm>
            <a:off x="4250717" y="1244290"/>
            <a:ext cx="0" cy="622146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6" name="Straight Arrow Connector 25"/>
          <p:cNvCxnSpPr>
            <a:stCxn id="2" idx="2"/>
            <a:endCxn id="5" idx="0"/>
          </p:cNvCxnSpPr>
          <p:nvPr>
            <p:custDataLst>
              <p:tags r:id="rId25"/>
            </p:custDataLst>
          </p:nvPr>
        </p:nvCxnSpPr>
        <p:spPr>
          <a:xfrm>
            <a:off x="4250880" y="1244291"/>
            <a:ext cx="2592000" cy="622145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44160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Noun</a:t>
            </a:r>
          </a:p>
        </p:txBody>
      </p:sp>
      <p:cxnSp>
        <p:nvCxnSpPr>
          <p:cNvPr id="28" name="Straight Arrow Connector 27"/>
          <p:cNvCxnSpPr>
            <a:stCxn id="27" idx="2"/>
            <a:endCxn id="6" idx="0"/>
          </p:cNvCxnSpPr>
          <p:nvPr>
            <p:custDataLst>
              <p:tags r:id="rId27"/>
            </p:custDataLst>
          </p:nvPr>
        </p:nvCxnSpPr>
        <p:spPr>
          <a:xfrm>
            <a:off x="1866240" y="4562399"/>
            <a:ext cx="1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</p:spTree>
    <p:extLst>
      <p:ext uri="{BB962C8B-B14F-4D97-AF65-F5344CB8AC3E}">
        <p14:creationId xmlns:p14="http://schemas.microsoft.com/office/powerpoint/2010/main" val="372066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 descr="The part of speech labels have been removed, revealing simply the hierarchical nature of the sentence structure." title="Abstracted Sentence Diagram"/>
          <p:cNvSpPr/>
          <p:nvPr>
            <p:custDataLst>
              <p:tags r:id="rId1"/>
            </p:custDataLst>
          </p:nvPr>
        </p:nvSpPr>
        <p:spPr>
          <a:xfrm>
            <a:off x="3317760" y="414764"/>
            <a:ext cx="186624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036800" y="1866436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110400" y="1866436"/>
            <a:ext cx="228096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013440" y="1866436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036800" y="5599308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 smtClean="0">
                <a:latin typeface="Arial" pitchFamily="18"/>
                <a:ea typeface="Droid Sans Fallback" pitchFamily="2"/>
                <a:cs typeface="Lohit Hindi" pitchFamily="2"/>
              </a:rPr>
              <a:t>CS106B</a:t>
            </a:r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903041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354560" y="3732872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598721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16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7050240" y="3732872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2903041" y="5599308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totally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4354560" y="5599308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rocks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598721" y="5599308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my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7050240" y="5599308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socks</a:t>
            </a:r>
          </a:p>
        </p:txBody>
      </p:sp>
      <p:cxnSp>
        <p:nvCxnSpPr>
          <p:cNvPr id="15" name="Straight Arrow Connector 14"/>
          <p:cNvCxnSpPr>
            <a:stCxn id="3" idx="2"/>
            <a:endCxn id="27" idx="0"/>
          </p:cNvCxnSpPr>
          <p:nvPr>
            <p:custDataLst>
              <p:tags r:id="rId14"/>
            </p:custDataLst>
          </p:nvPr>
        </p:nvCxnSpPr>
        <p:spPr>
          <a:xfrm flipH="1">
            <a:off x="1866240" y="2695963"/>
            <a:ext cx="1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6" name="Straight Arrow Connector 15"/>
          <p:cNvCxnSpPr>
            <a:stCxn id="7" idx="2"/>
            <a:endCxn id="11" idx="0"/>
          </p:cNvCxnSpPr>
          <p:nvPr>
            <p:custDataLst>
              <p:tags r:id="rId15"/>
            </p:custDataLst>
          </p:nvPr>
        </p:nvCxnSpPr>
        <p:spPr>
          <a:xfrm>
            <a:off x="352512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7" name="Straight Arrow Connector 16"/>
          <p:cNvCxnSpPr>
            <a:stCxn id="8" idx="2"/>
            <a:endCxn id="12" idx="0"/>
          </p:cNvCxnSpPr>
          <p:nvPr>
            <p:custDataLst>
              <p:tags r:id="rId16"/>
            </p:custDataLst>
          </p:nvPr>
        </p:nvCxnSpPr>
        <p:spPr>
          <a:xfrm>
            <a:off x="487296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8" name="Straight Arrow Connector 17"/>
          <p:cNvCxnSpPr>
            <a:endCxn id="13" idx="0"/>
          </p:cNvCxnSpPr>
          <p:nvPr>
            <p:custDataLst>
              <p:tags r:id="rId17"/>
            </p:custDataLst>
          </p:nvPr>
        </p:nvCxnSpPr>
        <p:spPr>
          <a:xfrm>
            <a:off x="622080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9" name="Straight Arrow Connector 18"/>
          <p:cNvCxnSpPr>
            <a:stCxn id="10" idx="2"/>
            <a:endCxn id="14" idx="0"/>
          </p:cNvCxnSpPr>
          <p:nvPr>
            <p:custDataLst>
              <p:tags r:id="rId18"/>
            </p:custDataLst>
          </p:nvPr>
        </p:nvCxnSpPr>
        <p:spPr>
          <a:xfrm>
            <a:off x="756864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0" name="Straight Arrow Connector 19"/>
          <p:cNvCxnSpPr>
            <a:stCxn id="4" idx="2"/>
            <a:endCxn id="7" idx="0"/>
          </p:cNvCxnSpPr>
          <p:nvPr>
            <p:custDataLst>
              <p:tags r:id="rId19"/>
            </p:custDataLst>
          </p:nvPr>
        </p:nvCxnSpPr>
        <p:spPr>
          <a:xfrm flipH="1">
            <a:off x="3525120" y="2695963"/>
            <a:ext cx="72576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1" name="Straight Arrow Connector 20"/>
          <p:cNvCxnSpPr>
            <a:stCxn id="4" idx="2"/>
            <a:endCxn id="8" idx="0"/>
          </p:cNvCxnSpPr>
          <p:nvPr>
            <p:custDataLst>
              <p:tags r:id="rId20"/>
            </p:custDataLst>
          </p:nvPr>
        </p:nvCxnSpPr>
        <p:spPr>
          <a:xfrm>
            <a:off x="4250880" y="2695963"/>
            <a:ext cx="62208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2" name="Straight Arrow Connector 21"/>
          <p:cNvCxnSpPr>
            <a:stCxn id="5" idx="2"/>
            <a:endCxn id="9" idx="0"/>
          </p:cNvCxnSpPr>
          <p:nvPr>
            <p:custDataLst>
              <p:tags r:id="rId21"/>
            </p:custDataLst>
          </p:nvPr>
        </p:nvCxnSpPr>
        <p:spPr>
          <a:xfrm flipH="1">
            <a:off x="6220800" y="2695963"/>
            <a:ext cx="62208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3" name="Straight Arrow Connector 22"/>
          <p:cNvCxnSpPr>
            <a:stCxn id="5" idx="2"/>
            <a:endCxn id="10" idx="0"/>
          </p:cNvCxnSpPr>
          <p:nvPr>
            <p:custDataLst>
              <p:tags r:id="rId22"/>
            </p:custDataLst>
          </p:nvPr>
        </p:nvCxnSpPr>
        <p:spPr>
          <a:xfrm>
            <a:off x="6842880" y="2695963"/>
            <a:ext cx="72576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4" name="Straight Arrow Connector 23"/>
          <p:cNvCxnSpPr>
            <a:stCxn id="2" idx="2"/>
            <a:endCxn id="3" idx="0"/>
          </p:cNvCxnSpPr>
          <p:nvPr>
            <p:custDataLst>
              <p:tags r:id="rId23"/>
            </p:custDataLst>
          </p:nvPr>
        </p:nvCxnSpPr>
        <p:spPr>
          <a:xfrm flipH="1">
            <a:off x="1866240" y="1244291"/>
            <a:ext cx="2384640" cy="622145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5" name="Straight Arrow Connector 24"/>
          <p:cNvCxnSpPr>
            <a:stCxn id="2" idx="2"/>
          </p:cNvCxnSpPr>
          <p:nvPr>
            <p:custDataLst>
              <p:tags r:id="rId24"/>
            </p:custDataLst>
          </p:nvPr>
        </p:nvCxnSpPr>
        <p:spPr>
          <a:xfrm>
            <a:off x="4250717" y="1244290"/>
            <a:ext cx="0" cy="622146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6" name="Straight Arrow Connector 25"/>
          <p:cNvCxnSpPr>
            <a:stCxn id="2" idx="2"/>
            <a:endCxn id="5" idx="0"/>
          </p:cNvCxnSpPr>
          <p:nvPr>
            <p:custDataLst>
              <p:tags r:id="rId25"/>
            </p:custDataLst>
          </p:nvPr>
        </p:nvCxnSpPr>
        <p:spPr>
          <a:xfrm>
            <a:off x="4250880" y="1244291"/>
            <a:ext cx="2592000" cy="622145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44160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28" name="Straight Arrow Connector 27"/>
          <p:cNvCxnSpPr>
            <a:stCxn id="27" idx="2"/>
            <a:endCxn id="6" idx="0"/>
          </p:cNvCxnSpPr>
          <p:nvPr>
            <p:custDataLst>
              <p:tags r:id="rId27"/>
            </p:custDataLst>
          </p:nvPr>
        </p:nvCxnSpPr>
        <p:spPr>
          <a:xfrm>
            <a:off x="1866240" y="4562399"/>
            <a:ext cx="1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</p:spTree>
    <p:extLst>
      <p:ext uri="{BB962C8B-B14F-4D97-AF65-F5344CB8AC3E}">
        <p14:creationId xmlns:p14="http://schemas.microsoft.com/office/powerpoint/2010/main" val="78126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47459" y="962596"/>
            <a:ext cx="3552825" cy="437197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222372" y="1234344"/>
            <a:ext cx="4635687" cy="382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9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 txBox="1">
            <a:spLocks noGrp="1"/>
          </p:cNvSpPr>
          <p:nvPr>
            <p:ph type="subTitle" idx="4294967295"/>
            <p:custDataLst>
              <p:tags r:id="rId1"/>
            </p:custDataLst>
          </p:nvPr>
        </p:nvSpPr>
        <p:spPr>
          <a:xfrm>
            <a:off x="1051034" y="273050"/>
            <a:ext cx="7031421" cy="5857875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>
              <a:buNone/>
            </a:pPr>
            <a:endParaRPr lang="en-US" cap="none" dirty="0"/>
          </a:p>
          <a:p>
            <a:pPr marL="0" indent="0" algn="ctr">
              <a:buNone/>
            </a:pPr>
            <a:r>
              <a:rPr lang="en-US" cap="none" dirty="0"/>
              <a:t>Building a vocabulary of </a:t>
            </a:r>
            <a:r>
              <a:rPr lang="en-US" sz="2400" b="1" cap="none" dirty="0">
                <a:solidFill>
                  <a:schemeClr val="bg2"/>
                </a:solidFill>
              </a:rPr>
              <a:t>abstractions</a:t>
            </a:r>
          </a:p>
          <a:p>
            <a:pPr marL="0" indent="0" algn="ctr">
              <a:buNone/>
            </a:pPr>
            <a:r>
              <a:rPr lang="en-US" cap="none" dirty="0"/>
              <a:t>      makes it possible to represent and solve </a:t>
            </a:r>
            <a:r>
              <a:rPr lang="en-US" cap="none" dirty="0" smtClean="0"/>
              <a:t>a huge variety of problems using </a:t>
            </a:r>
            <a:r>
              <a:rPr lang="en-US" u="sng" cap="none" dirty="0" smtClean="0"/>
              <a:t>known tools</a:t>
            </a:r>
            <a:r>
              <a:rPr lang="en-US" cap="none" dirty="0" smtClean="0"/>
              <a:t>.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32641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 first C++ program (Error)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8" y="1956005"/>
            <a:ext cx="8295967" cy="3970956"/>
          </a:xfrm>
          <a:prstGeom prst="rect">
            <a:avLst/>
          </a:prstGeom>
          <a:ln>
            <a:noFill/>
          </a:ln>
        </p:spPr>
        <p:txBody>
          <a:bodyPr numCol="2">
            <a:noAutofit/>
          </a:bodyPr>
          <a:lstStyle/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"|-5| = " </a:t>
            </a:r>
          </a:p>
          <a:p>
            <a:pPr marL="205740" indent="0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(-5) 				&lt;&lt;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if (n&lt;0){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    return -n;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return n;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02513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4343400"/>
            <a:ext cx="1600200" cy="267765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5974696" y="1276138"/>
            <a:ext cx="2409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  <a:cs typeface="Courier New" panose="02070309020205020404" pitchFamily="49" charset="0"/>
              </a:rPr>
              <a:t>firstprogram.cpp</a:t>
            </a:r>
            <a:endParaRPr lang="en-US" dirty="0">
              <a:latin typeface="+mj-lt"/>
            </a:endParaRPr>
          </a:p>
        </p:txBody>
      </p:sp>
      <p:cxnSp>
        <p:nvCxnSpPr>
          <p:cNvPr id="8" name="Straight Connector 7"/>
          <p:cNvCxnSpPr/>
          <p:nvPr>
            <p:custDataLst>
              <p:tags r:id="rId6"/>
            </p:custDataLst>
          </p:nvPr>
        </p:nvCxnSpPr>
        <p:spPr>
          <a:xfrm>
            <a:off x="4542502" y="1956005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14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2395538"/>
            <a:ext cx="2954338" cy="927100"/>
          </a:xfrm>
        </p:spPr>
        <p:txBody>
          <a:bodyPr/>
          <a:lstStyle/>
          <a:p>
            <a:r>
              <a:rPr lang="en-US" dirty="0" smtClean="0"/>
              <a:t>C++ from the Java Programmer’s Perspective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6" y="3429000"/>
            <a:ext cx="2913063" cy="9334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ＭＳ Ｐゴシック" charset="0"/>
              </a:rPr>
              <a:t>(But it’s ok if you don’t know java!)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4" y="2392364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405826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 first C++ program (Error)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8" y="1956005"/>
            <a:ext cx="8295967" cy="3970956"/>
          </a:xfrm>
          <a:prstGeom prst="rect">
            <a:avLst/>
          </a:prstGeom>
          <a:ln>
            <a:noFill/>
          </a:ln>
        </p:spPr>
        <p:txBody>
          <a:bodyPr numCol="2">
            <a:noAutofit/>
          </a:bodyPr>
          <a:lstStyle/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"|-5| = " </a:t>
            </a:r>
          </a:p>
          <a:p>
            <a:pPr marL="205740" indent="0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(-5) 				&lt;&lt;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(n&lt;0){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 -n;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n;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02513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4343400"/>
            <a:ext cx="1600200" cy="267765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5974696" y="1276138"/>
            <a:ext cx="2409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  <a:cs typeface="Courier New" panose="02070309020205020404" pitchFamily="49" charset="0"/>
              </a:rPr>
              <a:t>firstprogram.cpp</a:t>
            </a:r>
            <a:endParaRPr lang="en-US" dirty="0">
              <a:latin typeface="+mj-lt"/>
            </a:endParaRPr>
          </a:p>
        </p:txBody>
      </p:sp>
      <p:cxnSp>
        <p:nvCxnSpPr>
          <p:cNvPr id="8" name="Straight Connector 7"/>
          <p:cNvCxnSpPr/>
          <p:nvPr>
            <p:custDataLst>
              <p:tags r:id="rId6"/>
            </p:custDataLst>
          </p:nvPr>
        </p:nvCxnSpPr>
        <p:spPr>
          <a:xfrm>
            <a:off x="4542502" y="1956005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73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 first C++ program (Fixed #1)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8" y="1956005"/>
            <a:ext cx="8295967" cy="3970956"/>
          </a:xfrm>
          <a:prstGeom prst="rect">
            <a:avLst/>
          </a:prstGeom>
          <a:ln>
            <a:noFill/>
          </a:ln>
        </p:spPr>
        <p:txBody>
          <a:bodyPr numCol="2">
            <a:noAutofit/>
          </a:bodyPr>
          <a:lstStyle/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if (n&lt;0){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    return -n;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return n;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"|-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5| =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</a:p>
          <a:p>
            <a:pPr marL="205740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(-5)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&lt;&lt;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02513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4343400"/>
            <a:ext cx="1600200" cy="267765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5974696" y="1276138"/>
            <a:ext cx="2409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  <a:cs typeface="Courier New" panose="02070309020205020404" pitchFamily="49" charset="0"/>
              </a:rPr>
              <a:t>firstprogram.cpp</a:t>
            </a:r>
            <a:endParaRPr lang="en-US" dirty="0">
              <a:latin typeface="+mj-lt"/>
            </a:endParaRPr>
          </a:p>
        </p:txBody>
      </p:sp>
      <p:cxnSp>
        <p:nvCxnSpPr>
          <p:cNvPr id="8" name="Straight Connector 7"/>
          <p:cNvCxnSpPr/>
          <p:nvPr>
            <p:custDataLst>
              <p:tags r:id="rId6"/>
            </p:custDataLst>
          </p:nvPr>
        </p:nvCxnSpPr>
        <p:spPr>
          <a:xfrm>
            <a:off x="4542502" y="1956005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62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 first C++ program (Fixed #2)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8" y="1747989"/>
            <a:ext cx="8295967" cy="41789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numCol="2">
            <a:noAutofit/>
          </a:bodyPr>
          <a:lstStyle/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cap="none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"|-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5| =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</a:p>
          <a:p>
            <a:pPr marL="205740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(-5)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&lt;&lt;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(n&lt;0){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 -n;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n;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02513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4343400"/>
            <a:ext cx="1600200" cy="267765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5974696" y="1276138"/>
            <a:ext cx="2409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  <a:cs typeface="Courier New" panose="02070309020205020404" pitchFamily="49" charset="0"/>
              </a:rPr>
              <a:t>firstprogram.cpp</a:t>
            </a:r>
            <a:endParaRPr lang="en-US" dirty="0">
              <a:latin typeface="+mj-lt"/>
            </a:endParaRPr>
          </a:p>
        </p:txBody>
      </p:sp>
      <p:cxnSp>
        <p:nvCxnSpPr>
          <p:cNvPr id="8" name="Straight Connector 7"/>
          <p:cNvCxnSpPr/>
          <p:nvPr>
            <p:custDataLst>
              <p:tags r:id="rId6"/>
            </p:custDataLst>
          </p:nvPr>
        </p:nvCxnSpPr>
        <p:spPr>
          <a:xfrm>
            <a:off x="4689982" y="1956005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09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74840" y="1451180"/>
            <a:ext cx="6688392" cy="488024"/>
          </a:xfrm>
        </p:spPr>
        <p:txBody>
          <a:bodyPr>
            <a:noAutofit/>
          </a:bodyPr>
          <a:lstStyle/>
          <a:p>
            <a:r>
              <a:rPr lang="en-US" b="1" dirty="0" smtClean="0"/>
              <a:t>Design Question: </a:t>
            </a:r>
            <a:r>
              <a:rPr lang="en-US" dirty="0"/>
              <a:t>Why </a:t>
            </a:r>
            <a:r>
              <a:rPr lang="en-US" dirty="0" smtClean="0"/>
              <a:t>does C</a:t>
            </a:r>
            <a:r>
              <a:rPr lang="en-US" dirty="0"/>
              <a:t>++ </a:t>
            </a:r>
            <a:r>
              <a:rPr lang="en-US" dirty="0" smtClean="0"/>
              <a:t>have the </a:t>
            </a:r>
            <a:r>
              <a:rPr lang="en-US" dirty="0"/>
              <a:t>function prototype syntax?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1474840" y="2000322"/>
            <a:ext cx="6688392" cy="3759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/>
            <a:r>
              <a:rPr lang="en-US" cap="none" dirty="0" smtClean="0"/>
              <a:t>In other words, why not just have a rule that you must set up the ordering so you define your functions before using them, as in the "FIXED 1" example?</a:t>
            </a:r>
          </a:p>
          <a:p>
            <a:pPr marL="61722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bg2"/>
                </a:solidFill>
              </a:rPr>
              <a:t>C++ could have done that</a:t>
            </a:r>
            <a:r>
              <a:rPr lang="en-US" dirty="0" smtClean="0"/>
              <a:t>, but such a rule would be </a:t>
            </a:r>
            <a:r>
              <a:rPr lang="en-US" i="1" u="sng" dirty="0" smtClean="0"/>
              <a:t>too</a:t>
            </a:r>
            <a:r>
              <a:rPr lang="en-US" dirty="0" smtClean="0"/>
              <a:t> </a:t>
            </a:r>
            <a:r>
              <a:rPr lang="en-US" i="1" u="sng" dirty="0" smtClean="0"/>
              <a:t>cumbersome</a:t>
            </a:r>
            <a:r>
              <a:rPr lang="en-US" dirty="0" smtClean="0"/>
              <a:t> for programmers to follow.</a:t>
            </a:r>
          </a:p>
          <a:p>
            <a:pPr marL="61722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bg2"/>
                </a:solidFill>
              </a:rPr>
              <a:t>C++ could have done that</a:t>
            </a:r>
            <a:r>
              <a:rPr lang="en-US" dirty="0" smtClean="0"/>
              <a:t>, but good programming </a:t>
            </a:r>
            <a:r>
              <a:rPr lang="en-US" i="1" u="sng" dirty="0" smtClean="0"/>
              <a:t>style</a:t>
            </a:r>
            <a:r>
              <a:rPr lang="en-US" dirty="0" smtClean="0"/>
              <a:t> dictates "top-down" approach that logically puts main() first and helper functions it calls to follow.</a:t>
            </a:r>
          </a:p>
          <a:p>
            <a:pPr marL="61722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bg2"/>
                </a:solidFill>
              </a:rPr>
              <a:t>C++ could </a:t>
            </a:r>
            <a:r>
              <a:rPr lang="en-US" i="1" u="sng" dirty="0" smtClean="0">
                <a:solidFill>
                  <a:schemeClr val="bg2"/>
                </a:solidFill>
              </a:rPr>
              <a:t>not</a:t>
            </a:r>
            <a:r>
              <a:rPr lang="en-US" dirty="0" smtClean="0">
                <a:solidFill>
                  <a:schemeClr val="bg2"/>
                </a:solidFill>
              </a:rPr>
              <a:t> have done that</a:t>
            </a:r>
            <a:r>
              <a:rPr lang="en-US" dirty="0" smtClean="0"/>
              <a:t>, because sometimes there is </a:t>
            </a:r>
            <a:r>
              <a:rPr lang="en-US" i="1" u="sng" dirty="0" smtClean="0"/>
              <a:t>no way</a:t>
            </a:r>
            <a:r>
              <a:rPr lang="en-US" i="1" dirty="0" smtClean="0"/>
              <a:t> </a:t>
            </a:r>
            <a:r>
              <a:rPr lang="en-US" dirty="0" smtClean="0"/>
              <a:t>to order the functions so that all functions are defined before being used.</a:t>
            </a:r>
          </a:p>
          <a:p>
            <a:pPr marL="617220" lvl="1" indent="-342900">
              <a:buFont typeface="+mj-lt"/>
              <a:buAutoNum type="alphaUcPeriod"/>
            </a:pPr>
            <a:r>
              <a:rPr lang="en-US" dirty="0" smtClean="0"/>
              <a:t>Other/none/more than one of the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8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82213" y="1443442"/>
            <a:ext cx="6828502" cy="488024"/>
          </a:xfrm>
        </p:spPr>
        <p:txBody>
          <a:bodyPr>
            <a:noAutofit/>
          </a:bodyPr>
          <a:lstStyle/>
          <a:p>
            <a:r>
              <a:rPr lang="en-US" b="1" dirty="0" smtClean="0"/>
              <a:t>Design Question</a:t>
            </a:r>
            <a:r>
              <a:rPr lang="en-US" b="1" dirty="0"/>
              <a:t>: </a:t>
            </a:r>
            <a:r>
              <a:rPr lang="en-US" dirty="0"/>
              <a:t>Why does C++ have the function prototype syntax?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812765" y="2001002"/>
            <a:ext cx="5082988" cy="263173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(A) and (B) </a:t>
            </a:r>
            <a:r>
              <a:rPr lang="en-US" dirty="0" smtClean="0"/>
              <a:t>The rationales behind choices (A) and (B) (previous slide) are correct</a:t>
            </a:r>
          </a:p>
          <a:p>
            <a:pPr lvl="2"/>
            <a:r>
              <a:rPr lang="en-US" dirty="0" smtClean="0"/>
              <a:t>May or may not have been enough to compel the language designers to introduce the function prototype feature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(C) </a:t>
            </a:r>
            <a:r>
              <a:rPr lang="en-US" dirty="0" smtClean="0"/>
              <a:t>is true—there are cases where you simply cannot rearrange the ordering of functions to avoid all cases of use before definition</a:t>
            </a:r>
          </a:p>
          <a:p>
            <a:pPr lvl="2"/>
            <a:r>
              <a:rPr lang="en-US" dirty="0"/>
              <a:t>e</a:t>
            </a:r>
            <a:r>
              <a:rPr lang="en-US" dirty="0" smtClean="0"/>
              <a:t>.g., mutual recursion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81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1379019"/>
            <a:ext cx="7707862" cy="488024"/>
          </a:xfrm>
        </p:spPr>
        <p:txBody>
          <a:bodyPr/>
          <a:lstStyle/>
          <a:p>
            <a:r>
              <a:rPr lang="en-US" dirty="0" smtClean="0"/>
              <a:t>Which came first, the chicken or the egg? </a:t>
            </a:r>
            <a:br>
              <a:rPr lang="en-US" dirty="0" smtClean="0"/>
            </a:br>
            <a:r>
              <a:rPr lang="en-US" sz="1600" i="1" dirty="0"/>
              <a:t>(this code is just </a:t>
            </a:r>
            <a:r>
              <a:rPr lang="en-US" sz="1600" i="1" dirty="0"/>
              <a:t>for </a:t>
            </a:r>
            <a:r>
              <a:rPr lang="en-US" sz="1600" i="1" dirty="0"/>
              <a:t>fun, for now—we’ll cover recursion in depth in a few weeks!) 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796415" y="1891290"/>
            <a:ext cx="8465573" cy="4172136"/>
          </a:xfrm>
          <a:prstGeom prst="rect">
            <a:avLst/>
          </a:prstGeom>
        </p:spPr>
        <p:txBody>
          <a:bodyPr numCol="2">
            <a:noAutofit/>
          </a:bodyPr>
          <a:lstStyle/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#include&lt;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include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/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void go(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stanford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/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main(){</a:t>
            </a: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n =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5;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go(n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/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void go(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if (n == 0) return;</a:t>
            </a: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"Go!"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stanford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(n-1);</a:t>
            </a: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/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stanford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"Stanford!"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go(n);</a:t>
            </a:r>
          </a:p>
          <a:p>
            <a:pPr marL="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cxnSp>
        <p:nvCxnSpPr>
          <p:cNvPr id="5" name="Straight Connector 4"/>
          <p:cNvCxnSpPr/>
          <p:nvPr>
            <p:custDataLst>
              <p:tags r:id="rId3"/>
            </p:custDataLst>
          </p:nvPr>
        </p:nvCxnSpPr>
        <p:spPr>
          <a:xfrm flipV="1">
            <a:off x="4647848" y="2007160"/>
            <a:ext cx="1" cy="380554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87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4x3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SU_Preso_4x3_v5 (1)</Template>
  <TotalTime>2191</TotalTime>
  <Words>1378</Words>
  <Application>Microsoft Office PowerPoint</Application>
  <PresentationFormat>On-screen Show (4:3)</PresentationFormat>
  <Paragraphs>254</Paragraphs>
  <Slides>23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MS PGothic</vt:lpstr>
      <vt:lpstr>MS PGothic</vt:lpstr>
      <vt:lpstr>Arial</vt:lpstr>
      <vt:lpstr>Calibri</vt:lpstr>
      <vt:lpstr>Consolas</vt:lpstr>
      <vt:lpstr>Courier New</vt:lpstr>
      <vt:lpstr>Droid Sans Fallback</vt:lpstr>
      <vt:lpstr>Lohit Hindi</vt:lpstr>
      <vt:lpstr>Source Sans Pro</vt:lpstr>
      <vt:lpstr>Source Sans Pro Semibold</vt:lpstr>
      <vt:lpstr>StarSymbol</vt:lpstr>
      <vt:lpstr>Wingdings</vt:lpstr>
      <vt:lpstr>SU_Preso_4x3_v5</vt:lpstr>
      <vt:lpstr>SU_Template_TopBar</vt:lpstr>
      <vt:lpstr>Programming Abstractions in C++</vt:lpstr>
      <vt:lpstr>Today’s Topics</vt:lpstr>
      <vt:lpstr>Your instructor: Cynthia Lee</vt:lpstr>
      <vt:lpstr>Discussion Section, SLs</vt:lpstr>
      <vt:lpstr>What is CS 106B?</vt:lpstr>
      <vt:lpstr>PowerPoint Presentation</vt:lpstr>
      <vt:lpstr>Late Days</vt:lpstr>
      <vt:lpstr>What is this class about?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first C++ program (Error)</vt:lpstr>
      <vt:lpstr>C++ from the Java Programmer’s Perspective</vt:lpstr>
      <vt:lpstr>A first C++ program (Error)</vt:lpstr>
      <vt:lpstr>A first C++ program (Fixed #1)</vt:lpstr>
      <vt:lpstr>A first C++ program (Fixed #2)</vt:lpstr>
      <vt:lpstr>Design Question: Why does C++ have the function prototype syntax? </vt:lpstr>
      <vt:lpstr>Design Question: Why does C++ have the function prototype syntax? </vt:lpstr>
      <vt:lpstr>Which came first, the chicken or the egg?  (this code is just for fun, for now—we’ll cover recursion in depth in a few weeks!) 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 in C++</dc:title>
  <dc:creator>c l</dc:creator>
  <dc:description>2012 PowerPoint template redesign</dc:description>
  <cp:lastModifiedBy>c l</cp:lastModifiedBy>
  <cp:revision>46</cp:revision>
  <dcterms:created xsi:type="dcterms:W3CDTF">2014-03-31T06:01:28Z</dcterms:created>
  <dcterms:modified xsi:type="dcterms:W3CDTF">2016-03-28T21:08:32Z</dcterms:modified>
</cp:coreProperties>
</file>