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5.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6.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2"/>
  </p:notesMasterIdLst>
  <p:handoutMasterIdLst>
    <p:handoutMasterId r:id="rId23"/>
  </p:handoutMasterIdLst>
  <p:sldIdLst>
    <p:sldId id="304" r:id="rId3"/>
    <p:sldId id="310" r:id="rId4"/>
    <p:sldId id="371" r:id="rId5"/>
    <p:sldId id="372" r:id="rId6"/>
    <p:sldId id="373" r:id="rId7"/>
    <p:sldId id="374" r:id="rId8"/>
    <p:sldId id="375" r:id="rId9"/>
    <p:sldId id="349" r:id="rId10"/>
    <p:sldId id="350" r:id="rId11"/>
    <p:sldId id="351" r:id="rId12"/>
    <p:sldId id="352" r:id="rId13"/>
    <p:sldId id="377" r:id="rId14"/>
    <p:sldId id="353" r:id="rId15"/>
    <p:sldId id="354" r:id="rId16"/>
    <p:sldId id="367" r:id="rId17"/>
    <p:sldId id="376" r:id="rId18"/>
    <p:sldId id="368" r:id="rId19"/>
    <p:sldId id="369" r:id="rId20"/>
    <p:sldId id="370" r:id="rId21"/>
  </p:sldIdLst>
  <p:sldSz cx="9144000" cy="5143500" type="screen16x9"/>
  <p:notesSz cx="6858000" cy="9144000"/>
  <p:custDataLst>
    <p:tags r:id="rId24"/>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4660"/>
  </p:normalViewPr>
  <p:slideViewPr>
    <p:cSldViewPr snapToGrid="0" snapToObjects="1">
      <p:cViewPr varScale="1">
        <p:scale>
          <a:sx n="108" d="100"/>
          <a:sy n="108" d="100"/>
        </p:scale>
        <p:origin x="619"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4/1/2016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3:06.360"/>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-1 18 6 0,'0'-7'3'0,"11"-2"3"0,-7 9-3 16,-4 0 1-16,0 0 1 15,4 3 0-15,-4-3 1 16,4 3-3-16,-1 0 0 0,5 0 1 16,0 1 0-16,0-4-3 15,7 0 1-15,-4 0 0 16,4 0 1-16,0-4-3 16,4 1 1-16,0 0 0 15,3-3 0-15,2 2-1 16,2 1 0-16,0 3 2 15,1 3 0-15,3 4-1 16,3-4 0-16,2 0-1 16,-1 4 0-16,0-4-1 15,-4-3 1-15,4 0 1 16,-4 0 1-16,5 3-2 16,-2-3 1-16,2 0 0 15,2 0 0-15,1 3-1 0,4 4 0 16,-1 6 0-16,1-4 0 15,0 3-1-15,-5-2 1 16,-3-4 0-16,0-3 0 16,0-3 0-16,0 0 1 15,1 0-1-15,-2-3 0 16,5-3 1-16,-4-4 1 16,-8 4-4-16,1 3 1 15,-8-3 1-15,-4 0 0 16,0 2 1-16,-3 1 0 15,-5 3-2-15,1 0 0 16,-1 0-1-16,-7 0 1 16,0 0-14-16,-3 3 0 0,-5 1-5 15,-3 5 0-15</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2:56.214"/>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1585 151 16 0,'0'-16'8'0,"11"10"3"0,-4 6-8 0,-3-3-2 16,0-3 0-16,0 0 0 16,-1-1 1-16,1 1-3 15,-4-1 1-15,0 1 0 16,-4-1 1-16,1 1 3 15,-5 0 0-15,-3 2-4 16,-4-2 0-16,-4 0 1 16,-4-1 0-16,-7-2 0 15,-11 2 1-15,-1 1-1 16,-3-4 1-16,-4 10-1 16,-4-3 0-16,-3 0-1 15,-9-1 0-15,1 1 0 16,-7 6 1-16,3 1-1 15,0 2 1-15,4 7-2 16,-7 0 0-16,-1 6 1 0,-3 3 1 16,3 1-1-16,4-1 1 15,4 3-3-15,3 14 1 16,8-4 2-16,5 6 0 16,-1 4 0-16,3-1 0 15,1 1 1-15,7-4 0 16,8-6 1-16,7 1 0 15,12-4-4-15,11-1 0 16,7 1 1-16,13-3 1 16,10 0-1-16,8-4 1 15,10 0-1-15,9 1 0 16,11-1 0-16,4-2 1 0,3-10-2 16,0 0 1-16,12-1 1 15,3-3 0-15,5-9-1 16,-5-6 0-16,1-6 0 15,-1-7 0-15,5-1 0 16,-5-2 1-16,-7-4 0 16,-11-3 0-16,-12-2 0 15,-8-1 1-15,-6-6-1 16,-12 2 0-16,-8-4-1 16,-7 1 0-16,-4-9 0 15,-11 4 1-15,-8 2-2 16,-7 1 1-16,-8 9-1 15,-3 4 0-15,-9 5-13 16,-2 7 1-16,-9 6-14 0,4 7 0 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3:08.688"/>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0 16 7 0,'16'-12'3'0,"6"2"4"0,-14 17-5 16,3-7 1-16,8-4 1 15,-3 8 1-15,2-1 0 16,1 0-3-16,0 3 1 16,8 0-2-16,3 0 0 0,0 1 1 15,4-4 1-15,0 0-1 16,4-3 0-16,4 0-3 16,3 0 1-16,-3 0 0 15,7 0 1-15,4-3-1 16,1 6 1-16,-6-3 1 15,6 0 0-15,-1 0-1 16,0 0 0-16,0-3-1 16,4-4 0-16,7 7-1 15,8 0 1-15,0 4 1 16,-4-4 0-16,-3 0-2 16,-1 0 1-16,-4 0 0 0,1 0 0 15,4-4-1-15,3 4 1 16,-4 0 2-16,1 0 0 15,-1 0-2-15,0 0 0 16,-3 0 1-16,0 4 1 16,3-8-3-16,4 8 0 15,-3-1 1-15,-4 0 0 16,-5-3-1-16,1 7 1 16,-4-4 2-16,-4 0 0 15,-3 0-2-15,-1-3 1 16,8-3 2-16,4 0 0 15,0 6-5-15,0-3 1 16,-1 0 0-16,-3 0 1 0,1 0 0 16,-5-3 0-16,0 3 1 15,-3 0 0-15,3-7-1 16,4 4 1-16,0 0-1 16,0 3 0-16,0 0 0 15,0-3 1-15,0 3-2 16,-4 0 1-16,0 0-1 15,-3 0 0-15,-1-4 2 16,1 1 0-16,7 6-2 16,-8 1 1-16,-3-1 1 15,-1 0 0-15,1 4-2 16,4-7 1-16,-5 3-1 16,-2-3 1-16,-2 0 0 0,-2 3 1 15,-2 0-1-15,-2 0 1 16,-5 0-2-16,1 3 1 15,3-3-1-15,4 0 1 16,-3 1 0-16,3 2 0 16,-4 0 0-16,4 0 1 15,-4-3-1-15,1 0 1 16,-5 1-2-16,0-4 1 0,1 0 0 16,0 0 0-16,-1 0 1 15,1 0 0-15,-1-4-3 16,1 1 1-16,-1 3 2 15,1-3 0-15,0 1-1 16,6-2 0-16,-3 1-1 16,5 3 0-16,-5 0 1 15,4 0 1-15,0 0-1 16,-3 0 1-16,-5-3-2 16,0 0 0-16,-6 0 1 15,6 3 0-15,-7 0-14 16,0 0 1-16,-4 0-9 15,4 0 1-15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1-11T01:42:57.215"/>
    </inkml:context>
    <inkml:brush xml:id="br0">
      <inkml:brushProperty name="width" value="0.05833" units="cm"/>
      <inkml:brushProperty name="height" value="0.05833" units="cm"/>
      <inkml:brushProperty name="color" value="#3165BB"/>
      <inkml:brushProperty name="fitToCurve" value="1"/>
    </inkml:brush>
  </inkml:definitions>
  <inkml:trace contextRef="#ctx0" brushRef="#br0">1024 1163 26 0,'-16'-35'13'0,"9"16"2"0,7 16-13 16,-12-13-1 0,-3-6 0-16,-3 3-1 15,-2-3 1-15,-2-1-1 16,-5 5 0-16,-3-1 1 15,0 0 0-15,-5 3 0 16,2 6 1-16,-6 7-2 16,-2 3 1-16,-8 3-2 15,0 7 1-15,0 3 1 16,-1 6 1-16,-3 0-2 16,4-1 0-16,0 11-2 15,-1 2 0-15,2 8 3 16,-6-2 1-16,5 1-3 0,0 7 0 15,7-5 0-15,5-2 1 16,2 0 1-16,9 3 0 16,7 0-2-16,7-3 0 15,12 3 3-15,12-3 0 16,11 0-2-16,10 6 1 16,9-9-2-16,15 0 0 15,12-7 0-15,10-3 1 16,4-12 1-16,4-10 0 15,4-9-2-15,11-10 1 16,4-6 0-16,-8-13 0 16,-10-2 1-16,-9-8 0 0,-7-3-2 15,-12 8 0-15,-10-11 4 16,-16 4 0-16,-7-1-3 16,-16-9 1-16,-15 7-1 15,-11 6 0-15,-16 9-6 16,-6 4 1-16,-9 2-9 15,1 7 1-15,-1 3-4 16,4 3 0-16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4/1/2016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 firstprogram.cpp :</a:t>
            </a:r>
            <a:r>
              <a:rPr lang="en-US" baseline="0" dirty="0" smtClean="0"/>
              <a:t> unlike java, filename doesn’t have to match class! In fact, don’t need a class!</a:t>
            </a:r>
          </a:p>
          <a:p>
            <a:r>
              <a:rPr lang="en-US" baseline="0" dirty="0" smtClean="0"/>
              <a:t>-- instead of "import" we have "#include" – note some have "" some have &lt;&gt; -- .h extension means "header" interface information as opposed to .</a:t>
            </a:r>
            <a:r>
              <a:rPr lang="en-US" baseline="0" dirty="0" err="1" smtClean="0"/>
              <a:t>cpp</a:t>
            </a:r>
            <a:r>
              <a:rPr lang="en-US" baseline="0" dirty="0" smtClean="0"/>
              <a:t> for implementation code</a:t>
            </a:r>
          </a:p>
          <a:p>
            <a:r>
              <a:rPr lang="en-US" dirty="0" smtClean="0"/>
              <a:t>--</a:t>
            </a:r>
            <a:r>
              <a:rPr lang="en-US" baseline="0" dirty="0" smtClean="0"/>
              <a:t> "using namespace" just don’t worry about why and use it (saves having to do ::)</a:t>
            </a:r>
          </a:p>
          <a:p>
            <a:r>
              <a:rPr lang="en-US" baseline="0" dirty="0" smtClean="0"/>
              <a:t>-- main returns type </a:t>
            </a:r>
            <a:r>
              <a:rPr lang="en-US" baseline="0" dirty="0" err="1" smtClean="0"/>
              <a:t>int</a:t>
            </a:r>
            <a:r>
              <a:rPr lang="en-US" baseline="0" dirty="0" smtClean="0"/>
              <a:t>, just return zero if everything went ok (ignore why)</a:t>
            </a:r>
          </a:p>
          <a:p>
            <a:r>
              <a:rPr lang="en-US" baseline="0" dirty="0" smtClean="0"/>
              <a:t>-- we use </a:t>
            </a:r>
            <a:r>
              <a:rPr lang="en-US" baseline="0" dirty="0" err="1" smtClean="0"/>
              <a:t>cout</a:t>
            </a:r>
            <a:r>
              <a:rPr lang="en-US" baseline="0" dirty="0" smtClean="0"/>
              <a:t> instead of </a:t>
            </a:r>
            <a:r>
              <a:rPr lang="en-US" baseline="0" dirty="0" err="1" smtClean="0"/>
              <a:t>System.out.println</a:t>
            </a:r>
            <a:r>
              <a:rPr lang="en-US" baseline="0" dirty="0" smtClean="0"/>
              <a:t>(), </a:t>
            </a:r>
            <a:r>
              <a:rPr lang="en-US" baseline="0" dirty="0" err="1" smtClean="0"/>
              <a:t>endl</a:t>
            </a:r>
            <a:r>
              <a:rPr lang="en-US" baseline="0" dirty="0" smtClean="0"/>
              <a:t> puts a newline</a:t>
            </a:r>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a:t>
            </a:fld>
            <a:endParaRPr lang="en-US"/>
          </a:p>
        </p:txBody>
      </p:sp>
    </p:spTree>
    <p:extLst>
      <p:ext uri="{BB962C8B-B14F-4D97-AF65-F5344CB8AC3E}">
        <p14:creationId xmlns:p14="http://schemas.microsoft.com/office/powerpoint/2010/main" val="162375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 firstprogram.cpp :</a:t>
            </a:r>
            <a:r>
              <a:rPr lang="en-US" baseline="0" dirty="0" smtClean="0"/>
              <a:t> unlike java, filename doesn’t have to match class! In fact, don’t need a class!</a:t>
            </a:r>
          </a:p>
          <a:p>
            <a:r>
              <a:rPr lang="en-US" baseline="0" dirty="0" smtClean="0"/>
              <a:t>-- instead of "import" we have "#include" – note some have "" some have &lt;&gt; -- .h extension means "header" interface information as opposed to .</a:t>
            </a:r>
            <a:r>
              <a:rPr lang="en-US" baseline="0" dirty="0" err="1" smtClean="0"/>
              <a:t>cpp</a:t>
            </a:r>
            <a:r>
              <a:rPr lang="en-US" baseline="0" dirty="0" smtClean="0"/>
              <a:t> for implementation code</a:t>
            </a:r>
          </a:p>
          <a:p>
            <a:r>
              <a:rPr lang="en-US" dirty="0" smtClean="0"/>
              <a:t>--</a:t>
            </a:r>
            <a:r>
              <a:rPr lang="en-US" baseline="0" dirty="0" smtClean="0"/>
              <a:t> "using namespace" just don’t worry about why and use it (saves having to do ::)</a:t>
            </a:r>
          </a:p>
          <a:p>
            <a:r>
              <a:rPr lang="en-US" baseline="0" dirty="0" smtClean="0"/>
              <a:t>-- main returns type </a:t>
            </a:r>
            <a:r>
              <a:rPr lang="en-US" baseline="0" dirty="0" err="1" smtClean="0"/>
              <a:t>int</a:t>
            </a:r>
            <a:r>
              <a:rPr lang="en-US" baseline="0" dirty="0" smtClean="0"/>
              <a:t>, just return zero if everything went ok (ignore why)</a:t>
            </a:r>
          </a:p>
          <a:p>
            <a:r>
              <a:rPr lang="en-US" baseline="0" dirty="0" smtClean="0"/>
              <a:t>-- we use </a:t>
            </a:r>
            <a:r>
              <a:rPr lang="en-US" baseline="0" dirty="0" err="1" smtClean="0"/>
              <a:t>cout</a:t>
            </a:r>
            <a:r>
              <a:rPr lang="en-US" baseline="0" dirty="0" smtClean="0"/>
              <a:t> instead of </a:t>
            </a:r>
            <a:r>
              <a:rPr lang="en-US" baseline="0" dirty="0" err="1" smtClean="0"/>
              <a:t>System.out.println</a:t>
            </a:r>
            <a:r>
              <a:rPr lang="en-US" baseline="0" dirty="0" smtClean="0"/>
              <a:t>(), </a:t>
            </a:r>
            <a:r>
              <a:rPr lang="en-US" baseline="0" dirty="0" err="1" smtClean="0"/>
              <a:t>endl</a:t>
            </a:r>
            <a:r>
              <a:rPr lang="en-US" baseline="0" dirty="0" smtClean="0"/>
              <a:t> puts a newline</a:t>
            </a:r>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4</a:t>
            </a:fld>
            <a:endParaRPr lang="en-US"/>
          </a:p>
        </p:txBody>
      </p:sp>
    </p:spTree>
    <p:extLst>
      <p:ext uri="{BB962C8B-B14F-4D97-AF65-F5344CB8AC3E}">
        <p14:creationId xmlns:p14="http://schemas.microsoft.com/office/powerpoint/2010/main" val="1642248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 firstprogram.cpp :</a:t>
            </a:r>
            <a:r>
              <a:rPr lang="en-US" baseline="0" dirty="0" smtClean="0"/>
              <a:t> unlike java, filename doesn’t have to match class! In fact, don’t need a class!</a:t>
            </a:r>
          </a:p>
          <a:p>
            <a:r>
              <a:rPr lang="en-US" baseline="0" dirty="0" smtClean="0"/>
              <a:t>-- instead of "import" we have "#include" – note some have "" some have &lt;&gt; -- .h extension means "header" interface information as opposed to .</a:t>
            </a:r>
            <a:r>
              <a:rPr lang="en-US" baseline="0" dirty="0" err="1" smtClean="0"/>
              <a:t>cpp</a:t>
            </a:r>
            <a:r>
              <a:rPr lang="en-US" baseline="0" dirty="0" smtClean="0"/>
              <a:t> for implementation code</a:t>
            </a:r>
          </a:p>
          <a:p>
            <a:r>
              <a:rPr lang="en-US" dirty="0" smtClean="0"/>
              <a:t>--</a:t>
            </a:r>
            <a:r>
              <a:rPr lang="en-US" baseline="0" dirty="0" smtClean="0"/>
              <a:t> "using namespace" just don’t worry about why and use it (saves having to do ::)</a:t>
            </a:r>
          </a:p>
          <a:p>
            <a:r>
              <a:rPr lang="en-US" baseline="0" dirty="0" smtClean="0"/>
              <a:t>-- main returns type </a:t>
            </a:r>
            <a:r>
              <a:rPr lang="en-US" baseline="0" dirty="0" err="1" smtClean="0"/>
              <a:t>int</a:t>
            </a:r>
            <a:r>
              <a:rPr lang="en-US" baseline="0" dirty="0" smtClean="0"/>
              <a:t>, just return zero if everything went ok (ignore why)</a:t>
            </a:r>
          </a:p>
          <a:p>
            <a:r>
              <a:rPr lang="en-US" baseline="0" dirty="0" smtClean="0"/>
              <a:t>-- we use </a:t>
            </a:r>
            <a:r>
              <a:rPr lang="en-US" baseline="0" dirty="0" err="1" smtClean="0"/>
              <a:t>cout</a:t>
            </a:r>
            <a:r>
              <a:rPr lang="en-US" baseline="0" dirty="0" smtClean="0"/>
              <a:t> instead of </a:t>
            </a:r>
            <a:r>
              <a:rPr lang="en-US" baseline="0" dirty="0" err="1" smtClean="0"/>
              <a:t>System.out.println</a:t>
            </a:r>
            <a:r>
              <a:rPr lang="en-US" baseline="0" dirty="0" smtClean="0"/>
              <a:t>(), </a:t>
            </a:r>
            <a:r>
              <a:rPr lang="en-US" baseline="0" dirty="0" err="1" smtClean="0"/>
              <a:t>endl</a:t>
            </a:r>
            <a:r>
              <a:rPr lang="en-US" baseline="0" dirty="0" smtClean="0"/>
              <a:t> puts a newline</a:t>
            </a:r>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5</a:t>
            </a:fld>
            <a:endParaRPr lang="en-US"/>
          </a:p>
        </p:txBody>
      </p:sp>
    </p:spTree>
    <p:extLst>
      <p:ext uri="{BB962C8B-B14F-4D97-AF65-F5344CB8AC3E}">
        <p14:creationId xmlns:p14="http://schemas.microsoft.com/office/powerpoint/2010/main" val="1758968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 firstprogram.cpp :</a:t>
            </a:r>
            <a:r>
              <a:rPr lang="en-US" baseline="0" dirty="0" smtClean="0"/>
              <a:t> unlike java, filename doesn’t have to match class! In fact, don’t need a class!</a:t>
            </a:r>
          </a:p>
          <a:p>
            <a:r>
              <a:rPr lang="en-US" baseline="0" dirty="0" smtClean="0"/>
              <a:t>-- instead of "import" we have "#include" – note some have "" some have &lt;&gt; -- .h extension means "header" interface information as opposed to .</a:t>
            </a:r>
            <a:r>
              <a:rPr lang="en-US" baseline="0" dirty="0" err="1" smtClean="0"/>
              <a:t>cpp</a:t>
            </a:r>
            <a:r>
              <a:rPr lang="en-US" baseline="0" dirty="0" smtClean="0"/>
              <a:t> for implementation code</a:t>
            </a:r>
          </a:p>
          <a:p>
            <a:r>
              <a:rPr lang="en-US" dirty="0" smtClean="0"/>
              <a:t>--</a:t>
            </a:r>
            <a:r>
              <a:rPr lang="en-US" baseline="0" dirty="0" smtClean="0"/>
              <a:t> "using namespace" just don’t worry about why and use it (saves having to do ::)</a:t>
            </a:r>
          </a:p>
          <a:p>
            <a:r>
              <a:rPr lang="en-US" baseline="0" dirty="0" smtClean="0"/>
              <a:t>-- main returns type </a:t>
            </a:r>
            <a:r>
              <a:rPr lang="en-US" baseline="0" dirty="0" err="1" smtClean="0"/>
              <a:t>int</a:t>
            </a:r>
            <a:r>
              <a:rPr lang="en-US" baseline="0" dirty="0" smtClean="0"/>
              <a:t>, just return zero if everything went ok (ignore why)</a:t>
            </a:r>
          </a:p>
          <a:p>
            <a:r>
              <a:rPr lang="en-US" baseline="0" dirty="0" smtClean="0"/>
              <a:t>-- we use </a:t>
            </a:r>
            <a:r>
              <a:rPr lang="en-US" baseline="0" dirty="0" err="1" smtClean="0"/>
              <a:t>cout</a:t>
            </a:r>
            <a:r>
              <a:rPr lang="en-US" baseline="0" dirty="0" smtClean="0"/>
              <a:t> instead of </a:t>
            </a:r>
            <a:r>
              <a:rPr lang="en-US" baseline="0" dirty="0" err="1" smtClean="0"/>
              <a:t>System.out.println</a:t>
            </a:r>
            <a:r>
              <a:rPr lang="en-US" baseline="0" dirty="0" smtClean="0"/>
              <a:t>(), </a:t>
            </a:r>
            <a:r>
              <a:rPr lang="en-US" baseline="0" dirty="0" err="1" smtClean="0"/>
              <a:t>endl</a:t>
            </a:r>
            <a:r>
              <a:rPr lang="en-US" baseline="0" dirty="0" smtClean="0"/>
              <a:t> puts a newline</a:t>
            </a:r>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6</a:t>
            </a:fld>
            <a:endParaRPr lang="en-US"/>
          </a:p>
        </p:txBody>
      </p:sp>
    </p:spTree>
    <p:extLst>
      <p:ext uri="{BB962C8B-B14F-4D97-AF65-F5344CB8AC3E}">
        <p14:creationId xmlns:p14="http://schemas.microsoft.com/office/powerpoint/2010/main" val="2093400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13</a:t>
            </a:fld>
            <a:endParaRPr lang="en-US"/>
          </a:p>
        </p:txBody>
      </p:sp>
    </p:spTree>
    <p:extLst>
      <p:ext uri="{BB962C8B-B14F-4D97-AF65-F5344CB8AC3E}">
        <p14:creationId xmlns:p14="http://schemas.microsoft.com/office/powerpoint/2010/main" val="2784279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14</a:t>
            </a:fld>
            <a:endParaRPr lang="en-US"/>
          </a:p>
        </p:txBody>
      </p:sp>
    </p:spTree>
    <p:extLst>
      <p:ext uri="{BB962C8B-B14F-4D97-AF65-F5344CB8AC3E}">
        <p14:creationId xmlns:p14="http://schemas.microsoft.com/office/powerpoint/2010/main" val="914455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9.xml"/><Relationship Id="rId7" Type="http://schemas.openxmlformats.org/officeDocument/2006/relationships/slideLayout" Target="../slideLayouts/slideLayout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s>
</file>

<file path=ppt/slides/_rels/slide4.xml.rels><?xml version="1.0" encoding="UTF-8" standalone="yes"?>
<Relationships xmlns="http://schemas.openxmlformats.org/package/2006/relationships"><Relationship Id="rId8" Type="http://schemas.openxmlformats.org/officeDocument/2006/relationships/tags" Target="../tags/tag20.xml"/><Relationship Id="rId3" Type="http://schemas.openxmlformats.org/officeDocument/2006/relationships/tags" Target="../tags/tag15.xml"/><Relationship Id="rId7" Type="http://schemas.openxmlformats.org/officeDocument/2006/relationships/tags" Target="../tags/tag19.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image" Target="../media/image4.png"/><Relationship Id="rId5" Type="http://schemas.openxmlformats.org/officeDocument/2006/relationships/tags" Target="../tags/tag17.xml"/><Relationship Id="rId10" Type="http://schemas.openxmlformats.org/officeDocument/2006/relationships/notesSlide" Target="../notesSlides/notesSlide2.xml"/><Relationship Id="rId4" Type="http://schemas.openxmlformats.org/officeDocument/2006/relationships/tags" Target="../tags/tag16.xml"/><Relationship Id="rId9"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23.xml"/><Relationship Id="rId7" Type="http://schemas.openxmlformats.org/officeDocument/2006/relationships/slideLayout" Target="../slideLayouts/slideLayou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s/_rels/slide6.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notesSlide" Target="../notesSlides/notesSlide4.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slideLayout" Target="../slideLayouts/slideLayout3.xml"/><Relationship Id="rId5" Type="http://schemas.openxmlformats.org/officeDocument/2006/relationships/tags" Target="../tags/tag31.xml"/><Relationship Id="rId10" Type="http://schemas.openxmlformats.org/officeDocument/2006/relationships/tags" Target="../tags/tag36.xml"/><Relationship Id="rId4" Type="http://schemas.openxmlformats.org/officeDocument/2006/relationships/tags" Target="../tags/tag30.xml"/><Relationship Id="rId9" Type="http://schemas.openxmlformats.org/officeDocument/2006/relationships/tags" Target="../tags/tag3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8.xml"/><Relationship Id="rId1" Type="http://schemas.openxmlformats.org/officeDocument/2006/relationships/tags" Target="../tags/tag37.xml"/></Relationships>
</file>

<file path=ppt/slides/_rels/slide8.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3.xml"/><Relationship Id="rId1" Type="http://schemas.openxmlformats.org/officeDocument/2006/relationships/tags" Target="../tags/tag42.xml"/></Relationships>
</file>

<file path=ppt/slides/_rels/slide10.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customXml" Target="../ink/ink2.xml"/><Relationship Id="rId18" Type="http://schemas.openxmlformats.org/officeDocument/2006/relationships/image" Target="../media/image10.emf"/><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image" Target="../media/image7.emf"/><Relationship Id="rId17" Type="http://schemas.openxmlformats.org/officeDocument/2006/relationships/customXml" Target="../ink/ink4.xml"/><Relationship Id="rId2" Type="http://schemas.openxmlformats.org/officeDocument/2006/relationships/tags" Target="../tags/tag45.xml"/><Relationship Id="rId16" Type="http://schemas.openxmlformats.org/officeDocument/2006/relationships/image" Target="../media/image9.emf"/><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customXml" Target="../ink/ink1.xml"/><Relationship Id="rId5" Type="http://schemas.openxmlformats.org/officeDocument/2006/relationships/tags" Target="../tags/tag48.xml"/><Relationship Id="rId15" Type="http://schemas.openxmlformats.org/officeDocument/2006/relationships/customXml" Target="../ink/ink3.xml"/><Relationship Id="rId10" Type="http://schemas.openxmlformats.org/officeDocument/2006/relationships/slideLayout" Target="../slideLayouts/slideLayout3.xml"/><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9.xml"/><Relationship Id="rId1" Type="http://schemas.openxmlformats.org/officeDocument/2006/relationships/video" Target="https://www.youtube.com/embed/AGrl25AVA28" TargetMode="External"/><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notesSlide" Target="../notesSlides/notesSlide6.xml"/><Relationship Id="rId5" Type="http://schemas.openxmlformats.org/officeDocument/2006/relationships/slideLayout" Target="../slideLayouts/slideLayout3.xml"/><Relationship Id="rId4" Type="http://schemas.openxmlformats.org/officeDocument/2006/relationships/tags" Target="../tags/tag63.xml"/></Relationships>
</file>

<file path=ppt/slides/_rels/slide15.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image" Target="../media/image6.jpeg"/><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5.xml"/><Relationship Id="rId7" Type="http://schemas.openxmlformats.org/officeDocument/2006/relationships/slideLayout" Target="../slideLayouts/slideLayout3.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0.xml"/><Relationship Id="rId1" Type="http://schemas.openxmlformats.org/officeDocument/2006/relationships/tags" Target="../tags/tag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949325" y="358775"/>
            <a:ext cx="7707313" cy="488950"/>
          </a:xfrm>
        </p:spPr>
        <p:txBody>
          <a:bodyPr/>
          <a:lstStyle/>
          <a:p>
            <a:r>
              <a:rPr lang="en-US" dirty="0" smtClean="0"/>
              <a:t>Today’s Topics	</a:t>
            </a:r>
          </a:p>
        </p:txBody>
      </p:sp>
      <p:sp>
        <p:nvSpPr>
          <p:cNvPr id="5" name="Content Placeholder 4"/>
          <p:cNvSpPr>
            <a:spLocks noGrp="1"/>
          </p:cNvSpPr>
          <p:nvPr>
            <p:ph sz="quarter" idx="10"/>
            <p:custDataLst>
              <p:tags r:id="rId2"/>
            </p:custDataLst>
          </p:nvPr>
        </p:nvSpPr>
        <p:spPr>
          <a:xfrm>
            <a:off x="955675" y="908049"/>
            <a:ext cx="7700963" cy="3259913"/>
          </a:xfrm>
        </p:spPr>
        <p:txBody>
          <a:bodyPr wrap="square" numCol="1" anchor="t" anchorCtr="0" compatLnSpc="1">
            <a:prstTxWarp prst="textNoShape">
              <a:avLst/>
            </a:prstTxWarp>
            <a:normAutofit fontScale="92500" lnSpcReduction="10000"/>
          </a:bodyPr>
          <a:lstStyle/>
          <a:p>
            <a:pPr marL="0" indent="0">
              <a:buFont typeface="Arial" panose="020B0604020202020204" pitchFamily="34" charset="0"/>
              <a:buNone/>
            </a:pPr>
            <a:r>
              <a:rPr lang="en-US" dirty="0" smtClean="0"/>
              <a:t>Introducing C++ from the Java Programmer’s Perspective</a:t>
            </a:r>
          </a:p>
          <a:p>
            <a:pPr lvl="1"/>
            <a:r>
              <a:rPr lang="en-US" dirty="0" smtClean="0"/>
              <a:t>C++ strings and streams, continued</a:t>
            </a:r>
          </a:p>
          <a:p>
            <a:pPr lvl="1"/>
            <a:r>
              <a:rPr lang="en-US" dirty="0" smtClean="0"/>
              <a:t>Reference parameters</a:t>
            </a:r>
          </a:p>
          <a:p>
            <a:pPr marL="63500" lvl="1" indent="0">
              <a:buNone/>
            </a:pPr>
            <a:endParaRPr lang="en-US" dirty="0"/>
          </a:p>
          <a:p>
            <a:pPr marL="63500" lvl="1" indent="0">
              <a:buNone/>
            </a:pPr>
            <a:r>
              <a:rPr lang="en-US" dirty="0" smtClean="0">
                <a:solidFill>
                  <a:schemeClr val="tx1"/>
                </a:solidFill>
              </a:rPr>
              <a:t>ADTs: Abstract Data Types</a:t>
            </a:r>
          </a:p>
          <a:p>
            <a:pPr lvl="1"/>
            <a:r>
              <a:rPr lang="en-US" dirty="0" smtClean="0"/>
              <a:t>Introduction: What are ADTs?</a:t>
            </a:r>
          </a:p>
          <a:p>
            <a:pPr lvl="1"/>
            <a:r>
              <a:rPr lang="en-US" dirty="0" smtClean="0"/>
              <a:t>Vector data structure</a:t>
            </a:r>
          </a:p>
          <a:p>
            <a:pPr lvl="1"/>
            <a:r>
              <a:rPr lang="en-US" dirty="0" smtClean="0"/>
              <a:t>Grid </a:t>
            </a:r>
            <a:r>
              <a:rPr lang="en-US" dirty="0" smtClean="0"/>
              <a:t>data structure</a:t>
            </a:r>
          </a:p>
          <a:p>
            <a:pPr lvl="2"/>
            <a:r>
              <a:rPr lang="en-US" dirty="0" smtClean="0"/>
              <a:t>Passing objects by reference</a:t>
            </a:r>
          </a:p>
          <a:p>
            <a:pPr lvl="3"/>
            <a:r>
              <a:rPr lang="en-US" dirty="0" err="1" smtClean="0">
                <a:latin typeface="Consolas" panose="020B0609020204030204" pitchFamily="49" charset="0"/>
                <a:cs typeface="Consolas" panose="020B0609020204030204" pitchFamily="49" charset="0"/>
              </a:rPr>
              <a:t>const</a:t>
            </a:r>
            <a:r>
              <a:rPr lang="en-US" dirty="0" smtClean="0"/>
              <a:t> reference parameters</a:t>
            </a:r>
          </a:p>
          <a:p>
            <a:pPr lvl="2"/>
            <a:r>
              <a:rPr lang="en-US" dirty="0" smtClean="0"/>
              <a:t>Loop over “neighbors” in a </a:t>
            </a:r>
            <a:r>
              <a:rPr lang="en-US" dirty="0" smtClean="0"/>
              <a:t>grid</a:t>
            </a:r>
            <a:endParaRPr lang="en-US"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Warm-Up (CS106A review): Parameters</a:t>
            </a:r>
            <a:endParaRPr lang="en-US" dirty="0"/>
          </a:p>
        </p:txBody>
      </p:sp>
      <p:sp>
        <p:nvSpPr>
          <p:cNvPr id="3" name="Content Placeholder 2"/>
          <p:cNvSpPr>
            <a:spLocks noGrp="1"/>
          </p:cNvSpPr>
          <p:nvPr>
            <p:ph sz="quarter" idx="10"/>
            <p:custDataLst>
              <p:tags r:id="rId2"/>
            </p:custDataLst>
          </p:nvPr>
        </p:nvSpPr>
        <p:spPr>
          <a:xfrm>
            <a:off x="663677" y="1283110"/>
            <a:ext cx="4195917" cy="3786601"/>
          </a:xfrm>
          <a:prstGeom prst="rect">
            <a:avLst/>
          </a:prstGeom>
          <a:ln>
            <a:noFill/>
          </a:ln>
        </p:spPr>
        <p:txBody>
          <a:bodyPr numCol="1">
            <a:noAutofit/>
          </a:bodyPr>
          <a:lstStyle/>
          <a:p>
            <a:pPr marL="205740" indent="0"/>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a:t>
            </a:r>
            <a:r>
              <a:rPr lang="en-US" sz="1600" b="1" cap="none" dirty="0">
                <a:latin typeface="Consolas" panose="020B0609020204030204" pitchFamily="49" charset="0"/>
                <a:cs typeface="Consolas" panose="020B0609020204030204" pitchFamily="49" charset="0"/>
              </a:rPr>
              <a:t>main(){</a:t>
            </a:r>
          </a:p>
          <a:p>
            <a:pPr marL="205740" indent="0"/>
            <a:r>
              <a:rPr lang="en-US" sz="1600" b="1" cap="none" dirty="0">
                <a:solidFill>
                  <a:schemeClr val="bg2"/>
                </a:solidFill>
                <a:latin typeface="Consolas" panose="020B0609020204030204" pitchFamily="49" charset="0"/>
                <a:cs typeface="Consolas" panose="020B0609020204030204" pitchFamily="49" charset="0"/>
              </a:rPr>
              <a:t>  </a:t>
            </a:r>
            <a:r>
              <a:rPr lang="en-US" sz="1600" b="1" cap="none" dirty="0" smtClean="0">
                <a:solidFill>
                  <a:schemeClr val="bg2"/>
                </a:solidFill>
                <a:latin typeface="Consolas" panose="020B0609020204030204" pitchFamily="49" charset="0"/>
                <a:cs typeface="Consolas" panose="020B0609020204030204" pitchFamily="49" charset="0"/>
              </a:rPr>
              <a:t> </a:t>
            </a:r>
            <a:r>
              <a:rPr lang="en-US" sz="1600" b="1" cap="none" dirty="0" err="1" smtClean="0">
                <a:solidFill>
                  <a:schemeClr val="bg2"/>
                </a:solidFill>
                <a:latin typeface="Consolas" panose="020B0609020204030204" pitchFamily="49" charset="0"/>
                <a:cs typeface="Consolas" panose="020B0609020204030204" pitchFamily="49" charset="0"/>
              </a:rPr>
              <a:t>int</a:t>
            </a:r>
            <a:r>
              <a:rPr lang="en-US" sz="1600" b="1" cap="none" dirty="0" smtClean="0">
                <a:solidFill>
                  <a:schemeClr val="bg2"/>
                </a:solidFill>
                <a:latin typeface="Consolas" panose="020B0609020204030204" pitchFamily="49" charset="0"/>
                <a:cs typeface="Consolas" panose="020B0609020204030204" pitchFamily="49" charset="0"/>
              </a:rPr>
              <a:t> n = -5;</a:t>
            </a:r>
          </a:p>
          <a:p>
            <a:pPr marL="205740" indent="0"/>
            <a:r>
              <a:rPr lang="en-US" sz="1600" b="1" dirty="0">
                <a:solidFill>
                  <a:schemeClr val="bg2"/>
                </a:solidFill>
                <a:latin typeface="Consolas" panose="020B0609020204030204" pitchFamily="49" charset="0"/>
                <a:cs typeface="Consolas" panose="020B0609020204030204" pitchFamily="49" charset="0"/>
              </a:rPr>
              <a:t> </a:t>
            </a:r>
            <a:r>
              <a:rPr lang="en-US" sz="1600" b="1" dirty="0" smtClean="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absoluteValue</a:t>
            </a:r>
            <a:r>
              <a:rPr lang="en-US" sz="1600" b="1" dirty="0" smtClean="0">
                <a:solidFill>
                  <a:schemeClr val="bg2"/>
                </a:solidFill>
                <a:latin typeface="Consolas" panose="020B0609020204030204" pitchFamily="49" charset="0"/>
                <a:cs typeface="Consolas" panose="020B0609020204030204" pitchFamily="49" charset="0"/>
              </a:rPr>
              <a:t>(n);</a:t>
            </a:r>
          </a:p>
          <a:p>
            <a:pPr marL="205740" indent="0"/>
            <a:r>
              <a:rPr lang="en-US" sz="1600" b="1" cap="none" dirty="0">
                <a:latin typeface="Consolas" panose="020B0609020204030204" pitchFamily="49" charset="0"/>
                <a:cs typeface="Consolas" panose="020B0609020204030204" pitchFamily="49" charset="0"/>
              </a:rPr>
              <a:t> </a:t>
            </a:r>
            <a:r>
              <a:rPr lang="en-US" sz="1600" b="1" cap="none" dirty="0" smtClean="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cout</a:t>
            </a:r>
            <a:r>
              <a:rPr lang="en-US" sz="1600" b="1" cap="none" dirty="0" smtClean="0">
                <a:latin typeface="Consolas" panose="020B0609020204030204" pitchFamily="49" charset="0"/>
                <a:cs typeface="Consolas" panose="020B0609020204030204" pitchFamily="49" charset="0"/>
              </a:rPr>
              <a:t> &lt;&lt; "|-</a:t>
            </a:r>
            <a:r>
              <a:rPr lang="en-US" sz="1600" b="1" cap="none" dirty="0">
                <a:latin typeface="Consolas" panose="020B0609020204030204" pitchFamily="49" charset="0"/>
                <a:cs typeface="Consolas" panose="020B0609020204030204" pitchFamily="49" charset="0"/>
              </a:rPr>
              <a:t>5| = </a:t>
            </a:r>
            <a:r>
              <a:rPr lang="en-US" sz="1600" b="1" cap="none" dirty="0" smtClean="0">
                <a:latin typeface="Consolas" panose="020B0609020204030204" pitchFamily="49" charset="0"/>
                <a:cs typeface="Consolas" panose="020B0609020204030204" pitchFamily="49" charset="0"/>
              </a:rPr>
              <a:t>" &lt;&lt; </a:t>
            </a:r>
            <a:r>
              <a:rPr lang="en-US" sz="1600" b="1" cap="none" dirty="0" smtClean="0">
                <a:solidFill>
                  <a:schemeClr val="bg2"/>
                </a:solidFill>
                <a:latin typeface="Consolas" panose="020B0609020204030204" pitchFamily="49" charset="0"/>
                <a:cs typeface="Consolas" panose="020B0609020204030204" pitchFamily="49" charset="0"/>
              </a:rPr>
              <a:t>n</a:t>
            </a:r>
            <a:r>
              <a:rPr lang="en-US" sz="1600" b="1" cap="none" dirty="0" smtClean="0">
                <a:latin typeface="Consolas" panose="020B0609020204030204" pitchFamily="49" charset="0"/>
                <a:cs typeface="Consolas" panose="020B0609020204030204" pitchFamily="49" charset="0"/>
              </a:rPr>
              <a:t> &lt;&lt; </a:t>
            </a:r>
            <a:r>
              <a:rPr lang="en-US" sz="1600" b="1" cap="none" dirty="0" err="1">
                <a:latin typeface="Consolas" panose="020B0609020204030204" pitchFamily="49" charset="0"/>
                <a:cs typeface="Consolas" panose="020B0609020204030204" pitchFamily="49" charset="0"/>
              </a:rPr>
              <a:t>endl</a:t>
            </a:r>
            <a:r>
              <a:rPr lang="en-US" sz="1600" b="1" cap="none" dirty="0" smtClean="0">
                <a:latin typeface="Consolas" panose="020B0609020204030204" pitchFamily="49" charset="0"/>
                <a:cs typeface="Consolas" panose="020B0609020204030204" pitchFamily="49" charset="0"/>
              </a:rPr>
              <a:t>;</a:t>
            </a:r>
            <a:endParaRPr lang="en-US" sz="1600" b="1" cap="none"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   return 0;</a:t>
            </a:r>
            <a:endParaRPr lang="en-US" sz="1600" b="1" cap="none"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a:t>
            </a:r>
          </a:p>
          <a:p>
            <a:pPr marL="205740" indent="0"/>
            <a:endParaRPr lang="en-US" sz="1600" b="1"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void </a:t>
            </a:r>
            <a:r>
              <a:rPr lang="en-US" sz="1600" b="1" cap="none" dirty="0" err="1" smtClean="0">
                <a:latin typeface="Consolas" panose="020B0609020204030204" pitchFamily="49" charset="0"/>
                <a:cs typeface="Consolas" panose="020B0609020204030204" pitchFamily="49" charset="0"/>
              </a:rPr>
              <a:t>absoluteValue</a:t>
            </a:r>
            <a:r>
              <a:rPr lang="en-US" sz="1600" b="1" cap="none" dirty="0" smtClean="0">
                <a:latin typeface="Consolas" panose="020B0609020204030204" pitchFamily="49" charset="0"/>
                <a:cs typeface="Consolas" panose="020B0609020204030204" pitchFamily="49" charset="0"/>
              </a:rPr>
              <a:t>(</a:t>
            </a:r>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n) {</a:t>
            </a:r>
          </a:p>
          <a:p>
            <a:pPr marL="205740" indent="0"/>
            <a:r>
              <a:rPr lang="en-US" sz="1600" b="1" cap="none" dirty="0" smtClean="0">
                <a:latin typeface="Consolas" panose="020B0609020204030204" pitchFamily="49" charset="0"/>
                <a:cs typeface="Consolas" panose="020B0609020204030204" pitchFamily="49" charset="0"/>
              </a:rPr>
              <a:t>   if (n&lt;0){</a:t>
            </a:r>
          </a:p>
          <a:p>
            <a:pPr marL="205740" indent="0"/>
            <a:r>
              <a:rPr lang="en-US" sz="1600" b="1" cap="none" dirty="0" smtClean="0">
                <a:solidFill>
                  <a:schemeClr val="bg2"/>
                </a:solidFill>
                <a:latin typeface="Consolas" panose="020B0609020204030204" pitchFamily="49" charset="0"/>
                <a:cs typeface="Consolas" panose="020B0609020204030204" pitchFamily="49" charset="0"/>
              </a:rPr>
              <a:t>      n = -n;</a:t>
            </a:r>
          </a:p>
          <a:p>
            <a:pPr marL="205740" indent="0"/>
            <a:r>
              <a:rPr lang="en-US" sz="1600" b="1" cap="none" dirty="0" smtClean="0">
                <a:latin typeface="Consolas" panose="020B0609020204030204" pitchFamily="49" charset="0"/>
                <a:cs typeface="Consolas" panose="020B0609020204030204" pitchFamily="49" charset="0"/>
              </a:rPr>
              <a:t>   }</a:t>
            </a:r>
          </a:p>
          <a:p>
            <a:pPr marL="205740" indent="0"/>
            <a:r>
              <a:rPr lang="en-US" sz="1600" b="1" cap="none" dirty="0" smtClean="0">
                <a:latin typeface="Consolas" panose="020B0609020204030204" pitchFamily="49" charset="0"/>
                <a:cs typeface="Consolas" panose="020B0609020204030204" pitchFamily="49" charset="0"/>
              </a:rPr>
              <a:t>}</a:t>
            </a:r>
          </a:p>
        </p:txBody>
      </p:sp>
      <p:sp>
        <p:nvSpPr>
          <p:cNvPr id="5" name="Slide Number Placeholder 4"/>
          <p:cNvSpPr>
            <a:spLocks noGrp="1"/>
          </p:cNvSpPr>
          <p:nvPr>
            <p:ph type="sldNum" sz="quarter" idx="4294967295"/>
            <p:custDataLst>
              <p:tags r:id="rId3"/>
            </p:custDataLst>
          </p:nvPr>
        </p:nvSpPr>
        <p:spPr>
          <a:xfrm>
            <a:off x="7002066" y="167880"/>
            <a:ext cx="998934" cy="273844"/>
          </a:xfrm>
          <a:prstGeom prst="rect">
            <a:avLst/>
          </a:prstGeom>
        </p:spPr>
        <p:txBody>
          <a:bodyPr/>
          <a:lstStyle/>
          <a:p>
            <a:fld id="{3F8FD467-8539-4C68-8397-87CE2AA2A606}" type="slidenum">
              <a:rPr lang="en-US" smtClean="0"/>
              <a:pPr/>
              <a:t>3</a:t>
            </a:fld>
            <a:endParaRPr lang="en-US"/>
          </a:p>
        </p:txBody>
      </p:sp>
      <p:sp>
        <p:nvSpPr>
          <p:cNvPr id="4" name="Rectangle 3" hidden="1"/>
          <p:cNvSpPr/>
          <p:nvPr>
            <p:custDataLst>
              <p:tags r:id="rId4"/>
            </p:custDataLst>
          </p:nvPr>
        </p:nvSpPr>
        <p:spPr>
          <a:xfrm>
            <a:off x="6172200" y="3486150"/>
            <a:ext cx="1600200" cy="1477328"/>
          </a:xfrm>
          <a:prstGeom prst="rect">
            <a:avLst/>
          </a:prstGeom>
          <a:solidFill>
            <a:schemeClr val="accent1"/>
          </a:solidFill>
        </p:spPr>
        <p:txBody>
          <a:bodyPr wrap="square">
            <a:spAutoFit/>
          </a:bodyPr>
          <a:lstStyle/>
          <a:p>
            <a:r>
              <a:rPr lang="en-US" dirty="0"/>
              <a:t>You don’t know what automata is, do you? SOON!</a:t>
            </a:r>
          </a:p>
        </p:txBody>
      </p:sp>
      <p:cxnSp>
        <p:nvCxnSpPr>
          <p:cNvPr id="8" name="Straight Connector 7"/>
          <p:cNvCxnSpPr/>
          <p:nvPr>
            <p:custDataLst>
              <p:tags r:id="rId5"/>
            </p:custDataLst>
          </p:nvPr>
        </p:nvCxnSpPr>
        <p:spPr>
          <a:xfrm>
            <a:off x="5110309" y="1114553"/>
            <a:ext cx="29496" cy="3731342"/>
          </a:xfrm>
          <a:prstGeom prst="line">
            <a:avLst/>
          </a:prstGeom>
        </p:spPr>
        <p:style>
          <a:lnRef idx="2">
            <a:schemeClr val="accent1"/>
          </a:lnRef>
          <a:fillRef idx="0">
            <a:schemeClr val="accent1"/>
          </a:fillRef>
          <a:effectRef idx="1">
            <a:schemeClr val="accent1"/>
          </a:effectRef>
          <a:fontRef idx="minor">
            <a:schemeClr val="tx1"/>
          </a:fontRef>
        </p:style>
      </p:cxnSp>
      <p:sp>
        <p:nvSpPr>
          <p:cNvPr id="9" name="Content Placeholder 2"/>
          <p:cNvSpPr txBox="1">
            <a:spLocks/>
          </p:cNvSpPr>
          <p:nvPr>
            <p:custDataLst>
              <p:tags r:id="rId6"/>
            </p:custDataLst>
          </p:nvPr>
        </p:nvSpPr>
        <p:spPr>
          <a:xfrm>
            <a:off x="5353652" y="1406568"/>
            <a:ext cx="2905444" cy="2330364"/>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dirty="0" smtClean="0"/>
              <a:t>What is printed?</a:t>
            </a:r>
          </a:p>
          <a:p>
            <a:pPr marL="548640">
              <a:buFont typeface="+mj-lt"/>
              <a:buAutoNum type="alphaUcPeriod"/>
            </a:pPr>
            <a:r>
              <a:rPr lang="en-US" dirty="0" smtClean="0">
                <a:cs typeface="Consolas" panose="020B0609020204030204" pitchFamily="49" charset="0"/>
              </a:rPr>
              <a:t>|-5| = 5</a:t>
            </a:r>
          </a:p>
          <a:p>
            <a:pPr marL="548640">
              <a:buFont typeface="+mj-lt"/>
              <a:buAutoNum type="alphaUcPeriod"/>
            </a:pPr>
            <a:r>
              <a:rPr lang="en-US" dirty="0" smtClean="0">
                <a:cs typeface="Consolas" panose="020B0609020204030204" pitchFamily="49" charset="0"/>
              </a:rPr>
              <a:t>|-5| = -5</a:t>
            </a:r>
          </a:p>
          <a:p>
            <a:pPr marL="548640">
              <a:buFont typeface="+mj-lt"/>
              <a:buAutoNum type="alphaUcPeriod"/>
            </a:pPr>
            <a:r>
              <a:rPr lang="en-US" dirty="0" smtClean="0">
                <a:cs typeface="Consolas" panose="020B0609020204030204" pitchFamily="49" charset="0"/>
              </a:rPr>
              <a:t>Other/none/more than one of the above</a:t>
            </a:r>
            <a:endParaRPr lang="en-US" dirty="0">
              <a:cs typeface="Consolas" panose="020B0609020204030204" pitchFamily="49" charset="0"/>
            </a:endParaRPr>
          </a:p>
        </p:txBody>
      </p:sp>
    </p:spTree>
    <p:extLst>
      <p:ext uri="{BB962C8B-B14F-4D97-AF65-F5344CB8AC3E}">
        <p14:creationId xmlns:p14="http://schemas.microsoft.com/office/powerpoint/2010/main" val="2339423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"Pass by reference"</a:t>
            </a:r>
            <a:endParaRPr lang="en-US" dirty="0"/>
          </a:p>
        </p:txBody>
      </p:sp>
      <p:sp>
        <p:nvSpPr>
          <p:cNvPr id="3" name="Content Placeholder 2"/>
          <p:cNvSpPr>
            <a:spLocks noGrp="1"/>
          </p:cNvSpPr>
          <p:nvPr>
            <p:ph sz="quarter" idx="10"/>
            <p:custDataLst>
              <p:tags r:id="rId2"/>
            </p:custDataLst>
          </p:nvPr>
        </p:nvSpPr>
        <p:spPr>
          <a:xfrm>
            <a:off x="663677" y="1283110"/>
            <a:ext cx="4195917" cy="3786601"/>
          </a:xfrm>
          <a:prstGeom prst="rect">
            <a:avLst/>
          </a:prstGeom>
          <a:ln>
            <a:noFill/>
          </a:ln>
        </p:spPr>
        <p:txBody>
          <a:bodyPr numCol="1">
            <a:noAutofit/>
          </a:bodyPr>
          <a:lstStyle/>
          <a:p>
            <a:pPr marL="205740" indent="0"/>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a:t>
            </a:r>
            <a:r>
              <a:rPr lang="en-US" sz="1600" b="1" cap="none" dirty="0">
                <a:latin typeface="Consolas" panose="020B0609020204030204" pitchFamily="49" charset="0"/>
                <a:cs typeface="Consolas" panose="020B0609020204030204" pitchFamily="49" charset="0"/>
              </a:rPr>
              <a:t>main(){</a:t>
            </a:r>
          </a:p>
          <a:p>
            <a:pPr marL="205740" indent="0"/>
            <a:r>
              <a:rPr lang="en-US" sz="1600" b="1" cap="none" dirty="0" smtClean="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 n = -5;</a:t>
            </a:r>
          </a:p>
          <a:p>
            <a:pPr marL="205740" indent="0"/>
            <a:r>
              <a:rPr lang="en-US" sz="1600" b="1" dirty="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  </a:t>
            </a:r>
            <a:r>
              <a:rPr lang="en-US" sz="1600" b="1" dirty="0" err="1" smtClean="0">
                <a:latin typeface="Consolas" panose="020B0609020204030204" pitchFamily="49" charset="0"/>
                <a:cs typeface="Consolas" panose="020B0609020204030204" pitchFamily="49" charset="0"/>
              </a:rPr>
              <a:t>absoluteValue</a:t>
            </a:r>
            <a:r>
              <a:rPr lang="en-US" sz="1600" b="1" dirty="0" smtClean="0">
                <a:latin typeface="Consolas" panose="020B0609020204030204" pitchFamily="49" charset="0"/>
                <a:cs typeface="Consolas" panose="020B0609020204030204" pitchFamily="49" charset="0"/>
              </a:rPr>
              <a:t>(n);</a:t>
            </a:r>
          </a:p>
          <a:p>
            <a:pPr marL="205740" indent="0"/>
            <a:r>
              <a:rPr lang="en-US" sz="1600" b="1" cap="none" dirty="0">
                <a:latin typeface="Consolas" panose="020B0609020204030204" pitchFamily="49" charset="0"/>
                <a:cs typeface="Consolas" panose="020B0609020204030204" pitchFamily="49" charset="0"/>
              </a:rPr>
              <a:t> </a:t>
            </a:r>
            <a:r>
              <a:rPr lang="en-US" sz="1600" b="1" cap="none" dirty="0" smtClean="0">
                <a:latin typeface="Consolas" panose="020B0609020204030204" pitchFamily="49" charset="0"/>
                <a:cs typeface="Consolas" panose="020B0609020204030204" pitchFamily="49" charset="0"/>
              </a:rPr>
              <a:t>  </a:t>
            </a:r>
            <a:r>
              <a:rPr lang="en-US" sz="1600" b="1" cap="none" dirty="0" err="1" smtClean="0">
                <a:latin typeface="Consolas" panose="020B0609020204030204" pitchFamily="49" charset="0"/>
                <a:cs typeface="Consolas" panose="020B0609020204030204" pitchFamily="49" charset="0"/>
              </a:rPr>
              <a:t>cout</a:t>
            </a:r>
            <a:r>
              <a:rPr lang="en-US" sz="1600" b="1" cap="none" dirty="0" smtClean="0">
                <a:latin typeface="Consolas" panose="020B0609020204030204" pitchFamily="49" charset="0"/>
                <a:cs typeface="Consolas" panose="020B0609020204030204" pitchFamily="49" charset="0"/>
              </a:rPr>
              <a:t> &lt;&lt; "|-</a:t>
            </a:r>
            <a:r>
              <a:rPr lang="en-US" sz="1600" b="1" cap="none" dirty="0">
                <a:latin typeface="Consolas" panose="020B0609020204030204" pitchFamily="49" charset="0"/>
                <a:cs typeface="Consolas" panose="020B0609020204030204" pitchFamily="49" charset="0"/>
              </a:rPr>
              <a:t>5| = </a:t>
            </a:r>
            <a:r>
              <a:rPr lang="en-US" sz="1600" b="1" cap="none" dirty="0" smtClean="0">
                <a:latin typeface="Consolas" panose="020B0609020204030204" pitchFamily="49" charset="0"/>
                <a:cs typeface="Consolas" panose="020B0609020204030204" pitchFamily="49" charset="0"/>
              </a:rPr>
              <a:t>" &lt;&lt; n &lt;&lt; </a:t>
            </a:r>
            <a:r>
              <a:rPr lang="en-US" sz="1600" b="1" cap="none" dirty="0" err="1">
                <a:latin typeface="Consolas" panose="020B0609020204030204" pitchFamily="49" charset="0"/>
                <a:cs typeface="Consolas" panose="020B0609020204030204" pitchFamily="49" charset="0"/>
              </a:rPr>
              <a:t>endl</a:t>
            </a:r>
            <a:r>
              <a:rPr lang="en-US" sz="1600" b="1" cap="none" dirty="0" smtClean="0">
                <a:latin typeface="Consolas" panose="020B0609020204030204" pitchFamily="49" charset="0"/>
                <a:cs typeface="Consolas" panose="020B0609020204030204" pitchFamily="49" charset="0"/>
              </a:rPr>
              <a:t>;</a:t>
            </a:r>
            <a:endParaRPr lang="en-US" sz="1600" b="1" cap="none"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   return 0;</a:t>
            </a:r>
            <a:endParaRPr lang="en-US" sz="1600" b="1" cap="none"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a:t>
            </a:r>
          </a:p>
          <a:p>
            <a:pPr marL="205740" indent="0"/>
            <a:endParaRPr lang="en-US" sz="1600" b="1" dirty="0">
              <a:latin typeface="Consolas" panose="020B0609020204030204" pitchFamily="49" charset="0"/>
              <a:cs typeface="Consolas" panose="020B0609020204030204" pitchFamily="49" charset="0"/>
            </a:endParaRPr>
          </a:p>
          <a:p>
            <a:pPr marL="205740" indent="0"/>
            <a:r>
              <a:rPr lang="en-US" sz="1600" b="1" cap="none" dirty="0" smtClean="0">
                <a:latin typeface="Consolas" panose="020B0609020204030204" pitchFamily="49" charset="0"/>
                <a:cs typeface="Consolas" panose="020B0609020204030204" pitchFamily="49" charset="0"/>
              </a:rPr>
              <a:t>void </a:t>
            </a:r>
            <a:r>
              <a:rPr lang="en-US" sz="1600" b="1" cap="none" dirty="0" err="1" smtClean="0">
                <a:latin typeface="Consolas" panose="020B0609020204030204" pitchFamily="49" charset="0"/>
                <a:cs typeface="Consolas" panose="020B0609020204030204" pitchFamily="49" charset="0"/>
              </a:rPr>
              <a:t>absoluteValue</a:t>
            </a:r>
            <a:r>
              <a:rPr lang="en-US" sz="1600" b="1" cap="none" dirty="0" smtClean="0">
                <a:latin typeface="Consolas" panose="020B0609020204030204" pitchFamily="49" charset="0"/>
                <a:cs typeface="Consolas" panose="020B0609020204030204" pitchFamily="49" charset="0"/>
              </a:rPr>
              <a:t>(</a:t>
            </a:r>
            <a:r>
              <a:rPr lang="en-US" sz="1600" b="1" cap="none" dirty="0" err="1" smtClean="0">
                <a:latin typeface="Consolas" panose="020B0609020204030204" pitchFamily="49" charset="0"/>
                <a:cs typeface="Consolas" panose="020B0609020204030204" pitchFamily="49" charset="0"/>
              </a:rPr>
              <a:t>int</a:t>
            </a:r>
            <a:r>
              <a:rPr lang="en-US" sz="1600" b="1" cap="none" dirty="0" smtClean="0">
                <a:latin typeface="Consolas" panose="020B0609020204030204" pitchFamily="49" charset="0"/>
                <a:cs typeface="Consolas" panose="020B0609020204030204" pitchFamily="49" charset="0"/>
              </a:rPr>
              <a:t>&amp; n) {</a:t>
            </a:r>
          </a:p>
          <a:p>
            <a:pPr marL="205740" indent="0"/>
            <a:r>
              <a:rPr lang="en-US" sz="1600" b="1" cap="none" dirty="0" smtClean="0">
                <a:latin typeface="Consolas" panose="020B0609020204030204" pitchFamily="49" charset="0"/>
                <a:cs typeface="Consolas" panose="020B0609020204030204" pitchFamily="49" charset="0"/>
              </a:rPr>
              <a:t>   if (n&lt;0){</a:t>
            </a:r>
          </a:p>
          <a:p>
            <a:pPr marL="205740" indent="0"/>
            <a:r>
              <a:rPr lang="en-US" sz="1600" b="1" cap="none" dirty="0" smtClean="0">
                <a:latin typeface="Consolas" panose="020B0609020204030204" pitchFamily="49" charset="0"/>
                <a:cs typeface="Consolas" panose="020B0609020204030204" pitchFamily="49" charset="0"/>
              </a:rPr>
              <a:t>      n = -n;</a:t>
            </a:r>
          </a:p>
          <a:p>
            <a:pPr marL="205740" indent="0"/>
            <a:r>
              <a:rPr lang="en-US" sz="1600" b="1" cap="none" dirty="0" smtClean="0">
                <a:latin typeface="Consolas" panose="020B0609020204030204" pitchFamily="49" charset="0"/>
                <a:cs typeface="Consolas" panose="020B0609020204030204" pitchFamily="49" charset="0"/>
              </a:rPr>
              <a:t>   }</a:t>
            </a:r>
          </a:p>
          <a:p>
            <a:pPr marL="205740" indent="0"/>
            <a:r>
              <a:rPr lang="en-US" sz="1600" b="1" cap="none" dirty="0" smtClean="0">
                <a:latin typeface="Consolas" panose="020B0609020204030204" pitchFamily="49" charset="0"/>
                <a:cs typeface="Consolas" panose="020B0609020204030204" pitchFamily="49" charset="0"/>
              </a:rPr>
              <a:t>}</a:t>
            </a:r>
          </a:p>
        </p:txBody>
      </p:sp>
      <p:sp>
        <p:nvSpPr>
          <p:cNvPr id="5" name="Slide Number Placeholder 4"/>
          <p:cNvSpPr>
            <a:spLocks noGrp="1"/>
          </p:cNvSpPr>
          <p:nvPr>
            <p:ph type="sldNum" sz="quarter" idx="4294967295"/>
            <p:custDataLst>
              <p:tags r:id="rId3"/>
            </p:custDataLst>
          </p:nvPr>
        </p:nvSpPr>
        <p:spPr>
          <a:xfrm>
            <a:off x="7002066" y="167880"/>
            <a:ext cx="998934" cy="273844"/>
          </a:xfrm>
          <a:prstGeom prst="rect">
            <a:avLst/>
          </a:prstGeom>
        </p:spPr>
        <p:txBody>
          <a:bodyPr/>
          <a:lstStyle/>
          <a:p>
            <a:fld id="{3F8FD467-8539-4C68-8397-87CE2AA2A606}" type="slidenum">
              <a:rPr lang="en-US" smtClean="0"/>
              <a:pPr/>
              <a:t>4</a:t>
            </a:fld>
            <a:endParaRPr lang="en-US"/>
          </a:p>
        </p:txBody>
      </p:sp>
      <p:sp>
        <p:nvSpPr>
          <p:cNvPr id="4" name="Rectangle 3" hidden="1"/>
          <p:cNvSpPr/>
          <p:nvPr>
            <p:custDataLst>
              <p:tags r:id="rId4"/>
            </p:custDataLst>
          </p:nvPr>
        </p:nvSpPr>
        <p:spPr>
          <a:xfrm>
            <a:off x="6172200" y="3486150"/>
            <a:ext cx="1600200" cy="1477328"/>
          </a:xfrm>
          <a:prstGeom prst="rect">
            <a:avLst/>
          </a:prstGeom>
          <a:solidFill>
            <a:schemeClr val="accent1"/>
          </a:solidFill>
        </p:spPr>
        <p:txBody>
          <a:bodyPr wrap="square">
            <a:spAutoFit/>
          </a:bodyPr>
          <a:lstStyle/>
          <a:p>
            <a:r>
              <a:rPr lang="en-US" dirty="0"/>
              <a:t>You don’t know what automata is, do you? SOON!</a:t>
            </a:r>
          </a:p>
        </p:txBody>
      </p:sp>
      <p:cxnSp>
        <p:nvCxnSpPr>
          <p:cNvPr id="8" name="Straight Connector 7"/>
          <p:cNvCxnSpPr/>
          <p:nvPr>
            <p:custDataLst>
              <p:tags r:id="rId5"/>
            </p:custDataLst>
          </p:nvPr>
        </p:nvCxnSpPr>
        <p:spPr>
          <a:xfrm>
            <a:off x="5110309" y="1114553"/>
            <a:ext cx="29496" cy="3731342"/>
          </a:xfrm>
          <a:prstGeom prst="line">
            <a:avLst/>
          </a:prstGeom>
        </p:spPr>
        <p:style>
          <a:lnRef idx="2">
            <a:schemeClr val="accent1"/>
          </a:lnRef>
          <a:fillRef idx="0">
            <a:schemeClr val="accent1"/>
          </a:fillRef>
          <a:effectRef idx="1">
            <a:schemeClr val="accent1"/>
          </a:effectRef>
          <a:fontRef idx="minor">
            <a:schemeClr val="tx1"/>
          </a:fontRef>
        </p:style>
      </p:cxnSp>
      <p:sp>
        <p:nvSpPr>
          <p:cNvPr id="9" name="Content Placeholder 2"/>
          <p:cNvSpPr txBox="1">
            <a:spLocks/>
          </p:cNvSpPr>
          <p:nvPr>
            <p:custDataLst>
              <p:tags r:id="rId6"/>
            </p:custDataLst>
          </p:nvPr>
        </p:nvSpPr>
        <p:spPr>
          <a:xfrm>
            <a:off x="5353652" y="1406568"/>
            <a:ext cx="2905444" cy="2330364"/>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dirty="0" smtClean="0"/>
              <a:t>What is printed?</a:t>
            </a:r>
          </a:p>
          <a:p>
            <a:pPr marL="548640">
              <a:buFont typeface="+mj-lt"/>
              <a:buAutoNum type="alphaUcPeriod"/>
            </a:pPr>
            <a:r>
              <a:rPr lang="en-US" b="1" dirty="0" smtClean="0">
                <a:solidFill>
                  <a:schemeClr val="bg2"/>
                </a:solidFill>
                <a:cs typeface="Consolas" panose="020B0609020204030204" pitchFamily="49" charset="0"/>
              </a:rPr>
              <a:t>|-5| = 5</a:t>
            </a:r>
          </a:p>
          <a:p>
            <a:pPr marL="548640">
              <a:buFont typeface="+mj-lt"/>
              <a:buAutoNum type="alphaUcPeriod"/>
            </a:pPr>
            <a:r>
              <a:rPr lang="en-US" dirty="0" smtClean="0">
                <a:cs typeface="Consolas" panose="020B0609020204030204" pitchFamily="49" charset="0"/>
              </a:rPr>
              <a:t>|-5| = -5</a:t>
            </a:r>
          </a:p>
          <a:p>
            <a:pPr marL="548640">
              <a:buFont typeface="+mj-lt"/>
              <a:buAutoNum type="alphaUcPeriod"/>
            </a:pPr>
            <a:r>
              <a:rPr lang="en-US" dirty="0" smtClean="0">
                <a:cs typeface="Consolas" panose="020B0609020204030204" pitchFamily="49" charset="0"/>
              </a:rPr>
              <a:t>Other/none/more than one of the above</a:t>
            </a:r>
            <a:endParaRPr lang="en-US" dirty="0">
              <a:cs typeface="Consolas" panose="020B0609020204030204" pitchFamily="49" charset="0"/>
            </a:endParaRPr>
          </a:p>
        </p:txBody>
      </p:sp>
      <p:sp>
        <p:nvSpPr>
          <p:cNvPr id="6" name="Down Arrow 5"/>
          <p:cNvSpPr/>
          <p:nvPr>
            <p:custDataLst>
              <p:tags r:id="rId7"/>
            </p:custDataLst>
          </p:nvPr>
        </p:nvSpPr>
        <p:spPr>
          <a:xfrm>
            <a:off x="3303639" y="2850126"/>
            <a:ext cx="162232" cy="46457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custDataLst>
              <p:tags r:id="rId8"/>
            </p:custDataLst>
          </p:nvPr>
        </p:nvPicPr>
        <p:blipFill rotWithShape="1">
          <a:blip r:embed="rId11"/>
          <a:srcRect t="12520" r="23035" b="11137"/>
          <a:stretch/>
        </p:blipFill>
        <p:spPr>
          <a:xfrm>
            <a:off x="4264154" y="3002812"/>
            <a:ext cx="1618573" cy="2140688"/>
          </a:xfrm>
          <a:prstGeom prst="rect">
            <a:avLst/>
          </a:prstGeom>
        </p:spPr>
      </p:pic>
    </p:spTree>
    <p:extLst>
      <p:ext uri="{BB962C8B-B14F-4D97-AF65-F5344CB8AC3E}">
        <p14:creationId xmlns:p14="http://schemas.microsoft.com/office/powerpoint/2010/main" val="2963536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48776" y="359541"/>
            <a:ext cx="7707862" cy="689538"/>
          </a:xfrm>
        </p:spPr>
        <p:txBody>
          <a:bodyPr/>
          <a:lstStyle/>
          <a:p>
            <a:r>
              <a:rPr lang="en-US" dirty="0" smtClean="0"/>
              <a:t>"Pass by value" </a:t>
            </a:r>
            <a:r>
              <a:rPr lang="en-US" dirty="0" smtClean="0"/>
              <a:t/>
            </a:r>
            <a:br>
              <a:rPr lang="en-US" dirty="0" smtClean="0"/>
            </a:br>
            <a:r>
              <a:rPr lang="en-US" sz="1600" dirty="0" smtClean="0"/>
              <a:t>(</a:t>
            </a:r>
            <a:r>
              <a:rPr lang="en-US" sz="1600" dirty="0" smtClean="0"/>
              <a:t>default behavior of parameters)</a:t>
            </a:r>
            <a:endParaRPr lang="en-US" dirty="0"/>
          </a:p>
        </p:txBody>
      </p:sp>
      <p:sp>
        <p:nvSpPr>
          <p:cNvPr id="3" name="Content Placeholder 2"/>
          <p:cNvSpPr>
            <a:spLocks noGrp="1"/>
          </p:cNvSpPr>
          <p:nvPr>
            <p:ph sz="quarter" idx="10"/>
            <p:custDataLst>
              <p:tags r:id="rId2"/>
            </p:custDataLst>
          </p:nvPr>
        </p:nvSpPr>
        <p:spPr>
          <a:xfrm>
            <a:off x="663677" y="1283110"/>
            <a:ext cx="4195917" cy="3786601"/>
          </a:xfrm>
          <a:prstGeom prst="rect">
            <a:avLst/>
          </a:prstGeom>
          <a:ln>
            <a:noFill/>
          </a:ln>
        </p:spPr>
        <p:txBody>
          <a:bodyPr numCol="1">
            <a:noAutofit/>
          </a:bodyPr>
          <a:lstStyle/>
          <a:p>
            <a:pPr marL="205740" indent="0"/>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main(){</a:t>
            </a:r>
          </a:p>
          <a:p>
            <a:pPr marL="205740" indent="0"/>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n = -5;</a:t>
            </a:r>
          </a:p>
          <a:p>
            <a:pPr marL="205740" indent="0"/>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absoluteValue</a:t>
            </a:r>
            <a:r>
              <a:rPr lang="en-US" sz="1600" b="1" dirty="0">
                <a:solidFill>
                  <a:schemeClr val="bg2"/>
                </a:solidFill>
                <a:latin typeface="Consolas" panose="020B0609020204030204" pitchFamily="49" charset="0"/>
                <a:cs typeface="Consolas" panose="020B0609020204030204" pitchFamily="49" charset="0"/>
              </a:rPr>
              <a:t>(n);</a:t>
            </a:r>
          </a:p>
          <a:p>
            <a:pPr marL="205740"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"|-5| = " &lt;&lt; </a:t>
            </a:r>
            <a:r>
              <a:rPr lang="en-US" sz="1600" b="1" dirty="0">
                <a:solidFill>
                  <a:schemeClr val="bg2"/>
                </a:solidFill>
                <a:latin typeface="Consolas" panose="020B0609020204030204" pitchFamily="49" charset="0"/>
                <a:cs typeface="Consolas" panose="020B0609020204030204" pitchFamily="49" charset="0"/>
              </a:rPr>
              <a:t>n</a:t>
            </a:r>
            <a:r>
              <a:rPr lang="en-US" sz="1600" b="1" dirty="0">
                <a:latin typeface="Consolas" panose="020B0609020204030204" pitchFamily="49" charset="0"/>
                <a:cs typeface="Consolas" panose="020B0609020204030204" pitchFamily="49" charset="0"/>
              </a:rPr>
              <a:t>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a:t>
            </a:r>
          </a:p>
          <a:p>
            <a:pPr marL="205740" indent="0"/>
            <a:r>
              <a:rPr lang="en-US" sz="1600" b="1" dirty="0">
                <a:latin typeface="Consolas" panose="020B0609020204030204" pitchFamily="49" charset="0"/>
                <a:cs typeface="Consolas" panose="020B0609020204030204" pitchFamily="49" charset="0"/>
              </a:rPr>
              <a:t>   return 0;</a:t>
            </a:r>
          </a:p>
          <a:p>
            <a:pPr marL="205740" indent="0"/>
            <a:r>
              <a:rPr lang="en-US" sz="1600" b="1" dirty="0">
                <a:latin typeface="Consolas" panose="020B0609020204030204" pitchFamily="49" charset="0"/>
                <a:cs typeface="Consolas" panose="020B0609020204030204" pitchFamily="49" charset="0"/>
              </a:rPr>
              <a:t>}</a:t>
            </a:r>
          </a:p>
          <a:p>
            <a:pPr marL="205740" indent="0"/>
            <a:endParaRPr lang="en-US" sz="1600" b="1" dirty="0">
              <a:latin typeface="Consolas" panose="020B0609020204030204" pitchFamily="49" charset="0"/>
              <a:cs typeface="Consolas" panose="020B0609020204030204" pitchFamily="49" charset="0"/>
            </a:endParaRPr>
          </a:p>
          <a:p>
            <a:pPr marL="205740" indent="0"/>
            <a:r>
              <a:rPr lang="en-US" sz="1600" b="1" dirty="0">
                <a:latin typeface="Consolas" panose="020B0609020204030204" pitchFamily="49" charset="0"/>
                <a:cs typeface="Consolas" panose="020B0609020204030204" pitchFamily="49" charset="0"/>
              </a:rPr>
              <a:t>void </a:t>
            </a:r>
            <a:r>
              <a:rPr lang="en-US" sz="1600" b="1" dirty="0" err="1">
                <a:latin typeface="Consolas" panose="020B0609020204030204" pitchFamily="49" charset="0"/>
                <a:cs typeface="Consolas" panose="020B0609020204030204" pitchFamily="49" charset="0"/>
              </a:rPr>
              <a:t>absoluteValue</a:t>
            </a:r>
            <a:r>
              <a:rPr lang="en-US" sz="1600" b="1" dirty="0">
                <a:latin typeface="Consolas" panose="020B0609020204030204" pitchFamily="49" charset="0"/>
                <a:cs typeface="Consolas" panose="020B0609020204030204" pitchFamily="49" charset="0"/>
              </a:rPr>
              <a:t>(</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a:t>
            </a:r>
          </a:p>
          <a:p>
            <a:pPr marL="205740" indent="0"/>
            <a:r>
              <a:rPr lang="en-US" sz="1600" b="1" dirty="0">
                <a:latin typeface="Consolas" panose="020B0609020204030204" pitchFamily="49" charset="0"/>
                <a:cs typeface="Consolas" panose="020B0609020204030204" pitchFamily="49" charset="0"/>
              </a:rPr>
              <a:t>   if (n&lt;0){</a:t>
            </a:r>
          </a:p>
          <a:p>
            <a:pPr marL="205740" indent="0"/>
            <a:r>
              <a:rPr lang="en-US" sz="1600" b="1" dirty="0">
                <a:solidFill>
                  <a:schemeClr val="bg2"/>
                </a:solidFill>
                <a:latin typeface="Consolas" panose="020B0609020204030204" pitchFamily="49" charset="0"/>
                <a:cs typeface="Consolas" panose="020B0609020204030204" pitchFamily="49" charset="0"/>
              </a:rPr>
              <a:t>      n = -n;</a:t>
            </a:r>
          </a:p>
          <a:p>
            <a:pPr marL="205740" indent="0"/>
            <a:r>
              <a:rPr lang="en-US" sz="1600" b="1" dirty="0">
                <a:latin typeface="Consolas" panose="020B0609020204030204" pitchFamily="49" charset="0"/>
                <a:cs typeface="Consolas" panose="020B0609020204030204" pitchFamily="49" charset="0"/>
              </a:rPr>
              <a:t>   }</a:t>
            </a:r>
          </a:p>
          <a:p>
            <a:pPr marL="205740" indent="0"/>
            <a:r>
              <a:rPr lang="en-US" sz="1600" b="1" dirty="0">
                <a:latin typeface="Consolas" panose="020B0609020204030204" pitchFamily="49" charset="0"/>
                <a:cs typeface="Consolas" panose="020B0609020204030204" pitchFamily="49" charset="0"/>
              </a:rPr>
              <a:t>}</a:t>
            </a:r>
          </a:p>
        </p:txBody>
      </p:sp>
      <p:sp>
        <p:nvSpPr>
          <p:cNvPr id="5" name="Slide Number Placeholder 4"/>
          <p:cNvSpPr>
            <a:spLocks noGrp="1"/>
          </p:cNvSpPr>
          <p:nvPr>
            <p:ph type="sldNum" sz="quarter" idx="4294967295"/>
            <p:custDataLst>
              <p:tags r:id="rId3"/>
            </p:custDataLst>
          </p:nvPr>
        </p:nvSpPr>
        <p:spPr>
          <a:xfrm>
            <a:off x="7002066" y="167880"/>
            <a:ext cx="998934" cy="273844"/>
          </a:xfrm>
          <a:prstGeom prst="rect">
            <a:avLst/>
          </a:prstGeom>
        </p:spPr>
        <p:txBody>
          <a:bodyPr/>
          <a:lstStyle/>
          <a:p>
            <a:fld id="{3F8FD467-8539-4C68-8397-87CE2AA2A606}" type="slidenum">
              <a:rPr lang="en-US" smtClean="0"/>
              <a:pPr/>
              <a:t>5</a:t>
            </a:fld>
            <a:endParaRPr lang="en-US"/>
          </a:p>
        </p:txBody>
      </p:sp>
      <p:sp>
        <p:nvSpPr>
          <p:cNvPr id="4" name="Rectangle 3" hidden="1"/>
          <p:cNvSpPr/>
          <p:nvPr>
            <p:custDataLst>
              <p:tags r:id="rId4"/>
            </p:custDataLst>
          </p:nvPr>
        </p:nvSpPr>
        <p:spPr>
          <a:xfrm>
            <a:off x="6172200" y="3486150"/>
            <a:ext cx="1600200" cy="1477328"/>
          </a:xfrm>
          <a:prstGeom prst="rect">
            <a:avLst/>
          </a:prstGeom>
          <a:solidFill>
            <a:schemeClr val="accent1"/>
          </a:solidFill>
        </p:spPr>
        <p:txBody>
          <a:bodyPr wrap="square">
            <a:spAutoFit/>
          </a:bodyPr>
          <a:lstStyle/>
          <a:p>
            <a:r>
              <a:rPr lang="en-US" dirty="0"/>
              <a:t>You don’t know what automata is, do you? SOON!</a:t>
            </a:r>
          </a:p>
        </p:txBody>
      </p:sp>
      <p:cxnSp>
        <p:nvCxnSpPr>
          <p:cNvPr id="8" name="Straight Connector 7"/>
          <p:cNvCxnSpPr/>
          <p:nvPr>
            <p:custDataLst>
              <p:tags r:id="rId5"/>
            </p:custDataLst>
          </p:nvPr>
        </p:nvCxnSpPr>
        <p:spPr>
          <a:xfrm>
            <a:off x="5110309" y="1114553"/>
            <a:ext cx="29496" cy="3731342"/>
          </a:xfrm>
          <a:prstGeom prst="line">
            <a:avLst/>
          </a:prstGeom>
        </p:spPr>
        <p:style>
          <a:lnRef idx="2">
            <a:schemeClr val="accent1"/>
          </a:lnRef>
          <a:fillRef idx="0">
            <a:schemeClr val="accent1"/>
          </a:fillRef>
          <a:effectRef idx="1">
            <a:schemeClr val="accent1"/>
          </a:effectRef>
          <a:fontRef idx="minor">
            <a:schemeClr val="tx1"/>
          </a:fontRef>
        </p:style>
      </p:cxnSp>
      <p:sp>
        <p:nvSpPr>
          <p:cNvPr id="9" name="Content Placeholder 2"/>
          <p:cNvSpPr txBox="1">
            <a:spLocks/>
          </p:cNvSpPr>
          <p:nvPr>
            <p:custDataLst>
              <p:tags r:id="rId6"/>
            </p:custDataLst>
          </p:nvPr>
        </p:nvSpPr>
        <p:spPr>
          <a:xfrm>
            <a:off x="5353652" y="1406568"/>
            <a:ext cx="2905444" cy="2330364"/>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dirty="0" smtClean="0"/>
              <a:t>What is printed?</a:t>
            </a:r>
          </a:p>
          <a:p>
            <a:pPr marL="548640">
              <a:buFont typeface="+mj-lt"/>
              <a:buAutoNum type="alphaUcPeriod"/>
            </a:pPr>
            <a:r>
              <a:rPr lang="en-US" dirty="0" smtClean="0">
                <a:cs typeface="Consolas" panose="020B0609020204030204" pitchFamily="49" charset="0"/>
              </a:rPr>
              <a:t>|-5| = 5</a:t>
            </a:r>
          </a:p>
          <a:p>
            <a:pPr marL="548640">
              <a:buFont typeface="+mj-lt"/>
              <a:buAutoNum type="alphaUcPeriod"/>
            </a:pPr>
            <a:r>
              <a:rPr lang="en-US" b="1" dirty="0" smtClean="0">
                <a:solidFill>
                  <a:schemeClr val="bg2"/>
                </a:solidFill>
                <a:cs typeface="Consolas" panose="020B0609020204030204" pitchFamily="49" charset="0"/>
              </a:rPr>
              <a:t>|-5| = -5</a:t>
            </a:r>
          </a:p>
          <a:p>
            <a:pPr marL="548640">
              <a:buFont typeface="+mj-lt"/>
              <a:buAutoNum type="alphaUcPeriod"/>
            </a:pPr>
            <a:r>
              <a:rPr lang="en-US" dirty="0" smtClean="0">
                <a:cs typeface="Consolas" panose="020B0609020204030204" pitchFamily="49" charset="0"/>
              </a:rPr>
              <a:t>Other/none/more than one of the above</a:t>
            </a:r>
            <a:endParaRPr lang="en-US" dirty="0">
              <a:cs typeface="Consolas" panose="020B0609020204030204" pitchFamily="49" charset="0"/>
            </a:endParaRPr>
          </a:p>
        </p:txBody>
      </p:sp>
    </p:spTree>
    <p:extLst>
      <p:ext uri="{BB962C8B-B14F-4D97-AF65-F5344CB8AC3E}">
        <p14:creationId xmlns:p14="http://schemas.microsoft.com/office/powerpoint/2010/main" val="1938270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z="2000" dirty="0" smtClean="0"/>
              <a:t>Often used when you would want to </a:t>
            </a:r>
            <a:r>
              <a:rPr lang="en-US" sz="2000" dirty="0" smtClean="0"/>
              <a:t>“return” </a:t>
            </a:r>
            <a:r>
              <a:rPr lang="en-US" sz="2000" dirty="0" smtClean="0"/>
              <a:t>several values from a function (but there is only one return value allowed)</a:t>
            </a:r>
            <a:endParaRPr lang="en-US" sz="2000" dirty="0"/>
          </a:p>
        </p:txBody>
      </p:sp>
      <p:sp>
        <p:nvSpPr>
          <p:cNvPr id="3" name="Content Placeholder 2"/>
          <p:cNvSpPr>
            <a:spLocks noGrp="1"/>
          </p:cNvSpPr>
          <p:nvPr>
            <p:ph sz="quarter" idx="10"/>
            <p:custDataLst>
              <p:tags r:id="rId2"/>
            </p:custDataLst>
          </p:nvPr>
        </p:nvSpPr>
        <p:spPr>
          <a:xfrm>
            <a:off x="722670" y="985284"/>
            <a:ext cx="7337323" cy="4058664"/>
          </a:xfrm>
          <a:prstGeom prst="rect">
            <a:avLst/>
          </a:prstGeom>
          <a:ln>
            <a:noFill/>
          </a:ln>
        </p:spPr>
        <p:txBody>
          <a:bodyPr numCol="1">
            <a:noAutofit/>
          </a:bodyPr>
          <a:lstStyle/>
          <a:p>
            <a:pPr marL="205740" indent="0"/>
            <a:r>
              <a:rPr lang="en-US" sz="1400" cap="none" dirty="0" smtClean="0">
                <a:latin typeface="Consolas" panose="020B0609020204030204" pitchFamily="49" charset="0"/>
                <a:cs typeface="Consolas" panose="020B0609020204030204" pitchFamily="49" charset="0"/>
              </a:rPr>
              <a:t>#include "</a:t>
            </a:r>
            <a:r>
              <a:rPr lang="en-US" sz="1400" cap="none" dirty="0" err="1" smtClean="0">
                <a:latin typeface="Consolas" panose="020B0609020204030204" pitchFamily="49" charset="0"/>
                <a:cs typeface="Consolas" panose="020B0609020204030204" pitchFamily="49" charset="0"/>
              </a:rPr>
              <a:t>random.h</a:t>
            </a:r>
            <a:r>
              <a:rPr lang="en-US" sz="1400" cap="none" dirty="0" smtClean="0">
                <a:latin typeface="Consolas" panose="020B0609020204030204" pitchFamily="49" charset="0"/>
                <a:cs typeface="Consolas" panose="020B0609020204030204" pitchFamily="49" charset="0"/>
              </a:rPr>
              <a:t>"</a:t>
            </a:r>
          </a:p>
          <a:p>
            <a:pPr marL="205740" indent="0"/>
            <a:endParaRPr lang="en-US" sz="1400" cap="none" dirty="0" smtClean="0">
              <a:latin typeface="Consolas" panose="020B0609020204030204" pitchFamily="49" charset="0"/>
              <a:cs typeface="Consolas" panose="020B0609020204030204" pitchFamily="49" charset="0"/>
            </a:endParaRPr>
          </a:p>
          <a:p>
            <a:pPr marL="205740" indent="0"/>
            <a:r>
              <a:rPr lang="en-US" sz="1400" dirty="0">
                <a:latin typeface="Consolas" panose="020B0609020204030204" pitchFamily="49" charset="0"/>
                <a:cs typeface="Consolas" panose="020B0609020204030204" pitchFamily="49" charset="0"/>
              </a:rPr>
              <a:t>void </a:t>
            </a:r>
            <a:r>
              <a:rPr lang="en-US" sz="1400" dirty="0" err="1">
                <a:latin typeface="Consolas" panose="020B0609020204030204" pitchFamily="49" charset="0"/>
                <a:cs typeface="Consolas" panose="020B0609020204030204" pitchFamily="49" charset="0"/>
              </a:rPr>
              <a:t>pickLotto</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&amp; first, </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&amp; second, </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&amp; third) {</a:t>
            </a:r>
          </a:p>
          <a:p>
            <a:pPr marL="205740" indent="0"/>
            <a:r>
              <a:rPr lang="en-US" sz="1400" dirty="0">
                <a:latin typeface="Consolas" panose="020B0609020204030204" pitchFamily="49" charset="0"/>
                <a:cs typeface="Consolas" panose="020B0609020204030204" pitchFamily="49" charset="0"/>
              </a:rPr>
              <a:t>  first = </a:t>
            </a:r>
            <a:r>
              <a:rPr lang="en-US" sz="1400" dirty="0" err="1">
                <a:latin typeface="Consolas" panose="020B0609020204030204" pitchFamily="49" charset="0"/>
                <a:cs typeface="Consolas" panose="020B0609020204030204" pitchFamily="49" charset="0"/>
              </a:rPr>
              <a:t>randomInteger</a:t>
            </a:r>
            <a:r>
              <a:rPr lang="en-US" sz="1400" dirty="0">
                <a:latin typeface="Consolas" panose="020B0609020204030204" pitchFamily="49" charset="0"/>
                <a:cs typeface="Consolas" panose="020B0609020204030204" pitchFamily="49" charset="0"/>
              </a:rPr>
              <a:t>(0,10);</a:t>
            </a:r>
          </a:p>
          <a:p>
            <a:pPr marL="205740" indent="0"/>
            <a:r>
              <a:rPr lang="en-US" sz="1400" dirty="0">
                <a:latin typeface="Consolas" panose="020B0609020204030204" pitchFamily="49" charset="0"/>
                <a:cs typeface="Consolas" panose="020B0609020204030204" pitchFamily="49" charset="0"/>
              </a:rPr>
              <a:t>  second = </a:t>
            </a:r>
            <a:r>
              <a:rPr lang="en-US" sz="1400" dirty="0" err="1">
                <a:latin typeface="Consolas" panose="020B0609020204030204" pitchFamily="49" charset="0"/>
                <a:cs typeface="Consolas" panose="020B0609020204030204" pitchFamily="49" charset="0"/>
              </a:rPr>
              <a:t>randomInteger</a:t>
            </a:r>
            <a:r>
              <a:rPr lang="en-US" sz="1400" dirty="0">
                <a:latin typeface="Consolas" panose="020B0609020204030204" pitchFamily="49" charset="0"/>
                <a:cs typeface="Consolas" panose="020B0609020204030204" pitchFamily="49" charset="0"/>
              </a:rPr>
              <a:t>(0,10);</a:t>
            </a:r>
          </a:p>
          <a:p>
            <a:pPr marL="205740" indent="0"/>
            <a:r>
              <a:rPr lang="en-US" sz="1400" dirty="0">
                <a:latin typeface="Consolas" panose="020B0609020204030204" pitchFamily="49" charset="0"/>
                <a:cs typeface="Consolas" panose="020B0609020204030204" pitchFamily="49" charset="0"/>
              </a:rPr>
              <a:t>  third = </a:t>
            </a:r>
            <a:r>
              <a:rPr lang="en-US" sz="1400" dirty="0" err="1">
                <a:latin typeface="Consolas" panose="020B0609020204030204" pitchFamily="49" charset="0"/>
                <a:cs typeface="Consolas" panose="020B0609020204030204" pitchFamily="49" charset="0"/>
              </a:rPr>
              <a:t>randomInteger</a:t>
            </a:r>
            <a:r>
              <a:rPr lang="en-US" sz="1400" dirty="0">
                <a:latin typeface="Consolas" panose="020B0609020204030204" pitchFamily="49" charset="0"/>
                <a:cs typeface="Consolas" panose="020B0609020204030204" pitchFamily="49" charset="0"/>
              </a:rPr>
              <a:t>(0,10);</a:t>
            </a:r>
          </a:p>
          <a:p>
            <a:pPr marL="205740" indent="0"/>
            <a:r>
              <a:rPr lang="en-US" sz="1400" dirty="0">
                <a:latin typeface="Consolas" panose="020B0609020204030204" pitchFamily="49" charset="0"/>
                <a:cs typeface="Consolas" panose="020B0609020204030204" pitchFamily="49" charset="0"/>
              </a:rPr>
              <a:t>}</a:t>
            </a:r>
          </a:p>
          <a:p>
            <a:pPr marL="205740" indent="0"/>
            <a:endParaRPr lang="en-US" sz="1400" cap="none" dirty="0" smtClean="0">
              <a:latin typeface="Consolas" panose="020B0609020204030204" pitchFamily="49" charset="0"/>
              <a:cs typeface="Consolas" panose="020B0609020204030204" pitchFamily="49" charset="0"/>
            </a:endParaRPr>
          </a:p>
          <a:p>
            <a:pPr marL="205740" indent="0"/>
            <a:r>
              <a:rPr lang="en-US" sz="1400" cap="none" dirty="0" err="1" smtClean="0">
                <a:latin typeface="Consolas" panose="020B0609020204030204" pitchFamily="49" charset="0"/>
                <a:cs typeface="Consolas" panose="020B0609020204030204" pitchFamily="49" charset="0"/>
              </a:rPr>
              <a:t>int</a:t>
            </a:r>
            <a:r>
              <a:rPr lang="en-US" sz="1400" cap="none" dirty="0" smtClean="0">
                <a:latin typeface="Consolas" panose="020B0609020204030204" pitchFamily="49" charset="0"/>
                <a:cs typeface="Consolas" panose="020B0609020204030204" pitchFamily="49" charset="0"/>
              </a:rPr>
              <a:t> </a:t>
            </a:r>
            <a:r>
              <a:rPr lang="en-US" sz="1400" cap="none" dirty="0">
                <a:latin typeface="Consolas" panose="020B0609020204030204" pitchFamily="49" charset="0"/>
                <a:cs typeface="Consolas" panose="020B0609020204030204" pitchFamily="49" charset="0"/>
              </a:rPr>
              <a:t>main</a:t>
            </a:r>
            <a:r>
              <a:rPr lang="en-US" sz="1400" cap="none" dirty="0" smtClean="0">
                <a:latin typeface="Consolas" panose="020B0609020204030204" pitchFamily="49" charset="0"/>
                <a:cs typeface="Consolas" panose="020B0609020204030204" pitchFamily="49" charset="0"/>
              </a:rPr>
              <a:t>(){</a:t>
            </a:r>
          </a:p>
          <a:p>
            <a:pPr marL="205740" indent="0"/>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lotto1 </a:t>
            </a:r>
            <a:r>
              <a:rPr lang="en-US" sz="1400" dirty="0" smtClean="0">
                <a:latin typeface="Consolas" panose="020B0609020204030204" pitchFamily="49" charset="0"/>
                <a:cs typeface="Consolas" panose="020B0609020204030204" pitchFamily="49" charset="0"/>
              </a:rPr>
              <a:t>= 0; </a:t>
            </a:r>
          </a:p>
          <a:p>
            <a:pPr marL="205740" indent="0"/>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lotto2 = 0; </a:t>
            </a:r>
          </a:p>
          <a:p>
            <a:pPr marL="205740" indent="0"/>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lotto3</a:t>
            </a:r>
            <a:r>
              <a:rPr lang="en-US" sz="1400" dirty="0" smtClean="0">
                <a:latin typeface="Consolas" panose="020B0609020204030204" pitchFamily="49" charset="0"/>
                <a:cs typeface="Consolas" panose="020B0609020204030204" pitchFamily="49" charset="0"/>
              </a:rPr>
              <a:t> = 0;</a:t>
            </a:r>
            <a:endParaRPr lang="en-US" sz="1400" cap="none" dirty="0">
              <a:latin typeface="Consolas" panose="020B0609020204030204" pitchFamily="49" charset="0"/>
              <a:cs typeface="Consolas" panose="020B0609020204030204" pitchFamily="49" charset="0"/>
            </a:endParaRPr>
          </a:p>
          <a:p>
            <a:pPr marL="205740" indent="0"/>
            <a:r>
              <a:rPr lang="en-US" sz="1400" cap="none" dirty="0" smtClean="0">
                <a:latin typeface="Consolas" panose="020B0609020204030204" pitchFamily="49" charset="0"/>
                <a:cs typeface="Consolas" panose="020B0609020204030204" pitchFamily="49" charset="0"/>
              </a:rPr>
              <a:t> </a:t>
            </a:r>
            <a:r>
              <a:rPr lang="en-US" sz="1400" cap="none" dirty="0" smtClean="0">
                <a:latin typeface="Consolas" panose="020B0609020204030204" pitchFamily="49" charset="0"/>
                <a:cs typeface="Consolas" panose="020B0609020204030204" pitchFamily="49" charset="0"/>
              </a:rPr>
              <a:t> </a:t>
            </a:r>
            <a:r>
              <a:rPr lang="en-US" sz="1400" cap="none" dirty="0" err="1" smtClean="0">
                <a:latin typeface="Consolas" panose="020B0609020204030204" pitchFamily="49" charset="0"/>
                <a:cs typeface="Consolas" panose="020B0609020204030204" pitchFamily="49" charset="0"/>
              </a:rPr>
              <a:t>pickLotto</a:t>
            </a:r>
            <a:r>
              <a:rPr lang="en-US" sz="1400" cap="none" dirty="0" smtClean="0">
                <a:latin typeface="Consolas" panose="020B0609020204030204" pitchFamily="49" charset="0"/>
                <a:cs typeface="Consolas" panose="020B0609020204030204" pitchFamily="49" charset="0"/>
              </a:rPr>
              <a:t>(</a:t>
            </a:r>
            <a:r>
              <a:rPr lang="en-US" sz="1400" dirty="0" smtClean="0">
                <a:latin typeface="Consolas" panose="020B0609020204030204" pitchFamily="49" charset="0"/>
                <a:cs typeface="Consolas" panose="020B0609020204030204" pitchFamily="49" charset="0"/>
              </a:rPr>
              <a:t>lotto1</a:t>
            </a:r>
            <a:r>
              <a:rPr lang="en-US" sz="1400" cap="none" dirty="0" smtClean="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lotto2</a:t>
            </a:r>
            <a:r>
              <a:rPr lang="en-US" sz="1400" cap="none" dirty="0" smtClean="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lotto3</a:t>
            </a:r>
            <a:r>
              <a:rPr lang="en-US" sz="1400" cap="none" dirty="0" smtClean="0">
                <a:latin typeface="Consolas" panose="020B0609020204030204" pitchFamily="49" charset="0"/>
                <a:cs typeface="Consolas" panose="020B0609020204030204" pitchFamily="49" charset="0"/>
              </a:rPr>
              <a:t>);</a:t>
            </a:r>
            <a:endParaRPr lang="en-US" sz="1400" cap="none" dirty="0" smtClean="0">
              <a:latin typeface="Consolas" panose="020B0609020204030204" pitchFamily="49" charset="0"/>
              <a:cs typeface="Consolas" panose="020B0609020204030204" pitchFamily="49" charset="0"/>
            </a:endParaRPr>
          </a:p>
          <a:p>
            <a:pPr marL="205740" indent="0"/>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cout</a:t>
            </a:r>
            <a:r>
              <a:rPr lang="en-US" sz="1400" dirty="0" smtClean="0">
                <a:latin typeface="Consolas" panose="020B0609020204030204" pitchFamily="49" charset="0"/>
                <a:cs typeface="Consolas" panose="020B0609020204030204" pitchFamily="49" charset="0"/>
              </a:rPr>
              <a:t> &lt;&lt; </a:t>
            </a:r>
            <a:r>
              <a:rPr lang="en-US" sz="1400" dirty="0">
                <a:latin typeface="Consolas" panose="020B0609020204030204" pitchFamily="49" charset="0"/>
                <a:cs typeface="Consolas" panose="020B0609020204030204" pitchFamily="49" charset="0"/>
              </a:rPr>
              <a:t>lotto1 &lt;&lt; </a:t>
            </a:r>
            <a:r>
              <a:rPr lang="en-US" sz="1400" dirty="0" smtClean="0">
                <a:latin typeface="Consolas" panose="020B0609020204030204" pitchFamily="49" charset="0"/>
                <a:cs typeface="Consolas" panose="020B0609020204030204" pitchFamily="49" charset="0"/>
              </a:rPr>
              <a:t>" " &lt;&lt; </a:t>
            </a:r>
            <a:r>
              <a:rPr lang="en-US" sz="1400" dirty="0" smtClean="0">
                <a:latin typeface="Consolas" panose="020B0609020204030204" pitchFamily="49" charset="0"/>
                <a:cs typeface="Consolas" panose="020B0609020204030204" pitchFamily="49" charset="0"/>
              </a:rPr>
              <a:t>lotto2 </a:t>
            </a:r>
            <a:r>
              <a:rPr lang="en-US" sz="1400" dirty="0">
                <a:latin typeface="Consolas" panose="020B0609020204030204" pitchFamily="49" charset="0"/>
                <a:cs typeface="Consolas" panose="020B0609020204030204" pitchFamily="49" charset="0"/>
              </a:rPr>
              <a:t>&lt;&lt; </a:t>
            </a:r>
            <a:r>
              <a:rPr lang="en-US" sz="1400" dirty="0" smtClean="0">
                <a:latin typeface="Consolas" panose="020B0609020204030204" pitchFamily="49" charset="0"/>
                <a:cs typeface="Consolas" panose="020B0609020204030204" pitchFamily="49" charset="0"/>
              </a:rPr>
              <a:t>" " &lt;&lt; </a:t>
            </a:r>
            <a:r>
              <a:rPr lang="en-US" sz="1400" dirty="0" smtClean="0">
                <a:latin typeface="Consolas" panose="020B0609020204030204" pitchFamily="49" charset="0"/>
                <a:cs typeface="Consolas" panose="020B0609020204030204" pitchFamily="49" charset="0"/>
              </a:rPr>
              <a:t>lotto3 &lt;&lt; </a:t>
            </a:r>
            <a:r>
              <a:rPr lang="en-US" sz="1400" dirty="0" err="1" smtClean="0">
                <a:latin typeface="Consolas" panose="020B0609020204030204" pitchFamily="49" charset="0"/>
                <a:cs typeface="Consolas" panose="020B0609020204030204" pitchFamily="49" charset="0"/>
              </a:rPr>
              <a:t>endl</a:t>
            </a:r>
            <a:r>
              <a:rPr lang="en-US" sz="1400" dirty="0" smtClean="0">
                <a:latin typeface="Consolas" panose="020B0609020204030204" pitchFamily="49" charset="0"/>
                <a:cs typeface="Consolas" panose="020B0609020204030204" pitchFamily="49" charset="0"/>
              </a:rPr>
              <a:t>;</a:t>
            </a:r>
            <a:endParaRPr lang="en-US" sz="1400" cap="none" dirty="0" smtClean="0">
              <a:latin typeface="Consolas" panose="020B0609020204030204" pitchFamily="49" charset="0"/>
              <a:cs typeface="Consolas" panose="020B0609020204030204" pitchFamily="49" charset="0"/>
            </a:endParaRPr>
          </a:p>
          <a:p>
            <a:pPr marL="205740" indent="0"/>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cap="none" dirty="0" smtClean="0">
                <a:latin typeface="Consolas" panose="020B0609020204030204" pitchFamily="49" charset="0"/>
                <a:cs typeface="Consolas" panose="020B0609020204030204" pitchFamily="49" charset="0"/>
              </a:rPr>
              <a:t>return 0;</a:t>
            </a:r>
            <a:endParaRPr lang="en-US" sz="1400" cap="none" dirty="0">
              <a:latin typeface="Consolas" panose="020B0609020204030204" pitchFamily="49" charset="0"/>
              <a:cs typeface="Consolas" panose="020B0609020204030204" pitchFamily="49" charset="0"/>
            </a:endParaRPr>
          </a:p>
          <a:p>
            <a:pPr marL="205740" indent="0"/>
            <a:r>
              <a:rPr lang="en-US" sz="1400" cap="none" dirty="0" smtClean="0">
                <a:latin typeface="Consolas" panose="020B0609020204030204" pitchFamily="49" charset="0"/>
                <a:cs typeface="Consolas" panose="020B0609020204030204" pitchFamily="49" charset="0"/>
              </a:rPr>
              <a:t>}</a:t>
            </a:r>
            <a:endParaRPr lang="en-US" sz="1400" cap="none" dirty="0" smtClean="0">
              <a:latin typeface="Consolas" panose="020B0609020204030204" pitchFamily="49" charset="0"/>
              <a:cs typeface="Consolas" panose="020B0609020204030204" pitchFamily="49" charset="0"/>
            </a:endParaRPr>
          </a:p>
        </p:txBody>
      </p:sp>
      <p:sp>
        <p:nvSpPr>
          <p:cNvPr id="5" name="Slide Number Placeholder 4"/>
          <p:cNvSpPr>
            <a:spLocks noGrp="1"/>
          </p:cNvSpPr>
          <p:nvPr>
            <p:ph type="sldNum" sz="quarter" idx="4294967295"/>
            <p:custDataLst>
              <p:tags r:id="rId3"/>
            </p:custDataLst>
          </p:nvPr>
        </p:nvSpPr>
        <p:spPr>
          <a:xfrm>
            <a:off x="7002066" y="167880"/>
            <a:ext cx="998934" cy="273844"/>
          </a:xfrm>
          <a:prstGeom prst="rect">
            <a:avLst/>
          </a:prstGeom>
        </p:spPr>
        <p:txBody>
          <a:bodyPr/>
          <a:lstStyle/>
          <a:p>
            <a:fld id="{3F8FD467-8539-4C68-8397-87CE2AA2A606}" type="slidenum">
              <a:rPr lang="en-US" smtClean="0"/>
              <a:pPr/>
              <a:t>6</a:t>
            </a:fld>
            <a:endParaRPr lang="en-US"/>
          </a:p>
        </p:txBody>
      </p:sp>
      <p:sp>
        <p:nvSpPr>
          <p:cNvPr id="4" name="Rectangle 3" hidden="1"/>
          <p:cNvSpPr/>
          <p:nvPr>
            <p:custDataLst>
              <p:tags r:id="rId4"/>
            </p:custDataLst>
          </p:nvPr>
        </p:nvSpPr>
        <p:spPr>
          <a:xfrm>
            <a:off x="6172200" y="3486150"/>
            <a:ext cx="1600200" cy="1477328"/>
          </a:xfrm>
          <a:prstGeom prst="rect">
            <a:avLst/>
          </a:prstGeom>
          <a:solidFill>
            <a:schemeClr val="accent1"/>
          </a:solidFill>
        </p:spPr>
        <p:txBody>
          <a:bodyPr wrap="square">
            <a:spAutoFit/>
          </a:bodyPr>
          <a:lstStyle/>
          <a:p>
            <a:r>
              <a:rPr lang="en-US" dirty="0"/>
              <a:t>You don’t know what automata is, do you? SOON!</a:t>
            </a:r>
          </a:p>
        </p:txBody>
      </p:sp>
      <p:sp>
        <p:nvSpPr>
          <p:cNvPr id="6" name="Down Arrow 5"/>
          <p:cNvSpPr/>
          <p:nvPr>
            <p:custDataLst>
              <p:tags r:id="rId5"/>
            </p:custDataLst>
          </p:nvPr>
        </p:nvSpPr>
        <p:spPr>
          <a:xfrm>
            <a:off x="2693352" y="1205022"/>
            <a:ext cx="162232" cy="298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Down Arrow 9"/>
          <p:cNvSpPr/>
          <p:nvPr>
            <p:custDataLst>
              <p:tags r:id="rId6"/>
            </p:custDataLst>
          </p:nvPr>
        </p:nvSpPr>
        <p:spPr>
          <a:xfrm>
            <a:off x="3906550" y="1205022"/>
            <a:ext cx="162232" cy="29877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Down Arrow 10"/>
          <p:cNvSpPr/>
          <p:nvPr>
            <p:custDataLst>
              <p:tags r:id="rId7"/>
            </p:custDataLst>
          </p:nvPr>
        </p:nvSpPr>
        <p:spPr>
          <a:xfrm>
            <a:off x="5211267" y="1205021"/>
            <a:ext cx="162232" cy="29012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own Arrow 8"/>
          <p:cNvSpPr/>
          <p:nvPr>
            <p:custDataLst>
              <p:tags r:id="rId8"/>
            </p:custDataLst>
          </p:nvPr>
        </p:nvSpPr>
        <p:spPr>
          <a:xfrm>
            <a:off x="2350079" y="3802911"/>
            <a:ext cx="162232" cy="298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Down Arrow 11"/>
          <p:cNvSpPr/>
          <p:nvPr>
            <p:custDataLst>
              <p:tags r:id="rId9"/>
            </p:custDataLst>
          </p:nvPr>
        </p:nvSpPr>
        <p:spPr>
          <a:xfrm>
            <a:off x="3131631" y="3794255"/>
            <a:ext cx="162232" cy="29877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Down Arrow 12"/>
          <p:cNvSpPr/>
          <p:nvPr>
            <p:custDataLst>
              <p:tags r:id="rId10"/>
            </p:custDataLst>
          </p:nvPr>
        </p:nvSpPr>
        <p:spPr>
          <a:xfrm>
            <a:off x="3929531" y="3802910"/>
            <a:ext cx="162232" cy="29012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0206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9"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Pass by reference</a:t>
            </a:r>
            <a:endParaRPr lang="en-US" dirty="0"/>
          </a:p>
        </p:txBody>
      </p:sp>
      <p:sp>
        <p:nvSpPr>
          <p:cNvPr id="3" name="Content Placeholder 2"/>
          <p:cNvSpPr>
            <a:spLocks noGrp="1"/>
          </p:cNvSpPr>
          <p:nvPr>
            <p:ph sz="quarter" idx="10"/>
            <p:custDataLst>
              <p:tags r:id="rId2"/>
            </p:custDataLst>
          </p:nvPr>
        </p:nvSpPr>
        <p:spPr>
          <a:xfrm>
            <a:off x="955677" y="908685"/>
            <a:ext cx="7429867" cy="3759042"/>
          </a:xfrm>
        </p:spPr>
        <p:txBody>
          <a:bodyPr>
            <a:normAutofit/>
          </a:bodyPr>
          <a:lstStyle/>
          <a:p>
            <a:r>
              <a:rPr lang="en-US" sz="1600" b="1" dirty="0"/>
              <a:t>benefits</a:t>
            </a:r>
            <a:r>
              <a:rPr lang="en-US" sz="1600" dirty="0"/>
              <a:t> of reference parameters:</a:t>
            </a:r>
          </a:p>
          <a:p>
            <a:pPr lvl="1"/>
            <a:r>
              <a:rPr lang="en-US" sz="1600" dirty="0"/>
              <a:t>a useful way to be able </a:t>
            </a:r>
            <a:r>
              <a:rPr lang="en-US" sz="1600" dirty="0" smtClean="0"/>
              <a:t>to in effect </a:t>
            </a:r>
            <a:r>
              <a:rPr lang="en-US" sz="1600" dirty="0"/>
              <a:t>'return' </a:t>
            </a:r>
            <a:r>
              <a:rPr lang="en-US" sz="1600" u="sng" dirty="0"/>
              <a:t>more than one</a:t>
            </a:r>
            <a:r>
              <a:rPr lang="en-US" sz="1600" dirty="0"/>
              <a:t> value</a:t>
            </a:r>
          </a:p>
          <a:p>
            <a:pPr lvl="1"/>
            <a:r>
              <a:rPr lang="en-US" sz="1600" dirty="0"/>
              <a:t>often used with </a:t>
            </a:r>
            <a:r>
              <a:rPr lang="en-US" sz="1600" u="sng" dirty="0" smtClean="0"/>
              <a:t>large structures</a:t>
            </a:r>
            <a:r>
              <a:rPr lang="en-US" sz="1600" dirty="0" smtClean="0"/>
              <a:t> and objects</a:t>
            </a:r>
            <a:r>
              <a:rPr lang="en-US" sz="1600" dirty="0"/>
              <a:t>, to avoid making bulky copies when </a:t>
            </a:r>
            <a:r>
              <a:rPr lang="en-US" sz="1600" dirty="0" smtClean="0"/>
              <a:t>passing (more on this in </a:t>
            </a:r>
            <a:r>
              <a:rPr lang="en-US" sz="1600" dirty="0" smtClean="0"/>
              <a:t>a minute)</a:t>
            </a:r>
            <a:endParaRPr lang="en-US" sz="1600" dirty="0"/>
          </a:p>
          <a:p>
            <a:pPr lvl="1"/>
            <a:endParaRPr lang="en-US" sz="1600" dirty="0"/>
          </a:p>
          <a:p>
            <a:r>
              <a:rPr lang="en-US" sz="1600" b="1" dirty="0"/>
              <a:t>downsides</a:t>
            </a:r>
            <a:r>
              <a:rPr lang="en-US" sz="1600" dirty="0"/>
              <a:t> of reference parameters:</a:t>
            </a:r>
          </a:p>
          <a:p>
            <a:pPr lvl="1"/>
            <a:r>
              <a:rPr lang="en-US" sz="1600" dirty="0"/>
              <a:t>hard to tell from call whether it is ref;  can't tell if it will be changed</a:t>
            </a:r>
          </a:p>
          <a:p>
            <a:pPr lvl="2"/>
            <a:r>
              <a:rPr lang="en-US" sz="1600" dirty="0">
                <a:latin typeface="Consolas" panose="020B0609020204030204" pitchFamily="49" charset="0"/>
              </a:rPr>
              <a:t>foo(a, b, c);   </a:t>
            </a:r>
            <a:r>
              <a:rPr lang="en-US" sz="1600" dirty="0">
                <a:solidFill>
                  <a:srgbClr val="008000"/>
                </a:solidFill>
                <a:latin typeface="Consolas" panose="020B0609020204030204" pitchFamily="49" charset="0"/>
              </a:rPr>
              <a:t>// will foo change a, b, or c</a:t>
            </a:r>
            <a:r>
              <a:rPr lang="en-US" sz="1600" dirty="0" smtClean="0">
                <a:solidFill>
                  <a:srgbClr val="008000"/>
                </a:solidFill>
                <a:latin typeface="Consolas" panose="020B0609020204030204" pitchFamily="49" charset="0"/>
              </a:rPr>
              <a:t>? don’t know. </a:t>
            </a:r>
            <a:r>
              <a:rPr lang="en-US" sz="1600" dirty="0" smtClean="0">
                <a:solidFill>
                  <a:srgbClr val="008000"/>
                </a:solidFill>
                <a:latin typeface="Consolas" panose="020B0609020204030204" pitchFamily="49" charset="0"/>
                <a:sym typeface="Wingdings" panose="05000000000000000000" pitchFamily="2" charset="2"/>
              </a:rPr>
              <a:t></a:t>
            </a:r>
            <a:endParaRPr lang="en-US" sz="1600" dirty="0">
              <a:solidFill>
                <a:srgbClr val="008000"/>
              </a:solidFill>
              <a:latin typeface="Consolas" panose="020B0609020204030204" pitchFamily="49" charset="0"/>
            </a:endParaRPr>
          </a:p>
          <a:p>
            <a:pPr marL="0" lvl="1" indent="0">
              <a:buNone/>
            </a:pPr>
            <a:endParaRPr lang="en-US" sz="700" dirty="0"/>
          </a:p>
          <a:p>
            <a:pPr lvl="1"/>
            <a:r>
              <a:rPr lang="en-US" sz="1600" dirty="0"/>
              <a:t>can't pass a literal value to a ref parameter</a:t>
            </a:r>
          </a:p>
          <a:p>
            <a:pPr lvl="2"/>
            <a:r>
              <a:rPr lang="en-US" sz="1600" dirty="0">
                <a:latin typeface="Consolas" panose="020B0609020204030204" pitchFamily="49" charset="0"/>
              </a:rPr>
              <a:t>grow(</a:t>
            </a:r>
            <a:r>
              <a:rPr lang="en-US" sz="1600" dirty="0">
                <a:solidFill>
                  <a:srgbClr val="800000"/>
                </a:solidFill>
                <a:latin typeface="Consolas" panose="020B0609020204030204" pitchFamily="49" charset="0"/>
              </a:rPr>
              <a:t>39</a:t>
            </a:r>
            <a:r>
              <a:rPr lang="en-US" sz="1600" dirty="0">
                <a:latin typeface="Consolas" panose="020B0609020204030204" pitchFamily="49" charset="0"/>
              </a:rPr>
              <a:t>);   </a:t>
            </a:r>
            <a:r>
              <a:rPr lang="en-US" sz="1600" dirty="0" smtClean="0">
                <a:latin typeface="Consolas" panose="020B0609020204030204" pitchFamily="49" charset="0"/>
              </a:rPr>
              <a:t>	</a:t>
            </a:r>
            <a:r>
              <a:rPr lang="en-US" sz="1600" dirty="0" smtClean="0">
                <a:solidFill>
                  <a:srgbClr val="008000"/>
                </a:solidFill>
                <a:latin typeface="Consolas" panose="020B0609020204030204" pitchFamily="49" charset="0"/>
              </a:rPr>
              <a:t>// </a:t>
            </a:r>
            <a:r>
              <a:rPr lang="en-US" sz="1600" dirty="0">
                <a:solidFill>
                  <a:srgbClr val="008000"/>
                </a:solidFill>
                <a:latin typeface="Consolas" panose="020B0609020204030204" pitchFamily="49" charset="0"/>
              </a:rPr>
              <a:t>error</a:t>
            </a:r>
          </a:p>
          <a:p>
            <a:endParaRPr lang="en-US" dirty="0"/>
          </a:p>
        </p:txBody>
      </p:sp>
    </p:spTree>
    <p:extLst>
      <p:ext uri="{BB962C8B-B14F-4D97-AF65-F5344CB8AC3E}">
        <p14:creationId xmlns:p14="http://schemas.microsoft.com/office/powerpoint/2010/main" val="1003791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ADTs</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ＭＳ Ｐゴシック" charset="0"/>
              </a:rPr>
              <a:t>Vector, </a:t>
            </a:r>
            <a:r>
              <a:rPr lang="en-US" cap="none" dirty="0" smtClean="0">
                <a:ea typeface="ＭＳ Ｐゴシック" charset="0"/>
              </a:rPr>
              <a:t>Grid</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3672989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ADTs</a:t>
            </a:r>
            <a:endParaRPr lang="en-US" dirty="0"/>
          </a:p>
        </p:txBody>
      </p:sp>
      <p:sp>
        <p:nvSpPr>
          <p:cNvPr id="5" name="Content Placeholder 4"/>
          <p:cNvSpPr>
            <a:spLocks noGrp="1"/>
          </p:cNvSpPr>
          <p:nvPr>
            <p:ph idx="4294967295"/>
            <p:custDataLst>
              <p:tags r:id="rId2"/>
            </p:custDataLst>
          </p:nvPr>
        </p:nvSpPr>
        <p:spPr>
          <a:xfrm>
            <a:off x="1169581" y="1134141"/>
            <a:ext cx="5839026" cy="3240332"/>
          </a:xfrm>
          <a:prstGeom prst="rect">
            <a:avLst/>
          </a:prstGeom>
        </p:spPr>
        <p:txBody>
          <a:bodyPr>
            <a:normAutofit/>
          </a:bodyPr>
          <a:lstStyle/>
          <a:p>
            <a:pPr>
              <a:buFont typeface="Wingdings" panose="05000000000000000000" pitchFamily="2" charset="2"/>
              <a:buChar char="§"/>
            </a:pPr>
            <a:r>
              <a:rPr lang="en-US" dirty="0" smtClean="0"/>
              <a:t>Programming language independent models of common containers</a:t>
            </a:r>
          </a:p>
          <a:p>
            <a:pPr>
              <a:buFont typeface="Wingdings" panose="05000000000000000000" pitchFamily="2" charset="2"/>
              <a:buChar char="§"/>
            </a:pPr>
            <a:r>
              <a:rPr lang="en-US" dirty="0" smtClean="0"/>
              <a:t>They encompass not only the nature of the data, but ways of accessing it</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They form a rich </a:t>
            </a:r>
            <a:r>
              <a:rPr lang="en-US" b="1" dirty="0" smtClean="0">
                <a:solidFill>
                  <a:schemeClr val="accent1"/>
                </a:solidFill>
              </a:rPr>
              <a:t>vocabulary</a:t>
            </a:r>
            <a:r>
              <a:rPr lang="en-US" dirty="0" smtClean="0">
                <a:solidFill>
                  <a:schemeClr val="accent1"/>
                </a:solidFill>
              </a:rPr>
              <a:t> </a:t>
            </a:r>
            <a:r>
              <a:rPr lang="en-US" dirty="0" smtClean="0"/>
              <a:t>of </a:t>
            </a:r>
            <a:r>
              <a:rPr lang="en-US" b="1" u="sng" dirty="0" smtClean="0"/>
              <a:t>nouns</a:t>
            </a:r>
            <a:r>
              <a:rPr lang="en-US" dirty="0" smtClean="0"/>
              <a:t> and </a:t>
            </a:r>
            <a:r>
              <a:rPr lang="en-US" b="1" u="sng" dirty="0" smtClean="0"/>
              <a:t>verbs</a:t>
            </a:r>
            <a:r>
              <a:rPr lang="en-US" dirty="0" smtClean="0"/>
              <a:t>, often drawing on analogies to make their use intuitive, and to give code written in them a certain </a:t>
            </a:r>
            <a:r>
              <a:rPr lang="en-US" b="1" dirty="0" smtClean="0">
                <a:solidFill>
                  <a:schemeClr val="accent1"/>
                </a:solidFill>
              </a:rPr>
              <a:t>literary </a:t>
            </a:r>
            <a:r>
              <a:rPr lang="en-US" dirty="0" smtClean="0">
                <a:solidFill>
                  <a:schemeClr val="tx1"/>
                </a:solidFill>
              </a:rPr>
              <a:t>quality</a:t>
            </a:r>
            <a:endParaRPr lang="en-US" dirty="0">
              <a:solidFill>
                <a:schemeClr val="tx1"/>
              </a:solidFill>
            </a:endParaRPr>
          </a:p>
        </p:txBody>
      </p:sp>
    </p:spTree>
    <p:extLst>
      <p:ext uri="{BB962C8B-B14F-4D97-AF65-F5344CB8AC3E}">
        <p14:creationId xmlns:p14="http://schemas.microsoft.com/office/powerpoint/2010/main" val="2217108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custDataLst>
              <p:tags r:id="rId1"/>
            </p:custDataLst>
          </p:nvPr>
        </p:nvSpPr>
        <p:spPr>
          <a:xfrm>
            <a:off x="1714500" y="571500"/>
            <a:ext cx="3943350" cy="4016484"/>
          </a:xfrm>
          <a:prstGeom prst="rect">
            <a:avLst/>
          </a:prstGeom>
        </p:spPr>
        <p:txBody>
          <a:bodyPr wrap="square">
            <a:spAutoFit/>
          </a:bodyPr>
          <a:lstStyle/>
          <a:p>
            <a:r>
              <a:rPr lang="en-US" sz="1500" b="1" dirty="0">
                <a:solidFill>
                  <a:srgbClr val="000000"/>
                </a:solidFill>
                <a:latin typeface="Calibri" panose="020F0502020204030204" pitchFamily="34" charset="0"/>
              </a:rPr>
              <a:t>"Hope" is the thing with feathers</a:t>
            </a:r>
          </a:p>
          <a:p>
            <a:r>
              <a:rPr lang="en-US" sz="1500" cap="all" dirty="0">
                <a:solidFill>
                  <a:srgbClr val="4D493F"/>
                </a:solidFill>
                <a:latin typeface="Calibri" panose="020F0502020204030204" pitchFamily="34" charset="0"/>
              </a:rPr>
              <a:t>BY Emily </a:t>
            </a:r>
            <a:r>
              <a:rPr lang="en-US" sz="1500" cap="all" dirty="0" err="1">
                <a:solidFill>
                  <a:srgbClr val="4D493F"/>
                </a:solidFill>
                <a:latin typeface="Calibri" panose="020F0502020204030204" pitchFamily="34" charset="0"/>
              </a:rPr>
              <a:t>DickensON</a:t>
            </a:r>
            <a:endParaRPr lang="en-US" sz="1500" cap="all" dirty="0">
              <a:solidFill>
                <a:srgbClr val="043D6E"/>
              </a:solidFill>
              <a:latin typeface="Calibri" panose="020F0502020204030204" pitchFamily="34" charset="0"/>
            </a:endParaRPr>
          </a:p>
          <a:p>
            <a:endParaRPr lang="en-US" sz="1500" cap="all" dirty="0">
              <a:solidFill>
                <a:srgbClr val="043D6E"/>
              </a:solidFill>
              <a:latin typeface="Calibri" panose="020F0502020204030204" pitchFamily="34" charset="0"/>
            </a:endParaRPr>
          </a:p>
          <a:p>
            <a:r>
              <a:rPr lang="en-US" sz="1500" dirty="0">
                <a:solidFill>
                  <a:srgbClr val="505050"/>
                </a:solidFill>
                <a:latin typeface="Calibri" panose="020F0502020204030204" pitchFamily="34" charset="0"/>
              </a:rPr>
              <a:t>“Hope” is the thing with feathers -</a:t>
            </a:r>
          </a:p>
          <a:p>
            <a:r>
              <a:rPr lang="en-US" sz="1500" dirty="0">
                <a:solidFill>
                  <a:srgbClr val="505050"/>
                </a:solidFill>
                <a:latin typeface="Calibri" panose="020F0502020204030204" pitchFamily="34" charset="0"/>
              </a:rPr>
              <a:t>That perches in the soul -</a:t>
            </a:r>
          </a:p>
          <a:p>
            <a:r>
              <a:rPr lang="en-US" sz="1500" dirty="0">
                <a:solidFill>
                  <a:srgbClr val="505050"/>
                </a:solidFill>
                <a:latin typeface="Calibri" panose="020F0502020204030204" pitchFamily="34" charset="0"/>
              </a:rPr>
              <a:t>And sings the tune without the words -</a:t>
            </a:r>
          </a:p>
          <a:p>
            <a:r>
              <a:rPr lang="en-US" sz="1500" dirty="0">
                <a:solidFill>
                  <a:srgbClr val="505050"/>
                </a:solidFill>
                <a:latin typeface="Calibri" panose="020F0502020204030204" pitchFamily="34" charset="0"/>
              </a:rPr>
              <a:t>And never stops - at all -</a:t>
            </a:r>
          </a:p>
          <a:p>
            <a:r>
              <a:rPr lang="en-US" sz="1500" dirty="0">
                <a:solidFill>
                  <a:srgbClr val="505050"/>
                </a:solidFill>
                <a:latin typeface="Calibri" panose="020F0502020204030204" pitchFamily="34" charset="0"/>
              </a:rPr>
              <a:t/>
            </a:r>
            <a:br>
              <a:rPr lang="en-US" sz="1500" dirty="0">
                <a:solidFill>
                  <a:srgbClr val="505050"/>
                </a:solidFill>
                <a:latin typeface="Calibri" panose="020F0502020204030204" pitchFamily="34" charset="0"/>
              </a:rPr>
            </a:br>
            <a:r>
              <a:rPr lang="en-US" sz="1500" dirty="0">
                <a:solidFill>
                  <a:srgbClr val="505050"/>
                </a:solidFill>
                <a:latin typeface="Calibri" panose="020F0502020204030204" pitchFamily="34" charset="0"/>
              </a:rPr>
              <a:t>And sweetest - in the Gale - is heard -</a:t>
            </a:r>
          </a:p>
          <a:p>
            <a:r>
              <a:rPr lang="en-US" sz="1500" dirty="0">
                <a:solidFill>
                  <a:srgbClr val="505050"/>
                </a:solidFill>
                <a:latin typeface="Calibri" panose="020F0502020204030204" pitchFamily="34" charset="0"/>
              </a:rPr>
              <a:t>And sore must be the storm -</a:t>
            </a:r>
          </a:p>
          <a:p>
            <a:r>
              <a:rPr lang="en-US" sz="1500" dirty="0">
                <a:solidFill>
                  <a:srgbClr val="505050"/>
                </a:solidFill>
                <a:latin typeface="Calibri" panose="020F0502020204030204" pitchFamily="34" charset="0"/>
              </a:rPr>
              <a:t>That could abash the little Bird</a:t>
            </a:r>
          </a:p>
          <a:p>
            <a:r>
              <a:rPr lang="en-US" sz="1500" dirty="0">
                <a:solidFill>
                  <a:srgbClr val="505050"/>
                </a:solidFill>
                <a:latin typeface="Calibri" panose="020F0502020204030204" pitchFamily="34" charset="0"/>
              </a:rPr>
              <a:t>That kept so many warm -</a:t>
            </a:r>
          </a:p>
          <a:p>
            <a:r>
              <a:rPr lang="en-US" sz="1500" dirty="0">
                <a:solidFill>
                  <a:srgbClr val="505050"/>
                </a:solidFill>
                <a:latin typeface="Calibri" panose="020F0502020204030204" pitchFamily="34" charset="0"/>
              </a:rPr>
              <a:t/>
            </a:r>
            <a:br>
              <a:rPr lang="en-US" sz="1500" dirty="0">
                <a:solidFill>
                  <a:srgbClr val="505050"/>
                </a:solidFill>
                <a:latin typeface="Calibri" panose="020F0502020204030204" pitchFamily="34" charset="0"/>
              </a:rPr>
            </a:br>
            <a:r>
              <a:rPr lang="en-US" sz="1500" dirty="0">
                <a:solidFill>
                  <a:srgbClr val="505050"/>
                </a:solidFill>
                <a:latin typeface="Calibri" panose="020F0502020204030204" pitchFamily="34" charset="0"/>
              </a:rPr>
              <a:t>I’ve heard it in the </a:t>
            </a:r>
            <a:r>
              <a:rPr lang="en-US" sz="1500" dirty="0" err="1">
                <a:solidFill>
                  <a:srgbClr val="505050"/>
                </a:solidFill>
                <a:latin typeface="Calibri" panose="020F0502020204030204" pitchFamily="34" charset="0"/>
              </a:rPr>
              <a:t>chillest</a:t>
            </a:r>
            <a:r>
              <a:rPr lang="en-US" sz="1500" dirty="0">
                <a:solidFill>
                  <a:srgbClr val="505050"/>
                </a:solidFill>
                <a:latin typeface="Calibri" panose="020F0502020204030204" pitchFamily="34" charset="0"/>
              </a:rPr>
              <a:t> land -</a:t>
            </a:r>
          </a:p>
          <a:p>
            <a:r>
              <a:rPr lang="en-US" sz="1500" dirty="0">
                <a:solidFill>
                  <a:srgbClr val="505050"/>
                </a:solidFill>
                <a:latin typeface="Calibri" panose="020F0502020204030204" pitchFamily="34" charset="0"/>
              </a:rPr>
              <a:t>And on the strangest Sea -</a:t>
            </a:r>
          </a:p>
          <a:p>
            <a:r>
              <a:rPr lang="en-US" sz="1500" dirty="0">
                <a:solidFill>
                  <a:srgbClr val="505050"/>
                </a:solidFill>
                <a:latin typeface="Calibri" panose="020F0502020204030204" pitchFamily="34" charset="0"/>
              </a:rPr>
              <a:t>Yet - never - in Extremity,</a:t>
            </a:r>
          </a:p>
          <a:p>
            <a:r>
              <a:rPr lang="en-US" sz="1500" dirty="0">
                <a:solidFill>
                  <a:srgbClr val="505050"/>
                </a:solidFill>
                <a:latin typeface="Calibri" panose="020F0502020204030204" pitchFamily="34" charset="0"/>
              </a:rPr>
              <a:t>It asked a crumb - of me.</a:t>
            </a:r>
          </a:p>
        </p:txBody>
      </p:sp>
      <mc:AlternateContent xmlns:mc="http://schemas.openxmlformats.org/markup-compatibility/2006" xmlns:p14="http://schemas.microsoft.com/office/powerpoint/2010/main">
        <mc:Choice Requires="p14">
          <p:contentPart p14:bwMode="auto" r:id="rId11">
            <p14:nvContentPartPr>
              <p14:cNvPr id="8" name="Ink 7"/>
              <p14:cNvContentPartPr/>
              <p14:nvPr>
                <p:custDataLst>
                  <p:tags r:id="rId2"/>
                </p:custDataLst>
              </p14:nvPr>
            </p14:nvContentPartPr>
            <p14:xfrm>
              <a:off x="1756207" y="1519769"/>
              <a:ext cx="475200" cy="31590"/>
            </p14:xfrm>
          </p:contentPart>
        </mc:Choice>
        <mc:Fallback xmlns="">
          <p:pic>
            <p:nvPicPr>
              <p:cNvPr id="8" name="Ink 7"/>
              <p:cNvPicPr/>
              <p:nvPr/>
            </p:nvPicPr>
            <p:blipFill>
              <a:blip r:embed="rId12"/>
              <a:stretch>
                <a:fillRect/>
              </a:stretch>
            </p:blipFill>
            <p:spPr>
              <a:xfrm>
                <a:off x="1752967" y="1513307"/>
                <a:ext cx="485640" cy="4523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p14:cNvContentPartPr/>
              <p14:nvPr>
                <p:custDataLst>
                  <p:tags r:id="rId3"/>
                </p:custDataLst>
              </p14:nvPr>
            </p14:nvContentPartPr>
            <p14:xfrm>
              <a:off x="2112877" y="1517609"/>
              <a:ext cx="587790" cy="298890"/>
            </p14:xfrm>
          </p:contentPart>
        </mc:Choice>
        <mc:Fallback xmlns="">
          <p:pic>
            <p:nvPicPr>
              <p:cNvPr id="9" name="Ink 8"/>
              <p:cNvPicPr/>
              <p:nvPr/>
            </p:nvPicPr>
            <p:blipFill>
              <a:blip r:embed="rId14"/>
              <a:stretch>
                <a:fillRect/>
              </a:stretch>
            </p:blipFill>
            <p:spPr>
              <a:xfrm>
                <a:off x="2105678" y="1511135"/>
                <a:ext cx="602908" cy="312558"/>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p14:cNvContentPartPr/>
              <p14:nvPr>
                <p:custDataLst>
                  <p:tags r:id="rId4"/>
                </p:custDataLst>
              </p14:nvPr>
            </p14:nvContentPartPr>
            <p14:xfrm>
              <a:off x="2564587" y="1514639"/>
              <a:ext cx="1857870" cy="33750"/>
            </p14:xfrm>
          </p:contentPart>
        </mc:Choice>
        <mc:Fallback xmlns="">
          <p:pic>
            <p:nvPicPr>
              <p:cNvPr id="11" name="Ink 10"/>
              <p:cNvPicPr/>
              <p:nvPr/>
            </p:nvPicPr>
            <p:blipFill>
              <a:blip r:embed="rId16"/>
              <a:stretch>
                <a:fillRect/>
              </a:stretch>
            </p:blipFill>
            <p:spPr>
              <a:xfrm>
                <a:off x="2561707" y="1511010"/>
                <a:ext cx="1863270" cy="44637"/>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p14:cNvContentPartPr/>
              <p14:nvPr>
                <p:custDataLst>
                  <p:tags r:id="rId5"/>
                </p:custDataLst>
              </p14:nvPr>
            </p14:nvContentPartPr>
            <p14:xfrm>
              <a:off x="2088847" y="1765739"/>
              <a:ext cx="468720" cy="301590"/>
            </p14:xfrm>
          </p:contentPart>
        </mc:Choice>
        <mc:Fallback xmlns="">
          <p:pic>
            <p:nvPicPr>
              <p:cNvPr id="12" name="Ink 11"/>
              <p:cNvPicPr/>
              <p:nvPr/>
            </p:nvPicPr>
            <p:blipFill>
              <a:blip r:embed="rId18"/>
              <a:stretch>
                <a:fillRect/>
              </a:stretch>
            </p:blipFill>
            <p:spPr>
              <a:xfrm>
                <a:off x="2082367" y="1759261"/>
                <a:ext cx="482400" cy="314906"/>
              </a:xfrm>
              <a:prstGeom prst="rect">
                <a:avLst/>
              </a:prstGeom>
            </p:spPr>
          </p:pic>
        </mc:Fallback>
      </mc:AlternateContent>
      <p:sp>
        <p:nvSpPr>
          <p:cNvPr id="10" name="Rectangle 9"/>
          <p:cNvSpPr/>
          <p:nvPr>
            <p:custDataLst>
              <p:tags r:id="rId6"/>
            </p:custDataLst>
          </p:nvPr>
        </p:nvSpPr>
        <p:spPr>
          <a:xfrm>
            <a:off x="5164767" y="1196604"/>
            <a:ext cx="3943350" cy="323165"/>
          </a:xfrm>
          <a:prstGeom prst="rect">
            <a:avLst/>
          </a:prstGeom>
        </p:spPr>
        <p:txBody>
          <a:bodyPr wrap="square">
            <a:spAutoFit/>
          </a:bodyPr>
          <a:lstStyle/>
          <a:p>
            <a:r>
              <a:rPr lang="en-US" sz="1500" b="1" dirty="0" smtClean="0">
                <a:solidFill>
                  <a:srgbClr val="000000"/>
                </a:solidFill>
                <a:latin typeface="Calibri" panose="020F0502020204030204" pitchFamily="34" charset="0"/>
              </a:rPr>
              <a:t>Once we say </a:t>
            </a:r>
            <a:r>
              <a:rPr lang="en-US" sz="1500" b="1" dirty="0" smtClean="0">
                <a:solidFill>
                  <a:schemeClr val="bg2"/>
                </a:solidFill>
                <a:latin typeface="Calibri" panose="020F0502020204030204" pitchFamily="34" charset="0"/>
              </a:rPr>
              <a:t>HOPE = BIRD</a:t>
            </a:r>
            <a:r>
              <a:rPr lang="en-US" sz="1500" b="1" dirty="0" smtClean="0">
                <a:solidFill>
                  <a:srgbClr val="000000"/>
                </a:solidFill>
                <a:latin typeface="Calibri" panose="020F0502020204030204" pitchFamily="34" charset="0"/>
              </a:rPr>
              <a:t>…</a:t>
            </a:r>
            <a:endParaRPr lang="en-US" sz="1500" dirty="0">
              <a:solidFill>
                <a:srgbClr val="505050"/>
              </a:solidFill>
              <a:latin typeface="Calibri" panose="020F0502020204030204" pitchFamily="34" charset="0"/>
            </a:endParaRPr>
          </a:p>
        </p:txBody>
      </p:sp>
      <p:sp>
        <p:nvSpPr>
          <p:cNvPr id="13" name="Rectangle 12"/>
          <p:cNvSpPr/>
          <p:nvPr>
            <p:custDataLst>
              <p:tags r:id="rId7"/>
            </p:custDataLst>
          </p:nvPr>
        </p:nvSpPr>
        <p:spPr>
          <a:xfrm>
            <a:off x="5164767" y="1517609"/>
            <a:ext cx="3943350" cy="323165"/>
          </a:xfrm>
          <a:prstGeom prst="rect">
            <a:avLst/>
          </a:prstGeom>
        </p:spPr>
        <p:txBody>
          <a:bodyPr wrap="square">
            <a:spAutoFit/>
          </a:bodyPr>
          <a:lstStyle/>
          <a:p>
            <a:r>
              <a:rPr lang="en-US" sz="1500" b="1" dirty="0" smtClean="0">
                <a:solidFill>
                  <a:srgbClr val="000000"/>
                </a:solidFill>
                <a:latin typeface="Calibri" panose="020F0502020204030204" pitchFamily="34" charset="0"/>
              </a:rPr>
              <a:t>…it now makes sense to say </a:t>
            </a:r>
            <a:r>
              <a:rPr lang="en-US" sz="1500" b="1" dirty="0" smtClean="0">
                <a:solidFill>
                  <a:schemeClr val="bg2"/>
                </a:solidFill>
                <a:latin typeface="Calibri" panose="020F0502020204030204" pitchFamily="34" charset="0"/>
              </a:rPr>
              <a:t>HOPE </a:t>
            </a:r>
            <a:r>
              <a:rPr lang="en-US" sz="1500" b="1" u="sng" dirty="0" smtClean="0">
                <a:solidFill>
                  <a:schemeClr val="bg2"/>
                </a:solidFill>
                <a:latin typeface="Calibri" panose="020F0502020204030204" pitchFamily="34" charset="0"/>
              </a:rPr>
              <a:t>PERCHES</a:t>
            </a:r>
          </a:p>
        </p:txBody>
      </p:sp>
      <p:sp>
        <p:nvSpPr>
          <p:cNvPr id="14" name="Rectangle 13"/>
          <p:cNvSpPr/>
          <p:nvPr>
            <p:custDataLst>
              <p:tags r:id="rId8"/>
            </p:custDataLst>
          </p:nvPr>
        </p:nvSpPr>
        <p:spPr>
          <a:xfrm>
            <a:off x="5164767" y="1836356"/>
            <a:ext cx="3943350" cy="323165"/>
          </a:xfrm>
          <a:prstGeom prst="rect">
            <a:avLst/>
          </a:prstGeom>
        </p:spPr>
        <p:txBody>
          <a:bodyPr wrap="square">
            <a:spAutoFit/>
          </a:bodyPr>
          <a:lstStyle/>
          <a:p>
            <a:r>
              <a:rPr lang="en-US" sz="1500" b="1" dirty="0" smtClean="0">
                <a:solidFill>
                  <a:srgbClr val="000000"/>
                </a:solidFill>
                <a:latin typeface="Calibri" panose="020F0502020204030204" pitchFamily="34" charset="0"/>
              </a:rPr>
              <a:t>…or </a:t>
            </a:r>
            <a:r>
              <a:rPr lang="en-US" sz="1500" b="1" dirty="0" smtClean="0">
                <a:solidFill>
                  <a:schemeClr val="bg2"/>
                </a:solidFill>
                <a:latin typeface="Calibri" panose="020F0502020204030204" pitchFamily="34" charset="0"/>
              </a:rPr>
              <a:t>HOPE </a:t>
            </a:r>
            <a:r>
              <a:rPr lang="en-US" sz="1500" b="1" u="sng" dirty="0" smtClean="0">
                <a:solidFill>
                  <a:schemeClr val="bg2"/>
                </a:solidFill>
                <a:latin typeface="Calibri" panose="020F0502020204030204" pitchFamily="34" charset="0"/>
              </a:rPr>
              <a:t>SING</a:t>
            </a:r>
            <a:r>
              <a:rPr lang="en-US" sz="1500" b="1" u="sng" dirty="0" smtClean="0">
                <a:solidFill>
                  <a:schemeClr val="bg2"/>
                </a:solidFill>
                <a:latin typeface="Calibri" panose="020F0502020204030204" pitchFamily="34" charset="0"/>
              </a:rPr>
              <a:t>S</a:t>
            </a:r>
          </a:p>
        </p:txBody>
      </p:sp>
      <p:sp>
        <p:nvSpPr>
          <p:cNvPr id="16" name="Rectangle 15"/>
          <p:cNvSpPr/>
          <p:nvPr>
            <p:custDataLst>
              <p:tags r:id="rId9"/>
            </p:custDataLst>
          </p:nvPr>
        </p:nvSpPr>
        <p:spPr>
          <a:xfrm>
            <a:off x="5100972" y="2163533"/>
            <a:ext cx="3773670" cy="1938992"/>
          </a:xfrm>
          <a:prstGeom prst="rect">
            <a:avLst/>
          </a:prstGeom>
        </p:spPr>
        <p:txBody>
          <a:bodyPr wrap="square">
            <a:spAutoFit/>
          </a:bodyPr>
          <a:lstStyle/>
          <a:p>
            <a:r>
              <a:rPr lang="en-US" sz="1500" b="1" dirty="0" smtClean="0">
                <a:solidFill>
                  <a:srgbClr val="000000"/>
                </a:solidFill>
                <a:latin typeface="Calibri" panose="020F0502020204030204" pitchFamily="34" charset="0"/>
              </a:rPr>
              <a:t>We could have described those aspects of HOPE without the analogy, but casting our abstract idea of HOPE as a well-understood thing gave us access to similarly well-understood and evocative verbs, helping the reader more readily grasp our meaning.</a:t>
            </a:r>
          </a:p>
          <a:p>
            <a:endParaRPr lang="en-US" sz="1500" b="1" u="sng" dirty="0">
              <a:solidFill>
                <a:srgbClr val="000000"/>
              </a:solidFill>
              <a:latin typeface="Calibri" panose="020F0502020204030204" pitchFamily="34" charset="0"/>
            </a:endParaRPr>
          </a:p>
          <a:p>
            <a:r>
              <a:rPr lang="en-US" sz="1500" b="1" u="sng" dirty="0" smtClean="0">
                <a:solidFill>
                  <a:srgbClr val="000000"/>
                </a:solidFill>
                <a:latin typeface="Calibri" panose="020F0502020204030204" pitchFamily="34" charset="0"/>
              </a:rPr>
              <a:t>The same thing happens in code with ADTs.</a:t>
            </a:r>
            <a:endParaRPr lang="en-US" sz="1500" b="1" u="sng" dirty="0" smtClean="0">
              <a:solidFill>
                <a:schemeClr val="bg2"/>
              </a:solidFill>
              <a:latin typeface="Calibri" panose="020F0502020204030204" pitchFamily="34" charset="0"/>
            </a:endParaRPr>
          </a:p>
        </p:txBody>
      </p:sp>
    </p:spTree>
    <p:extLst>
      <p:ext uri="{BB962C8B-B14F-4D97-AF65-F5344CB8AC3E}">
        <p14:creationId xmlns:p14="http://schemas.microsoft.com/office/powerpoint/2010/main" val="2384104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Vector</a:t>
            </a:r>
            <a:endParaRPr lang="en-US" dirty="0"/>
          </a:p>
        </p:txBody>
      </p:sp>
      <p:sp>
        <p:nvSpPr>
          <p:cNvPr id="3" name="Content Placeholder 2"/>
          <p:cNvSpPr>
            <a:spLocks noGrp="1"/>
          </p:cNvSpPr>
          <p:nvPr>
            <p:ph sz="quarter" idx="10"/>
            <p:custDataLst>
              <p:tags r:id="rId2"/>
            </p:custDataLst>
          </p:nvPr>
        </p:nvSpPr>
        <p:spPr>
          <a:xfrm>
            <a:off x="955677" y="908684"/>
            <a:ext cx="7700963" cy="3968115"/>
          </a:xfrm>
        </p:spPr>
        <p:txBody>
          <a:bodyPr>
            <a:normAutofit lnSpcReduction="10000"/>
          </a:bodyPr>
          <a:lstStyle/>
          <a:p>
            <a:pPr>
              <a:buFont typeface="Wingdings" panose="05000000000000000000" pitchFamily="2" charset="2"/>
              <a:buChar char="§"/>
            </a:pPr>
            <a:r>
              <a:rPr lang="en-US" dirty="0" smtClean="0"/>
              <a:t>ADT abstraction similar to an array</a:t>
            </a:r>
          </a:p>
          <a:p>
            <a:pPr>
              <a:buFont typeface="Wingdings" panose="05000000000000000000" pitchFamily="2" charset="2"/>
              <a:buChar char="§"/>
            </a:pPr>
            <a:r>
              <a:rPr lang="en-US" dirty="0" smtClean="0"/>
              <a:t>Many languages have a version of this</a:t>
            </a:r>
          </a:p>
          <a:p>
            <a:pPr lvl="2"/>
            <a:r>
              <a:rPr lang="en-US" dirty="0" smtClean="0"/>
              <a:t>Java </a:t>
            </a:r>
            <a:r>
              <a:rPr lang="en-US" dirty="0" err="1" smtClean="0">
                <a:latin typeface="Consolas" panose="020B0609020204030204" pitchFamily="49" charset="0"/>
                <a:cs typeface="Consolas" panose="020B0609020204030204" pitchFamily="49" charset="0"/>
              </a:rPr>
              <a:t>ArrayList</a:t>
            </a:r>
            <a:endParaRPr lang="en-US" dirty="0" smtClean="0">
              <a:latin typeface="Consolas" panose="020B0609020204030204" pitchFamily="49" charset="0"/>
              <a:cs typeface="Consolas" panose="020B0609020204030204" pitchFamily="49" charset="0"/>
            </a:endParaRPr>
          </a:p>
          <a:p>
            <a:pPr lvl="2"/>
            <a:r>
              <a:rPr lang="en-US" dirty="0" smtClean="0"/>
              <a:t>(</a:t>
            </a:r>
            <a:r>
              <a:rPr lang="en-US" dirty="0" smtClean="0"/>
              <a:t>remember, ADTs are conceptual abstractions that are language-independent)</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In C++ we declare one like this:</a:t>
            </a:r>
          </a:p>
          <a:p>
            <a:pPr>
              <a:buFont typeface="Wingdings" panose="05000000000000000000" pitchFamily="2" charset="2"/>
              <a:buChar char="§"/>
            </a:pPr>
            <a:r>
              <a:rPr lang="en-US" dirty="0" smtClean="0"/>
              <a:t>This &lt; .. &gt; </a:t>
            </a:r>
            <a:r>
              <a:rPr lang="en-US" dirty="0" smtClean="0"/>
              <a:t>syntax is called </a:t>
            </a:r>
            <a:r>
              <a:rPr lang="en-US" b="1" dirty="0" smtClean="0">
                <a:solidFill>
                  <a:schemeClr val="bg2"/>
                </a:solidFill>
              </a:rPr>
              <a:t>template</a:t>
            </a:r>
            <a:r>
              <a:rPr lang="en-US" dirty="0" smtClean="0"/>
              <a:t> syntax</a:t>
            </a:r>
          </a:p>
          <a:p>
            <a:pPr lvl="2"/>
            <a:r>
              <a:rPr lang="en-US" dirty="0" smtClean="0"/>
              <a:t>Vectors can hold many things, but they all have to be the same type</a:t>
            </a:r>
          </a:p>
          <a:p>
            <a:pPr lvl="2"/>
            <a:r>
              <a:rPr lang="en-US" dirty="0" smtClean="0"/>
              <a:t>The type goes in the &lt; </a:t>
            </a:r>
            <a:r>
              <a:rPr lang="en-US" dirty="0" smtClean="0"/>
              <a:t>.. &gt; </a:t>
            </a:r>
            <a:r>
              <a:rPr lang="en-US" dirty="0" smtClean="0"/>
              <a:t>after the class name Vector</a:t>
            </a:r>
          </a:p>
          <a:p>
            <a:pPr lvl="3"/>
            <a:r>
              <a:rPr lang="en-US" dirty="0" smtClean="0">
                <a:latin typeface="Consolas" panose="020B0609020204030204" pitchFamily="49" charset="0"/>
                <a:cs typeface="Consolas" panose="020B0609020204030204" pitchFamily="49" charset="0"/>
              </a:rPr>
              <a:t>Vector&lt;</a:t>
            </a:r>
            <a:r>
              <a:rPr lang="en-US" dirty="0" err="1" smtClean="0">
                <a:latin typeface="Consolas" panose="020B0609020204030204" pitchFamily="49" charset="0"/>
                <a:cs typeface="Consolas" panose="020B0609020204030204" pitchFamily="49" charset="0"/>
              </a:rPr>
              <a:t>int</a:t>
            </a:r>
            <a:r>
              <a:rPr lang="en-US" dirty="0" smtClean="0">
                <a:latin typeface="Consolas" panose="020B0609020204030204" pitchFamily="49" charset="0"/>
                <a:cs typeface="Consolas" panose="020B0609020204030204" pitchFamily="49" charset="0"/>
              </a:rPr>
              <a:t>&gt; assignment3Scores;</a:t>
            </a:r>
          </a:p>
          <a:p>
            <a:pPr lvl="3"/>
            <a:r>
              <a:rPr lang="en-US" dirty="0" smtClean="0">
                <a:latin typeface="Consolas" panose="020B0609020204030204" pitchFamily="49" charset="0"/>
                <a:cs typeface="Consolas" panose="020B0609020204030204" pitchFamily="49" charset="0"/>
              </a:rPr>
              <a:t>Vector&lt;double&gt; </a:t>
            </a:r>
            <a:r>
              <a:rPr lang="en-US" dirty="0" err="1" smtClean="0">
                <a:latin typeface="Consolas" panose="020B0609020204030204" pitchFamily="49" charset="0"/>
                <a:cs typeface="Consolas" panose="020B0609020204030204" pitchFamily="49" charset="0"/>
              </a:rPr>
              <a:t>measurementsData</a:t>
            </a:r>
            <a:r>
              <a:rPr lang="en-US" dirty="0" smtClean="0">
                <a:latin typeface="Consolas" panose="020B0609020204030204" pitchFamily="49" charset="0"/>
                <a:cs typeface="Consolas" panose="020B0609020204030204" pitchFamily="49" charset="0"/>
              </a:rPr>
              <a:t>;</a:t>
            </a:r>
          </a:p>
          <a:p>
            <a:pPr lvl="3"/>
            <a:r>
              <a:rPr lang="en-US" dirty="0" smtClean="0">
                <a:latin typeface="Consolas" panose="020B0609020204030204" pitchFamily="49" charset="0"/>
                <a:cs typeface="Consolas" panose="020B0609020204030204" pitchFamily="49" charset="0"/>
              </a:rPr>
              <a:t>Vector&lt;Vector&lt;</a:t>
            </a:r>
            <a:r>
              <a:rPr lang="en-US" dirty="0" err="1" smtClean="0">
                <a:latin typeface="Consolas" panose="020B0609020204030204" pitchFamily="49" charset="0"/>
                <a:cs typeface="Consolas" panose="020B0609020204030204" pitchFamily="49" charset="0"/>
              </a:rPr>
              <a:t>int</a:t>
            </a:r>
            <a:r>
              <a:rPr lang="en-US" dirty="0" smtClean="0">
                <a:latin typeface="Consolas" panose="020B0609020204030204" pitchFamily="49" charset="0"/>
                <a:cs typeface="Consolas" panose="020B0609020204030204" pitchFamily="49" charset="0"/>
              </a:rPr>
              <a:t>&gt;&gt; </a:t>
            </a:r>
            <a:r>
              <a:rPr lang="en-US" dirty="0" err="1" smtClean="0">
                <a:latin typeface="Consolas" panose="020B0609020204030204" pitchFamily="49" charset="0"/>
                <a:cs typeface="Consolas" panose="020B0609020204030204" pitchFamily="49" charset="0"/>
              </a:rPr>
              <a:t>allAssignmentScores</a:t>
            </a:r>
            <a:r>
              <a:rPr lang="en-US" dirty="0" smtClean="0">
                <a:latin typeface="Consolas" panose="020B0609020204030204" pitchFamily="49" charset="0"/>
                <a:cs typeface="Consolas" panose="020B0609020204030204" pitchFamily="49" charset="0"/>
              </a:rPr>
              <a:t>;</a:t>
            </a:r>
            <a:endParaRPr lang="en-US" dirty="0" smtClean="0"/>
          </a:p>
          <a:p>
            <a:pPr>
              <a:buFont typeface="Wingdings" panose="05000000000000000000" pitchFamily="2" charset="2"/>
              <a:buChar char="§"/>
            </a:pPr>
            <a:endParaRPr lang="en-US" dirty="0"/>
          </a:p>
        </p:txBody>
      </p:sp>
      <p:sp>
        <p:nvSpPr>
          <p:cNvPr id="4" name="Rectangle 3"/>
          <p:cNvSpPr/>
          <p:nvPr>
            <p:custDataLst>
              <p:tags r:id="rId3"/>
            </p:custDataLst>
          </p:nvPr>
        </p:nvSpPr>
        <p:spPr>
          <a:xfrm>
            <a:off x="4662454" y="2634147"/>
            <a:ext cx="3994184" cy="369332"/>
          </a:xfrm>
          <a:prstGeom prst="rect">
            <a:avLst/>
          </a:prstGeom>
          <a:solidFill>
            <a:schemeClr val="bg1"/>
          </a:solidFill>
          <a:ln>
            <a:solidFill>
              <a:schemeClr val="tx1"/>
            </a:solidFill>
          </a:ln>
        </p:spPr>
        <p:txBody>
          <a:bodyPr wrap="square">
            <a:spAutoFit/>
          </a:bodyPr>
          <a:lstStyle/>
          <a:p>
            <a:pPr marL="51435"/>
            <a:r>
              <a:rPr lang="en-US" b="1" dirty="0">
                <a:solidFill>
                  <a:srgbClr val="0070C0"/>
                </a:solidFill>
                <a:latin typeface="Consolas" panose="020B0609020204030204" pitchFamily="49" charset="0"/>
                <a:cs typeface="Consolas" panose="020B0609020204030204" pitchFamily="49" charset="0"/>
              </a:rPr>
              <a:t>Vector</a:t>
            </a:r>
            <a:r>
              <a:rPr lang="en-US" b="1" dirty="0">
                <a:latin typeface="Consolas" panose="020B0609020204030204" pitchFamily="49" charset="0"/>
                <a:cs typeface="Consolas" panose="020B0609020204030204" pitchFamily="49" charset="0"/>
              </a:rPr>
              <a:t>&lt;string&gt; lines;</a:t>
            </a:r>
          </a:p>
        </p:txBody>
      </p:sp>
    </p:spTree>
    <p:extLst>
      <p:ext uri="{BB962C8B-B14F-4D97-AF65-F5344CB8AC3E}">
        <p14:creationId xmlns:p14="http://schemas.microsoft.com/office/powerpoint/2010/main" val="277600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Grid ADT</a:t>
            </a:r>
            <a:endParaRPr lang="en-US" dirty="0" smtClean="0"/>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ＭＳ Ｐゴシック" charset="0"/>
              </a:rPr>
              <a:t>Code example</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2939604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Grl25AVA28"/>
          <p:cNvPicPr>
            <a:picLocks noRot="1" noChangeAspect="1"/>
          </p:cNvPicPr>
          <p:nvPr>
            <a:videoFile r:link="rId1"/>
            <p:custDataLst>
              <p:tags r:id="rId2"/>
            </p:custDataLst>
          </p:nvPr>
        </p:nvPicPr>
        <p:blipFill>
          <a:blip r:embed="rId5"/>
          <a:stretch>
            <a:fillRect/>
          </a:stretch>
        </p:blipFill>
        <p:spPr>
          <a:xfrm>
            <a:off x="0" y="0"/>
            <a:ext cx="9144000" cy="5143501"/>
          </a:xfrm>
          <a:prstGeom prst="rect">
            <a:avLst/>
          </a:prstGeom>
        </p:spPr>
      </p:pic>
    </p:spTree>
    <p:extLst>
      <p:ext uri="{BB962C8B-B14F-4D97-AF65-F5344CB8AC3E}">
        <p14:creationId xmlns:p14="http://schemas.microsoft.com/office/powerpoint/2010/main" val="2651443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47135" y="125362"/>
            <a:ext cx="7145593" cy="535512"/>
          </a:xfrm>
        </p:spPr>
        <p:txBody>
          <a:bodyPr>
            <a:normAutofit fontScale="90000"/>
          </a:bodyPr>
          <a:lstStyle/>
          <a:p>
            <a:r>
              <a:rPr lang="en-US" dirty="0" smtClean="0"/>
              <a:t>Handy loop idiom: iterating over “neighbors” in a Grid</a:t>
            </a:r>
            <a:endParaRPr lang="en-US" dirty="0"/>
          </a:p>
        </p:txBody>
      </p:sp>
      <p:sp>
        <p:nvSpPr>
          <p:cNvPr id="4" name="Content Placeholder 2"/>
          <p:cNvSpPr>
            <a:spLocks noGrp="1"/>
          </p:cNvSpPr>
          <p:nvPr>
            <p:ph idx="4294967295"/>
            <p:custDataLst>
              <p:tags r:id="rId2"/>
            </p:custDataLst>
          </p:nvPr>
        </p:nvSpPr>
        <p:spPr>
          <a:xfrm>
            <a:off x="1047135" y="892278"/>
            <a:ext cx="7573297" cy="3119284"/>
          </a:xfrm>
          <a:prstGeom prst="rect">
            <a:avLst/>
          </a:prstGeom>
          <a:ln>
            <a:noFill/>
          </a:ln>
        </p:spPr>
        <p:txBody>
          <a:bodyPr>
            <a:noAutofit/>
          </a:bodyPr>
          <a:lstStyle/>
          <a:p>
            <a:pPr marL="0" indent="0"/>
            <a:r>
              <a:rPr lang="en-US" sz="1600" b="1" dirty="0">
                <a:latin typeface="Consolas" panose="020B0609020204030204" pitchFamily="49" charset="0"/>
                <a:cs typeface="Consolas" panose="020B0609020204030204" pitchFamily="49" charset="0"/>
              </a:rPr>
              <a:t>static </a:t>
            </a:r>
            <a:r>
              <a:rPr lang="en-US" sz="1600" b="1" dirty="0" smtClean="0">
                <a:latin typeface="Consolas" panose="020B0609020204030204" pitchFamily="49" charset="0"/>
                <a:cs typeface="Consolas" panose="020B0609020204030204" pitchFamily="49" charset="0"/>
              </a:rPr>
              <a:t>void neighbors(Grid&lt;bool</a:t>
            </a:r>
            <a:r>
              <a:rPr lang="en-US" sz="1600" b="1" dirty="0">
                <a:latin typeface="Consolas" panose="020B0609020204030204" pitchFamily="49" charset="0"/>
                <a:cs typeface="Consolas" panose="020B0609020204030204" pitchFamily="49" charset="0"/>
              </a:rPr>
              <a:t>&gt;&amp; board,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row,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col) {</a:t>
            </a:r>
          </a:p>
          <a:p>
            <a:pPr marL="0" indent="0"/>
            <a:r>
              <a:rPr lang="en-US" sz="1600" b="1" dirty="0">
                <a:latin typeface="Consolas" panose="020B0609020204030204" pitchFamily="49" charset="0"/>
                <a:cs typeface="Consolas" panose="020B0609020204030204" pitchFamily="49" charset="0"/>
              </a:rPr>
              <a:t>    for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drow</a:t>
            </a:r>
            <a:r>
              <a:rPr lang="en-US" sz="1600" b="1" dirty="0">
                <a:latin typeface="Consolas" panose="020B0609020204030204" pitchFamily="49" charset="0"/>
                <a:cs typeface="Consolas" panose="020B0609020204030204" pitchFamily="49" charset="0"/>
              </a:rPr>
              <a:t>  = -1; </a:t>
            </a:r>
            <a:r>
              <a:rPr lang="en-US" sz="1600" b="1" dirty="0" err="1">
                <a:latin typeface="Consolas" panose="020B0609020204030204" pitchFamily="49" charset="0"/>
                <a:cs typeface="Consolas" panose="020B0609020204030204" pitchFamily="49" charset="0"/>
              </a:rPr>
              <a:t>drow</a:t>
            </a:r>
            <a:r>
              <a:rPr lang="en-US" sz="1600" b="1" dirty="0">
                <a:latin typeface="Consolas" panose="020B0609020204030204" pitchFamily="49" charset="0"/>
                <a:cs typeface="Consolas" panose="020B0609020204030204" pitchFamily="49" charset="0"/>
              </a:rPr>
              <a:t>  &lt;= 1; </a:t>
            </a:r>
            <a:r>
              <a:rPr lang="en-US" sz="1600" b="1" dirty="0" err="1">
                <a:latin typeface="Consolas" panose="020B0609020204030204" pitchFamily="49" charset="0"/>
                <a:cs typeface="Consolas" panose="020B0609020204030204" pitchFamily="49" charset="0"/>
              </a:rPr>
              <a:t>drow</a:t>
            </a:r>
            <a:r>
              <a:rPr lang="en-US" sz="1600" b="1" dirty="0">
                <a:latin typeface="Consolas" panose="020B0609020204030204" pitchFamily="49" charset="0"/>
                <a:cs typeface="Consolas" panose="020B0609020204030204" pitchFamily="49" charset="0"/>
              </a:rPr>
              <a:t>++) {</a:t>
            </a:r>
          </a:p>
          <a:p>
            <a:pPr marL="0" indent="0"/>
            <a:r>
              <a:rPr lang="en-US" sz="1600" b="1" dirty="0">
                <a:latin typeface="Consolas" panose="020B0609020204030204" pitchFamily="49" charset="0"/>
                <a:cs typeface="Consolas" panose="020B0609020204030204" pitchFamily="49" charset="0"/>
              </a:rPr>
              <a:t>        for (</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dcol</a:t>
            </a:r>
            <a:r>
              <a:rPr lang="en-US" sz="1600" b="1" dirty="0">
                <a:latin typeface="Consolas" panose="020B0609020204030204" pitchFamily="49" charset="0"/>
                <a:cs typeface="Consolas" panose="020B0609020204030204" pitchFamily="49" charset="0"/>
              </a:rPr>
              <a:t> = -1; </a:t>
            </a:r>
            <a:r>
              <a:rPr lang="en-US" sz="1600" b="1" dirty="0" err="1">
                <a:latin typeface="Consolas" panose="020B0609020204030204" pitchFamily="49" charset="0"/>
                <a:cs typeface="Consolas" panose="020B0609020204030204" pitchFamily="49" charset="0"/>
              </a:rPr>
              <a:t>dcol</a:t>
            </a:r>
            <a:r>
              <a:rPr lang="en-US" sz="1600" b="1" dirty="0">
                <a:latin typeface="Consolas" panose="020B0609020204030204" pitchFamily="49" charset="0"/>
                <a:cs typeface="Consolas" panose="020B0609020204030204" pitchFamily="49" charset="0"/>
              </a:rPr>
              <a:t> &lt;= 1; </a:t>
            </a:r>
            <a:r>
              <a:rPr lang="en-US" sz="1600" b="1" dirty="0" err="1">
                <a:latin typeface="Consolas" panose="020B0609020204030204" pitchFamily="49" charset="0"/>
                <a:cs typeface="Consolas" panose="020B0609020204030204" pitchFamily="49" charset="0"/>
              </a:rPr>
              <a:t>dcol</a:t>
            </a:r>
            <a:r>
              <a:rPr lang="en-US" sz="1600" b="1" dirty="0">
                <a:latin typeface="Consolas" panose="020B0609020204030204" pitchFamily="49" charset="0"/>
                <a:cs typeface="Consolas" panose="020B0609020204030204" pitchFamily="49" charset="0"/>
              </a:rPr>
              <a:t>++) {</a:t>
            </a:r>
          </a:p>
          <a:p>
            <a:pPr marL="0" indent="0"/>
            <a:r>
              <a:rPr lang="en-US" sz="1600" b="1" dirty="0" smtClean="0">
                <a:latin typeface="Consolas" panose="020B0609020204030204" pitchFamily="49" charset="0"/>
                <a:cs typeface="Consolas" panose="020B0609020204030204" pitchFamily="49" charset="0"/>
              </a:rPr>
              <a:t>		    // do something with board[row + </a:t>
            </a:r>
            <a:r>
              <a:rPr lang="en-US" sz="1600" b="1" dirty="0" err="1" smtClean="0">
                <a:latin typeface="Consolas" panose="020B0609020204030204" pitchFamily="49" charset="0"/>
                <a:cs typeface="Consolas" panose="020B0609020204030204" pitchFamily="49" charset="0"/>
              </a:rPr>
              <a:t>drow</a:t>
            </a:r>
            <a:r>
              <a:rPr lang="en-US" sz="1600" b="1" dirty="0" smtClean="0">
                <a:latin typeface="Consolas" panose="020B0609020204030204" pitchFamily="49" charset="0"/>
                <a:cs typeface="Consolas" panose="020B0609020204030204" pitchFamily="49" charset="0"/>
              </a:rPr>
              <a:t>][col + </a:t>
            </a:r>
            <a:r>
              <a:rPr lang="en-US" sz="1600" b="1" dirty="0" err="1" smtClean="0">
                <a:latin typeface="Consolas" panose="020B0609020204030204" pitchFamily="49" charset="0"/>
                <a:cs typeface="Consolas" panose="020B0609020204030204" pitchFamily="49" charset="0"/>
              </a:rPr>
              <a:t>dcol</a:t>
            </a:r>
            <a:r>
              <a:rPr lang="en-US" sz="1600" b="1" dirty="0" smtClean="0">
                <a:latin typeface="Consolas" panose="020B0609020204030204" pitchFamily="49" charset="0"/>
                <a:cs typeface="Consolas" panose="020B0609020204030204" pitchFamily="49" charset="0"/>
              </a:rPr>
              <a:t>]</a:t>
            </a:r>
          </a:p>
          <a:p>
            <a:pPr marL="0" indent="0"/>
            <a:r>
              <a:rPr lang="en-US" sz="1600" b="1" dirty="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a:t>
            </a:r>
            <a:endParaRPr lang="en-US" sz="1600" b="1" dirty="0">
              <a:latin typeface="Consolas" panose="020B0609020204030204" pitchFamily="49" charset="0"/>
              <a:cs typeface="Consolas" panose="020B0609020204030204" pitchFamily="49" charset="0"/>
            </a:endParaRPr>
          </a:p>
          <a:p>
            <a:pPr marL="0" indent="0"/>
            <a:r>
              <a:rPr lang="en-US" sz="1600" b="1" dirty="0">
                <a:latin typeface="Consolas" panose="020B0609020204030204" pitchFamily="49" charset="0"/>
                <a:cs typeface="Consolas" panose="020B0609020204030204" pitchFamily="49" charset="0"/>
              </a:rPr>
              <a:t>    </a:t>
            </a:r>
            <a:r>
              <a:rPr lang="en-US" sz="1600" b="1" dirty="0" smtClean="0">
                <a:latin typeface="Consolas" panose="020B0609020204030204" pitchFamily="49" charset="0"/>
                <a:cs typeface="Consolas" panose="020B0609020204030204" pitchFamily="49" charset="0"/>
              </a:rPr>
              <a:t>}</a:t>
            </a:r>
          </a:p>
          <a:p>
            <a:pPr marL="0" indent="0"/>
            <a:r>
              <a:rPr lang="en-US" sz="1600" b="1" dirty="0" smtClean="0">
                <a:latin typeface="Consolas" panose="020B0609020204030204" pitchFamily="49" charset="0"/>
                <a:cs typeface="Consolas" panose="020B0609020204030204" pitchFamily="49" charset="0"/>
              </a:rPr>
              <a:t>}</a:t>
            </a:r>
            <a:endParaRPr lang="en-US" sz="1600" b="1" dirty="0">
              <a:latin typeface="Consolas" panose="020B0609020204030204" pitchFamily="49" charset="0"/>
              <a:cs typeface="Consolas" panose="020B0609020204030204" pitchFamily="49" charset="0"/>
            </a:endParaRPr>
          </a:p>
        </p:txBody>
      </p:sp>
      <p:sp>
        <p:nvSpPr>
          <p:cNvPr id="3" name="Rectangle 2"/>
          <p:cNvSpPr/>
          <p:nvPr>
            <p:custDataLst>
              <p:tags r:id="rId3"/>
            </p:custDataLst>
          </p:nvPr>
        </p:nvSpPr>
        <p:spPr>
          <a:xfrm>
            <a:off x="276048" y="4315308"/>
            <a:ext cx="7765025" cy="738664"/>
          </a:xfrm>
          <a:prstGeom prst="rect">
            <a:avLst/>
          </a:prstGeom>
        </p:spPr>
        <p:txBody>
          <a:bodyPr wrap="square">
            <a:spAutoFit/>
          </a:bodyPr>
          <a:lstStyle/>
          <a:p>
            <a:pPr marL="385763"/>
            <a:r>
              <a:rPr lang="en-US" sz="1400" dirty="0"/>
              <a:t>These nested for loops generate all the pairs in the cross product {-1,0,1} x {-1,0,1}, and we can add these as offsets to a (</a:t>
            </a:r>
            <a:r>
              <a:rPr lang="en-US" sz="1400" dirty="0" err="1"/>
              <a:t>row,col</a:t>
            </a:r>
            <a:r>
              <a:rPr lang="en-US" sz="1400" dirty="0"/>
              <a:t>) coordinate to generate all the neighbors (note: often want to test for and exclude the (0,0) offset, which is </a:t>
            </a:r>
            <a:r>
              <a:rPr lang="en-US" sz="1400" dirty="0" smtClean="0"/>
              <a:t>“self” not a neighbor)</a:t>
            </a:r>
            <a:endParaRPr lang="en-US" sz="1400" dirty="0"/>
          </a:p>
        </p:txBody>
      </p:sp>
      <p:graphicFrame>
        <p:nvGraphicFramePr>
          <p:cNvPr id="5" name="Table 4"/>
          <p:cNvGraphicFramePr>
            <a:graphicFrameLocks noGrp="1"/>
          </p:cNvGraphicFramePr>
          <p:nvPr>
            <p:custDataLst>
              <p:tags r:id="rId4"/>
            </p:custDataLst>
            <p:extLst/>
          </p:nvPr>
        </p:nvGraphicFramePr>
        <p:xfrm>
          <a:off x="5346289" y="2241755"/>
          <a:ext cx="2281083" cy="2013156"/>
        </p:xfrm>
        <a:graphic>
          <a:graphicData uri="http://schemas.openxmlformats.org/drawingml/2006/table">
            <a:tbl>
              <a:tblPr firstRow="1" bandRow="1">
                <a:tableStyleId>{5C22544A-7EE6-4342-B048-85BDC9FD1C3A}</a:tableStyleId>
              </a:tblPr>
              <a:tblGrid>
                <a:gridCol w="760361"/>
                <a:gridCol w="760361"/>
                <a:gridCol w="760361"/>
              </a:tblGrid>
              <a:tr h="671052">
                <a:tc>
                  <a:txBody>
                    <a:bodyPr/>
                    <a:lstStyle/>
                    <a:p>
                      <a:r>
                        <a:rPr lang="en-US" b="0" dirty="0" smtClean="0">
                          <a:solidFill>
                            <a:schemeClr val="tx1"/>
                          </a:solidFill>
                        </a:rPr>
                        <a:t>R -1</a:t>
                      </a:r>
                    </a:p>
                    <a:p>
                      <a:r>
                        <a:rPr lang="en-US" b="0" dirty="0" smtClean="0">
                          <a:solidFill>
                            <a:schemeClr val="tx1"/>
                          </a:solidFill>
                        </a:rPr>
                        <a:t>C -1</a:t>
                      </a:r>
                      <a:endParaRPr lang="en-US" b="0" dirty="0">
                        <a:solidFill>
                          <a:schemeClr val="tx1"/>
                        </a:solidFill>
                      </a:endParaRPr>
                    </a:p>
                  </a:txBody>
                  <a:tcPr>
                    <a:lnB w="12700" cap="flat" cmpd="sng" algn="ctr">
                      <a:solidFill>
                        <a:schemeClr val="bg1"/>
                      </a:solidFill>
                      <a:prstDash val="solid"/>
                      <a:round/>
                      <a:headEnd type="none" w="med" len="med"/>
                      <a:tailEnd type="none" w="med" len="med"/>
                    </a:lnB>
                    <a:solidFill>
                      <a:srgbClr val="DBCECC"/>
                    </a:solidFill>
                  </a:tcPr>
                </a:tc>
                <a:tc>
                  <a:txBody>
                    <a:bodyPr/>
                    <a:lstStyle/>
                    <a:p>
                      <a:r>
                        <a:rPr lang="en-US" b="0" dirty="0" smtClean="0">
                          <a:solidFill>
                            <a:schemeClr val="tx1"/>
                          </a:solidFill>
                        </a:rPr>
                        <a:t>R -1</a:t>
                      </a:r>
                    </a:p>
                    <a:p>
                      <a:r>
                        <a:rPr lang="en-US" b="0" dirty="0" smtClean="0">
                          <a:solidFill>
                            <a:schemeClr val="tx1"/>
                          </a:solidFill>
                        </a:rPr>
                        <a:t>C +0</a:t>
                      </a:r>
                    </a:p>
                  </a:txBody>
                  <a:tcPr>
                    <a:lnB w="12700" cap="flat" cmpd="sng" algn="ctr">
                      <a:solidFill>
                        <a:schemeClr val="bg1"/>
                      </a:solidFill>
                      <a:prstDash val="solid"/>
                      <a:round/>
                      <a:headEnd type="none" w="med" len="med"/>
                      <a:tailEnd type="none" w="med" len="med"/>
                    </a:lnB>
                    <a:solidFill>
                      <a:srgbClr val="DBCECC"/>
                    </a:solidFill>
                  </a:tcPr>
                </a:tc>
                <a:tc>
                  <a:txBody>
                    <a:bodyPr/>
                    <a:lstStyle/>
                    <a:p>
                      <a:r>
                        <a:rPr lang="en-US" b="0" dirty="0" smtClean="0">
                          <a:solidFill>
                            <a:schemeClr val="tx1"/>
                          </a:solidFill>
                        </a:rPr>
                        <a:t>R -1</a:t>
                      </a:r>
                    </a:p>
                    <a:p>
                      <a:r>
                        <a:rPr lang="en-US" b="0" dirty="0" smtClean="0">
                          <a:solidFill>
                            <a:schemeClr val="tx1"/>
                          </a:solidFill>
                        </a:rPr>
                        <a:t>C +1</a:t>
                      </a:r>
                    </a:p>
                  </a:txBody>
                  <a:tcPr>
                    <a:lnB w="12700" cap="flat" cmpd="sng" algn="ctr">
                      <a:solidFill>
                        <a:schemeClr val="bg1"/>
                      </a:solidFill>
                      <a:prstDash val="solid"/>
                      <a:round/>
                      <a:headEnd type="none" w="med" len="med"/>
                      <a:tailEnd type="none" w="med" len="med"/>
                    </a:lnB>
                    <a:solidFill>
                      <a:srgbClr val="DBCECC"/>
                    </a:solidFill>
                  </a:tcPr>
                </a:tc>
              </a:tr>
              <a:tr h="671052">
                <a:tc>
                  <a:txBody>
                    <a:bodyPr/>
                    <a:lstStyle/>
                    <a:p>
                      <a:r>
                        <a:rPr lang="en-US" dirty="0" smtClean="0"/>
                        <a:t>R +0</a:t>
                      </a:r>
                    </a:p>
                    <a:p>
                      <a:r>
                        <a:rPr lang="en-US" dirty="0" smtClean="0"/>
                        <a:t>C -1</a:t>
                      </a:r>
                    </a:p>
                  </a:txBody>
                  <a:tcPr>
                    <a:lnT w="12700" cap="flat" cmpd="sng" algn="ctr">
                      <a:solidFill>
                        <a:schemeClr val="bg1"/>
                      </a:solidFill>
                      <a:prstDash val="solid"/>
                      <a:round/>
                      <a:headEnd type="none" w="med" len="med"/>
                      <a:tailEnd type="none" w="med" len="med"/>
                    </a:lnT>
                    <a:solidFill>
                      <a:srgbClr val="DBCECC"/>
                    </a:solidFill>
                  </a:tcPr>
                </a:tc>
                <a:tc>
                  <a:txBody>
                    <a:bodyPr/>
                    <a:lstStyle/>
                    <a:p>
                      <a:pPr marL="0" algn="l" defTabSz="457200" rtl="0" eaLnBrk="1" latinLnBrk="0" hangingPunct="1"/>
                      <a:r>
                        <a:rPr lang="en-US" sz="1800" kern="1200" dirty="0" smtClean="0">
                          <a:solidFill>
                            <a:schemeClr val="bg1"/>
                          </a:solidFill>
                          <a:latin typeface="+mn-lt"/>
                          <a:ea typeface="+mn-ea"/>
                          <a:cs typeface="+mn-cs"/>
                        </a:rPr>
                        <a:t>R +0</a:t>
                      </a:r>
                    </a:p>
                    <a:p>
                      <a:pPr marL="0" algn="l" defTabSz="457200" rtl="0" eaLnBrk="1" latinLnBrk="0" hangingPunct="1"/>
                      <a:r>
                        <a:rPr lang="en-US" sz="1800" kern="1200" dirty="0" smtClean="0">
                          <a:solidFill>
                            <a:schemeClr val="bg1"/>
                          </a:solidFill>
                          <a:latin typeface="+mn-lt"/>
                          <a:ea typeface="+mn-ea"/>
                          <a:cs typeface="+mn-cs"/>
                        </a:rPr>
                        <a:t>C +0</a:t>
                      </a:r>
                      <a:endParaRPr lang="en-US" sz="1800" kern="1200" dirty="0">
                        <a:solidFill>
                          <a:schemeClr val="bg1"/>
                        </a:solidFill>
                        <a:latin typeface="+mn-lt"/>
                        <a:ea typeface="+mn-ea"/>
                        <a:cs typeface="+mn-cs"/>
                      </a:endParaRPr>
                    </a:p>
                  </a:txBody>
                  <a:tcPr>
                    <a:lnT w="12700" cap="flat" cmpd="sng" algn="ctr">
                      <a:solidFill>
                        <a:schemeClr val="bg1"/>
                      </a:solidFill>
                      <a:prstDash val="solid"/>
                      <a:round/>
                      <a:headEnd type="none" w="med" len="med"/>
                      <a:tailEnd type="none" w="med" len="med"/>
                    </a:lnT>
                    <a:solidFill>
                      <a:srgbClr val="8D3C1E"/>
                    </a:solidFill>
                  </a:tcPr>
                </a:tc>
                <a:tc>
                  <a:txBody>
                    <a:bodyPr/>
                    <a:lstStyle/>
                    <a:p>
                      <a:r>
                        <a:rPr lang="en-US" dirty="0" smtClean="0"/>
                        <a:t>R +0</a:t>
                      </a:r>
                    </a:p>
                    <a:p>
                      <a:r>
                        <a:rPr lang="en-US" dirty="0" smtClean="0"/>
                        <a:t>C +1</a:t>
                      </a:r>
                    </a:p>
                  </a:txBody>
                  <a:tcPr>
                    <a:lnT w="12700" cap="flat" cmpd="sng" algn="ctr">
                      <a:solidFill>
                        <a:schemeClr val="bg1"/>
                      </a:solidFill>
                      <a:prstDash val="solid"/>
                      <a:round/>
                      <a:headEnd type="none" w="med" len="med"/>
                      <a:tailEnd type="none" w="med" len="med"/>
                    </a:lnT>
                  </a:tcPr>
                </a:tc>
              </a:tr>
              <a:tr h="671052">
                <a:tc>
                  <a:txBody>
                    <a:bodyPr/>
                    <a:lstStyle/>
                    <a:p>
                      <a:r>
                        <a:rPr lang="en-US" dirty="0" smtClean="0"/>
                        <a:t>R +1</a:t>
                      </a:r>
                    </a:p>
                    <a:p>
                      <a:r>
                        <a:rPr lang="en-US" dirty="0" smtClean="0"/>
                        <a:t>C -1</a:t>
                      </a:r>
                    </a:p>
                  </a:txBody>
                  <a:tcPr>
                    <a:solidFill>
                      <a:srgbClr val="DBCECC"/>
                    </a:solidFill>
                  </a:tcPr>
                </a:tc>
                <a:tc>
                  <a:txBody>
                    <a:bodyPr/>
                    <a:lstStyle/>
                    <a:p>
                      <a:r>
                        <a:rPr lang="en-US" dirty="0" smtClean="0"/>
                        <a:t>R +1</a:t>
                      </a:r>
                    </a:p>
                    <a:p>
                      <a:r>
                        <a:rPr lang="en-US" dirty="0" smtClean="0"/>
                        <a:t>C +0</a:t>
                      </a:r>
                    </a:p>
                  </a:txBody>
                  <a:tcPr>
                    <a:solidFill>
                      <a:srgbClr val="DBCECC"/>
                    </a:solidFill>
                  </a:tcPr>
                </a:tc>
                <a:tc>
                  <a:txBody>
                    <a:bodyPr/>
                    <a:lstStyle/>
                    <a:p>
                      <a:r>
                        <a:rPr lang="en-US" dirty="0" smtClean="0"/>
                        <a:t>R +1</a:t>
                      </a:r>
                    </a:p>
                    <a:p>
                      <a:r>
                        <a:rPr lang="en-US" dirty="0" smtClean="0"/>
                        <a:t>C +1</a:t>
                      </a:r>
                    </a:p>
                  </a:txBody>
                  <a:tcPr>
                    <a:solidFill>
                      <a:srgbClr val="DBCECC"/>
                    </a:solidFill>
                  </a:tcPr>
                </a:tc>
              </a:tr>
            </a:tbl>
          </a:graphicData>
        </a:graphic>
      </p:graphicFrame>
    </p:spTree>
    <p:extLst>
      <p:ext uri="{BB962C8B-B14F-4D97-AF65-F5344CB8AC3E}">
        <p14:creationId xmlns:p14="http://schemas.microsoft.com/office/powerpoint/2010/main" val="1491614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CS106 Honor Code</a:t>
            </a:r>
            <a:endParaRPr lang="en-US" dirty="0" smtClean="0"/>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ＭＳ Ｐゴシック" charset="0"/>
                <a:cs typeface="+mn-cs"/>
              </a:rPr>
              <a:t>Overview</a:t>
            </a:r>
          </a:p>
          <a:p>
            <a:pPr fontAlgn="auto">
              <a:spcAft>
                <a:spcPts val="0"/>
              </a:spcAft>
              <a:buFont typeface="Wingdings" charset="0"/>
              <a:buNone/>
              <a:defRPr/>
            </a:pPr>
            <a:r>
              <a:rPr lang="en-US" cap="none" dirty="0" smtClean="0">
                <a:ea typeface="ＭＳ Ｐゴシック" charset="0"/>
                <a:cs typeface="+mn-cs"/>
              </a:rPr>
              <a:t>(Please read full document in detail.)</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3092096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QT Creator</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ＭＳ Ｐゴシック" charset="0"/>
                <a:cs typeface="+mn-cs"/>
              </a:rPr>
              <a:t>A few warnings &amp; tips</a:t>
            </a:r>
            <a:endParaRPr lang="en-US"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3602009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If your code doesn’t compile and gives an error about unknown function Main() (note capital M):</a:t>
            </a:r>
            <a:endParaRPr lang="en-US" dirty="0"/>
          </a:p>
        </p:txBody>
      </p:sp>
      <p:sp>
        <p:nvSpPr>
          <p:cNvPr id="3" name="Content Placeholder 2"/>
          <p:cNvSpPr>
            <a:spLocks noGrp="1"/>
          </p:cNvSpPr>
          <p:nvPr>
            <p:ph sz="quarter" idx="10"/>
            <p:custDataLst>
              <p:tags r:id="rId2"/>
            </p:custDataLst>
          </p:nvPr>
        </p:nvSpPr>
        <p:spPr>
          <a:xfrm>
            <a:off x="955677" y="908684"/>
            <a:ext cx="3368985" cy="3820713"/>
          </a:xfrm>
        </p:spPr>
        <p:txBody>
          <a:bodyPr>
            <a:normAutofit fontScale="85000" lnSpcReduction="10000"/>
          </a:bodyPr>
          <a:lstStyle/>
          <a:p>
            <a:pPr>
              <a:buFont typeface="Wingdings" panose="05000000000000000000" pitchFamily="2" charset="2"/>
              <a:buChar char="§"/>
            </a:pPr>
            <a:r>
              <a:rPr lang="en-US" dirty="0" smtClean="0"/>
              <a:t>There is more than one reason this could arise, but the most common by far is that QT lost its ability to find the path to our Stanford library includes (which define a </a:t>
            </a:r>
            <a:r>
              <a:rPr lang="en-US" dirty="0" smtClean="0"/>
              <a:t>special Main</a:t>
            </a:r>
            <a:r>
              <a:rPr lang="en-US" dirty="0" smtClean="0"/>
              <a:t>()), because you put your code in a directory/folder that is deeply nested on your drive. </a:t>
            </a:r>
          </a:p>
          <a:p>
            <a:pPr>
              <a:buFont typeface="Wingdings" panose="05000000000000000000" pitchFamily="2" charset="2"/>
              <a:buChar char="§"/>
            </a:pPr>
            <a:r>
              <a:rPr lang="en-US" dirty="0" smtClean="0"/>
              <a:t>For example, C:\Documents and Settings\Documents\classes\Stanford\2015\Summer\CS106B\assignments\C++\Assignment1\... </a:t>
            </a:r>
          </a:p>
          <a:p>
            <a:pPr>
              <a:buFont typeface="Wingdings" panose="05000000000000000000" pitchFamily="2" charset="2"/>
              <a:buChar char="§"/>
            </a:pPr>
            <a:r>
              <a:rPr lang="en-US" b="1" dirty="0" smtClean="0">
                <a:solidFill>
                  <a:schemeClr val="bg2"/>
                </a:solidFill>
              </a:rPr>
              <a:t>You need to move the assignment directory closer to C:\ (or on mac, the root directory)</a:t>
            </a:r>
            <a:endParaRPr lang="en-US" dirty="0"/>
          </a:p>
        </p:txBody>
      </p:sp>
      <p:pic>
        <p:nvPicPr>
          <p:cNvPr id="1026" name="Picture 2" descr="https://i.imgflip.com/ceouv.jpg"/>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5012569" y="960258"/>
            <a:ext cx="3560164" cy="3560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44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If your code doesn’t compile and gives you “multiple definition” errors for all the functions you have:</a:t>
            </a:r>
            <a:endParaRPr lang="en-US" dirty="0"/>
          </a:p>
        </p:txBody>
      </p:sp>
      <p:sp>
        <p:nvSpPr>
          <p:cNvPr id="3" name="Content Placeholder 2"/>
          <p:cNvSpPr>
            <a:spLocks noGrp="1"/>
          </p:cNvSpPr>
          <p:nvPr>
            <p:ph sz="quarter" idx="10"/>
            <p:custDataLst>
              <p:tags r:id="rId2"/>
            </p:custDataLst>
          </p:nvPr>
        </p:nvSpPr>
        <p:spPr>
          <a:xfrm>
            <a:off x="955677" y="908685"/>
            <a:ext cx="7836054" cy="1782049"/>
          </a:xfrm>
        </p:spPr>
        <p:txBody>
          <a:bodyPr/>
          <a:lstStyle/>
          <a:p>
            <a:pPr>
              <a:buFont typeface="Wingdings" panose="05000000000000000000" pitchFamily="2" charset="2"/>
              <a:buChar char="§"/>
            </a:pPr>
            <a:r>
              <a:rPr lang="en-US" dirty="0" smtClean="0"/>
              <a:t>This can arise if you add new files to your code inside QT creator using its handy “Add New…” feature. </a:t>
            </a:r>
          </a:p>
          <a:p>
            <a:pPr>
              <a:buFont typeface="Wingdings" panose="05000000000000000000" pitchFamily="2" charset="2"/>
              <a:buChar char="§"/>
            </a:pPr>
            <a:r>
              <a:rPr lang="en-US" dirty="0" smtClean="0">
                <a:solidFill>
                  <a:schemeClr val="bg2"/>
                </a:solidFill>
              </a:rPr>
              <a:t>NOT HANDY! </a:t>
            </a:r>
            <a:r>
              <a:rPr lang="en-US" dirty="0" smtClean="0"/>
              <a:t>Do not use this feature. It breaks the .pro file.</a:t>
            </a:r>
          </a:p>
          <a:p>
            <a:pPr>
              <a:buFont typeface="Wingdings" panose="05000000000000000000" pitchFamily="2" charset="2"/>
              <a:buChar char="§"/>
            </a:pPr>
            <a:endParaRPr lang="en-US" dirty="0"/>
          </a:p>
        </p:txBody>
      </p:sp>
      <p:pic>
        <p:nvPicPr>
          <p:cNvPr id="5" name="Picture 4"/>
          <p:cNvPicPr>
            <a:picLocks noChangeAspect="1"/>
          </p:cNvPicPr>
          <p:nvPr>
            <p:custDataLst>
              <p:tags r:id="rId3"/>
            </p:custDataLst>
          </p:nvPr>
        </p:nvPicPr>
        <p:blipFill>
          <a:blip r:embed="rId8"/>
          <a:stretch>
            <a:fillRect/>
          </a:stretch>
        </p:blipFill>
        <p:spPr>
          <a:xfrm>
            <a:off x="4768602" y="1932811"/>
            <a:ext cx="4434122" cy="2799718"/>
          </a:xfrm>
          <a:prstGeom prst="rect">
            <a:avLst/>
          </a:prstGeom>
        </p:spPr>
      </p:pic>
      <p:pic>
        <p:nvPicPr>
          <p:cNvPr id="6" name="Picture 5"/>
          <p:cNvPicPr>
            <a:picLocks noChangeAspect="1"/>
          </p:cNvPicPr>
          <p:nvPr>
            <p:custDataLst>
              <p:tags r:id="rId4"/>
            </p:custDataLst>
          </p:nvPr>
        </p:nvPicPr>
        <p:blipFill>
          <a:blip r:embed="rId9"/>
          <a:stretch>
            <a:fillRect/>
          </a:stretch>
        </p:blipFill>
        <p:spPr>
          <a:xfrm>
            <a:off x="1366670" y="1896594"/>
            <a:ext cx="2932216" cy="2872152"/>
          </a:xfrm>
          <a:prstGeom prst="rect">
            <a:avLst/>
          </a:prstGeom>
        </p:spPr>
      </p:pic>
      <p:sp>
        <p:nvSpPr>
          <p:cNvPr id="7" name="Right Arrow 6"/>
          <p:cNvSpPr/>
          <p:nvPr>
            <p:custDataLst>
              <p:tags r:id="rId5"/>
            </p:custDataLst>
          </p:nvPr>
        </p:nvSpPr>
        <p:spPr>
          <a:xfrm>
            <a:off x="4012836" y="3852115"/>
            <a:ext cx="1041817" cy="329783"/>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quot;No&quot; Symbol 7"/>
          <p:cNvSpPr/>
          <p:nvPr>
            <p:custDataLst>
              <p:tags r:id="rId6"/>
            </p:custDataLst>
          </p:nvPr>
        </p:nvSpPr>
        <p:spPr>
          <a:xfrm>
            <a:off x="3151063" y="1853159"/>
            <a:ext cx="3897443" cy="3290341"/>
          </a:xfrm>
          <a:prstGeom prst="noSmoking">
            <a:avLst>
              <a:gd name="adj" fmla="val 1237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66424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48776" y="359541"/>
            <a:ext cx="7917906" cy="549144"/>
          </a:xfrm>
        </p:spPr>
        <p:txBody>
          <a:bodyPr/>
          <a:lstStyle/>
          <a:p>
            <a:r>
              <a:rPr lang="en-US" dirty="0" smtClean="0"/>
              <a:t>If it’s too late and you already used the “Add New” feature	</a:t>
            </a:r>
            <a:endParaRPr lang="en-US" dirty="0"/>
          </a:p>
        </p:txBody>
      </p:sp>
      <p:sp>
        <p:nvSpPr>
          <p:cNvPr id="3" name="Content Placeholder 2"/>
          <p:cNvSpPr>
            <a:spLocks noGrp="1"/>
          </p:cNvSpPr>
          <p:nvPr>
            <p:ph sz="quarter" idx="10"/>
            <p:custDataLst>
              <p:tags r:id="rId2"/>
            </p:custDataLst>
          </p:nvPr>
        </p:nvSpPr>
        <p:spPr/>
        <p:txBody>
          <a:bodyPr/>
          <a:lstStyle/>
          <a:p>
            <a:pPr>
              <a:buFont typeface="+mj-lt"/>
              <a:buAutoNum type="arabicPeriod"/>
            </a:pPr>
            <a:r>
              <a:rPr lang="en-US" dirty="0" smtClean="0">
                <a:solidFill>
                  <a:schemeClr val="bg2"/>
                </a:solidFill>
              </a:rPr>
              <a:t>QUIT:</a:t>
            </a:r>
            <a:r>
              <a:rPr lang="en-US" dirty="0" smtClean="0"/>
              <a:t> Close QT Creator</a:t>
            </a:r>
          </a:p>
          <a:p>
            <a:pPr>
              <a:buFont typeface="+mj-lt"/>
              <a:buAutoNum type="arabicPeriod"/>
            </a:pPr>
            <a:r>
              <a:rPr lang="en-US" dirty="0" smtClean="0">
                <a:solidFill>
                  <a:schemeClr val="bg2"/>
                </a:solidFill>
              </a:rPr>
              <a:t>CLEAN UP BROKEN FILES: </a:t>
            </a:r>
            <a:r>
              <a:rPr lang="en-US" dirty="0" smtClean="0"/>
              <a:t>Delete the .pro and .</a:t>
            </a:r>
            <a:r>
              <a:rPr lang="en-US" dirty="0" err="1" smtClean="0"/>
              <a:t>pro.user</a:t>
            </a:r>
            <a:r>
              <a:rPr lang="en-US" dirty="0" smtClean="0"/>
              <a:t> files in your code directory; delete the entire build directory (this is an automatically created directory that appears alongside the directory where your code is, it’s name </a:t>
            </a:r>
            <a:r>
              <a:rPr lang="en-US" dirty="0"/>
              <a:t>is something like “</a:t>
            </a:r>
            <a:r>
              <a:rPr lang="en-US" dirty="0" smtClean="0"/>
              <a:t>build-simple-project-Desktop_Qt_5_2_0_MinGW_32bit-Debug”)</a:t>
            </a:r>
          </a:p>
          <a:p>
            <a:pPr>
              <a:buFont typeface="+mj-lt"/>
              <a:buAutoNum type="arabicPeriod"/>
            </a:pPr>
            <a:r>
              <a:rPr lang="en-US" dirty="0" smtClean="0">
                <a:solidFill>
                  <a:schemeClr val="bg2"/>
                </a:solidFill>
              </a:rPr>
              <a:t>GRAB REPLACEMENT: </a:t>
            </a:r>
            <a:r>
              <a:rPr lang="en-US" dirty="0" smtClean="0"/>
              <a:t>Download/unzip the assignment bundle again, and get a fresh copy of the project file</a:t>
            </a:r>
            <a:r>
              <a:rPr lang="en-US" dirty="0"/>
              <a:t> </a:t>
            </a:r>
            <a:r>
              <a:rPr lang="en-US" dirty="0" smtClean="0"/>
              <a:t>(the one that ends in .pro) and put it in place of the one you </a:t>
            </a:r>
            <a:r>
              <a:rPr lang="en-US" dirty="0" smtClean="0"/>
              <a:t>deleted (you don’t need anything else in the new bundle). </a:t>
            </a:r>
            <a:endParaRPr lang="en-US" dirty="0" smtClean="0"/>
          </a:p>
          <a:p>
            <a:pPr>
              <a:buFont typeface="+mj-lt"/>
              <a:buAutoNum type="arabicPeriod"/>
            </a:pPr>
            <a:r>
              <a:rPr lang="en-US" dirty="0" smtClean="0">
                <a:solidFill>
                  <a:schemeClr val="bg2"/>
                </a:solidFill>
              </a:rPr>
              <a:t>ALL BETTER! </a:t>
            </a:r>
            <a:r>
              <a:rPr lang="en-US" dirty="0" smtClean="0"/>
              <a:t>Re-open QT Creator (it will make a new .</a:t>
            </a:r>
            <a:r>
              <a:rPr lang="en-US" dirty="0" err="1" smtClean="0"/>
              <a:t>pro.user</a:t>
            </a:r>
            <a:r>
              <a:rPr lang="en-US" dirty="0" smtClean="0"/>
              <a:t>)</a:t>
            </a:r>
            <a:endParaRPr lang="en-US" dirty="0"/>
          </a:p>
        </p:txBody>
      </p:sp>
    </p:spTree>
    <p:extLst>
      <p:ext uri="{BB962C8B-B14F-4D97-AF65-F5344CB8AC3E}">
        <p14:creationId xmlns:p14="http://schemas.microsoft.com/office/powerpoint/2010/main" val="129779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1586</TotalTime>
  <Words>1726</Words>
  <Application>Microsoft Office PowerPoint</Application>
  <PresentationFormat>On-screen Show (16:9)</PresentationFormat>
  <Paragraphs>216</Paragraphs>
  <Slides>19</Slides>
  <Notes>6</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MS PGothic</vt:lpstr>
      <vt:lpstr>MS PGothic</vt:lpstr>
      <vt:lpstr>Arial</vt:lpstr>
      <vt:lpstr>Calibri</vt:lpstr>
      <vt:lpstr>Consolas</vt:lpstr>
      <vt:lpstr>Source Sans Pro</vt:lpstr>
      <vt:lpstr>Source Sans Pro Semibold</vt:lpstr>
      <vt:lpstr>Wingdings</vt:lpstr>
      <vt:lpstr>SU_Preso_16x9_v5</vt:lpstr>
      <vt:lpstr>SU_Template_TopBar</vt:lpstr>
      <vt:lpstr>Programming Abstractions</vt:lpstr>
      <vt:lpstr>Today’s Topics </vt:lpstr>
      <vt:lpstr>Warm-Up (CS106A review): Parameters</vt:lpstr>
      <vt:lpstr>"Pass by reference"</vt:lpstr>
      <vt:lpstr>"Pass by value"  (default behavior of parameters)</vt:lpstr>
      <vt:lpstr>Often used when you would want to “return” several values from a function (but there is only one return value allowed)</vt:lpstr>
      <vt:lpstr>Pass by reference</vt:lpstr>
      <vt:lpstr>ADTs</vt:lpstr>
      <vt:lpstr>ADTs</vt:lpstr>
      <vt:lpstr>PowerPoint Presentation</vt:lpstr>
      <vt:lpstr>Vector</vt:lpstr>
      <vt:lpstr>Grid ADT</vt:lpstr>
      <vt:lpstr>PowerPoint Presentation</vt:lpstr>
      <vt:lpstr>Handy loop idiom: iterating over “neighbors” in a Grid</vt:lpstr>
      <vt:lpstr>CS106 Honor Code</vt:lpstr>
      <vt:lpstr>QT Creator</vt:lpstr>
      <vt:lpstr>If your code doesn’t compile and gives an error about unknown function Main() (note capital M):</vt:lpstr>
      <vt:lpstr>If your code doesn’t compile and gives you “multiple definition” errors for all the functions you have:</vt:lpstr>
      <vt:lpstr>If it’s too late and you already used the “Add New” feature </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57</cp:revision>
  <dcterms:created xsi:type="dcterms:W3CDTF">2014-04-02T04:36:08Z</dcterms:created>
  <dcterms:modified xsi:type="dcterms:W3CDTF">2016-04-01T21:13:38Z</dcterms:modified>
</cp:coreProperties>
</file>