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ink/ink1.xml" ContentType="application/inkml+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ink/ink2.xml" ContentType="application/inkml+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ink/ink3.xml" ContentType="application/inkml+xml"/>
  <Override PartName="/ppt/tags/tag45.xml" ContentType="application/vnd.openxmlformats-officedocument.presentationml.tags+xml"/>
  <Override PartName="/ppt/tags/tag4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17"/>
  </p:notesMasterIdLst>
  <p:handoutMasterIdLst>
    <p:handoutMasterId r:id="rId18"/>
  </p:handoutMasterIdLst>
  <p:sldIdLst>
    <p:sldId id="304" r:id="rId3"/>
    <p:sldId id="330" r:id="rId4"/>
    <p:sldId id="356" r:id="rId5"/>
    <p:sldId id="358" r:id="rId6"/>
    <p:sldId id="346" r:id="rId7"/>
    <p:sldId id="347" r:id="rId8"/>
    <p:sldId id="348" r:id="rId9"/>
    <p:sldId id="349" r:id="rId10"/>
    <p:sldId id="350" r:id="rId11"/>
    <p:sldId id="351" r:id="rId12"/>
    <p:sldId id="352" r:id="rId13"/>
    <p:sldId id="353" r:id="rId14"/>
    <p:sldId id="354" r:id="rId15"/>
    <p:sldId id="355" r:id="rId16"/>
  </p:sldIdLst>
  <p:sldSz cx="9144000" cy="5143500" type="screen16x9"/>
  <p:notesSz cx="6858000" cy="9144000"/>
  <p:custDataLst>
    <p:tags r:id="rId19"/>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snapToObjects="1">
      <p:cViewPr varScale="1">
        <p:scale>
          <a:sx n="105" d="100"/>
          <a:sy n="105" d="100"/>
        </p:scale>
        <p:origin x="653"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4/13/2016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13T22:18:27.425"/>
    </inkml:context>
    <inkml:brush xml:id="br0">
      <inkml:brushProperty name="width" value="0.05292" units="cm"/>
      <inkml:brushProperty name="height" value="0.05292" units="cm"/>
      <inkml:brushProperty name="color" value="#FF0000"/>
    </inkml:brush>
  </inkml:definitions>
  <inkml:trace contextRef="#ctx0" brushRef="#br0">3651 6170 0,'-22'45'110,"-1"21"-95,1 22-15,-22 45 16,22-44-16,0-1 16,-22 1-16,-1-1 15,1 1-15,22-1 16,-22 0-16,22 23 15,-1-22-15,-43 43 16,44 23-16,0-44 16,0 21-1,-45 156-15,45-200 16,22 1-16,-22-1 16,0 1-16,0-45 15,22 44-15,0-21 16,0 21-16,0 1 15,0-1-15,0 1 16,0-23-16,0 0 16,0 23-16,0-23 15,0 23 1,0 110 0,0-155-16,0 22 0,0 1 15,0-45-15,22 44 16,0 0-16,22-21 15,-44-23-15,22 22 16,1 0 0,-1-22-16,-22 23 15,22 21-15,0-44 16,0 0-16,0 22 16,22-21-1,-21-1-15,-1 0 16,22 0-16,0-22 15,-44 22-15,22 0 16,23 0-16,-23 0 16,0 0-1,0-22-15,0 23 16,0-23 0,-22 22-16,44 0 15,1 0-15,-45 0 16,44 0-16,0 0 15,-22 0-15,0-22 16,1 45-16,21-45 16,-44 44-16,22-44 15,0 0-15,-22 22 16,22 0-16,0 0 16,0-22-16,-22 22 31,23-22-16,-1 22-15,-22 1 16,0-1 0,22-22-16,0 0 15,-22 22 1,22-22 0,-22 22-1</inkml:trace>
  <inkml:trace contextRef="#ctx0" brushRef="#br0" timeOffset="3920.7173">4425 12606 0,'111'-22'93,"110"0"-77,22 22-16,67 0 16,-22-22-16,88 22 15,22 0-15,-66 0 16,0 0-16,0 0 15,-45 0-15,-65 0 16,-67 0-16,-89 0 16,-22 0-16,-22 0 15,0 0 17,1 0-32,-1 0 0,22-22 31,0-22-31,0 0 0,1 21 15,-1 1 1,-22 0-16,-22 0 16,22 0-1,0-22-15,0-1 16,-22 23 0,0-22-1,0 22-15,-66-22 16,22 0-16,-67-23 15,1 23-15,-23 22 16,-22-22-16,0-1 16,44 45-16,-43-22 15,-1 0-15,-67-22 16,23 44-16,67 0 16,-23 0-16,0 0 15,0 0-15,44 0 16,1 0-16,-1 0 15,0 0-15,-21 0 16,-1 0-16,0-22 16,89 22-16,-45 0 15,23-22-15,0 22 16,-1-22 0,1 22-16,-23 0 15,1 0-15,-23 0 16,1 0-16,-1 0 15,-44 0-15,44 0 16,1 0-16,-45 0 16,44 44-16,-21-44 15,65 22-15,-21-22 16,21 0-16,45 0 16,-44 0-16,44 0 15,0 0-15,-1 0 16,1 0-16,0 0 15,-22 0-15,0 0 16,22 22 0,22 0-1,0 0-15,0 22 16,22 1 0,22-23-16,-44 22 15,44 22-15,0-21 16,1-45-16,21 22 15,-22 22 1,23-22-16,21 0 16,1 0-16,-23 0 15,0-22-15,23 23 0,22-23 16,-1 0 0,45 22-16,44 0 15,0 22-15,-66-44 16,66 22-16,-22-22 15,44 0-15,-21 22 16,-23-22-16,-23 0 16,-65 0-16,-1 0 15,-65 0-15,-1 0 16,0 0 0,0 0-1</inkml:trace>
</inkml:ink>
</file>

<file path=ppt/ink/ink2.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13T22:15:17.010"/>
    </inkml:context>
    <inkml:brush xml:id="br0">
      <inkml:brushProperty name="width" value="0.05292" units="cm"/>
      <inkml:brushProperty name="height" value="0.05292" units="cm"/>
      <inkml:brushProperty name="color" value="#FFC000"/>
    </inkml:brush>
  </inkml:definitions>
  <inkml:trace contextRef="#ctx0" brushRef="#br0">17944 10041 0,'-45'0'32,"-43"0"-32,-23 0 15,-88 0-15,22 0 16,-44 0-16,0 0 16,44 0-16,-45 0 15,-21 0-15,22 0 16,88 0-16,-22 0 15,0 0-15,45 0 16,21 0-16,1 0 16,43 0-16,-21 0 15,0 0-15,-1-22 16,1 22-16,-23-22 16,23 22-16,22 0 15,-45 0 1,1 0-16,21 0 15,23 0-15,-22 0 16,-1 0-16,45 0 16,-22 0-16,0 0 15,-23 0-15,1 0 16,44 0-16,-22 0 16,-23 0-16,45 0 15,-44 0-15,-1 0 16,23 0-16,-22 0 15,-23 0-15,45 0 16,-22 22-16,-23 0 16,23-22-16,22 22 15,-23 0-15,1 0 16,22 0-16,21 23 16,1-45-16,0 22 15,0 22-15,22-22 16,-22-22-16,22 44 15,0-22-15,0 23 16,0-23 0,0 0-16,0 0 15,44 22-15,89 23 16,44-23 0,88 22-16,67-44 15,22 45-15,89-67 16,110 44-16,-155-44 15,111 22-15,-44-22 16,-23 0-16,45 44 16,-45-44-16,-21 0 15,-67 22-15,22-22 16,-44 22-16,-44-22 16,-23 0-16,-88 0 15,-66 0-15,-23 0 16,-21 0-16,-45 0 15,0 0-15,22 0 16,-22 0 0,0 0-16,23 0 15,-1 0-15,44-22 16,-21 22-16,65-44 16,23 22-16,-44-22 15,-23 0-15,1 21 16,-45-21-16,0 22 15,-44-22 1,23 22-16,-23 0 16,0-1-16,22 1 15,-22-22 1,0 0-16,0 22 16,-45-45-16,-21 23 15,-22-22-15,-67-23 16,-44 23-16,-45 0 15,23 44-15,-45-45 16,23 45-16,0 22 16,-45-44-16,0 44 15,-21 0-15,65 0 16,-88 0-16,67 0 16,-1 22-16,-66 0 15,111 0-15,-66 22 16,-23-21-16,-22-1 15,44 44-15,-21-44 16,65-22-16,23 44 16,22-44-16,22 0 15,110 0-15,23 0 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13T22:17:12.414"/>
    </inkml:context>
    <inkml:brush xml:id="br0">
      <inkml:brushProperty name="width" value="0.05292" units="cm"/>
      <inkml:brushProperty name="height" value="0.05292" units="cm"/>
      <inkml:brushProperty name="color" value="#FFC000"/>
    </inkml:brush>
    <inkml:brush xml:id="br1">
      <inkml:brushProperty name="width" value="0.05292" units="cm"/>
      <inkml:brushProperty name="height" value="0.05292" units="cm"/>
      <inkml:brushProperty name="color" value="#FF0000"/>
    </inkml:brush>
    <inkml:context xml:id="ctx1">
      <inkml:inkSource xml:id="inkSrc35">
        <inkml:traceFormat>
          <inkml:channel name="X" type="integer" max="9600" units="cm"/>
          <inkml:channel name="Y" type="integer" max="7200" units="cm"/>
          <inkml:channel name="T" type="integer" max="2.14748E9" units="dev"/>
        </inkml:traceFormat>
        <inkml:channelProperties>
          <inkml:channelProperty channel="X" name="resolution" value="326.19775" units="1/cm"/>
          <inkml:channelProperty channel="Y" name="resolution" value="434.78262" units="1/cm"/>
          <inkml:channelProperty channel="T" name="resolution" value="1" units="1/dev"/>
        </inkml:channelProperties>
      </inkml:inkSource>
      <inkml:timestamp xml:id="ts1" timeString="2016-04-13T23:30:49.105"/>
    </inkml:context>
  </inkml:definitions>
  <inkml:trace contextRef="#ctx0" brushRef="#br0">6784 6650 44 0,'0'0'22'0,"9"0"1"16,-9 0-22-16,4 0 1 15,0 4 0-15,1 2 2 16,-1 1 0-16,-4 10-5 0,5-1 1 16,-1 11 3-16,0 6 1 15,5 13-2-15,0 11 1 16,0-1-3-16,-5 7 0 16,1 3 0-16,8 7 0 15,-8-10 0-15,-1-6 1 16,0-11-1-16,-4-3 0 15,0-9 0-15,0-11 1 16,-4-10-2-16,4-6 0 16,0-7 1-16,0-4 1 15,0-2-2-15,0 2 1 16,0-2-4-16,-4-4 0 0,-1 7-17 16,1-4 0-16,-14 0-10 15,5-6 0-15</inkml:trace>
  <inkml:trace contextRef="#ctx0" brushRef="#br0" timeOffset="780.0196">6403 8050 42 0,'0'-3'21'0,"18"3"3"0,-9 0-22 0,4-3 0 16,5-11 0-16,4-5-1 16,4-1 0-16,5 0 0 15,5 0 0-15,-1-7 1 16,5 4 0-16,0 10 0 16,-5 6 0-16,1 10 0 15,-5 11 1-15,-9 16-2 16,-5 19 1-16,-3 4-3 15,-10 7 1-15,-4 0-1 16,-13-4 0-16,-5 7 1 16,-8-3 1-16,-14 0-1 0,-5-4 1 15,-3-3-1-15,-5-13 1 16,8-13 0-16,1-11 0 16,9-13 0-16,4-16 0 15,4-10 1-15,10-10 1 16,8 0-3-16,9 9 0 15,9 1 0-15,8 0 1 16,10 16 0-16,8 1 0 16,9 2-1-16,10 4 0 15,-1 0 0-15,4 4 1 16,1-11-3-16,-1 4 0 16,1-4-6-16,-14 4 0 15,-4-4-2-15,-5 1 0 0,-4-1-9 16,-4 4 0-16,-5-4-5 15,0 4 1-15</inkml:trace>
  <inkml:trace contextRef="#ctx0" brushRef="#br0" timeOffset="1335.393">7501 7964 41 0,'-23'-13'20'0,"23"6"2"0,0 7-21 15,5-3 0-15,8-7 0 16,0 0-1-16,14 0 0 15,4-3 0-15,13-1 0 16,5 5 1-16,-5 5 0 16,-4 11 1-16,-5 3 1 15,-8 10 0-15,-9 3 0 16,-10 10-2-16,-12-3 1 16,-5 3-1-16,-9 0 1 15,-4-3-3-15,0 0 1 0,0-3-2 16,0-11 0-16,4-3 2 15,5-3 1-15,9-3-1 16,4-7 0-16,8 0 1 16,10 3 0-16,4 4 0 15,5 6 0-15,4 4 1 16,0-1 0-16,4 8 1 16,-4-4 1-16,-4-1-1 15,-5 1 0-15,-9 4-1 16,-4-1 1-16,-14 3-5 15,-8-2 1-15,-9-5 1 16,-9 1 0-16,-9-6-10 16,0-8 1-16,1-6-6 0,3-6 0 15,10-1-22 1,8-3 0-16</inkml:trace>
  <inkml:trace contextRef="#ctx0" brushRef="#br0" timeOffset="2190.9675">8713 7838 40 0,'-13'-10'20'0,"4"-3"2"16,4 13-21-16,1 3 2 16,-9 7 0-16,-1 3-2 15,-3 7 0-15,-10 10-1 16,-4 7 1-16,-9 6-1 15,-4 0 1-15,0 3 0 16,4-6 0-16,5 7-1 16,4-18 1-16,9-5 2 15,8-4 0-15,10-10-2 16,17-7 1-16,14-6-3 16,4-1 0-16,9 1-1 0,8 0 1 15,5-7 3-15,-4 10 1 16,-5 6-6-16,-4-2 1 15,-9-1-5-15,-9 0 0 16,-4 1-8-16,0-1 1 16,-10 0-14-16,-8-3 0 15</inkml:trace>
  <inkml:trace contextRef="#ctx0" brushRef="#br0" timeOffset="2446.4612">8523 7768 45 0,'-5'4'22'16,"23"19"2"-16,-14-13-23 0,1 3 1 15,4 4 0-15,0 6 0 16,8 13 1-16,5 14-2 16,-4 17 1-16,4 12-5 15,-4 11 0-15,-5 9 6 16,-4-6 1-16,0 7-6 15,-5-14 0-15,1-10-5 16,-5-13 0-16,0-16-12 16,0-4 1-16,-5-20-7 15,-4-10 1-15</inkml:trace>
  <inkml:trace contextRef="#ctx0" brushRef="#br0" timeOffset="3047.5042">8832 8903 36 0,'5'-13'18'0,"-5"-14"1"0,-5 21-19 15,-3-1-1-15,-6 0 1 16,-8 1 0-16,-9-1 0 15,-9 0 1-15,1 7 1 0,-6 0 1 16,-3 7 0-16,-1 0-1 16,0 3 0-16,1 0-1 15,8 3 1-15,4 3-1 16,1-2 0-16,8 6-2 16,5-1 1-16,5 1 0 15,8-3 0-15,4 0 1 16,10-4 0-1,21-3 0 1,5 0 0-16,0-4 0 16,0 4 0-16,0 4 0 15,0-8 0-15,0 1-2 16,-4-4 1-16,4 0 0 16,0-3 1-16,0 0-1 0,-5 7 0 15,-4 0 2-15,0-1 0 16,-4 4-1-16,-5 4 1 15,1 6 2-15,-5 3 0 16,-5 0-4-16,-4 0 1 16,-9 7-1-16,0-3 1 15,-4 2 0-15,-5 8 0 16,-8-11-3-16,-5-2 1 16,-5 2-1-16,-3-9 1 15,-6 3-4-15,1-10 1 16,0-14-10-16,8-9 1 15,5-13-13-15,9-4 0 0,9-7 15 16,13-3 1-16</inkml:trace>
  <inkml:trace contextRef="#ctx0" brushRef="#br0" timeOffset="3543.0502">9355 8857 37 0,'8'-10'18'0,"1"33"7"15,-9-17-18-15,-4 1-1 0,-1 3 1 16,-8 0-3-16,4 7 1 15,-4-1-4-15,0 1 0 16,0 3 0-16,-1 6 0 16,1 7-1-16,0 14 1 15,4 9 1-15,4-3 1 16,5 7-3-16,5-4 0 16,8 1 0-16,0-17 0 15,14-7-1-15,4-13 1 16,13-10 0-16,5-14 1 15,-5-9-5-15,0-10 1 0,-4-7 2 16,-9-13 0-16,-13-7 1 16,-5 4 0-16,-8-1 1 15,-10 7 1-15,-8 17-2 16,-9 10 1-16,-5 13-1 16,-8 13 0-16,-5 10-1 15,0 11 0-15,5-8-9 16,4 1 1-16,9-11-12 15,17-9 0-15,5-7-4 16,18-13 0-16</inkml:trace>
  <inkml:trace contextRef="#ctx0" brushRef="#br0" timeOffset="4038.3862">9408 7828 44 0,'-5'0'22'16,"27"13"2"-16,-8-13-22 0,3 0-3 16,14-6 1-16,5-1-1 15,8 0 0-15,5-6-2 16,-5 7 0-16,0-1 3 15,-8 0 1-15,-5 4 1 16,-9 10 1-16,-5 6 2 16,-8 10 0-16,0 17-4 15,-9 16 1-15,0 4-2 16,-4 6 0-16,-1-6-1 16,1 0 1-16,4 0-6 15,-5-14 1-15,1-3-6 16,0-6 0-16,-5-8-16 0,0-12 0 15,0-7 20-15,5-23 1 16</inkml:trace>
  <inkml:trace contextRef="#ctx0" brushRef="#br0" timeOffset="4713.8487">9846 6700 29 0,'0'-20'14'0,"0"-3"7"16,0 20-15-16,-5-4-2 16,-3-3 0-16,-10 3-2 15,-4-2 0-15,-5-1 0 16,-8 0 0-16,-5 6-1 16,5 4 1-16,-1 4-3 15,5 2 0-15,5 4 0 16,3 10 1-16,6 10 0 0,12 6 0 15,10 14 0-15,12 7 0 16,10 6 0-16,0-7 1 16,4 0-1-16,-5-2 1 15,-4-1-1-15,-4-4 1 16,-5-2-1-16,-8-4 1 16,-5-7-2-16,-9 1 1 15,-4-11 0-15,-5-2 0 16,-9-14-1-16,1-10 1 15,-1-10 1-15,5-7 0 16,0-6 0-16,9-4 0 16,8 1 5-16,5-7 0 0,9-4-9 15,13-3 1-15,9-13 3 16,5 7 1-16,-1-7-3 16,0 3 0-16,-4 4 1 15,-4-8 1-15,-9 1-1 16,-5 7 0-16,-9 6-1 15,-4 4 0-15,-9 6-4 16,-8 7 1-16,-5 3-7 16,-9 0 1-16,-5 6-21 15,1 1 1-15,-1-3 26 16,5-8 1-16</inkml:trace>
  <inkml:trace contextRef="#ctx0" brushRef="#br0" timeOffset="5253.8416">9956 5784 33 0,'-17'-6'16'0,"3"-4"7"0,10 7-16 16,-5-1-4-16,0-2 0 16,-4-4-2-16,0 3 0 0,-5-3-2 15,-8 3 1 1,-10 1 0-16,1-7 0 0,-10 13 1 16,1 13 0-16,4-3-1 15,1 13 1-15,3 4-2 16,10-1 1-16,8 1-3 15,14-4 0-15,8-3 3 16,18-10 0-16,9-7-2 16,9-3 1-16,4-7 1 15,-4-3 1-15,0 0-1 16,-5-6 1-16,-4-1 0 16,-9 4 1-16,-8 3-3 15,-1-3 1-15,-4 9 1 16,-9 4 1-16,0 10-1 0,0 10 1 15,-5 10 0-15,1 10 0 16,-1 6-1-16,-3 8 0 16,-1 9-1-16,-5-10 1 15,6-4-3-15,-1 1 1 16,0-7-2-16,4 0 0 16,1-9-13-16,0-8 1 15,-1-3-13-15,1-9 1 16</inkml:trace>
  <inkml:trace contextRef="#ctx0" brushRef="#br0" timeOffset="5659.1415">8647 5818 28 0,'0'0'14'0,"-5"3"7"16,1 0-14-16,-1 1-4 15,-4 2 1-15,1 4-3 16,-1-3 0-16,-4 13 2 0,4 6 1 16,0 7-3-16,0 17 0 15,-4 23 1-15,4 0 0 16,0 0-1-16,0 0 0 16,0-3-2-16,5-14 1 15,8-9-4-15,1-8 0 16,4-15-10-16,-1-11 0 15,10-13-14-15,4-17 0 16</inkml:trace>
  <inkml:trace contextRef="#ctx0" brushRef="#br0" timeOffset="5990.5048">8943 5911 41 0,'-26'19'20'0,"3"31"3"15,19-23-20-15,-5 6-2 16,0 7 0-16,5 6-2 16,4 1 0-1,13 16 1 1,9-4 0-16,5-15 0 16,4-8 0-16,4-19 0 15,5-11 1-15,-5-12-1 16,5-14 1-16,-4-10-2 15,-5-10 1-15,-14-16 0 16,-8-7 1-16,-13 3-2 16,-18 7 0-16,-14-7 0 0,-17 7 0 15,-9 10-5-15,-4 13 0 16,-5 13-10-16,-4 4 1 16,0 3-6-16,-5 4 1 15</inkml:trace>
  <inkml:trace contextRef="#ctx0" brushRef="#br0" timeOffset="6186.0662">7943 5343 39 0,'9'-10'19'0,"13"0"1"0,-9 10-19 0,1-3-5 15,-1 0 0-15,0-4-10 16,-4-6 0-16,0 0-7 16,0-4 0-16</inkml:trace>
  <inkml:trace contextRef="#ctx0" brushRef="#br0" timeOffset="6320.4123">7899 4889 36 0,'-40'6'18'0,"0"14"0"16,31-16-19-16,0-1-11 16,-4-6 1-16,0-7-13 15,-5-7 1-15</inkml:trace>
  <inkml:trace contextRef="#ctx0" brushRef="#br0" timeOffset="6471.2788">6832 4288 37 0,'-75'-36'18'0,"13"3"2"0,49 23-20 16,-5 0-7-16,-4-7 1 15,0-3-8-15,-5-3 0 16,-4-4-3-16,-8 11 1 16</inkml:trace>
  <inkml:trace contextRef="#ctx0" brushRef="#br0" timeOffset="6590.9149">5956 4000 29 0,'-71'10'14'0,"-13"6"3"0,71-12-15 0,0 2-3 16,-1 4 0-16,1-3-13 15,0-7 1-15,0 6-3 16,-1 4 0-16</inkml:trace>
  <inkml:trace contextRef="#ctx0" brushRef="#br0" timeOffset="6695.1483">5022 4302 13 0,'-39'3'6'0,"52"10"-11"0,-9-3-8 15</inkml:trace>
  <inkml:trace contextRef="#ctx0" brushRef="#br0" timeOffset="6920.5808">4536 5562 19 0,'4'20'9'16,"18"10"-17"-16,-13-30-11 0</inkml:trace>
  <inkml:trace contextRef="#ctx0" brushRef="#br0" timeOffset="7040.6908">3996 5303 19 0,'-58'-23'9'0,"23"-3"-18"16,22 22-9-16</inkml:trace>
  <inkml:trace contextRef="#ctx0" brushRef="#br0" timeOffset="7250.9785">3248 5426 25 0,'-27'20'12'0,"23"-10"2"0,8-3-14 15,1-1-4-15,8 4 0 16,-8 4-3-16,3 2 0 16,1 14 5-16,0 10 0 15,0 13 2-15,0 10 1 16,0 10-4-16,4 3 1 16,0 14-8-16,9 9 0 15,9 1 10-15,0 3 0 16</inkml:trace>
  <inkml:trace contextRef="#ctx0" brushRef="#br0" timeOffset="7401.67">3580 6975 24 0,'-5'73'12'0,"-26"10"6"16,27-66-13-16,0 6-5 15,-1 10 1-15,1 11-2 16,-1 9 0-16,5 10-5 16,-4 13 1-16,0 4-1 15,-1 3 0-15,-17 13 2 16,0-3 0-16,0-1-9 15,-14 5 0-15</inkml:trace>
  <inkml:trace contextRef="#ctx0" brushRef="#br0" timeOffset="7552.1631">3226 9361 29 0,'0'73'14'0,"13"-7"3"0,-8-49-15 16,-1 9-4-16,9 4 0 15,9 7-5-15,9 6 0 16,9 6-15-16,0 8 1 16</inkml:trace>
  <inkml:trace contextRef="#ctx0" brushRef="#br0" timeOffset="7657.6516">3806 9975 19 0,'17'-50'9'0,"19"23"-5"0,-19 21-10 0,6-8-7 15,12 1 1-15</inkml:trace>
  <inkml:trace contextRef="#ctx0" brushRef="#br0" timeOffset="7822.5784">4735 9759 41 0,'13'16'20'0,"53"-12"-4"16,-39-1-21-16,8 0-19 16,10 4 1-16,8 0 11 15,4 6 0-15</inkml:trace>
  <inkml:trace contextRef="#ctx0" brushRef="#br0" timeOffset="7956.6265">5394 10339 32 0,'0'73'16'0,"5"37"-1"0,-1-77-16 16,0 7-1-16,5 6 1 16,0-6-7-16,4 7 0 15,5-14-13-15,13-3 0 16</inkml:trace>
  <inkml:trace contextRef="#ctx0" brushRef="#br0" timeOffset="8106.9045">6695 10728 15 0,'22'13'7'0,"5"-36"-13"16,-18 16-9-16</inkml:trace>
  <inkml:trace contextRef="#ctx0" brushRef="#br0" timeOffset="9323.2118">6925 10986 23 0,'-13'-10'11'0,"0"-6"7"0,8 13-13 16,1-4-4-16,-9-6 1 15,-10 3 2-15,-3 0 0 0,-5-4 0 16,-9 1 1-16,-9 0-2 16,-4 3 0-16,-4 0-2 15,-1 3 1-15,-4 7-2 16,0 7 0-16,0 6 0 16,0 14 1-1,-22 36 0 1,18 3 0-16,13 4-1 15,18 9 1-15,12 1 0 16,19 6 0-16,17-3-1 16,14-6 1-16,13-11-1 15,13-6 0-15,9-14-2 16,22-13 0-16,4-16 1 16,1-10 1-16,4-17-2 15,-9-14 1-15,-5-6 1 0,-8-3 1 16,0-16-1-16,-22-8 0 15,-14-9 1-15,-17-4 1 16,-14-6-2-16,-13-14 0 16,-8 4 0-16,-10-7 1 15,-4 0 1-15,-13 4 0 16,4 12-2-16,-4 14 1 16,0 10-2-16,-10 17 1 15,-3 6 1-15,-5 13 1 16,0 21-1-16,-9 6 0 15,5 19 0-15,-1 11 0 16,1 13-2-16,9 14 1 0,8 19 0 16,18 7 0-16,13 16-1 15,14-9 0-15,17 6-1 16,14-10 0-16,8-10-2 16,5-13 1-16,9-6 2 15,12-21 0-15,6-16-1 16,4-17 1-16,-1-19 0 15,-3-14 1-15,-5-10-5 16,-9-13 1-16,-4-14-5 16,-14-12 1-16,-8-11-19 15,-14-6 0-15</inkml:trace>
  <inkml:trace contextRef="#ctx0" brushRef="#br1" timeOffset="42562.7531">6779 6757 14 0,'5'-10'7'0,"-5"13"10"16,0-3-7-16,0 3-5 16,0-3 1-16,0 0-2 0,0 0 1 15,0 0-1-15,0 0 0 16,0 0 1-16,4 0 1 15,5 4-2-15,0-1 0 16,0 3-1-16,4 1 1 16,0 3-5-16,0 10 1 15,5 16 2-15,-5 4 1 16,1 3-3-16,-1 4 0 16,-4 3-1-16,0-1 1 15,0 4-2-15,-5-6 1 16,-4-4 0-16,0-6 1 15,0-4-10-15,-4-10 1 16,-1-3-5-16,-4-7 1 0,0-6-14 16,1-7 0-16</inkml:trace>
  <inkml:trace contextRef="#ctx0" brushRef="#br1" timeOffset="43283.4866">6350 7997 37 0,'-9'0'18'0,"18"-13"4"0,-5 10-20 0,5-7-1 16,0-4 1-16,9-5-2 16,8-11 1-16,5 3-2 15,9 4 0-15,4 0 1 16,-4 9 1-16,0 1 0 15,-5 7 1-15,1 12 1 16,-5 17 0-16,-5 17-2 16,-3 10 0-16,-6 16-1 15,-8 7 0-15,-4-3-1 16,-10 0 0-16,-4-4 0 16,-4-3 1-16,-9-3 0 15,-9-4 0-15,-5-6 0 0,-8-7 0 16,0-20 1-16,4-9 0 15,5-11-3-15,4-10 1 16,9-6 2-16,8-4 1 16,6 1-3-16,8 6 1 15,13 0 2-15,4 7 1 16,10 3-3-16,8 3 0 16,10 0 1-16,8-6 0 15,9 0-5-15,-5-1 1 16,1-6-13-16,4 4 1 15,-5-8-15-15,1 1 1 16</inkml:trace>
  <inkml:trace contextRef="#ctx0" brushRef="#br1" timeOffset="43808.9491">7332 7891 37 0,'-13'7'18'0,"53"-11"2"16,-27 1-20-16,5-4 0 15,4 4 0-15,0 0 3 16,5 0 1-16,8-1-4 0,-4 4 0 15,0 4 1-15,0 2 1 16,-4 1-2-16,-10 6 0 16,-3 4 0-16,-14 13 1 15,-9-4-1-15,-9 11 0 16,-4-1 0-16,0-3 0 16,0-10-1-16,4-3 1 15,9-6 1-15,5-4 0 16,8-4-1-16,5-2 0 15,4 5 3-15,9-2 1 16,5 3-3-16,4 0 1 0,4 3 1 16,1 11 1-16,-1-8-3 15,0 11 1-15,-8-4-1 16,-9 3 1-16,-9 1-2 16,-14-1 0-16,-13 8 0 15,-8 2 1-15,-14 1-4 16,-4-1 0-16,-5-6-4 15,0 0 0-15,1-14-11 16,4-9 0-16,4-7-9 16,13-7 0-16</inkml:trace>
  <inkml:trace contextRef="#ctx0" brushRef="#br1" timeOffset="44379.1219">8492 7818 39 0,'-5'-6'19'0,"23"15"4"0,-9-5-21 15,-5-1 0-15,-4-3 1 0,0 0 0 16,0 0 0-16,0 0-1 16,0 0 0-16,-4 3-2 15,-1 1 0-15,-8 2 2 16,0 8 0-16,-5 6-2 15,-8 6 0-15,-5 1 0 16,0 6 1-16,0-7-1 16,4 4 0-16,5 0-1 15,4-7 0-15,5-3 1 16,4-7 1-16,9 1 1 16,5-11 0-16,3 0-2 15,10 1 0-15,9-4 6 16,4-4 0-16,4 4-5 15,5-3 1-15,0 3-2 0,0 0 0 16,-9 0-1-16,-5 7 0 16,-4-7-3-16,-4 3 1 15,0 0-5-15,-5-3 1 16,-4 7-4-16,-5-7 0 16,1 0-17-16,-5 0 1 15,0-7 17-15,-5-3 1 16</inkml:trace>
  <inkml:trace contextRef="#ctx0" brushRef="#br1" timeOffset="44709.1526">8465 7745 44 0,'-4'3'22'15,"17"11"3"-15,-13-14-23 0,4 6 0 16,1 1 1-16,-1 3-3 15,1 0 1-15,-1 7-2 16,-4 9 1-16,0 14 3 16,0 10 1-16,0 13 0 15,-4 3 1-15,-1 7-2 16,1-7 0-16,-1 1-4 16,1-4 1-16,-5-4 0 15,5-12 1-15,-1-4-1 16,5 0 0-16,0-10-1 15,0-9 1-15,0-11-6 16,0-13 1-16,5-7-9 0,4-6 1 16,-1-7-10-16,1-3 1 15,9-4 4-15,4-3 1 16</inkml:trace>
  <inkml:trace contextRef="#ctx0" brushRef="#br1" timeOffset="45700.1548">8709 6856 28 0,'4'17'14'0,"14"-44"3"0,-18 27-15 0,13 0 1 16,-9-3 0-16,1-1-3 15,-5-2 0-15,-5 3 0 16,1-1 1-16,-9-2-1 16,-5 12 1-16,-9-6 2 15,-4 0 0-15,0 7-1 16,-4 3 0-16,4-4-2 16,0 4 0-16,0 0 0 15,5 0 0-15,-1 4-2 16,1 2 1-16,3 7 1 15,6 1 1-15,-1 2-1 16,5-3 0-16,-1 1 1 0,6-1 0 16,3 3-2-16,5 1 1 15,9-17 1-15,0 0 0 16,9-4-2-16,4 1 1 16,0-4 0-16,0-3 0 15,0 0 0-15,-4 4 0 16,-1-8 1-16,1 11 1 15,0-4-1-15,-5 4 1 16,5 3-1-16,0 3 1 16,-5 0-2-16,0 1 1 15,0-1-1-15,-4 4 1 16,-4 2 0-16,-5 1 1 16,0 4-2-16,-5 2 0 0,-8-6 0 15,-5 3 1-15,-4 7-1 16,-9-3 1-16,-4-4-2 15,-1-7 1-15,-3 4-7 16,-6-6 1-16,-3-4-9 16,-1-4 1-16,0-2-12 15,9-4 1-15</inkml:trace>
  <inkml:trace contextRef="#ctx0" brushRef="#br1" timeOffset="46224.951">7576 6790 33 0,'-14'-4'16'0,"-12"24"4"0,17-13-17 16,-9 10 2-16,1 6 1 16,-14 0-3-16,4 4 0 15,1 2-2-15,-1 8 0 0,0-1 0 16,5 7 0-16,5 7 1 15,3 10 1-15,10-4-3 16,13-3 1-16,4-6-1 16,14-11 1-16,8 1-2 15,5-11 1-15,9-12-1 16,4-11 0-16,0 0 0 16,0-9 0-16,-9-4 1 15,-4-7 1-15,-9-6-1 16,-9 6 0-16,-13 1 1 15,-9 2 0-15,-13 8-2 16,-10 3 1-16,-7 9 0 16,-10 7 0-16,0 4-2 15,-4 10 1-15,4-4-12 0,0 0 1 16,5-3-22-16,12-10 0 16</inkml:trace>
  <inkml:trace contextRef="#ctx0" brushRef="#br1" timeOffset="46736.3193">7279 5974 35 0,'-26'10'17'0,"12"-10"4"15,14 0-18-15,0 0-1 16,5 0 0-16,4 0-3 15,8-7 1-15,14-3-2 16,9-3 1-16,0 3-2 16,4-4 1-16,1 5 0 15,-1-5 1-15,-9 1 4 0,-8 6 1 16,-5 1-1-16,-4-1 1 16,-5 0-2-16,0 4 0 15,-4 10 2-15,-5-1 0 16,1 14-5-16,-5 4 0 15,0 9 1-15,-5 13 0 16,1 1-1-16,0 12 1 16,-5 1 0-16,0 0 1 15,0-1-2-15,0-12 0 16,0-7-9-16,5-4 1 16,4-13-26-16,4-6 1 15</inkml:trace>
  <inkml:trace contextRef="#ctx1" brushRef="#br1">11501 8664 0,'0'0'16,"0"0"-16,0 0 15,0 0-15,-160-36 16,45 29-1,-17 7 1,12 7-16,14 19 16,-75 64-1,66-11 1,-27 51-16,45-17 16,39-27-1,14 43-15,13 11 16,40-34-1,-5-3-15,49 19 16,5-49-16,26 0 16,80 40-1,-27-63-15,49 0 16,8-34 0,-65-6-16,34-26 15,1-14-15,-67 16 16,-26-19-1,0-7-15,-22 4 16,-5-4 0,-13-6-16,0-7 15,-18-1 1,-8-9-16,-14 7 16,-5 0-16,-21-34 15,0 27 1,-10 3-16,-17 4 15,-17-7 1,4 7-16,-14-17 16,36 29-1,-22-5-15,0 15 16,4 8 0,0 3-16,-4 13 15,-5 16-15,5-6 16,0 14-1,8 39-15,-4 23 16,-52 166 0,47-66-16,76-176 15,0 0-15,0 0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4/13/2016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4/13/2016</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411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4/13/2016</a:t>
            </a:fld>
            <a:endParaRPr lang="en-US"/>
          </a:p>
        </p:txBody>
      </p:sp>
      <p:sp>
        <p:nvSpPr>
          <p:cNvPr id="4" name="Footer Placeholder 3"/>
          <p:cNvSpPr>
            <a:spLocks noGrp="1"/>
          </p:cNvSpPr>
          <p:nvPr>
            <p:ph type="ftr" sz="quarter" idx="11"/>
          </p:nvPr>
        </p:nvSpPr>
        <p:spPr>
          <a:xfrm>
            <a:off x="4641448" y="4389120"/>
            <a:ext cx="3502152" cy="273844"/>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061405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9.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3.xml"/><Relationship Id="rId1" Type="http://schemas.openxmlformats.org/officeDocument/2006/relationships/tags" Target="../tags/tag1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xml"/><Relationship Id="rId1" Type="http://schemas.openxmlformats.org/officeDocument/2006/relationships/tags" Target="../tags/tag1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7.xml"/><Relationship Id="rId1" Type="http://schemas.openxmlformats.org/officeDocument/2006/relationships/tags" Target="../tags/tag16.xml"/></Relationships>
</file>

<file path=ppt/slides/_rels/slide8.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5.xml"/><Relationship Id="rId1" Type="http://schemas.openxmlformats.org/officeDocument/2006/relationships/tags" Target="../tags/tag24.xml"/></Relationships>
</file>

<file path=ppt/slides/_rels/slide11.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4.emf"/><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customXml" Target="../ink/ink1.xml"/><Relationship Id="rId5" Type="http://schemas.openxmlformats.org/officeDocument/2006/relationships/slideLayout" Target="../slideLayouts/slideLayout10.xml"/><Relationship Id="rId4" Type="http://schemas.openxmlformats.org/officeDocument/2006/relationships/tags" Target="../tags/tag29.xml"/></Relationships>
</file>

<file path=ppt/slides/_rels/slide12.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tags" Target="../tags/tag32.xml"/><Relationship Id="rId7" Type="http://schemas.openxmlformats.org/officeDocument/2006/relationships/customXml" Target="../ink/ink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Layout" Target="../slideLayouts/slideLayout5.xml"/><Relationship Id="rId5" Type="http://schemas.openxmlformats.org/officeDocument/2006/relationships/tags" Target="../tags/tag34.xml"/><Relationship Id="rId4" Type="http://schemas.openxmlformats.org/officeDocument/2006/relationships/tags" Target="../tags/tag33.xml"/></Relationships>
</file>

<file path=ppt/slides/_rels/slide13.xml.rels><?xml version="1.0" encoding="UTF-8" standalone="yes"?>
<Relationships xmlns="http://schemas.openxmlformats.org/package/2006/relationships"><Relationship Id="rId8" Type="http://schemas.openxmlformats.org/officeDocument/2006/relationships/tags" Target="../tags/tag42.xml"/><Relationship Id="rId13" Type="http://schemas.openxmlformats.org/officeDocument/2006/relationships/image" Target="../media/image6.emf"/><Relationship Id="rId3" Type="http://schemas.openxmlformats.org/officeDocument/2006/relationships/tags" Target="../tags/tag37.xml"/><Relationship Id="rId7" Type="http://schemas.openxmlformats.org/officeDocument/2006/relationships/tags" Target="../tags/tag41.xml"/><Relationship Id="rId12" Type="http://schemas.openxmlformats.org/officeDocument/2006/relationships/customXml" Target="../ink/ink3.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slideLayout" Target="../slideLayouts/slideLayout5.xml"/><Relationship Id="rId5" Type="http://schemas.openxmlformats.org/officeDocument/2006/relationships/tags" Target="../tags/tag39.xml"/><Relationship Id="rId10" Type="http://schemas.openxmlformats.org/officeDocument/2006/relationships/tags" Target="../tags/tag44.xml"/><Relationship Id="rId4" Type="http://schemas.openxmlformats.org/officeDocument/2006/relationships/tags" Target="../tags/tag38.xml"/><Relationship Id="rId9" Type="http://schemas.openxmlformats.org/officeDocument/2006/relationships/tags" Target="../tags/tag4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6.xml"/><Relationship Id="rId1" Type="http://schemas.openxmlformats.org/officeDocument/2006/relationships/tags" Target="../tags/tag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Today’s topics:</a:t>
            </a:r>
            <a:endParaRPr lang="en-US" dirty="0"/>
          </a:p>
        </p:txBody>
      </p:sp>
      <p:sp>
        <p:nvSpPr>
          <p:cNvPr id="9" name="Content Placeholder 8"/>
          <p:cNvSpPr>
            <a:spLocks noGrp="1"/>
          </p:cNvSpPr>
          <p:nvPr>
            <p:ph sz="quarter" idx="10"/>
            <p:custDataLst>
              <p:tags r:id="rId2"/>
            </p:custDataLst>
          </p:nvPr>
        </p:nvSpPr>
        <p:spPr/>
        <p:txBody>
          <a:bodyPr/>
          <a:lstStyle/>
          <a:p>
            <a:pPr lvl="1"/>
            <a:r>
              <a:rPr lang="en-US" sz="1600" dirty="0" smtClean="0"/>
              <a:t>Previous lectures:</a:t>
            </a:r>
          </a:p>
          <a:p>
            <a:pPr lvl="2"/>
            <a:r>
              <a:rPr lang="en-US" sz="1600" dirty="0" smtClean="0"/>
              <a:t>Introduction to recursion with Factorial</a:t>
            </a:r>
          </a:p>
          <a:p>
            <a:pPr lvl="2"/>
            <a:r>
              <a:rPr lang="en-US" sz="1600" dirty="0" smtClean="0"/>
              <a:t>Mechanics of recursion: looking at the stack frames</a:t>
            </a:r>
          </a:p>
          <a:p>
            <a:pPr lvl="2"/>
            <a:r>
              <a:rPr lang="en-US" sz="1600" dirty="0" smtClean="0"/>
              <a:t>Classic, widely-used CS algorithm example: Binary Search</a:t>
            </a:r>
          </a:p>
          <a:p>
            <a:pPr lvl="2"/>
            <a:r>
              <a:rPr lang="en-US" sz="1600" dirty="0" smtClean="0"/>
              <a:t>Visual example: Boxy “snowflake” fractal</a:t>
            </a:r>
          </a:p>
          <a:p>
            <a:pPr lvl="1"/>
            <a:r>
              <a:rPr lang="en-US" sz="1600" dirty="0" smtClean="0"/>
              <a:t>Today:</a:t>
            </a:r>
          </a:p>
          <a:p>
            <a:pPr lvl="2"/>
            <a:r>
              <a:rPr lang="en-US" sz="1600" dirty="0" smtClean="0"/>
              <a:t>New </a:t>
            </a:r>
            <a:r>
              <a:rPr lang="en-US" sz="1600" dirty="0" smtClean="0"/>
              <a:t>patterns of recursion application: </a:t>
            </a:r>
            <a:r>
              <a:rPr lang="en-US" sz="1600" dirty="0" smtClean="0">
                <a:solidFill>
                  <a:schemeClr val="bg2"/>
                </a:solidFill>
              </a:rPr>
              <a:t>adding loops</a:t>
            </a:r>
          </a:p>
          <a:p>
            <a:pPr lvl="3"/>
            <a:r>
              <a:rPr lang="en-US" sz="1600" dirty="0"/>
              <a:t>L</a:t>
            </a:r>
            <a:r>
              <a:rPr lang="en-US" sz="1600" dirty="0" smtClean="0"/>
              <a:t>oops + recursion for </a:t>
            </a:r>
            <a:r>
              <a:rPr lang="en-US" sz="1600" i="1" dirty="0" smtClean="0"/>
              <a:t>generating </a:t>
            </a:r>
            <a:r>
              <a:rPr lang="en-US" sz="1600" i="1" dirty="0" smtClean="0"/>
              <a:t>combinations/permutations</a:t>
            </a:r>
            <a:endParaRPr lang="en-US" sz="1600" i="1" dirty="0" smtClean="0"/>
          </a:p>
          <a:p>
            <a:pPr lvl="3"/>
            <a:r>
              <a:rPr lang="en-US" sz="1600" dirty="0"/>
              <a:t>L</a:t>
            </a:r>
            <a:r>
              <a:rPr lang="en-US" sz="1600" dirty="0" smtClean="0"/>
              <a:t>oops + recursion for </a:t>
            </a:r>
            <a:r>
              <a:rPr lang="en-US" sz="1600" i="1" dirty="0" smtClean="0"/>
              <a:t>recursive backtracking</a:t>
            </a:r>
            <a:endParaRPr lang="en-US" sz="1600" dirty="0" smtClean="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Generating combinations/permutations</a:t>
            </a:r>
            <a:endParaRPr lang="en-US" dirty="0"/>
          </a:p>
        </p:txBody>
      </p:sp>
      <p:sp>
        <p:nvSpPr>
          <p:cNvPr id="5" name="Text Placeholder 4"/>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9138025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Recursion pattern: generating permutations</a:t>
            </a:r>
            <a:endParaRPr lang="en-US" dirty="0"/>
          </a:p>
        </p:txBody>
      </p:sp>
      <p:sp>
        <p:nvSpPr>
          <p:cNvPr id="5" name="Content Placeholder 4"/>
          <p:cNvSpPr>
            <a:spLocks noGrp="1"/>
          </p:cNvSpPr>
          <p:nvPr>
            <p:ph idx="4294967295"/>
            <p:custDataLst>
              <p:tags r:id="rId2"/>
            </p:custDataLst>
          </p:nvPr>
        </p:nvSpPr>
        <p:spPr>
          <a:xfrm>
            <a:off x="1245136" y="1218199"/>
            <a:ext cx="7246734" cy="2631733"/>
          </a:xfrm>
          <a:prstGeom prst="rect">
            <a:avLst/>
          </a:prstGeom>
        </p:spPr>
        <p:txBody>
          <a:bodyPr>
            <a:normAutofit fontScale="92500" lnSpcReduction="10000"/>
          </a:bodyPr>
          <a:lstStyle/>
          <a:p>
            <a:pPr>
              <a:buFont typeface="Arial" panose="020B0604020202020204" pitchFamily="34" charset="0"/>
              <a:buChar char="•"/>
            </a:pPr>
            <a:r>
              <a:rPr lang="en-US" dirty="0" smtClean="0"/>
              <a:t>Example problems:</a:t>
            </a:r>
          </a:p>
          <a:p>
            <a:pPr lvl="2">
              <a:buFont typeface="Arial" panose="020B0604020202020204" pitchFamily="34" charset="0"/>
              <a:buChar char="•"/>
            </a:pPr>
            <a:r>
              <a:rPr lang="en-US" dirty="0" smtClean="0"/>
              <a:t>Given a deck of cards, output all possible distinct </a:t>
            </a:r>
            <a:r>
              <a:rPr lang="en-US" dirty="0" smtClean="0"/>
              <a:t>5-card poker hands</a:t>
            </a:r>
          </a:p>
          <a:p>
            <a:pPr lvl="2">
              <a:buFont typeface="Arial" panose="020B0604020202020204" pitchFamily="34" charset="0"/>
              <a:buChar char="•"/>
            </a:pPr>
            <a:r>
              <a:rPr lang="en-US" dirty="0" smtClean="0"/>
              <a:t>Generate all strings of length N</a:t>
            </a:r>
            <a:endParaRPr lang="en-US" dirty="0" smtClean="0"/>
          </a:p>
          <a:p>
            <a:pPr>
              <a:buFont typeface="Arial" panose="020B0604020202020204" pitchFamily="34" charset="0"/>
              <a:buChar char="•"/>
            </a:pPr>
            <a:endParaRPr lang="en-US" dirty="0" smtClean="0"/>
          </a:p>
          <a:p>
            <a:pPr>
              <a:buFont typeface="Arial" panose="020B0604020202020204" pitchFamily="34" charset="0"/>
              <a:buChar char="•"/>
            </a:pPr>
            <a:r>
              <a:rPr lang="en-US" dirty="0" smtClean="0"/>
              <a:t>Pseudocode of the approach for “generate all strings of length N”:</a:t>
            </a:r>
          </a:p>
          <a:p>
            <a:pPr lvl="2">
              <a:buFont typeface="Arial" panose="020B0604020202020204" pitchFamily="34" charset="0"/>
              <a:buChar char="•"/>
            </a:pPr>
            <a:r>
              <a:rPr lang="en-US" dirty="0" smtClean="0"/>
              <a:t>In a loop, do:</a:t>
            </a:r>
          </a:p>
          <a:p>
            <a:pPr marL="1030287" lvl="3" indent="-342900">
              <a:buFont typeface="+mj-lt"/>
              <a:buAutoNum type="arabicPeriod"/>
            </a:pPr>
            <a:r>
              <a:rPr lang="en-US" dirty="0" smtClean="0"/>
              <a:t>Choose a character to be the first letter, then recursively generate the rest of the string from the remaining characters</a:t>
            </a:r>
          </a:p>
          <a:p>
            <a:pPr marL="1030287" lvl="3" indent="-342900">
              <a:buFont typeface="+mj-lt"/>
              <a:buAutoNum type="arabicPeriod"/>
            </a:pPr>
            <a:r>
              <a:rPr lang="en-US" dirty="0" smtClean="0"/>
              <a:t>Now let a different character be the first letter, …</a:t>
            </a:r>
            <a:endParaRPr lang="en-US" dirty="0"/>
          </a:p>
        </p:txBody>
      </p:sp>
    </p:spTree>
    <p:extLst>
      <p:ext uri="{BB962C8B-B14F-4D97-AF65-F5344CB8AC3E}">
        <p14:creationId xmlns:p14="http://schemas.microsoft.com/office/powerpoint/2010/main" val="4240251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Backtracking</a:t>
            </a:r>
            <a:endParaRPr lang="en-US" dirty="0"/>
          </a:p>
        </p:txBody>
      </p:sp>
      <p:sp>
        <p:nvSpPr>
          <p:cNvPr id="5" name="Text Placeholder 4"/>
          <p:cNvSpPr>
            <a:spLocks noGrp="1"/>
          </p:cNvSpPr>
          <p:nvPr>
            <p:ph type="body" idx="1"/>
            <p:custDataLst>
              <p:tags r:id="rId2"/>
            </p:custDataLst>
          </p:nvPr>
        </p:nvSpPr>
        <p:spPr/>
        <p:txBody>
          <a:bodyPr/>
          <a:lstStyle/>
          <a:p>
            <a:r>
              <a:rPr lang="en-US" dirty="0" smtClean="0"/>
              <a:t>Maze solving</a:t>
            </a:r>
            <a:endParaRPr lang="en-US" dirty="0"/>
          </a:p>
        </p:txBody>
      </p:sp>
    </p:spTree>
    <p:extLst>
      <p:ext uri="{BB962C8B-B14F-4D97-AF65-F5344CB8AC3E}">
        <p14:creationId xmlns:p14="http://schemas.microsoft.com/office/powerpoint/2010/main" val="542155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Backtracking</a:t>
            </a:r>
            <a:endParaRPr lang="en-US" dirty="0"/>
          </a:p>
        </p:txBody>
      </p:sp>
      <p:sp>
        <p:nvSpPr>
          <p:cNvPr id="5" name="Content Placeholder 4"/>
          <p:cNvSpPr>
            <a:spLocks noGrp="1"/>
          </p:cNvSpPr>
          <p:nvPr>
            <p:ph idx="4294967295"/>
            <p:custDataLst>
              <p:tags r:id="rId2"/>
            </p:custDataLst>
          </p:nvPr>
        </p:nvSpPr>
        <p:spPr>
          <a:xfrm>
            <a:off x="1240465" y="1112875"/>
            <a:ext cx="5768142" cy="3261598"/>
          </a:xfrm>
          <a:prstGeom prst="rect">
            <a:avLst/>
          </a:prstGeom>
        </p:spPr>
        <p:txBody>
          <a:bodyPr>
            <a:normAutofit lnSpcReduction="10000"/>
          </a:bodyPr>
          <a:lstStyle/>
          <a:p>
            <a:r>
              <a:rPr lang="en-US" dirty="0" smtClean="0"/>
              <a:t>A particular behavior in recursive code where you tentatively explore many options, and recover to the nearest junction when you hit a “dead end”</a:t>
            </a:r>
          </a:p>
          <a:p>
            <a:endParaRPr lang="en-US" dirty="0" smtClean="0"/>
          </a:p>
          <a:p>
            <a:r>
              <a:rPr lang="en-US" i="1" dirty="0" smtClean="0"/>
              <a:t>Similar to generating all permutations/combinations, but as you go along you evaluate each one to determine if it has potential to become successful in the future or not (and then “give up” early if not)</a:t>
            </a:r>
          </a:p>
          <a:p>
            <a:endParaRPr lang="en-US" dirty="0"/>
          </a:p>
          <a:p>
            <a:r>
              <a:rPr lang="en-US" dirty="0" smtClean="0"/>
              <a:t>The easiest way to understand this is probably to see literal exploration and dead ends</a:t>
            </a:r>
            <a:endParaRPr lang="en-US" dirty="0"/>
          </a:p>
        </p:txBody>
      </p:sp>
    </p:spTree>
    <p:extLst>
      <p:ext uri="{BB962C8B-B14F-4D97-AF65-F5344CB8AC3E}">
        <p14:creationId xmlns:p14="http://schemas.microsoft.com/office/powerpoint/2010/main" val="413613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828800" y="400050"/>
            <a:ext cx="5268558" cy="857250"/>
          </a:xfrm>
        </p:spPr>
        <p:txBody>
          <a:bodyPr/>
          <a:lstStyle/>
          <a:p>
            <a:r>
              <a:rPr lang="en-US" dirty="0" smtClean="0"/>
              <a:t>Maze-solving</a:t>
            </a:r>
            <a:endParaRPr lang="en-US" dirty="0"/>
          </a:p>
        </p:txBody>
      </p:sp>
      <p:graphicFrame>
        <p:nvGraphicFramePr>
          <p:cNvPr id="6" name="Content Placeholder 5" descr="This grid has walls missing to make a maze. The &quot;person&quot; in the middle and has paths going north, west, and south. Immediately to the east is a wall. " title="Maze"/>
          <p:cNvGraphicFramePr>
            <a:graphicFrameLocks noGrp="1"/>
          </p:cNvGraphicFramePr>
          <p:nvPr>
            <p:ph sz="quarter" idx="4294967295"/>
            <p:custDataLst>
              <p:tags r:id="rId2"/>
            </p:custDataLst>
            <p:extLst/>
          </p:nvPr>
        </p:nvGraphicFramePr>
        <p:xfrm>
          <a:off x="2000251" y="1657351"/>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Tree>
    <p:extLst>
      <p:ext uri="{BB962C8B-B14F-4D97-AF65-F5344CB8AC3E}">
        <p14:creationId xmlns:p14="http://schemas.microsoft.com/office/powerpoint/2010/main" val="2999321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828800" y="400050"/>
            <a:ext cx="5268558" cy="857250"/>
          </a:xfrm>
        </p:spPr>
        <p:txBody>
          <a:bodyPr/>
          <a:lstStyle/>
          <a:p>
            <a:r>
              <a:rPr lang="en-US" dirty="0" smtClean="0"/>
              <a:t>Maze-solving</a:t>
            </a:r>
            <a:endParaRPr lang="en-US" dirty="0"/>
          </a:p>
        </p:txBody>
      </p:sp>
      <p:graphicFrame>
        <p:nvGraphicFramePr>
          <p:cNvPr id="6" name="Content Placeholder 5" descr="This grid has walls missing to make a maze. The &quot;person&quot; in the middle and has paths going north, west, and south. Immediately to the east is a wall. " title="Maze"/>
          <p:cNvGraphicFramePr>
            <a:graphicFrameLocks noGrp="1"/>
          </p:cNvGraphicFramePr>
          <p:nvPr>
            <p:ph sz="quarter" idx="4294967295"/>
            <p:custDataLst>
              <p:tags r:id="rId2"/>
            </p:custDataLst>
            <p:extLst/>
          </p:nvPr>
        </p:nvGraphicFramePr>
        <p:xfrm>
          <a:off x="2000251" y="1657351"/>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5" name="Content Placeholder 2"/>
          <p:cNvSpPr>
            <a:spLocks noGrp="1"/>
          </p:cNvSpPr>
          <p:nvPr>
            <p:ph idx="4294967295"/>
            <p:custDataLst>
              <p:tags r:id="rId3"/>
            </p:custDataLst>
          </p:nvPr>
        </p:nvSpPr>
        <p:spPr>
          <a:xfrm>
            <a:off x="4857750" y="1257300"/>
            <a:ext cx="2628900" cy="3371850"/>
          </a:xfrm>
          <a:prstGeom prst="rect">
            <a:avLst/>
          </a:prstGeom>
        </p:spPr>
        <p:txBody>
          <a:bodyPr>
            <a:normAutofit/>
          </a:bodyPr>
          <a:lstStyle/>
          <a:p>
            <a:pPr marL="0" indent="0"/>
            <a:r>
              <a:rPr lang="en-US" dirty="0" smtClean="0">
                <a:solidFill>
                  <a:schemeClr val="tx1"/>
                </a:solidFill>
              </a:rPr>
              <a:t>Thinking through the pseudo-code:</a:t>
            </a:r>
          </a:p>
          <a:p>
            <a:pPr marL="565785" lvl="1" indent="-342900"/>
            <a:r>
              <a:rPr lang="en-US" dirty="0" smtClean="0">
                <a:solidFill>
                  <a:schemeClr val="tx1"/>
                </a:solidFill>
              </a:rPr>
              <a:t>From position </a:t>
            </a:r>
            <a:r>
              <a:rPr lang="el-GR" dirty="0" smtClean="0"/>
              <a:t>Θ</a:t>
            </a:r>
            <a:r>
              <a:rPr lang="en-US" dirty="0" smtClean="0">
                <a:solidFill>
                  <a:schemeClr val="tx1"/>
                </a:solidFill>
              </a:rPr>
              <a:t>, what does it mean for a step North to be a good idea?</a:t>
            </a:r>
          </a:p>
        </p:txBody>
      </p:sp>
    </p:spTree>
    <p:extLst>
      <p:ext uri="{BB962C8B-B14F-4D97-AF65-F5344CB8AC3E}">
        <p14:creationId xmlns:p14="http://schemas.microsoft.com/office/powerpoint/2010/main" val="24604014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828800" y="400050"/>
            <a:ext cx="5268558" cy="857250"/>
          </a:xfrm>
        </p:spPr>
        <p:txBody>
          <a:bodyPr/>
          <a:lstStyle/>
          <a:p>
            <a:r>
              <a:rPr lang="en-US" dirty="0" smtClean="0"/>
              <a:t>Maze-solving</a:t>
            </a:r>
            <a:endParaRPr lang="en-US" dirty="0"/>
          </a:p>
        </p:txBody>
      </p:sp>
      <p:graphicFrame>
        <p:nvGraphicFramePr>
          <p:cNvPr id="6" name="Content Placeholder 5" descr="This grid has walls missing to make a maze. The &quot;person&quot; in the middle and has paths going north, west, and south. Immediately to the east is a wall. " title="Maze"/>
          <p:cNvGraphicFramePr>
            <a:graphicFrameLocks noGrp="1"/>
          </p:cNvGraphicFramePr>
          <p:nvPr>
            <p:ph sz="quarter" idx="4294967295"/>
            <p:custDataLst>
              <p:tags r:id="rId2"/>
            </p:custDataLst>
            <p:extLst/>
          </p:nvPr>
        </p:nvGraphicFramePr>
        <p:xfrm>
          <a:off x="2000251" y="1657351"/>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5" name="Content Placeholder 2"/>
          <p:cNvSpPr>
            <a:spLocks noGrp="1"/>
          </p:cNvSpPr>
          <p:nvPr>
            <p:ph idx="4294967295"/>
            <p:custDataLst>
              <p:tags r:id="rId3"/>
            </p:custDataLst>
          </p:nvPr>
        </p:nvSpPr>
        <p:spPr>
          <a:xfrm>
            <a:off x="4857750" y="1257300"/>
            <a:ext cx="2628900" cy="3371850"/>
          </a:xfrm>
          <a:prstGeom prst="rect">
            <a:avLst/>
          </a:prstGeom>
        </p:spPr>
        <p:txBody>
          <a:bodyPr>
            <a:normAutofit fontScale="92500"/>
          </a:bodyPr>
          <a:lstStyle/>
          <a:p>
            <a:pPr marL="0" indent="0"/>
            <a:r>
              <a:rPr lang="en-US" dirty="0" smtClean="0">
                <a:solidFill>
                  <a:schemeClr val="tx1"/>
                </a:solidFill>
              </a:rPr>
              <a:t>Thinking through the pseudo-code:</a:t>
            </a:r>
          </a:p>
          <a:p>
            <a:pPr marL="565785" lvl="1" indent="-342900"/>
            <a:r>
              <a:rPr lang="en-US" dirty="0" smtClean="0">
                <a:solidFill>
                  <a:schemeClr val="tx1"/>
                </a:solidFill>
              </a:rPr>
              <a:t>From position </a:t>
            </a:r>
            <a:r>
              <a:rPr lang="el-GR" dirty="0" smtClean="0"/>
              <a:t>Θ</a:t>
            </a:r>
            <a:r>
              <a:rPr lang="en-US" dirty="0" smtClean="0">
                <a:solidFill>
                  <a:schemeClr val="tx1"/>
                </a:solidFill>
              </a:rPr>
              <a:t>, what does it mean for a step South to be a good idea?</a:t>
            </a:r>
          </a:p>
          <a:p>
            <a:pPr marL="565785" lvl="1" indent="-342900"/>
            <a:r>
              <a:rPr lang="en-US" dirty="0" smtClean="0">
                <a:solidFill>
                  <a:schemeClr val="tx1"/>
                </a:solidFill>
              </a:rPr>
              <a:t>It means that from position one-step-South-of-</a:t>
            </a:r>
            <a:r>
              <a:rPr lang="el-GR" dirty="0" smtClean="0"/>
              <a:t>Θ</a:t>
            </a:r>
            <a:r>
              <a:rPr lang="en-US" dirty="0" smtClean="0">
                <a:solidFill>
                  <a:schemeClr val="tx1"/>
                </a:solidFill>
              </a:rPr>
              <a:t>, there exists some step that is a good idea…</a:t>
            </a:r>
          </a:p>
          <a:p>
            <a:pPr marL="565785" lvl="1" indent="-342900"/>
            <a:r>
              <a:rPr lang="en-US" dirty="0" smtClean="0">
                <a:solidFill>
                  <a:schemeClr val="tx1"/>
                </a:solidFill>
              </a:rPr>
              <a:t>…Recursion!</a:t>
            </a:r>
            <a:endParaRPr lang="en-US" dirty="0"/>
          </a:p>
        </p:txBody>
      </p:sp>
    </p:spTree>
    <p:extLst>
      <p:ext uri="{BB962C8B-B14F-4D97-AF65-F5344CB8AC3E}">
        <p14:creationId xmlns:p14="http://schemas.microsoft.com/office/powerpoint/2010/main" val="1842843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61884" y="494071"/>
            <a:ext cx="7766856" cy="604217"/>
          </a:xfrm>
        </p:spPr>
        <p:txBody>
          <a:bodyPr/>
          <a:lstStyle/>
          <a:p>
            <a:r>
              <a:rPr lang="en-US" sz="2800" dirty="0" smtClean="0"/>
              <a:t>Backtracking template</a:t>
            </a:r>
            <a:endParaRPr lang="en-US" sz="2800" dirty="0"/>
          </a:p>
        </p:txBody>
      </p:sp>
      <p:sp>
        <p:nvSpPr>
          <p:cNvPr id="5" name="Content Placeholder 4"/>
          <p:cNvSpPr>
            <a:spLocks noGrp="1"/>
          </p:cNvSpPr>
          <p:nvPr>
            <p:ph idx="4294967295"/>
            <p:custDataLst>
              <p:tags r:id="rId2"/>
            </p:custDataLst>
          </p:nvPr>
        </p:nvSpPr>
        <p:spPr>
          <a:xfrm>
            <a:off x="1061884" y="1319980"/>
            <a:ext cx="7342941" cy="3371583"/>
          </a:xfrm>
          <a:prstGeom prst="rect">
            <a:avLst/>
          </a:prstGeom>
        </p:spPr>
        <p:txBody>
          <a:bodyPr>
            <a:normAutofit/>
          </a:bodyPr>
          <a:lstStyle/>
          <a:p>
            <a:pPr>
              <a:buFont typeface="Wingdings" panose="05000000000000000000" pitchFamily="2" charset="2"/>
              <a:buChar char="§"/>
            </a:pPr>
            <a:r>
              <a:rPr lang="en-US" b="1" dirty="0" err="1" smtClean="0"/>
              <a:t>bool</a:t>
            </a:r>
            <a:r>
              <a:rPr lang="en-US" b="1" dirty="0" smtClean="0"/>
              <a:t> </a:t>
            </a:r>
            <a:r>
              <a:rPr lang="en-US" b="1" dirty="0" err="1" smtClean="0"/>
              <a:t>recursiveFunction</a:t>
            </a:r>
            <a:r>
              <a:rPr lang="en-US" b="1" dirty="0" smtClean="0"/>
              <a:t>(){</a:t>
            </a:r>
          </a:p>
          <a:p>
            <a:pPr lvl="2"/>
            <a:r>
              <a:rPr lang="en-US" dirty="0" smtClean="0"/>
              <a:t>Base case test for success: </a:t>
            </a:r>
            <a:r>
              <a:rPr lang="en-US" dirty="0" smtClean="0">
                <a:solidFill>
                  <a:srgbClr val="00B050"/>
                </a:solidFill>
              </a:rPr>
              <a:t>return true</a:t>
            </a:r>
          </a:p>
          <a:p>
            <a:pPr lvl="2"/>
            <a:r>
              <a:rPr lang="en-US" dirty="0" smtClean="0"/>
              <a:t>Base case test for failure: </a:t>
            </a:r>
            <a:r>
              <a:rPr lang="en-US" dirty="0" smtClean="0">
                <a:solidFill>
                  <a:srgbClr val="FF0000"/>
                </a:solidFill>
              </a:rPr>
              <a:t>return false</a:t>
            </a:r>
            <a:endParaRPr lang="en-US" dirty="0">
              <a:solidFill>
                <a:srgbClr val="FF0000"/>
              </a:solidFill>
            </a:endParaRPr>
          </a:p>
          <a:p>
            <a:pPr lvl="2"/>
            <a:r>
              <a:rPr lang="en-US" dirty="0" smtClean="0">
                <a:solidFill>
                  <a:schemeClr val="tx1"/>
                </a:solidFill>
              </a:rPr>
              <a:t>Loop over several options for “what to do next”:</a:t>
            </a:r>
          </a:p>
          <a:p>
            <a:pPr lvl="3"/>
            <a:r>
              <a:rPr lang="en-US" dirty="0" smtClean="0"/>
              <a:t>Tentatively “do” one option</a:t>
            </a:r>
          </a:p>
          <a:p>
            <a:pPr lvl="3"/>
            <a:r>
              <a:rPr lang="en-US" dirty="0" smtClean="0"/>
              <a:t>if (</a:t>
            </a:r>
            <a:r>
              <a:rPr lang="en-US" dirty="0" err="1" smtClean="0"/>
              <a:t>recursiveFunction</a:t>
            </a:r>
            <a:r>
              <a:rPr lang="en-US" dirty="0" smtClean="0"/>
              <a:t>()) </a:t>
            </a:r>
            <a:r>
              <a:rPr lang="en-US" dirty="0" smtClean="0">
                <a:solidFill>
                  <a:srgbClr val="00B050"/>
                </a:solidFill>
              </a:rPr>
              <a:t>return true</a:t>
            </a:r>
          </a:p>
          <a:p>
            <a:pPr lvl="3"/>
            <a:r>
              <a:rPr lang="en-US" dirty="0" smtClean="0"/>
              <a:t>That tentative idea didn’t work, so “undo” that option</a:t>
            </a:r>
          </a:p>
          <a:p>
            <a:pPr lvl="2"/>
            <a:r>
              <a:rPr lang="en-US" dirty="0" smtClean="0"/>
              <a:t>None of the options we tried in the loop worked, so </a:t>
            </a:r>
            <a:r>
              <a:rPr lang="en-US" dirty="0" smtClean="0">
                <a:solidFill>
                  <a:srgbClr val="FF0000"/>
                </a:solidFill>
              </a:rPr>
              <a:t>return false</a:t>
            </a:r>
          </a:p>
        </p:txBody>
      </p:sp>
    </p:spTree>
    <p:extLst>
      <p:ext uri="{BB962C8B-B14F-4D97-AF65-F5344CB8AC3E}">
        <p14:creationId xmlns:p14="http://schemas.microsoft.com/office/powerpoint/2010/main" val="14198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custDataLst>
              <p:tags r:id="rId1"/>
            </p:custDataLst>
          </p:nvPr>
        </p:nvSpPr>
        <p:spPr>
          <a:xfrm>
            <a:off x="956044" y="-151957"/>
            <a:ext cx="5268558" cy="857250"/>
          </a:xfrm>
        </p:spPr>
        <p:txBody>
          <a:bodyPr>
            <a:normAutofit/>
          </a:bodyPr>
          <a:lstStyle/>
          <a:p>
            <a:r>
              <a:rPr lang="en-US" dirty="0" err="1" smtClean="0"/>
              <a:t>SolveMaze</a:t>
            </a:r>
            <a:r>
              <a:rPr lang="en-US" dirty="0" smtClean="0"/>
              <a:t> code</a:t>
            </a:r>
            <a:br>
              <a:rPr lang="en-US" dirty="0" smtClean="0"/>
            </a:br>
            <a:r>
              <a:rPr lang="en-US" sz="1200" dirty="0"/>
              <a:t>Adapted from the textbook by Eric Roberts</a:t>
            </a:r>
            <a:endParaRPr lang="en-US" dirty="0"/>
          </a:p>
        </p:txBody>
      </p:sp>
      <p:sp>
        <p:nvSpPr>
          <p:cNvPr id="5" name="Rectangle 4"/>
          <p:cNvSpPr/>
          <p:nvPr>
            <p:custDataLst>
              <p:tags r:id="rId2"/>
            </p:custDataLst>
          </p:nvPr>
        </p:nvSpPr>
        <p:spPr>
          <a:xfrm>
            <a:off x="956043" y="808074"/>
            <a:ext cx="7627975" cy="4439420"/>
          </a:xfrm>
          <a:prstGeom prst="rect">
            <a:avLst/>
          </a:prstGeom>
        </p:spPr>
        <p:txBody>
          <a:bodyPr wrap="square">
            <a:spAutoFit/>
          </a:bodyPr>
          <a:lstStyle/>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err="1">
                <a:solidFill>
                  <a:srgbClr val="808000"/>
                </a:solidFill>
                <a:latin typeface="Consolas" panose="020B0609020204030204" pitchFamily="49" charset="0"/>
                <a:ea typeface="Times New Roman" panose="02020603050405020304" pitchFamily="18" charset="0"/>
                <a:cs typeface="Consolas" panose="020B0609020204030204" pitchFamily="49" charset="0"/>
              </a:rPr>
              <a:t>bool</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solveMaze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Maze</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&amp;</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maze,</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Point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maze.isOutside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true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maze.isMarked</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false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maze.markSquare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pause(</a:t>
            </a:r>
            <a:r>
              <a:rPr lang="en-US" sz="1600" dirty="0">
                <a:solidFill>
                  <a:srgbClr val="000080"/>
                </a:solidFill>
                <a:latin typeface="Consolas" panose="020B0609020204030204" pitchFamily="49" charset="0"/>
                <a:ea typeface="Times New Roman" panose="02020603050405020304" pitchFamily="18" charset="0"/>
                <a:cs typeface="Consolas" panose="020B0609020204030204" pitchFamily="49" charset="0"/>
              </a:rPr>
              <a:t>200</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for</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Direction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NORTH</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&lt;=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WEST</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maze.wallExists</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solveMaze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(maze,</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adjacentPoint</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true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maze.unmarkSquare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false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spcAft>
                <a:spcPts val="600"/>
              </a:spcAft>
            </a:pPr>
            <a:r>
              <a:rPr lang="en-US" sz="1600" dirty="0">
                <a:latin typeface="Consolas" panose="020B0609020204030204" pitchFamily="49" charset="0"/>
                <a:ea typeface="Calibri" panose="020F0502020204030204" pitchFamily="34" charset="0"/>
                <a:cs typeface="Consolas" panose="020B0609020204030204" pitchFamily="49" charset="0"/>
              </a:rPr>
              <a:t> </a:t>
            </a:r>
          </a:p>
        </p:txBody>
      </p:sp>
      <p:sp>
        <p:nvSpPr>
          <p:cNvPr id="7" name="Rectangle 6"/>
          <p:cNvSpPr/>
          <p:nvPr>
            <p:custDataLst>
              <p:tags r:id="rId3"/>
            </p:custDataLst>
          </p:nvPr>
        </p:nvSpPr>
        <p:spPr>
          <a:xfrm>
            <a:off x="5259572" y="3422274"/>
            <a:ext cx="2971800" cy="923330"/>
          </a:xfrm>
          <a:prstGeom prst="rect">
            <a:avLst/>
          </a:prstGeom>
          <a:ln>
            <a:solidFill>
              <a:schemeClr val="tx1"/>
            </a:solidFill>
          </a:ln>
        </p:spPr>
        <p:txBody>
          <a:bodyPr wrap="square">
            <a:spAutoFit/>
          </a:bodyPr>
          <a:lstStyle/>
          <a:p>
            <a:r>
              <a:rPr lang="en-US" b="1" dirty="0" err="1" smtClean="0">
                <a:latin typeface="Courier New" panose="02070309020205020404" pitchFamily="49" charset="0"/>
                <a:cs typeface="Courier New" panose="02070309020205020404" pitchFamily="49" charset="0"/>
              </a:rPr>
              <a:t>enum</a:t>
            </a:r>
            <a:r>
              <a:rPr lang="en-US" b="1" dirty="0" smtClean="0">
                <a:latin typeface="Courier New" panose="02070309020205020404" pitchFamily="49" charset="0"/>
                <a:cs typeface="Courier New" panose="02070309020205020404" pitchFamily="49" charset="0"/>
              </a:rPr>
              <a:t> Direction = </a:t>
            </a:r>
          </a:p>
          <a:p>
            <a:r>
              <a:rPr lang="en-US" b="1" dirty="0" smtClean="0">
                <a:latin typeface="Courier New" panose="02070309020205020404" pitchFamily="49" charset="0"/>
                <a:cs typeface="Courier New" panose="02070309020205020404" pitchFamily="49" charset="0"/>
              </a:rPr>
              <a:t>{NORTH, EAST, SOUTH, WEST};</a:t>
            </a:r>
            <a:endParaRPr lang="en-US" dirty="0"/>
          </a:p>
        </p:txBody>
      </p:sp>
      <mc:AlternateContent xmlns:mc="http://schemas.openxmlformats.org/markup-compatibility/2006">
        <mc:Choice xmlns:p14="http://schemas.microsoft.com/office/powerpoint/2010/main" Requires="p14">
          <p:contentPart p14:bwMode="auto" r:id="rId6">
            <p14:nvContentPartPr>
              <p14:cNvPr id="2" name="Ink 1"/>
              <p14:cNvContentPartPr/>
              <p14:nvPr>
                <p:custDataLst>
                  <p:tags r:id="rId4"/>
                </p:custDataLst>
              </p14:nvPr>
            </p14:nvContentPartPr>
            <p14:xfrm>
              <a:off x="1067400" y="2221200"/>
              <a:ext cx="2007360" cy="2317320"/>
            </p14:xfrm>
          </p:contentPart>
        </mc:Choice>
        <mc:Fallback>
          <p:pic>
            <p:nvPicPr>
              <p:cNvPr id="2" name="Ink 1"/>
              <p:cNvPicPr/>
              <p:nvPr/>
            </p:nvPicPr>
            <p:blipFill>
              <a:blip r:embed="rId7"/>
              <a:stretch>
                <a:fillRect/>
              </a:stretch>
            </p:blipFill>
            <p:spPr>
              <a:xfrm>
                <a:off x="1058040" y="2211840"/>
                <a:ext cx="2026080" cy="2336040"/>
              </a:xfrm>
              <a:prstGeom prst="rect">
                <a:avLst/>
              </a:prstGeom>
            </p:spPr>
          </p:pic>
        </mc:Fallback>
      </mc:AlternateContent>
    </p:spTree>
    <p:extLst>
      <p:ext uri="{BB962C8B-B14F-4D97-AF65-F5344CB8AC3E}">
        <p14:creationId xmlns:p14="http://schemas.microsoft.com/office/powerpoint/2010/main" val="3660721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828800" y="400050"/>
            <a:ext cx="5268558" cy="857250"/>
          </a:xfrm>
        </p:spPr>
        <p:txBody>
          <a:bodyPr/>
          <a:lstStyle/>
          <a:p>
            <a:r>
              <a:rPr lang="en-US" dirty="0" smtClean="0"/>
              <a:t>Maze-solving</a:t>
            </a:r>
            <a:endParaRPr lang="en-US" dirty="0"/>
          </a:p>
        </p:txBody>
      </p:sp>
      <p:graphicFrame>
        <p:nvGraphicFramePr>
          <p:cNvPr id="6" name="Content Placeholder 5" descr="This grid has walls missing to make a maze. The &quot;person&quot; in the middle and has paths going north, west, and south. Immediately to the east is a wall. &#10;&#10;The x1 marker is 4 steps down the path that takes off to the north from the person in the maze.&#10;&#10;The x2 marker is 1 step to the west from the person.&#10;&#10;The x3 marker is two steps down the path that takes off to the south." title="Maze"/>
          <p:cNvGraphicFramePr>
            <a:graphicFrameLocks noGrp="1"/>
          </p:cNvGraphicFramePr>
          <p:nvPr>
            <p:ph sz="quarter" idx="4294967295"/>
            <p:custDataLst>
              <p:tags r:id="rId2"/>
            </p:custDataLst>
            <p:extLst/>
          </p:nvPr>
        </p:nvGraphicFramePr>
        <p:xfrm>
          <a:off x="1925242" y="1734742"/>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r>
                        <a:rPr lang="en-US" sz="1400" dirty="0" smtClean="0"/>
                        <a:t>x1</a:t>
                      </a:r>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r>
                        <a:rPr lang="en-US" sz="1400" dirty="0" smtClean="0"/>
                        <a:t>x2</a:t>
                      </a:r>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r>
                        <a:rPr lang="en-US" sz="1400" dirty="0" smtClean="0"/>
                        <a:t>x3</a:t>
                      </a:r>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7" name="Content Placeholder 6"/>
          <p:cNvSpPr>
            <a:spLocks noGrp="1"/>
          </p:cNvSpPr>
          <p:nvPr>
            <p:ph sz="quarter" idx="4294967295"/>
            <p:custDataLst>
              <p:tags r:id="rId3"/>
            </p:custDataLst>
          </p:nvPr>
        </p:nvSpPr>
        <p:spPr>
          <a:xfrm>
            <a:off x="4761542" y="1640306"/>
            <a:ext cx="2943517" cy="2619756"/>
          </a:xfrm>
          <a:prstGeom prst="rect">
            <a:avLst/>
          </a:prstGeom>
        </p:spPr>
        <p:txBody>
          <a:bodyPr>
            <a:normAutofit/>
          </a:bodyPr>
          <a:lstStyle/>
          <a:p>
            <a:pPr marL="51435" indent="0"/>
            <a:r>
              <a:rPr lang="en-US" dirty="0" smtClean="0"/>
              <a:t>In what order do we visit these spaces?</a:t>
            </a:r>
          </a:p>
          <a:p>
            <a:endParaRPr lang="en-US" dirty="0"/>
          </a:p>
          <a:p>
            <a:pPr marL="394335">
              <a:buFont typeface="+mj-lt"/>
              <a:buAutoNum type="alphaUcPeriod"/>
            </a:pPr>
            <a:r>
              <a:rPr lang="en-US" dirty="0"/>
              <a:t>x</a:t>
            </a:r>
            <a:r>
              <a:rPr lang="en-US" dirty="0" smtClean="0"/>
              <a:t>1, x2, x3</a:t>
            </a:r>
          </a:p>
          <a:p>
            <a:pPr marL="394335">
              <a:buFont typeface="+mj-lt"/>
              <a:buAutoNum type="alphaUcPeriod"/>
            </a:pPr>
            <a:r>
              <a:rPr lang="en-US" dirty="0" smtClean="0"/>
              <a:t>x2, x3, x1</a:t>
            </a:r>
          </a:p>
          <a:p>
            <a:pPr marL="394335">
              <a:buFont typeface="+mj-lt"/>
              <a:buAutoNum type="alphaUcPeriod"/>
            </a:pPr>
            <a:r>
              <a:rPr lang="en-US" dirty="0" smtClean="0"/>
              <a:t>x1, x3, x2</a:t>
            </a:r>
          </a:p>
          <a:p>
            <a:pPr marL="394335">
              <a:buFont typeface="+mj-lt"/>
              <a:buAutoNum type="alphaUcPeriod"/>
            </a:pPr>
            <a:r>
              <a:rPr lang="en-US" dirty="0" smtClean="0"/>
              <a:t>We don’t visit all three</a:t>
            </a:r>
          </a:p>
          <a:p>
            <a:pPr marL="394335">
              <a:buFont typeface="+mj-lt"/>
              <a:buAutoNum type="alphaUcPeriod"/>
            </a:pPr>
            <a:r>
              <a:rPr lang="en-US" dirty="0" smtClean="0"/>
              <a:t>Other/none/more</a:t>
            </a:r>
            <a:endParaRPr lang="en-US" dirty="0"/>
          </a:p>
        </p:txBody>
      </p:sp>
      <p:sp>
        <p:nvSpPr>
          <p:cNvPr id="27" name="Rectangle 26"/>
          <p:cNvSpPr/>
          <p:nvPr>
            <p:custDataLst>
              <p:tags r:id="rId4"/>
            </p:custDataLst>
          </p:nvPr>
        </p:nvSpPr>
        <p:spPr>
          <a:xfrm>
            <a:off x="5961321" y="258122"/>
            <a:ext cx="2866104" cy="738664"/>
          </a:xfrm>
          <a:prstGeom prst="rect">
            <a:avLst/>
          </a:prstGeom>
          <a:ln>
            <a:solidFill>
              <a:schemeClr val="tx1"/>
            </a:solidFill>
          </a:ln>
        </p:spPr>
        <p:txBody>
          <a:bodyPr wrap="square">
            <a:spAutoFit/>
          </a:bodyPr>
          <a:lstStyle/>
          <a:p>
            <a:r>
              <a:rPr lang="en-US" sz="1400" dirty="0" smtClean="0">
                <a:latin typeface="Consolas" panose="020B0609020204030204" pitchFamily="49" charset="0"/>
                <a:cs typeface="Consolas" panose="020B0609020204030204" pitchFamily="49" charset="0"/>
              </a:rPr>
              <a:t>//order of for loop:</a:t>
            </a:r>
          </a:p>
          <a:p>
            <a:r>
              <a:rPr lang="en-US" sz="1400" dirty="0" err="1" smtClean="0">
                <a:latin typeface="Consolas" panose="020B0609020204030204" pitchFamily="49" charset="0"/>
                <a:cs typeface="Consolas" panose="020B0609020204030204" pitchFamily="49" charset="0"/>
              </a:rPr>
              <a:t>enum</a:t>
            </a:r>
            <a:r>
              <a:rPr lang="en-US" sz="1400" dirty="0" smtClean="0">
                <a:latin typeface="Consolas" panose="020B0609020204030204" pitchFamily="49" charset="0"/>
                <a:cs typeface="Consolas" panose="020B0609020204030204" pitchFamily="49" charset="0"/>
              </a:rPr>
              <a:t> Direction = </a:t>
            </a:r>
          </a:p>
          <a:p>
            <a:r>
              <a:rPr lang="en-US" sz="1400" dirty="0" smtClean="0">
                <a:latin typeface="Consolas" panose="020B0609020204030204" pitchFamily="49" charset="0"/>
                <a:cs typeface="Consolas" panose="020B0609020204030204" pitchFamily="49" charset="0"/>
              </a:rPr>
              <a:t>{NORTH, EAST, SOUTH, WEST};</a:t>
            </a:r>
            <a:endParaRPr lang="en-US" sz="1400" dirty="0">
              <a:latin typeface="Consolas" panose="020B0609020204030204" pitchFamily="49" charset="0"/>
              <a:cs typeface="Consolas" panose="020B0609020204030204" pitchFamily="49" charset="0"/>
            </a:endParaRPr>
          </a:p>
        </p:txBody>
      </p:sp>
      <mc:AlternateContent xmlns:mc="http://schemas.openxmlformats.org/markup-compatibility/2006">
        <mc:Choice xmlns:p14="http://schemas.microsoft.com/office/powerpoint/2010/main" Requires="p14">
          <p:contentPart p14:bwMode="auto" r:id="rId7">
            <p14:nvContentPartPr>
              <p14:cNvPr id="2" name="Ink 1"/>
              <p14:cNvContentPartPr/>
              <p14:nvPr>
                <p:custDataLst>
                  <p:tags r:id="rId5"/>
                </p:custDataLst>
              </p14:nvPr>
            </p14:nvContentPartPr>
            <p14:xfrm>
              <a:off x="4691520" y="3543120"/>
              <a:ext cx="3098880" cy="382320"/>
            </p14:xfrm>
          </p:contentPart>
        </mc:Choice>
        <mc:Fallback>
          <p:pic>
            <p:nvPicPr>
              <p:cNvPr id="2" name="Ink 1"/>
              <p:cNvPicPr/>
              <p:nvPr/>
            </p:nvPicPr>
            <p:blipFill>
              <a:blip r:embed="rId8"/>
              <a:stretch>
                <a:fillRect/>
              </a:stretch>
            </p:blipFill>
            <p:spPr>
              <a:xfrm>
                <a:off x="4682160" y="3533760"/>
                <a:ext cx="3117600" cy="401040"/>
              </a:xfrm>
              <a:prstGeom prst="rect">
                <a:avLst/>
              </a:prstGeom>
            </p:spPr>
          </p:pic>
        </mc:Fallback>
      </mc:AlternateContent>
    </p:spTree>
    <p:extLst>
      <p:ext uri="{BB962C8B-B14F-4D97-AF65-F5344CB8AC3E}">
        <p14:creationId xmlns:p14="http://schemas.microsoft.com/office/powerpoint/2010/main" val="37093517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89523" y="65005"/>
            <a:ext cx="5268558" cy="857250"/>
          </a:xfrm>
        </p:spPr>
        <p:txBody>
          <a:bodyPr/>
          <a:lstStyle/>
          <a:p>
            <a:r>
              <a:rPr lang="en-US" dirty="0" smtClean="0"/>
              <a:t>The stack</a:t>
            </a:r>
            <a:endParaRPr lang="en-US" dirty="0"/>
          </a:p>
        </p:txBody>
      </p:sp>
      <p:graphicFrame>
        <p:nvGraphicFramePr>
          <p:cNvPr id="6" name="Content Placeholder 5" descr="There are 4 compass directions in the enum for the code. &#10;&#10;The path to the exit has 16 turns (changes of direction as you follow it).&#10;&#10;The path to the exit is 27 steps long.&#10;&#10;The question essentially asks, which of these facts is the most salient? &#10;&#10;" title="Maze"/>
          <p:cNvGraphicFramePr>
            <a:graphicFrameLocks noGrp="1"/>
          </p:cNvGraphicFramePr>
          <p:nvPr>
            <p:ph sz="quarter" idx="4294967295"/>
            <p:custDataLst>
              <p:tags r:id="rId2"/>
            </p:custDataLst>
            <p:extLst/>
          </p:nvPr>
        </p:nvGraphicFramePr>
        <p:xfrm>
          <a:off x="1089524" y="1322306"/>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7" name="Content Placeholder 6"/>
          <p:cNvSpPr>
            <a:spLocks noGrp="1"/>
          </p:cNvSpPr>
          <p:nvPr>
            <p:ph sz="quarter" idx="4294967295"/>
            <p:custDataLst>
              <p:tags r:id="rId3"/>
            </p:custDataLst>
          </p:nvPr>
        </p:nvSpPr>
        <p:spPr>
          <a:xfrm>
            <a:off x="3918687" y="1322306"/>
            <a:ext cx="3488661" cy="2725154"/>
          </a:xfrm>
          <a:prstGeom prst="rect">
            <a:avLst/>
          </a:prstGeom>
        </p:spPr>
        <p:txBody>
          <a:bodyPr>
            <a:noAutofit/>
          </a:bodyPr>
          <a:lstStyle/>
          <a:p>
            <a:pPr marL="51435" indent="0"/>
            <a:r>
              <a:rPr lang="en-US" dirty="0">
                <a:solidFill>
                  <a:schemeClr val="bg2"/>
                </a:solidFill>
              </a:rPr>
              <a:t>What is the deepest the Stack gets </a:t>
            </a:r>
            <a:r>
              <a:rPr lang="en-US" dirty="0" smtClean="0">
                <a:solidFill>
                  <a:schemeClr val="bg2"/>
                </a:solidFill>
              </a:rPr>
              <a:t>(number of stack frames) during </a:t>
            </a:r>
            <a:r>
              <a:rPr lang="en-US" dirty="0">
                <a:solidFill>
                  <a:schemeClr val="bg2"/>
                </a:solidFill>
              </a:rPr>
              <a:t>the solving of this maze?</a:t>
            </a:r>
          </a:p>
          <a:p>
            <a:pPr marL="394335">
              <a:buFont typeface="+mj-lt"/>
              <a:buAutoNum type="alphaUcPeriod"/>
            </a:pPr>
            <a:r>
              <a:rPr lang="en-US" dirty="0"/>
              <a:t>Less than 5</a:t>
            </a:r>
          </a:p>
          <a:p>
            <a:pPr marL="394335">
              <a:buFont typeface="+mj-lt"/>
              <a:buAutoNum type="alphaUcPeriod"/>
            </a:pPr>
            <a:r>
              <a:rPr lang="en-US" dirty="0"/>
              <a:t>5-10</a:t>
            </a:r>
          </a:p>
          <a:p>
            <a:pPr marL="394335">
              <a:buFont typeface="+mj-lt"/>
              <a:buAutoNum type="alphaUcPeriod"/>
            </a:pPr>
            <a:r>
              <a:rPr lang="en-US" dirty="0"/>
              <a:t>11-20</a:t>
            </a:r>
          </a:p>
          <a:p>
            <a:pPr marL="394335">
              <a:buFont typeface="+mj-lt"/>
              <a:buAutoNum type="alphaUcPeriod"/>
            </a:pPr>
            <a:r>
              <a:rPr lang="en-US" dirty="0"/>
              <a:t>More than 20</a:t>
            </a:r>
          </a:p>
          <a:p>
            <a:pPr marL="394335">
              <a:buFont typeface="+mj-lt"/>
              <a:buAutoNum type="alphaUcPeriod"/>
            </a:pPr>
            <a:r>
              <a:rPr lang="en-US" dirty="0"/>
              <a:t>Other/none/more</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7796324" y="195255"/>
            <a:ext cx="1143000" cy="20661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5"/>
            </p:custDataLst>
          </p:nvPr>
        </p:nvSpPr>
        <p:spPr>
          <a:xfrm>
            <a:off x="7796324" y="1689906"/>
            <a:ext cx="11430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9" name="Rectangle 8"/>
          <p:cNvSpPr/>
          <p:nvPr>
            <p:custDataLst>
              <p:tags r:id="rId6"/>
            </p:custDataLst>
          </p:nvPr>
        </p:nvSpPr>
        <p:spPr>
          <a:xfrm>
            <a:off x="7796324" y="195255"/>
            <a:ext cx="11430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endParaRPr lang="en-US" dirty="0">
              <a:solidFill>
                <a:schemeClr val="tx1"/>
              </a:solidFill>
            </a:endParaRPr>
          </a:p>
        </p:txBody>
      </p:sp>
      <p:cxnSp>
        <p:nvCxnSpPr>
          <p:cNvPr id="10" name="Straight Arrow Connector 9"/>
          <p:cNvCxnSpPr>
            <a:stCxn id="8" idx="0"/>
          </p:cNvCxnSpPr>
          <p:nvPr>
            <p:custDataLst>
              <p:tags r:id="rId7"/>
            </p:custDataLst>
          </p:nvPr>
        </p:nvCxnSpPr>
        <p:spPr>
          <a:xfrm flipV="1">
            <a:off x="8367824" y="1347006"/>
            <a:ext cx="0" cy="3429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9" idx="2"/>
          </p:cNvCxnSpPr>
          <p:nvPr>
            <p:custDataLst>
              <p:tags r:id="rId8"/>
            </p:custDataLst>
          </p:nvPr>
        </p:nvCxnSpPr>
        <p:spPr>
          <a:xfrm>
            <a:off x="8367824" y="538155"/>
            <a:ext cx="0" cy="4000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custDataLst>
              <p:tags r:id="rId9"/>
            </p:custDataLst>
          </p:nvPr>
        </p:nvSpPr>
        <p:spPr>
          <a:xfrm>
            <a:off x="7554999" y="2020660"/>
            <a:ext cx="312906" cy="369332"/>
          </a:xfrm>
          <a:prstGeom prst="rect">
            <a:avLst/>
          </a:prstGeom>
        </p:spPr>
        <p:txBody>
          <a:bodyPr wrap="none">
            <a:spAutoFit/>
          </a:bodyPr>
          <a:lstStyle/>
          <a:p>
            <a:r>
              <a:rPr lang="en-US" dirty="0" smtClean="0"/>
              <a:t>0</a:t>
            </a:r>
            <a:endParaRPr lang="en-US" dirty="0"/>
          </a:p>
        </p:txBody>
      </p:sp>
      <mc:AlternateContent xmlns:mc="http://schemas.openxmlformats.org/markup-compatibility/2006">
        <mc:Choice xmlns:p14="http://schemas.microsoft.com/office/powerpoint/2010/main" Requires="p14">
          <p:contentPart p14:bwMode="auto" r:id="rId12">
            <p14:nvContentPartPr>
              <p14:cNvPr id="2" name="Ink 1"/>
              <p14:cNvContentPartPr/>
              <p14:nvPr>
                <p:custDataLst>
                  <p:tags r:id="rId10"/>
                </p:custDataLst>
              </p14:nvPr>
            </p14:nvContentPartPr>
            <p14:xfrm>
              <a:off x="1158120" y="1440000"/>
              <a:ext cx="3146760" cy="2783160"/>
            </p14:xfrm>
          </p:contentPart>
        </mc:Choice>
        <mc:Fallback>
          <p:pic>
            <p:nvPicPr>
              <p:cNvPr id="2" name="Ink 1"/>
              <p:cNvPicPr/>
              <p:nvPr/>
            </p:nvPicPr>
            <p:blipFill>
              <a:blip r:embed="rId13"/>
              <a:stretch>
                <a:fillRect/>
              </a:stretch>
            </p:blipFill>
            <p:spPr>
              <a:xfrm>
                <a:off x="1152720" y="1436040"/>
                <a:ext cx="3161520" cy="2794320"/>
              </a:xfrm>
              <a:prstGeom prst="rect">
                <a:avLst/>
              </a:prstGeom>
            </p:spPr>
          </p:pic>
        </mc:Fallback>
      </mc:AlternateContent>
    </p:spTree>
    <p:extLst>
      <p:ext uri="{BB962C8B-B14F-4D97-AF65-F5344CB8AC3E}">
        <p14:creationId xmlns:p14="http://schemas.microsoft.com/office/powerpoint/2010/main" val="1388608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Contrast: Recursive maze-solving vs. Word ladder</a:t>
            </a:r>
            <a:endParaRPr lang="en-US" dirty="0"/>
          </a:p>
        </p:txBody>
      </p:sp>
      <p:sp>
        <p:nvSpPr>
          <p:cNvPr id="5" name="Content Placeholder 4"/>
          <p:cNvSpPr>
            <a:spLocks noGrp="1"/>
          </p:cNvSpPr>
          <p:nvPr>
            <p:ph idx="4294967295"/>
            <p:custDataLst>
              <p:tags r:id="rId2"/>
            </p:custDataLst>
          </p:nvPr>
        </p:nvSpPr>
        <p:spPr>
          <a:xfrm>
            <a:off x="1330195" y="1196935"/>
            <a:ext cx="6041712" cy="2631733"/>
          </a:xfrm>
          <a:prstGeom prst="rect">
            <a:avLst/>
          </a:prstGeom>
        </p:spPr>
        <p:txBody>
          <a:bodyPr/>
          <a:lstStyle/>
          <a:p>
            <a:pPr>
              <a:buFont typeface="Wingdings" panose="05000000000000000000" pitchFamily="2" charset="2"/>
              <a:buChar char="§"/>
            </a:pPr>
            <a:r>
              <a:rPr lang="en-US" dirty="0" smtClean="0"/>
              <a:t>With word ladder, you did </a:t>
            </a:r>
            <a:r>
              <a:rPr lang="en-US" b="1" dirty="0" smtClean="0"/>
              <a:t>breadth-first search</a:t>
            </a:r>
          </a:p>
          <a:p>
            <a:pPr>
              <a:buFont typeface="Wingdings" panose="05000000000000000000" pitchFamily="2" charset="2"/>
              <a:buChar char="§"/>
            </a:pPr>
            <a:r>
              <a:rPr lang="en-US" dirty="0" smtClean="0"/>
              <a:t>This problem uses </a:t>
            </a:r>
            <a:r>
              <a:rPr lang="en-US" b="1" dirty="0" smtClean="0"/>
              <a:t>depth-first search</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Both are possible for maze-solving!</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The contrast between these approaches is a theme that you’ll see again and again in your CS career</a:t>
            </a:r>
            <a:endParaRPr lang="en-US" dirty="0"/>
          </a:p>
        </p:txBody>
      </p:sp>
    </p:spTree>
    <p:extLst>
      <p:ext uri="{BB962C8B-B14F-4D97-AF65-F5344CB8AC3E}">
        <p14:creationId xmlns:p14="http://schemas.microsoft.com/office/powerpoint/2010/main" val="4014479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5444</TotalTime>
  <Words>603</Words>
  <Application>Microsoft Office PowerPoint</Application>
  <PresentationFormat>On-screen Show (16:9)</PresentationFormat>
  <Paragraphs>105</Paragraphs>
  <Slides>14</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14</vt:i4>
      </vt:variant>
    </vt:vector>
  </HeadingPairs>
  <TitlesOfParts>
    <vt:vector size="26" baseType="lpstr">
      <vt:lpstr>ＭＳ Ｐゴシック</vt:lpstr>
      <vt:lpstr>ＭＳ Ｐゴシック</vt:lpstr>
      <vt:lpstr>Arial</vt:lpstr>
      <vt:lpstr>Calibri</vt:lpstr>
      <vt:lpstr>Consolas</vt:lpstr>
      <vt:lpstr>Courier New</vt:lpstr>
      <vt:lpstr>Source Sans Pro</vt:lpstr>
      <vt:lpstr>Source Sans Pro Semibold</vt:lpstr>
      <vt:lpstr>Times New Roman</vt:lpstr>
      <vt:lpstr>Wingdings</vt:lpstr>
      <vt:lpstr>SU_Preso_16x9_v5</vt:lpstr>
      <vt:lpstr>SU_Template_TopBar</vt:lpstr>
      <vt:lpstr>Programming Abstractions</vt:lpstr>
      <vt:lpstr>Today’s topics:</vt:lpstr>
      <vt:lpstr>Generating combinations/permutations</vt:lpstr>
      <vt:lpstr>Recursion pattern: generating permutations</vt:lpstr>
      <vt:lpstr>Backtracking</vt:lpstr>
      <vt:lpstr>Backtracking</vt:lpstr>
      <vt:lpstr>Maze-solving</vt:lpstr>
      <vt:lpstr>Maze-solving</vt:lpstr>
      <vt:lpstr>Maze-solving</vt:lpstr>
      <vt:lpstr>Backtracking template</vt:lpstr>
      <vt:lpstr>SolveMaze code Adapted from the textbook by Eric Roberts</vt:lpstr>
      <vt:lpstr>Maze-solving</vt:lpstr>
      <vt:lpstr>The stack</vt:lpstr>
      <vt:lpstr>Contrast: Recursive maze-solving vs. Word ladder</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81</cp:revision>
  <dcterms:created xsi:type="dcterms:W3CDTF">2014-04-02T04:36:08Z</dcterms:created>
  <dcterms:modified xsi:type="dcterms:W3CDTF">2016-04-13T23:32:54Z</dcterms:modified>
</cp:coreProperties>
</file>