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ink/ink1.xml" ContentType="application/inkml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ink/ink2.xml" ContentType="application/inkml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ink/ink3.xml" ContentType="application/inkml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ink/ink4.xml" ContentType="application/inkml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ink/ink5.xml" ContentType="application/inkml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ink/ink6.xml" ContentType="application/inkml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ink/ink7.xml" ContentType="application/inkml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ink/ink8.xml" ContentType="application/inkml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ink/ink9.xml" ContentType="application/inkml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ink/ink10.xml" ContentType="application/inkml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ink/ink11.xml" ContentType="application/inkml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48" r:id="rId1"/>
    <p:sldMasterId id="2147483699" r:id="rId2"/>
  </p:sldMasterIdLst>
  <p:notesMasterIdLst>
    <p:notesMasterId r:id="rId37"/>
  </p:notesMasterIdLst>
  <p:handoutMasterIdLst>
    <p:handoutMasterId r:id="rId38"/>
  </p:handoutMasterIdLst>
  <p:sldIdLst>
    <p:sldId id="304" r:id="rId3"/>
    <p:sldId id="312" r:id="rId4"/>
    <p:sldId id="313" r:id="rId5"/>
    <p:sldId id="314" r:id="rId6"/>
    <p:sldId id="315" r:id="rId7"/>
    <p:sldId id="316" r:id="rId8"/>
    <p:sldId id="337" r:id="rId9"/>
    <p:sldId id="317" r:id="rId10"/>
    <p:sldId id="318" r:id="rId11"/>
    <p:sldId id="319" r:id="rId12"/>
    <p:sldId id="322" r:id="rId13"/>
    <p:sldId id="323" r:id="rId14"/>
    <p:sldId id="324" r:id="rId15"/>
    <p:sldId id="325" r:id="rId16"/>
    <p:sldId id="326" r:id="rId17"/>
    <p:sldId id="327" r:id="rId18"/>
    <p:sldId id="328" r:id="rId19"/>
    <p:sldId id="329" r:id="rId20"/>
    <p:sldId id="330" r:id="rId21"/>
    <p:sldId id="331" r:id="rId22"/>
    <p:sldId id="332" r:id="rId23"/>
    <p:sldId id="338" r:id="rId24"/>
    <p:sldId id="339" r:id="rId25"/>
    <p:sldId id="341" r:id="rId26"/>
    <p:sldId id="342" r:id="rId27"/>
    <p:sldId id="343" r:id="rId28"/>
    <p:sldId id="344" r:id="rId29"/>
    <p:sldId id="345" r:id="rId30"/>
    <p:sldId id="346" r:id="rId31"/>
    <p:sldId id="347" r:id="rId32"/>
    <p:sldId id="348" r:id="rId33"/>
    <p:sldId id="349" r:id="rId34"/>
    <p:sldId id="350" r:id="rId35"/>
    <p:sldId id="351" r:id="rId36"/>
  </p:sldIdLst>
  <p:sldSz cx="9144000" cy="5143500" type="screen16x9"/>
  <p:notesSz cx="6881813" cy="9296400"/>
  <p:custDataLst>
    <p:tags r:id="rId39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3623"/>
    <a:srgbClr val="8C1515"/>
    <a:srgbClr val="DBCECC"/>
    <a:srgbClr val="EEE8E7"/>
    <a:srgbClr val="BBB7B7"/>
    <a:srgbClr val="8D3C1E"/>
    <a:srgbClr val="D6DDD3"/>
    <a:srgbClr val="EDE8DD"/>
    <a:srgbClr val="C2B7A1"/>
    <a:srgbClr val="9188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1" autoAdjust="0"/>
    <p:restoredTop sz="92572" autoAdjust="0"/>
  </p:normalViewPr>
  <p:slideViewPr>
    <p:cSldViewPr snapToGrid="0" snapToObjects="1">
      <p:cViewPr varScale="1">
        <p:scale>
          <a:sx n="100" d="100"/>
          <a:sy n="100" d="100"/>
        </p:scale>
        <p:origin x="989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44DB8F8-E895-410D-A5AD-44A639EFD162}" type="datetimeFigureOut">
              <a:rPr lang="en-US"/>
              <a:pPr/>
              <a:t>5/25/2016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3A117E2-640C-44F3-8A58-135A19B62F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150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5-23T21:32:35.325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20460 4769 0,'-42'0'109,"-86"0"-93,-20 0-16,-22 0 15,-63 0-15,21 22 16,0 20-16,0-21 16,64 0-16,-1 1 15,22-1-15,85-21 16,-1 21-16,1-21 16,42 21-16,-21-21 15,-1 0-15,1 21 16,0 1-16,-21-1 15,-1 21-15,22 22 16,-21-1-16,-1-20 16,-20 20-16,20 1 15,-20-22 1,20 22-16,1 0 16,21-43-16,-22 42 15,1 1-15,20-22 16,1 1-16,0-1 15,0 22-15,21-1 16,-21-20-16,21 41 16,0-20-16,0-22 15,0 22-15,0 0 16,0-22-16,63 0 16,1 1-16,0-1 15,20 1-15,1-1 16,21-21-16,21 22 15,22-1-15,42-21 16,-22 0-16,43-21 16,0 0-16,0 0 15,43 0-15,-43 0 16,0 0-16,21-63 16,-21 20-16,42 1 15,-42 0-15,-21-22 16,0 22-16,-43-22 15,-42 22 1,22-1-16,-44 1 16,-20-1-16,0 22 15,-22-21-15,-21-22 16,0 43-16,1-43 16,-1 22-16,-21 0 15,0-43-15,21 0 16,-21-21-16,0 21 15,0-21-15,0 22 16,21 20-16,-21-21 16,0 0-16,0-21 15,0 43-15,0-43 16,0 63-16,-42-20 16,-1-22-16,-41 43 15,-1-64-15,-21 42 16,-43-21-16,1 43 15,-43-22-15,43 43 16,-43 0-16,21 21 16,22 0-16,0 0 15,-22 0-15,22 0 16,-43 0 0,21 63-16,-21-41 15,0 62-15,85-41 16,-63-1-16,63 22 15,0-1-15,21-20 16,0-1-16,43 1 16,-1-1-16,22-21 15,-21 0-15,-22 1 16,22 20-16,21 0 16,-22-20-16,1-1 15,21-21-15,-1 21 16,1-21-16,0 21 15</inkml:trace>
  <inkml:trace contextRef="#ctx0" brushRef="#br0" timeOffset="142711.2396">23873 4960 0,'-21'0'15,"0"0"-15,-21 0 32,-1 0-32,1 0 0,-1 0 15,-63 21 1,22 22-16,-44-1 15,-20 1-15,0-1 16,-1-21-16,-42 0 16,43 43-16,-22-64 15,43 21-15,-21 0 16,42-21-16,0 22 16,21-22-16,42 0 15,1 0-15,-22 0 16,1 0-16,-1 21 15,1-21-15,-22 0 16,21 0-16,22 0 16,-1 0-16,-20 0 15,20 0 1,22 0 0,0 0-16,0 21 15,0-21-15,-22 21 16,1-21-16,-1 0 15,22 0-15,0 0 16,0 0 0,21 21-1</inkml:trace>
  <inkml:trace contextRef="#ctx0" brushRef="#br0" timeOffset="144213.3047">21096 5215 0,'21'0'140,"0"0"-108,-21-22-17,22 1 1,-1 21 15,-42 0 172,-1 21-187,-41 1-16,20-22 15,22 21-15,-42-21 16,20 21-16,1 0 16,-1-21-16,22 21 15,0-21-15,-21 0 16,20 0 0,1 22-16,21-1 156,0 0-141,21-21-15,1 0 16,-1 21-16,0-21 16,-21 21-16,21-21 15,0 0-15,1 0 16,-22 22-16,21-22 16,0 0-16,0 21 31,22-21-31,-22 42 15,21-21-15,1-21 16,-22 43-16,0-22 16,0-21-16,0 21 15,1 0 1,-22 1 0</inkml:trace>
  <inkml:trace contextRef="#ctx0" brushRef="#br0" timeOffset="157240.5485">15159 8945 0,'0'-42'63,"0"0"-63,22-22 15,-1-21-15,21 0 16,22-42-16,-43 42 16,21 1-16,-20 20 15,-1 43-15,0-22 16,-21 1-16,21 21 15,0 0-15,-21-22 16,0 22 0,22-21-16,-1 21 15,-21-1 1,0 1-16,0 0 16,21 21-1,-21-21 1,0 63 109,0 1-125,-21-1 15,0 0-15,-1 1 16,1-1-16,21 0 16,-21-20-16,0-22 15,0 21 1</inkml:trace>
  <inkml:trace contextRef="#ctx0" brushRef="#br0" timeOffset="158273.2794">17619 9539 0,'0'-42'47,"21"-43"-32,-21 42-15,21-20 16,-21 20-16,21 22 16,-21-21-16,0 21 15,0-1-15,22-20 16,-1 42-16,-21-21 16,0-22-1,21 43-15,-21-21 16,0 0-16,0 0 15,21 21-15,-21-21 32,0-1-1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5-23T21:38:56.782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7788 10859 0,'0'0'0,"22"0"0,0 0 16,1 0 15,-1 0-31,0 0 16,44 0-16,67 0 15,88 0-15,45 67 16,66-45-16,-23 0 15,45 22-15,67 0 16,-45-44-16,-22 67 16,22-67-16,-88 44 15,21-44-15,-132 22 16,-22-22-16,-66 0 16,-45 0-16,-22 0 15,0 0 79,-22-22-63,-22 0 47,-44 22-62,21-22 0</inkml:trace>
  <inkml:trace contextRef="#ctx0" brushRef="#br0" timeOffset="1141.8105">4823 11478 0,'22'0'94,"1"0"-78,65 0-16,1 0 15,-1 0-15,-22 0 16,45 0-16,-22 0 16,-1 0-16,-44 0 15,23 0-15,-1 0 16,-44 0-16,0 0 16,23 0-16,-23 0 31,0 0-31,0 0 15,0 0 1,0 0-16,0 0 16,0 0-1,1 0 63</inkml:trace>
  <inkml:trace contextRef="#ctx0" brushRef="#br0" timeOffset="1958.3915">9337 11412 0,'22'0'0,"44"0"15,45 0-15,44 0 16,22 22-16,-22 0 15,-67-22-15,1 22 16,-45-22-16,-22 0 16,0 0-16,-22 23 109,-22-1-93,-22-22-16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5-23T21:36:27.149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7166 9603 0,'0'21'62,"21"0"-30,1-21-17,-1 0-15,21 0 16,1 0-16,-1 0 15,22 21-15,-43 0 16,21-21-16,1 0 16,-22 0-16,0 0 15,0 0-15,1 0 16,20 0-16,-21 0 16,22 0-16,-22 0 15,0 0 1,21 0-16,1 22 15,-1-22 1,-21 0 0,-21 21-16,43-21 15,-22 0 1,21 0 0,-20 0-1,20 0 1,-21 0-16,0 0 15,22 0-15,-1 0 16,22 0-16,-1 21 16,-20-21-16,20 0 15,22 0-15,-42 21 16,-22-21-16,0 0 16,0 0-16,-21 21 31,21-21 47</inkml:trace>
  <inkml:trace contextRef="#ctx0" brushRef="#br0" timeOffset="2174.546">21859 9285 0,'21'0'15,"1"0"1,-1 0 0,0 0-16,0 0 31,0 0-31,1 0 16,20 0-16,43 0 15,-43 0-15,22 0 16,42 0-16,-21 0 15,0 0-15,-22 0 16,22 0-16,0 0 16,-22 0-16,-20 0 15,20 0-15,-41 0 16,41 0-16,-20 0 16,-22 0-16,0 0 15,21 0-15,-20 0 16,41 0-16,1 0 15,-22-43-15,22 43 16,-1-21-16,1 0 16,-22 0-16,1 21 15,20-22-15,-41 22 16,20 0-16,-21 0 16,22-21-16,-1 21 15,0 0-15,-20 0 16,20-21-16,-21 21 15,22 0 1,-22 0-16,0 0 31,0 0-31,0-21 125,1 21-109,-1-21-16,0 21 16,0 0-16,0 0 15,-21-22-15,22 22 16,-1-21 15,0 21-31,-21-21 47,21 0 31,0-22-78,1-20 16,-22 20-16,42-20 15,-42-1-15,21 43 16,-21-43-16,0 1 16,0-1-16,0 22 15,0-1-15,0-41 16,0 20-16,0 0 15,0-20-15,-21 20 16,-21 22-16,-22-1 16,0 1-16,1 0 15,-22-1-15,-21 43 16,21-21-16,-42 21 16,0-21-16,-22 0 15,1 21-15,21 0 16,-22 0-16,1 0 15,0 0-15,42 0 16,-43 42-16,22-21 16,21 22-1,21-43-15,0 63 16,22-63-16,20 21 0,22 1 16,-21 20-1,-1 0-15,22 1 0,0 20 16,0 22-1,-1 0-15,22-22 16,0-41-16,0 41 16,0-42-16,0 22 15,22-1-15,20 1 16,22-22-16,20 21 16,-41-42-16,20 43 15,1-1-15,0-42 16,-43 21-16,21 0 15,-20 1-15,-1-22 16,21 0-16,1 21 16,-1 0-16,0 0 15,22 0-15,-22-21 16,22 0-16,21 22 16,-22-22-16,-20 0 15,20 0-15,1 21 16,0-21-16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23T21:39:23.456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7576 3621 24 0,'0'0'12'0,"-45"-36"1"0,28 26-12 16,-19-3-2-16,-12-4 1 16,-14-9 0-16,-13 2 0 15,-18 1-1-15,-14 7 0 16,-21-4 1-16,-22-4 1 15,-14 1-1-15,-13 0 1 0,-22 3 0 16,-14-3 0-16,-12-4-1 16,-10 7 1-16,-4 4-2 15,-4-1 1-15,4 11 1 16,4 6 0-16,14 0-1 16,0 10 1-16,8 9-1 15,5 8 0-15,9 6-1 16,13-3 1-16,5 7 0 15,13-1 0-15,17 4 0 16,1 3 1-16,22-3 0 16,8 0 1-16,14-7-2 15,17 7 1-15,14 6-1 16,13 4 0-16,14 0 0 16,17-4 0-16,4 0 2 0,23-2 0 15,13-5-2-15,21-2 1 16,19 3 1-16,18-4 0 15,21-3-2-15,9 1 1 16,27-1-1-16,5 3 1 16,8-9-1-16,13 3 1 15,14-4-1-15,4 1 0 16,5-14 0-16,-10 4 1 16,14-11-1-16,-8 4 0 15,-1-3-1-15,-5-7 1 16,14-7 1-16,-8-3 0 15,3 0-1-15,5-6 0 16,9-11 1-16,0 1 1 0,4 2-3 16,0-2 0-16,-17 3 1 15,-9-1 0-15,-18 8-1 16,-9-7 0-16,-13 6 1 16,-18-10 1-16,-9 8-1 15,-8-11 1-15,-9-7-1 16,-5 1 0-16,-9-7-1 15,1-4 1-15,-14 1-3 16,-9-1 1-16,-13 4-1 16,-18 0 0-16,-13 3 0 15,-9 0 1-15,-17 7-1 16,-5-3 0-16,-5-4-7 16,-3 3 0-16,-6 1-5 15,1 6 1-15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23T21:45:30.246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18417 2772 20 0,'-13'-10'10'0,"13"23"5"16,0-9-10-16,0-8-2 15,0 1 1-15,0 0-2 16,4 3 0-16,-4 0-1 16,5 0 0-16,-1-3 1 15,5 3 0-15,-5-4-2 16,5 1 0-16,0 6 3 0,0-3 0 15,4-3-2-15,1 3 0 16,-6 0 0-16,6 7 0 16,-1-7 0-16,-4 0 0 15,4 0 0-15,0 3 0 16,1-3 0-16,-1 0 0 16,0-3 0-16,0 3 1 15,1 0-2-15,3 3 1 16,1-6-1-16,0 3 1 15,0 0 0-15,-1-4 1 16,5 1-1-16,1 0 1 0,-6-1-2 16,1 4 0-16,4 0 1 15,0-3 1-15,0 3-2 16,-4 0 0-16,4-3 1 16,0 6 0-16,-4-3-3 15,4-3 1-15,-4 3 2 16,-1 0 0-16,6 0-2 15,-1 3 1-15,4 0 1 16,1 1 0-16,8-4-2 16,1 0 0-16,3 3 1 15,6 0 0-15,3 1-1 16,19-4 1-16,4 0 1 16,4 0 1-16,9-4-4 15,0-2 1-15,4 2 1 0,5 4 1 16,-4-3-1-16,-1 0 1 15,-4-4-2-15,-8 4 0 16,-10-1 1-16,-13 1 1 16,-4 3-1-16,-9-3 0 15,-9 3-1-15,-5 3 1 16,-4 0 1-16,-4-3 0 16,-5 4-5-16,-4-8 1 15,-4 1-5-15,-5 3 1 16,0 0-6-16,0 3 1 15,-5-6-13-15,1 3 0 16</inkml:trace>
  <inkml:trace contextRef="#ctx0" brushRef="#br0" timeOffset="855.6074">21532 2948 18 0,'-4'0'9'0,"-9"0"6"15,8 0-9-15,1-3-4 16,-1-1 1-16,1 1-1 16,0 0 1-16,-1-4-1 15,5 7 0-15,5-3-2 16,-5 3 1-16,13-4 1 15,5 4 0-15,4-3 0 16,13 3 0-16,5-3-2 0,13 0 1 16,9-1 0-16,18 4 1 15,17-3-3-15,9 3 0 16,14-3 2-16,-1 3 1 16,10 0-3-16,3 0 1 15,-12 0 1-15,-10-4 0 16,-12 4 0-16,-19 0 1 15,-8-3 0-15,-13 0 0 16,-10-1-3-16,-12 1 1 16,-10 0 2-16,-8 3 0 15,-9-4-3-15,-5 4 0 0,-8-3-1 16,-5 0 0-16,-4-1-4 16,-5 1 1-16,-4 0-7 15,0 3 0-15,-5 0-11 16,5 0 1-16</inkml:trace>
  <inkml:trace contextRef="#ctx0" brushRef="#br0" timeOffset="2701.9176">14324 2686 14 0,'4'-13'7'0,"14"6"6"15,-5 7-7-15,-4 0-3 16,5-3 1-16,-1-11-1 15,5 8 0-15,-1-1-3 16,-4 4 0-16,1-4 0 16,-1 4 1-16,-4 0 1 0,-5-1 0 15,-4 4-1-15,-9 0 0 16,-4 4-2-16,-9 2 1 16,-4 1 1-16,-5 3 1 15,-14 3-2-15,10-3 0 16,-1-3 2-16,6 6 1 15,3-6-4-15,0 3 1 16,1-1 0-16,-1 5 0 16,1-4 1-16,4 3 0 15,0-3-1-15,4 6 0 16,5 4 0-16,-1 4 0 16,1 5-1-16,4 5 1 0,0 9 0 15,5 7 0-15,-1-1 1 16,1 8 0-16,0 2-1 15,-1 1 0-15,1-3-1 16,-1-1 1-16,1-3 0 16,-1-3 0-16,5-7 0 15,5 0 0-15,-1-6 0 16,10-11 1-16,-1-3 0 16,5-9 1-16,4-8-1 15,0-2 0-15,4-4 0 16,5-7 0-16,0 0-2 15,0 1 1-15,0-1 0 16,5 4 0-16,3-4 0 16,1 4 1-16,5-1-1 0,12 1 1 15,1 6-2-15,8-3 1 16,5 0-1-16,4 0 1 16,5 0 0-16,4 0 1 15,4 0-1-15,10 0 1 16,-5 4-1-16,-5-4 0 15,1 0-1-15,-1 0 1 16,-4 0-1-16,5-4 1 16,8 4 0-16,-13-3 1 15,-4 0-1-15,-5 3 0 16,-9 0-1-16,-13 0 1 16,-4 0 0-16,-9 0 0 15,-9-4 2-15,-5 8 0 0,-3-4-4 16,-6-4 0-16,-3 1 3 15,-1-7 1-15,9-3-3 16,-4-10 0-16,-5-14 2 16,5-6 0-16,-1-13-1 15,-3-7 0-15,-1-7-1 16,5-10 1-16,-1 7-1 16,-3 7 1-16,3 10 1 15,-4-1 0-15,1 7-2 16,-5 7 0-16,-9 3 0 15,-5 4 1-15,-13 0 0 16,-4 9 0-16,-9-3 0 16,-4 0 1-16,-5 4-2 15,0 9 1-15,-13-3 0 0,-4 4 0 16,-14 2 0-16,-9 1 1 16,-8 6-2-16,-10 7 1 15,-12 7 0-15,-23 6 1 16,0 1-2-16,-8 2 1 15,-10 4 0-15,-4 0 0 16,0-7 0-16,5 1 1 16,0-1-1-16,4-3 0 15,8-7-2-15,23 7 1 16,18-10-9-16,22-7 1 16,17 4-18-16,18 0 1 15</inkml:trace>
  <inkml:trace contextRef="#ctx0" brushRef="#br0" timeOffset="9924.0414">16399 3877 15 0,'9'-10'7'0,"4"3"4"0,-13 7-7 16,0 0-3-16,0-3 1 15,0 3 0-15,-4-3 1 16,0-4-2-16,-1 4 0 16,-4-1-1-16,1-2 0 15,-10-1 1-15,-4 4 0 16,-9-4 0-16,-5 4 0 0,-8-7 1 15,-9 3 0-15,-5-3 0 16,1 4 0-16,-5-8-3 16,-4 1 1-16,-1 3 0 15,1 0 1-15,4 4 2 16,-4 2 1-16,-1 1-6 16,-4 0 0-16,1 3 2 15,-1-4 1-15,0 4 0 16,0 4 1-16,0-1-2 15,5 7 1-15,-5 3-1 16,5 14 1-16,-5-7-1 16,5 0 0-16,-1-1 0 15,5 5 0-15,0-4 1 16,5 3 1-16,4-3-3 0,4 0 1 16,9 3-1-1,0 7 0-15,5-7 1 0,0 0 1 16,12 4-1-16,6-1 1 15,3-3-1-15,10 4 1 16,4 0 0-16,4-1 1 16,10 1-2-16,3-1 0 15,14-3 1-15,5 7 0 16,8 7-2-16,9-7 1 16,5 3 0-16,8-3 0 15,5-4 1-15,4 1 0 16,5-4-2-16,4 3 1 15,9-2 1-15,-5-4 0 0,5-7-2 16,-4 7 1-16,-5-7-1 16,0-3 1-16,4-3 0 15,5-4 1-15,-4-3-1 16,-1 0 1-16,-4-7-2 16,0-3 1-16,-4-3 0 15,0-3 0-15,-5 2-1 16,-4 1 1-16,-9-7 1 15,-9 3 0-15,-5-2 0 16,-8-1 0-16,-4-4-2 16,-5-2 1-16,0-1 1 15,0-6 1-15,0 0-3 16,-5-3 1-16,1 2-1 16,-5 4 0-16,-4 7 1 0,-5 0 1 15,-4 0-2-15,-9 6 1 16,-5-13 0-16,-4 10 1 15,-4-3-4-15,-5 7 0 16,-4-11-3-16,0-3 0 16,0 7-2-16,0 3 1 15,4 0-16-15,5 7 0 16</inkml:trace>
  <inkml:trace contextRef="#ctx0" brushRef="#br0" timeOffset="11275.9984">16094 2039 17 0,'-13'-20'8'0,"17"17"4"15,-4 3-9-15,-4 0 0 16,-1 0 0-16,-4 0-3 16,-4-4 0-16,-4-2 1 0,-10 3 1 15,-8-1-3 1,-10-2 0-16,-3 2 1 0,-5 1 0 15,-5-4 0-15,-4-3 1 16,-9 0 0-16,-8-6 0 16,-10-1 0-16,-4 1 1 15,0-1-1-15,0 4 0 16,-8 6-2-16,-1-3 0 16,-9-3 2-16,14 6 0 15,-1 4-1-15,1 3 0 16,0 0 0-16,-1 7 0 15,-3 3 0-15,3-4 0 16,5 4 0-16,0 7 0 0,0 3 1 16,5 0 1-16,4 3-1 15,-5 3 0-15,5 4-1 16,9-3 1-16,4-1 2 16,9 1 0-16,5 6-5 15,8-7 0-15,9 4 2 16,5 4 0-16,8-1 1 15,5 3 1-15,9 1-4 16,0-1 1-16,13 14 1 16,9-7 0-16,4 0-1 15,9 7 1-15,9 3 1 16,13-7 1-16,9 4-3 16,9-7 0-16,13-3 2 15,5-7 1-15,4-3-1 0,5-3 0 16,17 3 0-16,0-4 0 15,0 1-3-15,5-7 1 16,0-1 2-16,4 1 1 16,8-6-4-16,-3-8 1 15,-1-2 2-15,-8-4 0 16,0 0 0-16,8-4 0 16,-13-9 0-16,-8 0 1 15,-5-4-3-15,-9-3 0 16,-5 0 2-16,-3-9 1 15,-1 2-2-15,-13 0 0 16,-5-6 0-16,-4-10 0 0,-8 0-1 16,-6-13 0-16,-3-7 2 15,-5 0 0-15,-9-4-1 16,-4 4 0-16,-9 3 0 16,-5 7 1-16,-13 4-3 15,-9 2 0-15,-8 7 1 16,-10 1 1-16,-3-5-5 15,-1 8 0-15,0 9-12 16,5-6 0-16,8 7 4 16,5-4 0-16</inkml:trace>
  <inkml:trace contextRef="#ctx0" brushRef="#br0" timeOffset="26392.7243">6987 8568 29 0,'-26'-33'14'0,"48"19"4"0,-13 14-16 15,4 0 0-15,0 0 0 0,0 0-2 16,1 0 1-16,8 4-1 15,4-1 0-15,14-3 0 16,9 3 1-16,17-3-1 16,1-3 0-16,8 0-2 15,0-4 1-15,5 4 1 16,-9 3 1-16,-9 3-2 16,-9 4 1-16,-14 3-1 15,-3 6 0-15,-10 4 2 16,-3 3 0-16,-6-3-3 15,-3 14 1-15,-1 2 1 16,-4 7 0-16,-5 20 2 16,0-3 1-16,1 16-4 15,-10 10 1-15,1 17-2 0,0 3 1 16,-5 4 4-16,0-7 1 16,0-7-6-16,-4 0 0 15,0-16 2-15,-1-11 1 16,1-5-1-16,-5-5 0 15,5-9 1-15,4-10 0 16,-9-7-1-16,1-10 1 16,-1-3-2-16,-4-3 1 15,0-4-1-15,-9-3 1 16,-5-7 1-16,-8 1 0 16,-13-1-1-16,-14 0 0 15,-4-6-1-15,-14 0 1 16,-8 6 0-16,-5 7 1 0,-9-4-1 15,-21 4 0-15,3-3 0 16,1 3 0-16,-5 7-2 16,-13-11 0-16,-4 4 2 15,8-3 0-15,1-1 1 16,-1-2 1-16,-4-4-2 16,13 6 1-16,5-6-3 15,-1 7 1-15,-3 3-2 16,-5 0 0-16,4 3 5 15,0-3 0-15,5 0-2 16,-5 0 0-16,9 3 0 16,13 1 1-16,10-4-1 15,8 0 0-15,9-1-1 16,4-2 1-16,0-4 0 0,1 1 0 16,8 2 0-16,0 1 1 15,5 0-1-15,4-4 0 16,13 4 0-16,9-7 0 15,5-4 0-15,8-6 1 16,5 0-1-16,4-6 0 16,1-4 0-16,-1-10 0 15,0-13 0-15,1-10 1 16,-1-14-2-16,-4-6 0 16,4-6 1-16,5-1 0 15,8-6-1-15,5 10 1 16,0-7 1-16,5 6 0 0,4 11 0 15,0 10 0-15,-5 6-3 16,0 7 0-16,-4 3 3 16,5 10 0-16,-5 0-1 15,0 7 0-15,0 3-1 16,0 4 1-16,4-1 0 16,14 0 0-16,4 1-2 15,14-1 0-15,17-6 3 16,17 3 1-16,28 0 0 15,12-16 0-15,19 9-4 16,34-13 1-16,1 4 1 16,22-14 1-16,22 4-1 15,18-11 0-15,8 4-1 16,10 0 1-16,-1 7 0 16,-4 2 0-16,-18 5-3 0,-22 2 1 15,-17 7 4-15,-14 4 0 16,-22 3-6-16,-9-4 0 15,-9 4-12-15,1-4 1 16,-1 7 2-16,-17-10 0 16</inkml:trace>
  <inkml:trace contextRef="#ctx0" brushRef="#br0" timeOffset="40250.5547">20152 7818 32 0,'0'0'16'0,"40"3"2"0,-27-3-16 16,5 4 1-16,13-4 1 16,17 0-4-16,5 0 0 15,14-4 0-15,12 1 0 16,14 3 1-16,14 0 1 0,-1 0-1 16,9 0 1-16,4-3-2 15,1 3 1-15,4-3-1 16,-9 6 1-16,-9-3-2 15,-9 0 1-15,-17 0 0 16,-14 0 0-16,-13 0 1 16,-17 3 0-16,-10-3-1 15,-17 0 0-15,-18 0 0 16,-22 3 1-16,-17 1-2 16,-23-4 1-16,-13 3-1 15,-14 0 0-15,-3-3 0 16,-10 7 1-16,-8 0-1 15,4 3 1-15,4 0-3 16,5 3 0-16,8 0 2 0,14 4 1 16,13-4-1-16,18 4 1 15,22-1 0-15,23-6 1 16,16 3-6-16,23-3 0 16,36 0 3-16,17-3 1 15,22-7-2-15,22 0 0 16,18-3-17-16,23-4 0 15,-6 0 13-15,14-3 1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5-23T21:48:24.168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4779 7542 0,'44'0'94,"45"0"-78,-1 22-16,23 0 15,22 22-15,88-44 16,-44 0-16,22 22 16,22-22-16,-22 22 15,-21-22-15,87 0 16,-88 0-1,0 0-15,44 0 16,-22 0-16,-22 0 16,-22 0-16,0 0 0,0 0 15,66 0 1,-110 0-16,44 0 16,22 0-16,-22 0 15,0 0-15,22 0 16,22 0-16,-67 0 15,23-22-15,0 22 16,-22-22-16,-22 22 16,-1-44-16,1 44 15,-23 0-15,23 0 16,-23-22-16,1 22 16,-45 0-16,45 0 15,-1 0-15,1 0 16,-45 0-16,67 0 15,-23 0-15,23 0 16,-1 0-16,-21 0 16,44 0-16,21 0 15,-43 0-15,0 0 16,-1 0-16,23 22 16,-22-22-16,-1 22 15,-21-22-15,22 22 16,-1-22-16,23 0 15,22 22-15,-45-22 16,45 22 0,0-22-16,-22 0 15,-22 0-15,21 0 16,-21 22-16,44-22 16,22 0-16,22 0 15,-22 0-15,0 0 16,-22 0-16,44 0 15,-66 0-15,66 0 16,-89 0-16,45 0 16,-44 0-16,44 0 15,-45 0-15,1 0 16,-22 0-16,-23 0 16,-22 0-16,45 0 15,-23-22-15,0 22 16,23 0-16,-23-22 15,23 22-15,21-22 16,-21 0-16,-45 22 16,111-44-16,-66 22 15,-23 0-15,45-23 16,-23 45-16,-44-44 16,23 22-16,-23 0 15,0-22-15,-22-1 16,-22 1-16,22 22 15,-22-22 1,23 0-16,-23 21 16,0-21-16,22 22 15,-22 0-15,0-22 16,0 22-16,0-45 16,0 23-16,0 0 15,-45 0-15,1-1 16,22 1-16,-44 22 15,-1 22-15,-21-22 16,-1 0-16,-21 22 16,-1 0-16,23 0 15,-23 0-15,0 0 16,-44 0-16,23 0 16,43 0-16,-88 0 15,22 0-15,-22 0 16,-22-44-16,22 44 15,0 0-15,-44 0 16,22 0-16,-22 0 16,-1 0-16,45 0 15,22 0-15,-22 0 16,23 0-16,-1 0 16,44 0-1,-44 0-15,45 0 16,-45 0-16,66 0 15,-21 0-15,43 0 16,-21 0-16,-23 0 16,23-23-16,-1 23 15,-22-22-15,23 22 16,-23 0-16,45-22 16,-23 0-16,1 22 15,-1 0-15,67 0 16,-66 0-16,21 0 15,23 0-15,-22 0 16,21 0-16,1 0 16,-22 0-16,-1-22 15,1 22-15,44-22 16,-44 22-16,-1-22 16,1 22-16,-1-22 15,23-1-15,-44 1 16,-1 0-16,23 22 15,-45 0-15,1 0 16,21 0-16,1-22 16,-23 22-1,22 0-15,-21 0 16,21 0-16,-21 0 16,-23 0-16,0 0 15,0 0-15,-21 0 16,-46 0-16,90 0 15,-67 0-15,22 0 16,-44 0-16,22 0 16,22 44-16,-22-44 15,22 0-15,0 22 16,0-22-16,-22 0 16,-22 0-16,66 0 15,-66 0-15,0 23 16,89-23-16,-67 0 15,22 0-15,0 22 16,0-22-16,44 0 16,-44 0-16,89 0 15,-45 0-15,1 0 16,21 0-16,23 0 16,-1 0-16,23 0 15,0 0-15,22 0 16,-22 0-1,-1 0-15,23 0 16,-44 0-16,22 0 16,-1 0-16,-21 0 15,22-22-15,-1 22 16,-21 0-16,0 0 16,-1 0-16,23 0 15,0 0-15,22 0 16,-23 0-16,23 0 15,0 0 1,0 0-16,0 0 16,0 0-16,0 0 15,0 0-15,-23 0 16,23 0-16,-22 0 16,0 0-16,-1 44 15,23-22-15,-44 0 16,44-22-16,0 22 15,-23 0-15,23-22 16,22 22-16,0 1 16,-22-1-16,0 22 15,0 0-15,22-22 16,0 22-16,-22-21 16,22-1-16,0 22 15,0-22-15,0 22 16,0-22-16,0 1 15,0-1 1,0 22-16,0-22 16,0 0-16,22 22 15,22 1 1,-22 21-16,0-22 16,1 0-16,21-21 15,-22 21-15,22-22 16,-44 0-16,44 22 15,1-22-15,-23 0 16,22 1-16,0 21 16,1-22-16,-23 0 15,22 0-15,0-22 16,-22 22-16,23 0 16,-23-22-16,22 22 15,-22 1-15,22-23 16,-22 0-1,1 22-15,21-22 16,-44 22 0,22-22-16,0 0 31,0 0-31,0 0 94,0 0-63,1 0 110,-1 0-126,22 0 1,-22 0-1,0 0-15,45 0 16,-45 0-16,0 0 16,0 0-16,22 0 15,-22 0 1,0 0 0,1 0-1,21-22-15,-22 22 16,0 0-1,0 0 1,0-22 0,0 22-1,1 0 1,-23-23 0,22 23-1,0 0 1,-22-22-16,22 22 15,0-22 1,0 0-16,0 0 16,0 0-1,-22 0 1,23 0-16,-1 22 16,0-22-1,-22-1 16,22 23 32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5-23T22:03:29.205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5266 12098 0,'0'-22'15,"0"0"-15,0-1 32,0 1-17,0 0 1,-22 22-16,-45-22 16,45 0-16,-66 22 15,-1-22-15,-21 22 16,-45-22-16,0 22 15,0 0-15,89-22 16,-89 22-16,66 0 16,1 0-16,66 0 15,-67 0-15,45 0 16,0 0-16,-1 0 16,1 0-16,22 0 15,-22 0-15,-1 0 16,-43 0-16,44 0 15,-23 0-15,1 0 16,-23 0-16,1 22 16,44-22-16,22 0 15,-45 22-15,45-22 16,-22 44-16,44-22 16,-22-22-16,22 44 15,0-21 1,-22 21-16,22 22 15,-23-22-15,23 1 16,-22-1-16,22 22 16,-22-44-16,22 45 15,0-23-15,0-22 16,0 22-16,0-22 16,0 23-16,0-1 15,22-22-15,45 22 16,-1 22-16,23-21 15,-1 21-15,-22-22 16,23-22-16,-1 23 16,1-23-16,-1 0 15,-21 0-15,21 0 16,1 0-16,-1 0 16,1-22-16,21 22 15,-21 1-15,-1-1 16,23 0-16,0 0 15,-23-22-15,23 22 16,22 0-16,21-22 16,-21 0-1,66 0-15,-22 44 16,-22-44-16,44 0 16,-22 23-16,45-23 15,-23 22-15,-22-22 16,44 0-16,-22 0 15,-22 0-15,-22 22 16,22-22-16,-22 0 16,-44 0-16,43 0 15,46 0-15,-68 0 16,23 0-16,0 0 16,22 0-16,44 0 15,1 0-15,-1 0 16,22 22-16,-22-22 15,23 44-15,-1-22 16,-22-22-16,-44 22 16,23-22-16,-46 22 15,23 23-15,23-45 16,-23 22-16,22 0 16,66-22-16,-44 22 15,23-22-15,-23 0 16,45 0-1,-67 0-15,22 0 16,0 0-16,-44 0 0,89 0 16,-23 0-16,23 0 15,21 0 1,45 0-16,-44 0 16,44 0-16,-23-22 15,-87-22-15,-1 22 0,89-1 16,-45-21-1,-44 22-15,45 0 16,-111-44-16,22 44 16,-22-1-16,-23 1 15,-43 0-15,-45 0 16,23 0-16,-1 0 16,0-22-16,-44 44 15,45-45-15,-1 1 16,1 0-16,21-22 15,-44 21-15,23 1 16,-23 0-16,0 22 16,1-23-16,-23 23 15,-22 0-15,0 0 16,22-22-16,0 0 16,-22 22-16,0-23 15,0 23-15,0-44 16,-22 44-16,-67-45 15,1 1-15,-67 0 16,-22 21 0,0 23-16,22-44 0,-88 44 15,21 22-15,-21-22 16,22 22 0,-45-44-16,45 44 15,-45-23-15,45 23 16,-44 0-16,21 0 15,-21-22-15,-1 0 16,1 22-16,-1-44 16,23 22-16,-23 0 15,1 22-15,-23-45 16,23 45-16,-23-22 16,23 22-16,-1 0 15,-22-22-15,23 22 16,-23-44-16,-21 22 15,65 22-15,23 0 16,0 0-16,-1 0 16,23 0-16,22 0 15,22 0-15,1 0 16,43 0-16,0 0 16,1 0-16,-1 0 15,23 0-15,-23-22 16,22 22-16,1 0 15,-23 0 1,1 0-16,-1 0 16,-44 0-16,45 0 15,-45 0-15,22 0 16,-66 0-16,44 0 16,22 0-16,-66 0 15,44 0-15,22 0 16,-21 0-16,-1 0 15,66 0-15,23 0 16,-23 0-16,1 0 16,-1 0-16,45 0 15,-22 0-15,-45 0 16,23 0-16,-23 0 16,0 0-16,1 0 15,-23 22-15,0-22 16,-22 0-16,45 0 15,-1 0-15,45 0 16,-23 0-16,1 0 16,65 0-16,-43 0 15,22 0-15,0 0 16,-1 0 15,1 0-31,22 0 0,-44 0 16,43 0-16,-43 0 15,22 22-15,22-22 16,0 0 0,-1 0-1,23 22 407,-22-22-406,22 22-1,-22 0-15,0 0 32,22 1-17,-22-23 1,22 22 0,-22-22-1,0 0-15,22 22 16,-22 0-1,-1-22 1,23 22 0,-22-22-16,22 22 15,-22-22 95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5-23T21:48:56.792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7832 2344 0,'-22'0'47,"-44"0"-31,-23 22-16,-21-22 15,-89 0-15,66 0 16,-66 0-16,-22 0 16,-1 0-16,45 0 15,-22 0-15,88 0 16,23 0-16,22 0 15,-1 22-15,1-22 16,44 0-16,-45 0 16,45 0-16,0 0 15,-22 0-15,22 0 16,-67 0-16,23 0 16,22 0-1,-23 0-15,-43 0 16,43 0-16,1 0 15,-23 0-15,1 0 16,-1 0-16,1 0 16,44 0-16,-45 0 15,23-22-15,21 22 16,-43 0-16,22 0 16,-23 0-16,23 0 15,-1 0-15,-21 0 16,21 0-16,-43 0 15,-23 0-15,67 0 16,-89 0-16,44 0 16,23 0-16,21 0 15,-88 0-15,89 0 16,0 0-16,-23 0 16,67 0-16,-44 0 15,21 0-15,23 0 16,0 0-16,-22 22 15,0 1-15,22-1 16,-23 0-16,1 44 16,0-22-16,-23 23 15,23 21-15,0 1 16,0-23-16,22 45 16,-23 21-16,1 23 15,44-44-15,-22 44 16,0-45-1,0 23-15,22-23 16,0-21-16,-22 21 16,22-21-16,0-45 15,0 45-15,0-1 16,0-22-16,0 23 16,0-23-16,0 67 15,0-22-15,0-23 16,0 0-16,0 1 15,0-45-15,22 23 16,0-1-16,0 0 16,0-22-16,-22 1 15,44 21-15,1-22 16,-1-44-16,0 45 16,0-23-16,45 0 15,-23 22-15,45-44 16,-1 22-16,23-22 15,44 0-15,-22 0 16,0 0-16,22 0 16,88 0-16,-43-66 15,43 44-15,-44 0 16,1-23 0,43 1-16,1 0 0,-1 44 15,-44-22 1,67 0-16,-22-45 15,-45 67-15,44-22 16,-43 0-16,21-22 16,-22 44-16,-44 0 15,45-22-15,-23 22 16,-22-22-16,44 22 16,0 0-16,89 0 15,-67 0-15,-21 0 16,-1 0-16,-22 0 15,-22 0-15,22 0 16,22 0-16,-44 0 16,-22 0-16,0 0 15,22 0-15,-22 0 16,22 0-16,22 0 16,22 0-16,-44 0 15,0 0-15,-22 0 16,0 0-16,-44 0 15,44 0-15,-67 0 16,-21-23-16,21 23 16,-22 0-16,1-22 15,-1 22 1,-22 0-16,23 0 16,-23-22-16,22 22 15,1-22-15,-1 0 16,-22-22-16,45-1 15,22-21-15,-67 22 16,66-22-16,-43-23 16,-23 1-16,0-23 15,-22 0-15,23-21 16,-23 21-16,-22-44 16,22 45-16,22-23 15,-44 22-15,0 1 16,0-1-16,0 1 15,0 21-15,0 1 16,0-23-16,0 23 16,-22-45-16,22 67 15,0-1-15,-22-21 16,0-1-16,-22 23 16,21 0-16,-43 21 15,22 1-15,0 0 16,-1 22-16,1 0 15,-44-22 1,21 21-16,-43 1 16,21 0-16,-66 22 15,45-22-15,-67 22 16,-67 0-16,1-22 16,-23-22-16,1 22 15,43 22-15,-43-23 16,44 23-16,44 0 15,22-22-15,-44 22 16,66 0-16,-88 0 16,66 0-16,-44 0 15,-23 0-15,68 0 16,-23 0-16,-23 22 16,68-22-16,-23 0 15,0 0-15,0 0 16,0 0-16,22 0 15,45 0-15,-89 0 16,22 0-16,-22 0 16,22 0-16,0 0 15,-22 0-15,0 0 16,22 0-16,45 0 16,-45 0-1,0 0-15,67 0 16,-23 0-16,22 0 15,45 0-15,-44 0 16,-1 23-16,45-1 16,22-22-16,-23 0 15,1 22-15,22-22 16,-22 0-16,-23 22 16,23-22-16,0 22 15,0 0-15,-1-22 16,1 22-16,22-22 15,0 22-15,-22-22 16,22 0-16,22 23 16,0-1 15,0 0-31,0 0 16,-23 0-1,1 0 1,22 0-1,0 0 173,22 0-172,1-22 15,-1 23-31,22-23 31,-22 0-15,0 0-1,0 0 1,0 0 62,-22 22-78,23-22 16,-23 22 15,0 0-15,0 0 15,0 0-16,0 0 1,0 0-16,0 0 16,0 1-1,0-1 1,0 0 0,0 0-16,0 0 15,0 22 1,0-22-1,0 1 1</inkml:trace>
  <inkml:trace contextRef="#ctx0" brushRef="#br0" timeOffset="11528.1768">8607 4379 0,'-22'0'156,"-23"0"-140,23 0 0,-22 0-16,-44 0 15,21 0-15,1 0 16,-1-22-16,1 22 16,-22-22-16,-1 22 15,-22-22-15,23 22 16,-23 0-1,45-23-15,-23 23 16,23 0-16,0 0 16,44 0-16,-23 0 15,1 0-15,22 0 16,-22 0-16,22 0 16,-23 0-1,23 0-15,0 0 16,0 0-16,-22 0 15,-1 0 1,1 0 0,22 0-16,-22 0 15,22 0-15,-45 0 16,23 0-16,0 0 16,-23 0-16,1 0 15,44 0-15,-44 0 16,21 0-16,-21 23 15,-1-23-15,1 0 16,-22 0-16,21 0 16,-21 0-16,21 0 15,-21 22-15,44-22 16,-1 0 0,23 0-16,0 0 15,0 0-15,0 0 16,0 0 15,0 0-15,-23 22 15,1-22-31,22 0 16,-67 22-16,45 0 15,0-22-15,-45 0 16,23 22-16,0 0 15,44-22-15,-45 0 16,23 0-16,44 22 16,-66-22-16,43 0 15,-21 0 1,0 0 0,44 23-16,-22-23 15,-22 0 1,21 22-16,1-22 15,0 0 48,0 22-47,22 0-1,-22-22-15,0 22 16,0 0-1,0 0 1,-1-22-16,23 22 16,0 0-1,-22-22 1,22 23-16,-22-1 31,22 0-15,0 22-1,0-22-15,0 22 16,0-21 0,0-1-16,0 0 15,0 0-15,22-22 219,0 0-203,23 0-1,-1 0 1,0 0-16,45 0 16,-45 0-16,22 0 15,23 0-15,-1 0 16,23 0-16,0 0 15,-1 0-15,1 0 16,22-22-16,-23 22 16,-21 0-16,21 0 15,-43 0-15,-1 0 16,23 0-16,-1 0 16,-66 0-16,22 22 15,23-22-15,-45 22 16,22-22-16,1 0 15,-1 0-15,0 0 16,0 0-16,23 0 16,-1 0-1,0 0-15,23 0 16,-1 0-16,1 0 16,22 0-16,-45 0 15,0 0-15,1 0 16,-23 0-16,0 0 15,0 22-15,1-22 16,-1 0-16,22 22 16,-21-22-16,-23 0 15,22 0-15,0 0 16,0 0-16,23 0 16,-45 0-16,44 0 15,-21 0-15,21 0 16,-22 0-16,0 0 15,1 0-15,-23 0 16,0 0-16,44 0 16,-44-22-16,1 0 15,-1 22 1,-22-22-16,22 22 16,-22-22-1,22 22-15,-22-22 16,22 22-16,-22-22 15,22-1 17,-22 1-17,0 0 17,0 0-32,0 0 15,0 0 1,0 0-1,0 0-15,0-1 16,0 1 15,0 0-31,-22 0 32,0 0-32,22 0 15,-22 22 16,22-22-31,0 0 16,-22 22-16,22-22 16,0-1-1,0 1-15,-22 0 16,22 0 0,-23 22 62,1 0-31,22-22-32,-22 22 16,0-22-15,0 22-16,0 0 16,0-22-1,0 22 1,-1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5-23T22:03:08.596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3960 8736 0,'-44'0'63,"0"0"-48,22 0-15,-22 0 16,-23 0-16,23 0 16,-22 0-16,-1 0 15,45 0-15,-44 0 16,44 0-16,-23 0 16,1 0-16,22 0 15,0 0-15,0 0 16,0 0 124,22 22-124,0 0-16,0 0 16,0 0-1,22 1 1,22-23 0,-22 0-16,0 0 15,0 0-15,23 22 16,-1 0-16,-44 0 15,44-22-15,0 22 16,-22-22-16,45 22 16,21-22-16,1 22 15,21 0-15,23 1 16,44 21-16,-22-22 16,66 0-16,23 0 15,-1 22-15,0-22 16,-66 1-16,23-23 15,-23 0 1,0 0-16,-23 22 16,1 22-16,-22-22 15,22-22-15,-44 22 16,-1-22-16,23 22 16,-44 0-16,21 0 15,-43-22-15,43 23 16,-66-23-16,67 0 15,-22 0-15,-1 0 16,1 22-16,21 0 16,45-22-16,0 0 15,0 22-15,0-22 16,-23 0-16,1 22 16,22-22-16,-44 0 15,21 0-15,23 0 16,-44 0-16,44 0 15,44 22-15,-22-22 16,-22 0-16,44 44 16,-22-44-16,0 0 15,22 0-15,-22 0 16,-22 0-16,22 0 16,-22 0-1,44 0-15,-22 0 16,44 0-16,-66 0 15,22 0-15,-22 0 16,0-22-16,-44 22 16,-23 0-16,1-22 15,-1 22-15,-22-22 16,-21 22-16,21-22 16,0 0-16,-21 22 15,21 0-15,-22-22 16,1 22-16,21-22 15,0-1-15,-21 23 16,43 0-16,-22 0 16,23 0-16,-45 0 15,45-22-15,-1 22 16,1 0-16,21 0 16,1 0-16,-23-22 15,23 22-15,-22-22 16,-23 0-16,67 0 15,-67 0-15,-22 0 16,23 0-16,-1-1 16,-22 23-16,-44-44 15,22 22-15,1 0 16,-23-22 0,0 22-1,0-23-15,0 1 16,0 0-1,-45 22-15,1-22 0,22 21 16,-44-21 0,-1 0-16,1 0 15,-23 0-15,-21 21 16,21-21-16,-66 44 16,0-22-16,1-22 15,-23 44-15,-23 0 16,23 0-16,-44 0 15,-44 0-15,-23 0 16,67 0-16,-111 22 16,0 0-16,22 22 15,-22-22-15,0-22 16,89 0-16,-22 23 16,-45 21-16,66-44 15,-65 0-15,87 0 16,-21 22-16,44-22 15,-44 0-15,43 0 16,23 0-16,-22 0 16,-22 0-16,44 0 15,-22 0 1,-44 0-16,-23 0 0,45 0 16,0 0-16,44 0 15,-67 0 1,133 0-16,1 0 15,-45 0-15,44 0 16,23 0-16,21 0 16,-21 0-16,-1 0 15,45 0-15,-22 0 16,-1 0-16,45 0 16,-22 0-16,-22 0 15,44 0-15,-45 0 16,45 0-16,-22 0 15,0 0-15,-1 0 16,1 0-16,0 0 16,0 0-1,21 0-15,-21 0 16,0 0-16,0 0 16,22 0-1,-23-22-15,1 22 16,0-22-16,0 22 15,-1-22-15,23 22 16,-22 0-16,0 0 16,22 0-16,-23-23 15,23 23 1,0 0-16,-22 0 16,22 0-1,0 0-15,-1 0 16,1 0-16,-22 0 15,22 0-15,-22 0 16,-1 0 0,1 0-16,22 0 15,-22 0-15,22 0 16,0 0-16,-23 0 16,23 0-1,0 0-15,0 0 16,0 0-16,0 0 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5-23T22:12:16.110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3385 4401 0,'0'22'15,"22"-22"1,0 22 0,1-22-1,-1 0 1,0 0-16,22 22 31,0-22-15,1 0-16,21 0 15,0 0-15,45 0 16,44 23-16,-45-23 16,45 0-16,0 0 15,0 0-15,-22 0 16,-23 0-16,23 0 15,-66 0-15,-23 0 16,0 0-16,-22 0 16,22 0-16,-21 0 15,-1 0 1,0 0 0,0 0-1,22 0 1,-22 0-16,0 0 15,23 0-15,-1 0 16,22 0-16,-21 0 16,43 0-1,-22 0-15,-21 22 16,110-22 0,-111 0-16,0 0 15,22 0-15,-21 0 16,21 0-16,-22 0 15,1 0-15,-1 0 16,0 0-16,0 0 16,1 0-16,-23 0 15,22 0-15,22 0 16,-43 0-16,21 0 16,0 0-16,-22-22 15,22 22-15,1 0 16,-1 0-1,-22 0-15,22 0 16,1 0 0,21 0-16,-44 0 15,44 0-15,-21 0 16,-1 0-16,22 0 16,1 0-16,-23 0 15,22 0-15,1 0 16,-23 0-1,22 0-15,23 0 16,-23 0-16,23 0 16,-1 0-16,-44 0 15</inkml:trace>
  <inkml:trace contextRef="#ctx0" brushRef="#br0" timeOffset="3196.2673">9602 4467 0,'23'23'94,"65"-1"-94,23-22 15,44 22-15,44 0 16,-44 44-16,44-44 15,-44 0-15,22 23 16,-45-23-16,-21-22 16,0 22-16,-23 0 15,1-22-15,-23 0 16,-22 0-16,23 0 16,-23 0-16,22 22 15,1-22-15,21 0 16,1 0-16,-23 0 15,45 0-15,-1 0 16,111 0-16,1 0 16,-23 0-16,-88 0 15,66 0-15,22 0 16,-89 0-16,-21 0 16,21 0-16,45 0 15,-44 22-15,0-22 16,-1 0-16,-21 0 15,-1 0-15,-66 0 16,23 22 0,-1-22-16,-22 0 15,22 0-15,-22 0 16,0 0-16,23 0 16,-1 0-1,-22 0-15,0 0 16,0 0-1,0 0 1,23 0-16,-1 0 31,-22 0-31,22 0 16,-22 23-16,1-23 16,43 0-16,-44 0 15,22 0-15,23 0 16,-45 0-16,44 0 15,1 0-15,-1 0 16,-44 0 0,22 0-16,1 0 15,-23 0-15,44 0 16,-22-23 0,1 23-16,21-22 0,0 22 15,-21-22 1,-1 22-16,0 0 15,0 0 1,1 0-16,-1-22 16,-22 22-1,22-22-15,-22 22 16,0-22-16,1 22 16,-1 0-16,0-22 15,22 22 1,-22 0-1,0 0 1,0 0-16,-22-22 16,23 22-1,-23-23-15,22 23 16,-22-22 0,22 0 93,-22 0-93,22-22 15,-22 22-31,22 22 15,-22-44-15,0-23 16,22 23 0,-22 22-16,0-45 15,22 1-15,0 22 16,-22-22-16,23 21 16,-23 23-16,0-44 15,0 0-15,0 43 16,0-21-16,0 22 15,0-22 1,-23 22-16,23 0 16,-44-23-16,0 1 15,-22 0-15,43 22 16,-43-22-16,0 21 16,-45-21-16,23 22 15,-1 22-15,1-22 16,-23 0-16,0 0 15,-44 22-15,23-22 16,21 22-16,-44 0 16,22 0-1,-21 0-15,-1 0 16,0 0-16,-22 0 16,66 0-16,-88 0 15,44 0-15,22 0 16,-21 0-16,-1 0 15,0 0-15,44 0 16,1 0-16,-1 0 16,-22 22-16,22 22 15,23-44-15,-1 0 16,-21 0-16,43 0 16,-43 0-16,-1 0 15,23 22-15,-23 22 16,23-44-16,21 0 15,-43 0-15,21 0 16,-66 22-16,45-22 16,-1 0-16,-44 23 15,0-1-15,0 0 16,45-22-16,-23 22 16,67-22-16,-23 0 15,1 0-15,43 0 16,1 0-1,-22 0-15,44 0 0,-1 0 16,-21 0-16,0 0 16,0 0-16,-1 0 15,1 22 1,-22-22-16,-23 22 16,45-22-16,-22 0 15,-23 22-15,1 0 16,66 0-16,-45 1 15,23-23-15,22 22 16,22 0 0,0 0-16,-22 0 15,22 22-15,0 1 16,0-1 0,0-22-16,0 0 15,0 0-15,0 22 16,22-22-16,-22 1 15,22-1 1,-22 0-16,22 0 16,-22 0-16,22 0 15,-22 0-15,22 22 16,23-21-16,-23-1 16,0 22-16,0-44 15,0 22-15,0 0 16,22 22-16,1-21 15,-23-23-15,44 22 16,-22 0 0,1-22-16,-23 22 15,22-22-15,-44 22 16,22-22-16,0 0 16,0 0-1</inkml:trace>
  <inkml:trace contextRef="#ctx0" brushRef="#br0" timeOffset="24980.7209">3938 3671 0,'-22'0'94,"0"0"-79,0 0 1,0 0-1,0 0-15,0 0 110,-23 0-79,23 0-31,-44 0 0,-23 0 16,45 0-16,-44 0 15,-1 0 1,23 0-16,-1 0 16,1 0-16,-23 0 15,45 22-15,0-22 16,0 22-16,22-22 15,-1 0 1,23 45 31,-22-45-31,22 22-1,0 22-15,0 0 16,0 1-16,0 21 15,0 0-15,0-22 16,-22 23-16,22-23 16,0 0-16,-22 0 15,22 23-15,0-45 16,0 44-16,0-21 16,0-23-16,0 22 15,0-22-15,0 22 16,0-22-16,0 0 15,0 23-15,0-23 16,0 22-16,0 0 16,0-22-16,0 23 15,0 21-15,0-44 16,0 67-16,0-45 16,0-22-1,0 44-15,0-44 16,0 1-16,0-1 15,22-22 126,0 0-125,0 0-1,1 0-15,43 0 16,-22 22-16,45 0 16,43 0-16,45-22 15,-44 22-15,-66 0 16,-1-22-16,0 22 15,-44-22-15,1 0 16,-23 22 218,-23 1-187,1-23-47,0 0 16,0 0 0,0 22-16,0-22 15,0 0-15,0 0 31,22 22-31,0 0 63,-23 0-47,23 0-1,0 0 1,0 0-16,0 1 15,0-1 1,0 0-16,0 0 16,0 0 15,0 0 0,-22 0-15,22 0-1,-22-22 17,0 0-17,22 22 1,-22-22 15,-22 0-31,22 0 16,-67 0-16,23 0 15,-1-22-15,23 0 16,-22 0-16,-1 22 16,1-22-16,22 22 15,-23-22 1,1 0-16,44 22 16,-22-22-16,-1 22 15,23 0 1,22-22 78,0-1-63,0-43-31,0 0 15,22-23-15,-22 1 16,22 21-16,-22 1 16,0 22-16,0 22 15,23-23-15,-23 1 16,0 22-16,0-22 16,0 22-16,0 0 15,0 0 1,0-1-1,0 1 1,0 0 0,0 0-1,0 0-15,0 0 16,0 0 0,0 0-1,0-1 1,0 1-1</inkml:trace>
  <inkml:trace contextRef="#ctx0" brushRef="#br0" timeOffset="42971.4836">18563 9245 0,'44'0'63,"-21"44"-47,21-44-16,22 0 15,-22 22-15,1 0 16,21-22-16,0 22 15,-21-22-15,-23 22 16,0-22-16,0 0 16,22 0-16,-21 22 15,-1-22-15,0 0 16,0 0-16,44 0 16,1 0-1,43 0-15,-21 0 16,-1 0-16,23 0 15,0 0-15,-1 0 16,45-22-16,-44 22 16,-45-22-16,23 0 15,-1 22-15,-44 0 16,45 0-16,-23 0 16,-44 0-16,45-22 15,-23 22-15,-22 0 16,0 0-16,0 0 15,0 0-15,1 0 16,-1 0-16,0 0 31,-22-22-31,0 0 32,0 0-1,-67 22-31,-43 0 15,-1 0-15,-44 0 16,0 0-16,45 0 16,-45 0-16,0 0 15,44 0-15,1 0 16,43-22-16,23 22 16,-22 0-16,22-23 15,21 23-15,1 0 16,0 0-16,0 0 31,-22 0-31,22 0 16,-23 0-1,-21 0 1,22 0-16,-45 0 16,1 0-16,21 0 15,23 0 1,-44 23-16,43-23 15,90 0 235,-1 0-234,0 0-16,-22 0 16,45 0-16,-23 0 15,-22 0-15,22 0 16,-22 0-16,23 0 16,-23 0-16,22 0 31,-22 0-31,22 0 15,-21 0 1,-1 0 0,0 0-1,0 0 17</inkml:trace>
  <inkml:trace contextRef="#ctx0" brushRef="#br0" timeOffset="56406.0141">3651 5131 0,'22'0'94,"44"0"-79,23 0-15,21 0 16,-21 0-16,44 0 15,21 0-15,1 0 16,22-22-16,-44-22 16,44 44-16,-22-23 15,-44 23-15,-23-22 16,1 22-16,-45 0 16,-22 0-16,0 0 15,0 0 32,-22 22 125,-22-22-156,0 0-1,22 23-15,-44-23 16,22 22-16,-23-22 15,-21 0-15,22 0 16,-23 22-16,1-22 16,44 0-16,-45 0 15,23 0-15,22 0 16,-22 0-16,22 0 16,0 0-1,-1 0 1,1 0 15,0 0-31,0 22 16,0-22-16,-22 0 15,-1 0-15,1 0 16,-22 0-16,44 0 16,-45 0-16,45 0 15,-44 0-15,-1 0 16,45 0-16,-22 0 15,0 0 1,22 0-16,-23 0 16,23 0-16,0 0 15,0 0-15,0 0 16,0 0 0,0 0-16,0 0 15,-1 0 1,1 0-16,0 0 15,0 0-15,0 0 16,0 0-16,0 0 16,-23 0-16,-21 0 15,44 0-15,-22 0 16,-1 0-16,1 0 16,0 0-16,0 0 15,22 0 1,-1 0-16,1 0 15,0 0 1,44 0 109,0 0-125,23 22 16,-1-22-16,0 0 15,45 0-15,-1 22 16,1-22-16,21 0 16,1 0-16,44 0 15,-45 0-15,-43 0 16,21 0-16,-21 0 15,-45 0-15,22 0 16,-22 0-16,0 0 31</inkml:trace>
  <inkml:trace contextRef="#ctx0" brushRef="#br0" timeOffset="237846.7289">15090 7520 0,'132'22'78,"156"22"-78,22-44 16,22 22-1,-1-22-15,68 22 16,-67 44-16,66-66 16,-111 0-16,45 0 15,-110 0-15,43 0 16,-44 0-16,-66 0 15,0-44-15,-44 44 16,-23-22-16,45 0 16,-44 22-16,-23-22 15,22 0-15,1 22 16,-23 0-16,-44 0 16,23 0-16,-23 0 15</inkml:trace>
  <inkml:trace contextRef="#ctx0" brushRef="#br0" timeOffset="238580.2668">18829 9488 0,'0'0'0,"22"0"0,22 0 16,0 22-1,1-22 1,-23 0-16,44 22 16,1-22-16,21 0 15,45 22-15,22-22 16,66 0-16,0 0 16,0 0-16,-66 0 15,-44 0-15,-67 0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5-23T22:17:38.167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3252 4445 0,'23'0'47,"43"0"-47,-22 0 15,23 0-15,21 0 16,-22 0-16,23 0 15,22 0-15,-1 0 16,23 0-16,-22 0 16,-1 0-16,1 0 15,-1 0-15,-21 0 16,-23-22-16,23 22 16,-45 0-16,22 0 15,-43 0-15,43 0 16,-22 0-16,-22 0 15,0 0-15,23 0 16,-23 0 0,0 0-16,0 0 15,22 0 1,-22 0-16,23 0 16,-23 0-1,0 0 1,0 0-16,0 0 15,0 0-15,0 0 16,23 0 0,-1 0-16,0 0 15,-22 0 1,23 0-16,21 0 16,0 0-1,-44 0-15,45 0 16,-23 0-16,0 0 15,-22 0-15,23 0 16,-23 0 0,0 0-16,0 0 15,22 0-15,-22 0 32,1 0-17,-1 0 32,44 0-31,-44 0-1,22 0-15,-21 0 16,-1 0-16,22 0 16,-22 0-1</inkml:trace>
  <inkml:trace contextRef="#ctx0" brushRef="#br0" timeOffset="2166.5378">9912 4379 0,'22'0'125,"0"0"-110,1 0-15,21 0 16,22 0-16,89 0 15,0 0-15,-44 0 16,-1 0-16,45 0 16,66 0-1,-44 0-15,0 0 16,22 0-16,-44 0 16,-44 0-16,44 0 15,-67 0-15,-66-22 16,23 22-16,-23 0 15,0 0 1,0 0 78,0 0-79,0 0 1,23 0-16,-23 0 16,44 0-16,-22 0 15,1 0-15,-1 0 16,44 0-16,-66 0 16,45 0-16,-45 0 15,22 0-15,1 0 16,-1 0-1,-22 0 1,0 0-16,22 0 16,-22 0-16,1 0 15,-1 0-15,0 0 16,0 0 0,0 0-16,0 0 31,0 0 0</inkml:trace>
  <inkml:trace contextRef="#ctx0" brushRef="#br0" timeOffset="9949.0622">2633 5087 0,'22'0'171,"22"0"-155,-22 0-16,23 0 16,-23 0-16,0 0 15,0 0-15,0 0 16,0 0 0,0 0-1,1 0 1,21 22-16,0-22 15,-22 22 1,0-22-16,23 0 16,-23 0-1,22 0-15,-22 0 47,0 0 0,-44-22 109,22 0-124,-22 22-1,0 0-16,22-22-15,-22 22 235,22-23-220,-22 23-15,-1 0 32,23-22-17,0 0 17,45 44 171,-23 0-203,22 1 15,-22-1 1,-22 0-16,22-22 16,0 0-16,-22 22 15,23 0 1,-23 0 218,-23-22-218,1 0-16,0 0 15,22 22 1,-22 0-16,0-22 16,0 0 15,0 0 188,0 0-188,22 23-15,-23-23 46,23 22-31,-22-22-15</inkml:trace>
  <inkml:trace contextRef="#ctx0" brushRef="#br0" timeOffset="26837.04">3828 6038 0,'-22'0'31,"22"22"31,44-22-46,-22 22 0,0-22-16,0 0 15,22 0-15,1 0 16,-1 0-16,67 22 16,21-22-1,23 22-15,-88-22 16,43 0-16,-21 0 0,21 0 15,1 0-15,-45 0 16,23 0 0,-23 0-16,1 0 15,-23 0-15,0 0 16,0 0-16,-22 0 16,23 0-16,-23 0 15,0 0 1,22 0-1,-22 0 17,0 0-32,1 0 15,-1 0 48,0 0-63,0 0 31,22 0-31,0 0 16,-21 0-1,21 0-15,0 0 16,-22 0-16,22 0 16,1 0-16,-1 0 15,22 0-15,-21 0 16,65 0-1,-43 0 1,-23 0-16,-22 0 16,22 0-16,1 0 15,-23 0-15,0 0 16,0 0-16,0 0 16,0 0-1,0 0 16,0 0-31,1 0 16,-1 0 0,22 0-1,-22 0 1,0 0-16,0 0 31,45 0-15,-23 0-16,-22 0 15,0 0-15,0 0 16,0 0 0,1 0-1,-1 0 1,22 0 0,-22 0-16,22 0 31,-22 0-31,1 0 15,-1 0 1,0 0 0,0 0-16,0 0 31,0 0 47,0 0-47,0 0 16,1 0-31,-1 0-1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D959B15-C4D8-452E-B1D0-B21E01944347}" type="datetimeFigureOut">
              <a:rPr lang="en-US"/>
              <a:pPr/>
              <a:t>5/25/2016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696913"/>
            <a:ext cx="61960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3624DA8-8ED8-4BD6-A1F2-96D76919A0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76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850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5714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883150"/>
            <a:ext cx="1544637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8860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5859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9009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D6978EA5-5FD1-4A18-9583-CA5A3ACC383E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70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2347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9652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9639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/>
          <a:lstStyle>
            <a:lvl1pPr algn="l">
              <a:defRPr sz="3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5/25/2016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710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7979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45709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463106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090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A7F31408-0F72-4F62-B117-6719FD47CA1C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5247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01115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6072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142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785D2710-307C-4C3F-9350-34ABC9B281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9" r:id="rId9"/>
    <p:sldLayoutId id="2147483950" r:id="rId10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FC3A7A66-A886-49F1-8D17-BC445355FAB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tags" Target="../tags/tag12.xml"/><Relationship Id="rId7" Type="http://schemas.openxmlformats.org/officeDocument/2006/relationships/customXml" Target="../ink/ink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4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21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10" Type="http://schemas.openxmlformats.org/officeDocument/2006/relationships/image" Target="../media/image7.emf"/><Relationship Id="rId4" Type="http://schemas.openxmlformats.org/officeDocument/2006/relationships/tags" Target="../tags/tag22.xml"/><Relationship Id="rId9" Type="http://schemas.openxmlformats.org/officeDocument/2006/relationships/customXml" Target="../ink/ink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tags" Target="../tags/tag27.xml"/><Relationship Id="rId7" Type="http://schemas.openxmlformats.org/officeDocument/2006/relationships/image" Target="../media/image6.jpe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slideLayout" Target="../slideLayouts/slideLayout9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9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32.xml"/><Relationship Id="rId7" Type="http://schemas.openxmlformats.org/officeDocument/2006/relationships/image" Target="../media/image7.pn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34.xml"/><Relationship Id="rId4" Type="http://schemas.openxmlformats.org/officeDocument/2006/relationships/tags" Target="../tags/tag3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42.xml"/><Relationship Id="rId13" Type="http://schemas.openxmlformats.org/officeDocument/2006/relationships/slideLayout" Target="../slideLayouts/slideLayout3.xml"/><Relationship Id="rId3" Type="http://schemas.openxmlformats.org/officeDocument/2006/relationships/tags" Target="../tags/tag37.xml"/><Relationship Id="rId7" Type="http://schemas.openxmlformats.org/officeDocument/2006/relationships/tags" Target="../tags/tag41.xml"/><Relationship Id="rId12" Type="http://schemas.openxmlformats.org/officeDocument/2006/relationships/tags" Target="../tags/tag46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11" Type="http://schemas.openxmlformats.org/officeDocument/2006/relationships/tags" Target="../tags/tag45.xml"/><Relationship Id="rId5" Type="http://schemas.openxmlformats.org/officeDocument/2006/relationships/tags" Target="../tags/tag39.xml"/><Relationship Id="rId15" Type="http://schemas.openxmlformats.org/officeDocument/2006/relationships/image" Target="../media/image10.jpg"/><Relationship Id="rId10" Type="http://schemas.openxmlformats.org/officeDocument/2006/relationships/tags" Target="../tags/tag44.xml"/><Relationship Id="rId4" Type="http://schemas.openxmlformats.org/officeDocument/2006/relationships/tags" Target="../tags/tag38.xml"/><Relationship Id="rId9" Type="http://schemas.openxmlformats.org/officeDocument/2006/relationships/tags" Target="../tags/tag43.xml"/><Relationship Id="rId1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49.xml"/><Relationship Id="rId7" Type="http://schemas.openxmlformats.org/officeDocument/2006/relationships/image" Target="../media/image14.emf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customXml" Target="../ink/ink4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5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55.xml"/><Relationship Id="rId4" Type="http://schemas.openxmlformats.org/officeDocument/2006/relationships/tags" Target="../tags/tag5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63.xml"/><Relationship Id="rId13" Type="http://schemas.openxmlformats.org/officeDocument/2006/relationships/tags" Target="../tags/tag68.xml"/><Relationship Id="rId3" Type="http://schemas.openxmlformats.org/officeDocument/2006/relationships/tags" Target="../tags/tag58.xml"/><Relationship Id="rId7" Type="http://schemas.openxmlformats.org/officeDocument/2006/relationships/tags" Target="../tags/tag62.xml"/><Relationship Id="rId12" Type="http://schemas.openxmlformats.org/officeDocument/2006/relationships/tags" Target="../tags/tag67.xml"/><Relationship Id="rId2" Type="http://schemas.openxmlformats.org/officeDocument/2006/relationships/tags" Target="../tags/tag57.xml"/><Relationship Id="rId16" Type="http://schemas.openxmlformats.org/officeDocument/2006/relationships/image" Target="../media/image10.jpg"/><Relationship Id="rId1" Type="http://schemas.openxmlformats.org/officeDocument/2006/relationships/tags" Target="../tags/tag56.xml"/><Relationship Id="rId6" Type="http://schemas.openxmlformats.org/officeDocument/2006/relationships/tags" Target="../tags/tag61.xml"/><Relationship Id="rId11" Type="http://schemas.openxmlformats.org/officeDocument/2006/relationships/tags" Target="../tags/tag66.xml"/><Relationship Id="rId5" Type="http://schemas.openxmlformats.org/officeDocument/2006/relationships/tags" Target="../tags/tag60.xml"/><Relationship Id="rId15" Type="http://schemas.openxmlformats.org/officeDocument/2006/relationships/image" Target="../media/image9.png"/><Relationship Id="rId10" Type="http://schemas.openxmlformats.org/officeDocument/2006/relationships/tags" Target="../tags/tag65.xml"/><Relationship Id="rId4" Type="http://schemas.openxmlformats.org/officeDocument/2006/relationships/tags" Target="../tags/tag59.xml"/><Relationship Id="rId9" Type="http://schemas.openxmlformats.org/officeDocument/2006/relationships/tags" Target="../tags/tag64.xml"/><Relationship Id="rId14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70.xml"/><Relationship Id="rId1" Type="http://schemas.openxmlformats.org/officeDocument/2006/relationships/tags" Target="../tags/tag6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72.xml"/><Relationship Id="rId1" Type="http://schemas.openxmlformats.org/officeDocument/2006/relationships/tags" Target="../tags/tag7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75.xml"/><Relationship Id="rId7" Type="http://schemas.openxmlformats.org/officeDocument/2006/relationships/image" Target="../media/image15.emf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customXml" Target="../ink/ink5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7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16.emf"/><Relationship Id="rId5" Type="http://schemas.openxmlformats.org/officeDocument/2006/relationships/customXml" Target="../ink/ink6.xml"/><Relationship Id="rId4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image" Target="../media/image17.emf"/><Relationship Id="rId5" Type="http://schemas.openxmlformats.org/officeDocument/2006/relationships/customXml" Target="../ink/ink7.xml"/><Relationship Id="rId4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image" Target="../media/image18.emf"/><Relationship Id="rId5" Type="http://schemas.openxmlformats.org/officeDocument/2006/relationships/customXml" Target="../ink/ink8.xml"/><Relationship Id="rId4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88.xml"/><Relationship Id="rId7" Type="http://schemas.openxmlformats.org/officeDocument/2006/relationships/image" Target="../media/image19.emf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customXml" Target="../ink/ink9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8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91.xml"/><Relationship Id="rId1" Type="http://schemas.openxmlformats.org/officeDocument/2006/relationships/tags" Target="../tags/tag9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93.xml"/><Relationship Id="rId1" Type="http://schemas.openxmlformats.org/officeDocument/2006/relationships/tags" Target="../tags/tag9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95.xml"/><Relationship Id="rId1" Type="http://schemas.openxmlformats.org/officeDocument/2006/relationships/tags" Target="../tags/tag9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97.xml"/><Relationship Id="rId1" Type="http://schemas.openxmlformats.org/officeDocument/2006/relationships/tags" Target="../tags/tag9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6" Type="http://schemas.openxmlformats.org/officeDocument/2006/relationships/image" Target="../media/image20.emf"/><Relationship Id="rId5" Type="http://schemas.openxmlformats.org/officeDocument/2006/relationships/customXml" Target="../ink/ink10.xml"/><Relationship Id="rId4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103.xml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6" Type="http://schemas.openxmlformats.org/officeDocument/2006/relationships/image" Target="../media/image21.emf"/><Relationship Id="rId5" Type="http://schemas.openxmlformats.org/officeDocument/2006/relationships/customXml" Target="../ink/ink11.xml"/><Relationship Id="rId4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05.xml"/><Relationship Id="rId1" Type="http://schemas.openxmlformats.org/officeDocument/2006/relationships/tags" Target="../tags/tag10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07.xml"/><Relationship Id="rId1" Type="http://schemas.openxmlformats.org/officeDocument/2006/relationships/tags" Target="../tags/tag10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09.xml"/><Relationship Id="rId1" Type="http://schemas.openxmlformats.org/officeDocument/2006/relationships/tags" Target="../tags/tag10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11.xml"/><Relationship Id="rId1" Type="http://schemas.openxmlformats.org/officeDocument/2006/relationships/tags" Target="../tags/tag1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13.xml"/><Relationship Id="rId1" Type="http://schemas.openxmlformats.org/officeDocument/2006/relationships/tags" Target="../tags/tag1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15.xml"/><Relationship Id="rId1" Type="http://schemas.openxmlformats.org/officeDocument/2006/relationships/tags" Target="../tags/tag1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17.xml"/><Relationship Id="rId1" Type="http://schemas.openxmlformats.org/officeDocument/2006/relationships/tags" Target="../tags/tag11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19.xml"/><Relationship Id="rId1" Type="http://schemas.openxmlformats.org/officeDocument/2006/relationships/tags" Target="../tags/tag1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57200" y="1952625"/>
            <a:ext cx="8229600" cy="619125"/>
          </a:xfrm>
        </p:spPr>
        <p:txBody>
          <a:bodyPr/>
          <a:lstStyle/>
          <a:p>
            <a:r>
              <a:rPr lang="en-US" b="1" dirty="0" smtClean="0"/>
              <a:t>Programming Abstractions</a:t>
            </a: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 bwMode="auto">
          <a:xfrm>
            <a:off x="1603375" y="3344863"/>
            <a:ext cx="6059488" cy="5873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Cynthia Lee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57200" y="2571750"/>
            <a:ext cx="8229600" cy="4619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ＭＳ Ｐゴシック" charset="0"/>
                <a:cs typeface="+mn-cs"/>
              </a:rPr>
              <a:t>CS106B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1717" y="191798"/>
            <a:ext cx="7707313" cy="488950"/>
          </a:xfrm>
        </p:spPr>
        <p:txBody>
          <a:bodyPr/>
          <a:lstStyle/>
          <a:p>
            <a:r>
              <a:rPr lang="en-US" dirty="0" smtClean="0"/>
              <a:t>Inheritance Topics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4" y="820023"/>
            <a:ext cx="7798711" cy="4028234"/>
          </a:xfrm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/>
            <a:r>
              <a:rPr lang="en-US" b="1" dirty="0" smtClean="0"/>
              <a:t>Inheritance</a:t>
            </a:r>
          </a:p>
          <a:p>
            <a:pPr lvl="1">
              <a:buClr>
                <a:srgbClr val="8C1515"/>
              </a:buClr>
            </a:pPr>
            <a:r>
              <a:rPr lang="en-US" dirty="0">
                <a:solidFill>
                  <a:srgbClr val="FFFFFF">
                    <a:lumMod val="50000"/>
                  </a:srgbClr>
                </a:solidFill>
              </a:rPr>
              <a:t>The basics</a:t>
            </a:r>
          </a:p>
          <a:p>
            <a:pPr lvl="2">
              <a:buClr>
                <a:srgbClr val="8C1515"/>
              </a:buClr>
            </a:pPr>
            <a:r>
              <a:rPr lang="en-US" dirty="0">
                <a:solidFill>
                  <a:srgbClr val="FFFFFF">
                    <a:lumMod val="50000"/>
                  </a:srgbClr>
                </a:solidFill>
              </a:rPr>
              <a:t>Example: Stanford </a:t>
            </a:r>
            <a:r>
              <a:rPr lang="en-US" dirty="0" err="1">
                <a:solidFill>
                  <a:srgbClr val="FFFFFF">
                    <a:lumMod val="50000"/>
                  </a:srgbClr>
                </a:solidFill>
              </a:rPr>
              <a:t>GObject</a:t>
            </a:r>
            <a:r>
              <a:rPr lang="en-US" dirty="0">
                <a:solidFill>
                  <a:srgbClr val="FFFFFF">
                    <a:lumMod val="50000"/>
                  </a:srgbClr>
                </a:solidFill>
              </a:rPr>
              <a:t> </a:t>
            </a:r>
            <a:r>
              <a:rPr lang="en-US" dirty="0" smtClean="0">
                <a:solidFill>
                  <a:srgbClr val="FFFFFF">
                    <a:lumMod val="50000"/>
                  </a:srgbClr>
                </a:solidFill>
              </a:rPr>
              <a:t>class</a:t>
            </a: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buClr>
                <a:srgbClr val="8C1515"/>
              </a:buClr>
            </a:pPr>
            <a:r>
              <a:rPr lang="en-US" dirty="0" smtClean="0">
                <a:solidFill>
                  <a:srgbClr val="FFFFFF">
                    <a:lumMod val="50000"/>
                  </a:srgbClr>
                </a:solidFill>
              </a:rPr>
              <a:t>Polymorphism</a:t>
            </a:r>
          </a:p>
          <a:p>
            <a:pPr lvl="2">
              <a:buClr>
                <a:srgbClr val="8C1515"/>
              </a:buClr>
            </a:pPr>
            <a:endParaRPr lang="en-US" dirty="0" smtClean="0">
              <a:solidFill>
                <a:srgbClr val="FFFFFF">
                  <a:lumMod val="50000"/>
                </a:srgbClr>
              </a:solidFill>
            </a:endParaRPr>
          </a:p>
          <a:p>
            <a:pPr marL="0" lvl="1" indent="0">
              <a:buNone/>
            </a:pP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26" name="Picture 2" descr="http://media.tumblr.com/tumblr_lgpya1NDYC1qakds1.jp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394" y="2737771"/>
            <a:ext cx="3553006" cy="211048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05277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81437" y="2186254"/>
            <a:ext cx="6637468" cy="1021556"/>
          </a:xfrm>
        </p:spPr>
        <p:txBody>
          <a:bodyPr/>
          <a:lstStyle/>
          <a:p>
            <a:r>
              <a:rPr lang="en-US" dirty="0" smtClean="0"/>
              <a:t>Inheritance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81437" y="3207810"/>
            <a:ext cx="8062563" cy="1392866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What?    Why?     How?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237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61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Inheritance: what?</a:t>
            </a:r>
            <a:endParaRPr lang="en-US" dirty="0"/>
          </a:p>
        </p:txBody>
      </p:sp>
      <p:sp>
        <p:nvSpPr>
          <p:cNvPr id="751619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299" y="971550"/>
            <a:ext cx="7184951" cy="3886200"/>
          </a:xfrm>
          <a:prstGeom prst="rect">
            <a:avLst/>
          </a:prstGeom>
        </p:spPr>
        <p:txBody>
          <a:bodyPr/>
          <a:lstStyle/>
          <a:p>
            <a:r>
              <a:rPr lang="en-US" b="1" dirty="0">
                <a:solidFill>
                  <a:schemeClr val="bg2"/>
                </a:solidFill>
              </a:rPr>
              <a:t>is-a</a:t>
            </a:r>
            <a:r>
              <a:rPr lang="en-US" b="1" dirty="0"/>
              <a:t> relationship</a:t>
            </a:r>
            <a:r>
              <a:rPr lang="en-US" dirty="0"/>
              <a:t>: A hierarchical connection where one category can be treated as </a:t>
            </a:r>
            <a:r>
              <a:rPr lang="en-US" sz="1650" dirty="0"/>
              <a:t>a</a:t>
            </a:r>
            <a:r>
              <a:rPr lang="en-US" dirty="0"/>
              <a:t> specialized version of another.</a:t>
            </a:r>
          </a:p>
          <a:p>
            <a:pPr lvl="1"/>
            <a:r>
              <a:rPr lang="en-US" dirty="0"/>
              <a:t>every rectangle </a:t>
            </a:r>
            <a:r>
              <a:rPr lang="en-US" i="1" dirty="0">
                <a:solidFill>
                  <a:schemeClr val="bg2"/>
                </a:solidFill>
              </a:rPr>
              <a:t>is a</a:t>
            </a:r>
            <a:r>
              <a:rPr lang="en-US" dirty="0"/>
              <a:t> shape</a:t>
            </a:r>
          </a:p>
          <a:p>
            <a:pPr lvl="1"/>
            <a:r>
              <a:rPr lang="en-US" dirty="0"/>
              <a:t>every lion </a:t>
            </a:r>
            <a:r>
              <a:rPr lang="en-US" i="1" dirty="0">
                <a:solidFill>
                  <a:schemeClr val="bg2"/>
                </a:solidFill>
              </a:rPr>
              <a:t>is 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/>
              <a:t>animal</a:t>
            </a:r>
          </a:p>
          <a:p>
            <a:pPr lvl="1"/>
            <a:endParaRPr lang="en-US" dirty="0"/>
          </a:p>
          <a:p>
            <a:r>
              <a:rPr lang="en-US" b="1" dirty="0"/>
              <a:t>type hierarchy</a:t>
            </a:r>
            <a:r>
              <a:rPr lang="en-US" dirty="0"/>
              <a:t>: A set of data types</a:t>
            </a:r>
            <a:br>
              <a:rPr lang="en-US" dirty="0"/>
            </a:br>
            <a:r>
              <a:rPr lang="en-US" dirty="0"/>
              <a:t>connected by </a:t>
            </a:r>
            <a:r>
              <a:rPr lang="en-US" dirty="0">
                <a:solidFill>
                  <a:schemeClr val="bg2"/>
                </a:solidFill>
              </a:rPr>
              <a:t>is-a</a:t>
            </a:r>
            <a:r>
              <a:rPr lang="en-US" dirty="0"/>
              <a:t> relationships</a:t>
            </a:r>
            <a:br>
              <a:rPr lang="en-US" dirty="0"/>
            </a:br>
            <a:r>
              <a:rPr lang="en-US" dirty="0"/>
              <a:t>that </a:t>
            </a:r>
            <a:r>
              <a:rPr lang="en-US" b="1" dirty="0">
                <a:solidFill>
                  <a:schemeClr val="bg2"/>
                </a:solidFill>
              </a:rPr>
              <a:t>can share common code</a:t>
            </a:r>
            <a:r>
              <a:rPr lang="en-US" dirty="0" smtClean="0"/>
              <a:t>.</a:t>
            </a:r>
          </a:p>
          <a:p>
            <a:pPr marL="857250" lvl="3" indent="-285750"/>
            <a:r>
              <a:rPr lang="en-US" dirty="0" smtClean="0"/>
              <a:t>Re-use!</a:t>
            </a:r>
            <a:endParaRPr lang="en-US" dirty="0"/>
          </a:p>
        </p:txBody>
      </p:sp>
      <p:pic>
        <p:nvPicPr>
          <p:cNvPr id="751622" name="Picture 6" descr="Fig4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686" y="1786270"/>
            <a:ext cx="3731515" cy="26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5457240" y="1503360"/>
              <a:ext cx="3137400" cy="19310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447880" y="1494000"/>
                <a:ext cx="3156120" cy="1949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20297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Inheritance: why?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Remember the #1 rule of computer scientists:</a:t>
            </a:r>
          </a:p>
          <a:p>
            <a:pPr lvl="2"/>
            <a:r>
              <a:rPr lang="en-US" sz="2400" dirty="0" smtClean="0"/>
              <a:t>Computer scientists are super lazy</a:t>
            </a:r>
            <a:endParaRPr lang="en-US" sz="1600" dirty="0"/>
          </a:p>
          <a:p>
            <a:pPr lvl="2"/>
            <a:r>
              <a:rPr lang="en-US" dirty="0" smtClean="0"/>
              <a:t>…in a good way!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We want to reuse code and work as much as possible</a:t>
            </a:r>
          </a:p>
          <a:p>
            <a:pPr lvl="1"/>
            <a:r>
              <a:rPr lang="en-US" dirty="0" smtClean="0"/>
              <a:t>You’ve already seen this going back to the very start of your CS education:</a:t>
            </a:r>
          </a:p>
          <a:p>
            <a:pPr lvl="2"/>
            <a:r>
              <a:rPr lang="en-US" dirty="0" smtClean="0">
                <a:solidFill>
                  <a:schemeClr val="bg2"/>
                </a:solidFill>
              </a:rPr>
              <a:t>Loops and Functions </a:t>
            </a:r>
            <a:r>
              <a:rPr lang="en-US" i="1" dirty="0" smtClean="0"/>
              <a:t>(instead of </a:t>
            </a:r>
            <a:r>
              <a:rPr lang="en-US" i="1" dirty="0" err="1" smtClean="0"/>
              <a:t>copy&amp;paste</a:t>
            </a:r>
            <a:r>
              <a:rPr lang="en-US" i="1" dirty="0" smtClean="0"/>
              <a:t> to repeat code)</a:t>
            </a:r>
          </a:p>
          <a:p>
            <a:pPr lvl="2"/>
            <a:r>
              <a:rPr lang="en-US" dirty="0" smtClean="0">
                <a:solidFill>
                  <a:schemeClr val="bg2"/>
                </a:solidFill>
              </a:rPr>
              <a:t>Arrays </a:t>
            </a:r>
            <a:r>
              <a:rPr lang="en-US" i="1" dirty="0" smtClean="0"/>
              <a:t>(instead of </a:t>
            </a:r>
            <a:r>
              <a:rPr lang="en-US" i="1" dirty="0" err="1" smtClean="0"/>
              <a:t>copy&amp;paste</a:t>
            </a:r>
            <a:r>
              <a:rPr lang="en-US" i="1" dirty="0" smtClean="0"/>
              <a:t> to make 100 named variables)</a:t>
            </a:r>
          </a:p>
          <a:p>
            <a:pPr lvl="2"/>
            <a:r>
              <a:rPr lang="en-US" dirty="0" smtClean="0">
                <a:solidFill>
                  <a:schemeClr val="bg2"/>
                </a:solidFill>
              </a:rPr>
              <a:t>Data structures</a:t>
            </a:r>
            <a:r>
              <a:rPr lang="en-US" i="1" dirty="0" smtClean="0">
                <a:solidFill>
                  <a:schemeClr val="bg2"/>
                </a:solidFill>
              </a:rPr>
              <a:t> </a:t>
            </a:r>
            <a:r>
              <a:rPr lang="en-US" i="1" dirty="0" smtClean="0"/>
              <a:t>(same idea as arrays but more expressive)</a:t>
            </a:r>
          </a:p>
          <a:p>
            <a:pPr lvl="2"/>
            <a:endParaRPr lang="en-US" dirty="0"/>
          </a:p>
          <a:p>
            <a:pPr lvl="1"/>
            <a:r>
              <a:rPr lang="en-US" dirty="0" smtClean="0">
                <a:solidFill>
                  <a:schemeClr val="bg2"/>
                </a:solidFill>
              </a:rPr>
              <a:t>Inheritance is another way of organizing smart reuse of code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0" y="4811713"/>
            <a:ext cx="846138" cy="271462"/>
          </a:xfrm>
        </p:spPr>
        <p:txBody>
          <a:bodyPr/>
          <a:lstStyle/>
          <a:p>
            <a:fld id="{BD5B7778-A611-4872-8891-91482CF4CF2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92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69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Inheritance: how?</a:t>
            </a:r>
            <a:endParaRPr lang="en-US" dirty="0"/>
          </a:p>
        </p:txBody>
      </p:sp>
      <p:sp>
        <p:nvSpPr>
          <p:cNvPr id="754691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299" y="971550"/>
            <a:ext cx="7322821" cy="3886200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inheritance</a:t>
            </a:r>
            <a:r>
              <a:rPr lang="en-US" dirty="0"/>
              <a:t>: A way to form new classes based on existing classes, taking on their attributes/behavior.</a:t>
            </a:r>
          </a:p>
          <a:p>
            <a:pPr lvl="1"/>
            <a:r>
              <a:rPr lang="en-US" dirty="0"/>
              <a:t>a way to group related classes</a:t>
            </a:r>
          </a:p>
          <a:p>
            <a:pPr lvl="1"/>
            <a:r>
              <a:rPr lang="en-US" dirty="0"/>
              <a:t>a way to share code between two or more classes</a:t>
            </a:r>
          </a:p>
          <a:p>
            <a:pPr lvl="1"/>
            <a:endParaRPr lang="en-US" dirty="0"/>
          </a:p>
          <a:p>
            <a:r>
              <a:rPr lang="en-US" dirty="0"/>
              <a:t>One class can </a:t>
            </a:r>
            <a:r>
              <a:rPr lang="en-US" i="1" dirty="0">
                <a:solidFill>
                  <a:schemeClr val="bg2"/>
                </a:solidFill>
              </a:rPr>
              <a:t>extend</a:t>
            </a:r>
            <a:r>
              <a:rPr lang="en-US" i="1" dirty="0"/>
              <a:t> </a:t>
            </a:r>
            <a:r>
              <a:rPr lang="en-US" dirty="0"/>
              <a:t>another, absorbing its data/behavior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94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Inheritance vocab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8" y="908685"/>
            <a:ext cx="3438506" cy="3759042"/>
          </a:xfrm>
        </p:spPr>
        <p:txBody>
          <a:bodyPr/>
          <a:lstStyle/>
          <a:p>
            <a:pPr lvl="1"/>
            <a:r>
              <a:rPr lang="en-US" b="1" dirty="0">
                <a:solidFill>
                  <a:schemeClr val="bg2"/>
                </a:solidFill>
              </a:rPr>
              <a:t>superclass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/>
              <a:t>(</a:t>
            </a:r>
            <a:r>
              <a:rPr lang="en-US" dirty="0">
                <a:solidFill>
                  <a:schemeClr val="bg2"/>
                </a:solidFill>
              </a:rPr>
              <a:t>base class</a:t>
            </a:r>
            <a:r>
              <a:rPr lang="en-US" dirty="0"/>
              <a:t>): Parent class that is being extended.</a:t>
            </a:r>
          </a:p>
          <a:p>
            <a:pPr lvl="1"/>
            <a:r>
              <a:rPr lang="en-US" b="1" dirty="0">
                <a:solidFill>
                  <a:schemeClr val="bg2"/>
                </a:solidFill>
              </a:rPr>
              <a:t>subclass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/>
              <a:t>(</a:t>
            </a:r>
            <a:r>
              <a:rPr lang="en-US" dirty="0">
                <a:solidFill>
                  <a:schemeClr val="bg2"/>
                </a:solidFill>
              </a:rPr>
              <a:t>derived class</a:t>
            </a:r>
            <a:r>
              <a:rPr lang="en-US" dirty="0"/>
              <a:t>): Child class that inherits from the superclass.</a:t>
            </a:r>
          </a:p>
          <a:p>
            <a:pPr lvl="2"/>
            <a:r>
              <a:rPr lang="en-US" dirty="0"/>
              <a:t>Subclass gets a copy of every field and method from superclass.</a:t>
            </a:r>
          </a:p>
          <a:p>
            <a:pPr lvl="2"/>
            <a:r>
              <a:rPr lang="en-US" dirty="0"/>
              <a:t>Subclass can add its own behavior, and/or change inherited behavior.</a:t>
            </a:r>
          </a:p>
          <a:p>
            <a:endParaRPr lang="en-US" dirty="0"/>
          </a:p>
        </p:txBody>
      </p:sp>
      <p:pic>
        <p:nvPicPr>
          <p:cNvPr id="4" name="Picture 6" descr="Fig4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606" y="666130"/>
            <a:ext cx="3731515" cy="26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/>
          <p:cNvCxnSpPr/>
          <p:nvPr>
            <p:custDataLst>
              <p:tags r:id="rId4"/>
            </p:custDataLst>
          </p:nvPr>
        </p:nvCxnSpPr>
        <p:spPr>
          <a:xfrm flipV="1">
            <a:off x="3878580" y="908686"/>
            <a:ext cx="2385060" cy="1962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>
            <p:custDataLst>
              <p:tags r:id="rId5"/>
            </p:custDataLst>
          </p:nvPr>
        </p:nvCxnSpPr>
        <p:spPr>
          <a:xfrm flipV="1">
            <a:off x="3947160" y="1577340"/>
            <a:ext cx="1150620" cy="4038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" name="Ink 4"/>
              <p14:cNvContentPartPr/>
              <p14:nvPr>
                <p:custDataLst>
                  <p:tags r:id="rId6"/>
                </p:custDataLst>
              </p14:nvPr>
            </p14:nvContentPartPr>
            <p14:xfrm>
              <a:off x="1736280" y="3909240"/>
              <a:ext cx="2660760" cy="23940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726920" y="3899880"/>
                <a:ext cx="2679480" cy="258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56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81437" y="2186254"/>
            <a:ext cx="6637468" cy="1021556"/>
          </a:xfrm>
        </p:spPr>
        <p:txBody>
          <a:bodyPr/>
          <a:lstStyle/>
          <a:p>
            <a:r>
              <a:rPr lang="en-US" dirty="0" smtClean="0"/>
              <a:t>Inheritance Example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81438" y="3207810"/>
            <a:ext cx="7311196" cy="1392866"/>
          </a:xfrm>
        </p:spPr>
        <p:txBody>
          <a:bodyPr>
            <a:normAutofit/>
          </a:bodyPr>
          <a:lstStyle/>
          <a:p>
            <a:r>
              <a:rPr lang="en-US" dirty="0" smtClean="0"/>
              <a:t>Stanford Library G-Object family of classes</a:t>
            </a:r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22530" name="Picture 2" descr="https://encrypted-tbn0.gstatic.com/images?q=tbn:ANd9GcTTz8BZu7tbGahNStosq8Ff0buaFLZAmeyJWlVAIrn_A7un6L0T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033" y="3345011"/>
            <a:ext cx="1031201" cy="134003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>
            <p:custDataLst>
              <p:tags r:id="rId4"/>
            </p:custDataLst>
          </p:nvPr>
        </p:nvSpPr>
        <p:spPr>
          <a:xfrm>
            <a:off x="7877033" y="2975679"/>
            <a:ext cx="997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spc="20" dirty="0">
                <a:solidFill>
                  <a:schemeClr val="tx1">
                    <a:tint val="75000"/>
                  </a:schemeClr>
                </a:solidFill>
                <a:latin typeface="+mn-lt"/>
                <a:cs typeface="ＭＳ Ｐゴシック" charset="0"/>
              </a:rPr>
              <a:t>Gob-</a:t>
            </a:r>
            <a:r>
              <a:rPr lang="en-US" sz="1500" spc="20" dirty="0" err="1">
                <a:solidFill>
                  <a:schemeClr val="tx1">
                    <a:tint val="75000"/>
                  </a:schemeClr>
                </a:solidFill>
                <a:latin typeface="+mn-lt"/>
                <a:cs typeface="ＭＳ Ｐゴシック" charset="0"/>
              </a:rPr>
              <a:t>ject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2579760" y="2800800"/>
              <a:ext cx="6198120" cy="7250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570400" y="2791440"/>
                <a:ext cx="6216840" cy="743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9374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Behind the scenes…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7" y="908685"/>
            <a:ext cx="4651225" cy="3759042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We’ve always told you not to worry about the graphics parts of your assignments.</a:t>
            </a:r>
          </a:p>
          <a:p>
            <a:pPr lvl="2"/>
            <a:r>
              <a:rPr lang="en-US" dirty="0" smtClean="0"/>
              <a:t>“Just call this </a:t>
            </a:r>
            <a:r>
              <a:rPr lang="en-US" dirty="0" err="1" smtClean="0"/>
              <a:t>BoggleGUI</a:t>
            </a:r>
            <a:r>
              <a:rPr lang="en-US" dirty="0" smtClean="0"/>
              <a:t> function…”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Now you can go ahead and take a look!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0" y="4811713"/>
            <a:ext cx="846138" cy="271462"/>
          </a:xfrm>
        </p:spPr>
        <p:txBody>
          <a:bodyPr/>
          <a:lstStyle/>
          <a:p>
            <a:fld id="{BD5B7778-A611-4872-8891-91482CF4CF2A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862083" y="262191"/>
            <a:ext cx="2936801" cy="338470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456239" y="2597088"/>
            <a:ext cx="3898382" cy="235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73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6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err="1" smtClean="0"/>
              <a:t>GObject</a:t>
            </a:r>
            <a:r>
              <a:rPr lang="en-US" dirty="0" smtClean="0"/>
              <a:t> </a:t>
            </a:r>
            <a:r>
              <a:rPr lang="en-US" dirty="0"/>
              <a:t>hierarchy</a:t>
            </a:r>
          </a:p>
        </p:txBody>
      </p:sp>
      <p:sp>
        <p:nvSpPr>
          <p:cNvPr id="794627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871893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The Stanford C++ library contains a hierarchy of graphical objects based on a common base class named </a:t>
            </a:r>
            <a:r>
              <a:rPr lang="en-US" dirty="0" err="1">
                <a:latin typeface="Consolas" panose="020B0609020204030204" pitchFamily="49" charset="0"/>
              </a:rPr>
              <a:t>GObject</a:t>
            </a:r>
            <a:r>
              <a:rPr lang="en-US" dirty="0"/>
              <a:t>.</a:t>
            </a:r>
          </a:p>
          <a:p>
            <a:pPr lvl="1"/>
            <a:r>
              <a:rPr lang="en-US" dirty="0" err="1" smtClean="0">
                <a:latin typeface="Consolas" panose="020B0609020204030204" pitchFamily="49" charset="0"/>
              </a:rPr>
              <a:t>GArc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 err="1" smtClean="0">
                <a:latin typeface="Consolas" panose="020B0609020204030204" pitchFamily="49" charset="0"/>
              </a:rPr>
              <a:t>GImage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GLabel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GLine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GOval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GPolygon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GRect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>
                <a:latin typeface="Consolas" panose="020B0609020204030204" pitchFamily="49" charset="0"/>
              </a:rPr>
              <a:t>G3DRect</a:t>
            </a: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GRoundRect</a:t>
            </a:r>
            <a:endParaRPr lang="en-US" dirty="0">
              <a:latin typeface="Consolas" panose="020B0609020204030204" pitchFamily="49" charset="0"/>
            </a:endParaRPr>
          </a:p>
        </p:txBody>
      </p:sp>
      <p:pic>
        <p:nvPicPr>
          <p:cNvPr id="794628" name="Picture 4" descr="gobject-hierarchy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849" y="2105391"/>
            <a:ext cx="6078525" cy="2398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rc 3"/>
          <p:cNvSpPr/>
          <p:nvPr>
            <p:custDataLst>
              <p:tags r:id="rId4"/>
            </p:custDataLst>
          </p:nvPr>
        </p:nvSpPr>
        <p:spPr>
          <a:xfrm>
            <a:off x="1540351" y="1602089"/>
            <a:ext cx="606184" cy="551663"/>
          </a:xfrm>
          <a:prstGeom prst="arc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4" t="9108" r="27556" b="45639"/>
          <a:stretch/>
        </p:blipFill>
        <p:spPr>
          <a:xfrm>
            <a:off x="2298663" y="1784645"/>
            <a:ext cx="325345" cy="453422"/>
          </a:xfrm>
          <a:prstGeom prst="rect">
            <a:avLst/>
          </a:prstGeom>
        </p:spPr>
      </p:pic>
      <p:sp>
        <p:nvSpPr>
          <p:cNvPr id="6" name="TextBox 5"/>
          <p:cNvSpPr txBox="1"/>
          <p:nvPr>
            <p:custDataLst>
              <p:tags r:id="rId6"/>
            </p:custDataLst>
          </p:nvPr>
        </p:nvSpPr>
        <p:spPr>
          <a:xfrm>
            <a:off x="2064268" y="2256253"/>
            <a:ext cx="389850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2"/>
                </a:solidFill>
              </a:rPr>
              <a:t>hi</a:t>
            </a:r>
            <a:endParaRPr lang="en-US" b="1" dirty="0">
              <a:solidFill>
                <a:schemeClr val="bg2"/>
              </a:solidFill>
            </a:endParaRPr>
          </a:p>
        </p:txBody>
      </p:sp>
      <p:cxnSp>
        <p:nvCxnSpPr>
          <p:cNvPr id="8" name="Straight Connector 7"/>
          <p:cNvCxnSpPr/>
          <p:nvPr>
            <p:custDataLst>
              <p:tags r:id="rId7"/>
            </p:custDataLst>
          </p:nvPr>
        </p:nvCxnSpPr>
        <p:spPr>
          <a:xfrm flipV="1">
            <a:off x="2025150" y="2584369"/>
            <a:ext cx="716591" cy="21159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>
            <p:custDataLst>
              <p:tags r:id="rId8"/>
            </p:custDataLst>
          </p:nvPr>
        </p:nvSpPr>
        <p:spPr>
          <a:xfrm>
            <a:off x="2019222" y="2922329"/>
            <a:ext cx="558881" cy="28197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2230624" y="3247920"/>
            <a:ext cx="599974" cy="447674"/>
          </a:xfrm>
          <a:custGeom>
            <a:avLst/>
            <a:gdLst>
              <a:gd name="connsiteX0" fmla="*/ 0 w 483650"/>
              <a:gd name="connsiteY0" fmla="*/ 37785 h 347623"/>
              <a:gd name="connsiteX1" fmla="*/ 0 w 483650"/>
              <a:gd name="connsiteY1" fmla="*/ 37785 h 347623"/>
              <a:gd name="connsiteX2" fmla="*/ 60456 w 483650"/>
              <a:gd name="connsiteY2" fmla="*/ 90684 h 347623"/>
              <a:gd name="connsiteX3" fmla="*/ 113355 w 483650"/>
              <a:gd name="connsiteY3" fmla="*/ 136026 h 347623"/>
              <a:gd name="connsiteX4" fmla="*/ 128470 w 483650"/>
              <a:gd name="connsiteY4" fmla="*/ 158697 h 347623"/>
              <a:gd name="connsiteX5" fmla="*/ 204040 w 483650"/>
              <a:gd name="connsiteY5" fmla="*/ 226711 h 347623"/>
              <a:gd name="connsiteX6" fmla="*/ 241825 w 483650"/>
              <a:gd name="connsiteY6" fmla="*/ 272053 h 347623"/>
              <a:gd name="connsiteX7" fmla="*/ 264496 w 483650"/>
              <a:gd name="connsiteY7" fmla="*/ 287167 h 347623"/>
              <a:gd name="connsiteX8" fmla="*/ 279610 w 483650"/>
              <a:gd name="connsiteY8" fmla="*/ 309838 h 347623"/>
              <a:gd name="connsiteX9" fmla="*/ 340066 w 483650"/>
              <a:gd name="connsiteY9" fmla="*/ 332509 h 347623"/>
              <a:gd name="connsiteX10" fmla="*/ 385408 w 483650"/>
              <a:gd name="connsiteY10" fmla="*/ 347623 h 347623"/>
              <a:gd name="connsiteX11" fmla="*/ 483650 w 483650"/>
              <a:gd name="connsiteY11" fmla="*/ 98241 h 347623"/>
              <a:gd name="connsiteX12" fmla="*/ 279610 w 483650"/>
              <a:gd name="connsiteY12" fmla="*/ 151140 h 347623"/>
              <a:gd name="connsiteX13" fmla="*/ 241825 w 483650"/>
              <a:gd name="connsiteY13" fmla="*/ 0 h 347623"/>
              <a:gd name="connsiteX14" fmla="*/ 0 w 483650"/>
              <a:gd name="connsiteY14" fmla="*/ 37785 h 34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83650" h="347623">
                <a:moveTo>
                  <a:pt x="0" y="37785"/>
                </a:moveTo>
                <a:lnTo>
                  <a:pt x="0" y="37785"/>
                </a:lnTo>
                <a:cubicBezTo>
                  <a:pt x="20152" y="55418"/>
                  <a:pt x="39885" y="73542"/>
                  <a:pt x="60456" y="90684"/>
                </a:cubicBezTo>
                <a:cubicBezTo>
                  <a:pt x="87751" y="113430"/>
                  <a:pt x="91522" y="109827"/>
                  <a:pt x="113355" y="136026"/>
                </a:cubicBezTo>
                <a:cubicBezTo>
                  <a:pt x="119170" y="143003"/>
                  <a:pt x="122394" y="151946"/>
                  <a:pt x="128470" y="158697"/>
                </a:cubicBezTo>
                <a:cubicBezTo>
                  <a:pt x="235597" y="277727"/>
                  <a:pt x="143209" y="176018"/>
                  <a:pt x="204040" y="226711"/>
                </a:cubicBezTo>
                <a:cubicBezTo>
                  <a:pt x="278321" y="288612"/>
                  <a:pt x="182381" y="212609"/>
                  <a:pt x="241825" y="272053"/>
                </a:cubicBezTo>
                <a:cubicBezTo>
                  <a:pt x="248247" y="278475"/>
                  <a:pt x="256939" y="282129"/>
                  <a:pt x="264496" y="287167"/>
                </a:cubicBezTo>
                <a:cubicBezTo>
                  <a:pt x="269534" y="294724"/>
                  <a:pt x="273188" y="303416"/>
                  <a:pt x="279610" y="309838"/>
                </a:cubicBezTo>
                <a:cubicBezTo>
                  <a:pt x="300981" y="331209"/>
                  <a:pt x="310328" y="324399"/>
                  <a:pt x="340066" y="332509"/>
                </a:cubicBezTo>
                <a:cubicBezTo>
                  <a:pt x="355436" y="336701"/>
                  <a:pt x="385408" y="347623"/>
                  <a:pt x="385408" y="347623"/>
                </a:cubicBezTo>
                <a:lnTo>
                  <a:pt x="483650" y="98241"/>
                </a:lnTo>
                <a:lnTo>
                  <a:pt x="279610" y="151140"/>
                </a:lnTo>
                <a:lnTo>
                  <a:pt x="241825" y="0"/>
                </a:lnTo>
                <a:lnTo>
                  <a:pt x="0" y="3778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>
            <p:custDataLst>
              <p:tags r:id="rId10"/>
            </p:custDataLst>
          </p:nvPr>
        </p:nvSpPr>
        <p:spPr>
          <a:xfrm>
            <a:off x="1948516" y="3612636"/>
            <a:ext cx="532247" cy="2976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>
            <p:custDataLst>
              <p:tags r:id="rId11"/>
            </p:custDataLst>
          </p:nvPr>
        </p:nvSpPr>
        <p:spPr>
          <a:xfrm>
            <a:off x="2281145" y="3976560"/>
            <a:ext cx="498932" cy="22872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>
            <p:custDataLst>
              <p:tags r:id="rId12"/>
            </p:custDataLst>
          </p:nvPr>
        </p:nvSpPr>
        <p:spPr>
          <a:xfrm>
            <a:off x="2699576" y="4291487"/>
            <a:ext cx="617959" cy="333412"/>
          </a:xfrm>
          <a:prstGeom prst="roundRect">
            <a:avLst>
              <a:gd name="adj" fmla="val 41667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18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65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err="1"/>
              <a:t>GObject</a:t>
            </a:r>
            <a:r>
              <a:rPr lang="en-US" dirty="0"/>
              <a:t> members</a:t>
            </a:r>
          </a:p>
        </p:txBody>
      </p:sp>
      <p:sp>
        <p:nvSpPr>
          <p:cNvPr id="795651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659218" y="971550"/>
            <a:ext cx="8454771" cy="38862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dirty="0" err="1">
                <a:latin typeface="Consolas" panose="020B0609020204030204" pitchFamily="49" charset="0"/>
              </a:rPr>
              <a:t>GObject</a:t>
            </a:r>
            <a:r>
              <a:rPr lang="en-US" dirty="0"/>
              <a:t> defines the state and behavior common to all shapes:</a:t>
            </a:r>
          </a:p>
          <a:p>
            <a:pPr lvl="1">
              <a:lnSpc>
                <a:spcPct val="90000"/>
              </a:lnSpc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500" dirty="0">
                <a:latin typeface="Consolas" panose="020B0609020204030204" pitchFamily="49" charset="0"/>
              </a:rPr>
              <a:t>contains(</a:t>
            </a:r>
            <a:r>
              <a:rPr lang="en-US" sz="1500" b="1" i="1" dirty="0">
                <a:latin typeface="Consolas" panose="020B0609020204030204" pitchFamily="49" charset="0"/>
              </a:rPr>
              <a:t>x</a:t>
            </a:r>
            <a:r>
              <a:rPr lang="en-US" sz="1500" dirty="0">
                <a:latin typeface="Consolas" panose="020B0609020204030204" pitchFamily="49" charset="0"/>
              </a:rPr>
              <a:t>, </a:t>
            </a:r>
            <a:r>
              <a:rPr lang="en-US" sz="1500" b="1" i="1" dirty="0">
                <a:latin typeface="Consolas" panose="020B0609020204030204" pitchFamily="49" charset="0"/>
              </a:rPr>
              <a:t>y</a:t>
            </a:r>
            <a:r>
              <a:rPr lang="en-US" sz="1500" dirty="0">
                <a:latin typeface="Consolas" panose="020B0609020204030204" pitchFamily="49" charset="0"/>
              </a:rPr>
              <a:t>)</a:t>
            </a:r>
          </a:p>
          <a:p>
            <a:pPr lvl="1">
              <a:lnSpc>
                <a:spcPct val="90000"/>
              </a:lnSpc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500" dirty="0" smtClean="0">
                <a:latin typeface="Consolas" panose="020B0609020204030204" pitchFamily="49" charset="0"/>
              </a:rPr>
              <a:t>get/</a:t>
            </a:r>
            <a:r>
              <a:rPr lang="en-US" sz="1500" dirty="0" err="1" smtClean="0">
                <a:latin typeface="Consolas" panose="020B0609020204030204" pitchFamily="49" charset="0"/>
              </a:rPr>
              <a:t>setColor</a:t>
            </a:r>
            <a:r>
              <a:rPr lang="en-US" sz="1500" dirty="0" smtClean="0">
                <a:latin typeface="Consolas" panose="020B0609020204030204" pitchFamily="49" charset="0"/>
              </a:rPr>
              <a:t>()</a:t>
            </a:r>
            <a:endParaRPr 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90000"/>
              </a:lnSpc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500" dirty="0" err="1">
                <a:latin typeface="Consolas" panose="020B0609020204030204" pitchFamily="49" charset="0"/>
              </a:rPr>
              <a:t>getHeight</a:t>
            </a:r>
            <a:r>
              <a:rPr lang="en-US" sz="1500" dirty="0">
                <a:latin typeface="Consolas" panose="020B0609020204030204" pitchFamily="49" charset="0"/>
              </a:rPr>
              <a:t>(), </a:t>
            </a:r>
            <a:r>
              <a:rPr lang="en-US" sz="1500" dirty="0" err="1">
                <a:latin typeface="Consolas" panose="020B0609020204030204" pitchFamily="49" charset="0"/>
              </a:rPr>
              <a:t>getWidth</a:t>
            </a:r>
            <a:r>
              <a:rPr lang="en-US" sz="1500" dirty="0" smtClean="0">
                <a:latin typeface="Consolas" panose="020B0609020204030204" pitchFamily="49" charset="0"/>
              </a:rPr>
              <a:t>()</a:t>
            </a:r>
          </a:p>
          <a:p>
            <a:pPr lvl="1">
              <a:lnSpc>
                <a:spcPct val="90000"/>
              </a:lnSpc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500" dirty="0" smtClean="0">
                <a:latin typeface="Consolas" panose="020B0609020204030204" pitchFamily="49" charset="0"/>
              </a:rPr>
              <a:t>get/</a:t>
            </a:r>
            <a:r>
              <a:rPr lang="en-US" sz="1500" dirty="0" err="1" smtClean="0">
                <a:latin typeface="Consolas" panose="020B0609020204030204" pitchFamily="49" charset="0"/>
              </a:rPr>
              <a:t>setLocation</a:t>
            </a:r>
            <a:r>
              <a:rPr lang="en-US" sz="1500" dirty="0" smtClean="0">
                <a:latin typeface="Consolas" panose="020B0609020204030204" pitchFamily="49" charset="0"/>
              </a:rPr>
              <a:t>(), get/</a:t>
            </a:r>
            <a:r>
              <a:rPr lang="en-US" sz="1500" dirty="0" err="1" smtClean="0">
                <a:latin typeface="Consolas" panose="020B0609020204030204" pitchFamily="49" charset="0"/>
              </a:rPr>
              <a:t>setX</a:t>
            </a:r>
            <a:r>
              <a:rPr lang="en-US" sz="1500" dirty="0">
                <a:latin typeface="Consolas" panose="020B0609020204030204" pitchFamily="49" charset="0"/>
              </a:rPr>
              <a:t>(), </a:t>
            </a:r>
            <a:r>
              <a:rPr lang="en-US" sz="1500" dirty="0" smtClean="0">
                <a:latin typeface="Consolas" panose="020B0609020204030204" pitchFamily="49" charset="0"/>
              </a:rPr>
              <a:t>get/</a:t>
            </a:r>
            <a:r>
              <a:rPr lang="en-US" sz="1500" dirty="0" err="1" smtClean="0">
                <a:latin typeface="Consolas" panose="020B0609020204030204" pitchFamily="49" charset="0"/>
              </a:rPr>
              <a:t>setY</a:t>
            </a:r>
            <a:r>
              <a:rPr lang="en-US" sz="1500" dirty="0" smtClean="0">
                <a:latin typeface="Consolas" panose="020B0609020204030204" pitchFamily="49" charset="0"/>
              </a:rPr>
              <a:t>()</a:t>
            </a:r>
          </a:p>
          <a:p>
            <a:pPr lvl="1">
              <a:lnSpc>
                <a:spcPct val="90000"/>
              </a:lnSpc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500" dirty="0" smtClean="0">
                <a:latin typeface="Consolas" panose="020B0609020204030204" pitchFamily="49" charset="0"/>
              </a:rPr>
              <a:t>move(</a:t>
            </a:r>
            <a:r>
              <a:rPr lang="en-US" sz="1500" b="1" i="1" dirty="0" smtClean="0">
                <a:latin typeface="Consolas" panose="020B0609020204030204" pitchFamily="49" charset="0"/>
              </a:rPr>
              <a:t>dx</a:t>
            </a:r>
            <a:r>
              <a:rPr lang="en-US" sz="1500" dirty="0">
                <a:latin typeface="Consolas" panose="020B0609020204030204" pitchFamily="49" charset="0"/>
              </a:rPr>
              <a:t>, </a:t>
            </a:r>
            <a:r>
              <a:rPr lang="en-US" sz="1500" b="1" i="1" dirty="0" err="1">
                <a:latin typeface="Consolas" panose="020B0609020204030204" pitchFamily="49" charset="0"/>
              </a:rPr>
              <a:t>dy</a:t>
            </a:r>
            <a:r>
              <a:rPr lang="en-US" sz="1500" dirty="0">
                <a:latin typeface="Consolas" panose="020B0609020204030204" pitchFamily="49" charset="0"/>
              </a:rPr>
              <a:t>)</a:t>
            </a:r>
          </a:p>
          <a:p>
            <a:pPr lvl="1">
              <a:lnSpc>
                <a:spcPct val="90000"/>
              </a:lnSpc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500" dirty="0" err="1">
                <a:latin typeface="Consolas" panose="020B0609020204030204" pitchFamily="49" charset="0"/>
              </a:rPr>
              <a:t>setVisible</a:t>
            </a:r>
            <a:r>
              <a:rPr lang="en-US" sz="1500" dirty="0">
                <a:latin typeface="Consolas" panose="020B0609020204030204" pitchFamily="49" charset="0"/>
              </a:rPr>
              <a:t>(</a:t>
            </a:r>
            <a:r>
              <a:rPr lang="en-US" sz="1500" b="1" i="1" dirty="0">
                <a:latin typeface="Consolas" panose="020B0609020204030204" pitchFamily="49" charset="0"/>
              </a:rPr>
              <a:t>visible</a:t>
            </a:r>
            <a:r>
              <a:rPr lang="en-US" sz="1500" dirty="0" smtClean="0">
                <a:latin typeface="Consolas" panose="020B0609020204030204" pitchFamily="49" charset="0"/>
              </a:rPr>
              <a:t>)</a:t>
            </a:r>
            <a:endParaRPr lang="en-US" sz="1500" dirty="0">
              <a:latin typeface="Consolas" panose="020B0609020204030204" pitchFamily="49" charset="0"/>
            </a:endParaRPr>
          </a:p>
          <a:p>
            <a:pPr lvl="1"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endParaRPr lang="en-US" sz="1500" dirty="0">
              <a:latin typeface="Consolas" panose="020B0609020204030204" pitchFamily="49" charset="0"/>
            </a:endParaRPr>
          </a:p>
          <a:p>
            <a:pPr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dirty="0"/>
              <a:t>The subclasses add state and behavior unique to them:</a:t>
            </a:r>
          </a:p>
          <a:p>
            <a:pPr marL="0" lvl="1" indent="0">
              <a:buNone/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dirty="0" err="1" smtClean="0">
                <a:latin typeface="Consolas" panose="020B0609020204030204" pitchFamily="49" charset="0"/>
              </a:rPr>
              <a:t>Glabel</a:t>
            </a:r>
            <a:r>
              <a:rPr lang="en-US" dirty="0" smtClean="0">
                <a:latin typeface="Consolas" panose="020B0609020204030204" pitchFamily="49" charset="0"/>
              </a:rPr>
              <a:t>	</a:t>
            </a:r>
            <a:r>
              <a:rPr lang="en-US" dirty="0" err="1" smtClean="0">
                <a:latin typeface="Consolas" panose="020B0609020204030204" pitchFamily="49" charset="0"/>
              </a:rPr>
              <a:t>GLine</a:t>
            </a:r>
            <a:r>
              <a:rPr lang="en-US" dirty="0">
                <a:latin typeface="Consolas" panose="020B0609020204030204" pitchFamily="49" charset="0"/>
              </a:rPr>
              <a:t>	</a:t>
            </a:r>
            <a:r>
              <a:rPr lang="en-US" dirty="0" err="1" smtClean="0">
                <a:latin typeface="Consolas" panose="020B0609020204030204" pitchFamily="49" charset="0"/>
              </a:rPr>
              <a:t>GPolygon</a:t>
            </a:r>
            <a:r>
              <a:rPr lang="en-US" dirty="0" smtClean="0">
                <a:latin typeface="Consolas" panose="020B0609020204030204" pitchFamily="49" charset="0"/>
              </a:rPr>
              <a:t>			</a:t>
            </a:r>
            <a:r>
              <a:rPr lang="en-US" dirty="0" err="1" smtClean="0">
                <a:latin typeface="Consolas" panose="020B0609020204030204" pitchFamily="49" charset="0"/>
              </a:rPr>
              <a:t>GOval</a:t>
            </a:r>
            <a:endParaRPr lang="en-US" dirty="0">
              <a:latin typeface="Consolas" panose="020B0609020204030204" pitchFamily="49" charset="0"/>
            </a:endParaRPr>
          </a:p>
          <a:p>
            <a:pPr marL="344488" lvl="2" indent="0">
              <a:lnSpc>
                <a:spcPct val="90000"/>
              </a:lnSpc>
              <a:buNone/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350" dirty="0">
                <a:latin typeface="Consolas" panose="020B0609020204030204" pitchFamily="49" charset="0"/>
              </a:rPr>
              <a:t>get/</a:t>
            </a:r>
            <a:r>
              <a:rPr lang="en-US" sz="1350" dirty="0" err="1">
                <a:latin typeface="Consolas" panose="020B0609020204030204" pitchFamily="49" charset="0"/>
              </a:rPr>
              <a:t>setFont</a:t>
            </a:r>
            <a:r>
              <a:rPr lang="en-US" sz="1350" dirty="0">
                <a:latin typeface="Consolas" panose="020B0609020204030204" pitchFamily="49" charset="0"/>
              </a:rPr>
              <a:t>		get/</a:t>
            </a:r>
            <a:r>
              <a:rPr lang="en-US" sz="1350" dirty="0" err="1">
                <a:latin typeface="Consolas" panose="020B0609020204030204" pitchFamily="49" charset="0"/>
              </a:rPr>
              <a:t>setStartPoint</a:t>
            </a:r>
            <a:r>
              <a:rPr lang="en-US" sz="1350" dirty="0">
                <a:latin typeface="Consolas" panose="020B0609020204030204" pitchFamily="49" charset="0"/>
              </a:rPr>
              <a:t>		</a:t>
            </a:r>
            <a:r>
              <a:rPr lang="en-US" sz="1350" dirty="0" err="1" smtClean="0">
                <a:latin typeface="Consolas" panose="020B0609020204030204" pitchFamily="49" charset="0"/>
              </a:rPr>
              <a:t>addEdge</a:t>
            </a:r>
            <a:r>
              <a:rPr lang="en-US" sz="1350" dirty="0" smtClean="0">
                <a:latin typeface="Consolas" panose="020B0609020204030204" pitchFamily="49" charset="0"/>
              </a:rPr>
              <a:t>				</a:t>
            </a:r>
            <a:r>
              <a:rPr lang="en-US" sz="1350" dirty="0" err="1" smtClean="0">
                <a:latin typeface="Consolas" panose="020B0609020204030204" pitchFamily="49" charset="0"/>
              </a:rPr>
              <a:t>getSize</a:t>
            </a:r>
            <a:endParaRPr lang="en-US" sz="1350" dirty="0">
              <a:latin typeface="Consolas" panose="020B0609020204030204" pitchFamily="49" charset="0"/>
            </a:endParaRPr>
          </a:p>
          <a:p>
            <a:pPr marL="344488" lvl="2" indent="0">
              <a:lnSpc>
                <a:spcPct val="90000"/>
              </a:lnSpc>
              <a:buNone/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350" dirty="0">
                <a:latin typeface="Consolas" panose="020B0609020204030204" pitchFamily="49" charset="0"/>
              </a:rPr>
              <a:t>get/</a:t>
            </a:r>
            <a:r>
              <a:rPr lang="en-US" sz="1350" dirty="0" err="1">
                <a:latin typeface="Consolas" panose="020B0609020204030204" pitchFamily="49" charset="0"/>
              </a:rPr>
              <a:t>setLabel</a:t>
            </a:r>
            <a:r>
              <a:rPr lang="en-US" sz="1350" dirty="0">
                <a:latin typeface="Consolas" panose="020B0609020204030204" pitchFamily="49" charset="0"/>
              </a:rPr>
              <a:t>		get/</a:t>
            </a:r>
            <a:r>
              <a:rPr lang="en-US" sz="1350" dirty="0" err="1">
                <a:latin typeface="Consolas" panose="020B0609020204030204" pitchFamily="49" charset="0"/>
              </a:rPr>
              <a:t>setEndPoint</a:t>
            </a:r>
            <a:r>
              <a:rPr lang="en-US" sz="1350" dirty="0">
                <a:latin typeface="Consolas" panose="020B0609020204030204" pitchFamily="49" charset="0"/>
              </a:rPr>
              <a:t>		</a:t>
            </a:r>
            <a:r>
              <a:rPr lang="en-US" sz="1350" dirty="0" err="1" smtClean="0">
                <a:latin typeface="Consolas" panose="020B0609020204030204" pitchFamily="49" charset="0"/>
              </a:rPr>
              <a:t>addVertex</a:t>
            </a:r>
            <a:r>
              <a:rPr lang="en-US" sz="1350" dirty="0" smtClean="0">
                <a:latin typeface="Consolas" panose="020B0609020204030204" pitchFamily="49" charset="0"/>
              </a:rPr>
              <a:t>				get/</a:t>
            </a:r>
            <a:r>
              <a:rPr lang="en-US" sz="1350" dirty="0" err="1" smtClean="0">
                <a:latin typeface="Consolas" panose="020B0609020204030204" pitchFamily="49" charset="0"/>
              </a:rPr>
              <a:t>setFillColor</a:t>
            </a:r>
            <a:endParaRPr lang="en-US" sz="1350" dirty="0">
              <a:latin typeface="Consolas" panose="020B0609020204030204" pitchFamily="49" charset="0"/>
            </a:endParaRPr>
          </a:p>
          <a:p>
            <a:pPr marL="344488" lvl="2" indent="0">
              <a:lnSpc>
                <a:spcPct val="90000"/>
              </a:lnSpc>
              <a:buNone/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350" dirty="0">
                <a:latin typeface="Consolas" panose="020B0609020204030204" pitchFamily="49" charset="0"/>
              </a:rPr>
              <a:t> 				</a:t>
            </a:r>
            <a:r>
              <a:rPr lang="en-US" sz="1350" dirty="0" smtClean="0">
                <a:latin typeface="Consolas" panose="020B0609020204030204" pitchFamily="49" charset="0"/>
              </a:rPr>
              <a:t>get/</a:t>
            </a:r>
            <a:r>
              <a:rPr lang="en-US" sz="1350" dirty="0" err="1" smtClean="0">
                <a:latin typeface="Consolas" panose="020B0609020204030204" pitchFamily="49" charset="0"/>
              </a:rPr>
              <a:t>setFillColor</a:t>
            </a:r>
            <a:r>
              <a:rPr lang="en-US" sz="1350" dirty="0" smtClean="0">
                <a:latin typeface="Consolas" panose="020B0609020204030204" pitchFamily="49" charset="0"/>
              </a:rPr>
              <a:t>		</a:t>
            </a:r>
            <a:endParaRPr lang="en-US" sz="1350" dirty="0">
              <a:latin typeface="Consolas" panose="020B0609020204030204" pitchFamily="49" charset="0"/>
            </a:endParaRPr>
          </a:p>
          <a:p>
            <a:pPr marL="344488" lvl="2" indent="0">
              <a:lnSpc>
                <a:spcPct val="90000"/>
              </a:lnSpc>
              <a:buNone/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350" dirty="0">
                <a:latin typeface="Consolas" panose="020B0609020204030204" pitchFamily="49" charset="0"/>
              </a:rPr>
              <a:t>...		...		</a:t>
            </a:r>
            <a:r>
              <a:rPr lang="en-US" sz="1350" dirty="0" smtClean="0">
                <a:latin typeface="Consolas" panose="020B0609020204030204" pitchFamily="49" charset="0"/>
              </a:rPr>
              <a:t>...					</a:t>
            </a:r>
            <a:r>
              <a:rPr lang="en-US" sz="1350" dirty="0">
                <a:latin typeface="Consolas" panose="020B0609020204030204" pitchFamily="49" charset="0"/>
              </a:rPr>
              <a:t> ...</a:t>
            </a:r>
          </a:p>
        </p:txBody>
      </p:sp>
      <p:sp>
        <p:nvSpPr>
          <p:cNvPr id="3" name="Rectangle 2"/>
          <p:cNvSpPr/>
          <p:nvPr>
            <p:custDataLst>
              <p:tags r:id="rId3"/>
            </p:custDataLst>
          </p:nvPr>
        </p:nvSpPr>
        <p:spPr>
          <a:xfrm>
            <a:off x="5669280" y="1478905"/>
            <a:ext cx="2194560" cy="12464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double x;</a:t>
            </a:r>
            <a:endParaRPr lang="en-US" sz="15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double y;</a:t>
            </a:r>
          </a:p>
          <a:p>
            <a:r>
              <a:rPr lang="en-US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double </a:t>
            </a:r>
            <a:r>
              <a:rPr lang="en-US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lineWidth</a:t>
            </a:r>
            <a:r>
              <a:rPr lang="en-US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::string color</a:t>
            </a:r>
            <a:r>
              <a:rPr lang="en-US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visible</a:t>
            </a:r>
            <a:r>
              <a:rPr lang="en-US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5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740880" y="1165320"/>
              <a:ext cx="1986840" cy="4183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35120" y="1159920"/>
                <a:ext cx="1996920" cy="42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8595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65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err="1"/>
              <a:t>GObject</a:t>
            </a:r>
            <a:r>
              <a:rPr lang="en-US" dirty="0"/>
              <a:t> members</a:t>
            </a:r>
          </a:p>
        </p:txBody>
      </p:sp>
      <p:sp>
        <p:nvSpPr>
          <p:cNvPr id="795651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650121" y="971550"/>
            <a:ext cx="8562110" cy="3886200"/>
          </a:xfrm>
          <a:prstGeom prst="rect">
            <a:avLst/>
          </a:prstGeom>
        </p:spPr>
        <p:txBody>
          <a:bodyPr/>
          <a:lstStyle/>
          <a:p>
            <a:pPr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dirty="0" err="1">
                <a:latin typeface="Consolas" panose="020B0609020204030204" pitchFamily="49" charset="0"/>
              </a:rPr>
              <a:t>GObject</a:t>
            </a:r>
            <a:r>
              <a:rPr lang="en-US" dirty="0"/>
              <a:t> defines the state and behavior common to all shapes:</a:t>
            </a:r>
          </a:p>
          <a:p>
            <a:pPr lvl="1">
              <a:lnSpc>
                <a:spcPct val="90000"/>
              </a:lnSpc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500" dirty="0">
                <a:latin typeface="Consolas" panose="020B0609020204030204" pitchFamily="49" charset="0"/>
              </a:rPr>
              <a:t>contains(</a:t>
            </a:r>
            <a:r>
              <a:rPr lang="en-US" sz="1500" b="1" i="1" dirty="0">
                <a:latin typeface="Consolas" panose="020B0609020204030204" pitchFamily="49" charset="0"/>
              </a:rPr>
              <a:t>x</a:t>
            </a:r>
            <a:r>
              <a:rPr lang="en-US" sz="1500" dirty="0">
                <a:latin typeface="Consolas" panose="020B0609020204030204" pitchFamily="49" charset="0"/>
              </a:rPr>
              <a:t>, </a:t>
            </a:r>
            <a:r>
              <a:rPr lang="en-US" sz="1500" b="1" i="1" dirty="0">
                <a:latin typeface="Consolas" panose="020B0609020204030204" pitchFamily="49" charset="0"/>
              </a:rPr>
              <a:t>y</a:t>
            </a:r>
            <a:r>
              <a:rPr lang="en-US" sz="1500" dirty="0">
                <a:latin typeface="Consolas" panose="020B0609020204030204" pitchFamily="49" charset="0"/>
              </a:rPr>
              <a:t>)</a:t>
            </a:r>
          </a:p>
          <a:p>
            <a:pPr lvl="1">
              <a:lnSpc>
                <a:spcPct val="90000"/>
              </a:lnSpc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500" dirty="0">
                <a:latin typeface="Consolas" panose="020B0609020204030204" pitchFamily="49" charset="0"/>
              </a:rPr>
              <a:t>get/</a:t>
            </a:r>
            <a:r>
              <a:rPr lang="en-US" sz="1500" dirty="0" err="1">
                <a:latin typeface="Consolas" panose="020B0609020204030204" pitchFamily="49" charset="0"/>
              </a:rPr>
              <a:t>setColor</a:t>
            </a:r>
            <a:r>
              <a:rPr lang="en-US" sz="1500" dirty="0">
                <a:latin typeface="Consolas" panose="020B0609020204030204" pitchFamily="49" charset="0"/>
              </a:rPr>
              <a:t>()</a:t>
            </a:r>
          </a:p>
          <a:p>
            <a:pPr lvl="1">
              <a:lnSpc>
                <a:spcPct val="90000"/>
              </a:lnSpc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500" dirty="0" err="1">
                <a:latin typeface="Consolas" panose="020B0609020204030204" pitchFamily="49" charset="0"/>
              </a:rPr>
              <a:t>getHeight</a:t>
            </a:r>
            <a:r>
              <a:rPr lang="en-US" sz="1500" dirty="0">
                <a:latin typeface="Consolas" panose="020B0609020204030204" pitchFamily="49" charset="0"/>
              </a:rPr>
              <a:t>(), </a:t>
            </a:r>
            <a:r>
              <a:rPr lang="en-US" sz="1500" dirty="0" err="1">
                <a:latin typeface="Consolas" panose="020B0609020204030204" pitchFamily="49" charset="0"/>
              </a:rPr>
              <a:t>getWidth</a:t>
            </a:r>
            <a:r>
              <a:rPr lang="en-US" sz="1500" dirty="0">
                <a:latin typeface="Consolas" panose="020B0609020204030204" pitchFamily="49" charset="0"/>
              </a:rPr>
              <a:t>()</a:t>
            </a:r>
          </a:p>
          <a:p>
            <a:pPr lvl="1">
              <a:lnSpc>
                <a:spcPct val="90000"/>
              </a:lnSpc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500" dirty="0">
                <a:latin typeface="Consolas" panose="020B0609020204030204" pitchFamily="49" charset="0"/>
              </a:rPr>
              <a:t>get/</a:t>
            </a:r>
            <a:r>
              <a:rPr lang="en-US" sz="1500" dirty="0" err="1">
                <a:latin typeface="Consolas" panose="020B0609020204030204" pitchFamily="49" charset="0"/>
              </a:rPr>
              <a:t>setLocation</a:t>
            </a:r>
            <a:r>
              <a:rPr lang="en-US" sz="1500" dirty="0">
                <a:latin typeface="Consolas" panose="020B0609020204030204" pitchFamily="49" charset="0"/>
              </a:rPr>
              <a:t>(), get/</a:t>
            </a:r>
            <a:r>
              <a:rPr lang="en-US" sz="1500" dirty="0" err="1">
                <a:latin typeface="Consolas" panose="020B0609020204030204" pitchFamily="49" charset="0"/>
              </a:rPr>
              <a:t>setX</a:t>
            </a:r>
            <a:r>
              <a:rPr lang="en-US" sz="1500" dirty="0">
                <a:latin typeface="Consolas" panose="020B0609020204030204" pitchFamily="49" charset="0"/>
              </a:rPr>
              <a:t>(), get/</a:t>
            </a:r>
            <a:r>
              <a:rPr lang="en-US" sz="1500" dirty="0" err="1">
                <a:latin typeface="Consolas" panose="020B0609020204030204" pitchFamily="49" charset="0"/>
              </a:rPr>
              <a:t>setY</a:t>
            </a:r>
            <a:r>
              <a:rPr lang="en-US" sz="1500" dirty="0">
                <a:latin typeface="Consolas" panose="020B0609020204030204" pitchFamily="49" charset="0"/>
              </a:rPr>
              <a:t>()</a:t>
            </a:r>
          </a:p>
          <a:p>
            <a:pPr lvl="1">
              <a:lnSpc>
                <a:spcPct val="90000"/>
              </a:lnSpc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500" dirty="0">
                <a:latin typeface="Consolas" panose="020B0609020204030204" pitchFamily="49" charset="0"/>
              </a:rPr>
              <a:t>move(</a:t>
            </a:r>
            <a:r>
              <a:rPr lang="en-US" sz="1500" b="1" i="1" dirty="0">
                <a:latin typeface="Consolas" panose="020B0609020204030204" pitchFamily="49" charset="0"/>
              </a:rPr>
              <a:t>dx</a:t>
            </a:r>
            <a:r>
              <a:rPr lang="en-US" sz="1500" dirty="0">
                <a:latin typeface="Consolas" panose="020B0609020204030204" pitchFamily="49" charset="0"/>
              </a:rPr>
              <a:t>, </a:t>
            </a:r>
            <a:r>
              <a:rPr lang="en-US" sz="1500" b="1" i="1" dirty="0" err="1">
                <a:latin typeface="Consolas" panose="020B0609020204030204" pitchFamily="49" charset="0"/>
              </a:rPr>
              <a:t>dy</a:t>
            </a:r>
            <a:r>
              <a:rPr lang="en-US" sz="1500" dirty="0">
                <a:latin typeface="Consolas" panose="020B0609020204030204" pitchFamily="49" charset="0"/>
              </a:rPr>
              <a:t>)</a:t>
            </a:r>
          </a:p>
          <a:p>
            <a:pPr lvl="1">
              <a:lnSpc>
                <a:spcPct val="90000"/>
              </a:lnSpc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500" dirty="0" err="1">
                <a:latin typeface="Consolas" panose="020B0609020204030204" pitchFamily="49" charset="0"/>
              </a:rPr>
              <a:t>setVisible</a:t>
            </a:r>
            <a:r>
              <a:rPr lang="en-US" sz="1500" dirty="0">
                <a:latin typeface="Consolas" panose="020B0609020204030204" pitchFamily="49" charset="0"/>
              </a:rPr>
              <a:t>(</a:t>
            </a:r>
            <a:r>
              <a:rPr lang="en-US" sz="1500" b="1" i="1" dirty="0">
                <a:latin typeface="Consolas" panose="020B0609020204030204" pitchFamily="49" charset="0"/>
              </a:rPr>
              <a:t>visible</a:t>
            </a:r>
            <a:r>
              <a:rPr lang="en-US" sz="1500" dirty="0">
                <a:latin typeface="Consolas" panose="020B0609020204030204" pitchFamily="49" charset="0"/>
              </a:rPr>
              <a:t>)</a:t>
            </a:r>
          </a:p>
          <a:p>
            <a:pPr lvl="1"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endParaRPr lang="en-US" sz="1500" dirty="0">
              <a:latin typeface="Consolas" panose="020B0609020204030204" pitchFamily="49" charset="0"/>
            </a:endParaRPr>
          </a:p>
          <a:p>
            <a:pPr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dirty="0"/>
              <a:t>The subclasses add state and behavior unique to them:</a:t>
            </a:r>
          </a:p>
          <a:p>
            <a:pPr marL="0" lvl="1" indent="0">
              <a:buNone/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dirty="0" err="1" smtClean="0">
                <a:latin typeface="Consolas" panose="020B0609020204030204" pitchFamily="49" charset="0"/>
              </a:rPr>
              <a:t>Glabel</a:t>
            </a:r>
            <a:r>
              <a:rPr lang="en-US" dirty="0" smtClean="0">
                <a:latin typeface="Consolas" panose="020B0609020204030204" pitchFamily="49" charset="0"/>
              </a:rPr>
              <a:t>	</a:t>
            </a:r>
            <a:r>
              <a:rPr lang="en-US" dirty="0" err="1" smtClean="0">
                <a:latin typeface="Consolas" panose="020B0609020204030204" pitchFamily="49" charset="0"/>
              </a:rPr>
              <a:t>GLine</a:t>
            </a:r>
            <a:r>
              <a:rPr lang="en-US" dirty="0">
                <a:latin typeface="Consolas" panose="020B0609020204030204" pitchFamily="49" charset="0"/>
              </a:rPr>
              <a:t>	</a:t>
            </a:r>
            <a:r>
              <a:rPr lang="en-US" dirty="0" err="1" smtClean="0">
                <a:latin typeface="Consolas" panose="020B0609020204030204" pitchFamily="49" charset="0"/>
              </a:rPr>
              <a:t>GPolygon</a:t>
            </a:r>
            <a:r>
              <a:rPr lang="en-US" dirty="0" smtClean="0">
                <a:latin typeface="Consolas" panose="020B0609020204030204" pitchFamily="49" charset="0"/>
              </a:rPr>
              <a:t>			</a:t>
            </a:r>
            <a:r>
              <a:rPr lang="en-US" dirty="0" err="1" smtClean="0">
                <a:latin typeface="Consolas" panose="020B0609020204030204" pitchFamily="49" charset="0"/>
              </a:rPr>
              <a:t>GOval</a:t>
            </a:r>
            <a:endParaRPr lang="en-US" dirty="0">
              <a:latin typeface="Consolas" panose="020B0609020204030204" pitchFamily="49" charset="0"/>
            </a:endParaRPr>
          </a:p>
          <a:p>
            <a:pPr marL="344488" lvl="2" indent="0">
              <a:lnSpc>
                <a:spcPct val="90000"/>
              </a:lnSpc>
              <a:buNone/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350" dirty="0">
                <a:latin typeface="Consolas" panose="020B0609020204030204" pitchFamily="49" charset="0"/>
              </a:rPr>
              <a:t>get/</a:t>
            </a:r>
            <a:r>
              <a:rPr lang="en-US" sz="1350" dirty="0" err="1">
                <a:latin typeface="Consolas" panose="020B0609020204030204" pitchFamily="49" charset="0"/>
              </a:rPr>
              <a:t>setFont</a:t>
            </a:r>
            <a:r>
              <a:rPr lang="en-US" sz="1350" dirty="0">
                <a:latin typeface="Consolas" panose="020B0609020204030204" pitchFamily="49" charset="0"/>
              </a:rPr>
              <a:t>		get/</a:t>
            </a:r>
            <a:r>
              <a:rPr lang="en-US" sz="1350" dirty="0" err="1">
                <a:latin typeface="Consolas" panose="020B0609020204030204" pitchFamily="49" charset="0"/>
              </a:rPr>
              <a:t>setStartPoint</a:t>
            </a:r>
            <a:r>
              <a:rPr lang="en-US" sz="1350" dirty="0">
                <a:latin typeface="Consolas" panose="020B0609020204030204" pitchFamily="49" charset="0"/>
              </a:rPr>
              <a:t>		</a:t>
            </a:r>
            <a:r>
              <a:rPr lang="en-US" sz="1350" dirty="0" err="1" smtClean="0">
                <a:latin typeface="Consolas" panose="020B0609020204030204" pitchFamily="49" charset="0"/>
              </a:rPr>
              <a:t>addEdge</a:t>
            </a:r>
            <a:r>
              <a:rPr lang="en-US" sz="1350" dirty="0" smtClean="0">
                <a:latin typeface="Consolas" panose="020B0609020204030204" pitchFamily="49" charset="0"/>
              </a:rPr>
              <a:t>				</a:t>
            </a:r>
            <a:r>
              <a:rPr lang="en-US" sz="1350" dirty="0" err="1" smtClean="0">
                <a:latin typeface="Consolas" panose="020B0609020204030204" pitchFamily="49" charset="0"/>
              </a:rPr>
              <a:t>getSize</a:t>
            </a:r>
            <a:endParaRPr lang="en-US" sz="1350" dirty="0">
              <a:latin typeface="Consolas" panose="020B0609020204030204" pitchFamily="49" charset="0"/>
            </a:endParaRPr>
          </a:p>
          <a:p>
            <a:pPr marL="344488" lvl="2" indent="0">
              <a:lnSpc>
                <a:spcPct val="90000"/>
              </a:lnSpc>
              <a:buNone/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350" dirty="0">
                <a:latin typeface="Consolas" panose="020B0609020204030204" pitchFamily="49" charset="0"/>
              </a:rPr>
              <a:t>get/</a:t>
            </a:r>
            <a:r>
              <a:rPr lang="en-US" sz="1350" dirty="0" err="1">
                <a:latin typeface="Consolas" panose="020B0609020204030204" pitchFamily="49" charset="0"/>
              </a:rPr>
              <a:t>setLabel</a:t>
            </a:r>
            <a:r>
              <a:rPr lang="en-US" sz="1350" dirty="0">
                <a:latin typeface="Consolas" panose="020B0609020204030204" pitchFamily="49" charset="0"/>
              </a:rPr>
              <a:t>		get/</a:t>
            </a:r>
            <a:r>
              <a:rPr lang="en-US" sz="1350" dirty="0" err="1">
                <a:latin typeface="Consolas" panose="020B0609020204030204" pitchFamily="49" charset="0"/>
              </a:rPr>
              <a:t>setEndPoint</a:t>
            </a:r>
            <a:r>
              <a:rPr lang="en-US" sz="1350" dirty="0">
                <a:latin typeface="Consolas" panose="020B0609020204030204" pitchFamily="49" charset="0"/>
              </a:rPr>
              <a:t>		</a:t>
            </a:r>
            <a:r>
              <a:rPr lang="en-US" sz="1350" dirty="0" err="1" smtClean="0">
                <a:latin typeface="Consolas" panose="020B0609020204030204" pitchFamily="49" charset="0"/>
              </a:rPr>
              <a:t>addVertex</a:t>
            </a:r>
            <a:r>
              <a:rPr lang="en-US" sz="1350" dirty="0" smtClean="0">
                <a:latin typeface="Consolas" panose="020B0609020204030204" pitchFamily="49" charset="0"/>
              </a:rPr>
              <a:t>				get/</a:t>
            </a:r>
            <a:r>
              <a:rPr lang="en-US" sz="1350" dirty="0" err="1" smtClean="0">
                <a:latin typeface="Consolas" panose="020B0609020204030204" pitchFamily="49" charset="0"/>
              </a:rPr>
              <a:t>setFillColor</a:t>
            </a:r>
            <a:endParaRPr lang="en-US" sz="1350" dirty="0">
              <a:latin typeface="Consolas" panose="020B0609020204030204" pitchFamily="49" charset="0"/>
            </a:endParaRPr>
          </a:p>
          <a:p>
            <a:pPr marL="344488" lvl="2" indent="0">
              <a:lnSpc>
                <a:spcPct val="90000"/>
              </a:lnSpc>
              <a:buNone/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350" dirty="0">
                <a:latin typeface="Consolas" panose="020B0609020204030204" pitchFamily="49" charset="0"/>
              </a:rPr>
              <a:t> 				</a:t>
            </a:r>
            <a:r>
              <a:rPr lang="en-US" sz="1350" dirty="0" smtClean="0">
                <a:latin typeface="Consolas" panose="020B0609020204030204" pitchFamily="49" charset="0"/>
              </a:rPr>
              <a:t>get/</a:t>
            </a:r>
            <a:r>
              <a:rPr lang="en-US" sz="1350" dirty="0" err="1" smtClean="0">
                <a:latin typeface="Consolas" panose="020B0609020204030204" pitchFamily="49" charset="0"/>
              </a:rPr>
              <a:t>setFillColor</a:t>
            </a:r>
            <a:r>
              <a:rPr lang="en-US" sz="1350" dirty="0" smtClean="0">
                <a:latin typeface="Consolas" panose="020B0609020204030204" pitchFamily="49" charset="0"/>
              </a:rPr>
              <a:t>		</a:t>
            </a:r>
            <a:endParaRPr lang="en-US" sz="1350" dirty="0">
              <a:latin typeface="Consolas" panose="020B0609020204030204" pitchFamily="49" charset="0"/>
            </a:endParaRPr>
          </a:p>
          <a:p>
            <a:pPr marL="344488" lvl="2" indent="0">
              <a:lnSpc>
                <a:spcPct val="90000"/>
              </a:lnSpc>
              <a:buNone/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350" dirty="0">
                <a:latin typeface="Consolas" panose="020B0609020204030204" pitchFamily="49" charset="0"/>
              </a:rPr>
              <a:t>...		...		</a:t>
            </a:r>
            <a:r>
              <a:rPr lang="en-US" sz="1350" dirty="0" smtClean="0">
                <a:latin typeface="Consolas" panose="020B0609020204030204" pitchFamily="49" charset="0"/>
              </a:rPr>
              <a:t>...					</a:t>
            </a:r>
            <a:r>
              <a:rPr lang="en-US" sz="1350" dirty="0">
                <a:latin typeface="Consolas" panose="020B0609020204030204" pitchFamily="49" charset="0"/>
              </a:rPr>
              <a:t> ...</a:t>
            </a:r>
          </a:p>
        </p:txBody>
      </p:sp>
      <p:sp>
        <p:nvSpPr>
          <p:cNvPr id="2" name="Up Arrow 1"/>
          <p:cNvSpPr/>
          <p:nvPr>
            <p:custDataLst>
              <p:tags r:id="rId3"/>
            </p:custDataLst>
          </p:nvPr>
        </p:nvSpPr>
        <p:spPr>
          <a:xfrm rot="12214523">
            <a:off x="6400896" y="2903248"/>
            <a:ext cx="209505" cy="1277137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Up Arrow 4"/>
          <p:cNvSpPr/>
          <p:nvPr>
            <p:custDataLst>
              <p:tags r:id="rId4"/>
            </p:custDataLst>
          </p:nvPr>
        </p:nvSpPr>
        <p:spPr>
          <a:xfrm rot="12214523">
            <a:off x="8627600" y="2700476"/>
            <a:ext cx="209505" cy="1277137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>
            <p:custDataLst>
              <p:tags r:id="rId5"/>
            </p:custDataLst>
          </p:nvPr>
        </p:nvSpPr>
        <p:spPr>
          <a:xfrm>
            <a:off x="5669280" y="1478905"/>
            <a:ext cx="2194560" cy="12464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double x;</a:t>
            </a:r>
            <a:endParaRPr lang="en-US" sz="15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double y;</a:t>
            </a:r>
          </a:p>
          <a:p>
            <a:r>
              <a:rPr lang="en-US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double </a:t>
            </a:r>
            <a:r>
              <a:rPr lang="en-US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lineWidth</a:t>
            </a:r>
            <a:r>
              <a:rPr lang="en-US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::string color</a:t>
            </a:r>
            <a:r>
              <a:rPr lang="en-US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visible</a:t>
            </a:r>
            <a:r>
              <a:rPr lang="en-US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5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734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6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err="1" smtClean="0"/>
              <a:t>GObject</a:t>
            </a:r>
            <a:r>
              <a:rPr lang="en-US" dirty="0" smtClean="0"/>
              <a:t> </a:t>
            </a:r>
            <a:r>
              <a:rPr lang="en-US" dirty="0"/>
              <a:t>hierarchy</a:t>
            </a:r>
          </a:p>
        </p:txBody>
      </p:sp>
      <p:sp>
        <p:nvSpPr>
          <p:cNvPr id="794627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871893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The Stanford C++ library contains a hierarchy of graphical objects based on a common base class named </a:t>
            </a:r>
            <a:r>
              <a:rPr lang="en-US" dirty="0" err="1">
                <a:latin typeface="Consolas" panose="020B0609020204030204" pitchFamily="49" charset="0"/>
              </a:rPr>
              <a:t>GObject</a:t>
            </a:r>
            <a:r>
              <a:rPr lang="en-US" dirty="0"/>
              <a:t>.</a:t>
            </a:r>
          </a:p>
          <a:p>
            <a:pPr lvl="1"/>
            <a:r>
              <a:rPr lang="en-US" dirty="0" err="1" smtClean="0">
                <a:latin typeface="Consolas" panose="020B0609020204030204" pitchFamily="49" charset="0"/>
              </a:rPr>
              <a:t>GArc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 err="1" smtClean="0">
                <a:latin typeface="Consolas" panose="020B0609020204030204" pitchFamily="49" charset="0"/>
              </a:rPr>
              <a:t>GImage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GLabel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GLine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GOval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GPolygon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GRect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>
                <a:latin typeface="Consolas" panose="020B0609020204030204" pitchFamily="49" charset="0"/>
              </a:rPr>
              <a:t>G3DRect</a:t>
            </a: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GRoundRect</a:t>
            </a:r>
            <a:endParaRPr lang="en-US" dirty="0">
              <a:latin typeface="Consolas" panose="020B0609020204030204" pitchFamily="49" charset="0"/>
            </a:endParaRPr>
          </a:p>
        </p:txBody>
      </p:sp>
      <p:pic>
        <p:nvPicPr>
          <p:cNvPr id="794628" name="Picture 4" descr="gobject-hierarchy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849" y="2105391"/>
            <a:ext cx="6078525" cy="2398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rc 3"/>
          <p:cNvSpPr/>
          <p:nvPr>
            <p:custDataLst>
              <p:tags r:id="rId4"/>
            </p:custDataLst>
          </p:nvPr>
        </p:nvSpPr>
        <p:spPr>
          <a:xfrm>
            <a:off x="1540351" y="1602089"/>
            <a:ext cx="606184" cy="551663"/>
          </a:xfrm>
          <a:prstGeom prst="arc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4" t="9108" r="27556" b="45639"/>
          <a:stretch/>
        </p:blipFill>
        <p:spPr>
          <a:xfrm>
            <a:off x="2298663" y="1784645"/>
            <a:ext cx="325345" cy="453422"/>
          </a:xfrm>
          <a:prstGeom prst="rect">
            <a:avLst/>
          </a:prstGeom>
        </p:spPr>
      </p:pic>
      <p:sp>
        <p:nvSpPr>
          <p:cNvPr id="6" name="TextBox 5"/>
          <p:cNvSpPr txBox="1"/>
          <p:nvPr>
            <p:custDataLst>
              <p:tags r:id="rId6"/>
            </p:custDataLst>
          </p:nvPr>
        </p:nvSpPr>
        <p:spPr>
          <a:xfrm>
            <a:off x="2064268" y="2256253"/>
            <a:ext cx="389850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2"/>
                </a:solidFill>
              </a:rPr>
              <a:t>hi</a:t>
            </a:r>
            <a:endParaRPr lang="en-US" b="1" dirty="0">
              <a:solidFill>
                <a:schemeClr val="bg2"/>
              </a:solidFill>
            </a:endParaRPr>
          </a:p>
        </p:txBody>
      </p:sp>
      <p:cxnSp>
        <p:nvCxnSpPr>
          <p:cNvPr id="8" name="Straight Connector 7"/>
          <p:cNvCxnSpPr/>
          <p:nvPr>
            <p:custDataLst>
              <p:tags r:id="rId7"/>
            </p:custDataLst>
          </p:nvPr>
        </p:nvCxnSpPr>
        <p:spPr>
          <a:xfrm flipV="1">
            <a:off x="2025150" y="2584369"/>
            <a:ext cx="716591" cy="21159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>
            <p:custDataLst>
              <p:tags r:id="rId8"/>
            </p:custDataLst>
          </p:nvPr>
        </p:nvSpPr>
        <p:spPr>
          <a:xfrm>
            <a:off x="2019222" y="2922329"/>
            <a:ext cx="558881" cy="28197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2230624" y="3247920"/>
            <a:ext cx="599974" cy="447674"/>
          </a:xfrm>
          <a:custGeom>
            <a:avLst/>
            <a:gdLst>
              <a:gd name="connsiteX0" fmla="*/ 0 w 483650"/>
              <a:gd name="connsiteY0" fmla="*/ 37785 h 347623"/>
              <a:gd name="connsiteX1" fmla="*/ 0 w 483650"/>
              <a:gd name="connsiteY1" fmla="*/ 37785 h 347623"/>
              <a:gd name="connsiteX2" fmla="*/ 60456 w 483650"/>
              <a:gd name="connsiteY2" fmla="*/ 90684 h 347623"/>
              <a:gd name="connsiteX3" fmla="*/ 113355 w 483650"/>
              <a:gd name="connsiteY3" fmla="*/ 136026 h 347623"/>
              <a:gd name="connsiteX4" fmla="*/ 128470 w 483650"/>
              <a:gd name="connsiteY4" fmla="*/ 158697 h 347623"/>
              <a:gd name="connsiteX5" fmla="*/ 204040 w 483650"/>
              <a:gd name="connsiteY5" fmla="*/ 226711 h 347623"/>
              <a:gd name="connsiteX6" fmla="*/ 241825 w 483650"/>
              <a:gd name="connsiteY6" fmla="*/ 272053 h 347623"/>
              <a:gd name="connsiteX7" fmla="*/ 264496 w 483650"/>
              <a:gd name="connsiteY7" fmla="*/ 287167 h 347623"/>
              <a:gd name="connsiteX8" fmla="*/ 279610 w 483650"/>
              <a:gd name="connsiteY8" fmla="*/ 309838 h 347623"/>
              <a:gd name="connsiteX9" fmla="*/ 340066 w 483650"/>
              <a:gd name="connsiteY9" fmla="*/ 332509 h 347623"/>
              <a:gd name="connsiteX10" fmla="*/ 385408 w 483650"/>
              <a:gd name="connsiteY10" fmla="*/ 347623 h 347623"/>
              <a:gd name="connsiteX11" fmla="*/ 483650 w 483650"/>
              <a:gd name="connsiteY11" fmla="*/ 98241 h 347623"/>
              <a:gd name="connsiteX12" fmla="*/ 279610 w 483650"/>
              <a:gd name="connsiteY12" fmla="*/ 151140 h 347623"/>
              <a:gd name="connsiteX13" fmla="*/ 241825 w 483650"/>
              <a:gd name="connsiteY13" fmla="*/ 0 h 347623"/>
              <a:gd name="connsiteX14" fmla="*/ 0 w 483650"/>
              <a:gd name="connsiteY14" fmla="*/ 37785 h 34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83650" h="347623">
                <a:moveTo>
                  <a:pt x="0" y="37785"/>
                </a:moveTo>
                <a:lnTo>
                  <a:pt x="0" y="37785"/>
                </a:lnTo>
                <a:cubicBezTo>
                  <a:pt x="20152" y="55418"/>
                  <a:pt x="39885" y="73542"/>
                  <a:pt x="60456" y="90684"/>
                </a:cubicBezTo>
                <a:cubicBezTo>
                  <a:pt x="87751" y="113430"/>
                  <a:pt x="91522" y="109827"/>
                  <a:pt x="113355" y="136026"/>
                </a:cubicBezTo>
                <a:cubicBezTo>
                  <a:pt x="119170" y="143003"/>
                  <a:pt x="122394" y="151946"/>
                  <a:pt x="128470" y="158697"/>
                </a:cubicBezTo>
                <a:cubicBezTo>
                  <a:pt x="235597" y="277727"/>
                  <a:pt x="143209" y="176018"/>
                  <a:pt x="204040" y="226711"/>
                </a:cubicBezTo>
                <a:cubicBezTo>
                  <a:pt x="278321" y="288612"/>
                  <a:pt x="182381" y="212609"/>
                  <a:pt x="241825" y="272053"/>
                </a:cubicBezTo>
                <a:cubicBezTo>
                  <a:pt x="248247" y="278475"/>
                  <a:pt x="256939" y="282129"/>
                  <a:pt x="264496" y="287167"/>
                </a:cubicBezTo>
                <a:cubicBezTo>
                  <a:pt x="269534" y="294724"/>
                  <a:pt x="273188" y="303416"/>
                  <a:pt x="279610" y="309838"/>
                </a:cubicBezTo>
                <a:cubicBezTo>
                  <a:pt x="300981" y="331209"/>
                  <a:pt x="310328" y="324399"/>
                  <a:pt x="340066" y="332509"/>
                </a:cubicBezTo>
                <a:cubicBezTo>
                  <a:pt x="355436" y="336701"/>
                  <a:pt x="385408" y="347623"/>
                  <a:pt x="385408" y="347623"/>
                </a:cubicBezTo>
                <a:lnTo>
                  <a:pt x="483650" y="98241"/>
                </a:lnTo>
                <a:lnTo>
                  <a:pt x="279610" y="151140"/>
                </a:lnTo>
                <a:lnTo>
                  <a:pt x="241825" y="0"/>
                </a:lnTo>
                <a:lnTo>
                  <a:pt x="0" y="3778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>
            <p:custDataLst>
              <p:tags r:id="rId10"/>
            </p:custDataLst>
          </p:nvPr>
        </p:nvSpPr>
        <p:spPr>
          <a:xfrm>
            <a:off x="1948516" y="3612636"/>
            <a:ext cx="532247" cy="2976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>
            <p:custDataLst>
              <p:tags r:id="rId11"/>
            </p:custDataLst>
          </p:nvPr>
        </p:nvSpPr>
        <p:spPr>
          <a:xfrm>
            <a:off x="2281145" y="3976560"/>
            <a:ext cx="498932" cy="22872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>
            <p:custDataLst>
              <p:tags r:id="rId12"/>
            </p:custDataLst>
          </p:nvPr>
        </p:nvSpPr>
        <p:spPr>
          <a:xfrm>
            <a:off x="2699576" y="4291487"/>
            <a:ext cx="617959" cy="333412"/>
          </a:xfrm>
          <a:prstGeom prst="roundRect">
            <a:avLst>
              <a:gd name="adj" fmla="val 41667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>
            <p:custDataLst>
              <p:tags r:id="rId13"/>
            </p:custDataLst>
          </p:nvPr>
        </p:nvSpPr>
        <p:spPr>
          <a:xfrm>
            <a:off x="4762175" y="400592"/>
            <a:ext cx="3970527" cy="1754326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Q: Rectangle is-a Polygon, right?</a:t>
            </a:r>
            <a:endParaRPr lang="en-US" i="1" dirty="0" smtClean="0"/>
          </a:p>
          <a:p>
            <a:r>
              <a:rPr lang="en-US" i="1" dirty="0" smtClean="0"/>
              <a:t>Why doesn’t it inherit from Polygon??</a:t>
            </a:r>
          </a:p>
          <a:p>
            <a:endParaRPr lang="en-US" dirty="0" smtClean="0"/>
          </a:p>
          <a:p>
            <a:r>
              <a:rPr lang="en-US" dirty="0" smtClean="0"/>
              <a:t>Although true in geometry, they don’t share many fields and methods in this case.</a:t>
            </a:r>
          </a:p>
        </p:txBody>
      </p:sp>
    </p:spTree>
    <p:extLst>
      <p:ext uri="{BB962C8B-B14F-4D97-AF65-F5344CB8AC3E}">
        <p14:creationId xmlns:p14="http://schemas.microsoft.com/office/powerpoint/2010/main" val="361591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81437" y="2186254"/>
            <a:ext cx="6637468" cy="1021556"/>
          </a:xfrm>
        </p:spPr>
        <p:txBody>
          <a:bodyPr/>
          <a:lstStyle/>
          <a:p>
            <a:r>
              <a:rPr lang="en-US" dirty="0" smtClean="0"/>
              <a:t>Inheritance Example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81438" y="3207810"/>
            <a:ext cx="7311196" cy="1392866"/>
          </a:xfrm>
        </p:spPr>
        <p:txBody>
          <a:bodyPr>
            <a:normAutofit/>
          </a:bodyPr>
          <a:lstStyle/>
          <a:p>
            <a:r>
              <a:rPr lang="en-US" dirty="0" smtClean="0"/>
              <a:t>Your turn: let’s write an Employee family of classes</a:t>
            </a:r>
          </a:p>
        </p:txBody>
      </p:sp>
    </p:spTree>
    <p:extLst>
      <p:ext uri="{BB962C8B-B14F-4D97-AF65-F5344CB8AC3E}">
        <p14:creationId xmlns:p14="http://schemas.microsoft.com/office/powerpoint/2010/main" val="337665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736125" y="260304"/>
            <a:ext cx="7707862" cy="488024"/>
          </a:xfrm>
        </p:spPr>
        <p:txBody>
          <a:bodyPr/>
          <a:lstStyle/>
          <a:p>
            <a:r>
              <a:rPr lang="en-US" dirty="0"/>
              <a:t>Example: Employees</a:t>
            </a:r>
          </a:p>
        </p:txBody>
      </p:sp>
      <p:sp>
        <p:nvSpPr>
          <p:cNvPr id="757763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928577" y="815604"/>
            <a:ext cx="7697972" cy="4096637"/>
          </a:xfrm>
          <a:prstGeom prst="rect">
            <a:avLst/>
          </a:prstGeom>
        </p:spPr>
        <p:txBody>
          <a:bodyPr/>
          <a:lstStyle/>
          <a:p>
            <a:r>
              <a:rPr lang="en-US" sz="1650" dirty="0"/>
              <a:t>Imagine a company with the following </a:t>
            </a:r>
            <a:r>
              <a:rPr lang="en-US" sz="1650" b="1" dirty="0"/>
              <a:t>employee regulations</a:t>
            </a:r>
            <a:r>
              <a:rPr lang="en-US" sz="1650" dirty="0"/>
              <a:t>:</a:t>
            </a:r>
          </a:p>
          <a:p>
            <a:pPr lvl="1"/>
            <a:r>
              <a:rPr lang="en-US" sz="1500" dirty="0"/>
              <a:t>All employees work 40 hours / </a:t>
            </a:r>
            <a:r>
              <a:rPr lang="en-US" sz="1500" dirty="0" smtClean="0"/>
              <a:t>week</a:t>
            </a:r>
            <a:endParaRPr lang="en-US" sz="1500" dirty="0"/>
          </a:p>
          <a:p>
            <a:pPr lvl="1"/>
            <a:r>
              <a:rPr lang="en-US" sz="1500" dirty="0" smtClean="0"/>
              <a:t>Employees </a:t>
            </a:r>
            <a:r>
              <a:rPr lang="en-US" sz="1500" dirty="0"/>
              <a:t>make $40,000 per year plus $500 for each year </a:t>
            </a:r>
            <a:r>
              <a:rPr lang="en-US" sz="1500" dirty="0" smtClean="0"/>
              <a:t>worked</a:t>
            </a:r>
            <a:endParaRPr lang="en-US" sz="1500" dirty="0"/>
          </a:p>
          <a:p>
            <a:pPr lvl="2"/>
            <a:r>
              <a:rPr lang="en-US" sz="1350" dirty="0"/>
              <a:t>E</a:t>
            </a:r>
            <a:r>
              <a:rPr lang="en-US" sz="1350" dirty="0" smtClean="0"/>
              <a:t>xcept </a:t>
            </a:r>
            <a:r>
              <a:rPr lang="en-US" sz="1350" dirty="0"/>
              <a:t>for lawyers who get twice the usual </a:t>
            </a:r>
            <a:r>
              <a:rPr lang="en-US" sz="1350" dirty="0" smtClean="0"/>
              <a:t>pay, and programmers who get the same $40k base but $2000 for each year worked</a:t>
            </a:r>
          </a:p>
          <a:p>
            <a:pPr lvl="1"/>
            <a:r>
              <a:rPr lang="en-US" sz="1500" dirty="0" smtClean="0"/>
              <a:t>Employees have 2 weeks of paid vacation days per year</a:t>
            </a:r>
          </a:p>
          <a:p>
            <a:pPr lvl="2"/>
            <a:r>
              <a:rPr lang="en-US" sz="1350" dirty="0" smtClean="0"/>
              <a:t>Except </a:t>
            </a:r>
            <a:r>
              <a:rPr lang="en-US" sz="1350" dirty="0"/>
              <a:t>for programmers who get an extra </a:t>
            </a:r>
            <a:r>
              <a:rPr lang="en-US" sz="1350" dirty="0" smtClean="0"/>
              <a:t>week</a:t>
            </a:r>
          </a:p>
          <a:p>
            <a:pPr lvl="2"/>
            <a:endParaRPr lang="en-US" sz="1500" dirty="0"/>
          </a:p>
          <a:p>
            <a:r>
              <a:rPr lang="en-US" sz="1650" dirty="0"/>
              <a:t>Each type of employee has some unique behavior:</a:t>
            </a:r>
          </a:p>
          <a:p>
            <a:pPr lvl="1"/>
            <a:r>
              <a:rPr lang="en-US" sz="1500" b="1" dirty="0"/>
              <a:t>Lawyers </a:t>
            </a:r>
            <a:r>
              <a:rPr lang="en-US" sz="1500" dirty="0"/>
              <a:t>know how to </a:t>
            </a:r>
            <a:r>
              <a:rPr lang="en-US" sz="1500" dirty="0" smtClean="0"/>
              <a:t>sue</a:t>
            </a:r>
            <a:endParaRPr lang="en-US" sz="1500" dirty="0"/>
          </a:p>
          <a:p>
            <a:pPr lvl="1"/>
            <a:r>
              <a:rPr lang="en-US" sz="1500" b="1" dirty="0"/>
              <a:t>Programmers</a:t>
            </a:r>
            <a:r>
              <a:rPr lang="en-US" sz="1500" dirty="0"/>
              <a:t> know how to write </a:t>
            </a:r>
            <a:r>
              <a:rPr lang="en-US" sz="1500" dirty="0" smtClean="0"/>
              <a:t>code</a:t>
            </a:r>
          </a:p>
        </p:txBody>
      </p:sp>
    </p:spTree>
    <p:extLst>
      <p:ext uri="{BB962C8B-B14F-4D97-AF65-F5344CB8AC3E}">
        <p14:creationId xmlns:p14="http://schemas.microsoft.com/office/powerpoint/2010/main" val="379742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78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Employee class</a:t>
            </a:r>
          </a:p>
        </p:txBody>
      </p:sp>
      <p:sp>
        <p:nvSpPr>
          <p:cNvPr id="758787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1020726" y="910590"/>
            <a:ext cx="3324446" cy="38862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35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1350" dirty="0" err="1">
                <a:solidFill>
                  <a:srgbClr val="008000"/>
                </a:solidFill>
                <a:latin typeface="Consolas" panose="020B0609020204030204" pitchFamily="49" charset="0"/>
              </a:rPr>
              <a:t>Employee.h</a:t>
            </a:r>
            <a:endParaRPr lang="en-US" sz="135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350" dirty="0">
                <a:latin typeface="Consolas" panose="020B0609020204030204" pitchFamily="49" charset="0"/>
              </a:rPr>
              <a:t>class </a:t>
            </a:r>
            <a:r>
              <a:rPr lang="en-US" sz="1350" b="1" dirty="0">
                <a:latin typeface="Consolas" panose="020B0609020204030204" pitchFamily="49" charset="0"/>
              </a:rPr>
              <a:t>Employee</a:t>
            </a:r>
            <a:r>
              <a:rPr lang="en-US" sz="1350" dirty="0">
                <a:latin typeface="Consolas" panose="020B0609020204030204" pitchFamily="49" charset="0"/>
              </a:rPr>
              <a:t>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350" dirty="0">
                <a:latin typeface="Consolas" panose="020B0609020204030204" pitchFamily="49" charset="0"/>
              </a:rPr>
              <a:t>public: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350" dirty="0">
                <a:latin typeface="Consolas" panose="020B0609020204030204" pitchFamily="49" charset="0"/>
              </a:rPr>
              <a:t>    </a:t>
            </a:r>
            <a:r>
              <a:rPr lang="en-US" sz="1350" b="1" dirty="0">
                <a:latin typeface="Consolas" panose="020B0609020204030204" pitchFamily="49" charset="0"/>
              </a:rPr>
              <a:t>Employee</a:t>
            </a:r>
            <a:r>
              <a:rPr lang="en-US" sz="1350" dirty="0">
                <a:latin typeface="Consolas" panose="020B0609020204030204" pitchFamily="49" charset="0"/>
              </a:rPr>
              <a:t>(string name,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350" dirty="0">
                <a:latin typeface="Consolas" panose="020B0609020204030204" pitchFamily="49" charset="0"/>
              </a:rPr>
              <a:t>             </a:t>
            </a:r>
            <a:r>
              <a:rPr lang="en-US" sz="1350" dirty="0" err="1">
                <a:latin typeface="Consolas" panose="020B0609020204030204" pitchFamily="49" charset="0"/>
              </a:rPr>
              <a:t>int</a:t>
            </a:r>
            <a:r>
              <a:rPr lang="en-US" sz="1350" dirty="0">
                <a:latin typeface="Consolas" panose="020B0609020204030204" pitchFamily="49" charset="0"/>
              </a:rPr>
              <a:t> years);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350" dirty="0">
                <a:latin typeface="Consolas" panose="020B0609020204030204" pitchFamily="49" charset="0"/>
              </a:rPr>
              <a:t>    </a:t>
            </a:r>
            <a:r>
              <a:rPr lang="en-US" sz="1350" dirty="0" smtClean="0">
                <a:latin typeface="Consolas" panose="020B0609020204030204" pitchFamily="49" charset="0"/>
              </a:rPr>
              <a:t>virtual </a:t>
            </a:r>
            <a:r>
              <a:rPr lang="en-US" sz="1350" dirty="0" err="1" smtClean="0">
                <a:latin typeface="Consolas" panose="020B0609020204030204" pitchFamily="49" charset="0"/>
              </a:rPr>
              <a:t>int</a:t>
            </a:r>
            <a:r>
              <a:rPr lang="en-US" sz="1350" dirty="0" smtClean="0">
                <a:latin typeface="Consolas" panose="020B0609020204030204" pitchFamily="49" charset="0"/>
              </a:rPr>
              <a:t> </a:t>
            </a:r>
            <a:r>
              <a:rPr lang="en-US" sz="1350" b="1" dirty="0">
                <a:latin typeface="Consolas" panose="020B0609020204030204" pitchFamily="49" charset="0"/>
              </a:rPr>
              <a:t>hours</a:t>
            </a:r>
            <a:r>
              <a:rPr lang="en-US" sz="1350" dirty="0">
                <a:latin typeface="Consolas" panose="020B0609020204030204" pitchFamily="49" charset="0"/>
              </a:rPr>
              <a:t>();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350" dirty="0">
                <a:latin typeface="Consolas" panose="020B0609020204030204" pitchFamily="49" charset="0"/>
              </a:rPr>
              <a:t>    </a:t>
            </a:r>
            <a:r>
              <a:rPr lang="en-US" sz="1350" dirty="0" smtClean="0">
                <a:latin typeface="Consolas" panose="020B0609020204030204" pitchFamily="49" charset="0"/>
              </a:rPr>
              <a:t>virtual string </a:t>
            </a:r>
            <a:r>
              <a:rPr lang="en-US" sz="1350" b="1" dirty="0">
                <a:latin typeface="Consolas" panose="020B0609020204030204" pitchFamily="49" charset="0"/>
              </a:rPr>
              <a:t>name</a:t>
            </a:r>
            <a:r>
              <a:rPr lang="en-US" sz="1350" dirty="0">
                <a:latin typeface="Consolas" panose="020B0609020204030204" pitchFamily="49" charset="0"/>
              </a:rPr>
              <a:t>();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350" dirty="0">
                <a:latin typeface="Consolas" panose="020B0609020204030204" pitchFamily="49" charset="0"/>
              </a:rPr>
              <a:t>    </a:t>
            </a:r>
            <a:r>
              <a:rPr lang="en-US" sz="1350" dirty="0" smtClean="0">
                <a:latin typeface="Consolas" panose="020B0609020204030204" pitchFamily="49" charset="0"/>
              </a:rPr>
              <a:t>virtual double </a:t>
            </a:r>
            <a:r>
              <a:rPr lang="en-US" sz="1350" b="1" dirty="0">
                <a:latin typeface="Consolas" panose="020B0609020204030204" pitchFamily="49" charset="0"/>
              </a:rPr>
              <a:t>salary</a:t>
            </a:r>
            <a:r>
              <a:rPr lang="en-US" sz="1350" dirty="0">
                <a:latin typeface="Consolas" panose="020B0609020204030204" pitchFamily="49" charset="0"/>
              </a:rPr>
              <a:t>();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350" dirty="0">
                <a:latin typeface="Consolas" panose="020B0609020204030204" pitchFamily="49" charset="0"/>
              </a:rPr>
              <a:t>    </a:t>
            </a:r>
            <a:r>
              <a:rPr lang="en-US" sz="1350" dirty="0" smtClean="0">
                <a:latin typeface="Consolas" panose="020B0609020204030204" pitchFamily="49" charset="0"/>
              </a:rPr>
              <a:t>virtual </a:t>
            </a:r>
            <a:r>
              <a:rPr lang="en-US" sz="1350" dirty="0" err="1" smtClean="0">
                <a:latin typeface="Consolas" panose="020B0609020204030204" pitchFamily="49" charset="0"/>
              </a:rPr>
              <a:t>int</a:t>
            </a:r>
            <a:r>
              <a:rPr lang="en-US" sz="1350" dirty="0" smtClean="0">
                <a:latin typeface="Consolas" panose="020B0609020204030204" pitchFamily="49" charset="0"/>
              </a:rPr>
              <a:t> </a:t>
            </a:r>
            <a:r>
              <a:rPr lang="en-US" sz="1350" b="1" dirty="0" err="1">
                <a:latin typeface="Consolas" panose="020B0609020204030204" pitchFamily="49" charset="0"/>
              </a:rPr>
              <a:t>vacationDays</a:t>
            </a:r>
            <a:r>
              <a:rPr lang="en-US" sz="1350" dirty="0">
                <a:latin typeface="Consolas" panose="020B0609020204030204" pitchFamily="49" charset="0"/>
              </a:rPr>
              <a:t>();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350" dirty="0" smtClean="0">
                <a:latin typeface="Consolas" panose="020B0609020204030204" pitchFamily="49" charset="0"/>
              </a:rPr>
              <a:t>    virtual </a:t>
            </a:r>
            <a:r>
              <a:rPr lang="en-US" sz="1350" dirty="0" err="1" smtClean="0">
                <a:latin typeface="Consolas" panose="020B0609020204030204" pitchFamily="49" charset="0"/>
              </a:rPr>
              <a:t>int</a:t>
            </a:r>
            <a:r>
              <a:rPr lang="en-US" sz="1350" dirty="0" smtClean="0">
                <a:latin typeface="Consolas" panose="020B0609020204030204" pitchFamily="49" charset="0"/>
              </a:rPr>
              <a:t> </a:t>
            </a:r>
            <a:r>
              <a:rPr lang="en-US" sz="1350" b="1" dirty="0">
                <a:latin typeface="Consolas" panose="020B0609020204030204" pitchFamily="49" charset="0"/>
              </a:rPr>
              <a:t>years</a:t>
            </a:r>
            <a:r>
              <a:rPr lang="en-US" sz="1350" dirty="0">
                <a:latin typeface="Consolas" panose="020B0609020204030204" pitchFamily="49" charset="0"/>
              </a:rPr>
              <a:t>();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en-US" sz="1350" dirty="0">
              <a:latin typeface="Consolas" panose="020B0609020204030204" pitchFamily="49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350" dirty="0">
                <a:latin typeface="Consolas" panose="020B0609020204030204" pitchFamily="49" charset="0"/>
              </a:rPr>
              <a:t>private: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350" dirty="0">
                <a:latin typeface="Consolas" panose="020B0609020204030204" pitchFamily="49" charset="0"/>
              </a:rPr>
              <a:t>    string </a:t>
            </a:r>
            <a:r>
              <a:rPr lang="en-US" sz="1350" dirty="0" err="1" smtClean="0">
                <a:latin typeface="Consolas" panose="020B0609020204030204" pitchFamily="49" charset="0"/>
              </a:rPr>
              <a:t>m_name</a:t>
            </a:r>
            <a:r>
              <a:rPr lang="en-US" sz="1350" dirty="0"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350" dirty="0">
                <a:latin typeface="Consolas" panose="020B0609020204030204" pitchFamily="49" charset="0"/>
              </a:rPr>
              <a:t>    </a:t>
            </a:r>
            <a:r>
              <a:rPr lang="en-US" sz="1350" dirty="0" err="1">
                <a:latin typeface="Consolas" panose="020B0609020204030204" pitchFamily="49" charset="0"/>
              </a:rPr>
              <a:t>int</a:t>
            </a:r>
            <a:r>
              <a:rPr lang="en-US" sz="1350" dirty="0">
                <a:latin typeface="Consolas" panose="020B0609020204030204" pitchFamily="49" charset="0"/>
              </a:rPr>
              <a:t> </a:t>
            </a:r>
            <a:r>
              <a:rPr lang="en-US" sz="1350" dirty="0" err="1" smtClean="0">
                <a:latin typeface="Consolas" panose="020B0609020204030204" pitchFamily="49" charset="0"/>
              </a:rPr>
              <a:t>m_years</a:t>
            </a:r>
            <a:r>
              <a:rPr lang="en-US" sz="1350" dirty="0"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350" dirty="0">
                <a:latin typeface="Consolas" panose="020B0609020204030204" pitchFamily="49" charset="0"/>
              </a:rPr>
              <a:t>};</a:t>
            </a:r>
          </a:p>
        </p:txBody>
      </p:sp>
      <p:sp>
        <p:nvSpPr>
          <p:cNvPr id="758788" name="Rectangle 4"/>
          <p:cNvSpPr>
            <a:spLocks noGrp="1" noChangeArrowheads="1"/>
          </p:cNvSpPr>
          <p:nvPr>
            <p:ph type="body" sz="half" idx="4294967295"/>
            <p:custDataLst>
              <p:tags r:id="rId3"/>
            </p:custDataLst>
          </p:nvPr>
        </p:nvSpPr>
        <p:spPr>
          <a:xfrm>
            <a:off x="4870155" y="666750"/>
            <a:ext cx="3898162" cy="38862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 Employee.cpp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>
                <a:latin typeface="Consolas" panose="020B0609020204030204" pitchFamily="49" charset="0"/>
              </a:rPr>
              <a:t>Employee::</a:t>
            </a:r>
            <a:r>
              <a:rPr lang="en-US" sz="1200" b="1" dirty="0">
                <a:latin typeface="Consolas" panose="020B0609020204030204" pitchFamily="49" charset="0"/>
              </a:rPr>
              <a:t>Employee</a:t>
            </a:r>
            <a:r>
              <a:rPr lang="en-US" sz="1200" dirty="0">
                <a:latin typeface="Consolas" panose="020B0609020204030204" pitchFamily="49" charset="0"/>
              </a:rPr>
              <a:t>(string name</a:t>
            </a:r>
            <a:r>
              <a:rPr lang="en-US" sz="1200" dirty="0" smtClean="0">
                <a:latin typeface="Consolas" panose="020B0609020204030204" pitchFamily="49" charset="0"/>
              </a:rPr>
              <a:t>, </a:t>
            </a:r>
            <a:r>
              <a:rPr lang="en-US" sz="1200" dirty="0" err="1">
                <a:latin typeface="Consolas" panose="020B0609020204030204" pitchFamily="49" charset="0"/>
              </a:rPr>
              <a:t>int</a:t>
            </a:r>
            <a:r>
              <a:rPr lang="en-US" sz="1200" dirty="0">
                <a:latin typeface="Consolas" panose="020B0609020204030204" pitchFamily="49" charset="0"/>
              </a:rPr>
              <a:t> years) {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>
                <a:latin typeface="Consolas" panose="020B0609020204030204" pitchFamily="49" charset="0"/>
              </a:rPr>
              <a:t>    </a:t>
            </a:r>
            <a:r>
              <a:rPr lang="en-US" sz="1200" dirty="0" err="1" smtClean="0">
                <a:latin typeface="Consolas" panose="020B0609020204030204" pitchFamily="49" charset="0"/>
              </a:rPr>
              <a:t>m_name</a:t>
            </a:r>
            <a:r>
              <a:rPr lang="en-US" sz="1200" dirty="0" smtClean="0">
                <a:latin typeface="Consolas" panose="020B0609020204030204" pitchFamily="49" charset="0"/>
              </a:rPr>
              <a:t> </a:t>
            </a:r>
            <a:r>
              <a:rPr lang="en-US" sz="1200" dirty="0">
                <a:latin typeface="Consolas" panose="020B0609020204030204" pitchFamily="49" charset="0"/>
              </a:rPr>
              <a:t>= name;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>
                <a:latin typeface="Consolas" panose="020B0609020204030204" pitchFamily="49" charset="0"/>
              </a:rPr>
              <a:t>   </a:t>
            </a:r>
            <a:r>
              <a:rPr lang="en-US" sz="1200" dirty="0" smtClean="0">
                <a:latin typeface="Consolas" panose="020B0609020204030204" pitchFamily="49" charset="0"/>
              </a:rPr>
              <a:t> </a:t>
            </a:r>
            <a:r>
              <a:rPr lang="en-US" sz="1200" dirty="0" err="1" smtClean="0">
                <a:latin typeface="Consolas" panose="020B0609020204030204" pitchFamily="49" charset="0"/>
              </a:rPr>
              <a:t>m_years</a:t>
            </a:r>
            <a:r>
              <a:rPr lang="en-US" sz="1200" dirty="0" smtClean="0">
                <a:latin typeface="Consolas" panose="020B0609020204030204" pitchFamily="49" charset="0"/>
              </a:rPr>
              <a:t> </a:t>
            </a:r>
            <a:r>
              <a:rPr lang="en-US" sz="1200" dirty="0">
                <a:latin typeface="Consolas" panose="020B0609020204030204" pitchFamily="49" charset="0"/>
              </a:rPr>
              <a:t>= years;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en-US" sz="1200" dirty="0">
              <a:latin typeface="Consolas" panose="020B0609020204030204" pitchFamily="49" charset="0"/>
            </a:endParaRP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 err="1">
                <a:latin typeface="Consolas" panose="020B0609020204030204" pitchFamily="49" charset="0"/>
              </a:rPr>
              <a:t>int</a:t>
            </a:r>
            <a:r>
              <a:rPr lang="en-US" sz="1200" dirty="0">
                <a:latin typeface="Consolas" panose="020B0609020204030204" pitchFamily="49" charset="0"/>
              </a:rPr>
              <a:t> Employee::</a:t>
            </a:r>
            <a:r>
              <a:rPr lang="en-US" sz="1200" b="1" dirty="0">
                <a:latin typeface="Consolas" panose="020B0609020204030204" pitchFamily="49" charset="0"/>
              </a:rPr>
              <a:t>hours</a:t>
            </a:r>
            <a:r>
              <a:rPr lang="en-US" sz="1200" dirty="0">
                <a:latin typeface="Consolas" panose="020B0609020204030204" pitchFamily="49" charset="0"/>
              </a:rPr>
              <a:t>() {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>
                <a:latin typeface="Consolas" panose="020B0609020204030204" pitchFamily="49" charset="0"/>
              </a:rPr>
              <a:t>    return 40;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en-US" sz="1200" dirty="0">
              <a:latin typeface="Consolas" panose="020B0609020204030204" pitchFamily="49" charset="0"/>
            </a:endParaRP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>
                <a:latin typeface="Consolas" panose="020B0609020204030204" pitchFamily="49" charset="0"/>
              </a:rPr>
              <a:t>string Employee::</a:t>
            </a:r>
            <a:r>
              <a:rPr lang="en-US" sz="1200" b="1" dirty="0">
                <a:latin typeface="Consolas" panose="020B0609020204030204" pitchFamily="49" charset="0"/>
              </a:rPr>
              <a:t>name</a:t>
            </a:r>
            <a:r>
              <a:rPr lang="en-US" sz="1200" dirty="0">
                <a:latin typeface="Consolas" panose="020B0609020204030204" pitchFamily="49" charset="0"/>
              </a:rPr>
              <a:t>() {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>
                <a:latin typeface="Consolas" panose="020B0609020204030204" pitchFamily="49" charset="0"/>
              </a:rPr>
              <a:t>    return </a:t>
            </a:r>
            <a:r>
              <a:rPr lang="en-US" sz="1200" dirty="0" err="1" smtClean="0">
                <a:latin typeface="Consolas" panose="020B0609020204030204" pitchFamily="49" charset="0"/>
              </a:rPr>
              <a:t>m_name</a:t>
            </a:r>
            <a:r>
              <a:rPr lang="en-US" sz="1200" dirty="0"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en-US" sz="1200" dirty="0">
              <a:latin typeface="Consolas" panose="020B0609020204030204" pitchFamily="49" charset="0"/>
            </a:endParaRP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>
                <a:latin typeface="Consolas" panose="020B0609020204030204" pitchFamily="49" charset="0"/>
              </a:rPr>
              <a:t>double Employee::</a:t>
            </a:r>
            <a:r>
              <a:rPr lang="en-US" sz="1200" b="1" dirty="0">
                <a:latin typeface="Consolas" panose="020B0609020204030204" pitchFamily="49" charset="0"/>
              </a:rPr>
              <a:t>salary</a:t>
            </a:r>
            <a:r>
              <a:rPr lang="en-US" sz="1200" dirty="0">
                <a:latin typeface="Consolas" panose="020B0609020204030204" pitchFamily="49" charset="0"/>
              </a:rPr>
              <a:t>() {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>
                <a:latin typeface="Consolas" panose="020B0609020204030204" pitchFamily="49" charset="0"/>
              </a:rPr>
              <a:t>    return 40000.0 + (500 * </a:t>
            </a:r>
            <a:r>
              <a:rPr lang="en-US" sz="1200" dirty="0" err="1" smtClean="0">
                <a:latin typeface="Consolas" panose="020B0609020204030204" pitchFamily="49" charset="0"/>
              </a:rPr>
              <a:t>m_years</a:t>
            </a:r>
            <a:r>
              <a:rPr lang="en-US" sz="1200" dirty="0"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en-US" sz="1200" dirty="0">
              <a:latin typeface="Consolas" panose="020B0609020204030204" pitchFamily="49" charset="0"/>
            </a:endParaRP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 err="1">
                <a:latin typeface="Consolas" panose="020B0609020204030204" pitchFamily="49" charset="0"/>
              </a:rPr>
              <a:t>int</a:t>
            </a:r>
            <a:r>
              <a:rPr lang="en-US" sz="1200" dirty="0">
                <a:latin typeface="Consolas" panose="020B0609020204030204" pitchFamily="49" charset="0"/>
              </a:rPr>
              <a:t> Employee::</a:t>
            </a:r>
            <a:r>
              <a:rPr lang="en-US" sz="1200" b="1" dirty="0" err="1">
                <a:latin typeface="Consolas" panose="020B0609020204030204" pitchFamily="49" charset="0"/>
              </a:rPr>
              <a:t>vacationDays</a:t>
            </a:r>
            <a:r>
              <a:rPr lang="en-US" sz="1200" dirty="0">
                <a:latin typeface="Consolas" panose="020B0609020204030204" pitchFamily="49" charset="0"/>
              </a:rPr>
              <a:t>() {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>
                <a:latin typeface="Consolas" panose="020B0609020204030204" pitchFamily="49" charset="0"/>
              </a:rPr>
              <a:t>    return 10;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en-US" sz="1200" dirty="0">
              <a:latin typeface="Consolas" panose="020B0609020204030204" pitchFamily="49" charset="0"/>
            </a:endParaRP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 err="1">
                <a:latin typeface="Consolas" panose="020B0609020204030204" pitchFamily="49" charset="0"/>
              </a:rPr>
              <a:t>int</a:t>
            </a:r>
            <a:r>
              <a:rPr lang="en-US" sz="1200" dirty="0">
                <a:latin typeface="Consolas" panose="020B0609020204030204" pitchFamily="49" charset="0"/>
              </a:rPr>
              <a:t> Employee::</a:t>
            </a:r>
            <a:r>
              <a:rPr lang="en-US" sz="1200" b="1" dirty="0">
                <a:latin typeface="Consolas" panose="020B0609020204030204" pitchFamily="49" charset="0"/>
              </a:rPr>
              <a:t>years</a:t>
            </a:r>
            <a:r>
              <a:rPr lang="en-US" sz="1200" dirty="0">
                <a:latin typeface="Consolas" panose="020B0609020204030204" pitchFamily="49" charset="0"/>
              </a:rPr>
              <a:t>() {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>
                <a:latin typeface="Consolas" panose="020B0609020204030204" pitchFamily="49" charset="0"/>
              </a:rPr>
              <a:t>    return </a:t>
            </a:r>
            <a:r>
              <a:rPr lang="en-US" sz="1200" dirty="0" err="1" smtClean="0">
                <a:latin typeface="Consolas" panose="020B0609020204030204" pitchFamily="49" charset="0"/>
              </a:rPr>
              <a:t>m_years</a:t>
            </a:r>
            <a:r>
              <a:rPr lang="en-US" sz="1200" dirty="0"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>
                <a:latin typeface="Consolas" panose="020B0609020204030204" pitchFamily="49" charset="0"/>
              </a:rPr>
              <a:t>}</a:t>
            </a:r>
            <a:endParaRPr lang="en-US" sz="12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1095840" y="662400"/>
              <a:ext cx="7255080" cy="30758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89720" y="657000"/>
                <a:ext cx="7268400" cy="3087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6326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14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Exercise: Employees</a:t>
            </a:r>
          </a:p>
        </p:txBody>
      </p:sp>
      <p:sp>
        <p:nvSpPr>
          <p:cNvPr id="774147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7312542" cy="38862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Exercise: Implement classes </a:t>
            </a:r>
            <a:r>
              <a:rPr lang="en-US" dirty="0">
                <a:latin typeface="Consolas" panose="020B0609020204030204" pitchFamily="49" charset="0"/>
              </a:rPr>
              <a:t>Lawyer</a:t>
            </a:r>
            <a:r>
              <a:rPr lang="en-US" dirty="0"/>
              <a:t> and </a:t>
            </a:r>
            <a:r>
              <a:rPr lang="en-US" dirty="0">
                <a:latin typeface="Consolas" panose="020B0609020204030204" pitchFamily="49" charset="0"/>
              </a:rPr>
              <a:t>Programmer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A Lawyer remembers what </a:t>
            </a:r>
            <a:r>
              <a:rPr lang="en-US" b="1" dirty="0"/>
              <a:t>law school</a:t>
            </a:r>
            <a:r>
              <a:rPr lang="en-US" dirty="0"/>
              <a:t> he/she went to.</a:t>
            </a:r>
          </a:p>
          <a:p>
            <a:pPr lvl="1"/>
            <a:r>
              <a:rPr lang="en-US" dirty="0"/>
              <a:t>Lawyers make twice as much </a:t>
            </a:r>
            <a:r>
              <a:rPr lang="en-US" b="1" dirty="0"/>
              <a:t>salary</a:t>
            </a:r>
            <a:r>
              <a:rPr lang="en-US" dirty="0"/>
              <a:t> as normal </a:t>
            </a:r>
            <a:r>
              <a:rPr lang="en-US" dirty="0" smtClean="0"/>
              <a:t>employees.</a:t>
            </a:r>
            <a:endParaRPr lang="en-US" dirty="0"/>
          </a:p>
          <a:p>
            <a:pPr lvl="1"/>
            <a:r>
              <a:rPr lang="en-US" dirty="0"/>
              <a:t>Lawyers know how to </a:t>
            </a:r>
            <a:r>
              <a:rPr lang="en-US" b="1" dirty="0"/>
              <a:t>sue</a:t>
            </a:r>
            <a:r>
              <a:rPr lang="en-US" dirty="0"/>
              <a:t> people  (unique behavior</a:t>
            </a:r>
            <a:r>
              <a:rPr lang="en-US" dirty="0" smtClean="0"/>
              <a:t>).</a:t>
            </a:r>
          </a:p>
          <a:p>
            <a:pPr lvl="1"/>
            <a:r>
              <a:rPr lang="en-US" dirty="0" smtClean="0"/>
              <a:t>Lawyers put “, Esq.” at the end of their name.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Programmers make the same base salary as normal employees,</a:t>
            </a:r>
            <a:br>
              <a:rPr lang="en-US" dirty="0"/>
            </a:br>
            <a:r>
              <a:rPr lang="en-US" dirty="0"/>
              <a:t>but they earn a </a:t>
            </a:r>
            <a:r>
              <a:rPr lang="en-US" b="1" dirty="0"/>
              <a:t>bonus of $2k/year</a:t>
            </a:r>
            <a:r>
              <a:rPr lang="en-US" dirty="0"/>
              <a:t> instead of $500/year.</a:t>
            </a:r>
          </a:p>
          <a:p>
            <a:pPr lvl="1"/>
            <a:r>
              <a:rPr lang="en-US" dirty="0" smtClean="0"/>
              <a:t>Programmers </a:t>
            </a:r>
            <a:r>
              <a:rPr lang="en-US" dirty="0"/>
              <a:t>know how to write </a:t>
            </a:r>
            <a:r>
              <a:rPr lang="en-US" b="1" dirty="0"/>
              <a:t>code</a:t>
            </a:r>
            <a:r>
              <a:rPr lang="en-US" dirty="0"/>
              <a:t>  (unique behavior).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1386000" y="2269080"/>
              <a:ext cx="5137920" cy="5259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76640" y="2259720"/>
                <a:ext cx="5156640" cy="544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91814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81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Inheritance syntax</a:t>
            </a:r>
          </a:p>
        </p:txBody>
      </p:sp>
      <p:sp>
        <p:nvSpPr>
          <p:cNvPr id="759811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7399338" cy="3886200"/>
          </a:xfrm>
          <a:prstGeom prst="rect">
            <a:avLst/>
          </a:prstGeom>
        </p:spPr>
        <p:txBody>
          <a:bodyPr/>
          <a:lstStyle/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dirty="0">
                <a:latin typeface="Courier New" panose="02070309020205020404" pitchFamily="49" charset="0"/>
              </a:rPr>
              <a:t>	</a:t>
            </a:r>
            <a:r>
              <a:rPr lang="en-US" dirty="0">
                <a:latin typeface="Consolas" panose="020B0609020204030204" pitchFamily="49" charset="0"/>
              </a:rPr>
              <a:t>class </a:t>
            </a:r>
            <a:r>
              <a:rPr lang="en-US" b="1" i="1" dirty="0">
                <a:latin typeface="Consolas" panose="020B0609020204030204" pitchFamily="49" charset="0"/>
              </a:rPr>
              <a:t>Name</a:t>
            </a:r>
            <a:r>
              <a:rPr lang="en-US" dirty="0">
                <a:latin typeface="Consolas" panose="020B0609020204030204" pitchFamily="49" charset="0"/>
              </a:rPr>
              <a:t> : public </a:t>
            </a:r>
            <a:r>
              <a:rPr lang="en-US" b="1" i="1" dirty="0" err="1">
                <a:latin typeface="Consolas" panose="020B0609020204030204" pitchFamily="49" charset="0"/>
              </a:rPr>
              <a:t>SuperclassName</a:t>
            </a:r>
            <a:r>
              <a:rPr lang="en-US" dirty="0">
                <a:latin typeface="Consolas" panose="020B0609020204030204" pitchFamily="49" charset="0"/>
              </a:rPr>
              <a:t> {</a:t>
            </a:r>
          </a:p>
          <a:p>
            <a:pPr lvl="1">
              <a:buFont typeface="Wingdings" panose="05000000000000000000" pitchFamily="2" charset="2"/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/>
              <a:t>Example:</a:t>
            </a:r>
          </a:p>
          <a:p>
            <a:pPr lvl="1">
              <a:buFont typeface="Wingdings" panose="05000000000000000000" pitchFamily="2" charset="2"/>
              <a:buNone/>
            </a:pPr>
            <a:endParaRPr lang="en-US" sz="675" dirty="0">
              <a:latin typeface="Courier New" panose="02070309020205020404" pitchFamily="49" charset="0"/>
            </a:endParaRP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dirty="0">
                <a:latin typeface="Consolas" panose="020B0609020204030204" pitchFamily="49" charset="0"/>
              </a:rPr>
              <a:t>	class Lawyer </a:t>
            </a:r>
            <a:r>
              <a:rPr lang="en-US" b="1" dirty="0">
                <a:solidFill>
                  <a:srgbClr val="003399"/>
                </a:solidFill>
                <a:latin typeface="Consolas" panose="020B0609020204030204" pitchFamily="49" charset="0"/>
              </a:rPr>
              <a:t>: public Employee</a:t>
            </a:r>
            <a:r>
              <a:rPr lang="en-US" dirty="0">
                <a:latin typeface="Consolas" panose="020B0609020204030204" pitchFamily="49" charset="0"/>
              </a:rPr>
              <a:t> {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dirty="0">
                <a:latin typeface="Consolas" panose="020B0609020204030204" pitchFamily="49" charset="0"/>
              </a:rPr>
              <a:t>	    ...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dirty="0">
                <a:latin typeface="Consolas" panose="020B0609020204030204" pitchFamily="49" charset="0"/>
              </a:rPr>
              <a:t>	};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lvl="2">
              <a:buFontTx/>
              <a:buNone/>
            </a:pPr>
            <a:endParaRPr lang="en-US" sz="1200" dirty="0"/>
          </a:p>
          <a:p>
            <a:r>
              <a:rPr lang="en-US" dirty="0"/>
              <a:t>By extending </a:t>
            </a:r>
            <a:r>
              <a:rPr lang="en-US" dirty="0">
                <a:latin typeface="Consolas" panose="020B0609020204030204" pitchFamily="49" charset="0"/>
              </a:rPr>
              <a:t>Employee</a:t>
            </a:r>
            <a:r>
              <a:rPr lang="en-US" dirty="0"/>
              <a:t>, each </a:t>
            </a:r>
            <a:r>
              <a:rPr lang="en-US" dirty="0">
                <a:latin typeface="Consolas" panose="020B0609020204030204" pitchFamily="49" charset="0"/>
              </a:rPr>
              <a:t>Lawyer</a:t>
            </a:r>
            <a:r>
              <a:rPr lang="en-US" dirty="0"/>
              <a:t> object now:</a:t>
            </a:r>
          </a:p>
          <a:p>
            <a:pPr lvl="1"/>
            <a:r>
              <a:rPr lang="en-US" dirty="0"/>
              <a:t>receives a </a:t>
            </a:r>
            <a:r>
              <a:rPr lang="en-US" dirty="0">
                <a:latin typeface="Consolas" panose="020B0609020204030204" pitchFamily="49" charset="0"/>
              </a:rPr>
              <a:t>hours</a:t>
            </a:r>
            <a:r>
              <a:rPr lang="en-US" dirty="0"/>
              <a:t>, </a:t>
            </a:r>
            <a:r>
              <a:rPr lang="en-US" dirty="0">
                <a:latin typeface="Consolas" panose="020B0609020204030204" pitchFamily="49" charset="0"/>
              </a:rPr>
              <a:t>name</a:t>
            </a:r>
            <a:r>
              <a:rPr lang="en-US" dirty="0"/>
              <a:t>, </a:t>
            </a:r>
            <a:r>
              <a:rPr lang="en-US" dirty="0">
                <a:latin typeface="Consolas" panose="020B0609020204030204" pitchFamily="49" charset="0"/>
              </a:rPr>
              <a:t>salary</a:t>
            </a:r>
            <a:r>
              <a:rPr lang="en-US" dirty="0"/>
              <a:t>, </a:t>
            </a:r>
            <a:r>
              <a:rPr lang="en-US" dirty="0" err="1" smtClean="0">
                <a:latin typeface="Consolas" panose="020B0609020204030204" pitchFamily="49" charset="0"/>
              </a:rPr>
              <a:t>vacationDays</a:t>
            </a:r>
            <a:r>
              <a:rPr lang="en-US" dirty="0" smtClean="0"/>
              <a:t>, </a:t>
            </a:r>
            <a:r>
              <a:rPr lang="en-US" dirty="0"/>
              <a:t>and </a:t>
            </a:r>
            <a:r>
              <a:rPr lang="en-US" dirty="0">
                <a:latin typeface="Consolas" panose="020B0609020204030204" pitchFamily="49" charset="0"/>
              </a:rPr>
              <a:t>years</a:t>
            </a:r>
            <a:r>
              <a:rPr lang="en-US" dirty="0"/>
              <a:t> method automatically</a:t>
            </a:r>
            <a:br>
              <a:rPr lang="en-US" dirty="0"/>
            </a:br>
            <a:endParaRPr lang="en-US" sz="675" dirty="0"/>
          </a:p>
          <a:p>
            <a:pPr lvl="1"/>
            <a:r>
              <a:rPr lang="en-US" u="sng" dirty="0"/>
              <a:t>can be treated as an </a:t>
            </a:r>
            <a:r>
              <a:rPr lang="en-US" u="sng" dirty="0">
                <a:latin typeface="Consolas" panose="020B0609020204030204" pitchFamily="49" charset="0"/>
              </a:rPr>
              <a:t>Employee</a:t>
            </a:r>
            <a:r>
              <a:rPr lang="en-US" u="sng" dirty="0"/>
              <a:t> by client </a:t>
            </a:r>
            <a:r>
              <a:rPr lang="en-US" u="sng" dirty="0" smtClean="0"/>
              <a:t>code</a:t>
            </a:r>
            <a:endParaRPr lang="en-US" u="sng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1027440" y="4219920"/>
              <a:ext cx="5950440" cy="7009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18080" y="4210560"/>
                <a:ext cx="5969160" cy="719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8137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07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Call superclass c'tor</a:t>
            </a:r>
          </a:p>
        </p:txBody>
      </p:sp>
      <p:sp>
        <p:nvSpPr>
          <p:cNvPr id="771075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lvl="1">
              <a:buFontTx/>
              <a:buNone/>
            </a:pPr>
            <a:r>
              <a:rPr lang="en-US" sz="1500" b="1" i="1" dirty="0" err="1">
                <a:latin typeface="Consolas" panose="020B0609020204030204" pitchFamily="49" charset="0"/>
              </a:rPr>
              <a:t>SubclassName</a:t>
            </a:r>
            <a:r>
              <a:rPr lang="en-US" sz="1500" dirty="0">
                <a:latin typeface="Consolas" panose="020B0609020204030204" pitchFamily="49" charset="0"/>
              </a:rPr>
              <a:t>::</a:t>
            </a:r>
            <a:r>
              <a:rPr lang="en-US" sz="1500" b="1" i="1" dirty="0" err="1">
                <a:latin typeface="Consolas" panose="020B0609020204030204" pitchFamily="49" charset="0"/>
              </a:rPr>
              <a:t>SubclassName</a:t>
            </a:r>
            <a:r>
              <a:rPr lang="en-US" sz="1500" dirty="0">
                <a:latin typeface="Consolas" panose="020B0609020204030204" pitchFamily="49" charset="0"/>
              </a:rPr>
              <a:t>(</a:t>
            </a:r>
            <a:r>
              <a:rPr lang="en-US" sz="1500" b="1" i="1" dirty="0" err="1">
                <a:latin typeface="Consolas" panose="020B0609020204030204" pitchFamily="49" charset="0"/>
              </a:rPr>
              <a:t>params</a:t>
            </a:r>
            <a:r>
              <a:rPr lang="en-US" sz="1500" dirty="0">
                <a:latin typeface="Consolas" panose="020B0609020204030204" pitchFamily="49" charset="0"/>
              </a:rPr>
              <a:t>)</a:t>
            </a:r>
          </a:p>
          <a:p>
            <a:pPr lvl="1"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         : </a:t>
            </a:r>
            <a:r>
              <a:rPr lang="en-US" sz="1500" b="1" i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SuperclassName</a:t>
            </a:r>
            <a:r>
              <a:rPr lang="en-US" sz="1500" dirty="0">
                <a:solidFill>
                  <a:schemeClr val="accent2"/>
                </a:solidFill>
                <a:latin typeface="Consolas" panose="020B0609020204030204" pitchFamily="49" charset="0"/>
              </a:rPr>
              <a:t>(</a:t>
            </a:r>
            <a:r>
              <a:rPr lang="en-US" sz="1500" b="1" i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params</a:t>
            </a:r>
            <a:r>
              <a:rPr lang="en-US" sz="1500" dirty="0">
                <a:solidFill>
                  <a:schemeClr val="accent2"/>
                </a:solidFill>
                <a:latin typeface="Consolas" panose="020B0609020204030204" pitchFamily="49" charset="0"/>
              </a:rPr>
              <a:t>)</a:t>
            </a:r>
            <a:r>
              <a:rPr lang="en-US" sz="1500" dirty="0">
                <a:latin typeface="Consolas" panose="020B0609020204030204" pitchFamily="49" charset="0"/>
              </a:rPr>
              <a:t> {</a:t>
            </a:r>
          </a:p>
          <a:p>
            <a:pPr lvl="1"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    </a:t>
            </a:r>
            <a:r>
              <a:rPr lang="en-US" sz="1500" b="1" i="1" dirty="0">
                <a:latin typeface="Consolas" panose="020B0609020204030204" pitchFamily="49" charset="0"/>
              </a:rPr>
              <a:t>statements</a:t>
            </a:r>
            <a:r>
              <a:rPr lang="en-US" sz="1500" dirty="0">
                <a:latin typeface="Consolas" panose="020B0609020204030204" pitchFamily="49" charset="0"/>
              </a:rPr>
              <a:t>;</a:t>
            </a:r>
          </a:p>
          <a:p>
            <a:pPr lvl="1"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}</a:t>
            </a:r>
          </a:p>
          <a:p>
            <a:pPr lvl="1">
              <a:buFontTx/>
              <a:buNone/>
            </a:pPr>
            <a:endParaRPr lang="en-US" sz="1500" dirty="0">
              <a:latin typeface="Consolas" panose="020B0609020204030204" pitchFamily="49" charset="0"/>
            </a:endParaRPr>
          </a:p>
          <a:p>
            <a:r>
              <a:rPr lang="en-US" dirty="0"/>
              <a:t>To call a superclass constructor from subclass constructor, use an </a:t>
            </a:r>
            <a:r>
              <a:rPr lang="en-US" i="1" dirty="0"/>
              <a:t>initialization list</a:t>
            </a:r>
            <a:r>
              <a:rPr lang="en-US" dirty="0"/>
              <a:t>, with a colon after the constructor declaration.</a:t>
            </a:r>
          </a:p>
          <a:p>
            <a:pPr lvl="1">
              <a:buFontTx/>
              <a:buNone/>
            </a:pPr>
            <a:endParaRPr lang="en-US" sz="600" dirty="0">
              <a:latin typeface="Consolas" panose="020B0609020204030204" pitchFamily="49" charset="0"/>
            </a:endParaRPr>
          </a:p>
          <a:p>
            <a:pPr lvl="1"/>
            <a:r>
              <a:rPr lang="en-US" dirty="0"/>
              <a:t>Example: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6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	Lawyer::</a:t>
            </a:r>
            <a:r>
              <a:rPr lang="en-US" sz="1500" b="1" dirty="0">
                <a:latin typeface="Consolas" panose="020B0609020204030204" pitchFamily="49" charset="0"/>
              </a:rPr>
              <a:t>Lawyer</a:t>
            </a:r>
            <a:r>
              <a:rPr lang="en-US" sz="1500" dirty="0">
                <a:latin typeface="Consolas" panose="020B0609020204030204" pitchFamily="49" charset="0"/>
              </a:rPr>
              <a:t>(string name, string </a:t>
            </a:r>
            <a:r>
              <a:rPr lang="en-US" sz="1500" dirty="0" err="1">
                <a:latin typeface="Consolas" panose="020B0609020204030204" pitchFamily="49" charset="0"/>
              </a:rPr>
              <a:t>lawSchool</a:t>
            </a:r>
            <a:r>
              <a:rPr lang="en-US" sz="1500" dirty="0">
                <a:latin typeface="Consolas" panose="020B0609020204030204" pitchFamily="49" charset="0"/>
              </a:rPr>
              <a:t>, </a:t>
            </a:r>
            <a:r>
              <a:rPr lang="en-US" sz="1500" dirty="0" err="1">
                <a:latin typeface="Consolas" panose="020B0609020204030204" pitchFamily="49" charset="0"/>
              </a:rPr>
              <a:t>int</a:t>
            </a:r>
            <a:r>
              <a:rPr lang="en-US" sz="1500" dirty="0">
                <a:latin typeface="Consolas" panose="020B0609020204030204" pitchFamily="49" charset="0"/>
              </a:rPr>
              <a:t> years)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          </a:t>
            </a:r>
            <a:r>
              <a:rPr lang="en-US" sz="1500" b="1" dirty="0">
                <a:solidFill>
                  <a:schemeClr val="accent2"/>
                </a:solidFill>
                <a:latin typeface="Consolas" panose="020B0609020204030204" pitchFamily="49" charset="0"/>
              </a:rPr>
              <a:t>: Employee(name, years)</a:t>
            </a:r>
            <a:r>
              <a:rPr lang="en-US" sz="1500" dirty="0">
                <a:latin typeface="Consolas" panose="020B0609020204030204" pitchFamily="49" charset="0"/>
              </a:rPr>
              <a:t>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	    </a:t>
            </a:r>
            <a:r>
              <a:rPr lang="en-US" sz="1500" dirty="0">
                <a:solidFill>
                  <a:srgbClr val="008000"/>
                </a:solidFill>
                <a:latin typeface="Consolas" panose="020B0609020204030204" pitchFamily="49" charset="0"/>
              </a:rPr>
              <a:t>// calls Employee constructor first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	    </a:t>
            </a:r>
            <a:r>
              <a:rPr lang="en-US" sz="1500" dirty="0" err="1" smtClean="0">
                <a:latin typeface="Consolas" panose="020B0609020204030204" pitchFamily="49" charset="0"/>
              </a:rPr>
              <a:t>m_lawSchool</a:t>
            </a:r>
            <a:r>
              <a:rPr lang="en-US" sz="1500" dirty="0" smtClean="0">
                <a:latin typeface="Consolas" panose="020B0609020204030204" pitchFamily="49" charset="0"/>
              </a:rPr>
              <a:t> </a:t>
            </a:r>
            <a:r>
              <a:rPr lang="en-US" sz="1500" dirty="0">
                <a:latin typeface="Consolas" panose="020B0609020204030204" pitchFamily="49" charset="0"/>
              </a:rPr>
              <a:t>= </a:t>
            </a:r>
            <a:r>
              <a:rPr lang="en-US" sz="1500" dirty="0" err="1">
                <a:latin typeface="Consolas" panose="020B0609020204030204" pitchFamily="49" charset="0"/>
              </a:rPr>
              <a:t>lawSchool</a:t>
            </a:r>
            <a:r>
              <a:rPr lang="en-US" sz="1500" dirty="0">
                <a:latin typeface="Consolas" panose="020B0609020204030204" pitchFamily="49" charset="0"/>
              </a:rPr>
              <a:t>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	}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732960" y="716400"/>
              <a:ext cx="4420800" cy="13460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23600" y="707040"/>
                <a:ext cx="4439520" cy="1364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59660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07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Your turn: inheritance</a:t>
            </a:r>
            <a:endParaRPr lang="en-US" dirty="0"/>
          </a:p>
        </p:txBody>
      </p:sp>
      <p:sp>
        <p:nvSpPr>
          <p:cNvPr id="771075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4186570" cy="38862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1">
              <a:lnSpc>
                <a:spcPct val="80000"/>
              </a:lnSpc>
              <a:buFontTx/>
              <a:buNone/>
            </a:pPr>
            <a:endParaRPr lang="en-US" sz="6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	</a:t>
            </a:r>
            <a:r>
              <a:rPr lang="en-US" sz="1500" dirty="0" smtClean="0">
                <a:latin typeface="Consolas" panose="020B0609020204030204" pitchFamily="49" charset="0"/>
              </a:rPr>
              <a:t>string Lawyer::</a:t>
            </a:r>
            <a:r>
              <a:rPr lang="en-US" sz="1500" b="1" dirty="0" smtClean="0">
                <a:latin typeface="Consolas" panose="020B0609020204030204" pitchFamily="49" charset="0"/>
              </a:rPr>
              <a:t>name</a:t>
            </a:r>
            <a:r>
              <a:rPr lang="en-US" sz="1500" dirty="0" smtClean="0">
                <a:latin typeface="Consolas" panose="020B0609020204030204" pitchFamily="49" charset="0"/>
              </a:rPr>
              <a:t>() </a:t>
            </a:r>
            <a:r>
              <a:rPr lang="en-US" sz="1500" dirty="0">
                <a:latin typeface="Consolas" panose="020B0609020204030204" pitchFamily="49" charset="0"/>
              </a:rPr>
              <a:t>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	    </a:t>
            </a:r>
            <a:r>
              <a:rPr lang="en-US" sz="1500" dirty="0" smtClean="0">
                <a:latin typeface="Consolas" panose="020B0609020204030204" pitchFamily="49" charset="0"/>
              </a:rPr>
              <a:t>???</a:t>
            </a:r>
            <a:endParaRPr 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	</a:t>
            </a:r>
            <a:r>
              <a:rPr lang="en-US" sz="1500" dirty="0" smtClean="0">
                <a:latin typeface="Consolas" panose="020B0609020204030204" pitchFamily="49" charset="0"/>
              </a:rPr>
              <a:t>}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 smtClean="0">
                <a:solidFill>
                  <a:schemeClr val="bg2"/>
                </a:solidFill>
                <a:latin typeface="+mj-lt"/>
              </a:rPr>
              <a:t>For adding “, Esq.” to the name, which of the following could work?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500" dirty="0">
              <a:solidFill>
                <a:schemeClr val="bg2"/>
              </a:solidFill>
              <a:latin typeface="+mj-lt"/>
            </a:endParaRPr>
          </a:p>
          <a:p>
            <a:pPr marL="342900" lvl="1" indent="-342900">
              <a:lnSpc>
                <a:spcPct val="80000"/>
              </a:lnSpc>
              <a:buFont typeface="+mj-lt"/>
              <a:buAutoNum type="alphaUcPeriod"/>
            </a:pPr>
            <a:r>
              <a:rPr lang="en-US" sz="1500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 </a:t>
            </a:r>
            <a:r>
              <a:rPr lang="en-US" sz="1500" dirty="0" err="1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m_name</a:t>
            </a:r>
            <a:r>
              <a:rPr lang="en-US" sz="1500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", Esq.";</a:t>
            </a:r>
          </a:p>
          <a:p>
            <a:pPr marL="342900" lvl="1" indent="-342900">
              <a:lnSpc>
                <a:spcPct val="80000"/>
              </a:lnSpc>
              <a:buFont typeface="+mj-lt"/>
              <a:buAutoNum type="alphaUcPeriod"/>
            </a:pPr>
            <a:r>
              <a:rPr lang="en-US" sz="1500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 name() + ", Esq.";</a:t>
            </a:r>
          </a:p>
          <a:p>
            <a:pPr marL="342900" lvl="1" indent="-342900">
              <a:lnSpc>
                <a:spcPct val="80000"/>
              </a:lnSpc>
              <a:buFont typeface="+mj-lt"/>
              <a:buAutoNum type="alphaUcPeriod"/>
            </a:pPr>
            <a:r>
              <a:rPr lang="en-US" sz="1500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1500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eturn Employee::name() + ", Esq.";</a:t>
            </a:r>
          </a:p>
          <a:p>
            <a:pPr marL="342900" lvl="1" indent="-342900">
              <a:lnSpc>
                <a:spcPct val="80000"/>
              </a:lnSpc>
              <a:buFont typeface="+mj-lt"/>
              <a:buAutoNum type="alphaUcPeriod"/>
            </a:pPr>
            <a:r>
              <a:rPr lang="en-US" sz="1500" dirty="0" smtClean="0">
                <a:solidFill>
                  <a:schemeClr val="tx1"/>
                </a:solidFill>
                <a:cs typeface="Consolas" panose="020B0609020204030204" pitchFamily="49" charset="0"/>
              </a:rPr>
              <a:t>None of the above</a:t>
            </a:r>
          </a:p>
          <a:p>
            <a:pPr marL="342900" lvl="1" indent="-342900">
              <a:lnSpc>
                <a:spcPct val="80000"/>
              </a:lnSpc>
              <a:buFont typeface="+mj-lt"/>
              <a:buAutoNum type="alphaUcPeriod"/>
            </a:pPr>
            <a:r>
              <a:rPr lang="en-US" sz="1500" dirty="0" smtClean="0">
                <a:solidFill>
                  <a:schemeClr val="tx1"/>
                </a:solidFill>
                <a:cs typeface="Consolas" panose="020B0609020204030204" pitchFamily="49" charset="0"/>
              </a:rPr>
              <a:t>More than one of the above</a:t>
            </a:r>
            <a:endParaRPr lang="en-US" sz="1500" dirty="0">
              <a:solidFill>
                <a:schemeClr val="tx1"/>
              </a:solidFill>
              <a:cs typeface="Consolas" panose="020B0609020204030204" pitchFamily="49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>
            <p:custDataLst>
              <p:tags r:id="rId3"/>
            </p:custDataLst>
          </p:nvPr>
        </p:nvSpPr>
        <p:spPr>
          <a:xfrm>
            <a:off x="6337006" y="21265"/>
            <a:ext cx="2778642" cy="3140148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itchFamily="1" charset="0"/>
              <a:buChar char="›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itchFamily="1" charset="0"/>
              <a:buChar char="–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indent="0">
              <a:lnSpc>
                <a:spcPct val="90000"/>
              </a:lnSpc>
              <a:spcBef>
                <a:spcPct val="0"/>
              </a:spcBef>
            </a:pPr>
            <a:r>
              <a:rPr lang="en-US" sz="1350" dirty="0" smtClean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1350" dirty="0" err="1" smtClean="0">
                <a:solidFill>
                  <a:srgbClr val="008000"/>
                </a:solidFill>
                <a:latin typeface="Consolas" panose="020B0609020204030204" pitchFamily="49" charset="0"/>
              </a:rPr>
              <a:t>Employee.h</a:t>
            </a:r>
            <a:endParaRPr lang="en-US" sz="1350" dirty="0" smtClean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marL="182880" indent="0">
              <a:lnSpc>
                <a:spcPct val="90000"/>
              </a:lnSpc>
              <a:spcBef>
                <a:spcPct val="0"/>
              </a:spcBef>
            </a:pPr>
            <a:r>
              <a:rPr lang="en-US" sz="1350" dirty="0" smtClean="0">
                <a:latin typeface="Consolas" panose="020B0609020204030204" pitchFamily="49" charset="0"/>
              </a:rPr>
              <a:t>class </a:t>
            </a:r>
            <a:r>
              <a:rPr lang="en-US" sz="1350" b="1" dirty="0" smtClean="0">
                <a:latin typeface="Consolas" panose="020B0609020204030204" pitchFamily="49" charset="0"/>
              </a:rPr>
              <a:t>Employee</a:t>
            </a:r>
            <a:r>
              <a:rPr lang="en-US" sz="1350" dirty="0" smtClean="0">
                <a:latin typeface="Consolas" panose="020B0609020204030204" pitchFamily="49" charset="0"/>
              </a:rPr>
              <a:t> {</a:t>
            </a:r>
          </a:p>
          <a:p>
            <a:pPr marL="182880" indent="0">
              <a:lnSpc>
                <a:spcPct val="90000"/>
              </a:lnSpc>
              <a:spcBef>
                <a:spcPct val="0"/>
              </a:spcBef>
            </a:pPr>
            <a:r>
              <a:rPr lang="en-US" sz="1350" dirty="0" smtClean="0">
                <a:latin typeface="Consolas" panose="020B0609020204030204" pitchFamily="49" charset="0"/>
              </a:rPr>
              <a:t>public:</a:t>
            </a:r>
          </a:p>
          <a:p>
            <a:pPr marL="182880" indent="0">
              <a:lnSpc>
                <a:spcPct val="90000"/>
              </a:lnSpc>
              <a:spcBef>
                <a:spcPct val="0"/>
              </a:spcBef>
            </a:pPr>
            <a:r>
              <a:rPr lang="en-US" sz="1350" dirty="0" smtClean="0">
                <a:latin typeface="Consolas" panose="020B0609020204030204" pitchFamily="49" charset="0"/>
              </a:rPr>
              <a:t>    </a:t>
            </a:r>
            <a:r>
              <a:rPr lang="en-US" sz="1350" b="1" dirty="0" smtClean="0">
                <a:latin typeface="Consolas" panose="020B0609020204030204" pitchFamily="49" charset="0"/>
              </a:rPr>
              <a:t>Employee</a:t>
            </a:r>
            <a:r>
              <a:rPr lang="en-US" sz="1350" dirty="0" smtClean="0">
                <a:latin typeface="Consolas" panose="020B0609020204030204" pitchFamily="49" charset="0"/>
              </a:rPr>
              <a:t>(string name,</a:t>
            </a:r>
          </a:p>
          <a:p>
            <a:pPr marL="182880" indent="0">
              <a:lnSpc>
                <a:spcPct val="90000"/>
              </a:lnSpc>
              <a:spcBef>
                <a:spcPct val="0"/>
              </a:spcBef>
            </a:pPr>
            <a:r>
              <a:rPr lang="en-US" sz="1350" dirty="0" smtClean="0">
                <a:latin typeface="Consolas" panose="020B0609020204030204" pitchFamily="49" charset="0"/>
              </a:rPr>
              <a:t>             </a:t>
            </a:r>
            <a:r>
              <a:rPr lang="en-US" sz="1350" dirty="0" err="1" smtClean="0">
                <a:latin typeface="Consolas" panose="020B0609020204030204" pitchFamily="49" charset="0"/>
              </a:rPr>
              <a:t>int</a:t>
            </a:r>
            <a:r>
              <a:rPr lang="en-US" sz="1350" dirty="0" smtClean="0">
                <a:latin typeface="Consolas" panose="020B0609020204030204" pitchFamily="49" charset="0"/>
              </a:rPr>
              <a:t> years);</a:t>
            </a:r>
          </a:p>
          <a:p>
            <a:pPr marL="182880" indent="0">
              <a:lnSpc>
                <a:spcPct val="90000"/>
              </a:lnSpc>
              <a:spcBef>
                <a:spcPct val="0"/>
              </a:spcBef>
            </a:pPr>
            <a:r>
              <a:rPr lang="en-US" sz="1350" dirty="0" smtClean="0">
                <a:latin typeface="Consolas" panose="020B0609020204030204" pitchFamily="49" charset="0"/>
              </a:rPr>
              <a:t>    </a:t>
            </a:r>
            <a:r>
              <a:rPr lang="en-US" sz="1350" dirty="0" err="1" smtClean="0">
                <a:latin typeface="Consolas" panose="020B0609020204030204" pitchFamily="49" charset="0"/>
              </a:rPr>
              <a:t>int</a:t>
            </a:r>
            <a:r>
              <a:rPr lang="en-US" sz="1350" dirty="0" smtClean="0">
                <a:latin typeface="Consolas" panose="020B0609020204030204" pitchFamily="49" charset="0"/>
              </a:rPr>
              <a:t> </a:t>
            </a:r>
            <a:r>
              <a:rPr lang="en-US" sz="1350" b="1" dirty="0" smtClean="0">
                <a:latin typeface="Consolas" panose="020B0609020204030204" pitchFamily="49" charset="0"/>
              </a:rPr>
              <a:t>hours</a:t>
            </a:r>
            <a:r>
              <a:rPr lang="en-US" sz="1350" dirty="0" smtClean="0">
                <a:latin typeface="Consolas" panose="020B0609020204030204" pitchFamily="49" charset="0"/>
              </a:rPr>
              <a:t>();</a:t>
            </a:r>
          </a:p>
          <a:p>
            <a:pPr marL="182880" indent="0">
              <a:lnSpc>
                <a:spcPct val="90000"/>
              </a:lnSpc>
              <a:spcBef>
                <a:spcPct val="0"/>
              </a:spcBef>
            </a:pPr>
            <a:r>
              <a:rPr lang="en-US" sz="1350" dirty="0" smtClean="0">
                <a:latin typeface="Consolas" panose="020B0609020204030204" pitchFamily="49" charset="0"/>
              </a:rPr>
              <a:t>    string </a:t>
            </a:r>
            <a:r>
              <a:rPr lang="en-US" sz="1350" b="1" dirty="0" smtClean="0">
                <a:latin typeface="Consolas" panose="020B0609020204030204" pitchFamily="49" charset="0"/>
              </a:rPr>
              <a:t>name</a:t>
            </a:r>
            <a:r>
              <a:rPr lang="en-US" sz="1350" dirty="0" smtClean="0">
                <a:latin typeface="Consolas" panose="020B0609020204030204" pitchFamily="49" charset="0"/>
              </a:rPr>
              <a:t>();</a:t>
            </a:r>
          </a:p>
          <a:p>
            <a:pPr marL="182880" indent="0">
              <a:lnSpc>
                <a:spcPct val="90000"/>
              </a:lnSpc>
              <a:spcBef>
                <a:spcPct val="0"/>
              </a:spcBef>
            </a:pPr>
            <a:r>
              <a:rPr lang="en-US" sz="1350" dirty="0" smtClean="0">
                <a:latin typeface="Consolas" panose="020B0609020204030204" pitchFamily="49" charset="0"/>
              </a:rPr>
              <a:t>    double </a:t>
            </a:r>
            <a:r>
              <a:rPr lang="en-US" sz="1350" b="1" dirty="0" smtClean="0">
                <a:latin typeface="Consolas" panose="020B0609020204030204" pitchFamily="49" charset="0"/>
              </a:rPr>
              <a:t>salary</a:t>
            </a:r>
            <a:r>
              <a:rPr lang="en-US" sz="1350" dirty="0" smtClean="0">
                <a:latin typeface="Consolas" panose="020B0609020204030204" pitchFamily="49" charset="0"/>
              </a:rPr>
              <a:t>();</a:t>
            </a:r>
          </a:p>
          <a:p>
            <a:pPr marL="182880" indent="0">
              <a:lnSpc>
                <a:spcPct val="90000"/>
              </a:lnSpc>
              <a:spcBef>
                <a:spcPct val="0"/>
              </a:spcBef>
            </a:pPr>
            <a:r>
              <a:rPr lang="en-US" sz="1350" dirty="0" smtClean="0">
                <a:latin typeface="Consolas" panose="020B0609020204030204" pitchFamily="49" charset="0"/>
              </a:rPr>
              <a:t>    </a:t>
            </a:r>
            <a:r>
              <a:rPr lang="en-US" sz="1350" dirty="0" err="1" smtClean="0">
                <a:latin typeface="Consolas" panose="020B0609020204030204" pitchFamily="49" charset="0"/>
              </a:rPr>
              <a:t>int</a:t>
            </a:r>
            <a:r>
              <a:rPr lang="en-US" sz="1350" dirty="0" smtClean="0">
                <a:latin typeface="Consolas" panose="020B0609020204030204" pitchFamily="49" charset="0"/>
              </a:rPr>
              <a:t> </a:t>
            </a:r>
            <a:r>
              <a:rPr lang="en-US" sz="1350" b="1" dirty="0" err="1" smtClean="0">
                <a:latin typeface="Consolas" panose="020B0609020204030204" pitchFamily="49" charset="0"/>
              </a:rPr>
              <a:t>vacationDays</a:t>
            </a:r>
            <a:r>
              <a:rPr lang="en-US" sz="1350" dirty="0" smtClean="0">
                <a:latin typeface="Consolas" panose="020B0609020204030204" pitchFamily="49" charset="0"/>
              </a:rPr>
              <a:t>();</a:t>
            </a:r>
          </a:p>
          <a:p>
            <a:pPr marL="182880" indent="0">
              <a:lnSpc>
                <a:spcPct val="90000"/>
              </a:lnSpc>
              <a:spcBef>
                <a:spcPct val="0"/>
              </a:spcBef>
            </a:pPr>
            <a:r>
              <a:rPr lang="en-US" sz="1350" dirty="0" smtClean="0">
                <a:latin typeface="Consolas" panose="020B0609020204030204" pitchFamily="49" charset="0"/>
              </a:rPr>
              <a:t>    string </a:t>
            </a:r>
            <a:r>
              <a:rPr lang="en-US" sz="1350" b="1" dirty="0" err="1" smtClean="0">
                <a:latin typeface="Consolas" panose="020B0609020204030204" pitchFamily="49" charset="0"/>
              </a:rPr>
              <a:t>vacationForm</a:t>
            </a:r>
            <a:r>
              <a:rPr lang="en-US" sz="1350" dirty="0" smtClean="0">
                <a:latin typeface="Consolas" panose="020B0609020204030204" pitchFamily="49" charset="0"/>
              </a:rPr>
              <a:t>();</a:t>
            </a:r>
          </a:p>
          <a:p>
            <a:pPr marL="182880" indent="0">
              <a:lnSpc>
                <a:spcPct val="90000"/>
              </a:lnSpc>
              <a:spcBef>
                <a:spcPct val="0"/>
              </a:spcBef>
            </a:pPr>
            <a:r>
              <a:rPr lang="en-US" sz="1350" dirty="0" smtClean="0">
                <a:latin typeface="Consolas" panose="020B0609020204030204" pitchFamily="49" charset="0"/>
              </a:rPr>
              <a:t>    </a:t>
            </a:r>
            <a:r>
              <a:rPr lang="en-US" sz="1350" dirty="0" err="1" smtClean="0">
                <a:latin typeface="Consolas" panose="020B0609020204030204" pitchFamily="49" charset="0"/>
              </a:rPr>
              <a:t>int</a:t>
            </a:r>
            <a:r>
              <a:rPr lang="en-US" sz="1350" dirty="0" smtClean="0">
                <a:latin typeface="Consolas" panose="020B0609020204030204" pitchFamily="49" charset="0"/>
              </a:rPr>
              <a:t> </a:t>
            </a:r>
            <a:r>
              <a:rPr lang="en-US" sz="1350" b="1" dirty="0" smtClean="0">
                <a:latin typeface="Consolas" panose="020B0609020204030204" pitchFamily="49" charset="0"/>
              </a:rPr>
              <a:t>years</a:t>
            </a:r>
            <a:r>
              <a:rPr lang="en-US" sz="1350" dirty="0" smtClean="0">
                <a:latin typeface="Consolas" panose="020B0609020204030204" pitchFamily="49" charset="0"/>
              </a:rPr>
              <a:t>();</a:t>
            </a:r>
          </a:p>
          <a:p>
            <a:pPr marL="182880" indent="0">
              <a:lnSpc>
                <a:spcPct val="90000"/>
              </a:lnSpc>
              <a:spcBef>
                <a:spcPct val="0"/>
              </a:spcBef>
            </a:pPr>
            <a:endParaRPr lang="en-US" sz="1350" dirty="0" smtClean="0">
              <a:latin typeface="Consolas" panose="020B0609020204030204" pitchFamily="49" charset="0"/>
            </a:endParaRPr>
          </a:p>
          <a:p>
            <a:pPr marL="182880" indent="0">
              <a:lnSpc>
                <a:spcPct val="90000"/>
              </a:lnSpc>
              <a:spcBef>
                <a:spcPct val="0"/>
              </a:spcBef>
            </a:pPr>
            <a:r>
              <a:rPr lang="en-US" sz="1350" dirty="0" smtClean="0">
                <a:latin typeface="Consolas" panose="020B0609020204030204" pitchFamily="49" charset="0"/>
              </a:rPr>
              <a:t>private:</a:t>
            </a:r>
          </a:p>
          <a:p>
            <a:pPr marL="182880" indent="0">
              <a:lnSpc>
                <a:spcPct val="90000"/>
              </a:lnSpc>
              <a:spcBef>
                <a:spcPct val="0"/>
              </a:spcBef>
            </a:pPr>
            <a:r>
              <a:rPr lang="en-US" sz="1350" dirty="0" smtClean="0">
                <a:latin typeface="Consolas" panose="020B0609020204030204" pitchFamily="49" charset="0"/>
              </a:rPr>
              <a:t>    string </a:t>
            </a:r>
            <a:r>
              <a:rPr lang="en-US" sz="1350" dirty="0" err="1" smtClean="0">
                <a:latin typeface="Consolas" panose="020B0609020204030204" pitchFamily="49" charset="0"/>
              </a:rPr>
              <a:t>m_name</a:t>
            </a:r>
            <a:r>
              <a:rPr lang="en-US" sz="1350" dirty="0" smtClean="0">
                <a:latin typeface="Consolas" panose="020B0609020204030204" pitchFamily="49" charset="0"/>
              </a:rPr>
              <a:t>;</a:t>
            </a:r>
          </a:p>
          <a:p>
            <a:pPr marL="182880" indent="0">
              <a:lnSpc>
                <a:spcPct val="90000"/>
              </a:lnSpc>
              <a:spcBef>
                <a:spcPct val="0"/>
              </a:spcBef>
            </a:pPr>
            <a:r>
              <a:rPr lang="en-US" sz="1350" dirty="0" smtClean="0">
                <a:latin typeface="Consolas" panose="020B0609020204030204" pitchFamily="49" charset="0"/>
              </a:rPr>
              <a:t>    </a:t>
            </a:r>
            <a:r>
              <a:rPr lang="en-US" sz="1350" dirty="0" err="1" smtClean="0">
                <a:latin typeface="Consolas" panose="020B0609020204030204" pitchFamily="49" charset="0"/>
              </a:rPr>
              <a:t>int</a:t>
            </a:r>
            <a:r>
              <a:rPr lang="en-US" sz="1350" dirty="0" smtClean="0">
                <a:latin typeface="Consolas" panose="020B0609020204030204" pitchFamily="49" charset="0"/>
              </a:rPr>
              <a:t> </a:t>
            </a:r>
            <a:r>
              <a:rPr lang="en-US" sz="1350" dirty="0" err="1" smtClean="0">
                <a:latin typeface="Consolas" panose="020B0609020204030204" pitchFamily="49" charset="0"/>
              </a:rPr>
              <a:t>m_years</a:t>
            </a:r>
            <a:r>
              <a:rPr lang="en-US" sz="1350" dirty="0" smtClean="0">
                <a:latin typeface="Consolas" panose="020B0609020204030204" pitchFamily="49" charset="0"/>
              </a:rPr>
              <a:t>;</a:t>
            </a:r>
          </a:p>
          <a:p>
            <a:pPr marL="182880" indent="0">
              <a:lnSpc>
                <a:spcPct val="90000"/>
              </a:lnSpc>
              <a:spcBef>
                <a:spcPct val="0"/>
              </a:spcBef>
            </a:pPr>
            <a:r>
              <a:rPr lang="en-US" sz="1350" dirty="0" smtClean="0">
                <a:latin typeface="Consolas" panose="020B0609020204030204" pitchFamily="49" charset="0"/>
              </a:rPr>
              <a:t>};</a:t>
            </a:r>
            <a:endParaRPr lang="en-US" sz="1350" dirty="0">
              <a:latin typeface="Consolas" panose="020B0609020204030204" pitchFamily="49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1179000" y="3065400"/>
              <a:ext cx="4381200" cy="3823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69640" y="3056040"/>
                <a:ext cx="4399920" cy="401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30034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0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Call superclass member</a:t>
            </a:r>
          </a:p>
        </p:txBody>
      </p:sp>
      <p:sp>
        <p:nvSpPr>
          <p:cNvPr id="772099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009206" y="971550"/>
            <a:ext cx="7787463" cy="3886200"/>
          </a:xfrm>
          <a:prstGeom prst="rect">
            <a:avLst/>
          </a:prstGeom>
        </p:spPr>
        <p:txBody>
          <a:bodyPr/>
          <a:lstStyle/>
          <a:p>
            <a:pPr lvl="1">
              <a:buFontTx/>
              <a:buNone/>
            </a:pPr>
            <a:r>
              <a:rPr lang="en-US" sz="1500" b="1" i="1" dirty="0" err="1">
                <a:latin typeface="Consolas" panose="020B0609020204030204" pitchFamily="49" charset="0"/>
              </a:rPr>
              <a:t>SuperclassName</a:t>
            </a:r>
            <a:r>
              <a:rPr lang="en-US" sz="1500" dirty="0">
                <a:latin typeface="Consolas" panose="020B0609020204030204" pitchFamily="49" charset="0"/>
              </a:rPr>
              <a:t>::</a:t>
            </a:r>
            <a:r>
              <a:rPr lang="en-US" sz="1500" b="1" i="1" dirty="0" err="1">
                <a:latin typeface="Consolas" panose="020B0609020204030204" pitchFamily="49" charset="0"/>
              </a:rPr>
              <a:t>memberName</a:t>
            </a:r>
            <a:r>
              <a:rPr lang="en-US" sz="1500" dirty="0">
                <a:latin typeface="Consolas" panose="020B0609020204030204" pitchFamily="49" charset="0"/>
              </a:rPr>
              <a:t>(</a:t>
            </a:r>
            <a:r>
              <a:rPr lang="en-US" sz="1500" b="1" i="1" dirty="0" err="1">
                <a:latin typeface="Consolas" panose="020B0609020204030204" pitchFamily="49" charset="0"/>
              </a:rPr>
              <a:t>params</a:t>
            </a:r>
            <a:r>
              <a:rPr lang="en-US" sz="1500" dirty="0">
                <a:latin typeface="Consolas" panose="020B0609020204030204" pitchFamily="49" charset="0"/>
              </a:rPr>
              <a:t>)</a:t>
            </a:r>
          </a:p>
          <a:p>
            <a:pPr lvl="1">
              <a:buFontTx/>
              <a:buNone/>
            </a:pPr>
            <a:endParaRPr lang="en-US" sz="1500" dirty="0">
              <a:latin typeface="Consolas" panose="020B0609020204030204" pitchFamily="49" charset="0"/>
            </a:endParaRPr>
          </a:p>
          <a:p>
            <a:r>
              <a:rPr lang="en-US" dirty="0"/>
              <a:t>To call a superclass overridden member from subclass member.</a:t>
            </a:r>
            <a:endParaRPr lang="en-US" sz="600" dirty="0"/>
          </a:p>
          <a:p>
            <a:pPr lvl="1"/>
            <a:r>
              <a:rPr lang="en-US" dirty="0"/>
              <a:t>Example: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6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	double Lawyer::</a:t>
            </a:r>
            <a:r>
              <a:rPr lang="en-US" sz="1500" b="1" dirty="0">
                <a:latin typeface="Consolas" panose="020B0609020204030204" pitchFamily="49" charset="0"/>
              </a:rPr>
              <a:t>salary</a:t>
            </a:r>
            <a:r>
              <a:rPr lang="en-US" sz="1500" dirty="0">
                <a:latin typeface="Consolas" panose="020B0609020204030204" pitchFamily="49" charset="0"/>
              </a:rPr>
              <a:t>() {         </a:t>
            </a:r>
            <a:r>
              <a:rPr lang="en-US" sz="1500" dirty="0">
                <a:solidFill>
                  <a:srgbClr val="008000"/>
                </a:solidFill>
                <a:latin typeface="Consolas" panose="020B0609020204030204" pitchFamily="49" charset="0"/>
              </a:rPr>
              <a:t>// paid twice as much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	    return </a:t>
            </a:r>
            <a:r>
              <a:rPr lang="en-US" sz="1500" b="1" dirty="0">
                <a:solidFill>
                  <a:schemeClr val="accent2"/>
                </a:solidFill>
                <a:latin typeface="Consolas" panose="020B0609020204030204" pitchFamily="49" charset="0"/>
              </a:rPr>
              <a:t>Employee::salary()</a:t>
            </a:r>
            <a:r>
              <a:rPr lang="en-US" sz="1500" dirty="0">
                <a:latin typeface="Consolas" panose="020B0609020204030204" pitchFamily="49" charset="0"/>
              </a:rPr>
              <a:t> * 2;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	}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500" dirty="0">
              <a:latin typeface="Consolas" panose="020B0609020204030204" pitchFamily="49" charset="0"/>
            </a:endParaRPr>
          </a:p>
          <a:p>
            <a:pPr lvl="1"/>
            <a:r>
              <a:rPr lang="en-US" b="1" dirty="0">
                <a:solidFill>
                  <a:schemeClr val="bg2"/>
                </a:solidFill>
              </a:rPr>
              <a:t>Note: Subclass </a:t>
            </a:r>
            <a:r>
              <a:rPr lang="en-US" b="1" i="1" u="sng" dirty="0">
                <a:solidFill>
                  <a:schemeClr val="bg2"/>
                </a:solidFill>
              </a:rPr>
              <a:t>cannot </a:t>
            </a:r>
            <a:r>
              <a:rPr lang="en-US" b="1" u="sng" dirty="0">
                <a:solidFill>
                  <a:schemeClr val="bg2"/>
                </a:solidFill>
              </a:rPr>
              <a:t>access private members</a:t>
            </a:r>
            <a:r>
              <a:rPr lang="en-US" b="1" dirty="0">
                <a:solidFill>
                  <a:schemeClr val="bg2"/>
                </a:solidFill>
              </a:rPr>
              <a:t> of the superclass.</a:t>
            </a:r>
          </a:p>
          <a:p>
            <a:pPr lvl="1"/>
            <a:r>
              <a:rPr lang="en-US" dirty="0"/>
              <a:t>Note: You only need to use this syntax when the superclass's member has been </a:t>
            </a:r>
            <a:r>
              <a:rPr lang="en-US" u="sng" dirty="0"/>
              <a:t>overridden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If you just want to call one member from another, even if that member came from the superclass, you don't need to write </a:t>
            </a:r>
            <a:r>
              <a:rPr lang="en-US" dirty="0">
                <a:latin typeface="Consolas" panose="020B0609020204030204" pitchFamily="49" charset="0"/>
              </a:rPr>
              <a:t>Superclass::</a:t>
            </a:r>
            <a:r>
              <a:rPr lang="en-US" dirty="0"/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197335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81437" y="2186254"/>
            <a:ext cx="6637468" cy="1021556"/>
          </a:xfrm>
        </p:spPr>
        <p:txBody>
          <a:bodyPr/>
          <a:lstStyle/>
          <a:p>
            <a:r>
              <a:rPr lang="en-US" dirty="0" smtClean="0"/>
              <a:t>Polymorphism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81437" y="3207810"/>
            <a:ext cx="8062563" cy="1392866"/>
          </a:xfrm>
        </p:spPr>
        <p:txBody>
          <a:bodyPr>
            <a:normAutofit/>
          </a:bodyPr>
          <a:lstStyle/>
          <a:p>
            <a:r>
              <a:rPr lang="en-US" dirty="0" smtClean="0"/>
              <a:t>Start with </a:t>
            </a:r>
            <a:r>
              <a:rPr lang="en-US" i="1" dirty="0" smtClean="0"/>
              <a:t>how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81041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8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Polymorphism</a:t>
            </a:r>
          </a:p>
        </p:txBody>
      </p:sp>
      <p:sp>
        <p:nvSpPr>
          <p:cNvPr id="737283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948775" y="971550"/>
            <a:ext cx="7947131" cy="3886200"/>
          </a:xfrm>
          <a:prstGeom prst="rect">
            <a:avLst/>
          </a:prstGeom>
        </p:spPr>
        <p:txBody>
          <a:bodyPr/>
          <a:lstStyle/>
          <a:p>
            <a:r>
              <a:rPr lang="en-US" sz="1600" b="1" dirty="0">
                <a:solidFill>
                  <a:schemeClr val="bg2"/>
                </a:solidFill>
              </a:rPr>
              <a:t>polymorphism</a:t>
            </a:r>
            <a:r>
              <a:rPr lang="en-US" sz="1600" dirty="0"/>
              <a:t>: Ability for the </a:t>
            </a:r>
            <a:r>
              <a:rPr lang="en-US" sz="1600" b="1" u="sng" dirty="0"/>
              <a:t>same code</a:t>
            </a:r>
            <a:r>
              <a:rPr lang="en-US" sz="1600" dirty="0"/>
              <a:t> to be used with </a:t>
            </a:r>
            <a:r>
              <a:rPr lang="en-US" sz="1600" b="1" u="sng" dirty="0"/>
              <a:t>different types</a:t>
            </a:r>
            <a:r>
              <a:rPr lang="en-US" sz="1600" dirty="0"/>
              <a:t> of objects and </a:t>
            </a:r>
            <a:r>
              <a:rPr lang="en-US" sz="1600" b="1" u="sng" dirty="0"/>
              <a:t>behave differently with each</a:t>
            </a:r>
            <a:r>
              <a:rPr lang="en-US" sz="1600" dirty="0"/>
              <a:t>.</a:t>
            </a:r>
          </a:p>
          <a:p>
            <a:pPr lvl="1"/>
            <a:endParaRPr lang="en-US" sz="1600" dirty="0" smtClean="0"/>
          </a:p>
          <a:p>
            <a:pPr lvl="1"/>
            <a:r>
              <a:rPr lang="en-US" sz="1600" dirty="0" smtClean="0"/>
              <a:t>Templates provide a kind of </a:t>
            </a:r>
            <a:r>
              <a:rPr lang="en-US" sz="1600" i="1" dirty="0">
                <a:solidFill>
                  <a:schemeClr val="bg2"/>
                </a:solidFill>
              </a:rPr>
              <a:t>compile-time</a:t>
            </a:r>
            <a:r>
              <a:rPr lang="en-US" sz="1600" i="1" dirty="0"/>
              <a:t> </a:t>
            </a:r>
            <a:r>
              <a:rPr lang="en-US" sz="1600" dirty="0"/>
              <a:t>polymorphism</a:t>
            </a:r>
            <a:r>
              <a:rPr lang="en-US" sz="1600" dirty="0" smtClean="0"/>
              <a:t>.</a:t>
            </a:r>
          </a:p>
          <a:p>
            <a:pPr lvl="2"/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Grid&lt;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</a:t>
            </a:r>
            <a:r>
              <a:rPr lang="en-US" sz="1600" dirty="0" smtClean="0"/>
              <a:t>or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Grid&lt;string&gt; </a:t>
            </a:r>
            <a:r>
              <a:rPr lang="en-US" sz="1600" dirty="0" smtClean="0"/>
              <a:t>will output different things for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myGrid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[0][0]</a:t>
            </a:r>
            <a:r>
              <a:rPr lang="en-US" sz="1600" dirty="0" smtClean="0"/>
              <a:t>, but we can predict at compile time which it will do</a:t>
            </a:r>
          </a:p>
          <a:p>
            <a:pPr lvl="2"/>
            <a:endParaRPr lang="en-US" sz="1600" dirty="0" smtClean="0"/>
          </a:p>
          <a:p>
            <a:pPr lvl="1"/>
            <a:r>
              <a:rPr lang="en-US" sz="1600" dirty="0" smtClean="0"/>
              <a:t>Inheritance </a:t>
            </a:r>
            <a:r>
              <a:rPr lang="en-US" sz="1600" dirty="0"/>
              <a:t>provides </a:t>
            </a:r>
            <a:r>
              <a:rPr lang="en-US" sz="1600" i="1" dirty="0">
                <a:solidFill>
                  <a:schemeClr val="bg2"/>
                </a:solidFill>
              </a:rPr>
              <a:t>run-time</a:t>
            </a:r>
            <a:r>
              <a:rPr lang="en-US" sz="1600" i="1" dirty="0"/>
              <a:t> </a:t>
            </a:r>
            <a:r>
              <a:rPr lang="en-US" sz="1600" dirty="0"/>
              <a:t>polymorphism</a:t>
            </a:r>
            <a:r>
              <a:rPr lang="en-US" sz="1600" dirty="0" smtClean="0"/>
              <a:t>.</a:t>
            </a:r>
          </a:p>
          <a:p>
            <a:pPr lvl="2"/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someEmployee.salary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US" sz="1600" dirty="0" smtClean="0"/>
              <a:t>will behave differently at runtime depending on what type of employee—may not be able to predict at compile time which it is</a:t>
            </a:r>
            <a:endParaRPr lang="en-US" sz="1600" dirty="0"/>
          </a:p>
          <a:p>
            <a:pPr lvl="1"/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06189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8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Polymorphism</a:t>
            </a:r>
          </a:p>
        </p:txBody>
      </p:sp>
      <p:sp>
        <p:nvSpPr>
          <p:cNvPr id="737283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948775" y="971550"/>
            <a:ext cx="7707863" cy="325755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rPr lang="en-US" sz="1600" dirty="0" smtClean="0"/>
              <a:t>A </a:t>
            </a:r>
            <a:r>
              <a:rPr lang="en-US" sz="1600" dirty="0"/>
              <a:t>pointer of type </a:t>
            </a:r>
            <a:r>
              <a:rPr lang="en-US" sz="1600" i="1" dirty="0"/>
              <a:t>T</a:t>
            </a:r>
            <a:r>
              <a:rPr lang="en-US" sz="1600" dirty="0"/>
              <a:t>  can point to any subclass of </a:t>
            </a:r>
            <a:r>
              <a:rPr lang="en-US" sz="1600" i="1" dirty="0"/>
              <a:t>T</a:t>
            </a:r>
            <a:r>
              <a:rPr lang="en-US" sz="1600" dirty="0"/>
              <a:t>.</a:t>
            </a:r>
          </a:p>
          <a:p>
            <a:pPr lvl="1">
              <a:buFont typeface="Wingdings" panose="05000000000000000000" pitchFamily="2" charset="2"/>
              <a:buNone/>
            </a:pPr>
            <a:endParaRPr lang="en-US" sz="800" dirty="0">
              <a:latin typeface="Consolas" panose="020B0609020204030204" pitchFamily="49" charset="0"/>
            </a:endParaRPr>
          </a:p>
          <a:p>
            <a:pPr lvl="1">
              <a:spcBef>
                <a:spcPct val="0"/>
              </a:spcBef>
              <a:buNone/>
            </a:pPr>
            <a:r>
              <a:rPr lang="en-US" sz="1400" dirty="0">
                <a:latin typeface="Consolas" panose="020B0609020204030204" pitchFamily="49" charset="0"/>
              </a:rPr>
              <a:t>	</a:t>
            </a:r>
            <a:r>
              <a:rPr lang="en-US" sz="1400" b="1" dirty="0">
                <a:solidFill>
                  <a:schemeClr val="bg2"/>
                </a:solidFill>
                <a:latin typeface="Consolas" panose="020B0609020204030204" pitchFamily="49" charset="0"/>
              </a:rPr>
              <a:t>Employee </a:t>
            </a:r>
            <a:r>
              <a:rPr lang="en-US" sz="1400" b="1" dirty="0" smtClean="0">
                <a:solidFill>
                  <a:schemeClr val="bg2"/>
                </a:solidFill>
                <a:latin typeface="Consolas" panose="020B0609020204030204" pitchFamily="49" charset="0"/>
              </a:rPr>
              <a:t>  *</a:t>
            </a:r>
            <a:r>
              <a:rPr lang="en-US" sz="1400" dirty="0" err="1" smtClean="0">
                <a:latin typeface="Consolas" panose="020B0609020204030204" pitchFamily="49" charset="0"/>
              </a:rPr>
              <a:t>neha</a:t>
            </a:r>
            <a:r>
              <a:rPr lang="en-US" sz="1400" dirty="0" smtClean="0">
                <a:latin typeface="Consolas" panose="020B0609020204030204" pitchFamily="49" charset="0"/>
              </a:rPr>
              <a:t>    = </a:t>
            </a:r>
            <a:r>
              <a:rPr lang="en-US" sz="1400" dirty="0">
                <a:latin typeface="Consolas" panose="020B0609020204030204" pitchFamily="49" charset="0"/>
              </a:rPr>
              <a:t>new </a:t>
            </a:r>
            <a:r>
              <a:rPr lang="en-US" sz="1400" b="1" dirty="0" smtClean="0">
                <a:solidFill>
                  <a:schemeClr val="bg2"/>
                </a:solidFill>
                <a:latin typeface="Consolas" panose="020B0609020204030204" pitchFamily="49" charset="0"/>
              </a:rPr>
              <a:t>Programmer</a:t>
            </a:r>
            <a:r>
              <a:rPr lang="en-US" sz="1400" dirty="0" smtClean="0">
                <a:latin typeface="Consolas" panose="020B0609020204030204" pitchFamily="49" charset="0"/>
              </a:rPr>
              <a:t>("</a:t>
            </a:r>
            <a:r>
              <a:rPr lang="en-US" sz="1400" dirty="0" err="1" smtClean="0">
                <a:latin typeface="Consolas" panose="020B0609020204030204" pitchFamily="49" charset="0"/>
              </a:rPr>
              <a:t>Neha</a:t>
            </a:r>
            <a:r>
              <a:rPr lang="en-US" sz="1400" dirty="0" smtClean="0">
                <a:latin typeface="Consolas" panose="020B0609020204030204" pitchFamily="49" charset="0"/>
              </a:rPr>
              <a:t>", </a:t>
            </a:r>
            <a:r>
              <a:rPr lang="en-US" sz="1400" dirty="0">
                <a:latin typeface="Consolas" panose="020B0609020204030204" pitchFamily="49" charset="0"/>
              </a:rPr>
              <a:t>2);</a:t>
            </a:r>
          </a:p>
          <a:p>
            <a:pPr lvl="1">
              <a:spcBef>
                <a:spcPct val="0"/>
              </a:spcBef>
              <a:buNone/>
            </a:pPr>
            <a:r>
              <a:rPr lang="en-US" sz="1400" dirty="0">
                <a:latin typeface="Consolas" panose="020B0609020204030204" pitchFamily="49" charset="0"/>
              </a:rPr>
              <a:t>	</a:t>
            </a:r>
            <a:r>
              <a:rPr lang="en-US" sz="1400" b="1" dirty="0" smtClean="0">
                <a:solidFill>
                  <a:schemeClr val="bg2"/>
                </a:solidFill>
                <a:latin typeface="Consolas" panose="020B0609020204030204" pitchFamily="49" charset="0"/>
              </a:rPr>
              <a:t>Employee   *</a:t>
            </a:r>
            <a:r>
              <a:rPr lang="en-US" sz="1400" dirty="0" err="1" smtClean="0">
                <a:latin typeface="Consolas" panose="020B0609020204030204" pitchFamily="49" charset="0"/>
              </a:rPr>
              <a:t>diane</a:t>
            </a:r>
            <a:r>
              <a:rPr lang="en-US" sz="1400" dirty="0" smtClean="0">
                <a:latin typeface="Consolas" panose="020B0609020204030204" pitchFamily="49" charset="0"/>
              </a:rPr>
              <a:t>   = </a:t>
            </a:r>
            <a:r>
              <a:rPr lang="en-US" sz="1400" dirty="0">
                <a:latin typeface="Consolas" panose="020B0609020204030204" pitchFamily="49" charset="0"/>
              </a:rPr>
              <a:t>new </a:t>
            </a:r>
            <a:r>
              <a:rPr lang="en-US" sz="1400" b="1" dirty="0">
                <a:solidFill>
                  <a:schemeClr val="bg2"/>
                </a:solidFill>
                <a:latin typeface="Consolas" panose="020B0609020204030204" pitchFamily="49" charset="0"/>
              </a:rPr>
              <a:t>Lawyer</a:t>
            </a:r>
            <a:r>
              <a:rPr lang="en-US" sz="1400" dirty="0" smtClean="0">
                <a:latin typeface="Consolas" panose="020B0609020204030204" pitchFamily="49" charset="0"/>
              </a:rPr>
              <a:t>("Diane", </a:t>
            </a:r>
            <a:r>
              <a:rPr lang="en-US" sz="1400" dirty="0">
                <a:latin typeface="Consolas" panose="020B0609020204030204" pitchFamily="49" charset="0"/>
              </a:rPr>
              <a:t>"Stanford</a:t>
            </a:r>
            <a:r>
              <a:rPr lang="en-US" sz="1400" dirty="0" smtClean="0">
                <a:latin typeface="Consolas" panose="020B0609020204030204" pitchFamily="49" charset="0"/>
              </a:rPr>
              <a:t>", </a:t>
            </a:r>
            <a:r>
              <a:rPr lang="en-US" sz="1400" dirty="0">
                <a:latin typeface="Consolas" panose="020B0609020204030204" pitchFamily="49" charset="0"/>
              </a:rPr>
              <a:t>5);</a:t>
            </a:r>
          </a:p>
          <a:p>
            <a:pPr lvl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400" dirty="0" smtClean="0">
                <a:latin typeface="Consolas" panose="020B0609020204030204" pitchFamily="49" charset="0"/>
              </a:rPr>
              <a:t>	</a:t>
            </a:r>
            <a:r>
              <a:rPr lang="en-US" sz="1400" b="1" dirty="0" smtClean="0">
                <a:solidFill>
                  <a:schemeClr val="bg2"/>
                </a:solidFill>
                <a:latin typeface="Consolas" panose="020B0609020204030204" pitchFamily="49" charset="0"/>
              </a:rPr>
              <a:t>Programmer</a:t>
            </a:r>
            <a:r>
              <a:rPr lang="en-US" sz="1400" dirty="0" smtClean="0">
                <a:solidFill>
                  <a:schemeClr val="bg2"/>
                </a:solidFill>
                <a:latin typeface="Consolas" panose="020B0609020204030204" pitchFamily="49" charset="0"/>
              </a:rPr>
              <a:t> </a:t>
            </a:r>
            <a:r>
              <a:rPr lang="en-US" sz="1400" b="1" dirty="0" smtClean="0">
                <a:solidFill>
                  <a:schemeClr val="bg2"/>
                </a:solidFill>
                <a:latin typeface="Consolas" panose="020B0609020204030204" pitchFamily="49" charset="0"/>
              </a:rPr>
              <a:t>*</a:t>
            </a:r>
            <a:r>
              <a:rPr lang="en-US" sz="1400" dirty="0" err="1" smtClean="0">
                <a:latin typeface="Consolas" panose="020B0609020204030204" pitchFamily="49" charset="0"/>
              </a:rPr>
              <a:t>cynthia</a:t>
            </a:r>
            <a:r>
              <a:rPr lang="en-US" sz="1400" dirty="0" smtClean="0">
                <a:latin typeface="Consolas" panose="020B0609020204030204" pitchFamily="49" charset="0"/>
              </a:rPr>
              <a:t> = new </a:t>
            </a:r>
            <a:r>
              <a:rPr lang="en-US" sz="1400" b="1" dirty="0">
                <a:solidFill>
                  <a:schemeClr val="bg2"/>
                </a:solidFill>
                <a:latin typeface="Consolas" panose="020B0609020204030204" pitchFamily="49" charset="0"/>
              </a:rPr>
              <a:t>Programmer</a:t>
            </a:r>
            <a:r>
              <a:rPr lang="en-US" sz="1400" dirty="0" smtClean="0">
                <a:latin typeface="Consolas" panose="020B0609020204030204" pitchFamily="49" charset="0"/>
              </a:rPr>
              <a:t>("Cynthia", 10);</a:t>
            </a:r>
            <a:endParaRPr lang="en-US" sz="1400" dirty="0">
              <a:latin typeface="Consolas" panose="020B0609020204030204" pitchFamily="49" charset="0"/>
            </a:endParaRPr>
          </a:p>
          <a:p>
            <a:pPr lvl="1">
              <a:spcBef>
                <a:spcPct val="0"/>
              </a:spcBef>
              <a:buFont typeface="Wingdings" panose="05000000000000000000" pitchFamily="2" charset="2"/>
              <a:buNone/>
            </a:pPr>
            <a:endParaRPr lang="en-US" sz="1400" dirty="0">
              <a:latin typeface="Consolas" panose="020B0609020204030204" pitchFamily="49" charset="0"/>
            </a:endParaRPr>
          </a:p>
          <a:p>
            <a:pPr lvl="1">
              <a:lnSpc>
                <a:spcPct val="110000"/>
              </a:lnSpc>
            </a:pPr>
            <a:r>
              <a:rPr lang="en-US" sz="1600" dirty="0" smtClean="0"/>
              <a:t>Why would you do this?</a:t>
            </a:r>
          </a:p>
          <a:p>
            <a:pPr lvl="2">
              <a:lnSpc>
                <a:spcPct val="110000"/>
              </a:lnSpc>
            </a:pPr>
            <a:r>
              <a:rPr lang="en-US" sz="1600" dirty="0" smtClean="0"/>
              <a:t>Handy if you want to have a function that works on any Employee, but takes advantage of custom behavior by specific employee type:</a:t>
            </a:r>
          </a:p>
          <a:p>
            <a:pPr lvl="2">
              <a:lnSpc>
                <a:spcPct val="110000"/>
              </a:lnSpc>
            </a:pPr>
            <a:endParaRPr lang="en-US" sz="1400" dirty="0"/>
          </a:p>
          <a:p>
            <a:pPr marL="344488" lvl="2" indent="0">
              <a:lnSpc>
                <a:spcPct val="110000"/>
              </a:lnSpc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doMonthlyPaycheck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400" b="1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Employee *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employee) {</a:t>
            </a:r>
          </a:p>
          <a:p>
            <a:pPr marL="344488" lvl="2" indent="0">
              <a:lnSpc>
                <a:spcPct val="110000"/>
              </a:lnSpc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&lt;&lt; "You are now $" &lt;&lt; employee-&gt;salary()/12 &lt;&lt; " wealthier!" &lt;&lt; 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44488" lvl="2" indent="0">
              <a:lnSpc>
                <a:spcPct val="110000"/>
              </a:lnSpc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44488" lvl="2" indent="0">
              <a:lnSpc>
                <a:spcPct val="110000"/>
              </a:lnSpc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52339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Polymorphism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7" y="967741"/>
            <a:ext cx="7700963" cy="3699986"/>
          </a:xfrm>
        </p:spPr>
        <p:txBody>
          <a:bodyPr/>
          <a:lstStyle/>
          <a:p>
            <a:r>
              <a:rPr lang="en-US" sz="1600" dirty="0"/>
              <a:t>A pointer of type </a:t>
            </a:r>
            <a:r>
              <a:rPr lang="en-US" sz="1600" i="1" dirty="0"/>
              <a:t>T</a:t>
            </a:r>
            <a:r>
              <a:rPr lang="en-US" sz="1600" dirty="0"/>
              <a:t>  can point to any subclass of </a:t>
            </a:r>
            <a:r>
              <a:rPr lang="en-US" sz="1600" i="1" dirty="0"/>
              <a:t>T</a:t>
            </a:r>
            <a:r>
              <a:rPr lang="en-US" sz="1600" dirty="0"/>
              <a:t>.</a:t>
            </a:r>
          </a:p>
          <a:p>
            <a:pPr lvl="1">
              <a:buNone/>
            </a:pPr>
            <a:endParaRPr lang="en-US" sz="800" dirty="0">
              <a:latin typeface="Consolas" panose="020B0609020204030204" pitchFamily="49" charset="0"/>
            </a:endParaRPr>
          </a:p>
          <a:p>
            <a:pPr lvl="1">
              <a:spcBef>
                <a:spcPct val="0"/>
              </a:spcBef>
              <a:buNone/>
            </a:pPr>
            <a:r>
              <a:rPr lang="en-US" sz="1400" dirty="0">
                <a:latin typeface="Consolas" panose="020B0609020204030204" pitchFamily="49" charset="0"/>
              </a:rPr>
              <a:t>	</a:t>
            </a:r>
            <a:r>
              <a:rPr lang="en-US" sz="1400" b="1" dirty="0">
                <a:solidFill>
                  <a:schemeClr val="bg2"/>
                </a:solidFill>
                <a:latin typeface="Consolas" panose="020B0609020204030204" pitchFamily="49" charset="0"/>
              </a:rPr>
              <a:t>Employee   *</a:t>
            </a:r>
            <a:r>
              <a:rPr lang="en-US" sz="1400" dirty="0" err="1">
                <a:latin typeface="Consolas" panose="020B0609020204030204" pitchFamily="49" charset="0"/>
              </a:rPr>
              <a:t>neha</a:t>
            </a:r>
            <a:r>
              <a:rPr lang="en-US" sz="1400" dirty="0">
                <a:latin typeface="Consolas" panose="020B0609020204030204" pitchFamily="49" charset="0"/>
              </a:rPr>
              <a:t>    = new </a:t>
            </a:r>
            <a:r>
              <a:rPr lang="en-US" sz="1400" b="1" dirty="0">
                <a:solidFill>
                  <a:schemeClr val="bg2"/>
                </a:solidFill>
                <a:latin typeface="Consolas" panose="020B0609020204030204" pitchFamily="49" charset="0"/>
              </a:rPr>
              <a:t>Programmer</a:t>
            </a:r>
            <a:r>
              <a:rPr lang="en-US" sz="1400" dirty="0">
                <a:latin typeface="Consolas" panose="020B0609020204030204" pitchFamily="49" charset="0"/>
              </a:rPr>
              <a:t>("</a:t>
            </a:r>
            <a:r>
              <a:rPr lang="en-US" sz="1400" dirty="0" err="1">
                <a:latin typeface="Consolas" panose="020B0609020204030204" pitchFamily="49" charset="0"/>
              </a:rPr>
              <a:t>Neha</a:t>
            </a:r>
            <a:r>
              <a:rPr lang="en-US" sz="1400" dirty="0">
                <a:latin typeface="Consolas" panose="020B0609020204030204" pitchFamily="49" charset="0"/>
              </a:rPr>
              <a:t>", 2);</a:t>
            </a:r>
          </a:p>
          <a:p>
            <a:pPr lvl="1">
              <a:spcBef>
                <a:spcPct val="0"/>
              </a:spcBef>
              <a:buNone/>
            </a:pPr>
            <a:r>
              <a:rPr lang="en-US" sz="1400" dirty="0">
                <a:latin typeface="Consolas" panose="020B0609020204030204" pitchFamily="49" charset="0"/>
              </a:rPr>
              <a:t>	</a:t>
            </a:r>
            <a:r>
              <a:rPr lang="en-US" sz="1400" b="1" dirty="0">
                <a:solidFill>
                  <a:schemeClr val="bg2"/>
                </a:solidFill>
                <a:latin typeface="Consolas" panose="020B0609020204030204" pitchFamily="49" charset="0"/>
              </a:rPr>
              <a:t>Employee   *</a:t>
            </a:r>
            <a:r>
              <a:rPr lang="en-US" sz="1400" dirty="0" err="1">
                <a:latin typeface="Consolas" panose="020B0609020204030204" pitchFamily="49" charset="0"/>
              </a:rPr>
              <a:t>diane</a:t>
            </a:r>
            <a:r>
              <a:rPr lang="en-US" sz="1400" dirty="0">
                <a:latin typeface="Consolas" panose="020B0609020204030204" pitchFamily="49" charset="0"/>
              </a:rPr>
              <a:t>   = new </a:t>
            </a:r>
            <a:r>
              <a:rPr lang="en-US" sz="1400" b="1" dirty="0">
                <a:solidFill>
                  <a:schemeClr val="bg2"/>
                </a:solidFill>
                <a:latin typeface="Consolas" panose="020B0609020204030204" pitchFamily="49" charset="0"/>
              </a:rPr>
              <a:t>Lawyer</a:t>
            </a:r>
            <a:r>
              <a:rPr lang="en-US" sz="1400" dirty="0">
                <a:latin typeface="Consolas" panose="020B0609020204030204" pitchFamily="49" charset="0"/>
              </a:rPr>
              <a:t>("Diane", "Stanford", 5);</a:t>
            </a:r>
          </a:p>
          <a:p>
            <a:pPr lvl="1">
              <a:spcBef>
                <a:spcPct val="0"/>
              </a:spcBef>
              <a:buNone/>
            </a:pPr>
            <a:r>
              <a:rPr lang="en-US" sz="1400" dirty="0">
                <a:latin typeface="Consolas" panose="020B0609020204030204" pitchFamily="49" charset="0"/>
              </a:rPr>
              <a:t>	</a:t>
            </a:r>
            <a:r>
              <a:rPr lang="en-US" sz="1400" b="1" dirty="0">
                <a:solidFill>
                  <a:schemeClr val="bg2"/>
                </a:solidFill>
                <a:latin typeface="Consolas" panose="020B0609020204030204" pitchFamily="49" charset="0"/>
              </a:rPr>
              <a:t>Programmer</a:t>
            </a:r>
            <a:r>
              <a:rPr lang="en-US" sz="1400" dirty="0">
                <a:solidFill>
                  <a:schemeClr val="bg2"/>
                </a:solidFill>
                <a:latin typeface="Consolas" panose="020B0609020204030204" pitchFamily="49" charset="0"/>
              </a:rPr>
              <a:t> </a:t>
            </a:r>
            <a:r>
              <a:rPr lang="en-US" sz="1400" b="1" dirty="0">
                <a:solidFill>
                  <a:schemeClr val="bg2"/>
                </a:solidFill>
                <a:latin typeface="Consolas" panose="020B0609020204030204" pitchFamily="49" charset="0"/>
              </a:rPr>
              <a:t>*</a:t>
            </a:r>
            <a:r>
              <a:rPr lang="en-US" sz="1400" dirty="0" err="1">
                <a:latin typeface="Consolas" panose="020B0609020204030204" pitchFamily="49" charset="0"/>
              </a:rPr>
              <a:t>cynthia</a:t>
            </a:r>
            <a:r>
              <a:rPr lang="en-US" sz="1400" dirty="0">
                <a:latin typeface="Consolas" panose="020B0609020204030204" pitchFamily="49" charset="0"/>
              </a:rPr>
              <a:t> = new </a:t>
            </a:r>
            <a:r>
              <a:rPr lang="en-US" sz="1400" b="1" dirty="0">
                <a:solidFill>
                  <a:schemeClr val="bg2"/>
                </a:solidFill>
                <a:latin typeface="Consolas" panose="020B0609020204030204" pitchFamily="49" charset="0"/>
              </a:rPr>
              <a:t>Programmer</a:t>
            </a:r>
            <a:r>
              <a:rPr lang="en-US" sz="1400" dirty="0">
                <a:latin typeface="Consolas" panose="020B0609020204030204" pitchFamily="49" charset="0"/>
              </a:rPr>
              <a:t>("Cynthia", 10);</a:t>
            </a:r>
          </a:p>
          <a:p>
            <a:pPr marL="0" lvl="1" indent="0">
              <a:lnSpc>
                <a:spcPct val="110000"/>
              </a:lnSpc>
              <a:buNone/>
            </a:pPr>
            <a:endParaRPr lang="en-US" sz="1600" dirty="0" smtClean="0"/>
          </a:p>
          <a:p>
            <a:pPr lvl="1">
              <a:lnSpc>
                <a:spcPct val="110000"/>
              </a:lnSpc>
            </a:pPr>
            <a:r>
              <a:rPr lang="en-US" sz="1600" dirty="0" smtClean="0"/>
              <a:t>When </a:t>
            </a:r>
            <a:r>
              <a:rPr lang="en-US" sz="1600" dirty="0"/>
              <a:t>a member function is called on </a:t>
            </a:r>
            <a:r>
              <a:rPr lang="en-US" sz="1600" dirty="0" err="1">
                <a:latin typeface="Consolas" panose="020B0609020204030204" pitchFamily="49" charset="0"/>
              </a:rPr>
              <a:t>diane</a:t>
            </a:r>
            <a:r>
              <a:rPr lang="en-US" sz="1600" dirty="0"/>
              <a:t>, it behaves as a </a:t>
            </a:r>
            <a:r>
              <a:rPr lang="en-US" sz="1600" dirty="0">
                <a:latin typeface="Consolas" panose="020B0609020204030204" pitchFamily="49" charset="0"/>
              </a:rPr>
              <a:t>Lawyer</a:t>
            </a:r>
            <a:r>
              <a:rPr lang="en-US" sz="1600" dirty="0"/>
              <a:t>.</a:t>
            </a:r>
          </a:p>
          <a:p>
            <a:pPr lvl="2">
              <a:lnSpc>
                <a:spcPct val="110000"/>
              </a:lnSpc>
            </a:pP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diane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-&gt;salary();</a:t>
            </a:r>
          </a:p>
          <a:p>
            <a:pPr lvl="2">
              <a:lnSpc>
                <a:spcPct val="110000"/>
              </a:lnSpc>
            </a:pPr>
            <a:r>
              <a:rPr lang="en-US" sz="1600" dirty="0" smtClean="0"/>
              <a:t>(</a:t>
            </a:r>
            <a:r>
              <a:rPr lang="en-US" sz="1600" dirty="0"/>
              <a:t>This is because all the employee functions are declared </a:t>
            </a:r>
            <a:r>
              <a:rPr lang="en-US" sz="1600" dirty="0">
                <a:latin typeface="Consolas" panose="020B0609020204030204" pitchFamily="49" charset="0"/>
              </a:rPr>
              <a:t>virtual</a:t>
            </a:r>
            <a:r>
              <a:rPr lang="en-US" sz="1600" dirty="0"/>
              <a:t>.)</a:t>
            </a:r>
            <a:endParaRPr lang="en-US" sz="500" dirty="0"/>
          </a:p>
          <a:p>
            <a:pPr lvl="1"/>
            <a:r>
              <a:rPr lang="en-US" sz="1600" dirty="0"/>
              <a:t>You can </a:t>
            </a:r>
            <a:r>
              <a:rPr lang="en-US" sz="1600" i="1" dirty="0"/>
              <a:t>not </a:t>
            </a:r>
            <a:r>
              <a:rPr lang="en-US" sz="1600" dirty="0"/>
              <a:t>call any </a:t>
            </a:r>
            <a:r>
              <a:rPr lang="en-US" sz="1600" dirty="0">
                <a:latin typeface="Consolas" panose="020B0609020204030204" pitchFamily="49" charset="0"/>
              </a:rPr>
              <a:t>Lawyer</a:t>
            </a:r>
            <a:r>
              <a:rPr lang="en-US" sz="1600" dirty="0"/>
              <a:t>-only members on </a:t>
            </a:r>
            <a:r>
              <a:rPr lang="en-US" sz="1600" dirty="0" err="1" smtClean="0">
                <a:latin typeface="Consolas" panose="020B0609020204030204" pitchFamily="49" charset="0"/>
              </a:rPr>
              <a:t>diane</a:t>
            </a:r>
            <a:r>
              <a:rPr lang="en-US" sz="1600" dirty="0" smtClean="0"/>
              <a:t> </a:t>
            </a:r>
            <a:r>
              <a:rPr lang="en-US" sz="1600" dirty="0"/>
              <a:t>(e.g. </a:t>
            </a:r>
            <a:r>
              <a:rPr lang="en-US" sz="1600" dirty="0">
                <a:latin typeface="Consolas" panose="020B0609020204030204" pitchFamily="49" charset="0"/>
              </a:rPr>
              <a:t>sue</a:t>
            </a:r>
            <a:r>
              <a:rPr lang="en-US" sz="1600" dirty="0" smtClean="0"/>
              <a:t>).</a:t>
            </a:r>
          </a:p>
          <a:p>
            <a:pPr lvl="2"/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diane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sue();            </a:t>
            </a:r>
            <a:r>
              <a:rPr lang="en-US" sz="16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will NOT compile!</a:t>
            </a:r>
            <a:endParaRPr lang="en-US" sz="1600" dirty="0">
              <a:solidFill>
                <a:srgbClr val="00B050"/>
              </a:solidFill>
            </a:endParaRPr>
          </a:p>
          <a:p>
            <a:pPr lvl="1"/>
            <a:r>
              <a:rPr lang="en-US" sz="1600" dirty="0"/>
              <a:t>You </a:t>
            </a:r>
            <a:r>
              <a:rPr lang="en-US" sz="1600" i="1" dirty="0"/>
              <a:t>can</a:t>
            </a:r>
            <a:r>
              <a:rPr lang="en-US" sz="1600" dirty="0"/>
              <a:t> </a:t>
            </a:r>
            <a:r>
              <a:rPr lang="en-US" sz="1600" dirty="0" smtClean="0"/>
              <a:t>call </a:t>
            </a:r>
            <a:r>
              <a:rPr lang="en-US" sz="1600" dirty="0"/>
              <a:t>any </a:t>
            </a:r>
            <a:r>
              <a:rPr lang="en-US" sz="1600" dirty="0">
                <a:latin typeface="Consolas" panose="020B0609020204030204" pitchFamily="49" charset="0"/>
              </a:rPr>
              <a:t>Programmer</a:t>
            </a:r>
            <a:r>
              <a:rPr lang="en-US" sz="1600" dirty="0"/>
              <a:t>-only members on </a:t>
            </a:r>
            <a:r>
              <a:rPr lang="en-US" sz="1600" dirty="0" err="1">
                <a:latin typeface="Consolas" panose="020B0609020204030204" pitchFamily="49" charset="0"/>
              </a:rPr>
              <a:t>cynthia</a:t>
            </a:r>
            <a:r>
              <a:rPr lang="en-US" sz="1600" dirty="0"/>
              <a:t> (e.g. </a:t>
            </a:r>
            <a:r>
              <a:rPr lang="en-US" sz="1600" dirty="0">
                <a:latin typeface="Consolas" panose="020B0609020204030204" pitchFamily="49" charset="0"/>
              </a:rPr>
              <a:t>code</a:t>
            </a:r>
            <a:r>
              <a:rPr lang="en-US" sz="1600" dirty="0" smtClean="0"/>
              <a:t>).</a:t>
            </a:r>
          </a:p>
          <a:p>
            <a:pPr lvl="2"/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cynthia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-&gt;code(</a:t>
            </a:r>
            <a:r>
              <a:rPr lang="en-US" sz="1600" dirty="0" smtClean="0">
                <a:latin typeface="Consolas" panose="020B0609020204030204" pitchFamily="49" charset="0"/>
              </a:rPr>
              <a:t>"Java</a:t>
            </a:r>
            <a:r>
              <a:rPr lang="en-US" sz="1600" dirty="0">
                <a:latin typeface="Consolas" panose="020B0609020204030204" pitchFamily="49" charset="0"/>
              </a:rPr>
              <a:t>"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   </a:t>
            </a:r>
            <a:r>
              <a:rPr lang="en-US" sz="1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sz="16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ok!</a:t>
            </a:r>
            <a:endParaRPr lang="en-US" sz="1600" dirty="0">
              <a:solidFill>
                <a:srgbClr val="00B050"/>
              </a:solidFill>
            </a:endParaRPr>
          </a:p>
          <a:p>
            <a:pPr marL="0" lvl="1" indent="0">
              <a:buNone/>
            </a:pPr>
            <a:endParaRPr lang="en-US" sz="16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963720" y="1210320"/>
              <a:ext cx="6579720" cy="222948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54360" y="1200960"/>
                <a:ext cx="6598440" cy="2248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83390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306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Polymorphism examples</a:t>
            </a:r>
          </a:p>
        </p:txBody>
      </p:sp>
      <p:sp>
        <p:nvSpPr>
          <p:cNvPr id="738307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/>
        <p:txBody>
          <a:bodyPr/>
          <a:lstStyle/>
          <a:p>
            <a:pPr marL="173831" indent="-173831"/>
            <a:r>
              <a:rPr lang="en-US" dirty="0">
                <a:cs typeface="Courier New" panose="02070309020205020404" pitchFamily="49" charset="0"/>
              </a:rPr>
              <a:t>You can use the object's extra functionality by casting.</a:t>
            </a:r>
          </a:p>
          <a:p>
            <a:pPr marL="469106" lvl="1" indent="-209550">
              <a:lnSpc>
                <a:spcPct val="80000"/>
              </a:lnSpc>
              <a:buNone/>
            </a:pPr>
            <a:endParaRPr lang="en-US" sz="900" dirty="0">
              <a:latin typeface="Consolas" panose="020B0609020204030204" pitchFamily="49" charset="0"/>
            </a:endParaRPr>
          </a:p>
          <a:p>
            <a:pPr lvl="1">
              <a:spcBef>
                <a:spcPct val="0"/>
              </a:spcBef>
              <a:buNone/>
            </a:pPr>
            <a:r>
              <a:rPr lang="en-US" sz="1300" dirty="0" smtClean="0">
                <a:solidFill>
                  <a:schemeClr val="bg2"/>
                </a:solidFill>
                <a:latin typeface="Consolas" panose="020B0609020204030204" pitchFamily="49" charset="0"/>
              </a:rPr>
              <a:t>	Employee   </a:t>
            </a:r>
            <a:r>
              <a:rPr lang="en-US" sz="1300" dirty="0">
                <a:solidFill>
                  <a:schemeClr val="bg2"/>
                </a:solidFill>
                <a:latin typeface="Consolas" panose="020B0609020204030204" pitchFamily="49" charset="0"/>
              </a:rPr>
              <a:t>*</a:t>
            </a:r>
            <a:r>
              <a:rPr lang="en-US" sz="1300" dirty="0" err="1">
                <a:latin typeface="Consolas" panose="020B0609020204030204" pitchFamily="49" charset="0"/>
              </a:rPr>
              <a:t>diane</a:t>
            </a:r>
            <a:r>
              <a:rPr lang="en-US" sz="1300" dirty="0">
                <a:latin typeface="Consolas" panose="020B0609020204030204" pitchFamily="49" charset="0"/>
              </a:rPr>
              <a:t>   = new </a:t>
            </a:r>
            <a:r>
              <a:rPr lang="en-US" sz="1300" dirty="0">
                <a:solidFill>
                  <a:schemeClr val="bg2"/>
                </a:solidFill>
                <a:latin typeface="Consolas" panose="020B0609020204030204" pitchFamily="49" charset="0"/>
              </a:rPr>
              <a:t>Lawyer</a:t>
            </a:r>
            <a:r>
              <a:rPr lang="en-US" sz="1300" dirty="0" smtClean="0">
                <a:latin typeface="Consolas" panose="020B0609020204030204" pitchFamily="49" charset="0"/>
              </a:rPr>
              <a:t>("Diane", "Stanford", </a:t>
            </a:r>
            <a:r>
              <a:rPr lang="en-US" sz="1300" dirty="0">
                <a:latin typeface="Consolas" panose="020B0609020204030204" pitchFamily="49" charset="0"/>
              </a:rPr>
              <a:t>5</a:t>
            </a:r>
            <a:r>
              <a:rPr lang="en-US" sz="1300" dirty="0" smtClean="0">
                <a:latin typeface="Consolas" panose="020B0609020204030204" pitchFamily="49" charset="0"/>
              </a:rPr>
              <a:t>);</a:t>
            </a:r>
          </a:p>
          <a:p>
            <a:pPr lvl="1">
              <a:spcBef>
                <a:spcPct val="0"/>
              </a:spcBef>
              <a:buNone/>
            </a:pPr>
            <a:r>
              <a:rPr lang="en-US" sz="1300" dirty="0">
                <a:latin typeface="Consolas" panose="020B0609020204030204" pitchFamily="49" charset="0"/>
              </a:rPr>
              <a:t>	</a:t>
            </a:r>
            <a:r>
              <a:rPr lang="en-US" sz="1300" dirty="0" err="1" smtClean="0">
                <a:latin typeface="Consolas" panose="020B0609020204030204" pitchFamily="49" charset="0"/>
              </a:rPr>
              <a:t>diane</a:t>
            </a:r>
            <a:r>
              <a:rPr lang="en-US" sz="1300" dirty="0" smtClean="0">
                <a:latin typeface="Consolas" panose="020B0609020204030204" pitchFamily="49" charset="0"/>
              </a:rPr>
              <a:t>-&gt;</a:t>
            </a:r>
            <a:r>
              <a:rPr lang="en-US" sz="1300" dirty="0" err="1" smtClean="0">
                <a:latin typeface="Consolas" panose="020B0609020204030204" pitchFamily="49" charset="0"/>
              </a:rPr>
              <a:t>vacationDays</a:t>
            </a:r>
            <a:r>
              <a:rPr lang="en-US" sz="1300" dirty="0">
                <a:latin typeface="Consolas" panose="020B0609020204030204" pitchFamily="49" charset="0"/>
              </a:rPr>
              <a:t>();                          </a:t>
            </a:r>
            <a:r>
              <a:rPr lang="en-US" sz="13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1300" dirty="0" smtClean="0">
                <a:solidFill>
                  <a:srgbClr val="008000"/>
                </a:solidFill>
                <a:latin typeface="Consolas" panose="020B0609020204030204" pitchFamily="49" charset="0"/>
              </a:rPr>
              <a:t>ok</a:t>
            </a:r>
          </a:p>
          <a:p>
            <a:pPr lvl="1">
              <a:spcBef>
                <a:spcPct val="0"/>
              </a:spcBef>
              <a:buNone/>
            </a:pPr>
            <a:r>
              <a:rPr lang="en-US" sz="13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en-US" sz="1300" dirty="0" err="1" smtClean="0">
                <a:solidFill>
                  <a:srgbClr val="800000"/>
                </a:solidFill>
                <a:latin typeface="Consolas" panose="020B0609020204030204" pitchFamily="49" charset="0"/>
              </a:rPr>
              <a:t>diane</a:t>
            </a:r>
            <a:r>
              <a:rPr lang="en-US" sz="1300" dirty="0" smtClean="0">
                <a:solidFill>
                  <a:srgbClr val="800000"/>
                </a:solidFill>
                <a:latin typeface="Consolas" panose="020B0609020204030204" pitchFamily="49" charset="0"/>
              </a:rPr>
              <a:t>-</a:t>
            </a:r>
            <a:r>
              <a:rPr lang="en-US" sz="1300" dirty="0">
                <a:solidFill>
                  <a:srgbClr val="800000"/>
                </a:solidFill>
                <a:latin typeface="Consolas" panose="020B0609020204030204" pitchFamily="49" charset="0"/>
              </a:rPr>
              <a:t>&gt;sue</a:t>
            </a:r>
            <a:r>
              <a:rPr lang="en-US" sz="1300" dirty="0" smtClean="0">
                <a:solidFill>
                  <a:srgbClr val="800000"/>
                </a:solidFill>
                <a:latin typeface="Consolas" panose="020B0609020204030204" pitchFamily="49" charset="0"/>
              </a:rPr>
              <a:t>("Cynthia");            </a:t>
            </a:r>
            <a:r>
              <a:rPr lang="en-US" sz="1300" dirty="0" smtClean="0">
                <a:latin typeface="Consolas" panose="020B0609020204030204" pitchFamily="49" charset="0"/>
              </a:rPr>
              <a:t>              </a:t>
            </a:r>
            <a:r>
              <a:rPr lang="en-US" sz="1300" dirty="0" smtClean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1300" dirty="0">
                <a:solidFill>
                  <a:srgbClr val="008000"/>
                </a:solidFill>
                <a:latin typeface="Consolas" panose="020B0609020204030204" pitchFamily="49" charset="0"/>
              </a:rPr>
              <a:t>compiler </a:t>
            </a:r>
            <a:r>
              <a:rPr lang="en-US" sz="1300" dirty="0" smtClean="0">
                <a:solidFill>
                  <a:srgbClr val="008000"/>
                </a:solidFill>
                <a:latin typeface="Consolas" panose="020B0609020204030204" pitchFamily="49" charset="0"/>
              </a:rPr>
              <a:t>error</a:t>
            </a:r>
          </a:p>
          <a:p>
            <a:pPr lvl="1">
              <a:spcBef>
                <a:spcPct val="0"/>
              </a:spcBef>
              <a:buNone/>
            </a:pPr>
            <a:r>
              <a:rPr lang="en-US" sz="13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en-US" sz="1300" dirty="0" smtClean="0">
                <a:latin typeface="Consolas" panose="020B0609020204030204" pitchFamily="49" charset="0"/>
              </a:rPr>
              <a:t>((</a:t>
            </a:r>
            <a:r>
              <a:rPr lang="en-US" sz="1300" dirty="0">
                <a:latin typeface="Consolas" panose="020B0609020204030204" pitchFamily="49" charset="0"/>
              </a:rPr>
              <a:t>Lawyer*) </a:t>
            </a:r>
            <a:r>
              <a:rPr lang="en-US" sz="1300" dirty="0" err="1" smtClean="0">
                <a:latin typeface="Consolas" panose="020B0609020204030204" pitchFamily="49" charset="0"/>
              </a:rPr>
              <a:t>diane</a:t>
            </a:r>
            <a:r>
              <a:rPr lang="en-US" sz="1300" dirty="0" smtClean="0">
                <a:latin typeface="Consolas" panose="020B0609020204030204" pitchFamily="49" charset="0"/>
              </a:rPr>
              <a:t>)-&gt;</a:t>
            </a:r>
            <a:r>
              <a:rPr lang="en-US" sz="1300" dirty="0">
                <a:latin typeface="Consolas" panose="020B0609020204030204" pitchFamily="49" charset="0"/>
              </a:rPr>
              <a:t>sue</a:t>
            </a:r>
            <a:r>
              <a:rPr lang="en-US" sz="1300" dirty="0" smtClean="0">
                <a:latin typeface="Consolas" panose="020B0609020204030204" pitchFamily="49" charset="0"/>
              </a:rPr>
              <a:t>("Cynthia");              </a:t>
            </a:r>
            <a:r>
              <a:rPr lang="en-US" sz="1300" dirty="0" smtClean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1300" dirty="0">
                <a:solidFill>
                  <a:srgbClr val="008000"/>
                </a:solidFill>
                <a:latin typeface="Consolas" panose="020B0609020204030204" pitchFamily="49" charset="0"/>
              </a:rPr>
              <a:t>ok</a:t>
            </a:r>
          </a:p>
          <a:p>
            <a:pPr marL="469106" lvl="1" indent="-209550">
              <a:lnSpc>
                <a:spcPct val="80000"/>
              </a:lnSpc>
              <a:buNone/>
            </a:pPr>
            <a:endParaRPr lang="en-US" sz="135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marL="173831" indent="-173831"/>
            <a:r>
              <a:rPr lang="en-US" b="1" dirty="0" smtClean="0">
                <a:solidFill>
                  <a:schemeClr val="bg2"/>
                </a:solidFill>
                <a:cs typeface="Courier New" panose="02070309020205020404" pitchFamily="49" charset="0"/>
              </a:rPr>
              <a:t>Pro Tip: </a:t>
            </a:r>
            <a:r>
              <a:rPr lang="en-US" b="1" dirty="0">
                <a:solidFill>
                  <a:schemeClr val="bg2"/>
                </a:solidFill>
                <a:cs typeface="Courier New" panose="02070309020205020404" pitchFamily="49" charset="0"/>
              </a:rPr>
              <a:t>y</a:t>
            </a:r>
            <a:r>
              <a:rPr lang="en-US" b="1" dirty="0" smtClean="0">
                <a:solidFill>
                  <a:schemeClr val="bg2"/>
                </a:solidFill>
                <a:cs typeface="Courier New" panose="02070309020205020404" pitchFamily="49" charset="0"/>
              </a:rPr>
              <a:t>ou </a:t>
            </a:r>
            <a:r>
              <a:rPr lang="en-US" b="1" dirty="0">
                <a:solidFill>
                  <a:schemeClr val="bg2"/>
                </a:solidFill>
                <a:cs typeface="Courier New" panose="02070309020205020404" pitchFamily="49" charset="0"/>
              </a:rPr>
              <a:t>should not cast a pointer into something that it is </a:t>
            </a:r>
            <a:r>
              <a:rPr lang="en-US" b="1" dirty="0" smtClean="0">
                <a:solidFill>
                  <a:schemeClr val="bg2"/>
                </a:solidFill>
                <a:cs typeface="Courier New" panose="02070309020205020404" pitchFamily="49" charset="0"/>
              </a:rPr>
              <a:t>not!</a:t>
            </a:r>
            <a:endParaRPr lang="en-US" b="1" dirty="0">
              <a:solidFill>
                <a:schemeClr val="bg2"/>
              </a:solidFill>
              <a:cs typeface="Courier New" panose="02070309020205020404" pitchFamily="49" charset="0"/>
            </a:endParaRPr>
          </a:p>
          <a:p>
            <a:pPr marL="469106" lvl="1" indent="-209550">
              <a:buFontTx/>
              <a:buChar char="•"/>
            </a:pPr>
            <a:r>
              <a:rPr lang="en-US" u="sng" dirty="0">
                <a:cs typeface="Courier New" panose="02070309020205020404" pitchFamily="49" charset="0"/>
              </a:rPr>
              <a:t>It will compile</a:t>
            </a:r>
            <a:r>
              <a:rPr lang="en-US" dirty="0">
                <a:cs typeface="Courier New" panose="02070309020205020404" pitchFamily="49" charset="0"/>
              </a:rPr>
              <a:t>, but the code will crash (or behave unpredictably)</a:t>
            </a:r>
            <a:br>
              <a:rPr lang="en-US" dirty="0">
                <a:cs typeface="Courier New" panose="02070309020205020404" pitchFamily="49" charset="0"/>
              </a:rPr>
            </a:br>
            <a:r>
              <a:rPr lang="en-US" dirty="0">
                <a:cs typeface="Courier New" panose="02070309020205020404" pitchFamily="49" charset="0"/>
              </a:rPr>
              <a:t>when you try to run it.</a:t>
            </a:r>
          </a:p>
          <a:p>
            <a:pPr marL="469106" lvl="1" indent="-209550">
              <a:lnSpc>
                <a:spcPct val="80000"/>
              </a:lnSpc>
              <a:buNone/>
            </a:pPr>
            <a:endParaRPr lang="en-US" sz="9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marL="469106" lvl="1" indent="-209550">
              <a:lnSpc>
                <a:spcPct val="80000"/>
              </a:lnSpc>
              <a:buNone/>
            </a:pPr>
            <a:r>
              <a:rPr lang="en-US" sz="1350" dirty="0">
                <a:latin typeface="Consolas" panose="020B0609020204030204" pitchFamily="49" charset="0"/>
              </a:rPr>
              <a:t>Employee </a:t>
            </a:r>
            <a:r>
              <a:rPr lang="en-US" sz="1350" dirty="0" smtClean="0">
                <a:latin typeface="Consolas" panose="020B0609020204030204" pitchFamily="49" charset="0"/>
              </a:rPr>
              <a:t>  *</a:t>
            </a:r>
            <a:r>
              <a:rPr lang="en-US" sz="1350" dirty="0" err="1" smtClean="0">
                <a:latin typeface="Consolas" panose="020B0609020204030204" pitchFamily="49" charset="0"/>
              </a:rPr>
              <a:t>carlos</a:t>
            </a:r>
            <a:r>
              <a:rPr lang="en-US" sz="1350" dirty="0" smtClean="0">
                <a:latin typeface="Consolas" panose="020B0609020204030204" pitchFamily="49" charset="0"/>
              </a:rPr>
              <a:t>  = </a:t>
            </a:r>
            <a:r>
              <a:rPr lang="en-US" sz="1350" dirty="0">
                <a:latin typeface="Consolas" panose="020B0609020204030204" pitchFamily="49" charset="0"/>
              </a:rPr>
              <a:t>new Programmer</a:t>
            </a:r>
            <a:r>
              <a:rPr lang="en-US" sz="1350" dirty="0" smtClean="0">
                <a:latin typeface="Consolas" panose="020B0609020204030204" pitchFamily="49" charset="0"/>
              </a:rPr>
              <a:t>("Carlos", </a:t>
            </a:r>
            <a:r>
              <a:rPr lang="en-US" sz="1350" dirty="0">
                <a:latin typeface="Consolas" panose="020B0609020204030204" pitchFamily="49" charset="0"/>
              </a:rPr>
              <a:t>3);</a:t>
            </a:r>
          </a:p>
          <a:p>
            <a:pPr marL="469106" lvl="1" indent="-209550">
              <a:lnSpc>
                <a:spcPct val="80000"/>
              </a:lnSpc>
              <a:buNone/>
            </a:pPr>
            <a:r>
              <a:rPr lang="en-US" sz="1350" dirty="0" err="1" smtClean="0">
                <a:latin typeface="Consolas" panose="020B0609020204030204" pitchFamily="49" charset="0"/>
              </a:rPr>
              <a:t>carlos</a:t>
            </a:r>
            <a:r>
              <a:rPr lang="en-US" sz="1350" dirty="0" smtClean="0">
                <a:latin typeface="Consolas" panose="020B0609020204030204" pitchFamily="49" charset="0"/>
              </a:rPr>
              <a:t>-</a:t>
            </a:r>
            <a:r>
              <a:rPr lang="en-US" sz="1350" dirty="0">
                <a:latin typeface="Consolas" panose="020B0609020204030204" pitchFamily="49" charset="0"/>
              </a:rPr>
              <a:t>&gt;code();                                </a:t>
            </a:r>
            <a:r>
              <a:rPr lang="en-US" sz="1350" dirty="0" smtClean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1350" dirty="0">
                <a:solidFill>
                  <a:srgbClr val="008000"/>
                </a:solidFill>
                <a:latin typeface="Consolas" panose="020B0609020204030204" pitchFamily="49" charset="0"/>
              </a:rPr>
              <a:t>compiler error</a:t>
            </a:r>
          </a:p>
          <a:p>
            <a:pPr marL="469106" lvl="1" indent="-209550">
              <a:lnSpc>
                <a:spcPct val="80000"/>
              </a:lnSpc>
              <a:buNone/>
            </a:pPr>
            <a:r>
              <a:rPr lang="en-US" sz="1350" dirty="0">
                <a:latin typeface="Consolas" panose="020B0609020204030204" pitchFamily="49" charset="0"/>
              </a:rPr>
              <a:t>(</a:t>
            </a:r>
            <a:r>
              <a:rPr lang="en-US" sz="1350" b="1" dirty="0">
                <a:latin typeface="Consolas" panose="020B0609020204030204" pitchFamily="49" charset="0"/>
              </a:rPr>
              <a:t>(Programmer*)</a:t>
            </a:r>
            <a:r>
              <a:rPr lang="en-US" sz="1350" dirty="0">
                <a:latin typeface="Consolas" panose="020B0609020204030204" pitchFamily="49" charset="0"/>
              </a:rPr>
              <a:t> </a:t>
            </a:r>
            <a:r>
              <a:rPr lang="en-US" sz="1350" dirty="0" err="1" smtClean="0">
                <a:latin typeface="Consolas" panose="020B0609020204030204" pitchFamily="49" charset="0"/>
              </a:rPr>
              <a:t>carlos</a:t>
            </a:r>
            <a:r>
              <a:rPr lang="en-US" sz="1350" dirty="0" smtClean="0">
                <a:latin typeface="Consolas" panose="020B0609020204030204" pitchFamily="49" charset="0"/>
              </a:rPr>
              <a:t>)-&gt;</a:t>
            </a:r>
            <a:r>
              <a:rPr lang="en-US" sz="1350" dirty="0">
                <a:latin typeface="Consolas" panose="020B0609020204030204" pitchFamily="49" charset="0"/>
              </a:rPr>
              <a:t>code("</a:t>
            </a:r>
            <a:r>
              <a:rPr lang="en-US" sz="1350" dirty="0" smtClean="0">
                <a:latin typeface="Consolas" panose="020B0609020204030204" pitchFamily="49" charset="0"/>
              </a:rPr>
              <a:t>C++");           </a:t>
            </a:r>
            <a:r>
              <a:rPr lang="en-US" sz="1350" dirty="0" smtClean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1350" dirty="0">
                <a:solidFill>
                  <a:srgbClr val="008000"/>
                </a:solidFill>
                <a:latin typeface="Consolas" panose="020B0609020204030204" pitchFamily="49" charset="0"/>
              </a:rPr>
              <a:t>ok</a:t>
            </a:r>
          </a:p>
          <a:p>
            <a:pPr marL="469106" lvl="1" indent="-209550">
              <a:lnSpc>
                <a:spcPct val="80000"/>
              </a:lnSpc>
              <a:buNone/>
            </a:pPr>
            <a:r>
              <a:rPr lang="en-US" sz="1350" dirty="0">
                <a:solidFill>
                  <a:srgbClr val="800000"/>
                </a:solidFill>
                <a:latin typeface="Consolas" panose="020B0609020204030204" pitchFamily="49" charset="0"/>
              </a:rPr>
              <a:t>(</a:t>
            </a:r>
            <a:r>
              <a:rPr lang="en-US" sz="1350" b="1" dirty="0">
                <a:solidFill>
                  <a:srgbClr val="800000"/>
                </a:solidFill>
                <a:latin typeface="Consolas" panose="020B0609020204030204" pitchFamily="49" charset="0"/>
              </a:rPr>
              <a:t>(Lawyer*)</a:t>
            </a:r>
            <a:r>
              <a:rPr lang="en-US" sz="1350" dirty="0">
                <a:solidFill>
                  <a:srgbClr val="800000"/>
                </a:solidFill>
                <a:latin typeface="Consolas" panose="020B0609020204030204" pitchFamily="49" charset="0"/>
              </a:rPr>
              <a:t> </a:t>
            </a:r>
            <a:r>
              <a:rPr lang="en-US" sz="1350" dirty="0" err="1" smtClean="0">
                <a:solidFill>
                  <a:srgbClr val="800000"/>
                </a:solidFill>
                <a:latin typeface="Consolas" panose="020B0609020204030204" pitchFamily="49" charset="0"/>
              </a:rPr>
              <a:t>carlos</a:t>
            </a:r>
            <a:r>
              <a:rPr lang="en-US" sz="1350" dirty="0" smtClean="0">
                <a:solidFill>
                  <a:srgbClr val="800000"/>
                </a:solidFill>
                <a:latin typeface="Consolas" panose="020B0609020204030204" pitchFamily="49" charset="0"/>
              </a:rPr>
              <a:t>)</a:t>
            </a:r>
            <a:r>
              <a:rPr lang="en-US" sz="1350" dirty="0" smtClean="0">
                <a:latin typeface="Consolas" panose="020B0609020204030204" pitchFamily="49" charset="0"/>
              </a:rPr>
              <a:t>-&gt;</a:t>
            </a:r>
            <a:r>
              <a:rPr lang="en-US" sz="1350" dirty="0">
                <a:latin typeface="Consolas" panose="020B0609020204030204" pitchFamily="49" charset="0"/>
              </a:rPr>
              <a:t>sue</a:t>
            </a:r>
            <a:r>
              <a:rPr lang="en-US" sz="1350" dirty="0" smtClean="0">
                <a:latin typeface="Consolas" panose="020B0609020204030204" pitchFamily="49" charset="0"/>
              </a:rPr>
              <a:t>("Cynthia");            </a:t>
            </a:r>
            <a:r>
              <a:rPr lang="en-US" sz="135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1350" dirty="0" smtClean="0">
                <a:solidFill>
                  <a:srgbClr val="8C1515"/>
                </a:solidFill>
                <a:latin typeface="Consolas" panose="020B0609020204030204" pitchFamily="49" charset="0"/>
              </a:rPr>
              <a:t>No!!! Compiles but crash!!</a:t>
            </a:r>
            <a:endParaRPr lang="en-US" sz="1350" dirty="0">
              <a:solidFill>
                <a:srgbClr val="8C1515"/>
              </a:solidFill>
              <a:latin typeface="Consolas" panose="020B0609020204030204" pitchFamily="49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947880" y="1568520"/>
              <a:ext cx="3767760" cy="6372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38520" y="1559160"/>
                <a:ext cx="3786480" cy="655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8688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8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38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383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3830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3830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383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14720" y="87718"/>
            <a:ext cx="5268558" cy="857250"/>
          </a:xfrm>
        </p:spPr>
        <p:txBody>
          <a:bodyPr>
            <a:normAutofit/>
          </a:bodyPr>
          <a:lstStyle/>
          <a:p>
            <a:r>
              <a:rPr lang="en-US" dirty="0" smtClean="0"/>
              <a:t>Rules for “virtual”: runtime calls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814719" y="1226288"/>
            <a:ext cx="7393615" cy="3429532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51435" indent="0"/>
            <a:r>
              <a:rPr lang="en-US" b="1" dirty="0" err="1"/>
              <a:t>DerivedType</a:t>
            </a:r>
            <a:r>
              <a:rPr lang="en-US" b="1" dirty="0"/>
              <a:t> * </a:t>
            </a:r>
            <a:r>
              <a:rPr lang="en-US" b="1" dirty="0" err="1"/>
              <a:t>obj</a:t>
            </a:r>
            <a:r>
              <a:rPr lang="en-US" b="1" dirty="0"/>
              <a:t> = new </a:t>
            </a:r>
            <a:r>
              <a:rPr lang="en-US" b="1" dirty="0" err="1"/>
              <a:t>DerivedType</a:t>
            </a:r>
            <a:r>
              <a:rPr lang="en-US" b="1" dirty="0"/>
              <a:t>();</a:t>
            </a:r>
          </a:p>
          <a:p>
            <a:r>
              <a:rPr lang="en-US" dirty="0"/>
              <a:t>If we call a method like this: </a:t>
            </a:r>
            <a:r>
              <a:rPr lang="en-US" dirty="0" err="1"/>
              <a:t>obj</a:t>
            </a:r>
            <a:r>
              <a:rPr lang="en-US" dirty="0"/>
              <a:t>-&gt;method(), only one thing could happen:</a:t>
            </a:r>
          </a:p>
          <a:p>
            <a:pPr marL="617220" lvl="1" indent="-342900">
              <a:buFont typeface="+mj-lt"/>
              <a:buAutoNum type="arabicPeriod"/>
            </a:pPr>
            <a:r>
              <a:rPr lang="en-US" dirty="0" err="1"/>
              <a:t>DerivedType’s</a:t>
            </a:r>
            <a:r>
              <a:rPr lang="en-US" dirty="0"/>
              <a:t> implementation of method is called</a:t>
            </a:r>
          </a:p>
          <a:p>
            <a:pPr marL="51435" indent="0"/>
            <a:endParaRPr lang="en-US" b="1" dirty="0" smtClean="0"/>
          </a:p>
          <a:p>
            <a:pPr marL="51435" indent="0"/>
            <a:r>
              <a:rPr lang="en-US" b="1" dirty="0" err="1" smtClean="0"/>
              <a:t>BaseType</a:t>
            </a:r>
            <a:r>
              <a:rPr lang="en-US" b="1" dirty="0" smtClean="0"/>
              <a:t> * </a:t>
            </a:r>
            <a:r>
              <a:rPr lang="en-US" b="1" dirty="0" err="1" smtClean="0"/>
              <a:t>obj</a:t>
            </a:r>
            <a:r>
              <a:rPr lang="en-US" b="1" dirty="0" smtClean="0"/>
              <a:t> = new </a:t>
            </a:r>
            <a:r>
              <a:rPr lang="en-US" b="1" dirty="0" err="1" smtClean="0"/>
              <a:t>DerivedType</a:t>
            </a:r>
            <a:r>
              <a:rPr lang="en-US" b="1" dirty="0" smtClean="0"/>
              <a:t>();</a:t>
            </a:r>
          </a:p>
          <a:p>
            <a:r>
              <a:rPr lang="en-US" dirty="0" smtClean="0"/>
              <a:t>If we call a method like this: </a:t>
            </a:r>
            <a:r>
              <a:rPr lang="en-US" dirty="0" err="1" smtClean="0"/>
              <a:t>obj</a:t>
            </a:r>
            <a:r>
              <a:rPr lang="en-US" dirty="0" smtClean="0"/>
              <a:t>-&gt;method(), two different things could happen:</a:t>
            </a:r>
          </a:p>
          <a:p>
            <a:pPr marL="617220" lvl="1" indent="-342900">
              <a:buFont typeface="+mj-lt"/>
              <a:buAutoNum type="arabicPeriod"/>
            </a:pPr>
            <a:r>
              <a:rPr lang="en-US" dirty="0" smtClean="0"/>
              <a:t>If method is </a:t>
            </a:r>
            <a:r>
              <a:rPr lang="en-US" b="1" dirty="0" smtClean="0"/>
              <a:t>not virtual</a:t>
            </a:r>
            <a:r>
              <a:rPr lang="en-US" dirty="0" smtClean="0"/>
              <a:t>, then </a:t>
            </a:r>
            <a:r>
              <a:rPr lang="en-US" dirty="0" err="1" smtClean="0"/>
              <a:t>BaseType’s</a:t>
            </a:r>
            <a:r>
              <a:rPr lang="en-US" dirty="0" smtClean="0"/>
              <a:t> implementation of method is called</a:t>
            </a:r>
          </a:p>
          <a:p>
            <a:pPr marL="617220" lvl="1" indent="-342900">
              <a:buFont typeface="+mj-lt"/>
              <a:buAutoNum type="arabicPeriod"/>
            </a:pPr>
            <a:r>
              <a:rPr lang="en-US" dirty="0" smtClean="0"/>
              <a:t>If method is </a:t>
            </a:r>
            <a:r>
              <a:rPr lang="en-US" b="1" dirty="0" smtClean="0"/>
              <a:t>virtual</a:t>
            </a:r>
            <a:r>
              <a:rPr lang="en-US" dirty="0" smtClean="0"/>
              <a:t>, then </a:t>
            </a:r>
            <a:r>
              <a:rPr lang="en-US" dirty="0" err="1" smtClean="0"/>
              <a:t>DerivedType’s</a:t>
            </a:r>
            <a:r>
              <a:rPr lang="en-US" dirty="0" smtClean="0"/>
              <a:t> implementation of method is called</a:t>
            </a:r>
          </a:p>
          <a:p>
            <a:pPr marL="27432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5160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1427" y="87718"/>
            <a:ext cx="5268558" cy="857250"/>
          </a:xfrm>
        </p:spPr>
        <p:txBody>
          <a:bodyPr>
            <a:normAutofit/>
          </a:bodyPr>
          <a:lstStyle/>
          <a:p>
            <a:r>
              <a:rPr lang="en-US" dirty="0" smtClean="0"/>
              <a:t>Rules for “virtual”: pure virtual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055725" y="1219200"/>
            <a:ext cx="7102991" cy="352425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If a method of a class looks like this:</a:t>
            </a:r>
          </a:p>
          <a:p>
            <a:pPr lvl="1"/>
            <a:r>
              <a:rPr lang="en-US" b="1" u="sng" dirty="0" smtClean="0">
                <a:latin typeface="Consolas" panose="020B0609020204030204" pitchFamily="49" charset="0"/>
                <a:cs typeface="Consolas" panose="020B0609020204030204" pitchFamily="49" charset="0"/>
              </a:rPr>
              <a:t>virtual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returntype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method() </a:t>
            </a:r>
            <a:r>
              <a:rPr lang="en-US" b="1" u="sng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b="1" u="sng" dirty="0" smtClean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dirty="0" smtClean="0"/>
          </a:p>
          <a:p>
            <a:pPr lvl="1"/>
            <a:r>
              <a:rPr lang="en-US" dirty="0" smtClean="0"/>
              <a:t>then </a:t>
            </a:r>
            <a:r>
              <a:rPr lang="en-US" dirty="0"/>
              <a:t>this </a:t>
            </a:r>
            <a:r>
              <a:rPr lang="en-US" dirty="0" smtClean="0"/>
              <a:t>method is </a:t>
            </a:r>
            <a:r>
              <a:rPr lang="en-US" dirty="0"/>
              <a:t>a called “</a:t>
            </a:r>
            <a:r>
              <a:rPr lang="en-US" b="1" dirty="0">
                <a:solidFill>
                  <a:schemeClr val="accent1"/>
                </a:solidFill>
              </a:rPr>
              <a:t>pure virtual</a:t>
            </a:r>
            <a:r>
              <a:rPr lang="en-US" dirty="0"/>
              <a:t>” </a:t>
            </a:r>
            <a:r>
              <a:rPr lang="en-US" dirty="0" smtClean="0"/>
              <a:t>function</a:t>
            </a:r>
            <a:endParaRPr lang="en-US" dirty="0"/>
          </a:p>
          <a:p>
            <a:pPr lvl="1"/>
            <a:r>
              <a:rPr lang="en-US" dirty="0"/>
              <a:t>a</a:t>
            </a:r>
            <a:r>
              <a:rPr lang="en-US" dirty="0" smtClean="0"/>
              <a:t>nd the class is called an “</a:t>
            </a:r>
            <a:r>
              <a:rPr lang="en-US" b="1" dirty="0" smtClean="0">
                <a:solidFill>
                  <a:schemeClr val="accent1"/>
                </a:solidFill>
              </a:rPr>
              <a:t>abstract class</a:t>
            </a:r>
            <a:r>
              <a:rPr lang="en-US" dirty="0" smtClean="0">
                <a:solidFill>
                  <a:schemeClr val="tx1"/>
                </a:solidFill>
              </a:rPr>
              <a:t>”</a:t>
            </a:r>
          </a:p>
          <a:p>
            <a:pPr lvl="1"/>
            <a:r>
              <a:rPr lang="en-US" dirty="0" smtClean="0"/>
              <a:t>Abstract classes are like Java interfaces</a:t>
            </a:r>
          </a:p>
          <a:p>
            <a:pPr lvl="1"/>
            <a:r>
              <a:rPr lang="en-US" dirty="0" smtClean="0"/>
              <a:t>You cannot do “= new Foo();” if Foo is abstract (just like Java interfaces)</a:t>
            </a:r>
          </a:p>
          <a:p>
            <a:pPr lvl="1"/>
            <a:r>
              <a:rPr lang="en-US" dirty="0" smtClean="0"/>
              <a:t>ALSO, you cannot do “= new </a:t>
            </a:r>
            <a:r>
              <a:rPr lang="en-US" dirty="0" err="1" smtClean="0"/>
              <a:t>DerivedFoo</a:t>
            </a:r>
            <a:r>
              <a:rPr lang="en-US" dirty="0" smtClean="0"/>
              <a:t>();” if </a:t>
            </a:r>
            <a:r>
              <a:rPr lang="en-US" dirty="0" err="1" smtClean="0"/>
              <a:t>DerivedFoo</a:t>
            </a:r>
            <a:r>
              <a:rPr lang="en-US" dirty="0" smtClean="0"/>
              <a:t> extends Foo and </a:t>
            </a:r>
            <a:r>
              <a:rPr lang="en-US" dirty="0" err="1" smtClean="0"/>
              <a:t>DerivedFoo</a:t>
            </a:r>
            <a:r>
              <a:rPr lang="en-US" dirty="0" smtClean="0"/>
              <a:t> does not implement </a:t>
            </a:r>
            <a:r>
              <a:rPr lang="en-US" i="1" u="sng" dirty="0" smtClean="0"/>
              <a:t>all</a:t>
            </a:r>
            <a:r>
              <a:rPr lang="en-US" dirty="0" smtClean="0"/>
              <a:t> the pure virtual methods of Foo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945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1"/>
            </p:custDataLst>
          </p:nvPr>
        </p:nvSpPr>
        <p:spPr>
          <a:xfrm>
            <a:off x="779720" y="216196"/>
            <a:ext cx="7137991" cy="4114800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marL="51435" indent="0"/>
            <a:r>
              <a:rPr lang="en-US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Mammal</a:t>
            </a:r>
            <a:r>
              <a:rPr lang="en-US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public: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virtual void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=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0;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string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“Mammal”;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51435" indent="0"/>
            <a:r>
              <a:rPr lang="en-US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: public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Mammal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virtual void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“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rawr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” &lt;&lt;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string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“Cat”;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  <a:b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Siamese</a:t>
            </a:r>
            <a:r>
              <a:rPr lang="en-US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: public Cat {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public:</a:t>
            </a:r>
          </a:p>
          <a:p>
            <a:pPr marL="51435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virtual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“meow” &lt;&lt;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</a:p>
          <a:p>
            <a:pPr marL="51435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string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“Siamese”; }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virtual void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scratchCouch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“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scraaaatch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” &lt;&lt;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51435" indent="0"/>
            <a:endParaRPr lang="en-US" dirty="0" smtClean="0"/>
          </a:p>
          <a:p>
            <a:pPr marL="51435" indent="0"/>
            <a:r>
              <a:rPr lang="en-US" b="1" dirty="0" smtClean="0"/>
              <a:t>What is printed?   </a:t>
            </a:r>
          </a:p>
          <a:p>
            <a:pPr marL="51435" indent="0"/>
            <a:r>
              <a:rPr lang="en-US" dirty="0" smtClean="0"/>
              <a:t>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iamese * s = new Mammal; </a:t>
            </a:r>
          </a:p>
          <a:p>
            <a:pPr marL="51435" indent="0"/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s-&gt;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</p:txBody>
      </p:sp>
      <p:sp>
        <p:nvSpPr>
          <p:cNvPr id="4" name="Rectangle 3"/>
          <p:cNvSpPr/>
          <p:nvPr>
            <p:custDataLst>
              <p:tags r:id="rId2"/>
            </p:custDataLst>
          </p:nvPr>
        </p:nvSpPr>
        <p:spPr>
          <a:xfrm>
            <a:off x="3847087" y="3444950"/>
            <a:ext cx="443025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“Mammal”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“Cat”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“Siamese”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 Gives an error (identify compiler or crash)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 Other/none/more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111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1"/>
            </p:custDataLst>
          </p:nvPr>
        </p:nvSpPr>
        <p:spPr>
          <a:xfrm>
            <a:off x="779721" y="216196"/>
            <a:ext cx="6536808" cy="4114800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marL="51435" indent="0"/>
            <a:r>
              <a:rPr lang="en-US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Mammal</a:t>
            </a:r>
            <a:r>
              <a:rPr lang="en-US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public: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virtual void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=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0;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string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“Mammal”;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51435" indent="0"/>
            <a:r>
              <a:rPr lang="en-US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: public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Mammal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virtual void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“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rawr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” &lt;&lt;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string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“Cat”;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  <a:b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Siamese</a:t>
            </a:r>
            <a:r>
              <a:rPr lang="en-US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: public Cat {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public:</a:t>
            </a:r>
          </a:p>
          <a:p>
            <a:pPr marL="51435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virtual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“meow” &lt;&lt;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</a:p>
          <a:p>
            <a:pPr marL="51435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string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“Siamese”;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virtual 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scratchCouch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&lt;&lt; “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scraaaatch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” &lt;&lt;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endParaRPr lang="en-US" dirty="0" smtClean="0"/>
          </a:p>
          <a:p>
            <a:pPr marL="51435" indent="0"/>
            <a:r>
              <a:rPr lang="en-US" b="1" dirty="0" smtClean="0"/>
              <a:t>What is printed?   </a:t>
            </a:r>
          </a:p>
          <a:p>
            <a:pPr marL="51435" indent="0"/>
            <a:r>
              <a:rPr lang="en-US" dirty="0" smtClean="0"/>
              <a:t>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iamese * s = new Siamese; </a:t>
            </a:r>
          </a:p>
          <a:p>
            <a:pPr marL="51435" indent="0"/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s-&gt;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</p:txBody>
      </p:sp>
      <p:sp>
        <p:nvSpPr>
          <p:cNvPr id="4" name="Rectangle 3"/>
          <p:cNvSpPr/>
          <p:nvPr>
            <p:custDataLst>
              <p:tags r:id="rId2"/>
            </p:custDataLst>
          </p:nvPr>
        </p:nvSpPr>
        <p:spPr>
          <a:xfrm>
            <a:off x="3932466" y="3409507"/>
            <a:ext cx="443025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“Mammal”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“Cat”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“Siamese”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 Gives </a:t>
            </a:r>
            <a:r>
              <a:rPr lang="en-US" dirty="0">
                <a:latin typeface="Calibri" panose="020F0502020204030204" pitchFamily="34" charset="0"/>
                <a:cs typeface="Consolas" panose="020B0609020204030204" pitchFamily="49" charset="0"/>
              </a:rPr>
              <a:t>an error (identify compiler or crash)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 Other/none/more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749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1"/>
            </p:custDataLst>
          </p:nvPr>
        </p:nvSpPr>
        <p:spPr>
          <a:xfrm>
            <a:off x="779721" y="216196"/>
            <a:ext cx="6536808" cy="4114800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marL="51435" indent="0"/>
            <a:r>
              <a:rPr lang="en-US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Mammal</a:t>
            </a:r>
            <a:r>
              <a:rPr lang="en-US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public: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virtual void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=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0;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string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“Mammal”;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51435" indent="0"/>
            <a:r>
              <a:rPr lang="en-US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: public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Mammal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virtual void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“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rawr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” &lt;&lt;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string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“Cat”;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  <a:b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Siamese</a:t>
            </a:r>
            <a:r>
              <a:rPr lang="en-US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: public Cat {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public:</a:t>
            </a:r>
          </a:p>
          <a:p>
            <a:pPr marL="51435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virtual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“meow” &lt;&lt;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</a:p>
          <a:p>
            <a:pPr marL="51435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string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“Siamese”;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virtual 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scratchCouch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&lt;&lt; “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scraaaatch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” &lt;&lt;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endParaRPr lang="en-US" dirty="0" smtClean="0"/>
          </a:p>
          <a:p>
            <a:pPr marL="51435" indent="0"/>
            <a:r>
              <a:rPr lang="en-US" b="1" dirty="0" smtClean="0"/>
              <a:t>What is printed?   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Mammal * m = new Mammal; </a:t>
            </a:r>
          </a:p>
          <a:p>
            <a:pPr marL="51435" indent="0"/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m-&gt;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</p:txBody>
      </p:sp>
      <p:sp>
        <p:nvSpPr>
          <p:cNvPr id="4" name="Rectangle 3"/>
          <p:cNvSpPr/>
          <p:nvPr>
            <p:custDataLst>
              <p:tags r:id="rId2"/>
            </p:custDataLst>
          </p:nvPr>
        </p:nvSpPr>
        <p:spPr>
          <a:xfrm>
            <a:off x="3701167" y="3374066"/>
            <a:ext cx="443025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“Mammal”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“Cat”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“Siamese”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 Gives </a:t>
            </a:r>
            <a:r>
              <a:rPr lang="en-US" dirty="0">
                <a:latin typeface="Calibri" panose="020F0502020204030204" pitchFamily="34" charset="0"/>
                <a:cs typeface="Consolas" panose="020B0609020204030204" pitchFamily="49" charset="0"/>
              </a:rPr>
              <a:t>an error (identify compiler or crash)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 Other/none/more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79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1"/>
            </p:custDataLst>
          </p:nvPr>
        </p:nvSpPr>
        <p:spPr>
          <a:xfrm>
            <a:off x="820478" y="281464"/>
            <a:ext cx="6941289" cy="4248006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marL="51435" indent="0"/>
            <a:r>
              <a:rPr lang="en-US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Mammal</a:t>
            </a:r>
            <a:r>
              <a:rPr lang="en-US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public: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virtual void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=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0;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string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“Mammal”;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51435" indent="0"/>
            <a:r>
              <a:rPr lang="en-US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: public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Mammal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virtual void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“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rawr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” &lt;&lt;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string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“Cat”;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  <a:b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Siamese</a:t>
            </a:r>
            <a:r>
              <a:rPr lang="en-US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: public Cat {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public:</a:t>
            </a:r>
          </a:p>
          <a:p>
            <a:pPr marL="51435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virtual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“meow” &lt;&lt;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</a:p>
          <a:p>
            <a:pPr marL="51435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string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“Siamese”;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virtual 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scratchCouch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&lt;&lt; “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scraaaatch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” &lt;&lt;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51435" indent="0"/>
            <a:endParaRPr lang="en-US" dirty="0" smtClean="0"/>
          </a:p>
          <a:p>
            <a:pPr marL="51435" indent="0"/>
            <a:r>
              <a:rPr lang="en-US" b="1" dirty="0" smtClean="0"/>
              <a:t>What is printed?   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Mammal *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Siamese; </a:t>
            </a:r>
          </a:p>
          <a:p>
            <a:pPr marL="51435" indent="0"/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m-&gt;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</p:txBody>
      </p:sp>
      <p:sp>
        <p:nvSpPr>
          <p:cNvPr id="4" name="Rectangle 3"/>
          <p:cNvSpPr/>
          <p:nvPr>
            <p:custDataLst>
              <p:tags r:id="rId2"/>
            </p:custDataLst>
          </p:nvPr>
        </p:nvSpPr>
        <p:spPr>
          <a:xfrm>
            <a:off x="3840317" y="3487479"/>
            <a:ext cx="443025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“Mammal”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“Cat”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“Siamese”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 Gives </a:t>
            </a:r>
            <a:r>
              <a:rPr lang="en-US" dirty="0">
                <a:latin typeface="Calibri" panose="020F0502020204030204" pitchFamily="34" charset="0"/>
                <a:cs typeface="Consolas" panose="020B0609020204030204" pitchFamily="49" charset="0"/>
              </a:rPr>
              <a:t>an error (identify compiler or crash)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 Other/none/more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407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1"/>
            </p:custDataLst>
          </p:nvPr>
        </p:nvSpPr>
        <p:spPr>
          <a:xfrm>
            <a:off x="820478" y="281464"/>
            <a:ext cx="6941289" cy="4248006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marL="51435" indent="0"/>
            <a:r>
              <a:rPr lang="en-US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Mammal</a:t>
            </a:r>
            <a:r>
              <a:rPr lang="en-US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public: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virtual void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=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0;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string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“Mammal”;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51435" indent="0"/>
            <a:r>
              <a:rPr lang="en-US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: public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Mammal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virtual void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“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rawr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” &lt;&lt;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string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“Cat”;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  <a:b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Siamese</a:t>
            </a:r>
            <a:r>
              <a:rPr lang="en-US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: public Cat {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public:</a:t>
            </a:r>
          </a:p>
          <a:p>
            <a:pPr marL="51435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virtual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“meow” &lt;&lt;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</a:p>
          <a:p>
            <a:pPr marL="51435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string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“Siamese”;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virtual 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scratchCouch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&lt;&lt; “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scraaaatch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” &lt;&lt;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51435" indent="0"/>
            <a:endParaRPr lang="en-US" dirty="0" smtClean="0"/>
          </a:p>
          <a:p>
            <a:pPr marL="51435" indent="0"/>
            <a:r>
              <a:rPr lang="en-US" b="1" dirty="0" smtClean="0"/>
              <a:t>What is printed?   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Mammal *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Siamese; 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m-&gt;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scratchCouch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</p:txBody>
      </p:sp>
      <p:sp>
        <p:nvSpPr>
          <p:cNvPr id="4" name="Rectangle 3"/>
          <p:cNvSpPr/>
          <p:nvPr>
            <p:custDataLst>
              <p:tags r:id="rId2"/>
            </p:custDataLst>
          </p:nvPr>
        </p:nvSpPr>
        <p:spPr>
          <a:xfrm>
            <a:off x="3840317" y="3487479"/>
            <a:ext cx="443025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“Mammal”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“Cat”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“Siamese”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 Gives </a:t>
            </a:r>
            <a:r>
              <a:rPr lang="en-US" dirty="0">
                <a:latin typeface="Calibri" panose="020F0502020204030204" pitchFamily="34" charset="0"/>
                <a:cs typeface="Consolas" panose="020B0609020204030204" pitchFamily="49" charset="0"/>
              </a:rPr>
              <a:t>an error (identify compiler or crash)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 Other/none/more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10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1"/>
            </p:custDataLst>
          </p:nvPr>
        </p:nvSpPr>
        <p:spPr>
          <a:xfrm>
            <a:off x="763771" y="230372"/>
            <a:ext cx="7139763" cy="4114800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marL="51435" indent="0"/>
            <a:r>
              <a:rPr lang="en-US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Mammal</a:t>
            </a:r>
            <a:r>
              <a:rPr lang="en-US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public: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virtual void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=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0;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string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“Mammal”;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51435" indent="0"/>
            <a:r>
              <a:rPr lang="en-US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: public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Mammal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virtual void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“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rawr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” &lt;&lt;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string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“Cat”;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  <a:b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Siamese</a:t>
            </a:r>
            <a:r>
              <a:rPr lang="en-US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: public Cat {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public:</a:t>
            </a:r>
          </a:p>
          <a:p>
            <a:pPr marL="51435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virtual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“meow” &lt;&lt;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</a:p>
          <a:p>
            <a:pPr marL="51435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string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“Siamese”;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virtual 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scratchCouch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&lt;&lt; “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scraaaatch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” &lt;&lt;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endParaRPr lang="en-US" dirty="0" smtClean="0"/>
          </a:p>
          <a:p>
            <a:pPr marL="51435" indent="0"/>
            <a:r>
              <a:rPr lang="en-US" b="1" dirty="0" smtClean="0"/>
              <a:t>What is printed?   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Cat *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Siamese; 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c-&gt;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</p:txBody>
      </p:sp>
      <p:sp>
        <p:nvSpPr>
          <p:cNvPr id="4" name="Rectangle 3"/>
          <p:cNvSpPr/>
          <p:nvPr>
            <p:custDataLst>
              <p:tags r:id="rId2"/>
            </p:custDataLst>
          </p:nvPr>
        </p:nvSpPr>
        <p:spPr>
          <a:xfrm>
            <a:off x="3706997" y="3466213"/>
            <a:ext cx="443025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rawr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“meow”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“Siamese”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 Gives </a:t>
            </a:r>
            <a:r>
              <a:rPr lang="en-US" dirty="0">
                <a:latin typeface="Calibri" panose="020F0502020204030204" pitchFamily="34" charset="0"/>
                <a:cs typeface="Consolas" panose="020B0609020204030204" pitchFamily="49" charset="0"/>
              </a:rPr>
              <a:t>an error (identify compiler or crash)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 Other/none/more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232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SU_Preso_16x9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SU_Preso_16x9_v5 (1)</Template>
  <TotalTime>15040</TotalTime>
  <Words>1459</Words>
  <Application>Microsoft Office PowerPoint</Application>
  <PresentationFormat>On-screen Show (16:9)</PresentationFormat>
  <Paragraphs>426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5" baseType="lpstr">
      <vt:lpstr>ＭＳ Ｐゴシック</vt:lpstr>
      <vt:lpstr>ＭＳ Ｐゴシック</vt:lpstr>
      <vt:lpstr>Arial</vt:lpstr>
      <vt:lpstr>Calibri</vt:lpstr>
      <vt:lpstr>Consolas</vt:lpstr>
      <vt:lpstr>Courier New</vt:lpstr>
      <vt:lpstr>Source Sans Pro</vt:lpstr>
      <vt:lpstr>Source Sans Pro Semibold</vt:lpstr>
      <vt:lpstr>Wingdings</vt:lpstr>
      <vt:lpstr>SU_Preso_16x9_v5</vt:lpstr>
      <vt:lpstr>SU_Template_TopBar</vt:lpstr>
      <vt:lpstr>Programming Abstractions</vt:lpstr>
      <vt:lpstr>Inheritance Topics</vt:lpstr>
      <vt:lpstr>Inheritance</vt:lpstr>
      <vt:lpstr>Inheritance: what?</vt:lpstr>
      <vt:lpstr>Inheritance: why?</vt:lpstr>
      <vt:lpstr>Inheritance: how?</vt:lpstr>
      <vt:lpstr>Inheritance vocab</vt:lpstr>
      <vt:lpstr>Inheritance Example</vt:lpstr>
      <vt:lpstr>Behind the scenes…</vt:lpstr>
      <vt:lpstr>GObject hierarchy</vt:lpstr>
      <vt:lpstr>GObject members</vt:lpstr>
      <vt:lpstr>GObject members</vt:lpstr>
      <vt:lpstr>GObject hierarchy</vt:lpstr>
      <vt:lpstr>Inheritance Example</vt:lpstr>
      <vt:lpstr>Example: Employees</vt:lpstr>
      <vt:lpstr>Employee class</vt:lpstr>
      <vt:lpstr>Exercise: Employees</vt:lpstr>
      <vt:lpstr>Inheritance syntax</vt:lpstr>
      <vt:lpstr>Call superclass c'tor</vt:lpstr>
      <vt:lpstr>Your turn: inheritance</vt:lpstr>
      <vt:lpstr>Call superclass member</vt:lpstr>
      <vt:lpstr>Polymorphism</vt:lpstr>
      <vt:lpstr>Polymorphism</vt:lpstr>
      <vt:lpstr>Polymorphism</vt:lpstr>
      <vt:lpstr>Polymorphism</vt:lpstr>
      <vt:lpstr>Polymorphism examples</vt:lpstr>
      <vt:lpstr>Rules for “virtual”: runtime calls</vt:lpstr>
      <vt:lpstr>Rules for “virtual”: pure virtual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Abstractions</dc:title>
  <dc:creator>c l</dc:creator>
  <dc:description>2012 PowerPoint template redesign</dc:description>
  <cp:lastModifiedBy>c l</cp:lastModifiedBy>
  <cp:revision>317</cp:revision>
  <cp:lastPrinted>2015-11-13T19:23:30Z</cp:lastPrinted>
  <dcterms:created xsi:type="dcterms:W3CDTF">2014-04-02T04:36:08Z</dcterms:created>
  <dcterms:modified xsi:type="dcterms:W3CDTF">2016-05-25T20:47:08Z</dcterms:modified>
</cp:coreProperties>
</file>