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  <Override PartName="/ppt/media/image3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12166"/>
              <a:lumOff val="-13042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8FA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 b="def" i="def"/>
      <a:tcStyle>
        <a:tcBdr/>
        <a:fill>
          <a:solidFill>
            <a:srgbClr val="E4E4E0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7" name="Shape 17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0"/>
            <a:ext cx="22252676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Title Text"/>
          <p:cNvSpPr txBox="1"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 txBox="1"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100"/>
            <a:ext cx="0" cy="200043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" name="Image"/>
          <p:cNvSpPr/>
          <p:nvPr>
            <p:ph type="pic" idx="13"/>
          </p:nvPr>
        </p:nvSpPr>
        <p:spPr>
          <a:xfrm>
            <a:off x="0" y="0"/>
            <a:ext cx="24384000" cy="10680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" name="Title Text"/>
          <p:cNvSpPr txBox="1"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 txBox="1"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 txBox="1"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3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6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" name="Title Text"/>
          <p:cNvSpPr txBox="1"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 txBox="1"/>
          <p:nvPr>
            <p:ph type="sldNum" sz="quarter" idx="2"/>
          </p:nvPr>
        </p:nvSpPr>
        <p:spPr>
          <a:xfrm>
            <a:off x="952499" y="129921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800" y="2768600"/>
            <a:ext cx="9512612" cy="18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5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Title Text"/>
          <p:cNvSpPr txBox="1"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 txBox="1"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 txBox="1"/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 txBox="1"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5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7" name="Image"/>
          <p:cNvSpPr/>
          <p:nvPr>
            <p:ph type="pic" sz="quarter" idx="13"/>
          </p:nvPr>
        </p:nvSpPr>
        <p:spPr>
          <a:xfrm>
            <a:off x="16014700" y="6502400"/>
            <a:ext cx="7569200" cy="5346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8" name="Image"/>
          <p:cNvSpPr/>
          <p:nvPr>
            <p:ph type="pic" sz="quarter" idx="14"/>
          </p:nvPr>
        </p:nvSpPr>
        <p:spPr>
          <a:xfrm>
            <a:off x="16014700" y="709206"/>
            <a:ext cx="7569200" cy="53467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Image"/>
          <p:cNvSpPr/>
          <p:nvPr>
            <p:ph type="pic" idx="15"/>
          </p:nvPr>
        </p:nvSpPr>
        <p:spPr>
          <a:xfrm>
            <a:off x="977900" y="713695"/>
            <a:ext cx="14579600" cy="11137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0" name="Body Level One…"/>
          <p:cNvSpPr txBox="1"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–Johnny Appleseed"/>
          <p:cNvSpPr txBox="1"/>
          <p:nvPr>
            <p:ph type="body" sz="quarter" idx="13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10" name="“Type a quote here.”"/>
          <p:cNvSpPr txBox="1"/>
          <p:nvPr>
            <p:ph type="body" sz="quarter" idx="14"/>
          </p:nvPr>
        </p:nvSpPr>
        <p:spPr>
          <a:xfrm>
            <a:off x="2387600" y="6061864"/>
            <a:ext cx="19621500" cy="94457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647700">
              <a:spcBef>
                <a:spcPts val="3400"/>
              </a:spcBef>
              <a:buSzTx/>
              <a:buFontTx/>
              <a:buNone/>
              <a:defRPr sz="5600"/>
            </a:lvl1pPr>
          </a:lstStyle>
          <a:p>
            <a:pPr/>
            <a:r>
              <a:t>“Type a quote here.”</a:t>
            </a:r>
          </a:p>
        </p:txBody>
      </p:sp>
      <p:pic>
        <p:nvPicPr>
          <p:cNvPr id="11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120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"/>
          <p:cNvSpPr/>
          <p:nvPr/>
        </p:nvSpPr>
        <p:spPr>
          <a:xfrm>
            <a:off x="3047999" y="-1"/>
            <a:ext cx="18288001" cy="8229601"/>
          </a:xfrm>
          <a:prstGeom prst="rect">
            <a:avLst/>
          </a:prstGeom>
          <a:solidFill>
            <a:srgbClr val="7F0325"/>
          </a:solidFill>
          <a:ln w="25400">
            <a:solidFill>
              <a:srgbClr val="4F81BD"/>
            </a:solidFill>
          </a:ln>
        </p:spPr>
        <p:txBody>
          <a:bodyPr tIns="91439" bIns="91439" anchor="ctr"/>
          <a:lstStyle/>
          <a:p>
            <a:pPr defTabSz="1828800">
              <a:defRPr baseline="-15913"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37" name="Title Text"/>
          <p:cNvSpPr txBox="1"/>
          <p:nvPr>
            <p:ph type="title"/>
          </p:nvPr>
        </p:nvSpPr>
        <p:spPr>
          <a:xfrm>
            <a:off x="4419599" y="457199"/>
            <a:ext cx="15544801" cy="1219201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defTabSz="1828800">
              <a:defRPr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8" name="Slide Number"/>
          <p:cNvSpPr txBox="1"/>
          <p:nvPr>
            <p:ph type="sldNum" sz="quarter" idx="2"/>
          </p:nvPr>
        </p:nvSpPr>
        <p:spPr>
          <a:xfrm>
            <a:off x="16154400" y="12344400"/>
            <a:ext cx="4267200" cy="73660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defTabSz="1828800">
              <a:defRPr baseline="-16363" sz="22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46" name="Title Text"/>
          <p:cNvSpPr txBox="1"/>
          <p:nvPr>
            <p:ph type="title"/>
          </p:nvPr>
        </p:nvSpPr>
        <p:spPr>
          <a:xfrm>
            <a:off x="1447800" y="361950"/>
            <a:ext cx="21488400" cy="34290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marL="574357" defTabSz="819150">
              <a:lnSpc>
                <a:spcPct val="90000"/>
              </a:lnSpc>
              <a:defRPr sz="10800">
                <a:solidFill>
                  <a:srgbClr val="5C89A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7" name="Body Level One…"/>
          <p:cNvSpPr txBox="1"/>
          <p:nvPr>
            <p:ph type="body" idx="1"/>
          </p:nvPr>
        </p:nvSpPr>
        <p:spPr>
          <a:xfrm>
            <a:off x="1447800" y="3905250"/>
            <a:ext cx="21488400" cy="80391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79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68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413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8" name="Slide Number"/>
          <p:cNvSpPr txBox="1"/>
          <p:nvPr>
            <p:ph type="sldNum" sz="quarter" idx="2"/>
          </p:nvPr>
        </p:nvSpPr>
        <p:spPr>
          <a:xfrm>
            <a:off x="23473501" y="-43703"/>
            <a:ext cx="984200" cy="1008076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 sz="5800"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49" name="Rectangle"/>
          <p:cNvSpPr/>
          <p:nvPr/>
        </p:nvSpPr>
        <p:spPr>
          <a:xfrm>
            <a:off x="16116" y="8223997"/>
            <a:ext cx="2435176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2 Colum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57" name="Title Text"/>
          <p:cNvSpPr txBox="1"/>
          <p:nvPr>
            <p:ph type="title"/>
          </p:nvPr>
        </p:nvSpPr>
        <p:spPr>
          <a:xfrm>
            <a:off x="1447800" y="361950"/>
            <a:ext cx="21488400" cy="34290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marL="574357" defTabSz="819150">
              <a:lnSpc>
                <a:spcPct val="90000"/>
              </a:lnSpc>
              <a:defRPr sz="10800">
                <a:solidFill>
                  <a:srgbClr val="5C89A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8" name="Body Level One…"/>
          <p:cNvSpPr txBox="1"/>
          <p:nvPr>
            <p:ph type="body" idx="1"/>
          </p:nvPr>
        </p:nvSpPr>
        <p:spPr>
          <a:xfrm>
            <a:off x="1447800" y="3905250"/>
            <a:ext cx="21488400" cy="8039100"/>
          </a:xfrm>
          <a:prstGeom prst="rect">
            <a:avLst/>
          </a:prstGeom>
        </p:spPr>
        <p:txBody>
          <a:bodyPr lIns="76200" tIns="76200" rIns="76200" bIns="76200" numCol="2" spcCol="1074419">
            <a:noAutofit/>
          </a:bodyPr>
          <a:lstStyle>
            <a:lvl1pPr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79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68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413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9" name="Slide Number"/>
          <p:cNvSpPr txBox="1"/>
          <p:nvPr>
            <p:ph type="sldNum" sz="quarter" idx="2"/>
          </p:nvPr>
        </p:nvSpPr>
        <p:spPr>
          <a:xfrm>
            <a:off x="23442284" y="7718450"/>
            <a:ext cx="419304" cy="425400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60" name="Rectangle"/>
          <p:cNvSpPr/>
          <p:nvPr/>
        </p:nvSpPr>
        <p:spPr>
          <a:xfrm>
            <a:off x="-24364" y="8218213"/>
            <a:ext cx="2443272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itle Text"/>
          <p:cNvSpPr txBox="1"/>
          <p:nvPr>
            <p:ph type="title"/>
          </p:nvPr>
        </p:nvSpPr>
        <p:spPr>
          <a:xfrm>
            <a:off x="1219200" y="549276"/>
            <a:ext cx="21945600" cy="22860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ctr" defTabSz="914400">
              <a:defRPr sz="8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8" name="Body Level One…"/>
          <p:cNvSpPr txBox="1"/>
          <p:nvPr>
            <p:ph type="body" idx="1"/>
          </p:nvPr>
        </p:nvSpPr>
        <p:spPr>
          <a:xfrm>
            <a:off x="1219200" y="3200401"/>
            <a:ext cx="21945600" cy="9051927"/>
          </a:xfrm>
          <a:prstGeom prst="rect">
            <a:avLst/>
          </a:prstGeom>
        </p:spPr>
        <p:txBody>
          <a:bodyPr lIns="91439" tIns="91439" rIns="91439" bIns="91439"/>
          <a:lstStyle>
            <a:lvl1pPr marL="685800" indent="-685800" defTabSz="914400">
              <a:spcBef>
                <a:spcPts val="15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110342" indent="-653142" defTabSz="914400">
              <a:spcBef>
                <a:spcPts val="1500"/>
              </a:spcBef>
              <a:buSzPct val="100000"/>
              <a:buFont typeface="Arial"/>
              <a:buChar char="–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524000" indent="-609600" defTabSz="914400">
              <a:spcBef>
                <a:spcPts val="15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103120" indent="-731520" defTabSz="914400">
              <a:spcBef>
                <a:spcPts val="1500"/>
              </a:spcBef>
              <a:buSzPct val="100000"/>
              <a:buFont typeface="Arial"/>
              <a:buChar char="–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560320" indent="-731520" defTabSz="914400">
              <a:spcBef>
                <a:spcPts val="1500"/>
              </a:spcBef>
              <a:buSzPct val="100000"/>
              <a:buFont typeface="Arial"/>
              <a:buChar char="»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9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Slide Number"/>
          <p:cNvSpPr txBox="1"/>
          <p:nvPr>
            <p:ph type="sldNum" sz="quarter" idx="2"/>
          </p:nvPr>
        </p:nvSpPr>
        <p:spPr>
          <a:xfrm>
            <a:off x="22660252" y="12802238"/>
            <a:ext cx="504548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9144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800" y="2768600"/>
            <a:ext cx="22252698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pic>
        <p:nvPicPr>
          <p:cNvPr id="4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Body Level One…"/>
          <p:cNvSpPr txBox="1"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23216221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tif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jpe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2.jpe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jpe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en.wikipedia.org/wiki/Tree_(data_structure)" TargetMode="External"/><Relationship Id="rId3" Type="http://schemas.openxmlformats.org/officeDocument/2006/relationships/hyperlink" Target="http://pages.cs.wisc.edu/~vernon/cs367/notes/8.TREES.html" TargetMode="External"/><Relationship Id="rId4" Type="http://schemas.openxmlformats.org/officeDocument/2006/relationships/hyperlink" Target="http://cslibrary.stanford.edu/110/BinaryTrees.html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uesday, August 1, 2017"/>
          <p:cNvSpPr txBox="1"/>
          <p:nvPr>
            <p:ph type="title"/>
          </p:nvPr>
        </p:nvSpPr>
        <p:spPr>
          <a:xfrm>
            <a:off x="871367" y="4390768"/>
            <a:ext cx="10007601" cy="2086232"/>
          </a:xfrm>
          <a:prstGeom prst="rect">
            <a:avLst/>
          </a:prstGeom>
        </p:spPr>
        <p:txBody>
          <a:bodyPr/>
          <a:lstStyle/>
          <a:p>
            <a:pPr/>
            <a:r>
              <a:t>Tuesday, August 1, 2017</a:t>
            </a:r>
          </a:p>
        </p:txBody>
      </p:sp>
      <p:sp>
        <p:nvSpPr>
          <p:cNvPr id="180" name="Programming Abstractions…"/>
          <p:cNvSpPr txBox="1"/>
          <p:nvPr>
            <p:ph type="body" sz="half" idx="1"/>
          </p:nvPr>
        </p:nvSpPr>
        <p:spPr>
          <a:xfrm>
            <a:off x="1066800" y="7213600"/>
            <a:ext cx="11372420" cy="6209677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Programming Abstractions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Summer 2017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Stanford University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Computer Science Department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>
              <a:defRPr>
                <a:solidFill>
                  <a:srgbClr val="000000"/>
                </a:solidFill>
              </a:defRPr>
            </a:pPr>
            <a:r>
              <a:t>Lecturer: Chris Gregg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reading:</a:t>
            </a: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Programming Abstractions in C++, Section 16.1</a:t>
            </a:r>
          </a:p>
        </p:txBody>
      </p:sp>
      <p:sp>
        <p:nvSpPr>
          <p:cNvPr id="181" name="CS 106B…"/>
          <p:cNvSpPr txBox="1"/>
          <p:nvPr/>
        </p:nvSpPr>
        <p:spPr>
          <a:xfrm>
            <a:off x="817031" y="415500"/>
            <a:ext cx="10501679" cy="3997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algn="l" defTabSz="602615">
              <a:defRPr sz="13943">
                <a:solidFill>
                  <a:srgbClr val="7F0325"/>
                </a:solidFill>
              </a:defRPr>
            </a:pPr>
            <a:r>
              <a:t>CS 106B</a:t>
            </a:r>
          </a:p>
          <a:p>
            <a:pPr algn="l" defTabSz="602615">
              <a:defRPr sz="10950">
                <a:solidFill>
                  <a:srgbClr val="7F0325"/>
                </a:solidFill>
              </a:defRPr>
            </a:pPr>
            <a:r>
              <a:t>Lecture 18: Trees</a:t>
            </a:r>
          </a:p>
        </p:txBody>
      </p:sp>
      <p:pic>
        <p:nvPicPr>
          <p:cNvPr id="182" name="pasted-image.tif" descr="pasted-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85605" y="2144139"/>
            <a:ext cx="12170332" cy="94277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oday's Topic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Today's Topics</a:t>
            </a:r>
          </a:p>
        </p:txBody>
      </p:sp>
      <p:sp>
        <p:nvSpPr>
          <p:cNvPr id="185" name="Logistics…"/>
          <p:cNvSpPr txBox="1"/>
          <p:nvPr/>
        </p:nvSpPr>
        <p:spPr>
          <a:xfrm>
            <a:off x="903694" y="4907533"/>
            <a:ext cx="22576612" cy="5239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sz="4900"/>
            </a:pPr>
            <a:r>
              <a:t>Logistics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Chris's Office Hours cancelled from 5-6pm tonight (sorry!)</a:t>
            </a:r>
          </a:p>
          <a:p>
            <a:pPr lvl="2" marL="685800" indent="-228600" algn="l">
              <a:buSzPct val="100000"/>
              <a:buChar char="•"/>
              <a:defRPr sz="4900"/>
            </a:pPr>
            <a:r>
              <a:t>Additional office hours Wednesday morning, 9-10am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A note on the honor code.</a:t>
            </a:r>
          </a:p>
          <a:p>
            <a:pPr lvl="1" marL="457200" indent="-228600" algn="l">
              <a:buSzPct val="100000"/>
              <a:buChar char="•"/>
              <a:defRPr sz="4900"/>
            </a:pPr>
          </a:p>
          <a:p>
            <a:pPr algn="l">
              <a:defRPr sz="4900"/>
            </a:pPr>
          </a:p>
          <a:p>
            <a:pPr marL="228600" indent="-228600" algn="l">
              <a:buSzPct val="100000"/>
              <a:buChar char="•"/>
              <a:defRPr sz="4900"/>
            </a:pPr>
            <a:r>
              <a:t>Introduction to Trees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Trees</a:t>
            </a:r>
          </a:p>
        </p:txBody>
      </p:sp>
      <p:sp>
        <p:nvSpPr>
          <p:cNvPr id="188" name="We have already seen trees in the class in the form of decision trees!"/>
          <p:cNvSpPr txBox="1"/>
          <p:nvPr/>
        </p:nvSpPr>
        <p:spPr>
          <a:xfrm>
            <a:off x="962405" y="2040267"/>
            <a:ext cx="22459189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We have already seen trees in the class in the form of decision trees!</a:t>
            </a:r>
          </a:p>
        </p:txBody>
      </p:sp>
      <p:sp>
        <p:nvSpPr>
          <p:cNvPr id="189" name="cart"/>
          <p:cNvSpPr/>
          <p:nvPr/>
        </p:nvSpPr>
        <p:spPr>
          <a:xfrm>
            <a:off x="10641348" y="3569444"/>
            <a:ext cx="2349855" cy="1524589"/>
          </a:xfrm>
          <a:prstGeom prst="roundRect">
            <a:avLst>
              <a:gd name="adj" fmla="val 12705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cart</a:t>
            </a:r>
          </a:p>
        </p:txBody>
      </p:sp>
      <p:sp>
        <p:nvSpPr>
          <p:cNvPr id="190" name="art"/>
          <p:cNvSpPr/>
          <p:nvPr/>
        </p:nvSpPr>
        <p:spPr>
          <a:xfrm>
            <a:off x="1875748" y="5721403"/>
            <a:ext cx="2349855" cy="1524588"/>
          </a:xfrm>
          <a:prstGeom prst="roundRect">
            <a:avLst>
              <a:gd name="adj" fmla="val 12705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art</a:t>
            </a:r>
          </a:p>
        </p:txBody>
      </p:sp>
      <p:sp>
        <p:nvSpPr>
          <p:cNvPr id="191" name="crt"/>
          <p:cNvSpPr/>
          <p:nvPr/>
        </p:nvSpPr>
        <p:spPr>
          <a:xfrm>
            <a:off x="7886205" y="5721403"/>
            <a:ext cx="2349855" cy="1524588"/>
          </a:xfrm>
          <a:prstGeom prst="roundRect">
            <a:avLst>
              <a:gd name="adj" fmla="val 12705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crt</a:t>
            </a:r>
          </a:p>
        </p:txBody>
      </p:sp>
      <p:sp>
        <p:nvSpPr>
          <p:cNvPr id="192" name="cat"/>
          <p:cNvSpPr/>
          <p:nvPr/>
        </p:nvSpPr>
        <p:spPr>
          <a:xfrm>
            <a:off x="13896663" y="5721403"/>
            <a:ext cx="2349855" cy="1524588"/>
          </a:xfrm>
          <a:prstGeom prst="roundRect">
            <a:avLst>
              <a:gd name="adj" fmla="val 12705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cat</a:t>
            </a:r>
          </a:p>
        </p:txBody>
      </p:sp>
      <p:sp>
        <p:nvSpPr>
          <p:cNvPr id="193" name="car"/>
          <p:cNvSpPr/>
          <p:nvPr/>
        </p:nvSpPr>
        <p:spPr>
          <a:xfrm>
            <a:off x="19907121" y="5721403"/>
            <a:ext cx="2349855" cy="1524588"/>
          </a:xfrm>
          <a:prstGeom prst="roundRect">
            <a:avLst>
              <a:gd name="adj" fmla="val 12705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car</a:t>
            </a:r>
          </a:p>
        </p:txBody>
      </p:sp>
      <p:sp>
        <p:nvSpPr>
          <p:cNvPr id="194" name="r"/>
          <p:cNvSpPr/>
          <p:nvPr/>
        </p:nvSpPr>
        <p:spPr>
          <a:xfrm>
            <a:off x="18741587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r</a:t>
            </a:r>
          </a:p>
        </p:txBody>
      </p:sp>
      <p:sp>
        <p:nvSpPr>
          <p:cNvPr id="195" name="a"/>
          <p:cNvSpPr/>
          <p:nvPr/>
        </p:nvSpPr>
        <p:spPr>
          <a:xfrm>
            <a:off x="19349577" y="10213534"/>
            <a:ext cx="508572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a</a:t>
            </a:r>
          </a:p>
        </p:txBody>
      </p:sp>
      <p:sp>
        <p:nvSpPr>
          <p:cNvPr id="196" name="r"/>
          <p:cNvSpPr/>
          <p:nvPr/>
        </p:nvSpPr>
        <p:spPr>
          <a:xfrm>
            <a:off x="20621835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r</a:t>
            </a:r>
          </a:p>
        </p:txBody>
      </p:sp>
      <p:sp>
        <p:nvSpPr>
          <p:cNvPr id="197" name="c"/>
          <p:cNvSpPr/>
          <p:nvPr/>
        </p:nvSpPr>
        <p:spPr>
          <a:xfrm>
            <a:off x="21229823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c</a:t>
            </a:r>
          </a:p>
        </p:txBody>
      </p:sp>
      <p:sp>
        <p:nvSpPr>
          <p:cNvPr id="198" name="a"/>
          <p:cNvSpPr/>
          <p:nvPr/>
        </p:nvSpPr>
        <p:spPr>
          <a:xfrm>
            <a:off x="22519637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a</a:t>
            </a:r>
          </a:p>
        </p:txBody>
      </p:sp>
      <p:sp>
        <p:nvSpPr>
          <p:cNvPr id="199" name="c"/>
          <p:cNvSpPr/>
          <p:nvPr/>
        </p:nvSpPr>
        <p:spPr>
          <a:xfrm>
            <a:off x="23127627" y="10213534"/>
            <a:ext cx="508572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c</a:t>
            </a:r>
          </a:p>
        </p:txBody>
      </p:sp>
      <p:sp>
        <p:nvSpPr>
          <p:cNvPr id="200" name="t"/>
          <p:cNvSpPr/>
          <p:nvPr/>
        </p:nvSpPr>
        <p:spPr>
          <a:xfrm>
            <a:off x="12624283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t</a:t>
            </a:r>
          </a:p>
        </p:txBody>
      </p:sp>
      <p:sp>
        <p:nvSpPr>
          <p:cNvPr id="201" name="a"/>
          <p:cNvSpPr/>
          <p:nvPr/>
        </p:nvSpPr>
        <p:spPr>
          <a:xfrm>
            <a:off x="13232274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a</a:t>
            </a:r>
          </a:p>
        </p:txBody>
      </p:sp>
      <p:sp>
        <p:nvSpPr>
          <p:cNvPr id="202" name="t"/>
          <p:cNvSpPr/>
          <p:nvPr/>
        </p:nvSpPr>
        <p:spPr>
          <a:xfrm>
            <a:off x="14504533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t</a:t>
            </a:r>
          </a:p>
        </p:txBody>
      </p:sp>
      <p:sp>
        <p:nvSpPr>
          <p:cNvPr id="203" name="c"/>
          <p:cNvSpPr/>
          <p:nvPr/>
        </p:nvSpPr>
        <p:spPr>
          <a:xfrm>
            <a:off x="15112520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c</a:t>
            </a:r>
          </a:p>
        </p:txBody>
      </p:sp>
      <p:sp>
        <p:nvSpPr>
          <p:cNvPr id="204" name="a"/>
          <p:cNvSpPr/>
          <p:nvPr/>
        </p:nvSpPr>
        <p:spPr>
          <a:xfrm>
            <a:off x="16402335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a</a:t>
            </a:r>
          </a:p>
        </p:txBody>
      </p:sp>
      <p:sp>
        <p:nvSpPr>
          <p:cNvPr id="205" name="c"/>
          <p:cNvSpPr/>
          <p:nvPr/>
        </p:nvSpPr>
        <p:spPr>
          <a:xfrm>
            <a:off x="17010324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c</a:t>
            </a:r>
          </a:p>
        </p:txBody>
      </p:sp>
      <p:sp>
        <p:nvSpPr>
          <p:cNvPr id="206" name="t"/>
          <p:cNvSpPr/>
          <p:nvPr/>
        </p:nvSpPr>
        <p:spPr>
          <a:xfrm>
            <a:off x="6613826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t</a:t>
            </a:r>
          </a:p>
        </p:txBody>
      </p:sp>
      <p:sp>
        <p:nvSpPr>
          <p:cNvPr id="207" name="r"/>
          <p:cNvSpPr/>
          <p:nvPr/>
        </p:nvSpPr>
        <p:spPr>
          <a:xfrm>
            <a:off x="7221815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r</a:t>
            </a:r>
          </a:p>
        </p:txBody>
      </p:sp>
      <p:sp>
        <p:nvSpPr>
          <p:cNvPr id="208" name="t"/>
          <p:cNvSpPr/>
          <p:nvPr/>
        </p:nvSpPr>
        <p:spPr>
          <a:xfrm>
            <a:off x="8494074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t</a:t>
            </a:r>
          </a:p>
        </p:txBody>
      </p:sp>
      <p:sp>
        <p:nvSpPr>
          <p:cNvPr id="209" name="c"/>
          <p:cNvSpPr/>
          <p:nvPr/>
        </p:nvSpPr>
        <p:spPr>
          <a:xfrm>
            <a:off x="9102062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c</a:t>
            </a:r>
          </a:p>
        </p:txBody>
      </p:sp>
      <p:sp>
        <p:nvSpPr>
          <p:cNvPr id="210" name="r"/>
          <p:cNvSpPr/>
          <p:nvPr/>
        </p:nvSpPr>
        <p:spPr>
          <a:xfrm>
            <a:off x="10391876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r</a:t>
            </a:r>
          </a:p>
        </p:txBody>
      </p:sp>
      <p:sp>
        <p:nvSpPr>
          <p:cNvPr id="211" name="c"/>
          <p:cNvSpPr/>
          <p:nvPr/>
        </p:nvSpPr>
        <p:spPr>
          <a:xfrm>
            <a:off x="10999865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c</a:t>
            </a:r>
          </a:p>
        </p:txBody>
      </p:sp>
      <p:sp>
        <p:nvSpPr>
          <p:cNvPr id="212" name="t"/>
          <p:cNvSpPr/>
          <p:nvPr/>
        </p:nvSpPr>
        <p:spPr>
          <a:xfrm>
            <a:off x="585812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t</a:t>
            </a:r>
          </a:p>
        </p:txBody>
      </p:sp>
      <p:sp>
        <p:nvSpPr>
          <p:cNvPr id="213" name="r"/>
          <p:cNvSpPr/>
          <p:nvPr/>
        </p:nvSpPr>
        <p:spPr>
          <a:xfrm>
            <a:off x="1193801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r</a:t>
            </a:r>
          </a:p>
        </p:txBody>
      </p:sp>
      <p:sp>
        <p:nvSpPr>
          <p:cNvPr id="214" name="t"/>
          <p:cNvSpPr/>
          <p:nvPr/>
        </p:nvSpPr>
        <p:spPr>
          <a:xfrm>
            <a:off x="2466060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t</a:t>
            </a:r>
          </a:p>
        </p:txBody>
      </p:sp>
      <p:sp>
        <p:nvSpPr>
          <p:cNvPr id="215" name="a"/>
          <p:cNvSpPr/>
          <p:nvPr/>
        </p:nvSpPr>
        <p:spPr>
          <a:xfrm>
            <a:off x="3074048" y="10213534"/>
            <a:ext cx="508572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a</a:t>
            </a:r>
          </a:p>
        </p:txBody>
      </p:sp>
      <p:sp>
        <p:nvSpPr>
          <p:cNvPr id="216" name="r"/>
          <p:cNvSpPr/>
          <p:nvPr/>
        </p:nvSpPr>
        <p:spPr>
          <a:xfrm>
            <a:off x="4363862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r</a:t>
            </a:r>
          </a:p>
        </p:txBody>
      </p:sp>
      <p:sp>
        <p:nvSpPr>
          <p:cNvPr id="217" name="a"/>
          <p:cNvSpPr/>
          <p:nvPr/>
        </p:nvSpPr>
        <p:spPr>
          <a:xfrm>
            <a:off x="4971851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a</a:t>
            </a:r>
          </a:p>
        </p:txBody>
      </p:sp>
      <p:sp>
        <p:nvSpPr>
          <p:cNvPr id="218" name="Line"/>
          <p:cNvSpPr/>
          <p:nvPr/>
        </p:nvSpPr>
        <p:spPr>
          <a:xfrm flipH="1">
            <a:off x="2884122" y="5070227"/>
            <a:ext cx="8746155" cy="627308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19" name="Line"/>
          <p:cNvSpPr/>
          <p:nvPr/>
        </p:nvSpPr>
        <p:spPr>
          <a:xfrm flipH="1">
            <a:off x="9151152" y="5092991"/>
            <a:ext cx="2617561" cy="637764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0" name="Line"/>
          <p:cNvSpPr/>
          <p:nvPr/>
        </p:nvSpPr>
        <p:spPr>
          <a:xfrm>
            <a:off x="12161693" y="5087246"/>
            <a:ext cx="3014935" cy="617832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1" name="Line"/>
          <p:cNvSpPr/>
          <p:nvPr/>
        </p:nvSpPr>
        <p:spPr>
          <a:xfrm>
            <a:off x="12500188" y="5041636"/>
            <a:ext cx="8703711" cy="68367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2" name="Line"/>
          <p:cNvSpPr/>
          <p:nvPr/>
        </p:nvSpPr>
        <p:spPr>
          <a:xfrm flipH="1">
            <a:off x="1128995" y="7215857"/>
            <a:ext cx="1691120" cy="846318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3" name="Line"/>
          <p:cNvSpPr/>
          <p:nvPr/>
        </p:nvSpPr>
        <p:spPr>
          <a:xfrm>
            <a:off x="3002255" y="7178252"/>
            <a:ext cx="1" cy="956020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4" name="Line"/>
          <p:cNvSpPr/>
          <p:nvPr/>
        </p:nvSpPr>
        <p:spPr>
          <a:xfrm>
            <a:off x="3303825" y="7235244"/>
            <a:ext cx="1772501" cy="87784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5" name="Line"/>
          <p:cNvSpPr/>
          <p:nvPr/>
        </p:nvSpPr>
        <p:spPr>
          <a:xfrm flipH="1">
            <a:off x="7087467" y="7215857"/>
            <a:ext cx="1691120" cy="846318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6" name="Line"/>
          <p:cNvSpPr/>
          <p:nvPr/>
        </p:nvSpPr>
        <p:spPr>
          <a:xfrm>
            <a:off x="8960727" y="7178252"/>
            <a:ext cx="1" cy="956020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7" name="Line"/>
          <p:cNvSpPr/>
          <p:nvPr/>
        </p:nvSpPr>
        <p:spPr>
          <a:xfrm>
            <a:off x="9262297" y="7235244"/>
            <a:ext cx="1772500" cy="87784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8" name="Line"/>
          <p:cNvSpPr/>
          <p:nvPr/>
        </p:nvSpPr>
        <p:spPr>
          <a:xfrm flipH="1">
            <a:off x="13160744" y="7187254"/>
            <a:ext cx="1691120" cy="846318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9" name="Line"/>
          <p:cNvSpPr/>
          <p:nvPr/>
        </p:nvSpPr>
        <p:spPr>
          <a:xfrm>
            <a:off x="15034004" y="7149650"/>
            <a:ext cx="1" cy="956019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0" name="Line"/>
          <p:cNvSpPr/>
          <p:nvPr/>
        </p:nvSpPr>
        <p:spPr>
          <a:xfrm>
            <a:off x="15335573" y="7206642"/>
            <a:ext cx="1772501" cy="877842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1" name="Line"/>
          <p:cNvSpPr/>
          <p:nvPr/>
        </p:nvSpPr>
        <p:spPr>
          <a:xfrm flipH="1">
            <a:off x="19303502" y="7196470"/>
            <a:ext cx="1691120" cy="846318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2" name="Line"/>
          <p:cNvSpPr/>
          <p:nvPr/>
        </p:nvSpPr>
        <p:spPr>
          <a:xfrm>
            <a:off x="21176761" y="7158865"/>
            <a:ext cx="1" cy="956020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3" name="Line"/>
          <p:cNvSpPr/>
          <p:nvPr/>
        </p:nvSpPr>
        <p:spPr>
          <a:xfrm>
            <a:off x="21478332" y="7215857"/>
            <a:ext cx="1772500" cy="87784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4" name="Line"/>
          <p:cNvSpPr/>
          <p:nvPr/>
        </p:nvSpPr>
        <p:spPr>
          <a:xfrm flipH="1">
            <a:off x="768768" y="9631798"/>
            <a:ext cx="278708" cy="606805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5" name="Line"/>
          <p:cNvSpPr/>
          <p:nvPr/>
        </p:nvSpPr>
        <p:spPr>
          <a:xfrm>
            <a:off x="1162957" y="9608489"/>
            <a:ext cx="284298" cy="64683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6" name="Line"/>
          <p:cNvSpPr/>
          <p:nvPr/>
        </p:nvSpPr>
        <p:spPr>
          <a:xfrm flipH="1">
            <a:off x="2654050" y="9634903"/>
            <a:ext cx="278708" cy="606804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7" name="Line"/>
          <p:cNvSpPr/>
          <p:nvPr/>
        </p:nvSpPr>
        <p:spPr>
          <a:xfrm>
            <a:off x="3048238" y="9611594"/>
            <a:ext cx="284299" cy="646832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8" name="Line"/>
          <p:cNvSpPr/>
          <p:nvPr/>
        </p:nvSpPr>
        <p:spPr>
          <a:xfrm flipH="1">
            <a:off x="4617289" y="9634903"/>
            <a:ext cx="278708" cy="606804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9" name="Line"/>
          <p:cNvSpPr/>
          <p:nvPr/>
        </p:nvSpPr>
        <p:spPr>
          <a:xfrm>
            <a:off x="5011477" y="9611594"/>
            <a:ext cx="284299" cy="646832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0" name="Line"/>
          <p:cNvSpPr/>
          <p:nvPr/>
        </p:nvSpPr>
        <p:spPr>
          <a:xfrm flipH="1">
            <a:off x="6793098" y="9633323"/>
            <a:ext cx="278708" cy="606805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1" name="Line"/>
          <p:cNvSpPr/>
          <p:nvPr/>
        </p:nvSpPr>
        <p:spPr>
          <a:xfrm>
            <a:off x="7187287" y="9610014"/>
            <a:ext cx="284298" cy="646832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2" name="Line"/>
          <p:cNvSpPr/>
          <p:nvPr/>
        </p:nvSpPr>
        <p:spPr>
          <a:xfrm flipH="1">
            <a:off x="8678380" y="9636427"/>
            <a:ext cx="278708" cy="606805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3" name="Line"/>
          <p:cNvSpPr/>
          <p:nvPr/>
        </p:nvSpPr>
        <p:spPr>
          <a:xfrm>
            <a:off x="9072569" y="9613118"/>
            <a:ext cx="284298" cy="64683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4" name="Line"/>
          <p:cNvSpPr/>
          <p:nvPr/>
        </p:nvSpPr>
        <p:spPr>
          <a:xfrm flipH="1">
            <a:off x="10641619" y="9636427"/>
            <a:ext cx="278708" cy="606805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5" name="Line"/>
          <p:cNvSpPr/>
          <p:nvPr/>
        </p:nvSpPr>
        <p:spPr>
          <a:xfrm>
            <a:off x="11035808" y="9613118"/>
            <a:ext cx="284298" cy="64683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6" name="Line"/>
          <p:cNvSpPr/>
          <p:nvPr/>
        </p:nvSpPr>
        <p:spPr>
          <a:xfrm flipH="1">
            <a:off x="12899555" y="9633323"/>
            <a:ext cx="278708" cy="606805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7" name="Line"/>
          <p:cNvSpPr/>
          <p:nvPr/>
        </p:nvSpPr>
        <p:spPr>
          <a:xfrm>
            <a:off x="13293744" y="9610014"/>
            <a:ext cx="284298" cy="646832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8" name="Line"/>
          <p:cNvSpPr/>
          <p:nvPr/>
        </p:nvSpPr>
        <p:spPr>
          <a:xfrm flipH="1">
            <a:off x="14784837" y="9636427"/>
            <a:ext cx="278708" cy="606805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9" name="Line"/>
          <p:cNvSpPr/>
          <p:nvPr/>
        </p:nvSpPr>
        <p:spPr>
          <a:xfrm>
            <a:off x="15179026" y="9613118"/>
            <a:ext cx="284298" cy="64683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0" name="Line"/>
          <p:cNvSpPr/>
          <p:nvPr/>
        </p:nvSpPr>
        <p:spPr>
          <a:xfrm flipH="1">
            <a:off x="16748076" y="9636427"/>
            <a:ext cx="278708" cy="606805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1" name="Line"/>
          <p:cNvSpPr/>
          <p:nvPr/>
        </p:nvSpPr>
        <p:spPr>
          <a:xfrm>
            <a:off x="17142266" y="9613118"/>
            <a:ext cx="284298" cy="64683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2" name="Line"/>
          <p:cNvSpPr/>
          <p:nvPr/>
        </p:nvSpPr>
        <p:spPr>
          <a:xfrm flipH="1">
            <a:off x="18923886" y="9634848"/>
            <a:ext cx="278708" cy="606804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3" name="Line"/>
          <p:cNvSpPr/>
          <p:nvPr/>
        </p:nvSpPr>
        <p:spPr>
          <a:xfrm>
            <a:off x="19318075" y="9611539"/>
            <a:ext cx="284299" cy="646832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4" name="Line"/>
          <p:cNvSpPr/>
          <p:nvPr/>
        </p:nvSpPr>
        <p:spPr>
          <a:xfrm flipH="1">
            <a:off x="20809167" y="9637952"/>
            <a:ext cx="278708" cy="606805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5" name="Line"/>
          <p:cNvSpPr/>
          <p:nvPr/>
        </p:nvSpPr>
        <p:spPr>
          <a:xfrm>
            <a:off x="21203357" y="9614643"/>
            <a:ext cx="284298" cy="64683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6" name="Line"/>
          <p:cNvSpPr/>
          <p:nvPr/>
        </p:nvSpPr>
        <p:spPr>
          <a:xfrm flipH="1">
            <a:off x="22772407" y="9637952"/>
            <a:ext cx="278708" cy="606805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7" name="Line"/>
          <p:cNvSpPr/>
          <p:nvPr/>
        </p:nvSpPr>
        <p:spPr>
          <a:xfrm>
            <a:off x="23166596" y="9614643"/>
            <a:ext cx="284298" cy="64683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8" name="rt"/>
          <p:cNvSpPr/>
          <p:nvPr/>
        </p:nvSpPr>
        <p:spPr>
          <a:xfrm>
            <a:off x="532363" y="8089600"/>
            <a:ext cx="1220987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rt</a:t>
            </a:r>
          </a:p>
        </p:txBody>
      </p:sp>
      <p:sp>
        <p:nvSpPr>
          <p:cNvPr id="259" name="at"/>
          <p:cNvSpPr/>
          <p:nvPr/>
        </p:nvSpPr>
        <p:spPr>
          <a:xfrm>
            <a:off x="2440181" y="8089600"/>
            <a:ext cx="1220988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at</a:t>
            </a:r>
          </a:p>
        </p:txBody>
      </p:sp>
      <p:sp>
        <p:nvSpPr>
          <p:cNvPr id="260" name="ar"/>
          <p:cNvSpPr/>
          <p:nvPr/>
        </p:nvSpPr>
        <p:spPr>
          <a:xfrm>
            <a:off x="4348000" y="8089600"/>
            <a:ext cx="1220987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ar</a:t>
            </a:r>
          </a:p>
        </p:txBody>
      </p:sp>
      <p:sp>
        <p:nvSpPr>
          <p:cNvPr id="261" name="rt"/>
          <p:cNvSpPr/>
          <p:nvPr/>
        </p:nvSpPr>
        <p:spPr>
          <a:xfrm>
            <a:off x="6542820" y="8089600"/>
            <a:ext cx="1220988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rt</a:t>
            </a:r>
          </a:p>
        </p:txBody>
      </p:sp>
      <p:sp>
        <p:nvSpPr>
          <p:cNvPr id="262" name="ct"/>
          <p:cNvSpPr/>
          <p:nvPr/>
        </p:nvSpPr>
        <p:spPr>
          <a:xfrm>
            <a:off x="8450639" y="8089600"/>
            <a:ext cx="1220987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ct</a:t>
            </a:r>
          </a:p>
        </p:txBody>
      </p:sp>
      <p:sp>
        <p:nvSpPr>
          <p:cNvPr id="263" name="cr"/>
          <p:cNvSpPr/>
          <p:nvPr/>
        </p:nvSpPr>
        <p:spPr>
          <a:xfrm>
            <a:off x="10358456" y="8089600"/>
            <a:ext cx="1220988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cr</a:t>
            </a:r>
          </a:p>
        </p:txBody>
      </p:sp>
      <p:sp>
        <p:nvSpPr>
          <p:cNvPr id="264" name="ct"/>
          <p:cNvSpPr/>
          <p:nvPr/>
        </p:nvSpPr>
        <p:spPr>
          <a:xfrm>
            <a:off x="14461097" y="8089600"/>
            <a:ext cx="1220987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ct</a:t>
            </a:r>
          </a:p>
        </p:txBody>
      </p:sp>
      <p:sp>
        <p:nvSpPr>
          <p:cNvPr id="265" name="at"/>
          <p:cNvSpPr/>
          <p:nvPr/>
        </p:nvSpPr>
        <p:spPr>
          <a:xfrm>
            <a:off x="12409776" y="8089600"/>
            <a:ext cx="1220987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at</a:t>
            </a:r>
          </a:p>
        </p:txBody>
      </p:sp>
      <p:sp>
        <p:nvSpPr>
          <p:cNvPr id="266" name="ca"/>
          <p:cNvSpPr/>
          <p:nvPr/>
        </p:nvSpPr>
        <p:spPr>
          <a:xfrm>
            <a:off x="22379373" y="8089600"/>
            <a:ext cx="1472264" cy="1524588"/>
          </a:xfrm>
          <a:prstGeom prst="roundRect">
            <a:avLst>
              <a:gd name="adj" fmla="val 1315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ca</a:t>
            </a:r>
          </a:p>
        </p:txBody>
      </p:sp>
      <p:sp>
        <p:nvSpPr>
          <p:cNvPr id="267" name="cr"/>
          <p:cNvSpPr/>
          <p:nvPr/>
        </p:nvSpPr>
        <p:spPr>
          <a:xfrm>
            <a:off x="20597192" y="8089600"/>
            <a:ext cx="1220988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cr</a:t>
            </a:r>
          </a:p>
        </p:txBody>
      </p:sp>
      <p:sp>
        <p:nvSpPr>
          <p:cNvPr id="268" name="ar"/>
          <p:cNvSpPr/>
          <p:nvPr/>
        </p:nvSpPr>
        <p:spPr>
          <a:xfrm>
            <a:off x="18828965" y="8089600"/>
            <a:ext cx="1220987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ar</a:t>
            </a:r>
          </a:p>
        </p:txBody>
      </p:sp>
      <p:sp>
        <p:nvSpPr>
          <p:cNvPr id="269" name="ca"/>
          <p:cNvSpPr/>
          <p:nvPr/>
        </p:nvSpPr>
        <p:spPr>
          <a:xfrm>
            <a:off x="16377846" y="8089600"/>
            <a:ext cx="1472265" cy="1524588"/>
          </a:xfrm>
          <a:prstGeom prst="roundRect">
            <a:avLst>
              <a:gd name="adj" fmla="val 1315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Trees</a:t>
            </a:r>
          </a:p>
        </p:txBody>
      </p:sp>
      <p:sp>
        <p:nvSpPr>
          <p:cNvPr id="272" name="You've coded trees for recursive assignments!"/>
          <p:cNvSpPr txBox="1"/>
          <p:nvPr/>
        </p:nvSpPr>
        <p:spPr>
          <a:xfrm>
            <a:off x="4611243" y="2040267"/>
            <a:ext cx="15161515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You've coded trees for recursive assignments!</a:t>
            </a:r>
          </a:p>
        </p:txBody>
      </p:sp>
      <p:pic>
        <p:nvPicPr>
          <p:cNvPr id="273" name="image20.png" descr="image20.png"/>
          <p:cNvPicPr>
            <a:picLocks noChangeAspect="1"/>
          </p:cNvPicPr>
          <p:nvPr/>
        </p:nvPicPr>
        <p:blipFill>
          <a:blip r:embed="rId2">
            <a:extLst/>
          </a:blip>
          <a:srcRect l="6979" t="152" r="6468" b="0"/>
          <a:stretch>
            <a:fillRect/>
          </a:stretch>
        </p:blipFill>
        <p:spPr>
          <a:xfrm>
            <a:off x="3744118" y="3418818"/>
            <a:ext cx="16895953" cy="96199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roup"/>
          <p:cNvGrpSpPr/>
          <p:nvPr/>
        </p:nvGrpSpPr>
        <p:grpSpPr>
          <a:xfrm>
            <a:off x="10770771" y="2079961"/>
            <a:ext cx="4175142" cy="1329474"/>
            <a:chOff x="0" y="0"/>
            <a:chExt cx="4175140" cy="1329472"/>
          </a:xfrm>
        </p:grpSpPr>
        <p:sp>
          <p:nvSpPr>
            <p:cNvPr id="275" name="Oval"/>
            <p:cNvSpPr/>
            <p:nvPr/>
          </p:nvSpPr>
          <p:spPr>
            <a:xfrm>
              <a:off x="-1" y="-1"/>
              <a:ext cx="4175142" cy="1329474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276" name="world"/>
            <p:cNvSpPr txBox="1"/>
            <p:nvPr/>
          </p:nvSpPr>
          <p:spPr>
            <a:xfrm>
              <a:off x="611435" y="204995"/>
              <a:ext cx="2952270" cy="9194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48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world</a:t>
              </a:r>
            </a:p>
          </p:txBody>
        </p:sp>
      </p:grpSp>
      <p:grpSp>
        <p:nvGrpSpPr>
          <p:cNvPr id="280" name="Group"/>
          <p:cNvGrpSpPr/>
          <p:nvPr/>
        </p:nvGrpSpPr>
        <p:grpSpPr>
          <a:xfrm>
            <a:off x="11282785" y="5173164"/>
            <a:ext cx="2584549" cy="1933789"/>
            <a:chOff x="0" y="0"/>
            <a:chExt cx="2584548" cy="1933787"/>
          </a:xfrm>
        </p:grpSpPr>
        <p:sp>
          <p:nvSpPr>
            <p:cNvPr id="278" name="Oval"/>
            <p:cNvSpPr/>
            <p:nvPr/>
          </p:nvSpPr>
          <p:spPr>
            <a:xfrm>
              <a:off x="-1" y="0"/>
              <a:ext cx="2584550" cy="1933788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279" name="USA"/>
            <p:cNvSpPr txBox="1"/>
            <p:nvPr/>
          </p:nvSpPr>
          <p:spPr>
            <a:xfrm>
              <a:off x="378497" y="507153"/>
              <a:ext cx="1827554" cy="9194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48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USA</a:t>
              </a:r>
            </a:p>
          </p:txBody>
        </p:sp>
      </p:grpSp>
      <p:grpSp>
        <p:nvGrpSpPr>
          <p:cNvPr id="283" name="Group"/>
          <p:cNvGrpSpPr/>
          <p:nvPr/>
        </p:nvGrpSpPr>
        <p:grpSpPr>
          <a:xfrm>
            <a:off x="8415900" y="8676330"/>
            <a:ext cx="4435385" cy="1447593"/>
            <a:chOff x="0" y="0"/>
            <a:chExt cx="4435383" cy="1447592"/>
          </a:xfrm>
        </p:grpSpPr>
        <p:sp>
          <p:nvSpPr>
            <p:cNvPr id="281" name="Oval"/>
            <p:cNvSpPr/>
            <p:nvPr/>
          </p:nvSpPr>
          <p:spPr>
            <a:xfrm>
              <a:off x="0" y="-1"/>
              <a:ext cx="4435384" cy="1447594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282" name="California"/>
            <p:cNvSpPr txBox="1"/>
            <p:nvPr/>
          </p:nvSpPr>
          <p:spPr>
            <a:xfrm>
              <a:off x="649545" y="359305"/>
              <a:ext cx="3136294" cy="728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California</a:t>
              </a:r>
            </a:p>
          </p:txBody>
        </p:sp>
      </p:grpSp>
      <p:sp>
        <p:nvSpPr>
          <p:cNvPr id="284" name="Line"/>
          <p:cNvSpPr/>
          <p:nvPr/>
        </p:nvSpPr>
        <p:spPr>
          <a:xfrm flipH="1">
            <a:off x="7848169" y="3103936"/>
            <a:ext cx="3023888" cy="1105670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85" name="Line"/>
          <p:cNvSpPr/>
          <p:nvPr/>
        </p:nvSpPr>
        <p:spPr>
          <a:xfrm>
            <a:off x="14985105" y="3159272"/>
            <a:ext cx="1596075" cy="1119913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86" name="Line"/>
          <p:cNvSpPr/>
          <p:nvPr/>
        </p:nvSpPr>
        <p:spPr>
          <a:xfrm flipH="1">
            <a:off x="11006287" y="7170455"/>
            <a:ext cx="1080599" cy="1112895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289" name="Group"/>
          <p:cNvGrpSpPr/>
          <p:nvPr/>
        </p:nvGrpSpPr>
        <p:grpSpPr>
          <a:xfrm>
            <a:off x="4601014" y="4266439"/>
            <a:ext cx="4001181" cy="1933789"/>
            <a:chOff x="0" y="0"/>
            <a:chExt cx="4001180" cy="1933787"/>
          </a:xfrm>
        </p:grpSpPr>
        <p:sp>
          <p:nvSpPr>
            <p:cNvPr id="287" name="Oval"/>
            <p:cNvSpPr/>
            <p:nvPr/>
          </p:nvSpPr>
          <p:spPr>
            <a:xfrm>
              <a:off x="-1" y="0"/>
              <a:ext cx="4001182" cy="1933788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288" name="China"/>
            <p:cNvSpPr txBox="1"/>
            <p:nvPr/>
          </p:nvSpPr>
          <p:spPr>
            <a:xfrm>
              <a:off x="585959" y="507153"/>
              <a:ext cx="2829262" cy="9194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48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China</a:t>
              </a:r>
            </a:p>
          </p:txBody>
        </p:sp>
      </p:grpSp>
      <p:grpSp>
        <p:nvGrpSpPr>
          <p:cNvPr id="292" name="Group"/>
          <p:cNvGrpSpPr/>
          <p:nvPr/>
        </p:nvGrpSpPr>
        <p:grpSpPr>
          <a:xfrm>
            <a:off x="16094076" y="4286794"/>
            <a:ext cx="4662245" cy="1933789"/>
            <a:chOff x="0" y="0"/>
            <a:chExt cx="4662244" cy="1933787"/>
          </a:xfrm>
        </p:grpSpPr>
        <p:sp>
          <p:nvSpPr>
            <p:cNvPr id="290" name="Oval"/>
            <p:cNvSpPr/>
            <p:nvPr/>
          </p:nvSpPr>
          <p:spPr>
            <a:xfrm>
              <a:off x="-1" y="0"/>
              <a:ext cx="4662246" cy="1933788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291" name="Honduras"/>
            <p:cNvSpPr txBox="1"/>
            <p:nvPr/>
          </p:nvSpPr>
          <p:spPr>
            <a:xfrm>
              <a:off x="682769" y="507153"/>
              <a:ext cx="3296706" cy="9194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48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Honduras</a:t>
              </a:r>
            </a:p>
          </p:txBody>
        </p:sp>
      </p:grpSp>
      <p:sp>
        <p:nvSpPr>
          <p:cNvPr id="293" name="Line"/>
          <p:cNvSpPr/>
          <p:nvPr/>
        </p:nvSpPr>
        <p:spPr>
          <a:xfrm flipH="1">
            <a:off x="12575061" y="3603232"/>
            <a:ext cx="174967" cy="1569933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296" name="Group"/>
          <p:cNvGrpSpPr/>
          <p:nvPr/>
        </p:nvGrpSpPr>
        <p:grpSpPr>
          <a:xfrm>
            <a:off x="16274564" y="7519944"/>
            <a:ext cx="4383905" cy="1003633"/>
            <a:chOff x="0" y="0"/>
            <a:chExt cx="4383904" cy="1003632"/>
          </a:xfrm>
        </p:grpSpPr>
        <p:sp>
          <p:nvSpPr>
            <p:cNvPr id="294" name="Oval"/>
            <p:cNvSpPr/>
            <p:nvPr/>
          </p:nvSpPr>
          <p:spPr>
            <a:xfrm>
              <a:off x="-1" y="-1"/>
              <a:ext cx="4383906" cy="1003634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36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295" name="Tegucigalpa"/>
            <p:cNvSpPr txBox="1"/>
            <p:nvPr/>
          </p:nvSpPr>
          <p:spPr>
            <a:xfrm>
              <a:off x="642007" y="130975"/>
              <a:ext cx="3099890" cy="741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Tegucigalpa</a:t>
              </a:r>
            </a:p>
          </p:txBody>
        </p:sp>
      </p:grpSp>
      <p:sp>
        <p:nvSpPr>
          <p:cNvPr id="297" name="Line"/>
          <p:cNvSpPr/>
          <p:nvPr/>
        </p:nvSpPr>
        <p:spPr>
          <a:xfrm>
            <a:off x="13321304" y="7255461"/>
            <a:ext cx="754789" cy="1302905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300" name="Group"/>
          <p:cNvGrpSpPr/>
          <p:nvPr/>
        </p:nvGrpSpPr>
        <p:grpSpPr>
          <a:xfrm>
            <a:off x="8639164" y="11131990"/>
            <a:ext cx="2043017" cy="1447593"/>
            <a:chOff x="0" y="0"/>
            <a:chExt cx="2043015" cy="1447592"/>
          </a:xfrm>
        </p:grpSpPr>
        <p:sp>
          <p:nvSpPr>
            <p:cNvPr id="298" name="Oval"/>
            <p:cNvSpPr/>
            <p:nvPr/>
          </p:nvSpPr>
          <p:spPr>
            <a:xfrm>
              <a:off x="0" y="-1"/>
              <a:ext cx="2043016" cy="1447594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299" name="SF"/>
            <p:cNvSpPr txBox="1"/>
            <p:nvPr/>
          </p:nvSpPr>
          <p:spPr>
            <a:xfrm>
              <a:off x="299191" y="359305"/>
              <a:ext cx="1444632" cy="728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SF</a:t>
              </a:r>
            </a:p>
          </p:txBody>
        </p:sp>
      </p:grpSp>
      <p:grpSp>
        <p:nvGrpSpPr>
          <p:cNvPr id="303" name="Group"/>
          <p:cNvGrpSpPr/>
          <p:nvPr/>
        </p:nvGrpSpPr>
        <p:grpSpPr>
          <a:xfrm>
            <a:off x="11480579" y="11371695"/>
            <a:ext cx="2043017" cy="1447593"/>
            <a:chOff x="0" y="0"/>
            <a:chExt cx="2043015" cy="1447592"/>
          </a:xfrm>
        </p:grpSpPr>
        <p:sp>
          <p:nvSpPr>
            <p:cNvPr id="301" name="Oval"/>
            <p:cNvSpPr/>
            <p:nvPr/>
          </p:nvSpPr>
          <p:spPr>
            <a:xfrm>
              <a:off x="0" y="-1"/>
              <a:ext cx="2043016" cy="1447594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302" name="LA"/>
            <p:cNvSpPr txBox="1"/>
            <p:nvPr/>
          </p:nvSpPr>
          <p:spPr>
            <a:xfrm>
              <a:off x="299191" y="359305"/>
              <a:ext cx="1444632" cy="728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LA</a:t>
              </a:r>
            </a:p>
          </p:txBody>
        </p:sp>
      </p:grpSp>
      <p:sp>
        <p:nvSpPr>
          <p:cNvPr id="304" name="Line"/>
          <p:cNvSpPr/>
          <p:nvPr/>
        </p:nvSpPr>
        <p:spPr>
          <a:xfrm>
            <a:off x="12012784" y="9993927"/>
            <a:ext cx="206438" cy="1137265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05" name="Line"/>
          <p:cNvSpPr/>
          <p:nvPr/>
        </p:nvSpPr>
        <p:spPr>
          <a:xfrm flipH="1">
            <a:off x="9866838" y="10277416"/>
            <a:ext cx="582843" cy="644955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308" name="Group"/>
          <p:cNvGrpSpPr/>
          <p:nvPr/>
        </p:nvGrpSpPr>
        <p:grpSpPr>
          <a:xfrm>
            <a:off x="16816689" y="11383839"/>
            <a:ext cx="2637097" cy="1447594"/>
            <a:chOff x="0" y="0"/>
            <a:chExt cx="2637096" cy="1447592"/>
          </a:xfrm>
        </p:grpSpPr>
        <p:sp>
          <p:nvSpPr>
            <p:cNvPr id="306" name="Oval"/>
            <p:cNvSpPr/>
            <p:nvPr/>
          </p:nvSpPr>
          <p:spPr>
            <a:xfrm>
              <a:off x="-1" y="-1"/>
              <a:ext cx="2637098" cy="1447594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307" name="Kent"/>
            <p:cNvSpPr txBox="1"/>
            <p:nvPr/>
          </p:nvSpPr>
          <p:spPr>
            <a:xfrm>
              <a:off x="386193" y="359305"/>
              <a:ext cx="1864710" cy="728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Kent</a:t>
              </a:r>
            </a:p>
          </p:txBody>
        </p:sp>
      </p:grpSp>
      <p:grpSp>
        <p:nvGrpSpPr>
          <p:cNvPr id="311" name="Group"/>
          <p:cNvGrpSpPr/>
          <p:nvPr/>
        </p:nvGrpSpPr>
        <p:grpSpPr>
          <a:xfrm>
            <a:off x="13114396" y="8776331"/>
            <a:ext cx="3644917" cy="1447593"/>
            <a:chOff x="0" y="0"/>
            <a:chExt cx="3644915" cy="1447592"/>
          </a:xfrm>
        </p:grpSpPr>
        <p:sp>
          <p:nvSpPr>
            <p:cNvPr id="309" name="Oval"/>
            <p:cNvSpPr/>
            <p:nvPr/>
          </p:nvSpPr>
          <p:spPr>
            <a:xfrm>
              <a:off x="0" y="-1"/>
              <a:ext cx="3644916" cy="1447594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310" name="Ohio"/>
            <p:cNvSpPr txBox="1"/>
            <p:nvPr/>
          </p:nvSpPr>
          <p:spPr>
            <a:xfrm>
              <a:off x="533785" y="359305"/>
              <a:ext cx="2577346" cy="728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Ohio</a:t>
              </a:r>
            </a:p>
          </p:txBody>
        </p:sp>
      </p:grpSp>
      <p:sp>
        <p:nvSpPr>
          <p:cNvPr id="312" name="Line"/>
          <p:cNvSpPr/>
          <p:nvPr/>
        </p:nvSpPr>
        <p:spPr>
          <a:xfrm>
            <a:off x="18373923" y="6278283"/>
            <a:ext cx="92595" cy="1241663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13" name="Line"/>
          <p:cNvSpPr/>
          <p:nvPr/>
        </p:nvSpPr>
        <p:spPr>
          <a:xfrm>
            <a:off x="16142451" y="10147964"/>
            <a:ext cx="1125283" cy="1128713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316" name="Group"/>
          <p:cNvGrpSpPr/>
          <p:nvPr/>
        </p:nvGrpSpPr>
        <p:grpSpPr>
          <a:xfrm>
            <a:off x="3338429" y="7115886"/>
            <a:ext cx="3137569" cy="2302558"/>
            <a:chOff x="0" y="0"/>
            <a:chExt cx="3137568" cy="2302556"/>
          </a:xfrm>
        </p:grpSpPr>
        <p:sp>
          <p:nvSpPr>
            <p:cNvPr id="314" name="Oval"/>
            <p:cNvSpPr/>
            <p:nvPr/>
          </p:nvSpPr>
          <p:spPr>
            <a:xfrm rot="1166669">
              <a:off x="160632" y="427482"/>
              <a:ext cx="2816305" cy="1447593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315" name="Hunan"/>
            <p:cNvSpPr txBox="1"/>
            <p:nvPr/>
          </p:nvSpPr>
          <p:spPr>
            <a:xfrm rot="1166669">
              <a:off x="573070" y="786788"/>
              <a:ext cx="1991427" cy="728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Hunan</a:t>
              </a:r>
            </a:p>
          </p:txBody>
        </p:sp>
      </p:grpSp>
      <p:grpSp>
        <p:nvGrpSpPr>
          <p:cNvPr id="319" name="Group"/>
          <p:cNvGrpSpPr/>
          <p:nvPr/>
        </p:nvGrpSpPr>
        <p:grpSpPr>
          <a:xfrm>
            <a:off x="6380288" y="6527650"/>
            <a:ext cx="3904196" cy="2616723"/>
            <a:chOff x="0" y="0"/>
            <a:chExt cx="3904194" cy="2616721"/>
          </a:xfrm>
        </p:grpSpPr>
        <p:sp>
          <p:nvSpPr>
            <p:cNvPr id="317" name="Oval"/>
            <p:cNvSpPr/>
            <p:nvPr/>
          </p:nvSpPr>
          <p:spPr>
            <a:xfrm rot="20381265">
              <a:off x="138475" y="584564"/>
              <a:ext cx="3627245" cy="1447593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318" name="Shanghai"/>
            <p:cNvSpPr txBox="1"/>
            <p:nvPr/>
          </p:nvSpPr>
          <p:spPr>
            <a:xfrm rot="20381265">
              <a:off x="669673" y="943870"/>
              <a:ext cx="2564847" cy="728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Shanghai</a:t>
              </a:r>
            </a:p>
          </p:txBody>
        </p:sp>
      </p:grpSp>
      <p:sp>
        <p:nvSpPr>
          <p:cNvPr id="320" name="Line"/>
          <p:cNvSpPr/>
          <p:nvPr/>
        </p:nvSpPr>
        <p:spPr>
          <a:xfrm>
            <a:off x="7264028" y="6159579"/>
            <a:ext cx="508068" cy="986273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21" name="Line"/>
          <p:cNvSpPr/>
          <p:nvPr/>
        </p:nvSpPr>
        <p:spPr>
          <a:xfrm flipH="1">
            <a:off x="5067708" y="6311977"/>
            <a:ext cx="1080599" cy="1112895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324" name="Group"/>
          <p:cNvGrpSpPr/>
          <p:nvPr/>
        </p:nvGrpSpPr>
        <p:grpSpPr>
          <a:xfrm>
            <a:off x="3785306" y="10394515"/>
            <a:ext cx="3654445" cy="1447593"/>
            <a:chOff x="0" y="0"/>
            <a:chExt cx="3654443" cy="1447592"/>
          </a:xfrm>
        </p:grpSpPr>
        <p:sp>
          <p:nvSpPr>
            <p:cNvPr id="322" name="Oval"/>
            <p:cNvSpPr/>
            <p:nvPr/>
          </p:nvSpPr>
          <p:spPr>
            <a:xfrm>
              <a:off x="0" y="-1"/>
              <a:ext cx="3654444" cy="1447594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323" name="Changsha"/>
            <p:cNvSpPr txBox="1"/>
            <p:nvPr/>
          </p:nvSpPr>
          <p:spPr>
            <a:xfrm>
              <a:off x="535179" y="359305"/>
              <a:ext cx="2584086" cy="728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Changsha</a:t>
              </a:r>
            </a:p>
          </p:txBody>
        </p:sp>
      </p:grpSp>
      <p:sp>
        <p:nvSpPr>
          <p:cNvPr id="325" name="Line"/>
          <p:cNvSpPr/>
          <p:nvPr/>
        </p:nvSpPr>
        <p:spPr>
          <a:xfrm>
            <a:off x="4985077" y="9079645"/>
            <a:ext cx="128243" cy="1223677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26" name="Trees Can Describe Hierarchi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Trees Can Describe Hierarchies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image23.png" descr="image2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26366" y="2336800"/>
            <a:ext cx="15621001" cy="11379200"/>
          </a:xfrm>
          <a:prstGeom prst="rect">
            <a:avLst/>
          </a:prstGeom>
          <a:ln w="12700">
            <a:miter lim="400000"/>
          </a:ln>
        </p:spPr>
      </p:pic>
      <p:sp>
        <p:nvSpPr>
          <p:cNvPr id="329" name="Trees Can Describe Websites (HTML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Trees Can Describe Websites (HTML)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image24.tif" descr="image24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69572" y="2868199"/>
            <a:ext cx="22000028" cy="8949374"/>
          </a:xfrm>
          <a:prstGeom prst="rect">
            <a:avLst/>
          </a:prstGeom>
          <a:ln w="12700">
            <a:miter lim="400000"/>
          </a:ln>
        </p:spPr>
      </p:pic>
      <p:sp>
        <p:nvSpPr>
          <p:cNvPr id="332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33" name="* This is a figure in an academic paper written by a recent CS106 student!"/>
          <p:cNvSpPr txBox="1"/>
          <p:nvPr/>
        </p:nvSpPr>
        <p:spPr>
          <a:xfrm>
            <a:off x="1404259" y="12344402"/>
            <a:ext cx="21327041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5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* This is a figure in an academic paper written by a recent CS106 student!</a:t>
            </a:r>
          </a:p>
        </p:txBody>
      </p:sp>
      <p:sp>
        <p:nvSpPr>
          <p:cNvPr id="334" name="Trees Can Describe Program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Trees Can Describe Programs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37" name="Trees are inherently recursiv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Trees are inherently recursive</a:t>
            </a:r>
          </a:p>
        </p:txBody>
      </p:sp>
      <p:grpSp>
        <p:nvGrpSpPr>
          <p:cNvPr id="387" name="Group"/>
          <p:cNvGrpSpPr/>
          <p:nvPr/>
        </p:nvGrpSpPr>
        <p:grpSpPr>
          <a:xfrm>
            <a:off x="5637088" y="5227582"/>
            <a:ext cx="13244290" cy="6422934"/>
            <a:chOff x="0" y="-36705"/>
            <a:chExt cx="13244289" cy="6422933"/>
          </a:xfrm>
        </p:grpSpPr>
        <p:sp>
          <p:nvSpPr>
            <p:cNvPr id="338" name="Line"/>
            <p:cNvSpPr/>
            <p:nvPr/>
          </p:nvSpPr>
          <p:spPr>
            <a:xfrm flipV="1">
              <a:off x="6530905" y="4609645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9" name="Line"/>
            <p:cNvSpPr/>
            <p:nvPr/>
          </p:nvSpPr>
          <p:spPr>
            <a:xfrm flipH="1" flipV="1">
              <a:off x="7138351" y="4613760"/>
              <a:ext cx="763997" cy="10840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0" name="Line"/>
            <p:cNvSpPr/>
            <p:nvPr/>
          </p:nvSpPr>
          <p:spPr>
            <a:xfrm flipV="1">
              <a:off x="3949552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1" name="Line"/>
            <p:cNvSpPr/>
            <p:nvPr/>
          </p:nvSpPr>
          <p:spPr>
            <a:xfrm flipV="1">
              <a:off x="5895853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2" name="Line"/>
            <p:cNvSpPr/>
            <p:nvPr/>
          </p:nvSpPr>
          <p:spPr>
            <a:xfrm flipH="1" flipV="1">
              <a:off x="6392662" y="3060457"/>
              <a:ext cx="629734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3" name="Line"/>
            <p:cNvSpPr/>
            <p:nvPr/>
          </p:nvSpPr>
          <p:spPr>
            <a:xfrm flipV="1">
              <a:off x="8373489" y="2927107"/>
              <a:ext cx="1" cy="16790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4" name="Line"/>
            <p:cNvSpPr/>
            <p:nvPr/>
          </p:nvSpPr>
          <p:spPr>
            <a:xfrm flipH="1" flipV="1">
              <a:off x="8278862" y="3060457"/>
              <a:ext cx="1412384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5" name="Line"/>
            <p:cNvSpPr/>
            <p:nvPr/>
          </p:nvSpPr>
          <p:spPr>
            <a:xfrm flipH="1" flipV="1">
              <a:off x="8382486" y="3060457"/>
              <a:ext cx="3051568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6" name="Line"/>
            <p:cNvSpPr/>
            <p:nvPr/>
          </p:nvSpPr>
          <p:spPr>
            <a:xfrm flipH="1" flipV="1">
              <a:off x="12314406" y="3060457"/>
              <a:ext cx="432090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7" name="Line"/>
            <p:cNvSpPr/>
            <p:nvPr/>
          </p:nvSpPr>
          <p:spPr>
            <a:xfrm flipV="1">
              <a:off x="624073" y="1025204"/>
              <a:ext cx="6001845" cy="156604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8" name="Line"/>
            <p:cNvSpPr/>
            <p:nvPr/>
          </p:nvSpPr>
          <p:spPr>
            <a:xfrm flipV="1">
              <a:off x="2488726" y="1061667"/>
              <a:ext cx="3919627" cy="185112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9" name="Line"/>
            <p:cNvSpPr/>
            <p:nvPr/>
          </p:nvSpPr>
          <p:spPr>
            <a:xfrm flipV="1">
              <a:off x="4458114" y="1179241"/>
              <a:ext cx="1946812" cy="16159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0" name="Line"/>
            <p:cNvSpPr/>
            <p:nvPr/>
          </p:nvSpPr>
          <p:spPr>
            <a:xfrm flipV="1">
              <a:off x="6533815" y="1179241"/>
              <a:ext cx="76870" cy="16159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1" name="Line"/>
            <p:cNvSpPr/>
            <p:nvPr/>
          </p:nvSpPr>
          <p:spPr>
            <a:xfrm flipH="1" flipV="1">
              <a:off x="6644543" y="1218011"/>
              <a:ext cx="1753228" cy="183307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2" name="Line"/>
            <p:cNvSpPr/>
            <p:nvPr/>
          </p:nvSpPr>
          <p:spPr>
            <a:xfrm flipH="1" flipV="1">
              <a:off x="6578793" y="1232107"/>
              <a:ext cx="5614776" cy="1642508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3" name="Circle"/>
            <p:cNvSpPr/>
            <p:nvPr/>
          </p:nvSpPr>
          <p:spPr>
            <a:xfrm>
              <a:off x="6057900" y="5868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54" name="A"/>
            <p:cNvSpPr txBox="1"/>
            <p:nvPr/>
          </p:nvSpPr>
          <p:spPr>
            <a:xfrm>
              <a:off x="6308965" y="405926"/>
              <a:ext cx="53110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</a:t>
              </a:r>
            </a:p>
          </p:txBody>
        </p:sp>
        <p:sp>
          <p:nvSpPr>
            <p:cNvPr id="355" name="Circle"/>
            <p:cNvSpPr/>
            <p:nvPr/>
          </p:nvSpPr>
          <p:spPr>
            <a:xfrm>
              <a:off x="0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56" name="B"/>
            <p:cNvSpPr txBox="1"/>
            <p:nvPr/>
          </p:nvSpPr>
          <p:spPr>
            <a:xfrm>
              <a:off x="254662" y="2253776"/>
              <a:ext cx="523915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B</a:t>
              </a:r>
            </a:p>
          </p:txBody>
        </p:sp>
        <p:sp>
          <p:nvSpPr>
            <p:cNvPr id="357" name="Circle"/>
            <p:cNvSpPr/>
            <p:nvPr/>
          </p:nvSpPr>
          <p:spPr>
            <a:xfrm>
              <a:off x="1965959" y="243471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58" name="C"/>
            <p:cNvSpPr txBox="1"/>
            <p:nvPr/>
          </p:nvSpPr>
          <p:spPr>
            <a:xfrm>
              <a:off x="2229973" y="2253776"/>
              <a:ext cx="50521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C</a:t>
              </a:r>
            </a:p>
          </p:txBody>
        </p:sp>
        <p:sp>
          <p:nvSpPr>
            <p:cNvPr id="359" name="Circle"/>
            <p:cNvSpPr/>
            <p:nvPr/>
          </p:nvSpPr>
          <p:spPr>
            <a:xfrm>
              <a:off x="3931919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0" name="D"/>
            <p:cNvSpPr txBox="1"/>
            <p:nvPr/>
          </p:nvSpPr>
          <p:spPr>
            <a:xfrm>
              <a:off x="4169797" y="2253776"/>
              <a:ext cx="557485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D</a:t>
              </a:r>
            </a:p>
          </p:txBody>
        </p:sp>
        <p:sp>
          <p:nvSpPr>
            <p:cNvPr id="361" name="Circle"/>
            <p:cNvSpPr/>
            <p:nvPr/>
          </p:nvSpPr>
          <p:spPr>
            <a:xfrm>
              <a:off x="6055630" y="5352987"/>
              <a:ext cx="1033240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2" name="O"/>
            <p:cNvSpPr txBox="1"/>
            <p:nvPr/>
          </p:nvSpPr>
          <p:spPr>
            <a:xfrm>
              <a:off x="6288592" y="5172046"/>
              <a:ext cx="56731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O</a:t>
              </a:r>
            </a:p>
          </p:txBody>
        </p:sp>
        <p:sp>
          <p:nvSpPr>
            <p:cNvPr id="363" name="Circle"/>
            <p:cNvSpPr/>
            <p:nvPr/>
          </p:nvSpPr>
          <p:spPr>
            <a:xfrm>
              <a:off x="108013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4" name="M"/>
            <p:cNvSpPr txBox="1"/>
            <p:nvPr/>
          </p:nvSpPr>
          <p:spPr>
            <a:xfrm>
              <a:off x="11010334" y="3796826"/>
              <a:ext cx="6152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M</a:t>
              </a:r>
            </a:p>
          </p:txBody>
        </p:sp>
        <p:sp>
          <p:nvSpPr>
            <p:cNvPr id="365" name="Circle"/>
            <p:cNvSpPr/>
            <p:nvPr/>
          </p:nvSpPr>
          <p:spPr>
            <a:xfrm>
              <a:off x="79819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6" name="K"/>
            <p:cNvSpPr txBox="1"/>
            <p:nvPr/>
          </p:nvSpPr>
          <p:spPr>
            <a:xfrm>
              <a:off x="8234334" y="3796826"/>
              <a:ext cx="5284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K</a:t>
              </a:r>
            </a:p>
          </p:txBody>
        </p:sp>
        <p:sp>
          <p:nvSpPr>
            <p:cNvPr id="367" name="Circle"/>
            <p:cNvSpPr/>
            <p:nvPr/>
          </p:nvSpPr>
          <p:spPr>
            <a:xfrm>
              <a:off x="335280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8" name="H"/>
            <p:cNvSpPr txBox="1"/>
            <p:nvPr/>
          </p:nvSpPr>
          <p:spPr>
            <a:xfrm>
              <a:off x="3588879" y="3796826"/>
              <a:ext cx="56108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369" name="Circle"/>
            <p:cNvSpPr/>
            <p:nvPr/>
          </p:nvSpPr>
          <p:spPr>
            <a:xfrm>
              <a:off x="7863839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70" name="F"/>
            <p:cNvSpPr txBox="1"/>
            <p:nvPr/>
          </p:nvSpPr>
          <p:spPr>
            <a:xfrm>
              <a:off x="8145836" y="2253776"/>
              <a:ext cx="46924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F</a:t>
              </a:r>
            </a:p>
          </p:txBody>
        </p:sp>
        <p:sp>
          <p:nvSpPr>
            <p:cNvPr id="371" name="Circle"/>
            <p:cNvSpPr/>
            <p:nvPr/>
          </p:nvSpPr>
          <p:spPr>
            <a:xfrm>
              <a:off x="93916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72" name="L"/>
            <p:cNvSpPr txBox="1"/>
            <p:nvPr/>
          </p:nvSpPr>
          <p:spPr>
            <a:xfrm>
              <a:off x="9676884" y="3796826"/>
              <a:ext cx="46277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L</a:t>
              </a:r>
            </a:p>
          </p:txBody>
        </p:sp>
        <p:sp>
          <p:nvSpPr>
            <p:cNvPr id="373" name="Circle"/>
            <p:cNvSpPr/>
            <p:nvPr/>
          </p:nvSpPr>
          <p:spPr>
            <a:xfrm>
              <a:off x="521970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74" name="I"/>
            <p:cNvSpPr txBox="1"/>
            <p:nvPr/>
          </p:nvSpPr>
          <p:spPr>
            <a:xfrm>
              <a:off x="5527353" y="3796826"/>
              <a:ext cx="4179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I</a:t>
              </a:r>
            </a:p>
          </p:txBody>
        </p:sp>
        <p:sp>
          <p:nvSpPr>
            <p:cNvPr id="375" name="Circle"/>
            <p:cNvSpPr/>
            <p:nvPr/>
          </p:nvSpPr>
          <p:spPr>
            <a:xfrm>
              <a:off x="11717170" y="2426271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76" name="G"/>
            <p:cNvSpPr txBox="1"/>
            <p:nvPr/>
          </p:nvSpPr>
          <p:spPr>
            <a:xfrm>
              <a:off x="11959723" y="2245329"/>
              <a:ext cx="5481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377" name="Circle"/>
            <p:cNvSpPr/>
            <p:nvPr/>
          </p:nvSpPr>
          <p:spPr>
            <a:xfrm>
              <a:off x="5897880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78" name="E"/>
            <p:cNvSpPr txBox="1"/>
            <p:nvPr/>
          </p:nvSpPr>
          <p:spPr>
            <a:xfrm>
              <a:off x="6171844" y="2253776"/>
              <a:ext cx="48531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E</a:t>
              </a:r>
            </a:p>
          </p:txBody>
        </p:sp>
        <p:sp>
          <p:nvSpPr>
            <p:cNvPr id="379" name="Circle"/>
            <p:cNvSpPr/>
            <p:nvPr/>
          </p:nvSpPr>
          <p:spPr>
            <a:xfrm>
              <a:off x="122110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0" name="N"/>
            <p:cNvSpPr txBox="1"/>
            <p:nvPr/>
          </p:nvSpPr>
          <p:spPr>
            <a:xfrm>
              <a:off x="12444851" y="3796826"/>
              <a:ext cx="565637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381" name="Circle"/>
            <p:cNvSpPr/>
            <p:nvPr/>
          </p:nvSpPr>
          <p:spPr>
            <a:xfrm>
              <a:off x="7391400" y="5352987"/>
              <a:ext cx="1033240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2" name="P"/>
            <p:cNvSpPr txBox="1"/>
            <p:nvPr/>
          </p:nvSpPr>
          <p:spPr>
            <a:xfrm>
              <a:off x="7653135" y="5172046"/>
              <a:ext cx="50976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383" name="Circle"/>
            <p:cNvSpPr/>
            <p:nvPr/>
          </p:nvSpPr>
          <p:spPr>
            <a:xfrm>
              <a:off x="65722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4" name="J"/>
            <p:cNvSpPr txBox="1"/>
            <p:nvPr/>
          </p:nvSpPr>
          <p:spPr>
            <a:xfrm>
              <a:off x="6877625" y="3796826"/>
              <a:ext cx="42248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J</a:t>
              </a:r>
            </a:p>
          </p:txBody>
        </p:sp>
        <p:sp>
          <p:nvSpPr>
            <p:cNvPr id="385" name="A is the root"/>
            <p:cNvSpPr txBox="1"/>
            <p:nvPr/>
          </p:nvSpPr>
          <p:spPr>
            <a:xfrm>
              <a:off x="8224662" y="-36706"/>
              <a:ext cx="3805999" cy="957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t">
              <a:spAutoFit/>
            </a:bodyPr>
            <a:lstStyle>
              <a:lvl1pPr algn="l" defTabSz="1371600">
                <a:defRPr b="1" baseline="-15119">
                  <a:solidFill>
                    <a:srgbClr val="0433FF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 is the root</a:t>
              </a:r>
            </a:p>
          </p:txBody>
        </p:sp>
        <p:sp>
          <p:nvSpPr>
            <p:cNvPr id="386" name="Arrow"/>
            <p:cNvSpPr/>
            <p:nvPr/>
          </p:nvSpPr>
          <p:spPr>
            <a:xfrm rot="20380847">
              <a:off x="7153885" y="711511"/>
              <a:ext cx="978571" cy="339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871" y="14256"/>
                  </a:moveTo>
                  <a:lnTo>
                    <a:pt x="11871" y="21600"/>
                  </a:lnTo>
                  <a:lnTo>
                    <a:pt x="0" y="10800"/>
                  </a:lnTo>
                  <a:lnTo>
                    <a:pt x="11871" y="0"/>
                  </a:lnTo>
                  <a:lnTo>
                    <a:pt x="11871" y="7344"/>
                  </a:lnTo>
                  <a:lnTo>
                    <a:pt x="21600" y="7344"/>
                  </a:lnTo>
                  <a:lnTo>
                    <a:pt x="21600" y="14256"/>
                  </a:lnTo>
                  <a:close/>
                </a:path>
              </a:pathLst>
            </a:cu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388" name="What is a Tree (in Computer Science)?…"/>
          <p:cNvSpPr txBox="1"/>
          <p:nvPr>
            <p:ph type="title"/>
          </p:nvPr>
        </p:nvSpPr>
        <p:spPr>
          <a:xfrm>
            <a:off x="1035464" y="2050995"/>
            <a:ext cx="22447537" cy="4911941"/>
          </a:xfrm>
          <a:prstGeom prst="rect">
            <a:avLst/>
          </a:prstGeom>
        </p:spPr>
        <p:txBody>
          <a:bodyPr lIns="50800" tIns="50800" rIns="50800" bIns="50800" anchor="t">
            <a:noAutofit/>
          </a:bodyPr>
          <a:lstStyle/>
          <a:p>
            <a:pPr marL="382905" algn="l" defTabSz="546100">
              <a:lnSpc>
                <a:spcPct val="90000"/>
              </a:lnSpc>
              <a:defRPr sz="4700">
                <a:latin typeface="+mn-lt"/>
                <a:ea typeface="+mn-ea"/>
                <a:cs typeface="+mn-cs"/>
                <a:sym typeface="Helvetica Neue Light"/>
              </a:defRPr>
            </a:pPr>
            <a:r>
              <a:t>What is a Tree (in Computer Science)?</a:t>
            </a:r>
          </a:p>
          <a:p>
            <a:pPr marL="382905" algn="l" defTabSz="546100">
              <a:lnSpc>
                <a:spcPct val="90000"/>
              </a:lnSpc>
              <a:defRPr sz="4700">
                <a:latin typeface="+mn-lt"/>
                <a:ea typeface="+mn-ea"/>
                <a:cs typeface="+mn-cs"/>
                <a:sym typeface="Helvetica Neue Light"/>
              </a:defRPr>
            </a:pPr>
          </a:p>
          <a:p>
            <a:pPr marL="901488" indent="-518583" algn="l" defTabSz="546100">
              <a:lnSpc>
                <a:spcPct val="90000"/>
              </a:lnSpc>
              <a:buClr>
                <a:srgbClr val="777775"/>
              </a:buClr>
              <a:buSzPct val="115000"/>
              <a:buFont typeface="Helvetica Neue"/>
              <a:defRPr sz="4200">
                <a:latin typeface="+mn-lt"/>
                <a:ea typeface="+mn-ea"/>
                <a:cs typeface="+mn-cs"/>
                <a:sym typeface="Helvetica Neue Light"/>
              </a:defRPr>
            </a:pPr>
            <a:r>
              <a:t>A tree is a collection of </a:t>
            </a:r>
            <a:r>
              <a:rPr b="1">
                <a:solidFill>
                  <a:srgbClr val="0433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nodes</a:t>
            </a:r>
            <a:r>
              <a:t>, which can be empty. If it is not empty, there is a “root” node,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t>, and </a:t>
            </a:r>
            <a:r>
              <a:rPr b="1" i="1">
                <a:solidFill>
                  <a:srgbClr val="0433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zero or more non-empty subtrees</a:t>
            </a:r>
            <a:r>
              <a:t>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r>
              <a:t>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t>, …,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k</a:t>
            </a:r>
            <a:r>
              <a:t>, whose roots are connected by a directed edge from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t>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91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  <p:grpSp>
        <p:nvGrpSpPr>
          <p:cNvPr id="441" name="Group"/>
          <p:cNvGrpSpPr/>
          <p:nvPr/>
        </p:nvGrpSpPr>
        <p:grpSpPr>
          <a:xfrm>
            <a:off x="5637088" y="5227582"/>
            <a:ext cx="13244290" cy="6422934"/>
            <a:chOff x="0" y="-36705"/>
            <a:chExt cx="13244289" cy="6422933"/>
          </a:xfrm>
        </p:grpSpPr>
        <p:sp>
          <p:nvSpPr>
            <p:cNvPr id="392" name="Line"/>
            <p:cNvSpPr/>
            <p:nvPr/>
          </p:nvSpPr>
          <p:spPr>
            <a:xfrm flipV="1">
              <a:off x="6530905" y="4609645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3" name="Line"/>
            <p:cNvSpPr/>
            <p:nvPr/>
          </p:nvSpPr>
          <p:spPr>
            <a:xfrm flipH="1" flipV="1">
              <a:off x="7138351" y="4613760"/>
              <a:ext cx="763997" cy="10840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4" name="Line"/>
            <p:cNvSpPr/>
            <p:nvPr/>
          </p:nvSpPr>
          <p:spPr>
            <a:xfrm flipV="1">
              <a:off x="3949552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5" name="Line"/>
            <p:cNvSpPr/>
            <p:nvPr/>
          </p:nvSpPr>
          <p:spPr>
            <a:xfrm flipV="1">
              <a:off x="5895853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6" name="Line"/>
            <p:cNvSpPr/>
            <p:nvPr/>
          </p:nvSpPr>
          <p:spPr>
            <a:xfrm flipH="1" flipV="1">
              <a:off x="6392662" y="3060457"/>
              <a:ext cx="629734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7" name="Line"/>
            <p:cNvSpPr/>
            <p:nvPr/>
          </p:nvSpPr>
          <p:spPr>
            <a:xfrm flipV="1">
              <a:off x="8373489" y="2927107"/>
              <a:ext cx="1" cy="16790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8" name="Line"/>
            <p:cNvSpPr/>
            <p:nvPr/>
          </p:nvSpPr>
          <p:spPr>
            <a:xfrm flipH="1" flipV="1">
              <a:off x="8278862" y="3060457"/>
              <a:ext cx="1412384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9" name="Line"/>
            <p:cNvSpPr/>
            <p:nvPr/>
          </p:nvSpPr>
          <p:spPr>
            <a:xfrm flipH="1" flipV="1">
              <a:off x="8382486" y="3060457"/>
              <a:ext cx="3051568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0" name="Line"/>
            <p:cNvSpPr/>
            <p:nvPr/>
          </p:nvSpPr>
          <p:spPr>
            <a:xfrm flipH="1" flipV="1">
              <a:off x="12314406" y="3060457"/>
              <a:ext cx="432090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1" name="Line"/>
            <p:cNvSpPr/>
            <p:nvPr/>
          </p:nvSpPr>
          <p:spPr>
            <a:xfrm flipV="1">
              <a:off x="624073" y="1025204"/>
              <a:ext cx="6001845" cy="156604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2" name="Line"/>
            <p:cNvSpPr/>
            <p:nvPr/>
          </p:nvSpPr>
          <p:spPr>
            <a:xfrm flipV="1">
              <a:off x="2488726" y="1061667"/>
              <a:ext cx="3919627" cy="185112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3" name="Line"/>
            <p:cNvSpPr/>
            <p:nvPr/>
          </p:nvSpPr>
          <p:spPr>
            <a:xfrm flipV="1">
              <a:off x="4458114" y="1179241"/>
              <a:ext cx="1946812" cy="16159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4" name="Line"/>
            <p:cNvSpPr/>
            <p:nvPr/>
          </p:nvSpPr>
          <p:spPr>
            <a:xfrm flipV="1">
              <a:off x="6533815" y="1179241"/>
              <a:ext cx="76870" cy="16159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5" name="Line"/>
            <p:cNvSpPr/>
            <p:nvPr/>
          </p:nvSpPr>
          <p:spPr>
            <a:xfrm flipH="1" flipV="1">
              <a:off x="6644543" y="1218011"/>
              <a:ext cx="1753228" cy="183307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6" name="Line"/>
            <p:cNvSpPr/>
            <p:nvPr/>
          </p:nvSpPr>
          <p:spPr>
            <a:xfrm flipH="1" flipV="1">
              <a:off x="6578793" y="1232107"/>
              <a:ext cx="5614776" cy="1642508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7" name="Circle"/>
            <p:cNvSpPr/>
            <p:nvPr/>
          </p:nvSpPr>
          <p:spPr>
            <a:xfrm>
              <a:off x="6057900" y="5868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08" name="A"/>
            <p:cNvSpPr txBox="1"/>
            <p:nvPr/>
          </p:nvSpPr>
          <p:spPr>
            <a:xfrm>
              <a:off x="6308965" y="405926"/>
              <a:ext cx="53110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</a:t>
              </a:r>
            </a:p>
          </p:txBody>
        </p:sp>
        <p:sp>
          <p:nvSpPr>
            <p:cNvPr id="409" name="Circle"/>
            <p:cNvSpPr/>
            <p:nvPr/>
          </p:nvSpPr>
          <p:spPr>
            <a:xfrm>
              <a:off x="0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10" name="B"/>
            <p:cNvSpPr txBox="1"/>
            <p:nvPr/>
          </p:nvSpPr>
          <p:spPr>
            <a:xfrm>
              <a:off x="254662" y="2253776"/>
              <a:ext cx="523915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B</a:t>
              </a:r>
            </a:p>
          </p:txBody>
        </p:sp>
        <p:sp>
          <p:nvSpPr>
            <p:cNvPr id="411" name="Circle"/>
            <p:cNvSpPr/>
            <p:nvPr/>
          </p:nvSpPr>
          <p:spPr>
            <a:xfrm>
              <a:off x="1965959" y="243471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12" name="C"/>
            <p:cNvSpPr txBox="1"/>
            <p:nvPr/>
          </p:nvSpPr>
          <p:spPr>
            <a:xfrm>
              <a:off x="2229973" y="2253776"/>
              <a:ext cx="50521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C</a:t>
              </a:r>
            </a:p>
          </p:txBody>
        </p:sp>
        <p:sp>
          <p:nvSpPr>
            <p:cNvPr id="413" name="Circle"/>
            <p:cNvSpPr/>
            <p:nvPr/>
          </p:nvSpPr>
          <p:spPr>
            <a:xfrm>
              <a:off x="3931919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14" name="D"/>
            <p:cNvSpPr txBox="1"/>
            <p:nvPr/>
          </p:nvSpPr>
          <p:spPr>
            <a:xfrm>
              <a:off x="4169797" y="2253776"/>
              <a:ext cx="557485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D</a:t>
              </a:r>
            </a:p>
          </p:txBody>
        </p:sp>
        <p:sp>
          <p:nvSpPr>
            <p:cNvPr id="415" name="Circle"/>
            <p:cNvSpPr/>
            <p:nvPr/>
          </p:nvSpPr>
          <p:spPr>
            <a:xfrm>
              <a:off x="6055630" y="5352987"/>
              <a:ext cx="1033240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16" name="O"/>
            <p:cNvSpPr txBox="1"/>
            <p:nvPr/>
          </p:nvSpPr>
          <p:spPr>
            <a:xfrm>
              <a:off x="6288592" y="5172046"/>
              <a:ext cx="56731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O</a:t>
              </a:r>
            </a:p>
          </p:txBody>
        </p:sp>
        <p:sp>
          <p:nvSpPr>
            <p:cNvPr id="417" name="Circle"/>
            <p:cNvSpPr/>
            <p:nvPr/>
          </p:nvSpPr>
          <p:spPr>
            <a:xfrm>
              <a:off x="108013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18" name="M"/>
            <p:cNvSpPr txBox="1"/>
            <p:nvPr/>
          </p:nvSpPr>
          <p:spPr>
            <a:xfrm>
              <a:off x="11010334" y="3796826"/>
              <a:ext cx="6152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M</a:t>
              </a:r>
            </a:p>
          </p:txBody>
        </p:sp>
        <p:sp>
          <p:nvSpPr>
            <p:cNvPr id="419" name="Circle"/>
            <p:cNvSpPr/>
            <p:nvPr/>
          </p:nvSpPr>
          <p:spPr>
            <a:xfrm>
              <a:off x="79819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20" name="K"/>
            <p:cNvSpPr txBox="1"/>
            <p:nvPr/>
          </p:nvSpPr>
          <p:spPr>
            <a:xfrm>
              <a:off x="8234334" y="3796826"/>
              <a:ext cx="5284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K</a:t>
              </a:r>
            </a:p>
          </p:txBody>
        </p:sp>
        <p:sp>
          <p:nvSpPr>
            <p:cNvPr id="421" name="Circle"/>
            <p:cNvSpPr/>
            <p:nvPr/>
          </p:nvSpPr>
          <p:spPr>
            <a:xfrm>
              <a:off x="335280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22" name="H"/>
            <p:cNvSpPr txBox="1"/>
            <p:nvPr/>
          </p:nvSpPr>
          <p:spPr>
            <a:xfrm>
              <a:off x="3588879" y="3796826"/>
              <a:ext cx="56108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423" name="Circle"/>
            <p:cNvSpPr/>
            <p:nvPr/>
          </p:nvSpPr>
          <p:spPr>
            <a:xfrm>
              <a:off x="7863839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24" name="F"/>
            <p:cNvSpPr txBox="1"/>
            <p:nvPr/>
          </p:nvSpPr>
          <p:spPr>
            <a:xfrm>
              <a:off x="8145836" y="2253776"/>
              <a:ext cx="46924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F</a:t>
              </a:r>
            </a:p>
          </p:txBody>
        </p:sp>
        <p:sp>
          <p:nvSpPr>
            <p:cNvPr id="425" name="Circle"/>
            <p:cNvSpPr/>
            <p:nvPr/>
          </p:nvSpPr>
          <p:spPr>
            <a:xfrm>
              <a:off x="93916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26" name="L"/>
            <p:cNvSpPr txBox="1"/>
            <p:nvPr/>
          </p:nvSpPr>
          <p:spPr>
            <a:xfrm>
              <a:off x="9676884" y="3796826"/>
              <a:ext cx="46277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L</a:t>
              </a:r>
            </a:p>
          </p:txBody>
        </p:sp>
        <p:sp>
          <p:nvSpPr>
            <p:cNvPr id="427" name="Circle"/>
            <p:cNvSpPr/>
            <p:nvPr/>
          </p:nvSpPr>
          <p:spPr>
            <a:xfrm>
              <a:off x="521970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28" name="I"/>
            <p:cNvSpPr txBox="1"/>
            <p:nvPr/>
          </p:nvSpPr>
          <p:spPr>
            <a:xfrm>
              <a:off x="5527353" y="3796826"/>
              <a:ext cx="4179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I</a:t>
              </a:r>
            </a:p>
          </p:txBody>
        </p:sp>
        <p:sp>
          <p:nvSpPr>
            <p:cNvPr id="429" name="Circle"/>
            <p:cNvSpPr/>
            <p:nvPr/>
          </p:nvSpPr>
          <p:spPr>
            <a:xfrm>
              <a:off x="11717170" y="2426271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30" name="G"/>
            <p:cNvSpPr txBox="1"/>
            <p:nvPr/>
          </p:nvSpPr>
          <p:spPr>
            <a:xfrm>
              <a:off x="11959723" y="2245329"/>
              <a:ext cx="5481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431" name="Circle"/>
            <p:cNvSpPr/>
            <p:nvPr/>
          </p:nvSpPr>
          <p:spPr>
            <a:xfrm>
              <a:off x="5897880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32" name="E"/>
            <p:cNvSpPr txBox="1"/>
            <p:nvPr/>
          </p:nvSpPr>
          <p:spPr>
            <a:xfrm>
              <a:off x="6171844" y="2253776"/>
              <a:ext cx="48531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E</a:t>
              </a:r>
            </a:p>
          </p:txBody>
        </p:sp>
        <p:sp>
          <p:nvSpPr>
            <p:cNvPr id="433" name="Circle"/>
            <p:cNvSpPr/>
            <p:nvPr/>
          </p:nvSpPr>
          <p:spPr>
            <a:xfrm>
              <a:off x="122110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34" name="N"/>
            <p:cNvSpPr txBox="1"/>
            <p:nvPr/>
          </p:nvSpPr>
          <p:spPr>
            <a:xfrm>
              <a:off x="12444851" y="3796826"/>
              <a:ext cx="565637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435" name="Circle"/>
            <p:cNvSpPr/>
            <p:nvPr/>
          </p:nvSpPr>
          <p:spPr>
            <a:xfrm>
              <a:off x="7391400" y="5352987"/>
              <a:ext cx="1033240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36" name="P"/>
            <p:cNvSpPr txBox="1"/>
            <p:nvPr/>
          </p:nvSpPr>
          <p:spPr>
            <a:xfrm>
              <a:off x="7653135" y="5172046"/>
              <a:ext cx="50976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437" name="Circle"/>
            <p:cNvSpPr/>
            <p:nvPr/>
          </p:nvSpPr>
          <p:spPr>
            <a:xfrm>
              <a:off x="65722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38" name="J"/>
            <p:cNvSpPr txBox="1"/>
            <p:nvPr/>
          </p:nvSpPr>
          <p:spPr>
            <a:xfrm>
              <a:off x="6877625" y="3796826"/>
              <a:ext cx="42248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J</a:t>
              </a:r>
            </a:p>
          </p:txBody>
        </p:sp>
        <p:sp>
          <p:nvSpPr>
            <p:cNvPr id="439" name="A is the root"/>
            <p:cNvSpPr txBox="1"/>
            <p:nvPr/>
          </p:nvSpPr>
          <p:spPr>
            <a:xfrm>
              <a:off x="8224662" y="-36706"/>
              <a:ext cx="3805999" cy="957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t">
              <a:spAutoFit/>
            </a:bodyPr>
            <a:lstStyle>
              <a:lvl1pPr algn="l" defTabSz="1371600">
                <a:defRPr b="1" baseline="-15119">
                  <a:solidFill>
                    <a:srgbClr val="0433FF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 is the root</a:t>
              </a:r>
            </a:p>
          </p:txBody>
        </p:sp>
        <p:sp>
          <p:nvSpPr>
            <p:cNvPr id="440" name="Arrow"/>
            <p:cNvSpPr/>
            <p:nvPr/>
          </p:nvSpPr>
          <p:spPr>
            <a:xfrm rot="20380847">
              <a:off x="7153885" y="711511"/>
              <a:ext cx="978571" cy="339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871" y="14256"/>
                  </a:moveTo>
                  <a:lnTo>
                    <a:pt x="11871" y="21600"/>
                  </a:lnTo>
                  <a:lnTo>
                    <a:pt x="0" y="10800"/>
                  </a:lnTo>
                  <a:lnTo>
                    <a:pt x="11871" y="0"/>
                  </a:lnTo>
                  <a:lnTo>
                    <a:pt x="11871" y="7344"/>
                  </a:lnTo>
                  <a:lnTo>
                    <a:pt x="21600" y="7344"/>
                  </a:lnTo>
                  <a:lnTo>
                    <a:pt x="21600" y="14256"/>
                  </a:lnTo>
                  <a:close/>
                </a:path>
              </a:pathLst>
            </a:cu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442" name="B is a…"/>
          <p:cNvSpPr txBox="1"/>
          <p:nvPr/>
        </p:nvSpPr>
        <p:spPr>
          <a:xfrm>
            <a:off x="4837009" y="8364872"/>
            <a:ext cx="1616144" cy="959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914400">
              <a:lnSpc>
                <a:spcPct val="50000"/>
              </a:lnSpc>
              <a:defRPr b="1" baseline="-19411" sz="34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B is a </a:t>
            </a:r>
          </a:p>
          <a:p>
            <a:pPr algn="l" defTabSz="914400">
              <a:lnSpc>
                <a:spcPct val="50000"/>
              </a:lnSpc>
              <a:defRPr b="1" baseline="-19411" sz="34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rPr i="1"/>
              <a:t>child</a:t>
            </a:r>
            <a:r>
              <a:t> of A</a:t>
            </a:r>
          </a:p>
        </p:txBody>
      </p:sp>
      <p:sp>
        <p:nvSpPr>
          <p:cNvPr id="443" name="F is a…"/>
          <p:cNvSpPr txBox="1"/>
          <p:nvPr/>
        </p:nvSpPr>
        <p:spPr>
          <a:xfrm>
            <a:off x="14682260" y="7496243"/>
            <a:ext cx="1957758" cy="1188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914400">
              <a:lnSpc>
                <a:spcPct val="50000"/>
              </a:lnSpc>
              <a:defRPr b="1" baseline="-24240" sz="25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F is a </a:t>
            </a:r>
          </a:p>
          <a:p>
            <a:pPr algn="l" defTabSz="914400">
              <a:lnSpc>
                <a:spcPct val="50000"/>
              </a:lnSpc>
              <a:defRPr b="1" baseline="-24240" sz="25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rPr i="1"/>
              <a:t>child</a:t>
            </a:r>
            <a:r>
              <a:t> of A</a:t>
            </a:r>
          </a:p>
          <a:p>
            <a:pPr algn="l" defTabSz="914400">
              <a:lnSpc>
                <a:spcPct val="50000"/>
              </a:lnSpc>
              <a:defRPr b="1" baseline="-24240" sz="25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and a </a:t>
            </a:r>
            <a:r>
              <a:rPr i="1"/>
              <a:t>parent</a:t>
            </a:r>
          </a:p>
          <a:p>
            <a:pPr algn="l" defTabSz="914400">
              <a:lnSpc>
                <a:spcPct val="50000"/>
              </a:lnSpc>
              <a:defRPr b="1" baseline="-24240" sz="25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of K,L,M</a:t>
            </a:r>
          </a:p>
        </p:txBody>
      </p:sp>
      <p:sp>
        <p:nvSpPr>
          <p:cNvPr id="444" name="Note: there are…"/>
          <p:cNvSpPr txBox="1"/>
          <p:nvPr/>
        </p:nvSpPr>
        <p:spPr>
          <a:xfrm>
            <a:off x="7421196" y="10191609"/>
            <a:ext cx="2765362" cy="1248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914400">
              <a:lnSpc>
                <a:spcPct val="50000"/>
              </a:lnSpc>
              <a:defRPr b="1" baseline="-19411" sz="34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Note: there are </a:t>
            </a:r>
          </a:p>
          <a:p>
            <a:pPr algn="l" defTabSz="914400">
              <a:lnSpc>
                <a:spcPct val="50000"/>
              </a:lnSpc>
              <a:defRPr b="1" baseline="-19411" sz="34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N nodes and </a:t>
            </a:r>
          </a:p>
          <a:p>
            <a:pPr algn="l" defTabSz="914400">
              <a:lnSpc>
                <a:spcPct val="50000"/>
              </a:lnSpc>
              <a:defRPr b="1" baseline="-19411" sz="34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N-1 edges</a:t>
            </a:r>
          </a:p>
        </p:txBody>
      </p:sp>
      <p:sp>
        <p:nvSpPr>
          <p:cNvPr id="445" name="What is a Tree (in Computer Science)?…"/>
          <p:cNvSpPr txBox="1"/>
          <p:nvPr>
            <p:ph type="title"/>
          </p:nvPr>
        </p:nvSpPr>
        <p:spPr>
          <a:xfrm>
            <a:off x="1035464" y="2050995"/>
            <a:ext cx="22447537" cy="4911941"/>
          </a:xfrm>
          <a:prstGeom prst="rect">
            <a:avLst/>
          </a:prstGeom>
        </p:spPr>
        <p:txBody>
          <a:bodyPr lIns="50800" tIns="50800" rIns="50800" bIns="50800" anchor="t">
            <a:noAutofit/>
          </a:bodyPr>
          <a:lstStyle/>
          <a:p>
            <a:pPr marL="382905" algn="l" defTabSz="546100">
              <a:lnSpc>
                <a:spcPct val="90000"/>
              </a:lnSpc>
              <a:defRPr sz="4700">
                <a:latin typeface="+mn-lt"/>
                <a:ea typeface="+mn-ea"/>
                <a:cs typeface="+mn-cs"/>
                <a:sym typeface="Helvetica Neue Light"/>
              </a:defRPr>
            </a:pPr>
            <a:r>
              <a:t>What is a Tree (in Computer Science)?</a:t>
            </a:r>
          </a:p>
          <a:p>
            <a:pPr marL="382905" algn="l" defTabSz="546100">
              <a:lnSpc>
                <a:spcPct val="90000"/>
              </a:lnSpc>
              <a:defRPr sz="4700">
                <a:latin typeface="+mn-lt"/>
                <a:ea typeface="+mn-ea"/>
                <a:cs typeface="+mn-cs"/>
                <a:sym typeface="Helvetica Neue Light"/>
              </a:defRPr>
            </a:pPr>
          </a:p>
          <a:p>
            <a:pPr marL="901488" indent="-518583" algn="l" defTabSz="546100">
              <a:lnSpc>
                <a:spcPct val="90000"/>
              </a:lnSpc>
              <a:buClr>
                <a:srgbClr val="777775"/>
              </a:buClr>
              <a:buSzPct val="115000"/>
              <a:buFont typeface="Helvetica Neue"/>
              <a:defRPr sz="4200">
                <a:latin typeface="+mn-lt"/>
                <a:ea typeface="+mn-ea"/>
                <a:cs typeface="+mn-cs"/>
                <a:sym typeface="Helvetica Neue Light"/>
              </a:defRPr>
            </a:pPr>
            <a:r>
              <a:t>A tree is a collection of </a:t>
            </a:r>
            <a:r>
              <a:rPr b="1">
                <a:solidFill>
                  <a:srgbClr val="0433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nodes</a:t>
            </a:r>
            <a:r>
              <a:t>, which can be empty. If it is not empty, there is a “root” node,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t>, and </a:t>
            </a:r>
            <a:r>
              <a:rPr b="1" i="1">
                <a:solidFill>
                  <a:srgbClr val="0433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zero or more non-empty subtrees</a:t>
            </a:r>
            <a:r>
              <a:t>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r>
              <a:t>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t>, …,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k</a:t>
            </a:r>
            <a:r>
              <a:t>, whose roots are connected by a directed edge from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t>.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43" grpId="1"/>
      <p:bldP build="whole" bldLvl="1" animBg="1" rev="0" advAuto="0" spid="444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48" name="What is a Tree (in Computer Science)?…"/>
          <p:cNvSpPr txBox="1"/>
          <p:nvPr>
            <p:ph type="title"/>
          </p:nvPr>
        </p:nvSpPr>
        <p:spPr>
          <a:xfrm>
            <a:off x="1035464" y="2050995"/>
            <a:ext cx="22447537" cy="4911941"/>
          </a:xfrm>
          <a:prstGeom prst="rect">
            <a:avLst/>
          </a:prstGeom>
        </p:spPr>
        <p:txBody>
          <a:bodyPr lIns="50800" tIns="50800" rIns="50800" bIns="50800" anchor="t">
            <a:noAutofit/>
          </a:bodyPr>
          <a:lstStyle/>
          <a:p>
            <a:pPr marL="382905" algn="l" defTabSz="546100">
              <a:lnSpc>
                <a:spcPct val="90000"/>
              </a:lnSpc>
              <a:defRPr sz="4700">
                <a:latin typeface="+mn-lt"/>
                <a:ea typeface="+mn-ea"/>
                <a:cs typeface="+mn-cs"/>
                <a:sym typeface="Helvetica Neue Light"/>
              </a:defRPr>
            </a:pPr>
            <a:r>
              <a:t>What is a Tree (in Computer Science)?</a:t>
            </a:r>
          </a:p>
          <a:p>
            <a:pPr marL="382905" algn="l" defTabSz="546100">
              <a:lnSpc>
                <a:spcPct val="90000"/>
              </a:lnSpc>
              <a:defRPr sz="4700">
                <a:latin typeface="+mn-lt"/>
                <a:ea typeface="+mn-ea"/>
                <a:cs typeface="+mn-cs"/>
                <a:sym typeface="Helvetica Neue Light"/>
              </a:defRPr>
            </a:pPr>
          </a:p>
          <a:p>
            <a:pPr marL="901488" indent="-518583" algn="l" defTabSz="546100">
              <a:lnSpc>
                <a:spcPct val="90000"/>
              </a:lnSpc>
              <a:buClr>
                <a:srgbClr val="777775"/>
              </a:buClr>
              <a:buSzPct val="115000"/>
              <a:buFont typeface="Helvetica Neue"/>
              <a:defRPr sz="4200">
                <a:latin typeface="+mn-lt"/>
                <a:ea typeface="+mn-ea"/>
                <a:cs typeface="+mn-cs"/>
                <a:sym typeface="Helvetica Neue Light"/>
              </a:defRPr>
            </a:pPr>
            <a:r>
              <a:t>A tree is a collection of </a:t>
            </a:r>
            <a:r>
              <a:rPr b="1">
                <a:solidFill>
                  <a:srgbClr val="0433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nodes</a:t>
            </a:r>
            <a:r>
              <a:t>, which can be empty. If it is not empty, there is a “root” node,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t>, and </a:t>
            </a:r>
            <a:r>
              <a:rPr b="1" i="1">
                <a:solidFill>
                  <a:srgbClr val="0433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zero or more non-empty subtrees</a:t>
            </a:r>
            <a:r>
              <a:t>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r>
              <a:t>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t>, …,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k</a:t>
            </a:r>
            <a:r>
              <a:t>, whose roots are connected by a directed edge from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t>. </a:t>
            </a:r>
          </a:p>
        </p:txBody>
      </p:sp>
      <p:grpSp>
        <p:nvGrpSpPr>
          <p:cNvPr id="498" name="Group"/>
          <p:cNvGrpSpPr/>
          <p:nvPr/>
        </p:nvGrpSpPr>
        <p:grpSpPr>
          <a:xfrm>
            <a:off x="5637088" y="5227582"/>
            <a:ext cx="13244290" cy="6422934"/>
            <a:chOff x="0" y="-36705"/>
            <a:chExt cx="13244289" cy="6422933"/>
          </a:xfrm>
        </p:grpSpPr>
        <p:sp>
          <p:nvSpPr>
            <p:cNvPr id="449" name="Line"/>
            <p:cNvSpPr/>
            <p:nvPr/>
          </p:nvSpPr>
          <p:spPr>
            <a:xfrm flipV="1">
              <a:off x="6530905" y="4609645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0" name="Line"/>
            <p:cNvSpPr/>
            <p:nvPr/>
          </p:nvSpPr>
          <p:spPr>
            <a:xfrm flipH="1" flipV="1">
              <a:off x="7138351" y="4613760"/>
              <a:ext cx="763997" cy="10840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1" name="Line"/>
            <p:cNvSpPr/>
            <p:nvPr/>
          </p:nvSpPr>
          <p:spPr>
            <a:xfrm flipV="1">
              <a:off x="3949552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2" name="Line"/>
            <p:cNvSpPr/>
            <p:nvPr/>
          </p:nvSpPr>
          <p:spPr>
            <a:xfrm flipV="1">
              <a:off x="5895853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3" name="Line"/>
            <p:cNvSpPr/>
            <p:nvPr/>
          </p:nvSpPr>
          <p:spPr>
            <a:xfrm flipH="1" flipV="1">
              <a:off x="6392662" y="3060457"/>
              <a:ext cx="629734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4" name="Line"/>
            <p:cNvSpPr/>
            <p:nvPr/>
          </p:nvSpPr>
          <p:spPr>
            <a:xfrm flipV="1">
              <a:off x="8373489" y="2927107"/>
              <a:ext cx="1" cy="16790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5" name="Line"/>
            <p:cNvSpPr/>
            <p:nvPr/>
          </p:nvSpPr>
          <p:spPr>
            <a:xfrm flipH="1" flipV="1">
              <a:off x="8278862" y="3060457"/>
              <a:ext cx="1412384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6" name="Line"/>
            <p:cNvSpPr/>
            <p:nvPr/>
          </p:nvSpPr>
          <p:spPr>
            <a:xfrm flipH="1" flipV="1">
              <a:off x="8382486" y="3060457"/>
              <a:ext cx="3051568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7" name="Line"/>
            <p:cNvSpPr/>
            <p:nvPr/>
          </p:nvSpPr>
          <p:spPr>
            <a:xfrm flipH="1" flipV="1">
              <a:off x="12314406" y="3060457"/>
              <a:ext cx="432090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8" name="Line"/>
            <p:cNvSpPr/>
            <p:nvPr/>
          </p:nvSpPr>
          <p:spPr>
            <a:xfrm flipV="1">
              <a:off x="624073" y="1025204"/>
              <a:ext cx="6001845" cy="156604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9" name="Line"/>
            <p:cNvSpPr/>
            <p:nvPr/>
          </p:nvSpPr>
          <p:spPr>
            <a:xfrm flipV="1">
              <a:off x="2488726" y="1061667"/>
              <a:ext cx="3919627" cy="185112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0" name="Line"/>
            <p:cNvSpPr/>
            <p:nvPr/>
          </p:nvSpPr>
          <p:spPr>
            <a:xfrm flipV="1">
              <a:off x="4458114" y="1179241"/>
              <a:ext cx="1946812" cy="16159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1" name="Line"/>
            <p:cNvSpPr/>
            <p:nvPr/>
          </p:nvSpPr>
          <p:spPr>
            <a:xfrm flipV="1">
              <a:off x="6533815" y="1179241"/>
              <a:ext cx="76870" cy="16159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2" name="Line"/>
            <p:cNvSpPr/>
            <p:nvPr/>
          </p:nvSpPr>
          <p:spPr>
            <a:xfrm flipH="1" flipV="1">
              <a:off x="6644543" y="1218011"/>
              <a:ext cx="1753228" cy="183307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3" name="Line"/>
            <p:cNvSpPr/>
            <p:nvPr/>
          </p:nvSpPr>
          <p:spPr>
            <a:xfrm flipH="1" flipV="1">
              <a:off x="6578793" y="1232107"/>
              <a:ext cx="5614776" cy="1642508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4" name="Circle"/>
            <p:cNvSpPr/>
            <p:nvPr/>
          </p:nvSpPr>
          <p:spPr>
            <a:xfrm>
              <a:off x="6057900" y="5868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65" name="A"/>
            <p:cNvSpPr txBox="1"/>
            <p:nvPr/>
          </p:nvSpPr>
          <p:spPr>
            <a:xfrm>
              <a:off x="6308965" y="405926"/>
              <a:ext cx="53110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</a:t>
              </a:r>
            </a:p>
          </p:txBody>
        </p:sp>
        <p:sp>
          <p:nvSpPr>
            <p:cNvPr id="466" name="Circle"/>
            <p:cNvSpPr/>
            <p:nvPr/>
          </p:nvSpPr>
          <p:spPr>
            <a:xfrm>
              <a:off x="0" y="243471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67" name="B"/>
            <p:cNvSpPr txBox="1"/>
            <p:nvPr/>
          </p:nvSpPr>
          <p:spPr>
            <a:xfrm>
              <a:off x="254662" y="2253776"/>
              <a:ext cx="523915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B</a:t>
              </a:r>
            </a:p>
          </p:txBody>
        </p:sp>
        <p:sp>
          <p:nvSpPr>
            <p:cNvPr id="468" name="Circle"/>
            <p:cNvSpPr/>
            <p:nvPr/>
          </p:nvSpPr>
          <p:spPr>
            <a:xfrm>
              <a:off x="1965959" y="2434718"/>
              <a:ext cx="1033241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69" name="C"/>
            <p:cNvSpPr txBox="1"/>
            <p:nvPr/>
          </p:nvSpPr>
          <p:spPr>
            <a:xfrm>
              <a:off x="2229973" y="2253776"/>
              <a:ext cx="50521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C</a:t>
              </a:r>
            </a:p>
          </p:txBody>
        </p:sp>
        <p:sp>
          <p:nvSpPr>
            <p:cNvPr id="470" name="Circle"/>
            <p:cNvSpPr/>
            <p:nvPr/>
          </p:nvSpPr>
          <p:spPr>
            <a:xfrm>
              <a:off x="3931919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71" name="D"/>
            <p:cNvSpPr txBox="1"/>
            <p:nvPr/>
          </p:nvSpPr>
          <p:spPr>
            <a:xfrm>
              <a:off x="4169797" y="2253776"/>
              <a:ext cx="557485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D</a:t>
              </a:r>
            </a:p>
          </p:txBody>
        </p:sp>
        <p:sp>
          <p:nvSpPr>
            <p:cNvPr id="472" name="Circle"/>
            <p:cNvSpPr/>
            <p:nvPr/>
          </p:nvSpPr>
          <p:spPr>
            <a:xfrm>
              <a:off x="6055630" y="5352987"/>
              <a:ext cx="1033240" cy="1033241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73" name="O"/>
            <p:cNvSpPr txBox="1"/>
            <p:nvPr/>
          </p:nvSpPr>
          <p:spPr>
            <a:xfrm>
              <a:off x="6288592" y="5172046"/>
              <a:ext cx="56731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O</a:t>
              </a:r>
            </a:p>
          </p:txBody>
        </p:sp>
        <p:sp>
          <p:nvSpPr>
            <p:cNvPr id="474" name="Circle"/>
            <p:cNvSpPr/>
            <p:nvPr/>
          </p:nvSpPr>
          <p:spPr>
            <a:xfrm>
              <a:off x="10801350" y="397776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75" name="M"/>
            <p:cNvSpPr txBox="1"/>
            <p:nvPr/>
          </p:nvSpPr>
          <p:spPr>
            <a:xfrm>
              <a:off x="11010334" y="3796826"/>
              <a:ext cx="6152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M</a:t>
              </a:r>
            </a:p>
          </p:txBody>
        </p:sp>
        <p:sp>
          <p:nvSpPr>
            <p:cNvPr id="476" name="Circle"/>
            <p:cNvSpPr/>
            <p:nvPr/>
          </p:nvSpPr>
          <p:spPr>
            <a:xfrm>
              <a:off x="7981950" y="397776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77" name="K"/>
            <p:cNvSpPr txBox="1"/>
            <p:nvPr/>
          </p:nvSpPr>
          <p:spPr>
            <a:xfrm>
              <a:off x="8234334" y="3796826"/>
              <a:ext cx="5284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K</a:t>
              </a:r>
            </a:p>
          </p:txBody>
        </p:sp>
        <p:sp>
          <p:nvSpPr>
            <p:cNvPr id="478" name="Circle"/>
            <p:cNvSpPr/>
            <p:nvPr/>
          </p:nvSpPr>
          <p:spPr>
            <a:xfrm>
              <a:off x="3352800" y="397776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79" name="H"/>
            <p:cNvSpPr txBox="1"/>
            <p:nvPr/>
          </p:nvSpPr>
          <p:spPr>
            <a:xfrm>
              <a:off x="3588879" y="3796826"/>
              <a:ext cx="56108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480" name="Circle"/>
            <p:cNvSpPr/>
            <p:nvPr/>
          </p:nvSpPr>
          <p:spPr>
            <a:xfrm>
              <a:off x="7863839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81" name="F"/>
            <p:cNvSpPr txBox="1"/>
            <p:nvPr/>
          </p:nvSpPr>
          <p:spPr>
            <a:xfrm>
              <a:off x="8145836" y="2253776"/>
              <a:ext cx="46924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F</a:t>
              </a:r>
            </a:p>
          </p:txBody>
        </p:sp>
        <p:sp>
          <p:nvSpPr>
            <p:cNvPr id="482" name="Circle"/>
            <p:cNvSpPr/>
            <p:nvPr/>
          </p:nvSpPr>
          <p:spPr>
            <a:xfrm>
              <a:off x="9391650" y="397776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83" name="L"/>
            <p:cNvSpPr txBox="1"/>
            <p:nvPr/>
          </p:nvSpPr>
          <p:spPr>
            <a:xfrm>
              <a:off x="9676884" y="3796826"/>
              <a:ext cx="46277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L</a:t>
              </a:r>
            </a:p>
          </p:txBody>
        </p:sp>
        <p:sp>
          <p:nvSpPr>
            <p:cNvPr id="484" name="Circle"/>
            <p:cNvSpPr/>
            <p:nvPr/>
          </p:nvSpPr>
          <p:spPr>
            <a:xfrm>
              <a:off x="5219700" y="397776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85" name="I"/>
            <p:cNvSpPr txBox="1"/>
            <p:nvPr/>
          </p:nvSpPr>
          <p:spPr>
            <a:xfrm>
              <a:off x="5527353" y="3796826"/>
              <a:ext cx="4179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I</a:t>
              </a:r>
            </a:p>
          </p:txBody>
        </p:sp>
        <p:sp>
          <p:nvSpPr>
            <p:cNvPr id="486" name="Circle"/>
            <p:cNvSpPr/>
            <p:nvPr/>
          </p:nvSpPr>
          <p:spPr>
            <a:xfrm>
              <a:off x="11717170" y="2426271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87" name="G"/>
            <p:cNvSpPr txBox="1"/>
            <p:nvPr/>
          </p:nvSpPr>
          <p:spPr>
            <a:xfrm>
              <a:off x="11959723" y="2245329"/>
              <a:ext cx="5481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488" name="Circle"/>
            <p:cNvSpPr/>
            <p:nvPr/>
          </p:nvSpPr>
          <p:spPr>
            <a:xfrm>
              <a:off x="5897880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89" name="E"/>
            <p:cNvSpPr txBox="1"/>
            <p:nvPr/>
          </p:nvSpPr>
          <p:spPr>
            <a:xfrm>
              <a:off x="6171844" y="2253776"/>
              <a:ext cx="48531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E</a:t>
              </a:r>
            </a:p>
          </p:txBody>
        </p:sp>
        <p:sp>
          <p:nvSpPr>
            <p:cNvPr id="490" name="Circle"/>
            <p:cNvSpPr/>
            <p:nvPr/>
          </p:nvSpPr>
          <p:spPr>
            <a:xfrm>
              <a:off x="12211050" y="397776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91" name="N"/>
            <p:cNvSpPr txBox="1"/>
            <p:nvPr/>
          </p:nvSpPr>
          <p:spPr>
            <a:xfrm>
              <a:off x="12444851" y="3796826"/>
              <a:ext cx="565637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492" name="Circle"/>
            <p:cNvSpPr/>
            <p:nvPr/>
          </p:nvSpPr>
          <p:spPr>
            <a:xfrm>
              <a:off x="7391400" y="5352987"/>
              <a:ext cx="1033240" cy="1033241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93" name="P"/>
            <p:cNvSpPr txBox="1"/>
            <p:nvPr/>
          </p:nvSpPr>
          <p:spPr>
            <a:xfrm>
              <a:off x="7653135" y="5172046"/>
              <a:ext cx="50976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494" name="Circle"/>
            <p:cNvSpPr/>
            <p:nvPr/>
          </p:nvSpPr>
          <p:spPr>
            <a:xfrm>
              <a:off x="65722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95" name="J"/>
            <p:cNvSpPr txBox="1"/>
            <p:nvPr/>
          </p:nvSpPr>
          <p:spPr>
            <a:xfrm>
              <a:off x="6877625" y="3796826"/>
              <a:ext cx="42248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J</a:t>
              </a:r>
            </a:p>
          </p:txBody>
        </p:sp>
        <p:sp>
          <p:nvSpPr>
            <p:cNvPr id="496" name="A is the root"/>
            <p:cNvSpPr txBox="1"/>
            <p:nvPr/>
          </p:nvSpPr>
          <p:spPr>
            <a:xfrm>
              <a:off x="8224662" y="-36706"/>
              <a:ext cx="3805999" cy="957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t">
              <a:spAutoFit/>
            </a:bodyPr>
            <a:lstStyle>
              <a:lvl1pPr algn="l" defTabSz="1371600">
                <a:defRPr b="1" baseline="-15119">
                  <a:solidFill>
                    <a:srgbClr val="0433FF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 is the root</a:t>
              </a:r>
            </a:p>
          </p:txBody>
        </p:sp>
        <p:sp>
          <p:nvSpPr>
            <p:cNvPr id="497" name="Arrow"/>
            <p:cNvSpPr/>
            <p:nvPr/>
          </p:nvSpPr>
          <p:spPr>
            <a:xfrm rot="20380847">
              <a:off x="7153885" y="711511"/>
              <a:ext cx="978571" cy="339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871" y="14256"/>
                  </a:moveTo>
                  <a:lnTo>
                    <a:pt x="11871" y="21600"/>
                  </a:lnTo>
                  <a:lnTo>
                    <a:pt x="0" y="10800"/>
                  </a:lnTo>
                  <a:lnTo>
                    <a:pt x="11871" y="0"/>
                  </a:lnTo>
                  <a:lnTo>
                    <a:pt x="11871" y="7344"/>
                  </a:lnTo>
                  <a:lnTo>
                    <a:pt x="21600" y="7344"/>
                  </a:lnTo>
                  <a:lnTo>
                    <a:pt x="21600" y="14256"/>
                  </a:lnTo>
                  <a:close/>
                </a:path>
              </a:pathLst>
            </a:cu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499" name="Nodes with no…"/>
          <p:cNvSpPr txBox="1"/>
          <p:nvPr/>
        </p:nvSpPr>
        <p:spPr>
          <a:xfrm>
            <a:off x="4741743" y="9529569"/>
            <a:ext cx="3806241" cy="1731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9144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Nodes with no </a:t>
            </a:r>
          </a:p>
          <a:p>
            <a:pPr algn="l" defTabSz="9144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children are </a:t>
            </a:r>
          </a:p>
          <a:p>
            <a:pPr algn="l" defTabSz="9144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called </a:t>
            </a:r>
            <a:r>
              <a:rPr i="1">
                <a:solidFill>
                  <a:srgbClr val="0433FF"/>
                </a:solidFill>
              </a:rPr>
              <a:t>leaves</a:t>
            </a:r>
          </a:p>
        </p:txBody>
      </p:sp>
      <p:sp>
        <p:nvSpPr>
          <p:cNvPr id="500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03" name="What is a Tree (in Computer Science)?…"/>
          <p:cNvSpPr txBox="1"/>
          <p:nvPr>
            <p:ph type="title"/>
          </p:nvPr>
        </p:nvSpPr>
        <p:spPr>
          <a:xfrm>
            <a:off x="1035464" y="2050995"/>
            <a:ext cx="22447537" cy="4911941"/>
          </a:xfrm>
          <a:prstGeom prst="rect">
            <a:avLst/>
          </a:prstGeom>
        </p:spPr>
        <p:txBody>
          <a:bodyPr lIns="50800" tIns="50800" rIns="50800" bIns="50800" anchor="t">
            <a:noAutofit/>
          </a:bodyPr>
          <a:lstStyle/>
          <a:p>
            <a:pPr marL="382905" algn="l" defTabSz="546100">
              <a:lnSpc>
                <a:spcPct val="90000"/>
              </a:lnSpc>
              <a:defRPr sz="4700">
                <a:latin typeface="+mn-lt"/>
                <a:ea typeface="+mn-ea"/>
                <a:cs typeface="+mn-cs"/>
                <a:sym typeface="Helvetica Neue Light"/>
              </a:defRPr>
            </a:pPr>
            <a:r>
              <a:t>What is a Tree (in Computer Science)?</a:t>
            </a:r>
          </a:p>
          <a:p>
            <a:pPr marL="382905" algn="l" defTabSz="546100">
              <a:lnSpc>
                <a:spcPct val="90000"/>
              </a:lnSpc>
              <a:defRPr sz="4700">
                <a:latin typeface="+mn-lt"/>
                <a:ea typeface="+mn-ea"/>
                <a:cs typeface="+mn-cs"/>
                <a:sym typeface="Helvetica Neue Light"/>
              </a:defRPr>
            </a:pPr>
          </a:p>
          <a:p>
            <a:pPr marL="901488" indent="-518583" algn="l" defTabSz="546100">
              <a:lnSpc>
                <a:spcPct val="90000"/>
              </a:lnSpc>
              <a:buClr>
                <a:srgbClr val="777775"/>
              </a:buClr>
              <a:buSzPct val="115000"/>
              <a:buFont typeface="Helvetica Neue"/>
              <a:defRPr sz="4200">
                <a:latin typeface="+mn-lt"/>
                <a:ea typeface="+mn-ea"/>
                <a:cs typeface="+mn-cs"/>
                <a:sym typeface="Helvetica Neue Light"/>
              </a:defRPr>
            </a:pPr>
            <a:r>
              <a:t>A tree is a collection of </a:t>
            </a:r>
            <a:r>
              <a:rPr b="1">
                <a:solidFill>
                  <a:srgbClr val="0433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nodes</a:t>
            </a:r>
            <a:r>
              <a:t>, which can be empty. If it is not empty, there is a “root” node,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t>, and </a:t>
            </a:r>
            <a:r>
              <a:rPr b="1" i="1">
                <a:solidFill>
                  <a:srgbClr val="0433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zero or more non-empty subtrees</a:t>
            </a:r>
            <a:r>
              <a:t>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r>
              <a:t>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t>, …,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k</a:t>
            </a:r>
            <a:r>
              <a:t>, whose roots are connected by a directed edge from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t>. </a:t>
            </a:r>
          </a:p>
        </p:txBody>
      </p:sp>
      <p:grpSp>
        <p:nvGrpSpPr>
          <p:cNvPr id="553" name="Group"/>
          <p:cNvGrpSpPr/>
          <p:nvPr/>
        </p:nvGrpSpPr>
        <p:grpSpPr>
          <a:xfrm>
            <a:off x="5637088" y="5227582"/>
            <a:ext cx="13244290" cy="6422934"/>
            <a:chOff x="0" y="-36705"/>
            <a:chExt cx="13244289" cy="6422933"/>
          </a:xfrm>
        </p:grpSpPr>
        <p:sp>
          <p:nvSpPr>
            <p:cNvPr id="504" name="Line"/>
            <p:cNvSpPr/>
            <p:nvPr/>
          </p:nvSpPr>
          <p:spPr>
            <a:xfrm flipV="1">
              <a:off x="6530905" y="4609645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5" name="Line"/>
            <p:cNvSpPr/>
            <p:nvPr/>
          </p:nvSpPr>
          <p:spPr>
            <a:xfrm flipH="1" flipV="1">
              <a:off x="7138351" y="4613760"/>
              <a:ext cx="763997" cy="10840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6" name="Line"/>
            <p:cNvSpPr/>
            <p:nvPr/>
          </p:nvSpPr>
          <p:spPr>
            <a:xfrm flipV="1">
              <a:off x="3949552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7" name="Line"/>
            <p:cNvSpPr/>
            <p:nvPr/>
          </p:nvSpPr>
          <p:spPr>
            <a:xfrm flipV="1">
              <a:off x="5895853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8" name="Line"/>
            <p:cNvSpPr/>
            <p:nvPr/>
          </p:nvSpPr>
          <p:spPr>
            <a:xfrm flipH="1" flipV="1">
              <a:off x="6392662" y="3060457"/>
              <a:ext cx="629734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9" name="Line"/>
            <p:cNvSpPr/>
            <p:nvPr/>
          </p:nvSpPr>
          <p:spPr>
            <a:xfrm flipV="1">
              <a:off x="8373489" y="2927107"/>
              <a:ext cx="1" cy="16790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0" name="Line"/>
            <p:cNvSpPr/>
            <p:nvPr/>
          </p:nvSpPr>
          <p:spPr>
            <a:xfrm flipH="1" flipV="1">
              <a:off x="8278862" y="3060457"/>
              <a:ext cx="1412384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1" name="Line"/>
            <p:cNvSpPr/>
            <p:nvPr/>
          </p:nvSpPr>
          <p:spPr>
            <a:xfrm flipH="1" flipV="1">
              <a:off x="8382486" y="3060457"/>
              <a:ext cx="3051568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2" name="Line"/>
            <p:cNvSpPr/>
            <p:nvPr/>
          </p:nvSpPr>
          <p:spPr>
            <a:xfrm flipH="1" flipV="1">
              <a:off x="12314406" y="3060457"/>
              <a:ext cx="432090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3" name="Line"/>
            <p:cNvSpPr/>
            <p:nvPr/>
          </p:nvSpPr>
          <p:spPr>
            <a:xfrm flipV="1">
              <a:off x="624073" y="1025204"/>
              <a:ext cx="6001845" cy="156604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4" name="Line"/>
            <p:cNvSpPr/>
            <p:nvPr/>
          </p:nvSpPr>
          <p:spPr>
            <a:xfrm flipV="1">
              <a:off x="2488726" y="1061667"/>
              <a:ext cx="3919627" cy="185112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5" name="Line"/>
            <p:cNvSpPr/>
            <p:nvPr/>
          </p:nvSpPr>
          <p:spPr>
            <a:xfrm flipV="1">
              <a:off x="4458114" y="1179241"/>
              <a:ext cx="1946812" cy="16159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6" name="Line"/>
            <p:cNvSpPr/>
            <p:nvPr/>
          </p:nvSpPr>
          <p:spPr>
            <a:xfrm flipV="1">
              <a:off x="6533815" y="1179241"/>
              <a:ext cx="76870" cy="16159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7" name="Line"/>
            <p:cNvSpPr/>
            <p:nvPr/>
          </p:nvSpPr>
          <p:spPr>
            <a:xfrm flipH="1" flipV="1">
              <a:off x="6644543" y="1218011"/>
              <a:ext cx="1753228" cy="183307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8" name="Line"/>
            <p:cNvSpPr/>
            <p:nvPr/>
          </p:nvSpPr>
          <p:spPr>
            <a:xfrm flipH="1" flipV="1">
              <a:off x="6578793" y="1232107"/>
              <a:ext cx="5614776" cy="1642508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9" name="Circle"/>
            <p:cNvSpPr/>
            <p:nvPr/>
          </p:nvSpPr>
          <p:spPr>
            <a:xfrm>
              <a:off x="6057900" y="5868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20" name="A"/>
            <p:cNvSpPr txBox="1"/>
            <p:nvPr/>
          </p:nvSpPr>
          <p:spPr>
            <a:xfrm>
              <a:off x="6308965" y="405926"/>
              <a:ext cx="53110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</a:t>
              </a:r>
            </a:p>
          </p:txBody>
        </p:sp>
        <p:sp>
          <p:nvSpPr>
            <p:cNvPr id="521" name="Circle"/>
            <p:cNvSpPr/>
            <p:nvPr/>
          </p:nvSpPr>
          <p:spPr>
            <a:xfrm>
              <a:off x="0" y="243471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22" name="B"/>
            <p:cNvSpPr txBox="1"/>
            <p:nvPr/>
          </p:nvSpPr>
          <p:spPr>
            <a:xfrm>
              <a:off x="254662" y="2253776"/>
              <a:ext cx="523915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B</a:t>
              </a:r>
            </a:p>
          </p:txBody>
        </p:sp>
        <p:sp>
          <p:nvSpPr>
            <p:cNvPr id="523" name="Circle"/>
            <p:cNvSpPr/>
            <p:nvPr/>
          </p:nvSpPr>
          <p:spPr>
            <a:xfrm>
              <a:off x="1965959" y="2434718"/>
              <a:ext cx="1033241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24" name="C"/>
            <p:cNvSpPr txBox="1"/>
            <p:nvPr/>
          </p:nvSpPr>
          <p:spPr>
            <a:xfrm>
              <a:off x="2229973" y="2253776"/>
              <a:ext cx="50521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C</a:t>
              </a:r>
            </a:p>
          </p:txBody>
        </p:sp>
        <p:sp>
          <p:nvSpPr>
            <p:cNvPr id="525" name="Circle"/>
            <p:cNvSpPr/>
            <p:nvPr/>
          </p:nvSpPr>
          <p:spPr>
            <a:xfrm>
              <a:off x="3931919" y="243471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26" name="D"/>
            <p:cNvSpPr txBox="1"/>
            <p:nvPr/>
          </p:nvSpPr>
          <p:spPr>
            <a:xfrm>
              <a:off x="4169797" y="2253776"/>
              <a:ext cx="557485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D</a:t>
              </a:r>
            </a:p>
          </p:txBody>
        </p:sp>
        <p:sp>
          <p:nvSpPr>
            <p:cNvPr id="527" name="Circle"/>
            <p:cNvSpPr/>
            <p:nvPr/>
          </p:nvSpPr>
          <p:spPr>
            <a:xfrm>
              <a:off x="6055630" y="5352987"/>
              <a:ext cx="1033240" cy="1033241"/>
            </a:xfrm>
            <a:prstGeom prst="ellipse">
              <a:avLst/>
            </a:prstGeom>
            <a:solidFill>
              <a:srgbClr val="FF93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28" name="O"/>
            <p:cNvSpPr txBox="1"/>
            <p:nvPr/>
          </p:nvSpPr>
          <p:spPr>
            <a:xfrm>
              <a:off x="6288592" y="5172046"/>
              <a:ext cx="56731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O</a:t>
              </a:r>
            </a:p>
          </p:txBody>
        </p:sp>
        <p:sp>
          <p:nvSpPr>
            <p:cNvPr id="529" name="Circle"/>
            <p:cNvSpPr/>
            <p:nvPr/>
          </p:nvSpPr>
          <p:spPr>
            <a:xfrm>
              <a:off x="10801350" y="3977768"/>
              <a:ext cx="1033240" cy="1033240"/>
            </a:xfrm>
            <a:prstGeom prst="ellipse">
              <a:avLst/>
            </a:prstGeom>
            <a:solidFill>
              <a:srgbClr val="FFFB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30" name="M"/>
            <p:cNvSpPr txBox="1"/>
            <p:nvPr/>
          </p:nvSpPr>
          <p:spPr>
            <a:xfrm>
              <a:off x="11010334" y="3796826"/>
              <a:ext cx="6152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M</a:t>
              </a:r>
            </a:p>
          </p:txBody>
        </p:sp>
        <p:sp>
          <p:nvSpPr>
            <p:cNvPr id="531" name="Circle"/>
            <p:cNvSpPr/>
            <p:nvPr/>
          </p:nvSpPr>
          <p:spPr>
            <a:xfrm>
              <a:off x="7981950" y="3977768"/>
              <a:ext cx="1033240" cy="1033240"/>
            </a:xfrm>
            <a:prstGeom prst="ellipse">
              <a:avLst/>
            </a:prstGeom>
            <a:solidFill>
              <a:srgbClr val="FFFB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32" name="K"/>
            <p:cNvSpPr txBox="1"/>
            <p:nvPr/>
          </p:nvSpPr>
          <p:spPr>
            <a:xfrm>
              <a:off x="8234334" y="3796826"/>
              <a:ext cx="5284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K</a:t>
              </a:r>
            </a:p>
          </p:txBody>
        </p:sp>
        <p:sp>
          <p:nvSpPr>
            <p:cNvPr id="533" name="Circle"/>
            <p:cNvSpPr/>
            <p:nvPr/>
          </p:nvSpPr>
          <p:spPr>
            <a:xfrm>
              <a:off x="3352800" y="3977768"/>
              <a:ext cx="1033240" cy="1033240"/>
            </a:xfrm>
            <a:prstGeom prst="ellipse">
              <a:avLst/>
            </a:prstGeom>
            <a:solidFill>
              <a:srgbClr val="9437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34" name="H"/>
            <p:cNvSpPr txBox="1"/>
            <p:nvPr/>
          </p:nvSpPr>
          <p:spPr>
            <a:xfrm>
              <a:off x="3588879" y="3796826"/>
              <a:ext cx="56108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535" name="Circle"/>
            <p:cNvSpPr/>
            <p:nvPr/>
          </p:nvSpPr>
          <p:spPr>
            <a:xfrm>
              <a:off x="7863839" y="243471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36" name="F"/>
            <p:cNvSpPr txBox="1"/>
            <p:nvPr/>
          </p:nvSpPr>
          <p:spPr>
            <a:xfrm>
              <a:off x="8145836" y="2253776"/>
              <a:ext cx="46924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F</a:t>
              </a:r>
            </a:p>
          </p:txBody>
        </p:sp>
        <p:sp>
          <p:nvSpPr>
            <p:cNvPr id="537" name="Circle"/>
            <p:cNvSpPr/>
            <p:nvPr/>
          </p:nvSpPr>
          <p:spPr>
            <a:xfrm>
              <a:off x="9391650" y="3977768"/>
              <a:ext cx="1033240" cy="1033240"/>
            </a:xfrm>
            <a:prstGeom prst="ellipse">
              <a:avLst/>
            </a:prstGeom>
            <a:solidFill>
              <a:srgbClr val="FFFB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38" name="L"/>
            <p:cNvSpPr txBox="1"/>
            <p:nvPr/>
          </p:nvSpPr>
          <p:spPr>
            <a:xfrm>
              <a:off x="9676884" y="3796826"/>
              <a:ext cx="46277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L</a:t>
              </a:r>
            </a:p>
          </p:txBody>
        </p:sp>
        <p:sp>
          <p:nvSpPr>
            <p:cNvPr id="539" name="Circle"/>
            <p:cNvSpPr/>
            <p:nvPr/>
          </p:nvSpPr>
          <p:spPr>
            <a:xfrm>
              <a:off x="5219700" y="3977768"/>
              <a:ext cx="1033240" cy="1033240"/>
            </a:xfrm>
            <a:prstGeom prst="ellipse">
              <a:avLst/>
            </a:prstGeom>
            <a:solidFill>
              <a:srgbClr val="009051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40" name="I"/>
            <p:cNvSpPr txBox="1"/>
            <p:nvPr/>
          </p:nvSpPr>
          <p:spPr>
            <a:xfrm>
              <a:off x="5527353" y="3796826"/>
              <a:ext cx="4179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I</a:t>
              </a:r>
            </a:p>
          </p:txBody>
        </p:sp>
        <p:sp>
          <p:nvSpPr>
            <p:cNvPr id="541" name="Circle"/>
            <p:cNvSpPr/>
            <p:nvPr/>
          </p:nvSpPr>
          <p:spPr>
            <a:xfrm>
              <a:off x="11717170" y="2426271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42" name="G"/>
            <p:cNvSpPr txBox="1"/>
            <p:nvPr/>
          </p:nvSpPr>
          <p:spPr>
            <a:xfrm>
              <a:off x="11959723" y="2245329"/>
              <a:ext cx="5481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543" name="Circle"/>
            <p:cNvSpPr/>
            <p:nvPr/>
          </p:nvSpPr>
          <p:spPr>
            <a:xfrm>
              <a:off x="5897880" y="243471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44" name="E"/>
            <p:cNvSpPr txBox="1"/>
            <p:nvPr/>
          </p:nvSpPr>
          <p:spPr>
            <a:xfrm>
              <a:off x="6171844" y="2253776"/>
              <a:ext cx="48531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E</a:t>
              </a:r>
            </a:p>
          </p:txBody>
        </p:sp>
        <p:sp>
          <p:nvSpPr>
            <p:cNvPr id="545" name="Circle"/>
            <p:cNvSpPr/>
            <p:nvPr/>
          </p:nvSpPr>
          <p:spPr>
            <a:xfrm>
              <a:off x="12211050" y="3977768"/>
              <a:ext cx="1033240" cy="1033240"/>
            </a:xfrm>
            <a:prstGeom prst="ellipse">
              <a:avLst/>
            </a:prstGeom>
            <a:solidFill>
              <a:srgbClr val="FFFB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46" name="N"/>
            <p:cNvSpPr txBox="1"/>
            <p:nvPr/>
          </p:nvSpPr>
          <p:spPr>
            <a:xfrm>
              <a:off x="12444851" y="3796826"/>
              <a:ext cx="565637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547" name="Circle"/>
            <p:cNvSpPr/>
            <p:nvPr/>
          </p:nvSpPr>
          <p:spPr>
            <a:xfrm>
              <a:off x="7391400" y="5352987"/>
              <a:ext cx="1033240" cy="1033241"/>
            </a:xfrm>
            <a:prstGeom prst="ellipse">
              <a:avLst/>
            </a:prstGeom>
            <a:solidFill>
              <a:srgbClr val="FF93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48" name="P"/>
            <p:cNvSpPr txBox="1"/>
            <p:nvPr/>
          </p:nvSpPr>
          <p:spPr>
            <a:xfrm>
              <a:off x="7653135" y="5172046"/>
              <a:ext cx="50976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549" name="Circle"/>
            <p:cNvSpPr/>
            <p:nvPr/>
          </p:nvSpPr>
          <p:spPr>
            <a:xfrm>
              <a:off x="6572250" y="3977768"/>
              <a:ext cx="1033240" cy="1033240"/>
            </a:xfrm>
            <a:prstGeom prst="ellipse">
              <a:avLst/>
            </a:prstGeom>
            <a:solidFill>
              <a:srgbClr val="009051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50" name="J"/>
            <p:cNvSpPr txBox="1"/>
            <p:nvPr/>
          </p:nvSpPr>
          <p:spPr>
            <a:xfrm>
              <a:off x="6877625" y="3796826"/>
              <a:ext cx="42248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J</a:t>
              </a:r>
            </a:p>
          </p:txBody>
        </p:sp>
        <p:sp>
          <p:nvSpPr>
            <p:cNvPr id="551" name="A is the root"/>
            <p:cNvSpPr txBox="1"/>
            <p:nvPr/>
          </p:nvSpPr>
          <p:spPr>
            <a:xfrm>
              <a:off x="8224662" y="-36706"/>
              <a:ext cx="3805999" cy="957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t">
              <a:spAutoFit/>
            </a:bodyPr>
            <a:lstStyle>
              <a:lvl1pPr algn="l" defTabSz="1371600">
                <a:defRPr b="1" baseline="-15119">
                  <a:solidFill>
                    <a:srgbClr val="0433FF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 is the root</a:t>
              </a:r>
            </a:p>
          </p:txBody>
        </p:sp>
        <p:sp>
          <p:nvSpPr>
            <p:cNvPr id="552" name="Arrow"/>
            <p:cNvSpPr/>
            <p:nvPr/>
          </p:nvSpPr>
          <p:spPr>
            <a:xfrm rot="20380847">
              <a:off x="7153885" y="711511"/>
              <a:ext cx="978571" cy="339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871" y="14256"/>
                  </a:moveTo>
                  <a:lnTo>
                    <a:pt x="11871" y="21600"/>
                  </a:lnTo>
                  <a:lnTo>
                    <a:pt x="0" y="10800"/>
                  </a:lnTo>
                  <a:lnTo>
                    <a:pt x="11871" y="0"/>
                  </a:lnTo>
                  <a:lnTo>
                    <a:pt x="11871" y="7344"/>
                  </a:lnTo>
                  <a:lnTo>
                    <a:pt x="21600" y="7344"/>
                  </a:lnTo>
                  <a:lnTo>
                    <a:pt x="21600" y="14256"/>
                  </a:lnTo>
                  <a:close/>
                </a:path>
              </a:pathLst>
            </a:cu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554" name="Nodes with the…"/>
          <p:cNvSpPr txBox="1"/>
          <p:nvPr/>
        </p:nvSpPr>
        <p:spPr>
          <a:xfrm>
            <a:off x="4516244" y="9725002"/>
            <a:ext cx="4140277" cy="1731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9144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Nodes with the</a:t>
            </a:r>
          </a:p>
          <a:p>
            <a:pPr algn="l" defTabSz="9144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same parent are</a:t>
            </a:r>
          </a:p>
          <a:p>
            <a:pPr algn="l" defTabSz="914400">
              <a:lnSpc>
                <a:spcPct val="50000"/>
              </a:lnSpc>
              <a:defRPr b="1" baseline="-15119" i="1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rPr>
                <a:solidFill>
                  <a:srgbClr val="0433FF"/>
                </a:solidFill>
              </a:rPr>
              <a:t>siblings</a:t>
            </a:r>
            <a:r>
              <a:t>.</a:t>
            </a:r>
          </a:p>
        </p:txBody>
      </p:sp>
      <p:sp>
        <p:nvSpPr>
          <p:cNvPr id="555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58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  <p:grpSp>
        <p:nvGrpSpPr>
          <p:cNvPr id="595" name="Group"/>
          <p:cNvGrpSpPr/>
          <p:nvPr/>
        </p:nvGrpSpPr>
        <p:grpSpPr>
          <a:xfrm>
            <a:off x="6140897" y="3344070"/>
            <a:ext cx="13164637" cy="5980302"/>
            <a:chOff x="0" y="405926"/>
            <a:chExt cx="13164635" cy="5980300"/>
          </a:xfrm>
        </p:grpSpPr>
        <p:sp>
          <p:nvSpPr>
            <p:cNvPr id="559" name="Line"/>
            <p:cNvSpPr/>
            <p:nvPr/>
          </p:nvSpPr>
          <p:spPr>
            <a:xfrm flipV="1">
              <a:off x="6451251" y="4609645"/>
              <a:ext cx="500692" cy="1412384"/>
            </a:xfrm>
            <a:prstGeom prst="line">
              <a:avLst/>
            </a:prstGeom>
            <a:noFill/>
            <a:ln w="1270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0" name="Line"/>
            <p:cNvSpPr/>
            <p:nvPr/>
          </p:nvSpPr>
          <p:spPr>
            <a:xfrm flipH="1" flipV="1">
              <a:off x="7058697" y="4613760"/>
              <a:ext cx="763997" cy="1084077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1" name="Line"/>
            <p:cNvSpPr/>
            <p:nvPr/>
          </p:nvSpPr>
          <p:spPr>
            <a:xfrm flipV="1">
              <a:off x="5816199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2" name="Line"/>
            <p:cNvSpPr/>
            <p:nvPr/>
          </p:nvSpPr>
          <p:spPr>
            <a:xfrm flipH="1" flipV="1">
              <a:off x="6313008" y="3060457"/>
              <a:ext cx="629734" cy="1412384"/>
            </a:xfrm>
            <a:prstGeom prst="line">
              <a:avLst/>
            </a:prstGeom>
            <a:noFill/>
            <a:ln w="1270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3" name="Line"/>
            <p:cNvSpPr/>
            <p:nvPr/>
          </p:nvSpPr>
          <p:spPr>
            <a:xfrm flipV="1">
              <a:off x="8293836" y="2927107"/>
              <a:ext cx="1" cy="16790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4" name="Line"/>
            <p:cNvSpPr/>
            <p:nvPr/>
          </p:nvSpPr>
          <p:spPr>
            <a:xfrm flipH="1" flipV="1">
              <a:off x="8199209" y="3060457"/>
              <a:ext cx="1412384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5" name="Line"/>
            <p:cNvSpPr/>
            <p:nvPr/>
          </p:nvSpPr>
          <p:spPr>
            <a:xfrm flipH="1" flipV="1">
              <a:off x="8302832" y="3060457"/>
              <a:ext cx="3051568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6" name="Line"/>
            <p:cNvSpPr/>
            <p:nvPr/>
          </p:nvSpPr>
          <p:spPr>
            <a:xfrm flipH="1" flipV="1">
              <a:off x="12234752" y="3060457"/>
              <a:ext cx="432090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7" name="Line"/>
            <p:cNvSpPr/>
            <p:nvPr/>
          </p:nvSpPr>
          <p:spPr>
            <a:xfrm flipV="1">
              <a:off x="6454161" y="1179241"/>
              <a:ext cx="76870" cy="1615977"/>
            </a:xfrm>
            <a:prstGeom prst="line">
              <a:avLst/>
            </a:prstGeom>
            <a:noFill/>
            <a:ln w="1270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8" name="Line"/>
            <p:cNvSpPr/>
            <p:nvPr/>
          </p:nvSpPr>
          <p:spPr>
            <a:xfrm flipH="1" flipV="1">
              <a:off x="6564888" y="1218011"/>
              <a:ext cx="1753229" cy="1833075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9" name="Line"/>
            <p:cNvSpPr/>
            <p:nvPr/>
          </p:nvSpPr>
          <p:spPr>
            <a:xfrm flipH="1" flipV="1">
              <a:off x="6499139" y="1232107"/>
              <a:ext cx="5614776" cy="1642508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0" name="Circle"/>
            <p:cNvSpPr/>
            <p:nvPr/>
          </p:nvSpPr>
          <p:spPr>
            <a:xfrm>
              <a:off x="5978245" y="5868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71" name="A"/>
            <p:cNvSpPr txBox="1"/>
            <p:nvPr/>
          </p:nvSpPr>
          <p:spPr>
            <a:xfrm>
              <a:off x="6229311" y="405926"/>
              <a:ext cx="53110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</a:t>
              </a:r>
            </a:p>
          </p:txBody>
        </p:sp>
        <p:sp>
          <p:nvSpPr>
            <p:cNvPr id="572" name="Circle"/>
            <p:cNvSpPr/>
            <p:nvPr/>
          </p:nvSpPr>
          <p:spPr>
            <a:xfrm>
              <a:off x="5975976" y="5352987"/>
              <a:ext cx="1033240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73" name="O"/>
            <p:cNvSpPr txBox="1"/>
            <p:nvPr/>
          </p:nvSpPr>
          <p:spPr>
            <a:xfrm>
              <a:off x="6208938" y="5172046"/>
              <a:ext cx="56731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O</a:t>
              </a:r>
            </a:p>
          </p:txBody>
        </p:sp>
        <p:sp>
          <p:nvSpPr>
            <p:cNvPr id="574" name="Circle"/>
            <p:cNvSpPr/>
            <p:nvPr/>
          </p:nvSpPr>
          <p:spPr>
            <a:xfrm>
              <a:off x="10721696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75" name="M"/>
            <p:cNvSpPr txBox="1"/>
            <p:nvPr/>
          </p:nvSpPr>
          <p:spPr>
            <a:xfrm>
              <a:off x="10930681" y="3796826"/>
              <a:ext cx="6152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M</a:t>
              </a:r>
            </a:p>
          </p:txBody>
        </p:sp>
        <p:sp>
          <p:nvSpPr>
            <p:cNvPr id="576" name="Circle"/>
            <p:cNvSpPr/>
            <p:nvPr/>
          </p:nvSpPr>
          <p:spPr>
            <a:xfrm>
              <a:off x="790229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77" name="K"/>
            <p:cNvSpPr txBox="1"/>
            <p:nvPr/>
          </p:nvSpPr>
          <p:spPr>
            <a:xfrm>
              <a:off x="8154680" y="3796826"/>
              <a:ext cx="5284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K</a:t>
              </a:r>
            </a:p>
          </p:txBody>
        </p:sp>
        <p:sp>
          <p:nvSpPr>
            <p:cNvPr id="578" name="Circle"/>
            <p:cNvSpPr/>
            <p:nvPr/>
          </p:nvSpPr>
          <p:spPr>
            <a:xfrm>
              <a:off x="7784186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79" name="F"/>
            <p:cNvSpPr txBox="1"/>
            <p:nvPr/>
          </p:nvSpPr>
          <p:spPr>
            <a:xfrm>
              <a:off x="8066183" y="2253776"/>
              <a:ext cx="46924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F</a:t>
              </a:r>
            </a:p>
          </p:txBody>
        </p:sp>
        <p:sp>
          <p:nvSpPr>
            <p:cNvPr id="580" name="Circle"/>
            <p:cNvSpPr/>
            <p:nvPr/>
          </p:nvSpPr>
          <p:spPr>
            <a:xfrm>
              <a:off x="931199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81" name="L"/>
            <p:cNvSpPr txBox="1"/>
            <p:nvPr/>
          </p:nvSpPr>
          <p:spPr>
            <a:xfrm>
              <a:off x="9597230" y="3796826"/>
              <a:ext cx="46277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L</a:t>
              </a:r>
            </a:p>
          </p:txBody>
        </p:sp>
        <p:sp>
          <p:nvSpPr>
            <p:cNvPr id="582" name="Circle"/>
            <p:cNvSpPr/>
            <p:nvPr/>
          </p:nvSpPr>
          <p:spPr>
            <a:xfrm>
              <a:off x="514004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83" name="I"/>
            <p:cNvSpPr txBox="1"/>
            <p:nvPr/>
          </p:nvSpPr>
          <p:spPr>
            <a:xfrm>
              <a:off x="5447699" y="3796826"/>
              <a:ext cx="4179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I</a:t>
              </a:r>
            </a:p>
          </p:txBody>
        </p:sp>
        <p:sp>
          <p:nvSpPr>
            <p:cNvPr id="584" name="Circle"/>
            <p:cNvSpPr/>
            <p:nvPr/>
          </p:nvSpPr>
          <p:spPr>
            <a:xfrm>
              <a:off x="11637516" y="2426271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85" name="G"/>
            <p:cNvSpPr txBox="1"/>
            <p:nvPr/>
          </p:nvSpPr>
          <p:spPr>
            <a:xfrm>
              <a:off x="11880069" y="2245329"/>
              <a:ext cx="5481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586" name="Circle"/>
            <p:cNvSpPr/>
            <p:nvPr/>
          </p:nvSpPr>
          <p:spPr>
            <a:xfrm>
              <a:off x="5818226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87" name="E"/>
            <p:cNvSpPr txBox="1"/>
            <p:nvPr/>
          </p:nvSpPr>
          <p:spPr>
            <a:xfrm>
              <a:off x="6092190" y="2253776"/>
              <a:ext cx="48531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E</a:t>
              </a:r>
            </a:p>
          </p:txBody>
        </p:sp>
        <p:sp>
          <p:nvSpPr>
            <p:cNvPr id="588" name="Circle"/>
            <p:cNvSpPr/>
            <p:nvPr/>
          </p:nvSpPr>
          <p:spPr>
            <a:xfrm>
              <a:off x="12131396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89" name="N"/>
            <p:cNvSpPr txBox="1"/>
            <p:nvPr/>
          </p:nvSpPr>
          <p:spPr>
            <a:xfrm>
              <a:off x="12365198" y="3796826"/>
              <a:ext cx="565637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590" name="Circle"/>
            <p:cNvSpPr/>
            <p:nvPr/>
          </p:nvSpPr>
          <p:spPr>
            <a:xfrm>
              <a:off x="7311745" y="5352987"/>
              <a:ext cx="1033241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91" name="P"/>
            <p:cNvSpPr txBox="1"/>
            <p:nvPr/>
          </p:nvSpPr>
          <p:spPr>
            <a:xfrm>
              <a:off x="7573481" y="5172046"/>
              <a:ext cx="50976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592" name="Circle"/>
            <p:cNvSpPr/>
            <p:nvPr/>
          </p:nvSpPr>
          <p:spPr>
            <a:xfrm>
              <a:off x="649259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93" name="J"/>
            <p:cNvSpPr txBox="1"/>
            <p:nvPr/>
          </p:nvSpPr>
          <p:spPr>
            <a:xfrm>
              <a:off x="6797971" y="3796826"/>
              <a:ext cx="42248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J</a:t>
              </a:r>
            </a:p>
          </p:txBody>
        </p:sp>
        <p:sp>
          <p:nvSpPr>
            <p:cNvPr id="594" name="We can define a…"/>
            <p:cNvSpPr txBox="1"/>
            <p:nvPr/>
          </p:nvSpPr>
          <p:spPr>
            <a:xfrm>
              <a:off x="0" y="564680"/>
              <a:ext cx="5677792" cy="38267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/>
            <a:p>
              <a:pPr algn="l" defTabSz="1371600">
                <a:lnSpc>
                  <a:spcPct val="50000"/>
                </a:lnSpc>
                <a:defRPr b="1" baseline="-15119">
                  <a:solidFill>
                    <a:srgbClr val="7F032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We can define a</a:t>
              </a:r>
            </a:p>
            <a:p>
              <a:pPr algn="l" defTabSz="1371600">
                <a:lnSpc>
                  <a:spcPct val="50000"/>
                </a:lnSpc>
                <a:defRPr b="1" baseline="-15119" i="1">
                  <a:solidFill>
                    <a:srgbClr val="7F032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>
                  <a:solidFill>
                    <a:srgbClr val="0433FF"/>
                  </a:solidFill>
                </a:rPr>
                <a:t>path</a:t>
              </a:r>
              <a:r>
                <a:rPr i="0"/>
                <a:t> from a parent</a:t>
              </a:r>
              <a:endParaRPr i="0"/>
            </a:p>
            <a:p>
              <a:pPr algn="l" defTabSz="1371600">
                <a:lnSpc>
                  <a:spcPct val="50000"/>
                </a:lnSpc>
                <a:defRPr b="1" baseline="-15119" i="1">
                  <a:solidFill>
                    <a:srgbClr val="7F032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 i="0"/>
                <a:t>to its children.</a:t>
              </a:r>
              <a:endParaRPr i="0"/>
            </a:p>
            <a:p>
              <a:pPr algn="l" defTabSz="1371600">
                <a:lnSpc>
                  <a:spcPct val="50000"/>
                </a:lnSpc>
                <a:defRPr b="1" baseline="-15119" i="1">
                  <a:solidFill>
                    <a:srgbClr val="7F032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endParaRPr i="0"/>
            </a:p>
            <a:p>
              <a:pPr algn="l" defTabSz="1371600">
                <a:lnSpc>
                  <a:spcPct val="50000"/>
                </a:lnSpc>
                <a:defRPr b="1" baseline="-15119" i="1">
                  <a:solidFill>
                    <a:srgbClr val="7F032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 i="0"/>
                <a:t>The path A-E-J-O</a:t>
              </a:r>
              <a:endParaRPr i="0"/>
            </a:p>
            <a:p>
              <a:pPr algn="l" defTabSz="1371600">
                <a:lnSpc>
                  <a:spcPct val="50000"/>
                </a:lnSpc>
                <a:defRPr b="1" baseline="-15119" i="1">
                  <a:solidFill>
                    <a:srgbClr val="7F032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 i="0"/>
                <a:t>has a </a:t>
              </a:r>
              <a:r>
                <a:rPr>
                  <a:solidFill>
                    <a:srgbClr val="0433FF"/>
                  </a:solidFill>
                </a:rPr>
                <a:t>length</a:t>
              </a:r>
              <a:r>
                <a:rPr i="0"/>
                <a:t> of three</a:t>
              </a:r>
              <a:endParaRPr i="0"/>
            </a:p>
            <a:p>
              <a:pPr algn="l" defTabSz="1371600">
                <a:lnSpc>
                  <a:spcPct val="50000"/>
                </a:lnSpc>
                <a:defRPr b="1" baseline="-15119" i="1">
                  <a:solidFill>
                    <a:srgbClr val="7F032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 i="0"/>
                <a:t>(the number of edges)</a:t>
              </a:r>
              <a:endParaRPr i="0"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98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  <p:grpSp>
        <p:nvGrpSpPr>
          <p:cNvPr id="634" name="Group"/>
          <p:cNvGrpSpPr/>
          <p:nvPr/>
        </p:nvGrpSpPr>
        <p:grpSpPr>
          <a:xfrm>
            <a:off x="11280943" y="3344070"/>
            <a:ext cx="8024591" cy="5980302"/>
            <a:chOff x="5140045" y="405926"/>
            <a:chExt cx="8024590" cy="5980300"/>
          </a:xfrm>
        </p:grpSpPr>
        <p:sp>
          <p:nvSpPr>
            <p:cNvPr id="599" name="Line"/>
            <p:cNvSpPr/>
            <p:nvPr/>
          </p:nvSpPr>
          <p:spPr>
            <a:xfrm flipV="1">
              <a:off x="6451251" y="4609645"/>
              <a:ext cx="500692" cy="1412384"/>
            </a:xfrm>
            <a:prstGeom prst="line">
              <a:avLst/>
            </a:prstGeom>
            <a:noFill/>
            <a:ln w="1270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0" name="Line"/>
            <p:cNvSpPr/>
            <p:nvPr/>
          </p:nvSpPr>
          <p:spPr>
            <a:xfrm flipH="1" flipV="1">
              <a:off x="7058697" y="4613760"/>
              <a:ext cx="763997" cy="1084077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1" name="Line"/>
            <p:cNvSpPr/>
            <p:nvPr/>
          </p:nvSpPr>
          <p:spPr>
            <a:xfrm flipV="1">
              <a:off x="5816199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2" name="Line"/>
            <p:cNvSpPr/>
            <p:nvPr/>
          </p:nvSpPr>
          <p:spPr>
            <a:xfrm flipH="1" flipV="1">
              <a:off x="6313008" y="3060457"/>
              <a:ext cx="629734" cy="1412384"/>
            </a:xfrm>
            <a:prstGeom prst="line">
              <a:avLst/>
            </a:prstGeom>
            <a:noFill/>
            <a:ln w="1270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3" name="Line"/>
            <p:cNvSpPr/>
            <p:nvPr/>
          </p:nvSpPr>
          <p:spPr>
            <a:xfrm flipV="1">
              <a:off x="8293836" y="2927107"/>
              <a:ext cx="1" cy="16790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4" name="Line"/>
            <p:cNvSpPr/>
            <p:nvPr/>
          </p:nvSpPr>
          <p:spPr>
            <a:xfrm flipH="1" flipV="1">
              <a:off x="8199209" y="3060457"/>
              <a:ext cx="1412384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5" name="Line"/>
            <p:cNvSpPr/>
            <p:nvPr/>
          </p:nvSpPr>
          <p:spPr>
            <a:xfrm flipH="1" flipV="1">
              <a:off x="8302832" y="3060457"/>
              <a:ext cx="3051568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6" name="Line"/>
            <p:cNvSpPr/>
            <p:nvPr/>
          </p:nvSpPr>
          <p:spPr>
            <a:xfrm flipH="1" flipV="1">
              <a:off x="12234752" y="3060457"/>
              <a:ext cx="432090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7" name="Line"/>
            <p:cNvSpPr/>
            <p:nvPr/>
          </p:nvSpPr>
          <p:spPr>
            <a:xfrm flipV="1">
              <a:off x="6454161" y="1179241"/>
              <a:ext cx="76870" cy="1615977"/>
            </a:xfrm>
            <a:prstGeom prst="line">
              <a:avLst/>
            </a:prstGeom>
            <a:noFill/>
            <a:ln w="1270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8" name="Line"/>
            <p:cNvSpPr/>
            <p:nvPr/>
          </p:nvSpPr>
          <p:spPr>
            <a:xfrm flipH="1" flipV="1">
              <a:off x="6564888" y="1218011"/>
              <a:ext cx="1753229" cy="1833075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9" name="Line"/>
            <p:cNvSpPr/>
            <p:nvPr/>
          </p:nvSpPr>
          <p:spPr>
            <a:xfrm flipH="1" flipV="1">
              <a:off x="6499139" y="1232107"/>
              <a:ext cx="5614776" cy="1642508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0" name="Circle"/>
            <p:cNvSpPr/>
            <p:nvPr/>
          </p:nvSpPr>
          <p:spPr>
            <a:xfrm>
              <a:off x="5978245" y="5868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11" name="A"/>
            <p:cNvSpPr txBox="1"/>
            <p:nvPr/>
          </p:nvSpPr>
          <p:spPr>
            <a:xfrm>
              <a:off x="6229311" y="405926"/>
              <a:ext cx="53110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</a:t>
              </a:r>
            </a:p>
          </p:txBody>
        </p:sp>
        <p:sp>
          <p:nvSpPr>
            <p:cNvPr id="612" name="Circle"/>
            <p:cNvSpPr/>
            <p:nvPr/>
          </p:nvSpPr>
          <p:spPr>
            <a:xfrm>
              <a:off x="5975976" y="5352987"/>
              <a:ext cx="1033240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13" name="O"/>
            <p:cNvSpPr txBox="1"/>
            <p:nvPr/>
          </p:nvSpPr>
          <p:spPr>
            <a:xfrm>
              <a:off x="6208938" y="5172046"/>
              <a:ext cx="56731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O</a:t>
              </a:r>
            </a:p>
          </p:txBody>
        </p:sp>
        <p:sp>
          <p:nvSpPr>
            <p:cNvPr id="614" name="Circle"/>
            <p:cNvSpPr/>
            <p:nvPr/>
          </p:nvSpPr>
          <p:spPr>
            <a:xfrm>
              <a:off x="10721696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15" name="M"/>
            <p:cNvSpPr txBox="1"/>
            <p:nvPr/>
          </p:nvSpPr>
          <p:spPr>
            <a:xfrm>
              <a:off x="10930681" y="3796826"/>
              <a:ext cx="6152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M</a:t>
              </a:r>
            </a:p>
          </p:txBody>
        </p:sp>
        <p:sp>
          <p:nvSpPr>
            <p:cNvPr id="616" name="Circle"/>
            <p:cNvSpPr/>
            <p:nvPr/>
          </p:nvSpPr>
          <p:spPr>
            <a:xfrm>
              <a:off x="790229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17" name="K"/>
            <p:cNvSpPr txBox="1"/>
            <p:nvPr/>
          </p:nvSpPr>
          <p:spPr>
            <a:xfrm>
              <a:off x="8154680" y="3796826"/>
              <a:ext cx="5284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K</a:t>
              </a:r>
            </a:p>
          </p:txBody>
        </p:sp>
        <p:sp>
          <p:nvSpPr>
            <p:cNvPr id="618" name="Circle"/>
            <p:cNvSpPr/>
            <p:nvPr/>
          </p:nvSpPr>
          <p:spPr>
            <a:xfrm>
              <a:off x="7784186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19" name="F"/>
            <p:cNvSpPr txBox="1"/>
            <p:nvPr/>
          </p:nvSpPr>
          <p:spPr>
            <a:xfrm>
              <a:off x="8066183" y="2253776"/>
              <a:ext cx="46924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F</a:t>
              </a:r>
            </a:p>
          </p:txBody>
        </p:sp>
        <p:sp>
          <p:nvSpPr>
            <p:cNvPr id="620" name="Circle"/>
            <p:cNvSpPr/>
            <p:nvPr/>
          </p:nvSpPr>
          <p:spPr>
            <a:xfrm>
              <a:off x="931199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21" name="L"/>
            <p:cNvSpPr txBox="1"/>
            <p:nvPr/>
          </p:nvSpPr>
          <p:spPr>
            <a:xfrm>
              <a:off x="9597230" y="3796826"/>
              <a:ext cx="46277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L</a:t>
              </a:r>
            </a:p>
          </p:txBody>
        </p:sp>
        <p:sp>
          <p:nvSpPr>
            <p:cNvPr id="622" name="Circle"/>
            <p:cNvSpPr/>
            <p:nvPr/>
          </p:nvSpPr>
          <p:spPr>
            <a:xfrm>
              <a:off x="514004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23" name="I"/>
            <p:cNvSpPr txBox="1"/>
            <p:nvPr/>
          </p:nvSpPr>
          <p:spPr>
            <a:xfrm>
              <a:off x="5447699" y="3796826"/>
              <a:ext cx="4179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I</a:t>
              </a:r>
            </a:p>
          </p:txBody>
        </p:sp>
        <p:sp>
          <p:nvSpPr>
            <p:cNvPr id="624" name="Circle"/>
            <p:cNvSpPr/>
            <p:nvPr/>
          </p:nvSpPr>
          <p:spPr>
            <a:xfrm>
              <a:off x="11637516" y="2426271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25" name="G"/>
            <p:cNvSpPr txBox="1"/>
            <p:nvPr/>
          </p:nvSpPr>
          <p:spPr>
            <a:xfrm>
              <a:off x="11880069" y="2245329"/>
              <a:ext cx="5481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626" name="Circle"/>
            <p:cNvSpPr/>
            <p:nvPr/>
          </p:nvSpPr>
          <p:spPr>
            <a:xfrm>
              <a:off x="5818226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27" name="E"/>
            <p:cNvSpPr txBox="1"/>
            <p:nvPr/>
          </p:nvSpPr>
          <p:spPr>
            <a:xfrm>
              <a:off x="6092190" y="2253776"/>
              <a:ext cx="48531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E</a:t>
              </a:r>
            </a:p>
          </p:txBody>
        </p:sp>
        <p:sp>
          <p:nvSpPr>
            <p:cNvPr id="628" name="Circle"/>
            <p:cNvSpPr/>
            <p:nvPr/>
          </p:nvSpPr>
          <p:spPr>
            <a:xfrm>
              <a:off x="12131396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29" name="N"/>
            <p:cNvSpPr txBox="1"/>
            <p:nvPr/>
          </p:nvSpPr>
          <p:spPr>
            <a:xfrm>
              <a:off x="12365198" y="3796826"/>
              <a:ext cx="565637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630" name="Circle"/>
            <p:cNvSpPr/>
            <p:nvPr/>
          </p:nvSpPr>
          <p:spPr>
            <a:xfrm>
              <a:off x="7311745" y="5352987"/>
              <a:ext cx="1033241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31" name="P"/>
            <p:cNvSpPr txBox="1"/>
            <p:nvPr/>
          </p:nvSpPr>
          <p:spPr>
            <a:xfrm>
              <a:off x="7573481" y="5172046"/>
              <a:ext cx="50976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632" name="Circle"/>
            <p:cNvSpPr/>
            <p:nvPr/>
          </p:nvSpPr>
          <p:spPr>
            <a:xfrm>
              <a:off x="649259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33" name="J"/>
            <p:cNvSpPr txBox="1"/>
            <p:nvPr/>
          </p:nvSpPr>
          <p:spPr>
            <a:xfrm>
              <a:off x="6797971" y="3796826"/>
              <a:ext cx="42248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J</a:t>
              </a:r>
            </a:p>
          </p:txBody>
        </p:sp>
      </p:grpSp>
      <p:sp>
        <p:nvSpPr>
          <p:cNvPr id="635" name="The depth of a node…"/>
          <p:cNvSpPr txBox="1"/>
          <p:nvPr/>
        </p:nvSpPr>
        <p:spPr>
          <a:xfrm>
            <a:off x="4772867" y="3395949"/>
            <a:ext cx="5888426" cy="5876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79" tIns="68579" rIns="68579" bIns="68579">
            <a:spAutoFit/>
          </a:bodyPr>
          <a:lstStyle/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The </a:t>
            </a:r>
            <a:r>
              <a:rPr i="1">
                <a:solidFill>
                  <a:srgbClr val="0433FF"/>
                </a:solidFill>
              </a:rPr>
              <a:t>depth</a:t>
            </a:r>
            <a:r>
              <a:rPr i="1"/>
              <a:t> </a:t>
            </a:r>
            <a:r>
              <a:t>of a node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is the length from the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root. The depth of node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J is 2. The depth of the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root is 0.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The </a:t>
            </a:r>
            <a:r>
              <a:rPr i="1">
                <a:solidFill>
                  <a:srgbClr val="0433FF"/>
                </a:solidFill>
              </a:rPr>
              <a:t>height</a:t>
            </a:r>
            <a:r>
              <a:t> of a node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is the longest path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from the node to a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leaf. The height of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node F is 1. The height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of all leaves is 0.</a:t>
            </a:r>
          </a:p>
        </p:txBody>
      </p:sp>
      <p:pic>
        <p:nvPicPr>
          <p:cNvPr id="636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89" t="7771" r="7732" b="9217"/>
          <a:stretch>
            <a:fillRect/>
          </a:stretch>
        </p:blipFill>
        <p:spPr>
          <a:xfrm>
            <a:off x="21035987" y="185447"/>
            <a:ext cx="1142233" cy="1139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2" fill="norm" stroke="1" extrusionOk="0">
                <a:moveTo>
                  <a:pt x="15776" y="0"/>
                </a:moveTo>
                <a:cubicBezTo>
                  <a:pt x="12762" y="31"/>
                  <a:pt x="10444" y="2354"/>
                  <a:pt x="10690" y="5724"/>
                </a:cubicBezTo>
                <a:cubicBezTo>
                  <a:pt x="10725" y="6204"/>
                  <a:pt x="10733" y="6597"/>
                  <a:pt x="10667" y="6978"/>
                </a:cubicBezTo>
                <a:cubicBezTo>
                  <a:pt x="10684" y="7030"/>
                  <a:pt x="10702" y="7075"/>
                  <a:pt x="10720" y="7127"/>
                </a:cubicBezTo>
                <a:lnTo>
                  <a:pt x="10922" y="7735"/>
                </a:lnTo>
                <a:lnTo>
                  <a:pt x="10592" y="8070"/>
                </a:lnTo>
                <a:cubicBezTo>
                  <a:pt x="10588" y="8073"/>
                  <a:pt x="10575" y="8081"/>
                  <a:pt x="10570" y="8084"/>
                </a:cubicBezTo>
                <a:lnTo>
                  <a:pt x="9311" y="9324"/>
                </a:lnTo>
                <a:cubicBezTo>
                  <a:pt x="8516" y="10249"/>
                  <a:pt x="7297" y="11484"/>
                  <a:pt x="5423" y="13348"/>
                </a:cubicBezTo>
                <a:cubicBezTo>
                  <a:pt x="2438" y="16318"/>
                  <a:pt x="0" y="19023"/>
                  <a:pt x="0" y="19354"/>
                </a:cubicBezTo>
                <a:cubicBezTo>
                  <a:pt x="0" y="19685"/>
                  <a:pt x="315" y="20275"/>
                  <a:pt x="704" y="20660"/>
                </a:cubicBezTo>
                <a:cubicBezTo>
                  <a:pt x="1643" y="21591"/>
                  <a:pt x="2361" y="21541"/>
                  <a:pt x="3558" y="20467"/>
                </a:cubicBezTo>
                <a:cubicBezTo>
                  <a:pt x="3711" y="20330"/>
                  <a:pt x="3831" y="20223"/>
                  <a:pt x="3948" y="20133"/>
                </a:cubicBezTo>
                <a:cubicBezTo>
                  <a:pt x="4075" y="20016"/>
                  <a:pt x="4187" y="19918"/>
                  <a:pt x="4202" y="19918"/>
                </a:cubicBezTo>
                <a:cubicBezTo>
                  <a:pt x="4205" y="19918"/>
                  <a:pt x="4226" y="19936"/>
                  <a:pt x="4232" y="19940"/>
                </a:cubicBezTo>
                <a:cubicBezTo>
                  <a:pt x="4602" y="19758"/>
                  <a:pt x="4841" y="19933"/>
                  <a:pt x="5289" y="20467"/>
                </a:cubicBezTo>
                <a:cubicBezTo>
                  <a:pt x="5753" y="21022"/>
                  <a:pt x="6347" y="21304"/>
                  <a:pt x="6824" y="21321"/>
                </a:cubicBezTo>
                <a:cubicBezTo>
                  <a:pt x="7300" y="21339"/>
                  <a:pt x="7663" y="21087"/>
                  <a:pt x="7663" y="20549"/>
                </a:cubicBezTo>
                <a:cubicBezTo>
                  <a:pt x="7663" y="20493"/>
                  <a:pt x="7654" y="20434"/>
                  <a:pt x="7641" y="20371"/>
                </a:cubicBezTo>
                <a:cubicBezTo>
                  <a:pt x="7493" y="20173"/>
                  <a:pt x="7111" y="19759"/>
                  <a:pt x="6674" y="19324"/>
                </a:cubicBezTo>
                <a:lnTo>
                  <a:pt x="5708" y="18366"/>
                </a:lnTo>
                <a:lnTo>
                  <a:pt x="6322" y="17757"/>
                </a:lnTo>
                <a:lnTo>
                  <a:pt x="6922" y="17149"/>
                </a:lnTo>
                <a:lnTo>
                  <a:pt x="7094" y="17319"/>
                </a:lnTo>
                <a:cubicBezTo>
                  <a:pt x="7101" y="17325"/>
                  <a:pt x="7109" y="17326"/>
                  <a:pt x="7116" y="17334"/>
                </a:cubicBezTo>
                <a:cubicBezTo>
                  <a:pt x="7118" y="17336"/>
                  <a:pt x="7114" y="17346"/>
                  <a:pt x="7116" y="17349"/>
                </a:cubicBezTo>
                <a:lnTo>
                  <a:pt x="7289" y="17512"/>
                </a:lnTo>
                <a:cubicBezTo>
                  <a:pt x="7565" y="17611"/>
                  <a:pt x="7882" y="17816"/>
                  <a:pt x="8248" y="18143"/>
                </a:cubicBezTo>
                <a:cubicBezTo>
                  <a:pt x="9159" y="18960"/>
                  <a:pt x="9615" y="19060"/>
                  <a:pt x="10128" y="18552"/>
                </a:cubicBezTo>
                <a:cubicBezTo>
                  <a:pt x="10428" y="18254"/>
                  <a:pt x="10519" y="17973"/>
                  <a:pt x="10375" y="17609"/>
                </a:cubicBezTo>
                <a:cubicBezTo>
                  <a:pt x="10278" y="17477"/>
                  <a:pt x="9887" y="17055"/>
                  <a:pt x="9409" y="16577"/>
                </a:cubicBezTo>
                <a:lnTo>
                  <a:pt x="8690" y="15864"/>
                </a:lnTo>
                <a:cubicBezTo>
                  <a:pt x="8688" y="15863"/>
                  <a:pt x="8683" y="15858"/>
                  <a:pt x="8682" y="15857"/>
                </a:cubicBezTo>
                <a:lnTo>
                  <a:pt x="8465" y="15634"/>
                </a:lnTo>
                <a:lnTo>
                  <a:pt x="10180" y="13927"/>
                </a:lnTo>
                <a:cubicBezTo>
                  <a:pt x="10446" y="13648"/>
                  <a:pt x="10730" y="13359"/>
                  <a:pt x="11109" y="12977"/>
                </a:cubicBezTo>
                <a:cubicBezTo>
                  <a:pt x="11502" y="12580"/>
                  <a:pt x="11850" y="12249"/>
                  <a:pt x="12165" y="11967"/>
                </a:cubicBezTo>
                <a:lnTo>
                  <a:pt x="13679" y="10460"/>
                </a:lnTo>
                <a:lnTo>
                  <a:pt x="14150" y="10631"/>
                </a:lnTo>
                <a:cubicBezTo>
                  <a:pt x="14225" y="10658"/>
                  <a:pt x="14305" y="10682"/>
                  <a:pt x="14383" y="10705"/>
                </a:cubicBezTo>
                <a:cubicBezTo>
                  <a:pt x="14643" y="10669"/>
                  <a:pt x="14907" y="10664"/>
                  <a:pt x="15192" y="10705"/>
                </a:cubicBezTo>
                <a:cubicBezTo>
                  <a:pt x="19065" y="11264"/>
                  <a:pt x="21600" y="8078"/>
                  <a:pt x="21559" y="5033"/>
                </a:cubicBezTo>
                <a:cubicBezTo>
                  <a:pt x="21534" y="3207"/>
                  <a:pt x="20575" y="1432"/>
                  <a:pt x="18428" y="542"/>
                </a:cubicBezTo>
                <a:cubicBezTo>
                  <a:pt x="17515" y="164"/>
                  <a:pt x="16619" y="-9"/>
                  <a:pt x="15776" y="0"/>
                </a:cubicBezTo>
                <a:close/>
                <a:moveTo>
                  <a:pt x="16263" y="3066"/>
                </a:moveTo>
                <a:cubicBezTo>
                  <a:pt x="16835" y="3082"/>
                  <a:pt x="17263" y="3285"/>
                  <a:pt x="17694" y="3712"/>
                </a:cubicBezTo>
                <a:cubicBezTo>
                  <a:pt x="18035" y="4050"/>
                  <a:pt x="18370" y="4620"/>
                  <a:pt x="18293" y="4744"/>
                </a:cubicBezTo>
                <a:cubicBezTo>
                  <a:pt x="18273" y="4775"/>
                  <a:pt x="18277" y="4824"/>
                  <a:pt x="18315" y="4848"/>
                </a:cubicBezTo>
                <a:cubicBezTo>
                  <a:pt x="18353" y="4871"/>
                  <a:pt x="18398" y="5067"/>
                  <a:pt x="18398" y="5286"/>
                </a:cubicBezTo>
                <a:cubicBezTo>
                  <a:pt x="18398" y="5683"/>
                  <a:pt x="18269" y="6068"/>
                  <a:pt x="18061" y="6407"/>
                </a:cubicBezTo>
                <a:cubicBezTo>
                  <a:pt x="17972" y="6612"/>
                  <a:pt x="17860" y="6799"/>
                  <a:pt x="17709" y="6949"/>
                </a:cubicBezTo>
                <a:cubicBezTo>
                  <a:pt x="17170" y="7482"/>
                  <a:pt x="16477" y="7610"/>
                  <a:pt x="15828" y="7483"/>
                </a:cubicBezTo>
                <a:cubicBezTo>
                  <a:pt x="15459" y="7448"/>
                  <a:pt x="15203" y="7355"/>
                  <a:pt x="14877" y="7142"/>
                </a:cubicBezTo>
                <a:cubicBezTo>
                  <a:pt x="14571" y="6941"/>
                  <a:pt x="14325" y="6686"/>
                  <a:pt x="14158" y="6392"/>
                </a:cubicBezTo>
                <a:cubicBezTo>
                  <a:pt x="13892" y="5988"/>
                  <a:pt x="13772" y="5508"/>
                  <a:pt x="13888" y="5026"/>
                </a:cubicBezTo>
                <a:cubicBezTo>
                  <a:pt x="13945" y="4544"/>
                  <a:pt x="14157" y="4080"/>
                  <a:pt x="14540" y="3712"/>
                </a:cubicBezTo>
                <a:cubicBezTo>
                  <a:pt x="14974" y="3294"/>
                  <a:pt x="15401" y="3106"/>
                  <a:pt x="16008" y="3073"/>
                </a:cubicBezTo>
                <a:cubicBezTo>
                  <a:pt x="16096" y="3068"/>
                  <a:pt x="16182" y="3064"/>
                  <a:pt x="16263" y="3066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39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  <p:grpSp>
        <p:nvGrpSpPr>
          <p:cNvPr id="675" name="Group"/>
          <p:cNvGrpSpPr/>
          <p:nvPr/>
        </p:nvGrpSpPr>
        <p:grpSpPr>
          <a:xfrm>
            <a:off x="11280943" y="3344070"/>
            <a:ext cx="8024591" cy="5980302"/>
            <a:chOff x="5140045" y="405926"/>
            <a:chExt cx="8024590" cy="5980300"/>
          </a:xfrm>
        </p:grpSpPr>
        <p:sp>
          <p:nvSpPr>
            <p:cNvPr id="640" name="Line"/>
            <p:cNvSpPr/>
            <p:nvPr/>
          </p:nvSpPr>
          <p:spPr>
            <a:xfrm flipV="1">
              <a:off x="6451251" y="4609645"/>
              <a:ext cx="500692" cy="1412384"/>
            </a:xfrm>
            <a:prstGeom prst="line">
              <a:avLst/>
            </a:prstGeom>
            <a:noFill/>
            <a:ln w="1270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1" name="Line"/>
            <p:cNvSpPr/>
            <p:nvPr/>
          </p:nvSpPr>
          <p:spPr>
            <a:xfrm flipH="1" flipV="1">
              <a:off x="7058697" y="4613760"/>
              <a:ext cx="763997" cy="1084077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2" name="Line"/>
            <p:cNvSpPr/>
            <p:nvPr/>
          </p:nvSpPr>
          <p:spPr>
            <a:xfrm flipV="1">
              <a:off x="5816199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3" name="Line"/>
            <p:cNvSpPr/>
            <p:nvPr/>
          </p:nvSpPr>
          <p:spPr>
            <a:xfrm flipH="1" flipV="1">
              <a:off x="6313008" y="3060457"/>
              <a:ext cx="629734" cy="1412384"/>
            </a:xfrm>
            <a:prstGeom prst="line">
              <a:avLst/>
            </a:prstGeom>
            <a:noFill/>
            <a:ln w="1270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4" name="Line"/>
            <p:cNvSpPr/>
            <p:nvPr/>
          </p:nvSpPr>
          <p:spPr>
            <a:xfrm flipV="1">
              <a:off x="8293836" y="2927107"/>
              <a:ext cx="1" cy="16790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5" name="Line"/>
            <p:cNvSpPr/>
            <p:nvPr/>
          </p:nvSpPr>
          <p:spPr>
            <a:xfrm flipH="1" flipV="1">
              <a:off x="8199209" y="3060457"/>
              <a:ext cx="1412384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6" name="Line"/>
            <p:cNvSpPr/>
            <p:nvPr/>
          </p:nvSpPr>
          <p:spPr>
            <a:xfrm flipH="1" flipV="1">
              <a:off x="8302832" y="3060457"/>
              <a:ext cx="3051568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7" name="Line"/>
            <p:cNvSpPr/>
            <p:nvPr/>
          </p:nvSpPr>
          <p:spPr>
            <a:xfrm flipH="1" flipV="1">
              <a:off x="12234752" y="3060457"/>
              <a:ext cx="432090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8" name="Line"/>
            <p:cNvSpPr/>
            <p:nvPr/>
          </p:nvSpPr>
          <p:spPr>
            <a:xfrm flipV="1">
              <a:off x="6454161" y="1179241"/>
              <a:ext cx="76870" cy="1615977"/>
            </a:xfrm>
            <a:prstGeom prst="line">
              <a:avLst/>
            </a:prstGeom>
            <a:noFill/>
            <a:ln w="1270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9" name="Line"/>
            <p:cNvSpPr/>
            <p:nvPr/>
          </p:nvSpPr>
          <p:spPr>
            <a:xfrm flipH="1" flipV="1">
              <a:off x="6564888" y="1218011"/>
              <a:ext cx="1753229" cy="1833075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0" name="Line"/>
            <p:cNvSpPr/>
            <p:nvPr/>
          </p:nvSpPr>
          <p:spPr>
            <a:xfrm flipH="1" flipV="1">
              <a:off x="6499139" y="1232107"/>
              <a:ext cx="5614776" cy="1642508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1" name="Circle"/>
            <p:cNvSpPr/>
            <p:nvPr/>
          </p:nvSpPr>
          <p:spPr>
            <a:xfrm>
              <a:off x="5978245" y="5868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52" name="A"/>
            <p:cNvSpPr txBox="1"/>
            <p:nvPr/>
          </p:nvSpPr>
          <p:spPr>
            <a:xfrm>
              <a:off x="6229311" y="405926"/>
              <a:ext cx="53110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</a:t>
              </a:r>
            </a:p>
          </p:txBody>
        </p:sp>
        <p:sp>
          <p:nvSpPr>
            <p:cNvPr id="653" name="Circle"/>
            <p:cNvSpPr/>
            <p:nvPr/>
          </p:nvSpPr>
          <p:spPr>
            <a:xfrm>
              <a:off x="5975976" y="5352987"/>
              <a:ext cx="1033240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54" name="O"/>
            <p:cNvSpPr txBox="1"/>
            <p:nvPr/>
          </p:nvSpPr>
          <p:spPr>
            <a:xfrm>
              <a:off x="6208938" y="5172046"/>
              <a:ext cx="56731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O</a:t>
              </a:r>
            </a:p>
          </p:txBody>
        </p:sp>
        <p:sp>
          <p:nvSpPr>
            <p:cNvPr id="655" name="Circle"/>
            <p:cNvSpPr/>
            <p:nvPr/>
          </p:nvSpPr>
          <p:spPr>
            <a:xfrm>
              <a:off x="10721696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56" name="M"/>
            <p:cNvSpPr txBox="1"/>
            <p:nvPr/>
          </p:nvSpPr>
          <p:spPr>
            <a:xfrm>
              <a:off x="10930681" y="3796826"/>
              <a:ext cx="6152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M</a:t>
              </a:r>
            </a:p>
          </p:txBody>
        </p:sp>
        <p:sp>
          <p:nvSpPr>
            <p:cNvPr id="657" name="Circle"/>
            <p:cNvSpPr/>
            <p:nvPr/>
          </p:nvSpPr>
          <p:spPr>
            <a:xfrm>
              <a:off x="790229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58" name="K"/>
            <p:cNvSpPr txBox="1"/>
            <p:nvPr/>
          </p:nvSpPr>
          <p:spPr>
            <a:xfrm>
              <a:off x="8154680" y="3796826"/>
              <a:ext cx="5284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K</a:t>
              </a:r>
            </a:p>
          </p:txBody>
        </p:sp>
        <p:sp>
          <p:nvSpPr>
            <p:cNvPr id="659" name="Circle"/>
            <p:cNvSpPr/>
            <p:nvPr/>
          </p:nvSpPr>
          <p:spPr>
            <a:xfrm>
              <a:off x="7784186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60" name="F"/>
            <p:cNvSpPr txBox="1"/>
            <p:nvPr/>
          </p:nvSpPr>
          <p:spPr>
            <a:xfrm>
              <a:off x="8066183" y="2253776"/>
              <a:ext cx="46924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F</a:t>
              </a:r>
            </a:p>
          </p:txBody>
        </p:sp>
        <p:sp>
          <p:nvSpPr>
            <p:cNvPr id="661" name="Circle"/>
            <p:cNvSpPr/>
            <p:nvPr/>
          </p:nvSpPr>
          <p:spPr>
            <a:xfrm>
              <a:off x="931199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62" name="L"/>
            <p:cNvSpPr txBox="1"/>
            <p:nvPr/>
          </p:nvSpPr>
          <p:spPr>
            <a:xfrm>
              <a:off x="9597230" y="3796826"/>
              <a:ext cx="46277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L</a:t>
              </a:r>
            </a:p>
          </p:txBody>
        </p:sp>
        <p:sp>
          <p:nvSpPr>
            <p:cNvPr id="663" name="Circle"/>
            <p:cNvSpPr/>
            <p:nvPr/>
          </p:nvSpPr>
          <p:spPr>
            <a:xfrm>
              <a:off x="514004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64" name="I"/>
            <p:cNvSpPr txBox="1"/>
            <p:nvPr/>
          </p:nvSpPr>
          <p:spPr>
            <a:xfrm>
              <a:off x="5447699" y="3796826"/>
              <a:ext cx="4179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I</a:t>
              </a:r>
            </a:p>
          </p:txBody>
        </p:sp>
        <p:sp>
          <p:nvSpPr>
            <p:cNvPr id="665" name="Circle"/>
            <p:cNvSpPr/>
            <p:nvPr/>
          </p:nvSpPr>
          <p:spPr>
            <a:xfrm>
              <a:off x="11637516" y="2426271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66" name="G"/>
            <p:cNvSpPr txBox="1"/>
            <p:nvPr/>
          </p:nvSpPr>
          <p:spPr>
            <a:xfrm>
              <a:off x="11880069" y="2245329"/>
              <a:ext cx="5481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667" name="Circle"/>
            <p:cNvSpPr/>
            <p:nvPr/>
          </p:nvSpPr>
          <p:spPr>
            <a:xfrm>
              <a:off x="5818226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68" name="E"/>
            <p:cNvSpPr txBox="1"/>
            <p:nvPr/>
          </p:nvSpPr>
          <p:spPr>
            <a:xfrm>
              <a:off x="6092190" y="2253776"/>
              <a:ext cx="48531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E</a:t>
              </a:r>
            </a:p>
          </p:txBody>
        </p:sp>
        <p:sp>
          <p:nvSpPr>
            <p:cNvPr id="669" name="Circle"/>
            <p:cNvSpPr/>
            <p:nvPr/>
          </p:nvSpPr>
          <p:spPr>
            <a:xfrm>
              <a:off x="12131396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70" name="N"/>
            <p:cNvSpPr txBox="1"/>
            <p:nvPr/>
          </p:nvSpPr>
          <p:spPr>
            <a:xfrm>
              <a:off x="12365198" y="3796826"/>
              <a:ext cx="565637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671" name="Circle"/>
            <p:cNvSpPr/>
            <p:nvPr/>
          </p:nvSpPr>
          <p:spPr>
            <a:xfrm>
              <a:off x="7311745" y="5352987"/>
              <a:ext cx="1033241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72" name="P"/>
            <p:cNvSpPr txBox="1"/>
            <p:nvPr/>
          </p:nvSpPr>
          <p:spPr>
            <a:xfrm>
              <a:off x="7573481" y="5172046"/>
              <a:ext cx="50976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673" name="Circle"/>
            <p:cNvSpPr/>
            <p:nvPr/>
          </p:nvSpPr>
          <p:spPr>
            <a:xfrm>
              <a:off x="649259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74" name="J"/>
            <p:cNvSpPr txBox="1"/>
            <p:nvPr/>
          </p:nvSpPr>
          <p:spPr>
            <a:xfrm>
              <a:off x="6797971" y="3796826"/>
              <a:ext cx="42248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J</a:t>
              </a:r>
            </a:p>
          </p:txBody>
        </p:sp>
      </p:grpSp>
      <p:sp>
        <p:nvSpPr>
          <p:cNvPr id="676" name="The height of a tree…"/>
          <p:cNvSpPr txBox="1"/>
          <p:nvPr/>
        </p:nvSpPr>
        <p:spPr>
          <a:xfrm>
            <a:off x="5704932" y="3589008"/>
            <a:ext cx="5377242" cy="30068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79" tIns="68579" rIns="68579" bIns="68579">
            <a:spAutoFit/>
          </a:bodyPr>
          <a:lstStyle/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The </a:t>
            </a:r>
            <a:r>
              <a:rPr>
                <a:solidFill>
                  <a:srgbClr val="0433FF"/>
                </a:solidFill>
              </a:rPr>
              <a:t>height</a:t>
            </a:r>
            <a:r>
              <a:t> of a tree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is the height of the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root (in this case, 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the height of the tree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is 3.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79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  <p:sp>
        <p:nvSpPr>
          <p:cNvPr id="680" name="Trees can have only one parent, and cannot have cycles"/>
          <p:cNvSpPr txBox="1"/>
          <p:nvPr/>
        </p:nvSpPr>
        <p:spPr>
          <a:xfrm>
            <a:off x="2819466" y="2071236"/>
            <a:ext cx="18745068" cy="1274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79" tIns="68579" rIns="68579" bIns="68579">
            <a:spAutoFit/>
          </a:bodyPr>
          <a:lstStyle/>
          <a:p>
            <a:pPr algn="l" defTabSz="1371600">
              <a:lnSpc>
                <a:spcPct val="50000"/>
              </a:lnSpc>
              <a:defRPr b="1" baseline="-12514" sz="70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Trees can have only one parent, and cannot have </a:t>
            </a:r>
            <a:r>
              <a:rPr i="1"/>
              <a:t>cycles</a:t>
            </a:r>
          </a:p>
        </p:txBody>
      </p:sp>
      <p:pic>
        <p:nvPicPr>
          <p:cNvPr id="681" name="http://www.dad.info/uploads/ImageRoot/images/vl8DWvPM.jpg" descr="http://www.dad.info/uploads/ImageRoot/images/vl8DWvP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21883" y="4290223"/>
            <a:ext cx="2362201" cy="3966012"/>
          </a:xfrm>
          <a:prstGeom prst="rect">
            <a:avLst/>
          </a:prstGeom>
          <a:ln w="12700">
            <a:miter lim="400000"/>
          </a:ln>
        </p:spPr>
      </p:pic>
      <p:pic>
        <p:nvPicPr>
          <p:cNvPr id="682" name="http://upload.wikimedia.org/wikipedia/commons/thumb/6/62/Singapore_Road_Signs_-_Regulatory_Sign_-_No_Cycles.svg/553px-Singapore_Road_Signs_-_Regulatory_Sign_-_No_Cycles.svg.png" descr="http://upload.wikimedia.org/wikipedia/commons/thumb/6/62/Singapore_Road_Signs_-_Regulatory_Sign_-_No_Cycles.svg/553px-Singapore_Road_Signs_-_Regulatory_Sign_-_No_Cycles.sv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74683" y="4518125"/>
            <a:ext cx="3490541" cy="34905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85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  <p:sp>
        <p:nvSpPr>
          <p:cNvPr id="686" name="Trees can have only one parent, and cannot have cycles"/>
          <p:cNvSpPr txBox="1"/>
          <p:nvPr/>
        </p:nvSpPr>
        <p:spPr>
          <a:xfrm>
            <a:off x="2819466" y="2071236"/>
            <a:ext cx="18745068" cy="1274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79" tIns="68579" rIns="68579" bIns="68579">
            <a:spAutoFit/>
          </a:bodyPr>
          <a:lstStyle/>
          <a:p>
            <a:pPr algn="l" defTabSz="1371600">
              <a:lnSpc>
                <a:spcPct val="50000"/>
              </a:lnSpc>
              <a:defRPr b="1" baseline="-12514" sz="70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Trees can have only one parent, and cannot have </a:t>
            </a:r>
            <a:r>
              <a:rPr i="1"/>
              <a:t>cycles</a:t>
            </a:r>
          </a:p>
        </p:txBody>
      </p:sp>
      <p:pic>
        <p:nvPicPr>
          <p:cNvPr id="687" name="http://www.dad.info/uploads/ImageRoot/images/vl8DWvPM.jpg" descr="http://www.dad.info/uploads/ImageRoot/images/vl8DWvP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21883" y="4290223"/>
            <a:ext cx="2362201" cy="3966012"/>
          </a:xfrm>
          <a:prstGeom prst="rect">
            <a:avLst/>
          </a:prstGeom>
          <a:ln w="12700">
            <a:miter lim="400000"/>
          </a:ln>
        </p:spPr>
      </p:pic>
      <p:pic>
        <p:nvPicPr>
          <p:cNvPr id="688" name="http://upload.wikimedia.org/wikipedia/commons/thumb/6/62/Singapore_Road_Signs_-_Regulatory_Sign_-_No_Cycles.svg/553px-Singapore_Road_Signs_-_Regulatory_Sign_-_No_Cycles.svg.png" descr="http://upload.wikimedia.org/wikipedia/commons/thumb/6/62/Singapore_Road_Signs_-_Regulatory_Sign_-_No_Cycles.svg/553px-Singapore_Road_Signs_-_Regulatory_Sign_-_No_Cycles.sv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74683" y="4518125"/>
            <a:ext cx="3490541" cy="349054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91" name="Group"/>
          <p:cNvGrpSpPr/>
          <p:nvPr/>
        </p:nvGrpSpPr>
        <p:grpSpPr>
          <a:xfrm>
            <a:off x="6941766" y="9481213"/>
            <a:ext cx="966895" cy="966895"/>
            <a:chOff x="0" y="0"/>
            <a:chExt cx="966893" cy="966893"/>
          </a:xfrm>
        </p:grpSpPr>
        <p:sp>
          <p:nvSpPr>
            <p:cNvPr id="689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690" name="S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</a:t>
              </a:r>
            </a:p>
          </p:txBody>
        </p:sp>
      </p:grpSp>
      <p:grpSp>
        <p:nvGrpSpPr>
          <p:cNvPr id="694" name="Group"/>
          <p:cNvGrpSpPr/>
          <p:nvPr/>
        </p:nvGrpSpPr>
        <p:grpSpPr>
          <a:xfrm>
            <a:off x="8155737" y="11041450"/>
            <a:ext cx="966895" cy="966895"/>
            <a:chOff x="0" y="0"/>
            <a:chExt cx="966893" cy="966893"/>
          </a:xfrm>
        </p:grpSpPr>
        <p:sp>
          <p:nvSpPr>
            <p:cNvPr id="692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693" name="A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A</a:t>
              </a:r>
            </a:p>
          </p:txBody>
        </p:sp>
      </p:grpSp>
      <p:grpSp>
        <p:nvGrpSpPr>
          <p:cNvPr id="697" name="Group"/>
          <p:cNvGrpSpPr/>
          <p:nvPr/>
        </p:nvGrpSpPr>
        <p:grpSpPr>
          <a:xfrm>
            <a:off x="9456013" y="9481213"/>
            <a:ext cx="966895" cy="966895"/>
            <a:chOff x="0" y="0"/>
            <a:chExt cx="966893" cy="966893"/>
          </a:xfrm>
        </p:grpSpPr>
        <p:sp>
          <p:nvSpPr>
            <p:cNvPr id="695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696" name="N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</a:t>
              </a:r>
            </a:p>
          </p:txBody>
        </p:sp>
      </p:grpSp>
      <p:sp>
        <p:nvSpPr>
          <p:cNvPr id="698" name="Line"/>
          <p:cNvSpPr/>
          <p:nvPr/>
        </p:nvSpPr>
        <p:spPr>
          <a:xfrm flipH="1">
            <a:off x="9027955" y="10448045"/>
            <a:ext cx="540300" cy="55644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99" name="Line"/>
          <p:cNvSpPr/>
          <p:nvPr/>
        </p:nvSpPr>
        <p:spPr>
          <a:xfrm>
            <a:off x="7786926" y="10448045"/>
            <a:ext cx="540300" cy="55644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702" name="Group"/>
          <p:cNvGrpSpPr/>
          <p:nvPr/>
        </p:nvGrpSpPr>
        <p:grpSpPr>
          <a:xfrm>
            <a:off x="14742334" y="8701096"/>
            <a:ext cx="966895" cy="966895"/>
            <a:chOff x="0" y="0"/>
            <a:chExt cx="966893" cy="966893"/>
          </a:xfrm>
        </p:grpSpPr>
        <p:sp>
          <p:nvSpPr>
            <p:cNvPr id="700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01" name="S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</a:t>
              </a:r>
            </a:p>
          </p:txBody>
        </p:sp>
      </p:grpSp>
      <p:grpSp>
        <p:nvGrpSpPr>
          <p:cNvPr id="705" name="Group"/>
          <p:cNvGrpSpPr/>
          <p:nvPr/>
        </p:nvGrpSpPr>
        <p:grpSpPr>
          <a:xfrm>
            <a:off x="13812392" y="10065640"/>
            <a:ext cx="966895" cy="966895"/>
            <a:chOff x="0" y="0"/>
            <a:chExt cx="966893" cy="966893"/>
          </a:xfrm>
        </p:grpSpPr>
        <p:sp>
          <p:nvSpPr>
            <p:cNvPr id="703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04" name="T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T</a:t>
              </a:r>
            </a:p>
          </p:txBody>
        </p:sp>
      </p:grpSp>
      <p:sp>
        <p:nvSpPr>
          <p:cNvPr id="706" name="Circle"/>
          <p:cNvSpPr/>
          <p:nvPr/>
        </p:nvSpPr>
        <p:spPr>
          <a:xfrm>
            <a:off x="15956305" y="10261331"/>
            <a:ext cx="966895" cy="966895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45719" rIns="45719" anchor="ctr"/>
          <a:lstStyle/>
          <a:p>
            <a:pPr defTabSz="914400">
              <a:defRPr sz="3000">
                <a:latin typeface="Courier"/>
                <a:ea typeface="Courier"/>
                <a:cs typeface="Courier"/>
                <a:sym typeface="Courier"/>
              </a:defRPr>
            </a:pPr>
          </a:p>
        </p:txBody>
      </p:sp>
      <p:sp>
        <p:nvSpPr>
          <p:cNvPr id="707" name="A"/>
          <p:cNvSpPr txBox="1"/>
          <p:nvPr/>
        </p:nvSpPr>
        <p:spPr>
          <a:xfrm>
            <a:off x="16097902" y="10470459"/>
            <a:ext cx="683699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30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A</a:t>
            </a:r>
          </a:p>
        </p:txBody>
      </p:sp>
      <p:grpSp>
        <p:nvGrpSpPr>
          <p:cNvPr id="710" name="Group"/>
          <p:cNvGrpSpPr/>
          <p:nvPr/>
        </p:nvGrpSpPr>
        <p:grpSpPr>
          <a:xfrm>
            <a:off x="17421948" y="8696526"/>
            <a:ext cx="966895" cy="966895"/>
            <a:chOff x="0" y="0"/>
            <a:chExt cx="966893" cy="966893"/>
          </a:xfrm>
        </p:grpSpPr>
        <p:sp>
          <p:nvSpPr>
            <p:cNvPr id="708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09" name="N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</a:t>
              </a:r>
            </a:p>
          </p:txBody>
        </p:sp>
      </p:grpSp>
      <p:grpSp>
        <p:nvGrpSpPr>
          <p:cNvPr id="713" name="Group"/>
          <p:cNvGrpSpPr/>
          <p:nvPr/>
        </p:nvGrpSpPr>
        <p:grpSpPr>
          <a:xfrm>
            <a:off x="15034448" y="12081313"/>
            <a:ext cx="966895" cy="966895"/>
            <a:chOff x="0" y="0"/>
            <a:chExt cx="966893" cy="966893"/>
          </a:xfrm>
        </p:grpSpPr>
        <p:sp>
          <p:nvSpPr>
            <p:cNvPr id="711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12" name="F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F</a:t>
              </a:r>
            </a:p>
          </p:txBody>
        </p:sp>
      </p:grpSp>
      <p:grpSp>
        <p:nvGrpSpPr>
          <p:cNvPr id="716" name="Group"/>
          <p:cNvGrpSpPr/>
          <p:nvPr/>
        </p:nvGrpSpPr>
        <p:grpSpPr>
          <a:xfrm>
            <a:off x="16933029" y="12161561"/>
            <a:ext cx="966895" cy="966895"/>
            <a:chOff x="0" y="0"/>
            <a:chExt cx="966893" cy="966893"/>
          </a:xfrm>
        </p:grpSpPr>
        <p:sp>
          <p:nvSpPr>
            <p:cNvPr id="714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15" name="O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O</a:t>
              </a:r>
            </a:p>
          </p:txBody>
        </p:sp>
      </p:grpSp>
      <p:sp>
        <p:nvSpPr>
          <p:cNvPr id="717" name="Line"/>
          <p:cNvSpPr/>
          <p:nvPr/>
        </p:nvSpPr>
        <p:spPr>
          <a:xfrm flipH="1">
            <a:off x="14569161" y="9682356"/>
            <a:ext cx="331920" cy="33189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18" name="Line"/>
          <p:cNvSpPr/>
          <p:nvPr/>
        </p:nvSpPr>
        <p:spPr>
          <a:xfrm>
            <a:off x="15616299" y="9704882"/>
            <a:ext cx="395987" cy="424813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19" name="Line"/>
          <p:cNvSpPr/>
          <p:nvPr/>
        </p:nvSpPr>
        <p:spPr>
          <a:xfrm>
            <a:off x="16807750" y="11285882"/>
            <a:ext cx="387899" cy="63317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20" name="Line"/>
          <p:cNvSpPr/>
          <p:nvPr/>
        </p:nvSpPr>
        <p:spPr>
          <a:xfrm flipH="1">
            <a:off x="15709230" y="11351702"/>
            <a:ext cx="399477" cy="610642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21" name="Line"/>
          <p:cNvSpPr/>
          <p:nvPr/>
        </p:nvSpPr>
        <p:spPr>
          <a:xfrm flipH="1">
            <a:off x="16828525" y="9667926"/>
            <a:ext cx="540300" cy="55644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722" name="key.jpg" descr="key.jpg"/>
          <p:cNvPicPr>
            <a:picLocks noChangeAspect="1"/>
          </p:cNvPicPr>
          <p:nvPr/>
        </p:nvPicPr>
        <p:blipFill>
          <a:blip r:embed="rId4">
            <a:extLst/>
          </a:blip>
          <a:srcRect l="9089" t="7771" r="7732" b="9217"/>
          <a:stretch>
            <a:fillRect/>
          </a:stretch>
        </p:blipFill>
        <p:spPr>
          <a:xfrm>
            <a:off x="21035987" y="185447"/>
            <a:ext cx="1142233" cy="1139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2" fill="norm" stroke="1" extrusionOk="0">
                <a:moveTo>
                  <a:pt x="15776" y="0"/>
                </a:moveTo>
                <a:cubicBezTo>
                  <a:pt x="12762" y="31"/>
                  <a:pt x="10444" y="2354"/>
                  <a:pt x="10690" y="5724"/>
                </a:cubicBezTo>
                <a:cubicBezTo>
                  <a:pt x="10725" y="6204"/>
                  <a:pt x="10733" y="6597"/>
                  <a:pt x="10667" y="6978"/>
                </a:cubicBezTo>
                <a:cubicBezTo>
                  <a:pt x="10684" y="7030"/>
                  <a:pt x="10702" y="7075"/>
                  <a:pt x="10720" y="7127"/>
                </a:cubicBezTo>
                <a:lnTo>
                  <a:pt x="10922" y="7735"/>
                </a:lnTo>
                <a:lnTo>
                  <a:pt x="10592" y="8070"/>
                </a:lnTo>
                <a:cubicBezTo>
                  <a:pt x="10588" y="8073"/>
                  <a:pt x="10575" y="8081"/>
                  <a:pt x="10570" y="8084"/>
                </a:cubicBezTo>
                <a:lnTo>
                  <a:pt x="9311" y="9324"/>
                </a:lnTo>
                <a:cubicBezTo>
                  <a:pt x="8516" y="10249"/>
                  <a:pt x="7297" y="11484"/>
                  <a:pt x="5423" y="13348"/>
                </a:cubicBezTo>
                <a:cubicBezTo>
                  <a:pt x="2438" y="16318"/>
                  <a:pt x="0" y="19023"/>
                  <a:pt x="0" y="19354"/>
                </a:cubicBezTo>
                <a:cubicBezTo>
                  <a:pt x="0" y="19685"/>
                  <a:pt x="315" y="20275"/>
                  <a:pt x="704" y="20660"/>
                </a:cubicBezTo>
                <a:cubicBezTo>
                  <a:pt x="1643" y="21591"/>
                  <a:pt x="2361" y="21541"/>
                  <a:pt x="3558" y="20467"/>
                </a:cubicBezTo>
                <a:cubicBezTo>
                  <a:pt x="3711" y="20330"/>
                  <a:pt x="3831" y="20223"/>
                  <a:pt x="3948" y="20133"/>
                </a:cubicBezTo>
                <a:cubicBezTo>
                  <a:pt x="4075" y="20016"/>
                  <a:pt x="4187" y="19918"/>
                  <a:pt x="4202" y="19918"/>
                </a:cubicBezTo>
                <a:cubicBezTo>
                  <a:pt x="4205" y="19918"/>
                  <a:pt x="4226" y="19936"/>
                  <a:pt x="4232" y="19940"/>
                </a:cubicBezTo>
                <a:cubicBezTo>
                  <a:pt x="4602" y="19758"/>
                  <a:pt x="4841" y="19933"/>
                  <a:pt x="5289" y="20467"/>
                </a:cubicBezTo>
                <a:cubicBezTo>
                  <a:pt x="5753" y="21022"/>
                  <a:pt x="6347" y="21304"/>
                  <a:pt x="6824" y="21321"/>
                </a:cubicBezTo>
                <a:cubicBezTo>
                  <a:pt x="7300" y="21339"/>
                  <a:pt x="7663" y="21087"/>
                  <a:pt x="7663" y="20549"/>
                </a:cubicBezTo>
                <a:cubicBezTo>
                  <a:pt x="7663" y="20493"/>
                  <a:pt x="7654" y="20434"/>
                  <a:pt x="7641" y="20371"/>
                </a:cubicBezTo>
                <a:cubicBezTo>
                  <a:pt x="7493" y="20173"/>
                  <a:pt x="7111" y="19759"/>
                  <a:pt x="6674" y="19324"/>
                </a:cubicBezTo>
                <a:lnTo>
                  <a:pt x="5708" y="18366"/>
                </a:lnTo>
                <a:lnTo>
                  <a:pt x="6322" y="17757"/>
                </a:lnTo>
                <a:lnTo>
                  <a:pt x="6922" y="17149"/>
                </a:lnTo>
                <a:lnTo>
                  <a:pt x="7094" y="17319"/>
                </a:lnTo>
                <a:cubicBezTo>
                  <a:pt x="7101" y="17325"/>
                  <a:pt x="7109" y="17326"/>
                  <a:pt x="7116" y="17334"/>
                </a:cubicBezTo>
                <a:cubicBezTo>
                  <a:pt x="7118" y="17336"/>
                  <a:pt x="7114" y="17346"/>
                  <a:pt x="7116" y="17349"/>
                </a:cubicBezTo>
                <a:lnTo>
                  <a:pt x="7289" y="17512"/>
                </a:lnTo>
                <a:cubicBezTo>
                  <a:pt x="7565" y="17611"/>
                  <a:pt x="7882" y="17816"/>
                  <a:pt x="8248" y="18143"/>
                </a:cubicBezTo>
                <a:cubicBezTo>
                  <a:pt x="9159" y="18960"/>
                  <a:pt x="9615" y="19060"/>
                  <a:pt x="10128" y="18552"/>
                </a:cubicBezTo>
                <a:cubicBezTo>
                  <a:pt x="10428" y="18254"/>
                  <a:pt x="10519" y="17973"/>
                  <a:pt x="10375" y="17609"/>
                </a:cubicBezTo>
                <a:cubicBezTo>
                  <a:pt x="10278" y="17477"/>
                  <a:pt x="9887" y="17055"/>
                  <a:pt x="9409" y="16577"/>
                </a:cubicBezTo>
                <a:lnTo>
                  <a:pt x="8690" y="15864"/>
                </a:lnTo>
                <a:cubicBezTo>
                  <a:pt x="8688" y="15863"/>
                  <a:pt x="8683" y="15858"/>
                  <a:pt x="8682" y="15857"/>
                </a:cubicBezTo>
                <a:lnTo>
                  <a:pt x="8465" y="15634"/>
                </a:lnTo>
                <a:lnTo>
                  <a:pt x="10180" y="13927"/>
                </a:lnTo>
                <a:cubicBezTo>
                  <a:pt x="10446" y="13648"/>
                  <a:pt x="10730" y="13359"/>
                  <a:pt x="11109" y="12977"/>
                </a:cubicBezTo>
                <a:cubicBezTo>
                  <a:pt x="11502" y="12580"/>
                  <a:pt x="11850" y="12249"/>
                  <a:pt x="12165" y="11967"/>
                </a:cubicBezTo>
                <a:lnTo>
                  <a:pt x="13679" y="10460"/>
                </a:lnTo>
                <a:lnTo>
                  <a:pt x="14150" y="10631"/>
                </a:lnTo>
                <a:cubicBezTo>
                  <a:pt x="14225" y="10658"/>
                  <a:pt x="14305" y="10682"/>
                  <a:pt x="14383" y="10705"/>
                </a:cubicBezTo>
                <a:cubicBezTo>
                  <a:pt x="14643" y="10669"/>
                  <a:pt x="14907" y="10664"/>
                  <a:pt x="15192" y="10705"/>
                </a:cubicBezTo>
                <a:cubicBezTo>
                  <a:pt x="19065" y="11264"/>
                  <a:pt x="21600" y="8078"/>
                  <a:pt x="21559" y="5033"/>
                </a:cubicBezTo>
                <a:cubicBezTo>
                  <a:pt x="21534" y="3207"/>
                  <a:pt x="20575" y="1432"/>
                  <a:pt x="18428" y="542"/>
                </a:cubicBezTo>
                <a:cubicBezTo>
                  <a:pt x="17515" y="164"/>
                  <a:pt x="16619" y="-9"/>
                  <a:pt x="15776" y="0"/>
                </a:cubicBezTo>
                <a:close/>
                <a:moveTo>
                  <a:pt x="16263" y="3066"/>
                </a:moveTo>
                <a:cubicBezTo>
                  <a:pt x="16835" y="3082"/>
                  <a:pt x="17263" y="3285"/>
                  <a:pt x="17694" y="3712"/>
                </a:cubicBezTo>
                <a:cubicBezTo>
                  <a:pt x="18035" y="4050"/>
                  <a:pt x="18370" y="4620"/>
                  <a:pt x="18293" y="4744"/>
                </a:cubicBezTo>
                <a:cubicBezTo>
                  <a:pt x="18273" y="4775"/>
                  <a:pt x="18277" y="4824"/>
                  <a:pt x="18315" y="4848"/>
                </a:cubicBezTo>
                <a:cubicBezTo>
                  <a:pt x="18353" y="4871"/>
                  <a:pt x="18398" y="5067"/>
                  <a:pt x="18398" y="5286"/>
                </a:cubicBezTo>
                <a:cubicBezTo>
                  <a:pt x="18398" y="5683"/>
                  <a:pt x="18269" y="6068"/>
                  <a:pt x="18061" y="6407"/>
                </a:cubicBezTo>
                <a:cubicBezTo>
                  <a:pt x="17972" y="6612"/>
                  <a:pt x="17860" y="6799"/>
                  <a:pt x="17709" y="6949"/>
                </a:cubicBezTo>
                <a:cubicBezTo>
                  <a:pt x="17170" y="7482"/>
                  <a:pt x="16477" y="7610"/>
                  <a:pt x="15828" y="7483"/>
                </a:cubicBezTo>
                <a:cubicBezTo>
                  <a:pt x="15459" y="7448"/>
                  <a:pt x="15203" y="7355"/>
                  <a:pt x="14877" y="7142"/>
                </a:cubicBezTo>
                <a:cubicBezTo>
                  <a:pt x="14571" y="6941"/>
                  <a:pt x="14325" y="6686"/>
                  <a:pt x="14158" y="6392"/>
                </a:cubicBezTo>
                <a:cubicBezTo>
                  <a:pt x="13892" y="5988"/>
                  <a:pt x="13772" y="5508"/>
                  <a:pt x="13888" y="5026"/>
                </a:cubicBezTo>
                <a:cubicBezTo>
                  <a:pt x="13945" y="4544"/>
                  <a:pt x="14157" y="4080"/>
                  <a:pt x="14540" y="3712"/>
                </a:cubicBezTo>
                <a:cubicBezTo>
                  <a:pt x="14974" y="3294"/>
                  <a:pt x="15401" y="3106"/>
                  <a:pt x="16008" y="3073"/>
                </a:cubicBezTo>
                <a:cubicBezTo>
                  <a:pt x="16096" y="3068"/>
                  <a:pt x="16182" y="3064"/>
                  <a:pt x="16263" y="3066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25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  <p:sp>
        <p:nvSpPr>
          <p:cNvPr id="726" name="Trees can have only one parent, and cannot have cycles"/>
          <p:cNvSpPr txBox="1"/>
          <p:nvPr/>
        </p:nvSpPr>
        <p:spPr>
          <a:xfrm>
            <a:off x="2819466" y="2071236"/>
            <a:ext cx="18745068" cy="1274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79" tIns="68579" rIns="68579" bIns="68579">
            <a:spAutoFit/>
          </a:bodyPr>
          <a:lstStyle/>
          <a:p>
            <a:pPr algn="l" defTabSz="1371600">
              <a:lnSpc>
                <a:spcPct val="50000"/>
              </a:lnSpc>
              <a:defRPr b="1" baseline="-12514" sz="70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Trees can have only one parent, and cannot have </a:t>
            </a:r>
            <a:r>
              <a:rPr i="1"/>
              <a:t>cycles</a:t>
            </a:r>
          </a:p>
        </p:txBody>
      </p:sp>
      <p:pic>
        <p:nvPicPr>
          <p:cNvPr id="727" name="http://www.dad.info/uploads/ImageRoot/images/vl8DWvPM.jpg" descr="http://www.dad.info/uploads/ImageRoot/images/vl8DWvP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21883" y="4290223"/>
            <a:ext cx="2362201" cy="3966012"/>
          </a:xfrm>
          <a:prstGeom prst="rect">
            <a:avLst/>
          </a:prstGeom>
          <a:ln w="12700">
            <a:miter lim="400000"/>
          </a:ln>
        </p:spPr>
      </p:pic>
      <p:pic>
        <p:nvPicPr>
          <p:cNvPr id="728" name="http://upload.wikimedia.org/wikipedia/commons/thumb/6/62/Singapore_Road_Signs_-_Regulatory_Sign_-_No_Cycles.svg/553px-Singapore_Road_Signs_-_Regulatory_Sign_-_No_Cycles.svg.png" descr="http://upload.wikimedia.org/wikipedia/commons/thumb/6/62/Singapore_Road_Signs_-_Regulatory_Sign_-_No_Cycles.svg/553px-Singapore_Road_Signs_-_Regulatory_Sign_-_No_Cycles.sv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74683" y="4518125"/>
            <a:ext cx="3490541" cy="349054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31" name="Group"/>
          <p:cNvGrpSpPr/>
          <p:nvPr/>
        </p:nvGrpSpPr>
        <p:grpSpPr>
          <a:xfrm>
            <a:off x="6941766" y="9481213"/>
            <a:ext cx="966895" cy="966895"/>
            <a:chOff x="0" y="0"/>
            <a:chExt cx="966893" cy="966893"/>
          </a:xfrm>
        </p:grpSpPr>
        <p:sp>
          <p:nvSpPr>
            <p:cNvPr id="729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30" name="S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</a:t>
              </a:r>
            </a:p>
          </p:txBody>
        </p:sp>
      </p:grpSp>
      <p:grpSp>
        <p:nvGrpSpPr>
          <p:cNvPr id="734" name="Group"/>
          <p:cNvGrpSpPr/>
          <p:nvPr/>
        </p:nvGrpSpPr>
        <p:grpSpPr>
          <a:xfrm>
            <a:off x="8155737" y="11041450"/>
            <a:ext cx="966895" cy="966895"/>
            <a:chOff x="0" y="0"/>
            <a:chExt cx="966893" cy="966893"/>
          </a:xfrm>
        </p:grpSpPr>
        <p:sp>
          <p:nvSpPr>
            <p:cNvPr id="732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33" name="A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A</a:t>
              </a:r>
            </a:p>
          </p:txBody>
        </p:sp>
      </p:grpSp>
      <p:grpSp>
        <p:nvGrpSpPr>
          <p:cNvPr id="737" name="Group"/>
          <p:cNvGrpSpPr/>
          <p:nvPr/>
        </p:nvGrpSpPr>
        <p:grpSpPr>
          <a:xfrm>
            <a:off x="9456013" y="9481213"/>
            <a:ext cx="966895" cy="966895"/>
            <a:chOff x="0" y="0"/>
            <a:chExt cx="966893" cy="966893"/>
          </a:xfrm>
        </p:grpSpPr>
        <p:sp>
          <p:nvSpPr>
            <p:cNvPr id="735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36" name="N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</a:t>
              </a:r>
            </a:p>
          </p:txBody>
        </p:sp>
      </p:grpSp>
      <p:sp>
        <p:nvSpPr>
          <p:cNvPr id="738" name="Line"/>
          <p:cNvSpPr/>
          <p:nvPr/>
        </p:nvSpPr>
        <p:spPr>
          <a:xfrm flipH="1">
            <a:off x="9027955" y="10448045"/>
            <a:ext cx="540300" cy="55644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39" name="Line"/>
          <p:cNvSpPr/>
          <p:nvPr/>
        </p:nvSpPr>
        <p:spPr>
          <a:xfrm>
            <a:off x="7786926" y="10448045"/>
            <a:ext cx="540300" cy="55644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742" name="Group"/>
          <p:cNvGrpSpPr/>
          <p:nvPr/>
        </p:nvGrpSpPr>
        <p:grpSpPr>
          <a:xfrm>
            <a:off x="14742334" y="8701096"/>
            <a:ext cx="966895" cy="966895"/>
            <a:chOff x="0" y="0"/>
            <a:chExt cx="966893" cy="966893"/>
          </a:xfrm>
        </p:grpSpPr>
        <p:sp>
          <p:nvSpPr>
            <p:cNvPr id="740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41" name="S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</a:t>
              </a:r>
            </a:p>
          </p:txBody>
        </p:sp>
      </p:grpSp>
      <p:grpSp>
        <p:nvGrpSpPr>
          <p:cNvPr id="745" name="Group"/>
          <p:cNvGrpSpPr/>
          <p:nvPr/>
        </p:nvGrpSpPr>
        <p:grpSpPr>
          <a:xfrm>
            <a:off x="13812392" y="10065640"/>
            <a:ext cx="966895" cy="966895"/>
            <a:chOff x="0" y="0"/>
            <a:chExt cx="966893" cy="966893"/>
          </a:xfrm>
        </p:grpSpPr>
        <p:sp>
          <p:nvSpPr>
            <p:cNvPr id="743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44" name="T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T</a:t>
              </a:r>
            </a:p>
          </p:txBody>
        </p:sp>
      </p:grpSp>
      <p:sp>
        <p:nvSpPr>
          <p:cNvPr id="746" name="Circle"/>
          <p:cNvSpPr/>
          <p:nvPr/>
        </p:nvSpPr>
        <p:spPr>
          <a:xfrm>
            <a:off x="15956305" y="10261331"/>
            <a:ext cx="966895" cy="966895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45719" rIns="45719" anchor="ctr"/>
          <a:lstStyle/>
          <a:p>
            <a:pPr defTabSz="914400">
              <a:defRPr sz="3000">
                <a:latin typeface="Courier"/>
                <a:ea typeface="Courier"/>
                <a:cs typeface="Courier"/>
                <a:sym typeface="Courier"/>
              </a:defRPr>
            </a:pPr>
          </a:p>
        </p:txBody>
      </p:sp>
      <p:sp>
        <p:nvSpPr>
          <p:cNvPr id="747" name="A"/>
          <p:cNvSpPr txBox="1"/>
          <p:nvPr/>
        </p:nvSpPr>
        <p:spPr>
          <a:xfrm>
            <a:off x="16097902" y="10470459"/>
            <a:ext cx="683699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30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A</a:t>
            </a:r>
          </a:p>
        </p:txBody>
      </p:sp>
      <p:grpSp>
        <p:nvGrpSpPr>
          <p:cNvPr id="750" name="Group"/>
          <p:cNvGrpSpPr/>
          <p:nvPr/>
        </p:nvGrpSpPr>
        <p:grpSpPr>
          <a:xfrm>
            <a:off x="17421948" y="8696526"/>
            <a:ext cx="966895" cy="966895"/>
            <a:chOff x="0" y="0"/>
            <a:chExt cx="966893" cy="966893"/>
          </a:xfrm>
        </p:grpSpPr>
        <p:sp>
          <p:nvSpPr>
            <p:cNvPr id="748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49" name="N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</a:t>
              </a:r>
            </a:p>
          </p:txBody>
        </p:sp>
      </p:grpSp>
      <p:grpSp>
        <p:nvGrpSpPr>
          <p:cNvPr id="753" name="Group"/>
          <p:cNvGrpSpPr/>
          <p:nvPr/>
        </p:nvGrpSpPr>
        <p:grpSpPr>
          <a:xfrm>
            <a:off x="15034448" y="12081313"/>
            <a:ext cx="966895" cy="966895"/>
            <a:chOff x="0" y="0"/>
            <a:chExt cx="966893" cy="966893"/>
          </a:xfrm>
        </p:grpSpPr>
        <p:sp>
          <p:nvSpPr>
            <p:cNvPr id="751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52" name="F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F</a:t>
              </a:r>
            </a:p>
          </p:txBody>
        </p:sp>
      </p:grpSp>
      <p:grpSp>
        <p:nvGrpSpPr>
          <p:cNvPr id="756" name="Group"/>
          <p:cNvGrpSpPr/>
          <p:nvPr/>
        </p:nvGrpSpPr>
        <p:grpSpPr>
          <a:xfrm>
            <a:off x="16933029" y="12161561"/>
            <a:ext cx="966895" cy="966895"/>
            <a:chOff x="0" y="0"/>
            <a:chExt cx="966893" cy="966893"/>
          </a:xfrm>
        </p:grpSpPr>
        <p:sp>
          <p:nvSpPr>
            <p:cNvPr id="754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55" name="O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O</a:t>
              </a:r>
            </a:p>
          </p:txBody>
        </p:sp>
      </p:grpSp>
      <p:sp>
        <p:nvSpPr>
          <p:cNvPr id="757" name="Line"/>
          <p:cNvSpPr/>
          <p:nvPr/>
        </p:nvSpPr>
        <p:spPr>
          <a:xfrm flipH="1">
            <a:off x="14569161" y="9682356"/>
            <a:ext cx="331920" cy="33189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58" name="Line"/>
          <p:cNvSpPr/>
          <p:nvPr/>
        </p:nvSpPr>
        <p:spPr>
          <a:xfrm>
            <a:off x="15616299" y="9704882"/>
            <a:ext cx="395987" cy="424813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59" name="Line"/>
          <p:cNvSpPr/>
          <p:nvPr/>
        </p:nvSpPr>
        <p:spPr>
          <a:xfrm>
            <a:off x="16807750" y="11285882"/>
            <a:ext cx="387899" cy="63317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60" name="Line"/>
          <p:cNvSpPr/>
          <p:nvPr/>
        </p:nvSpPr>
        <p:spPr>
          <a:xfrm flipH="1">
            <a:off x="15709230" y="11351702"/>
            <a:ext cx="399477" cy="610642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61" name="Line"/>
          <p:cNvSpPr/>
          <p:nvPr/>
        </p:nvSpPr>
        <p:spPr>
          <a:xfrm flipH="1">
            <a:off x="16828525" y="9667926"/>
            <a:ext cx="540300" cy="55644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764" name="Group"/>
          <p:cNvGrpSpPr/>
          <p:nvPr/>
        </p:nvGrpSpPr>
        <p:grpSpPr>
          <a:xfrm>
            <a:off x="6722423" y="9846912"/>
            <a:ext cx="4216918" cy="2306866"/>
            <a:chOff x="0" y="0"/>
            <a:chExt cx="4216917" cy="2306865"/>
          </a:xfrm>
        </p:grpSpPr>
        <p:sp>
          <p:nvSpPr>
            <p:cNvPr id="762" name="Line"/>
            <p:cNvSpPr/>
            <p:nvPr/>
          </p:nvSpPr>
          <p:spPr>
            <a:xfrm flipH="1">
              <a:off x="0" y="-1"/>
              <a:ext cx="4089918" cy="2179868"/>
            </a:xfrm>
            <a:prstGeom prst="line">
              <a:avLst/>
            </a:prstGeom>
            <a:noFill/>
            <a:ln w="889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63" name="Line"/>
            <p:cNvSpPr/>
            <p:nvPr/>
          </p:nvSpPr>
          <p:spPr>
            <a:xfrm>
              <a:off x="126999" y="127000"/>
              <a:ext cx="4089920" cy="2179866"/>
            </a:xfrm>
            <a:prstGeom prst="line">
              <a:avLst/>
            </a:prstGeom>
            <a:noFill/>
            <a:ln w="889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765" name="Node A has two parents"/>
          <p:cNvSpPr txBox="1"/>
          <p:nvPr/>
        </p:nvSpPr>
        <p:spPr>
          <a:xfrm>
            <a:off x="4586037" y="12040306"/>
            <a:ext cx="8106295" cy="1274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79" tIns="68579" rIns="68579" bIns="68579">
            <a:spAutoFit/>
          </a:bodyPr>
          <a:lstStyle>
            <a:lvl1pPr algn="l" defTabSz="1371600">
              <a:lnSpc>
                <a:spcPct val="50000"/>
              </a:lnSpc>
              <a:defRPr b="1" baseline="-12514" sz="70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Node A has two parents</a:t>
            </a:r>
          </a:p>
        </p:txBody>
      </p:sp>
      <p:grpSp>
        <p:nvGrpSpPr>
          <p:cNvPr id="768" name="Group"/>
          <p:cNvGrpSpPr/>
          <p:nvPr/>
        </p:nvGrpSpPr>
        <p:grpSpPr>
          <a:xfrm>
            <a:off x="14522991" y="9917825"/>
            <a:ext cx="4216919" cy="2306867"/>
            <a:chOff x="0" y="0"/>
            <a:chExt cx="4216917" cy="2306865"/>
          </a:xfrm>
        </p:grpSpPr>
        <p:sp>
          <p:nvSpPr>
            <p:cNvPr id="766" name="Line"/>
            <p:cNvSpPr/>
            <p:nvPr/>
          </p:nvSpPr>
          <p:spPr>
            <a:xfrm flipH="1">
              <a:off x="0" y="-1"/>
              <a:ext cx="4089918" cy="2179868"/>
            </a:xfrm>
            <a:prstGeom prst="line">
              <a:avLst/>
            </a:prstGeom>
            <a:noFill/>
            <a:ln w="889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67" name="Line"/>
            <p:cNvSpPr/>
            <p:nvPr/>
          </p:nvSpPr>
          <p:spPr>
            <a:xfrm>
              <a:off x="126999" y="127000"/>
              <a:ext cx="4089920" cy="2179866"/>
            </a:xfrm>
            <a:prstGeom prst="line">
              <a:avLst/>
            </a:prstGeom>
            <a:noFill/>
            <a:ln w="889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769" name="Node A has two parents"/>
          <p:cNvSpPr txBox="1"/>
          <p:nvPr/>
        </p:nvSpPr>
        <p:spPr>
          <a:xfrm>
            <a:off x="19757958" y="9513641"/>
            <a:ext cx="3755573" cy="2411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>
            <a:spAutoFit/>
          </a:bodyPr>
          <a:lstStyle>
            <a:lvl1pPr algn="l" defTabSz="1371600">
              <a:lnSpc>
                <a:spcPct val="50000"/>
              </a:lnSpc>
              <a:defRPr b="1" baseline="-12514" sz="70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Node A has two parents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72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  <p:sp>
        <p:nvSpPr>
          <p:cNvPr id="773" name="Trees can have only one parent, and cannot have cycles"/>
          <p:cNvSpPr txBox="1"/>
          <p:nvPr/>
        </p:nvSpPr>
        <p:spPr>
          <a:xfrm>
            <a:off x="2819466" y="2071236"/>
            <a:ext cx="18745068" cy="1274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79" tIns="68579" rIns="68579" bIns="68579">
            <a:spAutoFit/>
          </a:bodyPr>
          <a:lstStyle/>
          <a:p>
            <a:pPr algn="l" defTabSz="1371600">
              <a:lnSpc>
                <a:spcPct val="50000"/>
              </a:lnSpc>
              <a:defRPr b="1" baseline="-12514" sz="70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Trees can have only one parent, and cannot have </a:t>
            </a:r>
            <a:r>
              <a:rPr i="1"/>
              <a:t>cycles</a:t>
            </a:r>
          </a:p>
        </p:txBody>
      </p:sp>
      <p:pic>
        <p:nvPicPr>
          <p:cNvPr id="774" name="http://www.dad.info/uploads/ImageRoot/images/vl8DWvPM.jpg" descr="http://www.dad.info/uploads/ImageRoot/images/vl8DWvP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21883" y="4290223"/>
            <a:ext cx="2362201" cy="3966012"/>
          </a:xfrm>
          <a:prstGeom prst="rect">
            <a:avLst/>
          </a:prstGeom>
          <a:ln w="12700">
            <a:miter lim="400000"/>
          </a:ln>
        </p:spPr>
      </p:pic>
      <p:pic>
        <p:nvPicPr>
          <p:cNvPr id="775" name="http://upload.wikimedia.org/wikipedia/commons/thumb/6/62/Singapore_Road_Signs_-_Regulatory_Sign_-_No_Cycles.svg/553px-Singapore_Road_Signs_-_Regulatory_Sign_-_No_Cycles.svg.png" descr="http://upload.wikimedia.org/wikipedia/commons/thumb/6/62/Singapore_Road_Signs_-_Regulatory_Sign_-_No_Cycles.svg/553px-Singapore_Road_Signs_-_Regulatory_Sign_-_No_Cycles.sv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74683" y="4518125"/>
            <a:ext cx="3490541" cy="349054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78" name="Group"/>
          <p:cNvGrpSpPr/>
          <p:nvPr/>
        </p:nvGrpSpPr>
        <p:grpSpPr>
          <a:xfrm>
            <a:off x="8008553" y="8643374"/>
            <a:ext cx="966895" cy="966895"/>
            <a:chOff x="0" y="0"/>
            <a:chExt cx="966893" cy="966893"/>
          </a:xfrm>
        </p:grpSpPr>
        <p:sp>
          <p:nvSpPr>
            <p:cNvPr id="776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77" name="S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</a:t>
              </a:r>
            </a:p>
          </p:txBody>
        </p:sp>
      </p:grpSp>
      <p:grpSp>
        <p:nvGrpSpPr>
          <p:cNvPr id="781" name="Group"/>
          <p:cNvGrpSpPr/>
          <p:nvPr/>
        </p:nvGrpSpPr>
        <p:grpSpPr>
          <a:xfrm>
            <a:off x="6674533" y="10137791"/>
            <a:ext cx="966895" cy="966895"/>
            <a:chOff x="0" y="0"/>
            <a:chExt cx="966893" cy="966893"/>
          </a:xfrm>
        </p:grpSpPr>
        <p:sp>
          <p:nvSpPr>
            <p:cNvPr id="779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80" name="T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T</a:t>
              </a:r>
            </a:p>
          </p:txBody>
        </p:sp>
      </p:grpSp>
      <p:grpSp>
        <p:nvGrpSpPr>
          <p:cNvPr id="784" name="Group"/>
          <p:cNvGrpSpPr/>
          <p:nvPr/>
        </p:nvGrpSpPr>
        <p:grpSpPr>
          <a:xfrm>
            <a:off x="9049346" y="10203610"/>
            <a:ext cx="966895" cy="966895"/>
            <a:chOff x="0" y="0"/>
            <a:chExt cx="966893" cy="966893"/>
          </a:xfrm>
        </p:grpSpPr>
        <p:sp>
          <p:nvSpPr>
            <p:cNvPr id="782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83" name="A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A</a:t>
              </a:r>
            </a:p>
          </p:txBody>
        </p:sp>
      </p:grpSp>
      <p:grpSp>
        <p:nvGrpSpPr>
          <p:cNvPr id="787" name="Group"/>
          <p:cNvGrpSpPr/>
          <p:nvPr/>
        </p:nvGrpSpPr>
        <p:grpSpPr>
          <a:xfrm>
            <a:off x="5262016" y="11698028"/>
            <a:ext cx="966895" cy="966895"/>
            <a:chOff x="0" y="0"/>
            <a:chExt cx="966893" cy="966893"/>
          </a:xfrm>
        </p:grpSpPr>
        <p:sp>
          <p:nvSpPr>
            <p:cNvPr id="785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86" name="N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</a:t>
              </a:r>
            </a:p>
          </p:txBody>
        </p:sp>
      </p:grpSp>
      <p:sp>
        <p:nvSpPr>
          <p:cNvPr id="788" name="Line"/>
          <p:cNvSpPr/>
          <p:nvPr/>
        </p:nvSpPr>
        <p:spPr>
          <a:xfrm flipH="1">
            <a:off x="7424962" y="9538053"/>
            <a:ext cx="540300" cy="556448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89" name="Line"/>
          <p:cNvSpPr/>
          <p:nvPr/>
        </p:nvSpPr>
        <p:spPr>
          <a:xfrm>
            <a:off x="8925811" y="9704882"/>
            <a:ext cx="395987" cy="424813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90" name="Line"/>
          <p:cNvSpPr/>
          <p:nvPr/>
        </p:nvSpPr>
        <p:spPr>
          <a:xfrm flipH="1">
            <a:off x="6148669" y="11061331"/>
            <a:ext cx="540300" cy="556448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91" name="Line"/>
          <p:cNvSpPr/>
          <p:nvPr/>
        </p:nvSpPr>
        <p:spPr>
          <a:xfrm>
            <a:off x="4293083" y="8669167"/>
            <a:ext cx="3672179" cy="4043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2" h="21551" fill="norm" stroke="1" extrusionOk="0">
                <a:moveTo>
                  <a:pt x="6394" y="20397"/>
                </a:moveTo>
                <a:cubicBezTo>
                  <a:pt x="6338" y="20526"/>
                  <a:pt x="6301" y="20662"/>
                  <a:pt x="6227" y="20782"/>
                </a:cubicBezTo>
                <a:cubicBezTo>
                  <a:pt x="6168" y="20877"/>
                  <a:pt x="5897" y="21054"/>
                  <a:pt x="5809" y="21090"/>
                </a:cubicBezTo>
                <a:cubicBezTo>
                  <a:pt x="5648" y="21155"/>
                  <a:pt x="5474" y="21192"/>
                  <a:pt x="5307" y="21243"/>
                </a:cubicBezTo>
                <a:cubicBezTo>
                  <a:pt x="4705" y="21428"/>
                  <a:pt x="5457" y="21204"/>
                  <a:pt x="4722" y="21397"/>
                </a:cubicBezTo>
                <a:cubicBezTo>
                  <a:pt x="4637" y="21419"/>
                  <a:pt x="4557" y="21460"/>
                  <a:pt x="4471" y="21474"/>
                </a:cubicBezTo>
                <a:cubicBezTo>
                  <a:pt x="4250" y="21511"/>
                  <a:pt x="4025" y="21525"/>
                  <a:pt x="3802" y="21551"/>
                </a:cubicBezTo>
                <a:cubicBezTo>
                  <a:pt x="3439" y="21525"/>
                  <a:pt x="3075" y="21513"/>
                  <a:pt x="2714" y="21474"/>
                </a:cubicBezTo>
                <a:cubicBezTo>
                  <a:pt x="2552" y="21457"/>
                  <a:pt x="2291" y="21370"/>
                  <a:pt x="2129" y="21320"/>
                </a:cubicBezTo>
                <a:cubicBezTo>
                  <a:pt x="2045" y="21269"/>
                  <a:pt x="1968" y="21208"/>
                  <a:pt x="1878" y="21166"/>
                </a:cubicBezTo>
                <a:cubicBezTo>
                  <a:pt x="1799" y="21130"/>
                  <a:pt x="1689" y="21147"/>
                  <a:pt x="1627" y="21090"/>
                </a:cubicBezTo>
                <a:cubicBezTo>
                  <a:pt x="1485" y="20959"/>
                  <a:pt x="1293" y="20628"/>
                  <a:pt x="1293" y="20628"/>
                </a:cubicBezTo>
                <a:cubicBezTo>
                  <a:pt x="1094" y="20079"/>
                  <a:pt x="1223" y="20302"/>
                  <a:pt x="958" y="19936"/>
                </a:cubicBezTo>
                <a:lnTo>
                  <a:pt x="623" y="19013"/>
                </a:lnTo>
                <a:lnTo>
                  <a:pt x="540" y="18782"/>
                </a:lnTo>
                <a:cubicBezTo>
                  <a:pt x="512" y="18705"/>
                  <a:pt x="505" y="18619"/>
                  <a:pt x="456" y="18552"/>
                </a:cubicBezTo>
                <a:lnTo>
                  <a:pt x="289" y="18321"/>
                </a:lnTo>
                <a:cubicBezTo>
                  <a:pt x="-213" y="16936"/>
                  <a:pt x="60" y="17864"/>
                  <a:pt x="205" y="14860"/>
                </a:cubicBezTo>
                <a:cubicBezTo>
                  <a:pt x="223" y="14501"/>
                  <a:pt x="334" y="14273"/>
                  <a:pt x="456" y="13937"/>
                </a:cubicBezTo>
                <a:cubicBezTo>
                  <a:pt x="484" y="13860"/>
                  <a:pt x="491" y="13774"/>
                  <a:pt x="540" y="13706"/>
                </a:cubicBezTo>
                <a:cubicBezTo>
                  <a:pt x="805" y="13341"/>
                  <a:pt x="675" y="13563"/>
                  <a:pt x="874" y="13014"/>
                </a:cubicBezTo>
                <a:cubicBezTo>
                  <a:pt x="902" y="12937"/>
                  <a:pt x="909" y="12851"/>
                  <a:pt x="958" y="12783"/>
                </a:cubicBezTo>
                <a:cubicBezTo>
                  <a:pt x="1070" y="12630"/>
                  <a:pt x="1229" y="12497"/>
                  <a:pt x="1293" y="12322"/>
                </a:cubicBezTo>
                <a:cubicBezTo>
                  <a:pt x="1320" y="12245"/>
                  <a:pt x="1333" y="12162"/>
                  <a:pt x="1376" y="12091"/>
                </a:cubicBezTo>
                <a:cubicBezTo>
                  <a:pt x="1474" y="11930"/>
                  <a:pt x="1599" y="11784"/>
                  <a:pt x="1711" y="11630"/>
                </a:cubicBezTo>
                <a:cubicBezTo>
                  <a:pt x="1766" y="11553"/>
                  <a:pt x="1833" y="11482"/>
                  <a:pt x="1878" y="11399"/>
                </a:cubicBezTo>
                <a:cubicBezTo>
                  <a:pt x="2081" y="11026"/>
                  <a:pt x="1957" y="11172"/>
                  <a:pt x="2213" y="10937"/>
                </a:cubicBezTo>
                <a:cubicBezTo>
                  <a:pt x="2240" y="10861"/>
                  <a:pt x="2251" y="10776"/>
                  <a:pt x="2296" y="10707"/>
                </a:cubicBezTo>
                <a:cubicBezTo>
                  <a:pt x="2337" y="10645"/>
                  <a:pt x="2416" y="10611"/>
                  <a:pt x="2463" y="10553"/>
                </a:cubicBezTo>
                <a:cubicBezTo>
                  <a:pt x="2584" y="10405"/>
                  <a:pt x="2686" y="10245"/>
                  <a:pt x="2798" y="10091"/>
                </a:cubicBezTo>
                <a:cubicBezTo>
                  <a:pt x="2854" y="10015"/>
                  <a:pt x="2933" y="9948"/>
                  <a:pt x="2965" y="9861"/>
                </a:cubicBezTo>
                <a:cubicBezTo>
                  <a:pt x="2993" y="9784"/>
                  <a:pt x="3006" y="9701"/>
                  <a:pt x="3049" y="9630"/>
                </a:cubicBezTo>
                <a:cubicBezTo>
                  <a:pt x="3147" y="9468"/>
                  <a:pt x="3320" y="9344"/>
                  <a:pt x="3383" y="9169"/>
                </a:cubicBezTo>
                <a:cubicBezTo>
                  <a:pt x="3504" y="8835"/>
                  <a:pt x="3405" y="8995"/>
                  <a:pt x="3718" y="8707"/>
                </a:cubicBezTo>
                <a:cubicBezTo>
                  <a:pt x="3851" y="8341"/>
                  <a:pt x="3825" y="8276"/>
                  <a:pt x="4052" y="8015"/>
                </a:cubicBezTo>
                <a:cubicBezTo>
                  <a:pt x="4102" y="7958"/>
                  <a:pt x="4164" y="7912"/>
                  <a:pt x="4220" y="7861"/>
                </a:cubicBezTo>
                <a:cubicBezTo>
                  <a:pt x="4367" y="7455"/>
                  <a:pt x="4255" y="7698"/>
                  <a:pt x="4638" y="7169"/>
                </a:cubicBezTo>
                <a:lnTo>
                  <a:pt x="4805" y="6938"/>
                </a:lnTo>
                <a:cubicBezTo>
                  <a:pt x="4952" y="6532"/>
                  <a:pt x="4840" y="6775"/>
                  <a:pt x="5223" y="6246"/>
                </a:cubicBezTo>
                <a:cubicBezTo>
                  <a:pt x="5279" y="6169"/>
                  <a:pt x="5320" y="6081"/>
                  <a:pt x="5391" y="6015"/>
                </a:cubicBezTo>
                <a:lnTo>
                  <a:pt x="5809" y="5631"/>
                </a:lnTo>
                <a:cubicBezTo>
                  <a:pt x="5892" y="5554"/>
                  <a:pt x="5994" y="5491"/>
                  <a:pt x="6060" y="5400"/>
                </a:cubicBezTo>
                <a:cubicBezTo>
                  <a:pt x="6475" y="4827"/>
                  <a:pt x="5941" y="5531"/>
                  <a:pt x="6478" y="4939"/>
                </a:cubicBezTo>
                <a:cubicBezTo>
                  <a:pt x="6695" y="4699"/>
                  <a:pt x="6569" y="4733"/>
                  <a:pt x="6812" y="4554"/>
                </a:cubicBezTo>
                <a:cubicBezTo>
                  <a:pt x="6891" y="4496"/>
                  <a:pt x="6985" y="4458"/>
                  <a:pt x="7063" y="4400"/>
                </a:cubicBezTo>
                <a:cubicBezTo>
                  <a:pt x="7125" y="4355"/>
                  <a:pt x="7169" y="4292"/>
                  <a:pt x="7231" y="4246"/>
                </a:cubicBezTo>
                <a:cubicBezTo>
                  <a:pt x="7309" y="4189"/>
                  <a:pt x="7406" y="4153"/>
                  <a:pt x="7482" y="4093"/>
                </a:cubicBezTo>
                <a:cubicBezTo>
                  <a:pt x="7630" y="3973"/>
                  <a:pt x="7736" y="3809"/>
                  <a:pt x="7900" y="3708"/>
                </a:cubicBezTo>
                <a:cubicBezTo>
                  <a:pt x="8067" y="3605"/>
                  <a:pt x="8259" y="3531"/>
                  <a:pt x="8401" y="3400"/>
                </a:cubicBezTo>
                <a:cubicBezTo>
                  <a:pt x="8457" y="3349"/>
                  <a:pt x="8506" y="3290"/>
                  <a:pt x="8569" y="3247"/>
                </a:cubicBezTo>
                <a:cubicBezTo>
                  <a:pt x="8730" y="3136"/>
                  <a:pt x="8928" y="3070"/>
                  <a:pt x="9071" y="2939"/>
                </a:cubicBezTo>
                <a:cubicBezTo>
                  <a:pt x="9126" y="2888"/>
                  <a:pt x="9170" y="2822"/>
                  <a:pt x="9238" y="2785"/>
                </a:cubicBezTo>
                <a:cubicBezTo>
                  <a:pt x="9313" y="2743"/>
                  <a:pt x="9410" y="2744"/>
                  <a:pt x="9489" y="2708"/>
                </a:cubicBezTo>
                <a:cubicBezTo>
                  <a:pt x="9579" y="2667"/>
                  <a:pt x="9650" y="2596"/>
                  <a:pt x="9740" y="2554"/>
                </a:cubicBezTo>
                <a:cubicBezTo>
                  <a:pt x="9818" y="2518"/>
                  <a:pt x="9912" y="2514"/>
                  <a:pt x="9991" y="2477"/>
                </a:cubicBezTo>
                <a:cubicBezTo>
                  <a:pt x="10080" y="2436"/>
                  <a:pt x="10150" y="2361"/>
                  <a:pt x="10241" y="2324"/>
                </a:cubicBezTo>
                <a:cubicBezTo>
                  <a:pt x="10403" y="2258"/>
                  <a:pt x="10576" y="2221"/>
                  <a:pt x="10743" y="2170"/>
                </a:cubicBezTo>
                <a:lnTo>
                  <a:pt x="10994" y="2093"/>
                </a:lnTo>
                <a:cubicBezTo>
                  <a:pt x="11392" y="1849"/>
                  <a:pt x="11150" y="1968"/>
                  <a:pt x="11747" y="1785"/>
                </a:cubicBezTo>
                <a:lnTo>
                  <a:pt x="12249" y="1631"/>
                </a:lnTo>
                <a:cubicBezTo>
                  <a:pt x="12332" y="1606"/>
                  <a:pt x="12414" y="1574"/>
                  <a:pt x="12500" y="1555"/>
                </a:cubicBezTo>
                <a:cubicBezTo>
                  <a:pt x="12611" y="1529"/>
                  <a:pt x="12724" y="1507"/>
                  <a:pt x="12834" y="1478"/>
                </a:cubicBezTo>
                <a:cubicBezTo>
                  <a:pt x="12919" y="1455"/>
                  <a:pt x="13000" y="1422"/>
                  <a:pt x="13085" y="1401"/>
                </a:cubicBezTo>
                <a:cubicBezTo>
                  <a:pt x="13307" y="1345"/>
                  <a:pt x="13536" y="1314"/>
                  <a:pt x="13754" y="1247"/>
                </a:cubicBezTo>
                <a:cubicBezTo>
                  <a:pt x="14223" y="1103"/>
                  <a:pt x="13919" y="1190"/>
                  <a:pt x="14674" y="1016"/>
                </a:cubicBezTo>
                <a:cubicBezTo>
                  <a:pt x="14975" y="947"/>
                  <a:pt x="15108" y="911"/>
                  <a:pt x="15427" y="862"/>
                </a:cubicBezTo>
                <a:cubicBezTo>
                  <a:pt x="16037" y="769"/>
                  <a:pt x="16253" y="765"/>
                  <a:pt x="16932" y="709"/>
                </a:cubicBezTo>
                <a:cubicBezTo>
                  <a:pt x="17602" y="735"/>
                  <a:pt x="18666" y="720"/>
                  <a:pt x="19441" y="862"/>
                </a:cubicBezTo>
                <a:cubicBezTo>
                  <a:pt x="20696" y="1093"/>
                  <a:pt x="19700" y="927"/>
                  <a:pt x="20361" y="1093"/>
                </a:cubicBezTo>
                <a:cubicBezTo>
                  <a:pt x="20583" y="1149"/>
                  <a:pt x="21030" y="1247"/>
                  <a:pt x="21030" y="1247"/>
                </a:cubicBezTo>
                <a:cubicBezTo>
                  <a:pt x="21018" y="1191"/>
                  <a:pt x="20937" y="733"/>
                  <a:pt x="20863" y="632"/>
                </a:cubicBezTo>
                <a:cubicBezTo>
                  <a:pt x="20797" y="541"/>
                  <a:pt x="20696" y="478"/>
                  <a:pt x="20612" y="401"/>
                </a:cubicBezTo>
                <a:cubicBezTo>
                  <a:pt x="20584" y="324"/>
                  <a:pt x="20584" y="233"/>
                  <a:pt x="20528" y="170"/>
                </a:cubicBezTo>
                <a:cubicBezTo>
                  <a:pt x="20466" y="98"/>
                  <a:pt x="20349" y="-49"/>
                  <a:pt x="20278" y="16"/>
                </a:cubicBezTo>
                <a:cubicBezTo>
                  <a:pt x="20225" y="65"/>
                  <a:pt x="20581" y="372"/>
                  <a:pt x="20612" y="401"/>
                </a:cubicBezTo>
                <a:cubicBezTo>
                  <a:pt x="20640" y="478"/>
                  <a:pt x="20652" y="561"/>
                  <a:pt x="20696" y="632"/>
                </a:cubicBezTo>
                <a:cubicBezTo>
                  <a:pt x="20758" y="731"/>
                  <a:pt x="21049" y="1036"/>
                  <a:pt x="21114" y="1170"/>
                </a:cubicBezTo>
                <a:cubicBezTo>
                  <a:pt x="21186" y="1318"/>
                  <a:pt x="21281" y="1631"/>
                  <a:pt x="21281" y="1631"/>
                </a:cubicBezTo>
                <a:cubicBezTo>
                  <a:pt x="20898" y="1984"/>
                  <a:pt x="21387" y="1567"/>
                  <a:pt x="20779" y="1939"/>
                </a:cubicBezTo>
                <a:cubicBezTo>
                  <a:pt x="20557" y="2075"/>
                  <a:pt x="19983" y="2538"/>
                  <a:pt x="19859" y="2708"/>
                </a:cubicBezTo>
                <a:cubicBezTo>
                  <a:pt x="19800" y="2790"/>
                  <a:pt x="19644" y="3038"/>
                  <a:pt x="19525" y="3093"/>
                </a:cubicBezTo>
                <a:cubicBezTo>
                  <a:pt x="19500" y="3104"/>
                  <a:pt x="19525" y="3041"/>
                  <a:pt x="19525" y="3016"/>
                </a:cubicBezTo>
              </a:path>
            </a:pathLst>
          </a:custGeom>
          <a:ln w="38100">
            <a:solidFill>
              <a:srgbClr val="FF0000"/>
            </a:solidFill>
          </a:ln>
        </p:spPr>
        <p:txBody>
          <a:bodyPr lIns="45719" rIns="45719"/>
          <a:lstStyle/>
          <a:p>
            <a:pPr algn="r" defTabSz="914400">
              <a:defRPr sz="18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794" name="Group"/>
          <p:cNvGrpSpPr/>
          <p:nvPr/>
        </p:nvGrpSpPr>
        <p:grpSpPr>
          <a:xfrm>
            <a:off x="16742895" y="8610464"/>
            <a:ext cx="966895" cy="966895"/>
            <a:chOff x="0" y="0"/>
            <a:chExt cx="966893" cy="966893"/>
          </a:xfrm>
        </p:grpSpPr>
        <p:sp>
          <p:nvSpPr>
            <p:cNvPr id="792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93" name="S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</a:t>
              </a:r>
            </a:p>
          </p:txBody>
        </p:sp>
      </p:grpSp>
      <p:grpSp>
        <p:nvGrpSpPr>
          <p:cNvPr id="797" name="Group"/>
          <p:cNvGrpSpPr/>
          <p:nvPr/>
        </p:nvGrpSpPr>
        <p:grpSpPr>
          <a:xfrm>
            <a:off x="15408876" y="10104881"/>
            <a:ext cx="966895" cy="966895"/>
            <a:chOff x="0" y="0"/>
            <a:chExt cx="966893" cy="966893"/>
          </a:xfrm>
        </p:grpSpPr>
        <p:sp>
          <p:nvSpPr>
            <p:cNvPr id="795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96" name="T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T</a:t>
              </a:r>
            </a:p>
          </p:txBody>
        </p:sp>
      </p:grpSp>
      <p:grpSp>
        <p:nvGrpSpPr>
          <p:cNvPr id="800" name="Group"/>
          <p:cNvGrpSpPr/>
          <p:nvPr/>
        </p:nvGrpSpPr>
        <p:grpSpPr>
          <a:xfrm>
            <a:off x="17783689" y="10170700"/>
            <a:ext cx="966895" cy="966895"/>
            <a:chOff x="0" y="0"/>
            <a:chExt cx="966893" cy="966893"/>
          </a:xfrm>
        </p:grpSpPr>
        <p:sp>
          <p:nvSpPr>
            <p:cNvPr id="798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99" name="A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A</a:t>
              </a:r>
            </a:p>
          </p:txBody>
        </p:sp>
      </p:grpSp>
      <p:grpSp>
        <p:nvGrpSpPr>
          <p:cNvPr id="803" name="Group"/>
          <p:cNvGrpSpPr/>
          <p:nvPr/>
        </p:nvGrpSpPr>
        <p:grpSpPr>
          <a:xfrm>
            <a:off x="13996359" y="11665118"/>
            <a:ext cx="966895" cy="966895"/>
            <a:chOff x="0" y="0"/>
            <a:chExt cx="966893" cy="966893"/>
          </a:xfrm>
        </p:grpSpPr>
        <p:sp>
          <p:nvSpPr>
            <p:cNvPr id="801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802" name="N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</a:t>
              </a:r>
            </a:p>
          </p:txBody>
        </p:sp>
      </p:grpSp>
      <p:sp>
        <p:nvSpPr>
          <p:cNvPr id="804" name="Line"/>
          <p:cNvSpPr/>
          <p:nvPr/>
        </p:nvSpPr>
        <p:spPr>
          <a:xfrm flipH="1">
            <a:off x="16159305" y="9505143"/>
            <a:ext cx="540300" cy="556448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05" name="Line"/>
          <p:cNvSpPr/>
          <p:nvPr/>
        </p:nvSpPr>
        <p:spPr>
          <a:xfrm>
            <a:off x="17660154" y="9671972"/>
            <a:ext cx="395987" cy="424813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06" name="Line"/>
          <p:cNvSpPr/>
          <p:nvPr/>
        </p:nvSpPr>
        <p:spPr>
          <a:xfrm flipH="1">
            <a:off x="14883011" y="11028421"/>
            <a:ext cx="540300" cy="55644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07" name="Line"/>
          <p:cNvSpPr/>
          <p:nvPr/>
        </p:nvSpPr>
        <p:spPr>
          <a:xfrm>
            <a:off x="16632702" y="10594274"/>
            <a:ext cx="894056" cy="1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10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  <p:sp>
        <p:nvSpPr>
          <p:cNvPr id="811" name="Trees can have only one parent, and cannot have cycles"/>
          <p:cNvSpPr txBox="1"/>
          <p:nvPr/>
        </p:nvSpPr>
        <p:spPr>
          <a:xfrm>
            <a:off x="2819466" y="2071236"/>
            <a:ext cx="18745068" cy="1274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79" tIns="68579" rIns="68579" bIns="68579">
            <a:spAutoFit/>
          </a:bodyPr>
          <a:lstStyle/>
          <a:p>
            <a:pPr algn="l" defTabSz="1371600">
              <a:lnSpc>
                <a:spcPct val="50000"/>
              </a:lnSpc>
              <a:defRPr b="1" baseline="-12514" sz="70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Trees can have only one parent, and cannot have </a:t>
            </a:r>
            <a:r>
              <a:rPr i="1"/>
              <a:t>cycles</a:t>
            </a:r>
          </a:p>
        </p:txBody>
      </p:sp>
      <p:pic>
        <p:nvPicPr>
          <p:cNvPr id="812" name="http://www.dad.info/uploads/ImageRoot/images/vl8DWvPM.jpg" descr="http://www.dad.info/uploads/ImageRoot/images/vl8DWvP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21883" y="4290223"/>
            <a:ext cx="2362201" cy="3966012"/>
          </a:xfrm>
          <a:prstGeom prst="rect">
            <a:avLst/>
          </a:prstGeom>
          <a:ln w="12700">
            <a:miter lim="400000"/>
          </a:ln>
        </p:spPr>
      </p:pic>
      <p:pic>
        <p:nvPicPr>
          <p:cNvPr id="813" name="http://upload.wikimedia.org/wikipedia/commons/thumb/6/62/Singapore_Road_Signs_-_Regulatory_Sign_-_No_Cycles.svg/553px-Singapore_Road_Signs_-_Regulatory_Sign_-_No_Cycles.svg.png" descr="http://upload.wikimedia.org/wikipedia/commons/thumb/6/62/Singapore_Road_Signs_-_Regulatory_Sign_-_No_Cycles.svg/553px-Singapore_Road_Signs_-_Regulatory_Sign_-_No_Cycles.sv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74683" y="4518125"/>
            <a:ext cx="3490541" cy="349054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16" name="Group"/>
          <p:cNvGrpSpPr/>
          <p:nvPr/>
        </p:nvGrpSpPr>
        <p:grpSpPr>
          <a:xfrm>
            <a:off x="8008553" y="8643374"/>
            <a:ext cx="966895" cy="966895"/>
            <a:chOff x="0" y="0"/>
            <a:chExt cx="966893" cy="966893"/>
          </a:xfrm>
        </p:grpSpPr>
        <p:sp>
          <p:nvSpPr>
            <p:cNvPr id="814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815" name="S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</a:t>
              </a:r>
            </a:p>
          </p:txBody>
        </p:sp>
      </p:grpSp>
      <p:grpSp>
        <p:nvGrpSpPr>
          <p:cNvPr id="819" name="Group"/>
          <p:cNvGrpSpPr/>
          <p:nvPr/>
        </p:nvGrpSpPr>
        <p:grpSpPr>
          <a:xfrm>
            <a:off x="6674533" y="10137791"/>
            <a:ext cx="966895" cy="966895"/>
            <a:chOff x="0" y="0"/>
            <a:chExt cx="966893" cy="966893"/>
          </a:xfrm>
        </p:grpSpPr>
        <p:sp>
          <p:nvSpPr>
            <p:cNvPr id="817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818" name="T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T</a:t>
              </a:r>
            </a:p>
          </p:txBody>
        </p:sp>
      </p:grpSp>
      <p:grpSp>
        <p:nvGrpSpPr>
          <p:cNvPr id="822" name="Group"/>
          <p:cNvGrpSpPr/>
          <p:nvPr/>
        </p:nvGrpSpPr>
        <p:grpSpPr>
          <a:xfrm>
            <a:off x="9049346" y="10203610"/>
            <a:ext cx="966895" cy="966895"/>
            <a:chOff x="0" y="0"/>
            <a:chExt cx="966893" cy="966893"/>
          </a:xfrm>
        </p:grpSpPr>
        <p:sp>
          <p:nvSpPr>
            <p:cNvPr id="820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821" name="A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A</a:t>
              </a:r>
            </a:p>
          </p:txBody>
        </p:sp>
      </p:grpSp>
      <p:grpSp>
        <p:nvGrpSpPr>
          <p:cNvPr id="825" name="Group"/>
          <p:cNvGrpSpPr/>
          <p:nvPr/>
        </p:nvGrpSpPr>
        <p:grpSpPr>
          <a:xfrm>
            <a:off x="5262016" y="11698028"/>
            <a:ext cx="966895" cy="966895"/>
            <a:chOff x="0" y="0"/>
            <a:chExt cx="966893" cy="966893"/>
          </a:xfrm>
        </p:grpSpPr>
        <p:sp>
          <p:nvSpPr>
            <p:cNvPr id="823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824" name="N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</a:t>
              </a:r>
            </a:p>
          </p:txBody>
        </p:sp>
      </p:grpSp>
      <p:sp>
        <p:nvSpPr>
          <p:cNvPr id="826" name="Line"/>
          <p:cNvSpPr/>
          <p:nvPr/>
        </p:nvSpPr>
        <p:spPr>
          <a:xfrm flipH="1">
            <a:off x="7424962" y="9538053"/>
            <a:ext cx="540300" cy="556448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27" name="Line"/>
          <p:cNvSpPr/>
          <p:nvPr/>
        </p:nvSpPr>
        <p:spPr>
          <a:xfrm>
            <a:off x="8925811" y="9704882"/>
            <a:ext cx="395987" cy="424813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28" name="Line"/>
          <p:cNvSpPr/>
          <p:nvPr/>
        </p:nvSpPr>
        <p:spPr>
          <a:xfrm flipH="1">
            <a:off x="6148669" y="11061331"/>
            <a:ext cx="540300" cy="556448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29" name="Line"/>
          <p:cNvSpPr/>
          <p:nvPr/>
        </p:nvSpPr>
        <p:spPr>
          <a:xfrm>
            <a:off x="4293083" y="8669167"/>
            <a:ext cx="3672179" cy="4043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2" h="21551" fill="norm" stroke="1" extrusionOk="0">
                <a:moveTo>
                  <a:pt x="6394" y="20397"/>
                </a:moveTo>
                <a:cubicBezTo>
                  <a:pt x="6338" y="20526"/>
                  <a:pt x="6301" y="20662"/>
                  <a:pt x="6227" y="20782"/>
                </a:cubicBezTo>
                <a:cubicBezTo>
                  <a:pt x="6168" y="20877"/>
                  <a:pt x="5897" y="21054"/>
                  <a:pt x="5809" y="21090"/>
                </a:cubicBezTo>
                <a:cubicBezTo>
                  <a:pt x="5648" y="21155"/>
                  <a:pt x="5474" y="21192"/>
                  <a:pt x="5307" y="21243"/>
                </a:cubicBezTo>
                <a:cubicBezTo>
                  <a:pt x="4705" y="21428"/>
                  <a:pt x="5457" y="21204"/>
                  <a:pt x="4722" y="21397"/>
                </a:cubicBezTo>
                <a:cubicBezTo>
                  <a:pt x="4637" y="21419"/>
                  <a:pt x="4557" y="21460"/>
                  <a:pt x="4471" y="21474"/>
                </a:cubicBezTo>
                <a:cubicBezTo>
                  <a:pt x="4250" y="21511"/>
                  <a:pt x="4025" y="21525"/>
                  <a:pt x="3802" y="21551"/>
                </a:cubicBezTo>
                <a:cubicBezTo>
                  <a:pt x="3439" y="21525"/>
                  <a:pt x="3075" y="21513"/>
                  <a:pt x="2714" y="21474"/>
                </a:cubicBezTo>
                <a:cubicBezTo>
                  <a:pt x="2552" y="21457"/>
                  <a:pt x="2291" y="21370"/>
                  <a:pt x="2129" y="21320"/>
                </a:cubicBezTo>
                <a:cubicBezTo>
                  <a:pt x="2045" y="21269"/>
                  <a:pt x="1968" y="21208"/>
                  <a:pt x="1878" y="21166"/>
                </a:cubicBezTo>
                <a:cubicBezTo>
                  <a:pt x="1799" y="21130"/>
                  <a:pt x="1689" y="21147"/>
                  <a:pt x="1627" y="21090"/>
                </a:cubicBezTo>
                <a:cubicBezTo>
                  <a:pt x="1485" y="20959"/>
                  <a:pt x="1293" y="20628"/>
                  <a:pt x="1293" y="20628"/>
                </a:cubicBezTo>
                <a:cubicBezTo>
                  <a:pt x="1094" y="20079"/>
                  <a:pt x="1223" y="20302"/>
                  <a:pt x="958" y="19936"/>
                </a:cubicBezTo>
                <a:lnTo>
                  <a:pt x="623" y="19013"/>
                </a:lnTo>
                <a:lnTo>
                  <a:pt x="540" y="18782"/>
                </a:lnTo>
                <a:cubicBezTo>
                  <a:pt x="512" y="18705"/>
                  <a:pt x="505" y="18619"/>
                  <a:pt x="456" y="18552"/>
                </a:cubicBezTo>
                <a:lnTo>
                  <a:pt x="289" y="18321"/>
                </a:lnTo>
                <a:cubicBezTo>
                  <a:pt x="-213" y="16936"/>
                  <a:pt x="60" y="17864"/>
                  <a:pt x="205" y="14860"/>
                </a:cubicBezTo>
                <a:cubicBezTo>
                  <a:pt x="223" y="14501"/>
                  <a:pt x="334" y="14273"/>
                  <a:pt x="456" y="13937"/>
                </a:cubicBezTo>
                <a:cubicBezTo>
                  <a:pt x="484" y="13860"/>
                  <a:pt x="491" y="13774"/>
                  <a:pt x="540" y="13706"/>
                </a:cubicBezTo>
                <a:cubicBezTo>
                  <a:pt x="805" y="13341"/>
                  <a:pt x="675" y="13563"/>
                  <a:pt x="874" y="13014"/>
                </a:cubicBezTo>
                <a:cubicBezTo>
                  <a:pt x="902" y="12937"/>
                  <a:pt x="909" y="12851"/>
                  <a:pt x="958" y="12783"/>
                </a:cubicBezTo>
                <a:cubicBezTo>
                  <a:pt x="1070" y="12630"/>
                  <a:pt x="1229" y="12497"/>
                  <a:pt x="1293" y="12322"/>
                </a:cubicBezTo>
                <a:cubicBezTo>
                  <a:pt x="1320" y="12245"/>
                  <a:pt x="1333" y="12162"/>
                  <a:pt x="1376" y="12091"/>
                </a:cubicBezTo>
                <a:cubicBezTo>
                  <a:pt x="1474" y="11930"/>
                  <a:pt x="1599" y="11784"/>
                  <a:pt x="1711" y="11630"/>
                </a:cubicBezTo>
                <a:cubicBezTo>
                  <a:pt x="1766" y="11553"/>
                  <a:pt x="1833" y="11482"/>
                  <a:pt x="1878" y="11399"/>
                </a:cubicBezTo>
                <a:cubicBezTo>
                  <a:pt x="2081" y="11026"/>
                  <a:pt x="1957" y="11172"/>
                  <a:pt x="2213" y="10937"/>
                </a:cubicBezTo>
                <a:cubicBezTo>
                  <a:pt x="2240" y="10861"/>
                  <a:pt x="2251" y="10776"/>
                  <a:pt x="2296" y="10707"/>
                </a:cubicBezTo>
                <a:cubicBezTo>
                  <a:pt x="2337" y="10645"/>
                  <a:pt x="2416" y="10611"/>
                  <a:pt x="2463" y="10553"/>
                </a:cubicBezTo>
                <a:cubicBezTo>
                  <a:pt x="2584" y="10405"/>
                  <a:pt x="2686" y="10245"/>
                  <a:pt x="2798" y="10091"/>
                </a:cubicBezTo>
                <a:cubicBezTo>
                  <a:pt x="2854" y="10015"/>
                  <a:pt x="2933" y="9948"/>
                  <a:pt x="2965" y="9861"/>
                </a:cubicBezTo>
                <a:cubicBezTo>
                  <a:pt x="2993" y="9784"/>
                  <a:pt x="3006" y="9701"/>
                  <a:pt x="3049" y="9630"/>
                </a:cubicBezTo>
                <a:cubicBezTo>
                  <a:pt x="3147" y="9468"/>
                  <a:pt x="3320" y="9344"/>
                  <a:pt x="3383" y="9169"/>
                </a:cubicBezTo>
                <a:cubicBezTo>
                  <a:pt x="3504" y="8835"/>
                  <a:pt x="3405" y="8995"/>
                  <a:pt x="3718" y="8707"/>
                </a:cubicBezTo>
                <a:cubicBezTo>
                  <a:pt x="3851" y="8341"/>
                  <a:pt x="3825" y="8276"/>
                  <a:pt x="4052" y="8015"/>
                </a:cubicBezTo>
                <a:cubicBezTo>
                  <a:pt x="4102" y="7958"/>
                  <a:pt x="4164" y="7912"/>
                  <a:pt x="4220" y="7861"/>
                </a:cubicBezTo>
                <a:cubicBezTo>
                  <a:pt x="4367" y="7455"/>
                  <a:pt x="4255" y="7698"/>
                  <a:pt x="4638" y="7169"/>
                </a:cubicBezTo>
                <a:lnTo>
                  <a:pt x="4805" y="6938"/>
                </a:lnTo>
                <a:cubicBezTo>
                  <a:pt x="4952" y="6532"/>
                  <a:pt x="4840" y="6775"/>
                  <a:pt x="5223" y="6246"/>
                </a:cubicBezTo>
                <a:cubicBezTo>
                  <a:pt x="5279" y="6169"/>
                  <a:pt x="5320" y="6081"/>
                  <a:pt x="5391" y="6015"/>
                </a:cubicBezTo>
                <a:lnTo>
                  <a:pt x="5809" y="5631"/>
                </a:lnTo>
                <a:cubicBezTo>
                  <a:pt x="5892" y="5554"/>
                  <a:pt x="5994" y="5491"/>
                  <a:pt x="6060" y="5400"/>
                </a:cubicBezTo>
                <a:cubicBezTo>
                  <a:pt x="6475" y="4827"/>
                  <a:pt x="5941" y="5531"/>
                  <a:pt x="6478" y="4939"/>
                </a:cubicBezTo>
                <a:cubicBezTo>
                  <a:pt x="6695" y="4699"/>
                  <a:pt x="6569" y="4733"/>
                  <a:pt x="6812" y="4554"/>
                </a:cubicBezTo>
                <a:cubicBezTo>
                  <a:pt x="6891" y="4496"/>
                  <a:pt x="6985" y="4458"/>
                  <a:pt x="7063" y="4400"/>
                </a:cubicBezTo>
                <a:cubicBezTo>
                  <a:pt x="7125" y="4355"/>
                  <a:pt x="7169" y="4292"/>
                  <a:pt x="7231" y="4246"/>
                </a:cubicBezTo>
                <a:cubicBezTo>
                  <a:pt x="7309" y="4189"/>
                  <a:pt x="7406" y="4153"/>
                  <a:pt x="7482" y="4093"/>
                </a:cubicBezTo>
                <a:cubicBezTo>
                  <a:pt x="7630" y="3973"/>
                  <a:pt x="7736" y="3809"/>
                  <a:pt x="7900" y="3708"/>
                </a:cubicBezTo>
                <a:cubicBezTo>
                  <a:pt x="8067" y="3605"/>
                  <a:pt x="8259" y="3531"/>
                  <a:pt x="8401" y="3400"/>
                </a:cubicBezTo>
                <a:cubicBezTo>
                  <a:pt x="8457" y="3349"/>
                  <a:pt x="8506" y="3290"/>
                  <a:pt x="8569" y="3247"/>
                </a:cubicBezTo>
                <a:cubicBezTo>
                  <a:pt x="8730" y="3136"/>
                  <a:pt x="8928" y="3070"/>
                  <a:pt x="9071" y="2939"/>
                </a:cubicBezTo>
                <a:cubicBezTo>
                  <a:pt x="9126" y="2888"/>
                  <a:pt x="9170" y="2822"/>
                  <a:pt x="9238" y="2785"/>
                </a:cubicBezTo>
                <a:cubicBezTo>
                  <a:pt x="9313" y="2743"/>
                  <a:pt x="9410" y="2744"/>
                  <a:pt x="9489" y="2708"/>
                </a:cubicBezTo>
                <a:cubicBezTo>
                  <a:pt x="9579" y="2667"/>
                  <a:pt x="9650" y="2596"/>
                  <a:pt x="9740" y="2554"/>
                </a:cubicBezTo>
                <a:cubicBezTo>
                  <a:pt x="9818" y="2518"/>
                  <a:pt x="9912" y="2514"/>
                  <a:pt x="9991" y="2477"/>
                </a:cubicBezTo>
                <a:cubicBezTo>
                  <a:pt x="10080" y="2436"/>
                  <a:pt x="10150" y="2361"/>
                  <a:pt x="10241" y="2324"/>
                </a:cubicBezTo>
                <a:cubicBezTo>
                  <a:pt x="10403" y="2258"/>
                  <a:pt x="10576" y="2221"/>
                  <a:pt x="10743" y="2170"/>
                </a:cubicBezTo>
                <a:lnTo>
                  <a:pt x="10994" y="2093"/>
                </a:lnTo>
                <a:cubicBezTo>
                  <a:pt x="11392" y="1849"/>
                  <a:pt x="11150" y="1968"/>
                  <a:pt x="11747" y="1785"/>
                </a:cubicBezTo>
                <a:lnTo>
                  <a:pt x="12249" y="1631"/>
                </a:lnTo>
                <a:cubicBezTo>
                  <a:pt x="12332" y="1606"/>
                  <a:pt x="12414" y="1574"/>
                  <a:pt x="12500" y="1555"/>
                </a:cubicBezTo>
                <a:cubicBezTo>
                  <a:pt x="12611" y="1529"/>
                  <a:pt x="12724" y="1507"/>
                  <a:pt x="12834" y="1478"/>
                </a:cubicBezTo>
                <a:cubicBezTo>
                  <a:pt x="12919" y="1455"/>
                  <a:pt x="13000" y="1422"/>
                  <a:pt x="13085" y="1401"/>
                </a:cubicBezTo>
                <a:cubicBezTo>
                  <a:pt x="13307" y="1345"/>
                  <a:pt x="13536" y="1314"/>
                  <a:pt x="13754" y="1247"/>
                </a:cubicBezTo>
                <a:cubicBezTo>
                  <a:pt x="14223" y="1103"/>
                  <a:pt x="13919" y="1190"/>
                  <a:pt x="14674" y="1016"/>
                </a:cubicBezTo>
                <a:cubicBezTo>
                  <a:pt x="14975" y="947"/>
                  <a:pt x="15108" y="911"/>
                  <a:pt x="15427" y="862"/>
                </a:cubicBezTo>
                <a:cubicBezTo>
                  <a:pt x="16037" y="769"/>
                  <a:pt x="16253" y="765"/>
                  <a:pt x="16932" y="709"/>
                </a:cubicBezTo>
                <a:cubicBezTo>
                  <a:pt x="17602" y="735"/>
                  <a:pt x="18666" y="720"/>
                  <a:pt x="19441" y="862"/>
                </a:cubicBezTo>
                <a:cubicBezTo>
                  <a:pt x="20696" y="1093"/>
                  <a:pt x="19700" y="927"/>
                  <a:pt x="20361" y="1093"/>
                </a:cubicBezTo>
                <a:cubicBezTo>
                  <a:pt x="20583" y="1149"/>
                  <a:pt x="21030" y="1247"/>
                  <a:pt x="21030" y="1247"/>
                </a:cubicBezTo>
                <a:cubicBezTo>
                  <a:pt x="21018" y="1191"/>
                  <a:pt x="20937" y="733"/>
                  <a:pt x="20863" y="632"/>
                </a:cubicBezTo>
                <a:cubicBezTo>
                  <a:pt x="20797" y="541"/>
                  <a:pt x="20696" y="478"/>
                  <a:pt x="20612" y="401"/>
                </a:cubicBezTo>
                <a:cubicBezTo>
                  <a:pt x="20584" y="324"/>
                  <a:pt x="20584" y="233"/>
                  <a:pt x="20528" y="170"/>
                </a:cubicBezTo>
                <a:cubicBezTo>
                  <a:pt x="20466" y="98"/>
                  <a:pt x="20349" y="-49"/>
                  <a:pt x="20278" y="16"/>
                </a:cubicBezTo>
                <a:cubicBezTo>
                  <a:pt x="20225" y="65"/>
                  <a:pt x="20581" y="372"/>
                  <a:pt x="20612" y="401"/>
                </a:cubicBezTo>
                <a:cubicBezTo>
                  <a:pt x="20640" y="478"/>
                  <a:pt x="20652" y="561"/>
                  <a:pt x="20696" y="632"/>
                </a:cubicBezTo>
                <a:cubicBezTo>
                  <a:pt x="20758" y="731"/>
                  <a:pt x="21049" y="1036"/>
                  <a:pt x="21114" y="1170"/>
                </a:cubicBezTo>
                <a:cubicBezTo>
                  <a:pt x="21186" y="1318"/>
                  <a:pt x="21281" y="1631"/>
                  <a:pt x="21281" y="1631"/>
                </a:cubicBezTo>
                <a:cubicBezTo>
                  <a:pt x="20898" y="1984"/>
                  <a:pt x="21387" y="1567"/>
                  <a:pt x="20779" y="1939"/>
                </a:cubicBezTo>
                <a:cubicBezTo>
                  <a:pt x="20557" y="2075"/>
                  <a:pt x="19983" y="2538"/>
                  <a:pt x="19859" y="2708"/>
                </a:cubicBezTo>
                <a:cubicBezTo>
                  <a:pt x="19800" y="2790"/>
                  <a:pt x="19644" y="3038"/>
                  <a:pt x="19525" y="3093"/>
                </a:cubicBezTo>
                <a:cubicBezTo>
                  <a:pt x="19500" y="3104"/>
                  <a:pt x="19525" y="3041"/>
                  <a:pt x="19525" y="3016"/>
                </a:cubicBezTo>
              </a:path>
            </a:pathLst>
          </a:custGeom>
          <a:ln w="38100">
            <a:solidFill>
              <a:srgbClr val="FF0000"/>
            </a:solidFill>
          </a:ln>
        </p:spPr>
        <p:txBody>
          <a:bodyPr lIns="45719" rIns="45719"/>
          <a:lstStyle/>
          <a:p>
            <a:pPr algn="r" defTabSz="914400">
              <a:defRPr sz="18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832" name="Group"/>
          <p:cNvGrpSpPr/>
          <p:nvPr/>
        </p:nvGrpSpPr>
        <p:grpSpPr>
          <a:xfrm>
            <a:off x="16742895" y="8610464"/>
            <a:ext cx="966895" cy="966895"/>
            <a:chOff x="0" y="0"/>
            <a:chExt cx="966893" cy="966893"/>
          </a:xfrm>
        </p:grpSpPr>
        <p:sp>
          <p:nvSpPr>
            <p:cNvPr id="830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831" name="S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</a:t>
              </a:r>
            </a:p>
          </p:txBody>
        </p:sp>
      </p:grpSp>
      <p:grpSp>
        <p:nvGrpSpPr>
          <p:cNvPr id="835" name="Group"/>
          <p:cNvGrpSpPr/>
          <p:nvPr/>
        </p:nvGrpSpPr>
        <p:grpSpPr>
          <a:xfrm>
            <a:off x="15408876" y="10104881"/>
            <a:ext cx="966895" cy="966895"/>
            <a:chOff x="0" y="0"/>
            <a:chExt cx="966893" cy="966893"/>
          </a:xfrm>
        </p:grpSpPr>
        <p:sp>
          <p:nvSpPr>
            <p:cNvPr id="833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834" name="T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T</a:t>
              </a:r>
            </a:p>
          </p:txBody>
        </p:sp>
      </p:grpSp>
      <p:grpSp>
        <p:nvGrpSpPr>
          <p:cNvPr id="838" name="Group"/>
          <p:cNvGrpSpPr/>
          <p:nvPr/>
        </p:nvGrpSpPr>
        <p:grpSpPr>
          <a:xfrm>
            <a:off x="17783689" y="10170700"/>
            <a:ext cx="966895" cy="966895"/>
            <a:chOff x="0" y="0"/>
            <a:chExt cx="966893" cy="966893"/>
          </a:xfrm>
        </p:grpSpPr>
        <p:sp>
          <p:nvSpPr>
            <p:cNvPr id="836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837" name="A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A</a:t>
              </a:r>
            </a:p>
          </p:txBody>
        </p:sp>
      </p:grpSp>
      <p:grpSp>
        <p:nvGrpSpPr>
          <p:cNvPr id="841" name="Group"/>
          <p:cNvGrpSpPr/>
          <p:nvPr/>
        </p:nvGrpSpPr>
        <p:grpSpPr>
          <a:xfrm>
            <a:off x="13996359" y="11665118"/>
            <a:ext cx="966895" cy="966895"/>
            <a:chOff x="0" y="0"/>
            <a:chExt cx="966893" cy="966893"/>
          </a:xfrm>
        </p:grpSpPr>
        <p:sp>
          <p:nvSpPr>
            <p:cNvPr id="839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840" name="N"/>
            <p:cNvSpPr txBox="1"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</a:t>
              </a:r>
            </a:p>
          </p:txBody>
        </p:sp>
      </p:grpSp>
      <p:sp>
        <p:nvSpPr>
          <p:cNvPr id="842" name="Line"/>
          <p:cNvSpPr/>
          <p:nvPr/>
        </p:nvSpPr>
        <p:spPr>
          <a:xfrm flipH="1">
            <a:off x="16159305" y="9505143"/>
            <a:ext cx="540300" cy="556448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43" name="Line"/>
          <p:cNvSpPr/>
          <p:nvPr/>
        </p:nvSpPr>
        <p:spPr>
          <a:xfrm>
            <a:off x="17660154" y="9671972"/>
            <a:ext cx="395987" cy="424813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44" name="Line"/>
          <p:cNvSpPr/>
          <p:nvPr/>
        </p:nvSpPr>
        <p:spPr>
          <a:xfrm flipH="1">
            <a:off x="14883011" y="11028421"/>
            <a:ext cx="540300" cy="55644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45" name="not a tree: the red edges make a cycle"/>
          <p:cNvSpPr txBox="1"/>
          <p:nvPr/>
        </p:nvSpPr>
        <p:spPr>
          <a:xfrm>
            <a:off x="5884378" y="12168471"/>
            <a:ext cx="12900876" cy="1274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79" tIns="68579" rIns="68579" bIns="68579">
            <a:spAutoFit/>
          </a:bodyPr>
          <a:lstStyle>
            <a:lvl1pPr algn="l" defTabSz="1371600">
              <a:lnSpc>
                <a:spcPct val="50000"/>
              </a:lnSpc>
              <a:defRPr b="1" baseline="-12514" sz="70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not a tree: the red edges make a cycle</a:t>
            </a:r>
          </a:p>
        </p:txBody>
      </p:sp>
      <p:grpSp>
        <p:nvGrpSpPr>
          <p:cNvPr id="848" name="Group"/>
          <p:cNvGrpSpPr/>
          <p:nvPr/>
        </p:nvGrpSpPr>
        <p:grpSpPr>
          <a:xfrm>
            <a:off x="5799322" y="9467805"/>
            <a:ext cx="4216919" cy="2306867"/>
            <a:chOff x="0" y="0"/>
            <a:chExt cx="4216917" cy="2306865"/>
          </a:xfrm>
        </p:grpSpPr>
        <p:sp>
          <p:nvSpPr>
            <p:cNvPr id="846" name="Line"/>
            <p:cNvSpPr/>
            <p:nvPr/>
          </p:nvSpPr>
          <p:spPr>
            <a:xfrm flipH="1">
              <a:off x="0" y="-1"/>
              <a:ext cx="4089918" cy="2179868"/>
            </a:xfrm>
            <a:prstGeom prst="line">
              <a:avLst/>
            </a:prstGeom>
            <a:noFill/>
            <a:ln w="889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47" name="Line"/>
            <p:cNvSpPr/>
            <p:nvPr/>
          </p:nvSpPr>
          <p:spPr>
            <a:xfrm>
              <a:off x="126999" y="127000"/>
              <a:ext cx="4089920" cy="2179866"/>
            </a:xfrm>
            <a:prstGeom prst="line">
              <a:avLst/>
            </a:prstGeom>
            <a:noFill/>
            <a:ln w="889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grpSp>
        <p:nvGrpSpPr>
          <p:cNvPr id="851" name="Group"/>
          <p:cNvGrpSpPr/>
          <p:nvPr/>
        </p:nvGrpSpPr>
        <p:grpSpPr>
          <a:xfrm>
            <a:off x="15117883" y="9180983"/>
            <a:ext cx="4216919" cy="2306867"/>
            <a:chOff x="0" y="0"/>
            <a:chExt cx="4216917" cy="2306865"/>
          </a:xfrm>
        </p:grpSpPr>
        <p:sp>
          <p:nvSpPr>
            <p:cNvPr id="849" name="Line"/>
            <p:cNvSpPr/>
            <p:nvPr/>
          </p:nvSpPr>
          <p:spPr>
            <a:xfrm flipH="1">
              <a:off x="0" y="-1"/>
              <a:ext cx="4089918" cy="2179868"/>
            </a:xfrm>
            <a:prstGeom prst="line">
              <a:avLst/>
            </a:prstGeom>
            <a:noFill/>
            <a:ln w="889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50" name="Line"/>
            <p:cNvSpPr/>
            <p:nvPr/>
          </p:nvSpPr>
          <p:spPr>
            <a:xfrm>
              <a:off x="126999" y="127000"/>
              <a:ext cx="4089920" cy="2179866"/>
            </a:xfrm>
            <a:prstGeom prst="line">
              <a:avLst/>
            </a:prstGeom>
            <a:noFill/>
            <a:ln w="889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852" name="Line"/>
          <p:cNvSpPr/>
          <p:nvPr/>
        </p:nvSpPr>
        <p:spPr>
          <a:xfrm>
            <a:off x="16632702" y="10594274"/>
            <a:ext cx="894056" cy="1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How can we build trees programmatically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How can we build trees programmatically?</a:t>
            </a:r>
          </a:p>
        </p:txBody>
      </p:sp>
      <p:graphicFrame>
        <p:nvGraphicFramePr>
          <p:cNvPr id="855" name="Group"/>
          <p:cNvGraphicFramePr/>
          <p:nvPr/>
        </p:nvGraphicFramePr>
        <p:xfrm>
          <a:off x="8255730" y="4477544"/>
          <a:ext cx="7969880" cy="358045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3946839"/>
                <a:gridCol w="3946839"/>
              </a:tblGrid>
              <a:tr h="1752126">
                <a:tc gridSpan="2"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175212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5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How can we build trees programmatically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How can we build trees programmatically?</a:t>
            </a:r>
          </a:p>
        </p:txBody>
      </p:sp>
      <p:sp>
        <p:nvSpPr>
          <p:cNvPr id="858" name="Binary Tree:"/>
          <p:cNvSpPr txBox="1"/>
          <p:nvPr/>
        </p:nvSpPr>
        <p:spPr>
          <a:xfrm>
            <a:off x="10534332" y="2937350"/>
            <a:ext cx="331533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Binary Tree:</a:t>
            </a:r>
          </a:p>
        </p:txBody>
      </p:sp>
      <p:graphicFrame>
        <p:nvGraphicFramePr>
          <p:cNvPr id="859" name="Group"/>
          <p:cNvGraphicFramePr/>
          <p:nvPr/>
        </p:nvGraphicFramePr>
        <p:xfrm>
          <a:off x="8255730" y="4477544"/>
          <a:ext cx="7969880" cy="358045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3946839"/>
                <a:gridCol w="3946839"/>
              </a:tblGrid>
              <a:tr h="175212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7F0325"/>
                          </a:solidFill>
                        </a:rPr>
                        <a:t>value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175212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How can we build trees programmatically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How can we build trees programmatically?</a:t>
            </a:r>
          </a:p>
        </p:txBody>
      </p:sp>
      <p:sp>
        <p:nvSpPr>
          <p:cNvPr id="862" name="Binary Tree:"/>
          <p:cNvSpPr txBox="1"/>
          <p:nvPr/>
        </p:nvSpPr>
        <p:spPr>
          <a:xfrm>
            <a:off x="10534332" y="2937350"/>
            <a:ext cx="331533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Binary Tree:</a:t>
            </a:r>
          </a:p>
        </p:txBody>
      </p:sp>
      <p:graphicFrame>
        <p:nvGraphicFramePr>
          <p:cNvPr id="863" name="Table"/>
          <p:cNvGraphicFramePr/>
          <p:nvPr/>
        </p:nvGraphicFramePr>
        <p:xfrm>
          <a:off x="20175204" y="8203949"/>
          <a:ext cx="2592882" cy="36427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2516681"/>
              </a:tblGrid>
              <a:tr h="1783261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7F0325"/>
                          </a:solidFill>
                        </a:rPr>
                        <a:t>value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783261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864" name="Linked List"/>
          <p:cNvSpPr txBox="1"/>
          <p:nvPr/>
        </p:nvSpPr>
        <p:spPr>
          <a:xfrm>
            <a:off x="19906686" y="6912872"/>
            <a:ext cx="305371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Linked List</a:t>
            </a:r>
          </a:p>
        </p:txBody>
      </p:sp>
      <p:graphicFrame>
        <p:nvGraphicFramePr>
          <p:cNvPr id="865" name="Group"/>
          <p:cNvGraphicFramePr/>
          <p:nvPr/>
        </p:nvGraphicFramePr>
        <p:xfrm>
          <a:off x="8255730" y="4477544"/>
          <a:ext cx="7969880" cy="358045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3946839"/>
                <a:gridCol w="3946839"/>
              </a:tblGrid>
              <a:tr h="175212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7F0325"/>
                          </a:solidFill>
                        </a:rPr>
                        <a:t>value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175212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How can we build trees programmatically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How can we build trees programmatically?</a:t>
            </a:r>
          </a:p>
        </p:txBody>
      </p:sp>
      <p:sp>
        <p:nvSpPr>
          <p:cNvPr id="868" name="Binary Tree:"/>
          <p:cNvSpPr txBox="1"/>
          <p:nvPr/>
        </p:nvSpPr>
        <p:spPr>
          <a:xfrm>
            <a:off x="10534332" y="2937350"/>
            <a:ext cx="331533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Binary Tree:</a:t>
            </a:r>
          </a:p>
        </p:txBody>
      </p:sp>
      <p:graphicFrame>
        <p:nvGraphicFramePr>
          <p:cNvPr id="869" name="Table"/>
          <p:cNvGraphicFramePr/>
          <p:nvPr/>
        </p:nvGraphicFramePr>
        <p:xfrm>
          <a:off x="20175204" y="8203949"/>
          <a:ext cx="2592882" cy="36427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2516681"/>
              </a:tblGrid>
              <a:tr h="1783261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7F0325"/>
                          </a:solidFill>
                        </a:rPr>
                        <a:t>value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783261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870" name="Linked List"/>
          <p:cNvSpPr txBox="1"/>
          <p:nvPr/>
        </p:nvSpPr>
        <p:spPr>
          <a:xfrm>
            <a:off x="19906686" y="6912872"/>
            <a:ext cx="305371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Linked List</a:t>
            </a:r>
          </a:p>
        </p:txBody>
      </p:sp>
      <p:grpSp>
        <p:nvGrpSpPr>
          <p:cNvPr id="874" name="Group"/>
          <p:cNvGrpSpPr/>
          <p:nvPr/>
        </p:nvGrpSpPr>
        <p:grpSpPr>
          <a:xfrm>
            <a:off x="8255730" y="4477544"/>
            <a:ext cx="7969880" cy="4447922"/>
            <a:chOff x="50089" y="50089"/>
            <a:chExt cx="7969878" cy="4447920"/>
          </a:xfrm>
        </p:grpSpPr>
        <p:graphicFrame>
          <p:nvGraphicFramePr>
            <p:cNvPr id="871" name="Table"/>
            <p:cNvGraphicFramePr/>
            <p:nvPr/>
          </p:nvGraphicFramePr>
          <p:xfrm>
            <a:off x="50089" y="50089"/>
            <a:ext cx="7969880" cy="358045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3946839"/>
                  <a:gridCol w="3946839"/>
                </a:tblGrid>
                <a:tr h="175212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5000">
                            <a:solidFill>
                              <a:srgbClr val="7F0325"/>
                            </a:solidFill>
                            <a:sym typeface="Helvetica Neue"/>
                          </a:rPr>
                          <a:t>value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175212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872" name="Line"/>
            <p:cNvSpPr/>
            <p:nvPr/>
          </p:nvSpPr>
          <p:spPr>
            <a:xfrm>
              <a:off x="629081" y="2986131"/>
              <a:ext cx="1280656" cy="1380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3" name="Line"/>
            <p:cNvSpPr/>
            <p:nvPr/>
          </p:nvSpPr>
          <p:spPr>
            <a:xfrm flipH="1">
              <a:off x="5594962" y="3117415"/>
              <a:ext cx="1280657" cy="1380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875" name="Line"/>
          <p:cNvSpPr/>
          <p:nvPr/>
        </p:nvSpPr>
        <p:spPr>
          <a:xfrm>
            <a:off x="21419501" y="9977994"/>
            <a:ext cx="2191909" cy="1111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r" defTabSz="914400">
              <a:defRPr sz="18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How can we build trees programmatically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How can we build trees programmatically?</a:t>
            </a:r>
          </a:p>
        </p:txBody>
      </p:sp>
      <p:sp>
        <p:nvSpPr>
          <p:cNvPr id="878" name="Binary Tree:"/>
          <p:cNvSpPr txBox="1"/>
          <p:nvPr/>
        </p:nvSpPr>
        <p:spPr>
          <a:xfrm>
            <a:off x="10534332" y="2937350"/>
            <a:ext cx="331533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Binary Tree:</a:t>
            </a:r>
          </a:p>
        </p:txBody>
      </p:sp>
      <p:graphicFrame>
        <p:nvGraphicFramePr>
          <p:cNvPr id="879" name="Table"/>
          <p:cNvGraphicFramePr/>
          <p:nvPr/>
        </p:nvGraphicFramePr>
        <p:xfrm>
          <a:off x="20175204" y="8203949"/>
          <a:ext cx="2592882" cy="36427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2516681"/>
              </a:tblGrid>
              <a:tr h="1783261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7F0325"/>
                          </a:solidFill>
                        </a:rPr>
                        <a:t>value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783261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880" name="Linked List"/>
          <p:cNvSpPr txBox="1"/>
          <p:nvPr/>
        </p:nvSpPr>
        <p:spPr>
          <a:xfrm>
            <a:off x="19906686" y="6912872"/>
            <a:ext cx="305371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Linked List</a:t>
            </a:r>
          </a:p>
        </p:txBody>
      </p:sp>
      <p:grpSp>
        <p:nvGrpSpPr>
          <p:cNvPr id="884" name="Group"/>
          <p:cNvGrpSpPr/>
          <p:nvPr/>
        </p:nvGrpSpPr>
        <p:grpSpPr>
          <a:xfrm>
            <a:off x="10052049" y="4535702"/>
            <a:ext cx="4345217" cy="2428033"/>
            <a:chOff x="27343" y="27343"/>
            <a:chExt cx="4345216" cy="2428032"/>
          </a:xfrm>
        </p:grpSpPr>
        <p:graphicFrame>
          <p:nvGraphicFramePr>
            <p:cNvPr id="881" name="Table"/>
            <p:cNvGraphicFramePr/>
            <p:nvPr/>
          </p:nvGraphicFramePr>
          <p:xfrm>
            <a:off x="27343" y="27343"/>
            <a:ext cx="4345217" cy="196627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2134508"/>
                  <a:gridCol w="2134508"/>
                </a:tblGrid>
                <a:tr h="945035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5000">
                            <a:solidFill>
                              <a:srgbClr val="7F0325"/>
                            </a:solidFill>
                            <a:sym typeface="Helvetica Neue"/>
                          </a:rPr>
                          <a:t>value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945035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882" name="Line"/>
            <p:cNvSpPr/>
            <p:nvPr/>
          </p:nvSpPr>
          <p:spPr>
            <a:xfrm>
              <a:off x="343402" y="1630069"/>
              <a:ext cx="699086" cy="753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" name="Line"/>
            <p:cNvSpPr/>
            <p:nvPr/>
          </p:nvSpPr>
          <p:spPr>
            <a:xfrm flipH="1">
              <a:off x="3054179" y="1701735"/>
              <a:ext cx="699085" cy="753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885" name="Line"/>
          <p:cNvSpPr/>
          <p:nvPr/>
        </p:nvSpPr>
        <p:spPr>
          <a:xfrm>
            <a:off x="21419501" y="9977994"/>
            <a:ext cx="2191909" cy="1111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r" defTabSz="914400">
              <a:defRPr sz="18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889" name="Group"/>
          <p:cNvGrpSpPr/>
          <p:nvPr/>
        </p:nvGrpSpPr>
        <p:grpSpPr>
          <a:xfrm>
            <a:off x="7067158" y="7473928"/>
            <a:ext cx="4345217" cy="2428033"/>
            <a:chOff x="27343" y="27343"/>
            <a:chExt cx="4345216" cy="2428032"/>
          </a:xfrm>
        </p:grpSpPr>
        <p:graphicFrame>
          <p:nvGraphicFramePr>
            <p:cNvPr id="886" name="Table"/>
            <p:cNvGraphicFramePr/>
            <p:nvPr/>
          </p:nvGraphicFramePr>
          <p:xfrm>
            <a:off x="27343" y="27343"/>
            <a:ext cx="4345217" cy="196627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2134508"/>
                  <a:gridCol w="2134508"/>
                </a:tblGrid>
                <a:tr h="945035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5000">
                            <a:solidFill>
                              <a:srgbClr val="7F0325"/>
                            </a:solidFill>
                            <a:sym typeface="Helvetica Neue"/>
                          </a:rPr>
                          <a:t>value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945035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887" name="Line"/>
            <p:cNvSpPr/>
            <p:nvPr/>
          </p:nvSpPr>
          <p:spPr>
            <a:xfrm>
              <a:off x="343402" y="1630069"/>
              <a:ext cx="699086" cy="753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8" name="Line"/>
            <p:cNvSpPr/>
            <p:nvPr/>
          </p:nvSpPr>
          <p:spPr>
            <a:xfrm flipH="1">
              <a:off x="3054179" y="1701735"/>
              <a:ext cx="699085" cy="753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893" name="Group"/>
          <p:cNvGrpSpPr/>
          <p:nvPr/>
        </p:nvGrpSpPr>
        <p:grpSpPr>
          <a:xfrm>
            <a:off x="13230808" y="7473928"/>
            <a:ext cx="4345217" cy="2428033"/>
            <a:chOff x="27343" y="27343"/>
            <a:chExt cx="4345216" cy="2428032"/>
          </a:xfrm>
        </p:grpSpPr>
        <p:graphicFrame>
          <p:nvGraphicFramePr>
            <p:cNvPr id="890" name="Table"/>
            <p:cNvGraphicFramePr/>
            <p:nvPr/>
          </p:nvGraphicFramePr>
          <p:xfrm>
            <a:off x="27343" y="27343"/>
            <a:ext cx="4345217" cy="196627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2134508"/>
                  <a:gridCol w="2134508"/>
                </a:tblGrid>
                <a:tr h="945035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5000">
                            <a:solidFill>
                              <a:srgbClr val="7F0325"/>
                            </a:solidFill>
                            <a:sym typeface="Helvetica Neue"/>
                          </a:rPr>
                          <a:t>value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945035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891" name="Line"/>
            <p:cNvSpPr/>
            <p:nvPr/>
          </p:nvSpPr>
          <p:spPr>
            <a:xfrm>
              <a:off x="343402" y="1630069"/>
              <a:ext cx="699086" cy="753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2" name="Line"/>
            <p:cNvSpPr/>
            <p:nvPr/>
          </p:nvSpPr>
          <p:spPr>
            <a:xfrm flipH="1">
              <a:off x="3054179" y="1701735"/>
              <a:ext cx="699085" cy="753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How can we build trees programmatically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How can we build trees programmatically?</a:t>
            </a:r>
          </a:p>
        </p:txBody>
      </p:sp>
      <p:sp>
        <p:nvSpPr>
          <p:cNvPr id="896" name="Binary Tree:"/>
          <p:cNvSpPr txBox="1"/>
          <p:nvPr/>
        </p:nvSpPr>
        <p:spPr>
          <a:xfrm>
            <a:off x="10534332" y="2937350"/>
            <a:ext cx="331533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Binary Tree:</a:t>
            </a:r>
          </a:p>
        </p:txBody>
      </p:sp>
      <p:graphicFrame>
        <p:nvGraphicFramePr>
          <p:cNvPr id="897" name="Table"/>
          <p:cNvGraphicFramePr/>
          <p:nvPr/>
        </p:nvGraphicFramePr>
        <p:xfrm>
          <a:off x="20175204" y="8203949"/>
          <a:ext cx="2592882" cy="36427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2516681"/>
              </a:tblGrid>
              <a:tr h="1783261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7F0325"/>
                          </a:solidFill>
                        </a:rPr>
                        <a:t>value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783261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898" name="Linked List"/>
          <p:cNvSpPr txBox="1"/>
          <p:nvPr/>
        </p:nvSpPr>
        <p:spPr>
          <a:xfrm>
            <a:off x="19906686" y="6912872"/>
            <a:ext cx="305371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Linked List</a:t>
            </a:r>
          </a:p>
        </p:txBody>
      </p:sp>
      <p:grpSp>
        <p:nvGrpSpPr>
          <p:cNvPr id="902" name="Group"/>
          <p:cNvGrpSpPr/>
          <p:nvPr/>
        </p:nvGrpSpPr>
        <p:grpSpPr>
          <a:xfrm>
            <a:off x="10052049" y="4535702"/>
            <a:ext cx="4345217" cy="2428033"/>
            <a:chOff x="27343" y="27343"/>
            <a:chExt cx="4345216" cy="2428032"/>
          </a:xfrm>
        </p:grpSpPr>
        <p:graphicFrame>
          <p:nvGraphicFramePr>
            <p:cNvPr id="899" name="Table"/>
            <p:cNvGraphicFramePr/>
            <p:nvPr/>
          </p:nvGraphicFramePr>
          <p:xfrm>
            <a:off x="27343" y="27343"/>
            <a:ext cx="4345217" cy="196627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2134508"/>
                  <a:gridCol w="2134508"/>
                </a:tblGrid>
                <a:tr h="945035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5000">
                            <a:solidFill>
                              <a:srgbClr val="7F0325"/>
                            </a:solidFill>
                            <a:sym typeface="Helvetica Neue"/>
                          </a:rPr>
                          <a:t>value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945035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00" name="Line"/>
            <p:cNvSpPr/>
            <p:nvPr/>
          </p:nvSpPr>
          <p:spPr>
            <a:xfrm>
              <a:off x="343402" y="1630069"/>
              <a:ext cx="699086" cy="753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1" name="Line"/>
            <p:cNvSpPr/>
            <p:nvPr/>
          </p:nvSpPr>
          <p:spPr>
            <a:xfrm flipH="1">
              <a:off x="3054179" y="1701735"/>
              <a:ext cx="699085" cy="753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aphicFrame>
        <p:nvGraphicFramePr>
          <p:cNvPr id="903" name="Group"/>
          <p:cNvGraphicFramePr/>
          <p:nvPr/>
        </p:nvGraphicFramePr>
        <p:xfrm>
          <a:off x="7067158" y="7473928"/>
          <a:ext cx="4345217" cy="196627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2134508"/>
                <a:gridCol w="2134508"/>
              </a:tblGrid>
              <a:tr h="945035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7F0325"/>
                          </a:solidFill>
                        </a:rPr>
                        <a:t>value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945035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904" name="Table"/>
          <p:cNvGraphicFramePr/>
          <p:nvPr/>
        </p:nvGraphicFramePr>
        <p:xfrm>
          <a:off x="13230807" y="7473928"/>
          <a:ext cx="4345218" cy="196627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2134508"/>
                <a:gridCol w="2134508"/>
              </a:tblGrid>
              <a:tr h="945035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7F0325"/>
                          </a:solidFill>
                        </a:rPr>
                        <a:t>value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945035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905" name="Line"/>
          <p:cNvSpPr/>
          <p:nvPr/>
        </p:nvSpPr>
        <p:spPr>
          <a:xfrm flipV="1">
            <a:off x="7107145" y="8441350"/>
            <a:ext cx="2050384" cy="890410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06" name="Line"/>
          <p:cNvSpPr/>
          <p:nvPr/>
        </p:nvSpPr>
        <p:spPr>
          <a:xfrm flipV="1">
            <a:off x="9218539" y="8441350"/>
            <a:ext cx="2050384" cy="890410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07" name="Line"/>
          <p:cNvSpPr/>
          <p:nvPr/>
        </p:nvSpPr>
        <p:spPr>
          <a:xfrm flipV="1">
            <a:off x="13224128" y="8441350"/>
            <a:ext cx="2050384" cy="890410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08" name="Line"/>
          <p:cNvSpPr/>
          <p:nvPr/>
        </p:nvSpPr>
        <p:spPr>
          <a:xfrm flipV="1">
            <a:off x="15395656" y="8441350"/>
            <a:ext cx="2050384" cy="890410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09" name="Line"/>
          <p:cNvSpPr/>
          <p:nvPr/>
        </p:nvSpPr>
        <p:spPr>
          <a:xfrm flipV="1">
            <a:off x="20206309" y="10085362"/>
            <a:ext cx="2454471" cy="1628392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The Most Important Slid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The Most Important Slide</a:t>
            </a:r>
          </a:p>
        </p:txBody>
      </p:sp>
      <p:sp>
        <p:nvSpPr>
          <p:cNvPr id="912" name="Binary Tree:"/>
          <p:cNvSpPr txBox="1"/>
          <p:nvPr/>
        </p:nvSpPr>
        <p:spPr>
          <a:xfrm>
            <a:off x="9894125" y="2782284"/>
            <a:ext cx="4595750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Binary Tree:</a:t>
            </a:r>
          </a:p>
        </p:txBody>
      </p:sp>
      <p:grpSp>
        <p:nvGrpSpPr>
          <p:cNvPr id="916" name="Group"/>
          <p:cNvGrpSpPr/>
          <p:nvPr/>
        </p:nvGrpSpPr>
        <p:grpSpPr>
          <a:xfrm>
            <a:off x="14251376" y="4916445"/>
            <a:ext cx="7039178" cy="3933910"/>
            <a:chOff x="44301" y="44301"/>
            <a:chExt cx="7039176" cy="3933909"/>
          </a:xfrm>
        </p:grpSpPr>
        <p:graphicFrame>
          <p:nvGraphicFramePr>
            <p:cNvPr id="913" name="Table"/>
            <p:cNvGraphicFramePr/>
            <p:nvPr/>
          </p:nvGraphicFramePr>
          <p:xfrm>
            <a:off x="44301" y="44301"/>
            <a:ext cx="7039177" cy="3166413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3481488"/>
                  <a:gridCol w="3481488"/>
                </a:tblGrid>
                <a:tr h="1545105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5000">
                            <a:solidFill>
                              <a:srgbClr val="7F0325"/>
                            </a:solidFill>
                            <a:sym typeface="Helvetica Neue"/>
                          </a:rPr>
                          <a:t>value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1545105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14" name="Line"/>
            <p:cNvSpPr/>
            <p:nvPr/>
          </p:nvSpPr>
          <p:spPr>
            <a:xfrm>
              <a:off x="556383" y="2641047"/>
              <a:ext cx="1132661" cy="1221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5" name="Line"/>
            <p:cNvSpPr/>
            <p:nvPr/>
          </p:nvSpPr>
          <p:spPr>
            <a:xfrm flipH="1">
              <a:off x="4948395" y="2757159"/>
              <a:ext cx="1132661" cy="1221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917" name="struct Tree {…"/>
          <p:cNvSpPr txBox="1"/>
          <p:nvPr/>
        </p:nvSpPr>
        <p:spPr>
          <a:xfrm>
            <a:off x="3383315" y="4653279"/>
            <a:ext cx="9527076" cy="440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struct Tree {</a:t>
            </a:r>
          </a:p>
          <a:p>
            <a:pPr lvl="1" indent="457200"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string value;</a:t>
            </a:r>
          </a:p>
          <a:p>
            <a:pPr lvl="1" indent="457200"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Tree *left;</a:t>
            </a:r>
          </a:p>
          <a:p>
            <a:pPr lvl="1" indent="457200"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Tree *right;</a:t>
            </a:r>
          </a:p>
          <a:p>
            <a:pPr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  <p:pic>
        <p:nvPicPr>
          <p:cNvPr id="918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89" t="7771" r="7732" b="9217"/>
          <a:stretch>
            <a:fillRect/>
          </a:stretch>
        </p:blipFill>
        <p:spPr>
          <a:xfrm>
            <a:off x="21035987" y="185447"/>
            <a:ext cx="1142233" cy="1139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2" fill="norm" stroke="1" extrusionOk="0">
                <a:moveTo>
                  <a:pt x="15776" y="0"/>
                </a:moveTo>
                <a:cubicBezTo>
                  <a:pt x="12762" y="31"/>
                  <a:pt x="10444" y="2354"/>
                  <a:pt x="10690" y="5724"/>
                </a:cubicBezTo>
                <a:cubicBezTo>
                  <a:pt x="10725" y="6204"/>
                  <a:pt x="10733" y="6597"/>
                  <a:pt x="10667" y="6978"/>
                </a:cubicBezTo>
                <a:cubicBezTo>
                  <a:pt x="10684" y="7030"/>
                  <a:pt x="10702" y="7075"/>
                  <a:pt x="10720" y="7127"/>
                </a:cubicBezTo>
                <a:lnTo>
                  <a:pt x="10922" y="7735"/>
                </a:lnTo>
                <a:lnTo>
                  <a:pt x="10592" y="8070"/>
                </a:lnTo>
                <a:cubicBezTo>
                  <a:pt x="10588" y="8073"/>
                  <a:pt x="10575" y="8081"/>
                  <a:pt x="10570" y="8084"/>
                </a:cubicBezTo>
                <a:lnTo>
                  <a:pt x="9311" y="9324"/>
                </a:lnTo>
                <a:cubicBezTo>
                  <a:pt x="8516" y="10249"/>
                  <a:pt x="7297" y="11484"/>
                  <a:pt x="5423" y="13348"/>
                </a:cubicBezTo>
                <a:cubicBezTo>
                  <a:pt x="2438" y="16318"/>
                  <a:pt x="0" y="19023"/>
                  <a:pt x="0" y="19354"/>
                </a:cubicBezTo>
                <a:cubicBezTo>
                  <a:pt x="0" y="19685"/>
                  <a:pt x="315" y="20275"/>
                  <a:pt x="704" y="20660"/>
                </a:cubicBezTo>
                <a:cubicBezTo>
                  <a:pt x="1643" y="21591"/>
                  <a:pt x="2361" y="21541"/>
                  <a:pt x="3558" y="20467"/>
                </a:cubicBezTo>
                <a:cubicBezTo>
                  <a:pt x="3711" y="20330"/>
                  <a:pt x="3831" y="20223"/>
                  <a:pt x="3948" y="20133"/>
                </a:cubicBezTo>
                <a:cubicBezTo>
                  <a:pt x="4075" y="20016"/>
                  <a:pt x="4187" y="19918"/>
                  <a:pt x="4202" y="19918"/>
                </a:cubicBezTo>
                <a:cubicBezTo>
                  <a:pt x="4205" y="19918"/>
                  <a:pt x="4226" y="19936"/>
                  <a:pt x="4232" y="19940"/>
                </a:cubicBezTo>
                <a:cubicBezTo>
                  <a:pt x="4602" y="19758"/>
                  <a:pt x="4841" y="19933"/>
                  <a:pt x="5289" y="20467"/>
                </a:cubicBezTo>
                <a:cubicBezTo>
                  <a:pt x="5753" y="21022"/>
                  <a:pt x="6347" y="21304"/>
                  <a:pt x="6824" y="21321"/>
                </a:cubicBezTo>
                <a:cubicBezTo>
                  <a:pt x="7300" y="21339"/>
                  <a:pt x="7663" y="21087"/>
                  <a:pt x="7663" y="20549"/>
                </a:cubicBezTo>
                <a:cubicBezTo>
                  <a:pt x="7663" y="20493"/>
                  <a:pt x="7654" y="20434"/>
                  <a:pt x="7641" y="20371"/>
                </a:cubicBezTo>
                <a:cubicBezTo>
                  <a:pt x="7493" y="20173"/>
                  <a:pt x="7111" y="19759"/>
                  <a:pt x="6674" y="19324"/>
                </a:cubicBezTo>
                <a:lnTo>
                  <a:pt x="5708" y="18366"/>
                </a:lnTo>
                <a:lnTo>
                  <a:pt x="6322" y="17757"/>
                </a:lnTo>
                <a:lnTo>
                  <a:pt x="6922" y="17149"/>
                </a:lnTo>
                <a:lnTo>
                  <a:pt x="7094" y="17319"/>
                </a:lnTo>
                <a:cubicBezTo>
                  <a:pt x="7101" y="17325"/>
                  <a:pt x="7109" y="17326"/>
                  <a:pt x="7116" y="17334"/>
                </a:cubicBezTo>
                <a:cubicBezTo>
                  <a:pt x="7118" y="17336"/>
                  <a:pt x="7114" y="17346"/>
                  <a:pt x="7116" y="17349"/>
                </a:cubicBezTo>
                <a:lnTo>
                  <a:pt x="7289" y="17512"/>
                </a:lnTo>
                <a:cubicBezTo>
                  <a:pt x="7565" y="17611"/>
                  <a:pt x="7882" y="17816"/>
                  <a:pt x="8248" y="18143"/>
                </a:cubicBezTo>
                <a:cubicBezTo>
                  <a:pt x="9159" y="18960"/>
                  <a:pt x="9615" y="19060"/>
                  <a:pt x="10128" y="18552"/>
                </a:cubicBezTo>
                <a:cubicBezTo>
                  <a:pt x="10428" y="18254"/>
                  <a:pt x="10519" y="17973"/>
                  <a:pt x="10375" y="17609"/>
                </a:cubicBezTo>
                <a:cubicBezTo>
                  <a:pt x="10278" y="17477"/>
                  <a:pt x="9887" y="17055"/>
                  <a:pt x="9409" y="16577"/>
                </a:cubicBezTo>
                <a:lnTo>
                  <a:pt x="8690" y="15864"/>
                </a:lnTo>
                <a:cubicBezTo>
                  <a:pt x="8688" y="15863"/>
                  <a:pt x="8683" y="15858"/>
                  <a:pt x="8682" y="15857"/>
                </a:cubicBezTo>
                <a:lnTo>
                  <a:pt x="8465" y="15634"/>
                </a:lnTo>
                <a:lnTo>
                  <a:pt x="10180" y="13927"/>
                </a:lnTo>
                <a:cubicBezTo>
                  <a:pt x="10446" y="13648"/>
                  <a:pt x="10730" y="13359"/>
                  <a:pt x="11109" y="12977"/>
                </a:cubicBezTo>
                <a:cubicBezTo>
                  <a:pt x="11502" y="12580"/>
                  <a:pt x="11850" y="12249"/>
                  <a:pt x="12165" y="11967"/>
                </a:cubicBezTo>
                <a:lnTo>
                  <a:pt x="13679" y="10460"/>
                </a:lnTo>
                <a:lnTo>
                  <a:pt x="14150" y="10631"/>
                </a:lnTo>
                <a:cubicBezTo>
                  <a:pt x="14225" y="10658"/>
                  <a:pt x="14305" y="10682"/>
                  <a:pt x="14383" y="10705"/>
                </a:cubicBezTo>
                <a:cubicBezTo>
                  <a:pt x="14643" y="10669"/>
                  <a:pt x="14907" y="10664"/>
                  <a:pt x="15192" y="10705"/>
                </a:cubicBezTo>
                <a:cubicBezTo>
                  <a:pt x="19065" y="11264"/>
                  <a:pt x="21600" y="8078"/>
                  <a:pt x="21559" y="5033"/>
                </a:cubicBezTo>
                <a:cubicBezTo>
                  <a:pt x="21534" y="3207"/>
                  <a:pt x="20575" y="1432"/>
                  <a:pt x="18428" y="542"/>
                </a:cubicBezTo>
                <a:cubicBezTo>
                  <a:pt x="17515" y="164"/>
                  <a:pt x="16619" y="-9"/>
                  <a:pt x="15776" y="0"/>
                </a:cubicBezTo>
                <a:close/>
                <a:moveTo>
                  <a:pt x="16263" y="3066"/>
                </a:moveTo>
                <a:cubicBezTo>
                  <a:pt x="16835" y="3082"/>
                  <a:pt x="17263" y="3285"/>
                  <a:pt x="17694" y="3712"/>
                </a:cubicBezTo>
                <a:cubicBezTo>
                  <a:pt x="18035" y="4050"/>
                  <a:pt x="18370" y="4620"/>
                  <a:pt x="18293" y="4744"/>
                </a:cubicBezTo>
                <a:cubicBezTo>
                  <a:pt x="18273" y="4775"/>
                  <a:pt x="18277" y="4824"/>
                  <a:pt x="18315" y="4848"/>
                </a:cubicBezTo>
                <a:cubicBezTo>
                  <a:pt x="18353" y="4871"/>
                  <a:pt x="18398" y="5067"/>
                  <a:pt x="18398" y="5286"/>
                </a:cubicBezTo>
                <a:cubicBezTo>
                  <a:pt x="18398" y="5683"/>
                  <a:pt x="18269" y="6068"/>
                  <a:pt x="18061" y="6407"/>
                </a:cubicBezTo>
                <a:cubicBezTo>
                  <a:pt x="17972" y="6612"/>
                  <a:pt x="17860" y="6799"/>
                  <a:pt x="17709" y="6949"/>
                </a:cubicBezTo>
                <a:cubicBezTo>
                  <a:pt x="17170" y="7482"/>
                  <a:pt x="16477" y="7610"/>
                  <a:pt x="15828" y="7483"/>
                </a:cubicBezTo>
                <a:cubicBezTo>
                  <a:pt x="15459" y="7448"/>
                  <a:pt x="15203" y="7355"/>
                  <a:pt x="14877" y="7142"/>
                </a:cubicBezTo>
                <a:cubicBezTo>
                  <a:pt x="14571" y="6941"/>
                  <a:pt x="14325" y="6686"/>
                  <a:pt x="14158" y="6392"/>
                </a:cubicBezTo>
                <a:cubicBezTo>
                  <a:pt x="13892" y="5988"/>
                  <a:pt x="13772" y="5508"/>
                  <a:pt x="13888" y="5026"/>
                </a:cubicBezTo>
                <a:cubicBezTo>
                  <a:pt x="13945" y="4544"/>
                  <a:pt x="14157" y="4080"/>
                  <a:pt x="14540" y="3712"/>
                </a:cubicBezTo>
                <a:cubicBezTo>
                  <a:pt x="14974" y="3294"/>
                  <a:pt x="15401" y="3106"/>
                  <a:pt x="16008" y="3073"/>
                </a:cubicBezTo>
                <a:cubicBezTo>
                  <a:pt x="16096" y="3068"/>
                  <a:pt x="16182" y="3064"/>
                  <a:pt x="16263" y="3066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We Can Have Ternary Trees (or any number, n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8500">
                <a:solidFill>
                  <a:srgbClr val="FFFFFF"/>
                </a:solidFill>
              </a:defRPr>
            </a:pPr>
            <a:r>
              <a:t>We Can Have Ternary Trees (or any number,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n</a:t>
            </a:r>
            <a:r>
              <a:t>)</a:t>
            </a:r>
          </a:p>
        </p:txBody>
      </p:sp>
      <p:sp>
        <p:nvSpPr>
          <p:cNvPr id="921" name="Ternary Tree:"/>
          <p:cNvSpPr txBox="1"/>
          <p:nvPr/>
        </p:nvSpPr>
        <p:spPr>
          <a:xfrm>
            <a:off x="9696322" y="2782284"/>
            <a:ext cx="4991355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Ternary Tree:</a:t>
            </a:r>
          </a:p>
        </p:txBody>
      </p:sp>
      <p:grpSp>
        <p:nvGrpSpPr>
          <p:cNvPr id="925" name="Group"/>
          <p:cNvGrpSpPr/>
          <p:nvPr/>
        </p:nvGrpSpPr>
        <p:grpSpPr>
          <a:xfrm>
            <a:off x="14251376" y="4916445"/>
            <a:ext cx="7039178" cy="3933910"/>
            <a:chOff x="44301" y="44301"/>
            <a:chExt cx="7039176" cy="3933909"/>
          </a:xfrm>
        </p:grpSpPr>
        <p:graphicFrame>
          <p:nvGraphicFramePr>
            <p:cNvPr id="922" name="Table"/>
            <p:cNvGraphicFramePr/>
            <p:nvPr/>
          </p:nvGraphicFramePr>
          <p:xfrm>
            <a:off x="44301" y="44301"/>
            <a:ext cx="7039177" cy="3166413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2320992"/>
                  <a:gridCol w="2320992"/>
                  <a:gridCol w="2320992"/>
                </a:tblGrid>
                <a:tr h="1545105">
                  <a:tc gridSpan="3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5000">
                            <a:solidFill>
                              <a:srgbClr val="7F0325"/>
                            </a:solidFill>
                            <a:sym typeface="Helvetica Neue"/>
                          </a:rPr>
                          <a:t>value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  <a:tc hMerge="1">
                    <a:tcPr/>
                  </a:tc>
                </a:tr>
                <a:tr h="1545105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23" name="Line"/>
            <p:cNvSpPr/>
            <p:nvPr/>
          </p:nvSpPr>
          <p:spPr>
            <a:xfrm>
              <a:off x="556383" y="2641047"/>
              <a:ext cx="1132661" cy="1221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4" name="Line"/>
            <p:cNvSpPr/>
            <p:nvPr/>
          </p:nvSpPr>
          <p:spPr>
            <a:xfrm flipH="1">
              <a:off x="4948395" y="2757159"/>
              <a:ext cx="1132661" cy="1221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926" name="struct Tree {…"/>
          <p:cNvSpPr txBox="1"/>
          <p:nvPr/>
        </p:nvSpPr>
        <p:spPr>
          <a:xfrm>
            <a:off x="3383315" y="4653279"/>
            <a:ext cx="9527076" cy="527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struct Tree {</a:t>
            </a:r>
          </a:p>
          <a:p>
            <a:pPr lvl="1" indent="457200"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string value;</a:t>
            </a:r>
          </a:p>
          <a:p>
            <a:pPr lvl="1" indent="457200"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Tree *left;</a:t>
            </a:r>
          </a:p>
          <a:p>
            <a:pPr lvl="1" indent="457200"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Tree *middle;</a:t>
            </a:r>
          </a:p>
          <a:p>
            <a:pPr lvl="1" indent="457200"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Tree *right;</a:t>
            </a:r>
          </a:p>
          <a:p>
            <a:pPr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  <p:sp>
        <p:nvSpPr>
          <p:cNvPr id="927" name="Line"/>
          <p:cNvSpPr/>
          <p:nvPr/>
        </p:nvSpPr>
        <p:spPr>
          <a:xfrm flipH="1" rot="2580000">
            <a:off x="17184372" y="7651070"/>
            <a:ext cx="1132661" cy="1221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92" h="21247" fill="norm" stroke="1" extrusionOk="0">
                <a:moveTo>
                  <a:pt x="20661" y="883"/>
                </a:moveTo>
                <a:cubicBezTo>
                  <a:pt x="20274" y="591"/>
                  <a:pt x="19976" y="135"/>
                  <a:pt x="19500" y="7"/>
                </a:cubicBezTo>
                <a:cubicBezTo>
                  <a:pt x="19289" y="-50"/>
                  <a:pt x="19172" y="283"/>
                  <a:pt x="19036" y="445"/>
                </a:cubicBezTo>
                <a:cubicBezTo>
                  <a:pt x="18861" y="650"/>
                  <a:pt x="18726" y="883"/>
                  <a:pt x="18571" y="1102"/>
                </a:cubicBezTo>
                <a:cubicBezTo>
                  <a:pt x="18702" y="1718"/>
                  <a:pt x="18586" y="2511"/>
                  <a:pt x="19500" y="2634"/>
                </a:cubicBezTo>
                <a:cubicBezTo>
                  <a:pt x="19816" y="2677"/>
                  <a:pt x="20119" y="2488"/>
                  <a:pt x="20428" y="2415"/>
                </a:cubicBezTo>
                <a:cubicBezTo>
                  <a:pt x="20749" y="1508"/>
                  <a:pt x="21158" y="1227"/>
                  <a:pt x="20661" y="445"/>
                </a:cubicBezTo>
                <a:cubicBezTo>
                  <a:pt x="20548" y="268"/>
                  <a:pt x="20351" y="153"/>
                  <a:pt x="20196" y="7"/>
                </a:cubicBezTo>
                <a:cubicBezTo>
                  <a:pt x="19964" y="80"/>
                  <a:pt x="19691" y="82"/>
                  <a:pt x="19500" y="226"/>
                </a:cubicBezTo>
                <a:cubicBezTo>
                  <a:pt x="18663" y="857"/>
                  <a:pt x="19131" y="1514"/>
                  <a:pt x="19268" y="2415"/>
                </a:cubicBezTo>
                <a:cubicBezTo>
                  <a:pt x="19384" y="2343"/>
                  <a:pt x="20622" y="1686"/>
                  <a:pt x="20428" y="1321"/>
                </a:cubicBezTo>
                <a:cubicBezTo>
                  <a:pt x="20319" y="1114"/>
                  <a:pt x="19964" y="1467"/>
                  <a:pt x="19732" y="1540"/>
                </a:cubicBezTo>
                <a:cubicBezTo>
                  <a:pt x="19497" y="1872"/>
                  <a:pt x="19036" y="2400"/>
                  <a:pt x="19036" y="2853"/>
                </a:cubicBezTo>
                <a:cubicBezTo>
                  <a:pt x="19036" y="3154"/>
                  <a:pt x="19190" y="3437"/>
                  <a:pt x="19268" y="3729"/>
                </a:cubicBezTo>
                <a:cubicBezTo>
                  <a:pt x="19283" y="3707"/>
                  <a:pt x="20156" y="2597"/>
                  <a:pt x="19964" y="2415"/>
                </a:cubicBezTo>
                <a:cubicBezTo>
                  <a:pt x="19791" y="2252"/>
                  <a:pt x="19500" y="2561"/>
                  <a:pt x="19268" y="2634"/>
                </a:cubicBezTo>
                <a:cubicBezTo>
                  <a:pt x="19036" y="2853"/>
                  <a:pt x="18781" y="3053"/>
                  <a:pt x="18571" y="3291"/>
                </a:cubicBezTo>
                <a:cubicBezTo>
                  <a:pt x="18393" y="3494"/>
                  <a:pt x="18292" y="3752"/>
                  <a:pt x="18107" y="3948"/>
                </a:cubicBezTo>
                <a:cubicBezTo>
                  <a:pt x="18106" y="3949"/>
                  <a:pt x="16663" y="5311"/>
                  <a:pt x="16250" y="5700"/>
                </a:cubicBezTo>
                <a:cubicBezTo>
                  <a:pt x="16018" y="5919"/>
                  <a:pt x="15750" y="6109"/>
                  <a:pt x="15554" y="6357"/>
                </a:cubicBezTo>
                <a:cubicBezTo>
                  <a:pt x="15321" y="6649"/>
                  <a:pt x="15114" y="6960"/>
                  <a:pt x="14857" y="7233"/>
                </a:cubicBezTo>
                <a:cubicBezTo>
                  <a:pt x="14494" y="7619"/>
                  <a:pt x="14083" y="7963"/>
                  <a:pt x="13696" y="8328"/>
                </a:cubicBezTo>
                <a:lnTo>
                  <a:pt x="10679" y="11175"/>
                </a:lnTo>
                <a:lnTo>
                  <a:pt x="9982" y="11832"/>
                </a:lnTo>
                <a:cubicBezTo>
                  <a:pt x="9673" y="12123"/>
                  <a:pt x="9316" y="12377"/>
                  <a:pt x="9054" y="12707"/>
                </a:cubicBezTo>
                <a:cubicBezTo>
                  <a:pt x="8822" y="12999"/>
                  <a:pt x="8631" y="13325"/>
                  <a:pt x="8357" y="13583"/>
                </a:cubicBezTo>
                <a:cubicBezTo>
                  <a:pt x="8160" y="13769"/>
                  <a:pt x="7875" y="13853"/>
                  <a:pt x="7661" y="14021"/>
                </a:cubicBezTo>
                <a:cubicBezTo>
                  <a:pt x="6502" y="14933"/>
                  <a:pt x="7492" y="14512"/>
                  <a:pt x="6268" y="14897"/>
                </a:cubicBezTo>
                <a:lnTo>
                  <a:pt x="4411" y="16649"/>
                </a:lnTo>
                <a:cubicBezTo>
                  <a:pt x="4256" y="16795"/>
                  <a:pt x="4068" y="16915"/>
                  <a:pt x="3947" y="17087"/>
                </a:cubicBezTo>
                <a:cubicBezTo>
                  <a:pt x="3792" y="17306"/>
                  <a:pt x="3680" y="17558"/>
                  <a:pt x="3482" y="17744"/>
                </a:cubicBezTo>
                <a:cubicBezTo>
                  <a:pt x="2276" y="18882"/>
                  <a:pt x="3241" y="17536"/>
                  <a:pt x="2322" y="18620"/>
                </a:cubicBezTo>
                <a:cubicBezTo>
                  <a:pt x="2147" y="18825"/>
                  <a:pt x="2041" y="19079"/>
                  <a:pt x="1857" y="19277"/>
                </a:cubicBezTo>
                <a:cubicBezTo>
                  <a:pt x="1497" y="19665"/>
                  <a:pt x="697" y="20372"/>
                  <a:pt x="697" y="20372"/>
                </a:cubicBezTo>
                <a:cubicBezTo>
                  <a:pt x="-38" y="18293"/>
                  <a:pt x="277" y="19518"/>
                  <a:pt x="0" y="16649"/>
                </a:cubicBezTo>
                <a:cubicBezTo>
                  <a:pt x="78" y="16357"/>
                  <a:pt x="-53" y="15908"/>
                  <a:pt x="232" y="15773"/>
                </a:cubicBezTo>
                <a:cubicBezTo>
                  <a:pt x="451" y="15670"/>
                  <a:pt x="397" y="16208"/>
                  <a:pt x="465" y="16430"/>
                </a:cubicBezTo>
                <a:cubicBezTo>
                  <a:pt x="552" y="16719"/>
                  <a:pt x="619" y="17014"/>
                  <a:pt x="697" y="17306"/>
                </a:cubicBezTo>
                <a:cubicBezTo>
                  <a:pt x="940" y="21436"/>
                  <a:pt x="-442" y="21550"/>
                  <a:pt x="2322" y="21029"/>
                </a:cubicBezTo>
                <a:cubicBezTo>
                  <a:pt x="2635" y="20970"/>
                  <a:pt x="2941" y="20883"/>
                  <a:pt x="3250" y="20810"/>
                </a:cubicBezTo>
                <a:cubicBezTo>
                  <a:pt x="3560" y="20664"/>
                  <a:pt x="3861" y="20500"/>
                  <a:pt x="4179" y="20372"/>
                </a:cubicBezTo>
                <a:cubicBezTo>
                  <a:pt x="4404" y="20281"/>
                  <a:pt x="4665" y="20271"/>
                  <a:pt x="4875" y="20153"/>
                </a:cubicBezTo>
                <a:cubicBezTo>
                  <a:pt x="6354" y="19316"/>
                  <a:pt x="3978" y="20036"/>
                  <a:pt x="6268" y="19496"/>
                </a:cubicBezTo>
                <a:cubicBezTo>
                  <a:pt x="6500" y="19350"/>
                  <a:pt x="6689" y="19101"/>
                  <a:pt x="6964" y="19058"/>
                </a:cubicBezTo>
                <a:cubicBezTo>
                  <a:pt x="7481" y="18977"/>
                  <a:pt x="8180" y="19767"/>
                  <a:pt x="7197" y="18839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lIns="45719" rIns="45719"/>
          <a:lstStyle/>
          <a:p>
            <a:pPr algn="r" defTabSz="914400">
              <a:defRPr sz="18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We Can Have Ternary Trees (or any number, n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8500">
                <a:solidFill>
                  <a:srgbClr val="FFFFFF"/>
                </a:solidFill>
              </a:defRPr>
            </a:pPr>
            <a:r>
              <a:t>We Can Have Ternary Trees (or any number,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n</a:t>
            </a:r>
            <a:r>
              <a:t>)</a:t>
            </a:r>
          </a:p>
        </p:txBody>
      </p:sp>
      <p:sp>
        <p:nvSpPr>
          <p:cNvPr id="930" name="N-ary Tree:"/>
          <p:cNvSpPr txBox="1"/>
          <p:nvPr/>
        </p:nvSpPr>
        <p:spPr>
          <a:xfrm>
            <a:off x="10034142" y="2782284"/>
            <a:ext cx="4315715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N-ary Tree:</a:t>
            </a:r>
          </a:p>
        </p:txBody>
      </p:sp>
      <p:grpSp>
        <p:nvGrpSpPr>
          <p:cNvPr id="934" name="Group"/>
          <p:cNvGrpSpPr/>
          <p:nvPr/>
        </p:nvGrpSpPr>
        <p:grpSpPr>
          <a:xfrm>
            <a:off x="14063243" y="4922795"/>
            <a:ext cx="7403835" cy="3918877"/>
            <a:chOff x="-150181" y="44301"/>
            <a:chExt cx="7403833" cy="3918875"/>
          </a:xfrm>
        </p:grpSpPr>
        <p:graphicFrame>
          <p:nvGraphicFramePr>
            <p:cNvPr id="931" name="Table"/>
            <p:cNvGraphicFramePr/>
            <p:nvPr/>
          </p:nvGraphicFramePr>
          <p:xfrm>
            <a:off x="44301" y="44301"/>
            <a:ext cx="7039177" cy="3166413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740744"/>
                  <a:gridCol w="1740744"/>
                  <a:gridCol w="1740744"/>
                  <a:gridCol w="1740744"/>
                </a:tblGrid>
                <a:tr h="1545105">
                  <a:tc gridSpan="4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5000">
                            <a:solidFill>
                              <a:srgbClr val="7F0325"/>
                            </a:solidFill>
                            <a:sym typeface="Helvetica Neue"/>
                          </a:rPr>
                          <a:t>value</a:t>
                        </a:r>
                      </a:p>
                    </a:txBody>
                    <a:tcPr marL="50800" marR="50800" marT="50800" marB="50800" anchor="ctr" anchorCtr="0" horzOverflow="overflow">
                      <a:lnL w="88900">
                        <a:solidFill>
                          <a:srgbClr val="000000"/>
                        </a:solidFill>
                        <a:miter lim="400000"/>
                      </a:lnL>
                      <a:lnR w="88900">
                        <a:solidFill>
                          <a:srgbClr val="000000"/>
                        </a:solidFill>
                        <a:miter lim="400000"/>
                      </a:lnR>
                      <a:lnT w="88900">
                        <a:solidFill>
                          <a:srgbClr val="000000"/>
                        </a:solidFill>
                        <a:miter lim="400000"/>
                      </a:lnT>
                      <a:lnB w="889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</a:tr>
                <a:tr h="1545105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889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889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6000">
                            <a:solidFill>
                              <a:srgbClr val="7F0325"/>
                            </a:solidFill>
                            <a:sym typeface="Helvetica Neue"/>
                          </a:rPr>
                          <a:t>...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889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889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32" name="Line"/>
            <p:cNvSpPr/>
            <p:nvPr/>
          </p:nvSpPr>
          <p:spPr>
            <a:xfrm>
              <a:off x="-150182" y="2626013"/>
              <a:ext cx="1132661" cy="1221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3" name="Line"/>
            <p:cNvSpPr/>
            <p:nvPr/>
          </p:nvSpPr>
          <p:spPr>
            <a:xfrm flipH="1">
              <a:off x="6120992" y="2742126"/>
              <a:ext cx="1132661" cy="1221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935" name="Line"/>
          <p:cNvSpPr/>
          <p:nvPr/>
        </p:nvSpPr>
        <p:spPr>
          <a:xfrm flipH="1" rot="2580000">
            <a:off x="16267341" y="7741270"/>
            <a:ext cx="1132661" cy="1221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92" h="21247" fill="norm" stroke="1" extrusionOk="0">
                <a:moveTo>
                  <a:pt x="20661" y="883"/>
                </a:moveTo>
                <a:cubicBezTo>
                  <a:pt x="20274" y="591"/>
                  <a:pt x="19976" y="135"/>
                  <a:pt x="19500" y="7"/>
                </a:cubicBezTo>
                <a:cubicBezTo>
                  <a:pt x="19289" y="-50"/>
                  <a:pt x="19172" y="283"/>
                  <a:pt x="19036" y="445"/>
                </a:cubicBezTo>
                <a:cubicBezTo>
                  <a:pt x="18861" y="650"/>
                  <a:pt x="18726" y="883"/>
                  <a:pt x="18571" y="1102"/>
                </a:cubicBezTo>
                <a:cubicBezTo>
                  <a:pt x="18702" y="1718"/>
                  <a:pt x="18586" y="2511"/>
                  <a:pt x="19500" y="2634"/>
                </a:cubicBezTo>
                <a:cubicBezTo>
                  <a:pt x="19816" y="2677"/>
                  <a:pt x="20119" y="2488"/>
                  <a:pt x="20428" y="2415"/>
                </a:cubicBezTo>
                <a:cubicBezTo>
                  <a:pt x="20749" y="1508"/>
                  <a:pt x="21158" y="1227"/>
                  <a:pt x="20661" y="445"/>
                </a:cubicBezTo>
                <a:cubicBezTo>
                  <a:pt x="20548" y="268"/>
                  <a:pt x="20351" y="153"/>
                  <a:pt x="20196" y="7"/>
                </a:cubicBezTo>
                <a:cubicBezTo>
                  <a:pt x="19964" y="80"/>
                  <a:pt x="19691" y="82"/>
                  <a:pt x="19500" y="226"/>
                </a:cubicBezTo>
                <a:cubicBezTo>
                  <a:pt x="18663" y="857"/>
                  <a:pt x="19131" y="1514"/>
                  <a:pt x="19268" y="2415"/>
                </a:cubicBezTo>
                <a:cubicBezTo>
                  <a:pt x="19384" y="2343"/>
                  <a:pt x="20622" y="1686"/>
                  <a:pt x="20428" y="1321"/>
                </a:cubicBezTo>
                <a:cubicBezTo>
                  <a:pt x="20319" y="1114"/>
                  <a:pt x="19964" y="1467"/>
                  <a:pt x="19732" y="1540"/>
                </a:cubicBezTo>
                <a:cubicBezTo>
                  <a:pt x="19497" y="1872"/>
                  <a:pt x="19036" y="2400"/>
                  <a:pt x="19036" y="2853"/>
                </a:cubicBezTo>
                <a:cubicBezTo>
                  <a:pt x="19036" y="3154"/>
                  <a:pt x="19190" y="3437"/>
                  <a:pt x="19268" y="3729"/>
                </a:cubicBezTo>
                <a:cubicBezTo>
                  <a:pt x="19283" y="3707"/>
                  <a:pt x="20156" y="2597"/>
                  <a:pt x="19964" y="2415"/>
                </a:cubicBezTo>
                <a:cubicBezTo>
                  <a:pt x="19791" y="2252"/>
                  <a:pt x="19500" y="2561"/>
                  <a:pt x="19268" y="2634"/>
                </a:cubicBezTo>
                <a:cubicBezTo>
                  <a:pt x="19036" y="2853"/>
                  <a:pt x="18781" y="3053"/>
                  <a:pt x="18571" y="3291"/>
                </a:cubicBezTo>
                <a:cubicBezTo>
                  <a:pt x="18393" y="3494"/>
                  <a:pt x="18292" y="3752"/>
                  <a:pt x="18107" y="3948"/>
                </a:cubicBezTo>
                <a:cubicBezTo>
                  <a:pt x="18106" y="3949"/>
                  <a:pt x="16663" y="5311"/>
                  <a:pt x="16250" y="5700"/>
                </a:cubicBezTo>
                <a:cubicBezTo>
                  <a:pt x="16018" y="5919"/>
                  <a:pt x="15750" y="6109"/>
                  <a:pt x="15554" y="6357"/>
                </a:cubicBezTo>
                <a:cubicBezTo>
                  <a:pt x="15321" y="6649"/>
                  <a:pt x="15114" y="6960"/>
                  <a:pt x="14857" y="7233"/>
                </a:cubicBezTo>
                <a:cubicBezTo>
                  <a:pt x="14494" y="7619"/>
                  <a:pt x="14083" y="7963"/>
                  <a:pt x="13696" y="8328"/>
                </a:cubicBezTo>
                <a:lnTo>
                  <a:pt x="10679" y="11175"/>
                </a:lnTo>
                <a:lnTo>
                  <a:pt x="9982" y="11832"/>
                </a:lnTo>
                <a:cubicBezTo>
                  <a:pt x="9673" y="12123"/>
                  <a:pt x="9316" y="12377"/>
                  <a:pt x="9054" y="12707"/>
                </a:cubicBezTo>
                <a:cubicBezTo>
                  <a:pt x="8822" y="12999"/>
                  <a:pt x="8631" y="13325"/>
                  <a:pt x="8357" y="13583"/>
                </a:cubicBezTo>
                <a:cubicBezTo>
                  <a:pt x="8160" y="13769"/>
                  <a:pt x="7875" y="13853"/>
                  <a:pt x="7661" y="14021"/>
                </a:cubicBezTo>
                <a:cubicBezTo>
                  <a:pt x="6502" y="14933"/>
                  <a:pt x="7492" y="14512"/>
                  <a:pt x="6268" y="14897"/>
                </a:cubicBezTo>
                <a:lnTo>
                  <a:pt x="4411" y="16649"/>
                </a:lnTo>
                <a:cubicBezTo>
                  <a:pt x="4256" y="16795"/>
                  <a:pt x="4068" y="16915"/>
                  <a:pt x="3947" y="17087"/>
                </a:cubicBezTo>
                <a:cubicBezTo>
                  <a:pt x="3792" y="17306"/>
                  <a:pt x="3680" y="17558"/>
                  <a:pt x="3482" y="17744"/>
                </a:cubicBezTo>
                <a:cubicBezTo>
                  <a:pt x="2276" y="18882"/>
                  <a:pt x="3241" y="17536"/>
                  <a:pt x="2322" y="18620"/>
                </a:cubicBezTo>
                <a:cubicBezTo>
                  <a:pt x="2147" y="18825"/>
                  <a:pt x="2041" y="19079"/>
                  <a:pt x="1857" y="19277"/>
                </a:cubicBezTo>
                <a:cubicBezTo>
                  <a:pt x="1497" y="19665"/>
                  <a:pt x="697" y="20372"/>
                  <a:pt x="697" y="20372"/>
                </a:cubicBezTo>
                <a:cubicBezTo>
                  <a:pt x="-38" y="18293"/>
                  <a:pt x="277" y="19518"/>
                  <a:pt x="0" y="16649"/>
                </a:cubicBezTo>
                <a:cubicBezTo>
                  <a:pt x="78" y="16357"/>
                  <a:pt x="-53" y="15908"/>
                  <a:pt x="232" y="15773"/>
                </a:cubicBezTo>
                <a:cubicBezTo>
                  <a:pt x="451" y="15670"/>
                  <a:pt x="397" y="16208"/>
                  <a:pt x="465" y="16430"/>
                </a:cubicBezTo>
                <a:cubicBezTo>
                  <a:pt x="552" y="16719"/>
                  <a:pt x="619" y="17014"/>
                  <a:pt x="697" y="17306"/>
                </a:cubicBezTo>
                <a:cubicBezTo>
                  <a:pt x="940" y="21436"/>
                  <a:pt x="-442" y="21550"/>
                  <a:pt x="2322" y="21029"/>
                </a:cubicBezTo>
                <a:cubicBezTo>
                  <a:pt x="2635" y="20970"/>
                  <a:pt x="2941" y="20883"/>
                  <a:pt x="3250" y="20810"/>
                </a:cubicBezTo>
                <a:cubicBezTo>
                  <a:pt x="3560" y="20664"/>
                  <a:pt x="3861" y="20500"/>
                  <a:pt x="4179" y="20372"/>
                </a:cubicBezTo>
                <a:cubicBezTo>
                  <a:pt x="4404" y="20281"/>
                  <a:pt x="4665" y="20271"/>
                  <a:pt x="4875" y="20153"/>
                </a:cubicBezTo>
                <a:cubicBezTo>
                  <a:pt x="6354" y="19316"/>
                  <a:pt x="3978" y="20036"/>
                  <a:pt x="6268" y="19496"/>
                </a:cubicBezTo>
                <a:cubicBezTo>
                  <a:pt x="6500" y="19350"/>
                  <a:pt x="6689" y="19101"/>
                  <a:pt x="6964" y="19058"/>
                </a:cubicBezTo>
                <a:cubicBezTo>
                  <a:pt x="7481" y="18977"/>
                  <a:pt x="8180" y="19767"/>
                  <a:pt x="7197" y="18839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lIns="45719" rIns="45719"/>
          <a:lstStyle/>
          <a:p>
            <a:pPr algn="r" defTabSz="914400">
              <a:defRPr sz="18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36" name="struct Tree {…"/>
          <p:cNvSpPr txBox="1"/>
          <p:nvPr/>
        </p:nvSpPr>
        <p:spPr>
          <a:xfrm>
            <a:off x="881751" y="4851249"/>
            <a:ext cx="12691774" cy="354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struct Tree {</a:t>
            </a:r>
          </a:p>
          <a:p>
            <a:pPr lvl="1" indent="457200"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string value;</a:t>
            </a:r>
          </a:p>
          <a:p>
            <a:pPr lvl="1" indent="457200"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Vector&lt;Tree *&gt; children;</a:t>
            </a:r>
          </a:p>
          <a:p>
            <a:pPr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Trees can be defined as either structs or class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Trees can be defined as either structs or classes</a:t>
            </a:r>
          </a:p>
        </p:txBody>
      </p:sp>
      <p:sp>
        <p:nvSpPr>
          <p:cNvPr id="939" name="class Tree {…"/>
          <p:cNvSpPr txBox="1"/>
          <p:nvPr/>
        </p:nvSpPr>
        <p:spPr>
          <a:xfrm>
            <a:off x="2009821" y="7381385"/>
            <a:ext cx="13545280" cy="4739641"/>
          </a:xfrm>
          <a:prstGeom prst="rect">
            <a:avLst/>
          </a:prstGeom>
          <a:ln w="762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class Tree {</a:t>
            </a:r>
          </a:p>
          <a:p>
            <a:pPr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private:</a:t>
            </a:r>
          </a:p>
          <a:p>
            <a:pPr lvl="1" indent="457200"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  string value;</a:t>
            </a:r>
          </a:p>
          <a:p>
            <a:pPr lvl="1" indent="457200"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  Vector&lt;Tree *&gt; children;</a:t>
            </a:r>
          </a:p>
          <a:p>
            <a:pPr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40" name="struct Tree {…"/>
          <p:cNvSpPr txBox="1"/>
          <p:nvPr/>
        </p:nvSpPr>
        <p:spPr>
          <a:xfrm>
            <a:off x="2017907" y="2117816"/>
            <a:ext cx="10800999" cy="4739641"/>
          </a:xfrm>
          <a:prstGeom prst="rect">
            <a:avLst/>
          </a:prstGeom>
          <a:ln w="762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struct Tree {</a:t>
            </a:r>
          </a:p>
          <a:p>
            <a:pPr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   string value;</a:t>
            </a:r>
          </a:p>
          <a:p>
            <a:pPr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   Tree * left;</a:t>
            </a:r>
          </a:p>
          <a:p>
            <a:pPr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   Tree * right;</a:t>
            </a:r>
          </a:p>
          <a:p>
            <a:pPr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Let's write some code to &quot;traverse&quot; the tre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Let's write some code to "traverse" the tree</a:t>
            </a:r>
          </a:p>
        </p:txBody>
      </p:sp>
      <p:grpSp>
        <p:nvGrpSpPr>
          <p:cNvPr id="946" name="Group"/>
          <p:cNvGrpSpPr/>
          <p:nvPr/>
        </p:nvGrpSpPr>
        <p:grpSpPr>
          <a:xfrm>
            <a:off x="13654440" y="4491064"/>
            <a:ext cx="3098466" cy="1731607"/>
            <a:chOff x="19500" y="19500"/>
            <a:chExt cx="3098464" cy="1731605"/>
          </a:xfrm>
        </p:grpSpPr>
        <p:graphicFrame>
          <p:nvGraphicFramePr>
            <p:cNvPr id="943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44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5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949" name="Group"/>
          <p:cNvGrpSpPr/>
          <p:nvPr/>
        </p:nvGrpSpPr>
        <p:grpSpPr>
          <a:xfrm>
            <a:off x="19884957" y="4491064"/>
            <a:ext cx="3098466" cy="1731607"/>
            <a:chOff x="19500" y="19500"/>
            <a:chExt cx="3098464" cy="1731605"/>
          </a:xfrm>
        </p:grpSpPr>
        <p:graphicFrame>
          <p:nvGraphicFramePr>
            <p:cNvPr id="947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written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48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953" name="Group"/>
          <p:cNvGrpSpPr/>
          <p:nvPr/>
        </p:nvGrpSpPr>
        <p:grpSpPr>
          <a:xfrm>
            <a:off x="16646065" y="2431503"/>
            <a:ext cx="3098466" cy="1731607"/>
            <a:chOff x="19500" y="19500"/>
            <a:chExt cx="3098464" cy="1731605"/>
          </a:xfrm>
        </p:grpSpPr>
        <p:graphicFrame>
          <p:nvGraphicFramePr>
            <p:cNvPr id="950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this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51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2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aphicFrame>
        <p:nvGraphicFramePr>
          <p:cNvPr id="954" name="Group"/>
          <p:cNvGraphicFramePr/>
          <p:nvPr/>
        </p:nvGraphicFramePr>
        <p:xfrm>
          <a:off x="11631679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955" name="Group"/>
          <p:cNvGraphicFramePr/>
          <p:nvPr/>
        </p:nvGraphicFramePr>
        <p:xfrm>
          <a:off x="15420068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correctly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956" name="Group"/>
          <p:cNvGraphicFramePr/>
          <p:nvPr/>
        </p:nvGraphicFramePr>
        <p:xfrm>
          <a:off x="21169519" y="6549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sentence.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957" name="Line"/>
          <p:cNvSpPr/>
          <p:nvPr/>
        </p:nvSpPr>
        <p:spPr>
          <a:xfrm flipV="1">
            <a:off x="11652366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58" name="Line"/>
          <p:cNvSpPr/>
          <p:nvPr/>
        </p:nvSpPr>
        <p:spPr>
          <a:xfrm flipV="1">
            <a:off x="13192496" y="7192292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59" name="Line"/>
          <p:cNvSpPr/>
          <p:nvPr/>
        </p:nvSpPr>
        <p:spPr>
          <a:xfrm flipV="1">
            <a:off x="15445248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60" name="Line"/>
          <p:cNvSpPr/>
          <p:nvPr/>
        </p:nvSpPr>
        <p:spPr>
          <a:xfrm flipV="1">
            <a:off x="16985377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61" name="Line"/>
          <p:cNvSpPr/>
          <p:nvPr/>
        </p:nvSpPr>
        <p:spPr>
          <a:xfrm flipV="1">
            <a:off x="21207399" y="7304259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62" name="Line"/>
          <p:cNvSpPr/>
          <p:nvPr/>
        </p:nvSpPr>
        <p:spPr>
          <a:xfrm flipV="1">
            <a:off x="22747528" y="7304259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63" name="Line"/>
          <p:cNvSpPr/>
          <p:nvPr/>
        </p:nvSpPr>
        <p:spPr>
          <a:xfrm flipV="1">
            <a:off x="19921269" y="5251432"/>
            <a:ext cx="1406713" cy="462372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64" name="struct Tree {…"/>
          <p:cNvSpPr txBox="1"/>
          <p:nvPr/>
        </p:nvSpPr>
        <p:spPr>
          <a:xfrm>
            <a:off x="935510" y="2016512"/>
            <a:ext cx="5196047" cy="237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struct Tree {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string value;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left;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right;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65" name="There are multiple ways to traverse the nodes in a binary tree:…"/>
          <p:cNvSpPr txBox="1"/>
          <p:nvPr/>
        </p:nvSpPr>
        <p:spPr>
          <a:xfrm>
            <a:off x="915145" y="4892778"/>
            <a:ext cx="10263344" cy="5407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/>
            <a:r>
              <a:t>There are multiple ways to traverse the nodes in a binary tree:</a:t>
            </a:r>
          </a:p>
          <a:p>
            <a:pPr algn="l" defTabSz="457200"/>
          </a:p>
          <a:p>
            <a:pPr marL="548640" indent="-548640" algn="l" defTabSz="457200">
              <a:buSzPct val="100000"/>
              <a:buAutoNum type="arabicPeriod" startAt="1"/>
            </a:pPr>
            <a:r>
              <a:t>Pre-order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In-order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Post-order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Level-order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Let's write some code to &quot;traverse&quot; the tre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Let's write some code to "traverse" the tree</a:t>
            </a:r>
          </a:p>
        </p:txBody>
      </p:sp>
      <p:grpSp>
        <p:nvGrpSpPr>
          <p:cNvPr id="971" name="Group"/>
          <p:cNvGrpSpPr/>
          <p:nvPr/>
        </p:nvGrpSpPr>
        <p:grpSpPr>
          <a:xfrm>
            <a:off x="13654440" y="4491064"/>
            <a:ext cx="3098466" cy="1731607"/>
            <a:chOff x="19500" y="19500"/>
            <a:chExt cx="3098464" cy="1731605"/>
          </a:xfrm>
        </p:grpSpPr>
        <p:graphicFrame>
          <p:nvGraphicFramePr>
            <p:cNvPr id="968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69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0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974" name="Group"/>
          <p:cNvGrpSpPr/>
          <p:nvPr/>
        </p:nvGrpSpPr>
        <p:grpSpPr>
          <a:xfrm>
            <a:off x="19884957" y="4491064"/>
            <a:ext cx="3098466" cy="1731607"/>
            <a:chOff x="19500" y="19500"/>
            <a:chExt cx="3098464" cy="1731605"/>
          </a:xfrm>
        </p:grpSpPr>
        <p:graphicFrame>
          <p:nvGraphicFramePr>
            <p:cNvPr id="972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written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73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978" name="Group"/>
          <p:cNvGrpSpPr/>
          <p:nvPr/>
        </p:nvGrpSpPr>
        <p:grpSpPr>
          <a:xfrm>
            <a:off x="16646065" y="2431503"/>
            <a:ext cx="3098466" cy="1731607"/>
            <a:chOff x="19500" y="19500"/>
            <a:chExt cx="3098464" cy="1731605"/>
          </a:xfrm>
        </p:grpSpPr>
        <p:graphicFrame>
          <p:nvGraphicFramePr>
            <p:cNvPr id="975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this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76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7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aphicFrame>
        <p:nvGraphicFramePr>
          <p:cNvPr id="979" name="Group"/>
          <p:cNvGraphicFramePr/>
          <p:nvPr/>
        </p:nvGraphicFramePr>
        <p:xfrm>
          <a:off x="11631679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980" name="Group"/>
          <p:cNvGraphicFramePr/>
          <p:nvPr/>
        </p:nvGraphicFramePr>
        <p:xfrm>
          <a:off x="15420068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correctly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981" name="Group"/>
          <p:cNvGraphicFramePr/>
          <p:nvPr/>
        </p:nvGraphicFramePr>
        <p:xfrm>
          <a:off x="21169519" y="6549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sentence.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982" name="Line"/>
          <p:cNvSpPr/>
          <p:nvPr/>
        </p:nvSpPr>
        <p:spPr>
          <a:xfrm flipV="1">
            <a:off x="11652366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83" name="Line"/>
          <p:cNvSpPr/>
          <p:nvPr/>
        </p:nvSpPr>
        <p:spPr>
          <a:xfrm flipV="1">
            <a:off x="13192496" y="7192292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84" name="Line"/>
          <p:cNvSpPr/>
          <p:nvPr/>
        </p:nvSpPr>
        <p:spPr>
          <a:xfrm flipV="1">
            <a:off x="15445248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85" name="Line"/>
          <p:cNvSpPr/>
          <p:nvPr/>
        </p:nvSpPr>
        <p:spPr>
          <a:xfrm flipV="1">
            <a:off x="16985377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86" name="Line"/>
          <p:cNvSpPr/>
          <p:nvPr/>
        </p:nvSpPr>
        <p:spPr>
          <a:xfrm flipV="1">
            <a:off x="21207399" y="7304259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87" name="Line"/>
          <p:cNvSpPr/>
          <p:nvPr/>
        </p:nvSpPr>
        <p:spPr>
          <a:xfrm flipV="1">
            <a:off x="22747528" y="7304259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88" name="Line"/>
          <p:cNvSpPr/>
          <p:nvPr/>
        </p:nvSpPr>
        <p:spPr>
          <a:xfrm flipV="1">
            <a:off x="19921269" y="5251432"/>
            <a:ext cx="1406713" cy="462372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89" name="struct Tree {…"/>
          <p:cNvSpPr txBox="1"/>
          <p:nvPr/>
        </p:nvSpPr>
        <p:spPr>
          <a:xfrm>
            <a:off x="935510" y="2016512"/>
            <a:ext cx="5196047" cy="237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struct Tree {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string value;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left;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right;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90" name="There are multiple ways to traverse the nodes in a binary tree:…"/>
          <p:cNvSpPr txBox="1"/>
          <p:nvPr/>
        </p:nvSpPr>
        <p:spPr>
          <a:xfrm>
            <a:off x="915145" y="4892778"/>
            <a:ext cx="10263344" cy="5407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/>
            <a:r>
              <a:t>There are multiple ways to traverse the nodes in a binary tree:</a:t>
            </a:r>
          </a:p>
          <a:p>
            <a:pPr algn="l" defTabSz="457200"/>
          </a:p>
          <a:p>
            <a:pPr marL="548640" indent="-548640" algn="l" defTabSz="457200">
              <a:buSzPct val="100000"/>
              <a:buAutoNum type="arabicPeriod" startAt="1"/>
            </a:pPr>
            <a:r>
              <a:t>Pre-order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In-order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Post-order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Level-order</a:t>
            </a:r>
          </a:p>
        </p:txBody>
      </p:sp>
      <p:sp>
        <p:nvSpPr>
          <p:cNvPr id="991" name="Rounded Rectangle"/>
          <p:cNvSpPr/>
          <p:nvPr/>
        </p:nvSpPr>
        <p:spPr>
          <a:xfrm>
            <a:off x="707796" y="7152670"/>
            <a:ext cx="3852145" cy="887239"/>
          </a:xfrm>
          <a:prstGeom prst="roundRect">
            <a:avLst>
              <a:gd name="adj" fmla="val 2147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92" name="Do something…"/>
          <p:cNvSpPr txBox="1"/>
          <p:nvPr/>
        </p:nvSpPr>
        <p:spPr>
          <a:xfrm>
            <a:off x="5739642" y="7383869"/>
            <a:ext cx="4737736" cy="2445382"/>
          </a:xfrm>
          <a:prstGeom prst="rect">
            <a:avLst/>
          </a:prstGeom>
          <a:ln w="762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48640" indent="-548640" algn="l" defTabSz="457200">
              <a:buSzPct val="100000"/>
              <a:buAutoNum type="arabicPeriod" startAt="1"/>
            </a:pPr>
            <a:r>
              <a:t>Do something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Go left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Go right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Let's write some code to &quot;traverse&quot; the tre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Let's write some code to "traverse" the tree</a:t>
            </a:r>
          </a:p>
        </p:txBody>
      </p:sp>
      <p:grpSp>
        <p:nvGrpSpPr>
          <p:cNvPr id="998" name="Group"/>
          <p:cNvGrpSpPr/>
          <p:nvPr/>
        </p:nvGrpSpPr>
        <p:grpSpPr>
          <a:xfrm>
            <a:off x="13654440" y="4491064"/>
            <a:ext cx="3098466" cy="1731607"/>
            <a:chOff x="19500" y="19500"/>
            <a:chExt cx="3098464" cy="1731605"/>
          </a:xfrm>
        </p:grpSpPr>
        <p:graphicFrame>
          <p:nvGraphicFramePr>
            <p:cNvPr id="995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96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7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001" name="Group"/>
          <p:cNvGrpSpPr/>
          <p:nvPr/>
        </p:nvGrpSpPr>
        <p:grpSpPr>
          <a:xfrm>
            <a:off x="19884957" y="4491064"/>
            <a:ext cx="3098466" cy="1731607"/>
            <a:chOff x="19500" y="19500"/>
            <a:chExt cx="3098464" cy="1731605"/>
          </a:xfrm>
        </p:grpSpPr>
        <p:graphicFrame>
          <p:nvGraphicFramePr>
            <p:cNvPr id="999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written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00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005" name="Group"/>
          <p:cNvGrpSpPr/>
          <p:nvPr/>
        </p:nvGrpSpPr>
        <p:grpSpPr>
          <a:xfrm>
            <a:off x="16646065" y="2431503"/>
            <a:ext cx="3098466" cy="1731607"/>
            <a:chOff x="19500" y="19500"/>
            <a:chExt cx="3098464" cy="1731605"/>
          </a:xfrm>
        </p:grpSpPr>
        <p:graphicFrame>
          <p:nvGraphicFramePr>
            <p:cNvPr id="1002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this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03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4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aphicFrame>
        <p:nvGraphicFramePr>
          <p:cNvPr id="1006" name="Group"/>
          <p:cNvGraphicFramePr/>
          <p:nvPr/>
        </p:nvGraphicFramePr>
        <p:xfrm>
          <a:off x="11631679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07" name="Group"/>
          <p:cNvGraphicFramePr/>
          <p:nvPr/>
        </p:nvGraphicFramePr>
        <p:xfrm>
          <a:off x="15420068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correctly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08" name="Group"/>
          <p:cNvGraphicFramePr/>
          <p:nvPr/>
        </p:nvGraphicFramePr>
        <p:xfrm>
          <a:off x="21169519" y="6549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sentence.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009" name="Line"/>
          <p:cNvSpPr/>
          <p:nvPr/>
        </p:nvSpPr>
        <p:spPr>
          <a:xfrm flipV="1">
            <a:off x="11652366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10" name="Line"/>
          <p:cNvSpPr/>
          <p:nvPr/>
        </p:nvSpPr>
        <p:spPr>
          <a:xfrm flipV="1">
            <a:off x="13192496" y="7192292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11" name="Line"/>
          <p:cNvSpPr/>
          <p:nvPr/>
        </p:nvSpPr>
        <p:spPr>
          <a:xfrm flipV="1">
            <a:off x="15445248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12" name="Line"/>
          <p:cNvSpPr/>
          <p:nvPr/>
        </p:nvSpPr>
        <p:spPr>
          <a:xfrm flipV="1">
            <a:off x="16985377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13" name="Line"/>
          <p:cNvSpPr/>
          <p:nvPr/>
        </p:nvSpPr>
        <p:spPr>
          <a:xfrm flipV="1">
            <a:off x="21207399" y="7304259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14" name="Line"/>
          <p:cNvSpPr/>
          <p:nvPr/>
        </p:nvSpPr>
        <p:spPr>
          <a:xfrm flipV="1">
            <a:off x="22747528" y="7304259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15" name="Line"/>
          <p:cNvSpPr/>
          <p:nvPr/>
        </p:nvSpPr>
        <p:spPr>
          <a:xfrm flipV="1">
            <a:off x="19921269" y="5251432"/>
            <a:ext cx="1406713" cy="462372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16" name="struct Tree {…"/>
          <p:cNvSpPr txBox="1"/>
          <p:nvPr/>
        </p:nvSpPr>
        <p:spPr>
          <a:xfrm>
            <a:off x="935510" y="2016512"/>
            <a:ext cx="5196047" cy="237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struct Tree {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string value;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left;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right;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017" name="There are multiple ways to traverse the nodes in a binary tree:…"/>
          <p:cNvSpPr txBox="1"/>
          <p:nvPr/>
        </p:nvSpPr>
        <p:spPr>
          <a:xfrm>
            <a:off x="915145" y="4892778"/>
            <a:ext cx="10263344" cy="5407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/>
            <a:r>
              <a:t>There are multiple ways to traverse the nodes in a binary tree:</a:t>
            </a:r>
          </a:p>
          <a:p>
            <a:pPr algn="l" defTabSz="457200"/>
          </a:p>
          <a:p>
            <a:pPr marL="548640" indent="-548640" algn="l" defTabSz="457200">
              <a:buSzPct val="100000"/>
              <a:buAutoNum type="arabicPeriod" startAt="1"/>
            </a:pPr>
            <a:r>
              <a:t>Pre-order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In-order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Post-order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Level-order</a:t>
            </a:r>
          </a:p>
        </p:txBody>
      </p:sp>
      <p:sp>
        <p:nvSpPr>
          <p:cNvPr id="1018" name="Rounded Rectangle"/>
          <p:cNvSpPr/>
          <p:nvPr/>
        </p:nvSpPr>
        <p:spPr>
          <a:xfrm>
            <a:off x="726388" y="7919368"/>
            <a:ext cx="3852145" cy="887239"/>
          </a:xfrm>
          <a:prstGeom prst="roundRect">
            <a:avLst>
              <a:gd name="adj" fmla="val 2147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19" name="Go left…"/>
          <p:cNvSpPr txBox="1"/>
          <p:nvPr/>
        </p:nvSpPr>
        <p:spPr>
          <a:xfrm>
            <a:off x="5739642" y="7383869"/>
            <a:ext cx="4737736" cy="2445382"/>
          </a:xfrm>
          <a:prstGeom prst="rect">
            <a:avLst/>
          </a:prstGeom>
          <a:ln w="762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48640" indent="-548640" algn="l" defTabSz="457200">
              <a:buSzPct val="100000"/>
              <a:buAutoNum type="arabicPeriod" startAt="1"/>
            </a:pPr>
            <a:r>
              <a:t>Go left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Do something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Go right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Let's write some code to &quot;traverse&quot; the tre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Let's write some code to "traverse" the tree</a:t>
            </a:r>
          </a:p>
        </p:txBody>
      </p:sp>
      <p:grpSp>
        <p:nvGrpSpPr>
          <p:cNvPr id="1025" name="Group"/>
          <p:cNvGrpSpPr/>
          <p:nvPr/>
        </p:nvGrpSpPr>
        <p:grpSpPr>
          <a:xfrm>
            <a:off x="13654440" y="4491064"/>
            <a:ext cx="3098466" cy="1731607"/>
            <a:chOff x="19500" y="19500"/>
            <a:chExt cx="3098464" cy="1731605"/>
          </a:xfrm>
        </p:grpSpPr>
        <p:graphicFrame>
          <p:nvGraphicFramePr>
            <p:cNvPr id="1022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23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4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028" name="Group"/>
          <p:cNvGrpSpPr/>
          <p:nvPr/>
        </p:nvGrpSpPr>
        <p:grpSpPr>
          <a:xfrm>
            <a:off x="19884957" y="4491064"/>
            <a:ext cx="3098466" cy="1731607"/>
            <a:chOff x="19500" y="19500"/>
            <a:chExt cx="3098464" cy="1731605"/>
          </a:xfrm>
        </p:grpSpPr>
        <p:graphicFrame>
          <p:nvGraphicFramePr>
            <p:cNvPr id="1026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written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27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032" name="Group"/>
          <p:cNvGrpSpPr/>
          <p:nvPr/>
        </p:nvGrpSpPr>
        <p:grpSpPr>
          <a:xfrm>
            <a:off x="16646065" y="2431503"/>
            <a:ext cx="3098466" cy="1731607"/>
            <a:chOff x="19500" y="19500"/>
            <a:chExt cx="3098464" cy="1731605"/>
          </a:xfrm>
        </p:grpSpPr>
        <p:graphicFrame>
          <p:nvGraphicFramePr>
            <p:cNvPr id="1029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this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30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1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aphicFrame>
        <p:nvGraphicFramePr>
          <p:cNvPr id="1033" name="Group"/>
          <p:cNvGraphicFramePr/>
          <p:nvPr/>
        </p:nvGraphicFramePr>
        <p:xfrm>
          <a:off x="11631679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34" name="Group"/>
          <p:cNvGraphicFramePr/>
          <p:nvPr/>
        </p:nvGraphicFramePr>
        <p:xfrm>
          <a:off x="15420068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correctly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35" name="Group"/>
          <p:cNvGraphicFramePr/>
          <p:nvPr/>
        </p:nvGraphicFramePr>
        <p:xfrm>
          <a:off x="21169519" y="6549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sentence.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036" name="Line"/>
          <p:cNvSpPr/>
          <p:nvPr/>
        </p:nvSpPr>
        <p:spPr>
          <a:xfrm flipV="1">
            <a:off x="11652366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37" name="Line"/>
          <p:cNvSpPr/>
          <p:nvPr/>
        </p:nvSpPr>
        <p:spPr>
          <a:xfrm flipV="1">
            <a:off x="13192496" y="7192292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38" name="Line"/>
          <p:cNvSpPr/>
          <p:nvPr/>
        </p:nvSpPr>
        <p:spPr>
          <a:xfrm flipV="1">
            <a:off x="15445248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39" name="Line"/>
          <p:cNvSpPr/>
          <p:nvPr/>
        </p:nvSpPr>
        <p:spPr>
          <a:xfrm flipV="1">
            <a:off x="16985377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40" name="Line"/>
          <p:cNvSpPr/>
          <p:nvPr/>
        </p:nvSpPr>
        <p:spPr>
          <a:xfrm flipV="1">
            <a:off x="21207399" y="7304259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41" name="Line"/>
          <p:cNvSpPr/>
          <p:nvPr/>
        </p:nvSpPr>
        <p:spPr>
          <a:xfrm flipV="1">
            <a:off x="22747528" y="7304259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42" name="Line"/>
          <p:cNvSpPr/>
          <p:nvPr/>
        </p:nvSpPr>
        <p:spPr>
          <a:xfrm flipV="1">
            <a:off x="19921269" y="5251432"/>
            <a:ext cx="1406713" cy="462372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43" name="struct Tree {…"/>
          <p:cNvSpPr txBox="1"/>
          <p:nvPr/>
        </p:nvSpPr>
        <p:spPr>
          <a:xfrm>
            <a:off x="935510" y="2016512"/>
            <a:ext cx="5196047" cy="237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struct Tree {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string value;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left;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right;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044" name="There are multiple ways to traverse the nodes in a binary tree:…"/>
          <p:cNvSpPr txBox="1"/>
          <p:nvPr/>
        </p:nvSpPr>
        <p:spPr>
          <a:xfrm>
            <a:off x="915145" y="4892778"/>
            <a:ext cx="10263344" cy="5407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/>
            <a:r>
              <a:t>There are multiple ways to traverse the nodes in a binary tree:</a:t>
            </a:r>
          </a:p>
          <a:p>
            <a:pPr algn="l" defTabSz="457200"/>
          </a:p>
          <a:p>
            <a:pPr marL="548640" indent="-548640" algn="l" defTabSz="457200">
              <a:buSzPct val="100000"/>
              <a:buAutoNum type="arabicPeriod" startAt="1"/>
            </a:pPr>
            <a:r>
              <a:t>Pre-order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In-order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Post-order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Level-order</a:t>
            </a:r>
          </a:p>
        </p:txBody>
      </p:sp>
      <p:sp>
        <p:nvSpPr>
          <p:cNvPr id="1045" name="Rounded Rectangle"/>
          <p:cNvSpPr/>
          <p:nvPr/>
        </p:nvSpPr>
        <p:spPr>
          <a:xfrm>
            <a:off x="726388" y="8686066"/>
            <a:ext cx="3852145" cy="887239"/>
          </a:xfrm>
          <a:prstGeom prst="roundRect">
            <a:avLst>
              <a:gd name="adj" fmla="val 2147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6" name="Go left…"/>
          <p:cNvSpPr txBox="1"/>
          <p:nvPr/>
        </p:nvSpPr>
        <p:spPr>
          <a:xfrm>
            <a:off x="5739642" y="7383869"/>
            <a:ext cx="4561206" cy="2445382"/>
          </a:xfrm>
          <a:prstGeom prst="rect">
            <a:avLst/>
          </a:prstGeom>
          <a:ln w="762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48640" indent="-548640" algn="l" defTabSz="457200">
              <a:buSzPct val="100000"/>
              <a:buAutoNum type="arabicPeriod" startAt="1"/>
            </a:pPr>
            <a:r>
              <a:t>Go left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Go right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Do something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Let's write some code to &quot;traverse&quot; the tre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Let's write some code to "traverse" the tree</a:t>
            </a:r>
          </a:p>
        </p:txBody>
      </p:sp>
      <p:grpSp>
        <p:nvGrpSpPr>
          <p:cNvPr id="1052" name="Group"/>
          <p:cNvGrpSpPr/>
          <p:nvPr/>
        </p:nvGrpSpPr>
        <p:grpSpPr>
          <a:xfrm>
            <a:off x="13654440" y="4491064"/>
            <a:ext cx="3098466" cy="1731607"/>
            <a:chOff x="19500" y="19500"/>
            <a:chExt cx="3098464" cy="1731605"/>
          </a:xfrm>
        </p:grpSpPr>
        <p:graphicFrame>
          <p:nvGraphicFramePr>
            <p:cNvPr id="1049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50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1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055" name="Group"/>
          <p:cNvGrpSpPr/>
          <p:nvPr/>
        </p:nvGrpSpPr>
        <p:grpSpPr>
          <a:xfrm>
            <a:off x="19884957" y="4491064"/>
            <a:ext cx="3098466" cy="1731607"/>
            <a:chOff x="19500" y="19500"/>
            <a:chExt cx="3098464" cy="1731605"/>
          </a:xfrm>
        </p:grpSpPr>
        <p:graphicFrame>
          <p:nvGraphicFramePr>
            <p:cNvPr id="1053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written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54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059" name="Group"/>
          <p:cNvGrpSpPr/>
          <p:nvPr/>
        </p:nvGrpSpPr>
        <p:grpSpPr>
          <a:xfrm>
            <a:off x="16646065" y="2431503"/>
            <a:ext cx="3098466" cy="1731607"/>
            <a:chOff x="19500" y="19500"/>
            <a:chExt cx="3098464" cy="1731605"/>
          </a:xfrm>
        </p:grpSpPr>
        <p:graphicFrame>
          <p:nvGraphicFramePr>
            <p:cNvPr id="1056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this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57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8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aphicFrame>
        <p:nvGraphicFramePr>
          <p:cNvPr id="1060" name="Group"/>
          <p:cNvGraphicFramePr/>
          <p:nvPr/>
        </p:nvGraphicFramePr>
        <p:xfrm>
          <a:off x="11631679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61" name="Group"/>
          <p:cNvGraphicFramePr/>
          <p:nvPr/>
        </p:nvGraphicFramePr>
        <p:xfrm>
          <a:off x="15420068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correctly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62" name="Group"/>
          <p:cNvGraphicFramePr/>
          <p:nvPr/>
        </p:nvGraphicFramePr>
        <p:xfrm>
          <a:off x="21169519" y="6549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sentence.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063" name="Line"/>
          <p:cNvSpPr/>
          <p:nvPr/>
        </p:nvSpPr>
        <p:spPr>
          <a:xfrm flipV="1">
            <a:off x="11652366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64" name="Line"/>
          <p:cNvSpPr/>
          <p:nvPr/>
        </p:nvSpPr>
        <p:spPr>
          <a:xfrm flipV="1">
            <a:off x="13192496" y="7192292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65" name="Line"/>
          <p:cNvSpPr/>
          <p:nvPr/>
        </p:nvSpPr>
        <p:spPr>
          <a:xfrm flipV="1">
            <a:off x="15445248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66" name="Line"/>
          <p:cNvSpPr/>
          <p:nvPr/>
        </p:nvSpPr>
        <p:spPr>
          <a:xfrm flipV="1">
            <a:off x="16985377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67" name="Line"/>
          <p:cNvSpPr/>
          <p:nvPr/>
        </p:nvSpPr>
        <p:spPr>
          <a:xfrm flipV="1">
            <a:off x="21207399" y="7304259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68" name="Line"/>
          <p:cNvSpPr/>
          <p:nvPr/>
        </p:nvSpPr>
        <p:spPr>
          <a:xfrm flipV="1">
            <a:off x="22747528" y="7304259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69" name="Line"/>
          <p:cNvSpPr/>
          <p:nvPr/>
        </p:nvSpPr>
        <p:spPr>
          <a:xfrm flipV="1">
            <a:off x="19921269" y="5251432"/>
            <a:ext cx="1406713" cy="462372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70" name="struct Tree {…"/>
          <p:cNvSpPr txBox="1"/>
          <p:nvPr/>
        </p:nvSpPr>
        <p:spPr>
          <a:xfrm>
            <a:off x="935510" y="2016512"/>
            <a:ext cx="5196047" cy="237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struct Tree {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string value;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left;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right;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071" name="There are multiple ways to traverse the nodes in a binary tree:…"/>
          <p:cNvSpPr txBox="1"/>
          <p:nvPr/>
        </p:nvSpPr>
        <p:spPr>
          <a:xfrm>
            <a:off x="915145" y="4892778"/>
            <a:ext cx="10263344" cy="5407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/>
            <a:r>
              <a:t>There are multiple ways to traverse the nodes in a binary tree:</a:t>
            </a:r>
          </a:p>
          <a:p>
            <a:pPr algn="l" defTabSz="457200"/>
          </a:p>
          <a:p>
            <a:pPr marL="548640" indent="-548640" algn="l" defTabSz="457200">
              <a:buSzPct val="100000"/>
              <a:buAutoNum type="arabicPeriod" startAt="1"/>
            </a:pPr>
            <a:r>
              <a:t>Pre-order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In-order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Post-order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Level-order</a:t>
            </a:r>
          </a:p>
        </p:txBody>
      </p:sp>
      <p:sp>
        <p:nvSpPr>
          <p:cNvPr id="1072" name="Rounded Rectangle"/>
          <p:cNvSpPr/>
          <p:nvPr/>
        </p:nvSpPr>
        <p:spPr>
          <a:xfrm>
            <a:off x="801554" y="9407664"/>
            <a:ext cx="3852145" cy="887239"/>
          </a:xfrm>
          <a:prstGeom prst="roundRect">
            <a:avLst>
              <a:gd name="adj" fmla="val 2147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73" name="Hmm...can we do this recursively?…"/>
          <p:cNvSpPr txBox="1"/>
          <p:nvPr/>
        </p:nvSpPr>
        <p:spPr>
          <a:xfrm>
            <a:off x="5757056" y="8662386"/>
            <a:ext cx="16277591" cy="1683382"/>
          </a:xfrm>
          <a:prstGeom prst="rect">
            <a:avLst/>
          </a:prstGeom>
          <a:ln w="762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/>
            <a:r>
              <a:t>Hmm...can we do this recursively?</a:t>
            </a:r>
          </a:p>
          <a:p>
            <a:pPr algn="l" defTabSz="457200"/>
            <a:r>
              <a:t>We want to print the levels: 0, 1, 2 from left-to-right order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Let's write some code to &quot;traverse&quot; the tre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Let's write some code to "traverse" the tree</a:t>
            </a:r>
          </a:p>
        </p:txBody>
      </p:sp>
      <p:grpSp>
        <p:nvGrpSpPr>
          <p:cNvPr id="1079" name="Group"/>
          <p:cNvGrpSpPr/>
          <p:nvPr/>
        </p:nvGrpSpPr>
        <p:grpSpPr>
          <a:xfrm>
            <a:off x="13654440" y="4491064"/>
            <a:ext cx="3098466" cy="1731607"/>
            <a:chOff x="19500" y="19500"/>
            <a:chExt cx="3098464" cy="1731605"/>
          </a:xfrm>
        </p:grpSpPr>
        <p:graphicFrame>
          <p:nvGraphicFramePr>
            <p:cNvPr id="1076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77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8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082" name="Group"/>
          <p:cNvGrpSpPr/>
          <p:nvPr/>
        </p:nvGrpSpPr>
        <p:grpSpPr>
          <a:xfrm>
            <a:off x="19884957" y="4491064"/>
            <a:ext cx="3098466" cy="1731607"/>
            <a:chOff x="19500" y="19500"/>
            <a:chExt cx="3098464" cy="1731605"/>
          </a:xfrm>
        </p:grpSpPr>
        <p:graphicFrame>
          <p:nvGraphicFramePr>
            <p:cNvPr id="1080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written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81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086" name="Group"/>
          <p:cNvGrpSpPr/>
          <p:nvPr/>
        </p:nvGrpSpPr>
        <p:grpSpPr>
          <a:xfrm>
            <a:off x="16646065" y="2431503"/>
            <a:ext cx="3098466" cy="1731607"/>
            <a:chOff x="19500" y="19500"/>
            <a:chExt cx="3098464" cy="1731605"/>
          </a:xfrm>
        </p:grpSpPr>
        <p:graphicFrame>
          <p:nvGraphicFramePr>
            <p:cNvPr id="1083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this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84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5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aphicFrame>
        <p:nvGraphicFramePr>
          <p:cNvPr id="1087" name="Group"/>
          <p:cNvGraphicFramePr/>
          <p:nvPr/>
        </p:nvGraphicFramePr>
        <p:xfrm>
          <a:off x="11631679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88" name="Group"/>
          <p:cNvGraphicFramePr/>
          <p:nvPr/>
        </p:nvGraphicFramePr>
        <p:xfrm>
          <a:off x="15420068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correctly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89" name="Group"/>
          <p:cNvGraphicFramePr/>
          <p:nvPr/>
        </p:nvGraphicFramePr>
        <p:xfrm>
          <a:off x="21169519" y="6549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sentence.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090" name="Line"/>
          <p:cNvSpPr/>
          <p:nvPr/>
        </p:nvSpPr>
        <p:spPr>
          <a:xfrm flipV="1">
            <a:off x="11652366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91" name="Line"/>
          <p:cNvSpPr/>
          <p:nvPr/>
        </p:nvSpPr>
        <p:spPr>
          <a:xfrm flipV="1">
            <a:off x="13192496" y="7192292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92" name="Line"/>
          <p:cNvSpPr/>
          <p:nvPr/>
        </p:nvSpPr>
        <p:spPr>
          <a:xfrm flipV="1">
            <a:off x="15445248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93" name="Line"/>
          <p:cNvSpPr/>
          <p:nvPr/>
        </p:nvSpPr>
        <p:spPr>
          <a:xfrm flipV="1">
            <a:off x="16985377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94" name="Line"/>
          <p:cNvSpPr/>
          <p:nvPr/>
        </p:nvSpPr>
        <p:spPr>
          <a:xfrm flipV="1">
            <a:off x="21207399" y="7304259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95" name="Line"/>
          <p:cNvSpPr/>
          <p:nvPr/>
        </p:nvSpPr>
        <p:spPr>
          <a:xfrm flipV="1">
            <a:off x="22747528" y="7304259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96" name="Line"/>
          <p:cNvSpPr/>
          <p:nvPr/>
        </p:nvSpPr>
        <p:spPr>
          <a:xfrm flipV="1">
            <a:off x="19921269" y="5251432"/>
            <a:ext cx="1406713" cy="462372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97" name="struct Tree {…"/>
          <p:cNvSpPr txBox="1"/>
          <p:nvPr/>
        </p:nvSpPr>
        <p:spPr>
          <a:xfrm>
            <a:off x="935510" y="2016512"/>
            <a:ext cx="5196047" cy="237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struct Tree {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string value;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left;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right;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098" name="There are multiple ways to traverse the nodes in a binary tree:…"/>
          <p:cNvSpPr txBox="1"/>
          <p:nvPr/>
        </p:nvSpPr>
        <p:spPr>
          <a:xfrm>
            <a:off x="915145" y="4892778"/>
            <a:ext cx="10263344" cy="5407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/>
            <a:r>
              <a:t>There are multiple ways to traverse the nodes in a binary tree:</a:t>
            </a:r>
          </a:p>
          <a:p>
            <a:pPr algn="l" defTabSz="457200"/>
          </a:p>
          <a:p>
            <a:pPr marL="548640" indent="-548640" algn="l" defTabSz="457200">
              <a:buSzPct val="100000"/>
              <a:buAutoNum type="arabicPeriod" startAt="1"/>
            </a:pPr>
            <a:r>
              <a:t>Pre-order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In-order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Post-order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Level-order</a:t>
            </a:r>
          </a:p>
        </p:txBody>
      </p:sp>
      <p:sp>
        <p:nvSpPr>
          <p:cNvPr id="1099" name="Rounded Rectangle"/>
          <p:cNvSpPr/>
          <p:nvPr/>
        </p:nvSpPr>
        <p:spPr>
          <a:xfrm>
            <a:off x="801554" y="9407664"/>
            <a:ext cx="3852145" cy="887239"/>
          </a:xfrm>
          <a:prstGeom prst="roundRect">
            <a:avLst>
              <a:gd name="adj" fmla="val 2147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00" name="Not easy recursively...let's use a queue!…"/>
          <p:cNvSpPr txBox="1"/>
          <p:nvPr/>
        </p:nvSpPr>
        <p:spPr>
          <a:xfrm>
            <a:off x="5907389" y="8411483"/>
            <a:ext cx="10929926" cy="4873292"/>
          </a:xfrm>
          <a:prstGeom prst="rect">
            <a:avLst/>
          </a:prstGeom>
          <a:ln w="762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 defTabSz="457200">
              <a:defRPr sz="4400"/>
            </a:pPr>
            <a:r>
              <a:t>Not easy recursively...let's use a queue!</a:t>
            </a:r>
          </a:p>
          <a:p>
            <a:pPr marL="914400" indent="-914400" algn="l" defTabSz="457200">
              <a:buSzPct val="100000"/>
              <a:buAutoNum type="arabicPeriod" startAt="1"/>
              <a:defRPr sz="4400"/>
            </a:pPr>
            <a:r>
              <a:t>Enqueue root</a:t>
            </a:r>
          </a:p>
          <a:p>
            <a:pPr marL="914400" indent="-914400" algn="l" defTabSz="457200">
              <a:buSzPct val="100000"/>
              <a:buAutoNum type="arabicPeriod" startAt="1"/>
              <a:defRPr sz="4400"/>
            </a:pPr>
            <a:r>
              <a:t>While queue is not empty:</a:t>
            </a:r>
          </a:p>
          <a:p>
            <a:pPr lvl="1" marL="1828800" indent="-914400" algn="l" defTabSz="457200">
              <a:buSzPct val="100000"/>
              <a:buAutoNum type="alphaLcPeriod" startAt="1"/>
              <a:defRPr sz="4400"/>
            </a:pPr>
            <a:r>
              <a:t>dequeue node</a:t>
            </a:r>
          </a:p>
          <a:p>
            <a:pPr lvl="1" marL="1828800" indent="-914400" algn="l" defTabSz="457200">
              <a:buSzPct val="100000"/>
              <a:buAutoNum type="alphaLcPeriod" startAt="1"/>
              <a:defRPr sz="4400"/>
            </a:pPr>
            <a:r>
              <a:t>do something with node</a:t>
            </a:r>
          </a:p>
          <a:p>
            <a:pPr lvl="1" marL="1828800" indent="-914400" algn="l" defTabSz="457200">
              <a:buSzPct val="100000"/>
              <a:buAutoNum type="alphaLcPeriod" startAt="1"/>
              <a:defRPr sz="4400"/>
            </a:pPr>
            <a:r>
              <a:t>enqueue left child of node if it exists</a:t>
            </a:r>
          </a:p>
          <a:p>
            <a:pPr lvl="1" marL="1828800" indent="-914400" algn="l" defTabSz="457200">
              <a:buSzPct val="100000"/>
              <a:buAutoNum type="alphaLcPeriod" startAt="1"/>
              <a:defRPr sz="4400"/>
            </a:pPr>
            <a:r>
              <a:t>enqueue right child of node if it exists</a:t>
            </a:r>
          </a:p>
        </p:txBody>
      </p:sp>
      <p:sp>
        <p:nvSpPr>
          <p:cNvPr id="1101" name="Line"/>
          <p:cNvSpPr/>
          <p:nvPr/>
        </p:nvSpPr>
        <p:spPr>
          <a:xfrm flipH="1">
            <a:off x="15794958" y="9698621"/>
            <a:ext cx="2265951" cy="503283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102" name="should look familiar...word ladder?"/>
          <p:cNvSpPr txBox="1"/>
          <p:nvPr/>
        </p:nvSpPr>
        <p:spPr>
          <a:xfrm>
            <a:off x="18375752" y="8499978"/>
            <a:ext cx="4253475" cy="2359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457200"/>
          </a:lstStyle>
          <a:p>
            <a:pPr/>
            <a:r>
              <a:t>should look familiar...word ladder?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02" grpId="1"/>
      <p:bldP build="whole" bldLvl="1" animBg="1" rev="0" advAuto="0" spid="1101" grpId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Let's write some cod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Let's write some code</a:t>
            </a:r>
          </a:p>
        </p:txBody>
      </p:sp>
      <p:grpSp>
        <p:nvGrpSpPr>
          <p:cNvPr id="1108" name="Group"/>
          <p:cNvGrpSpPr/>
          <p:nvPr/>
        </p:nvGrpSpPr>
        <p:grpSpPr>
          <a:xfrm>
            <a:off x="13654440" y="4491064"/>
            <a:ext cx="3098466" cy="1731607"/>
            <a:chOff x="19500" y="19500"/>
            <a:chExt cx="3098464" cy="1731605"/>
          </a:xfrm>
        </p:grpSpPr>
        <p:graphicFrame>
          <p:nvGraphicFramePr>
            <p:cNvPr id="1105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106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7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111" name="Group"/>
          <p:cNvGrpSpPr/>
          <p:nvPr/>
        </p:nvGrpSpPr>
        <p:grpSpPr>
          <a:xfrm>
            <a:off x="19884957" y="4491064"/>
            <a:ext cx="3098466" cy="1731607"/>
            <a:chOff x="19500" y="19500"/>
            <a:chExt cx="3098464" cy="1731605"/>
          </a:xfrm>
        </p:grpSpPr>
        <p:graphicFrame>
          <p:nvGraphicFramePr>
            <p:cNvPr id="1109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written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110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115" name="Group"/>
          <p:cNvGrpSpPr/>
          <p:nvPr/>
        </p:nvGrpSpPr>
        <p:grpSpPr>
          <a:xfrm>
            <a:off x="16646065" y="2431503"/>
            <a:ext cx="3098466" cy="1731607"/>
            <a:chOff x="19500" y="19500"/>
            <a:chExt cx="3098464" cy="1731605"/>
          </a:xfrm>
        </p:grpSpPr>
        <p:graphicFrame>
          <p:nvGraphicFramePr>
            <p:cNvPr id="1112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this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113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4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aphicFrame>
        <p:nvGraphicFramePr>
          <p:cNvPr id="1116" name="Group"/>
          <p:cNvGraphicFramePr/>
          <p:nvPr/>
        </p:nvGraphicFramePr>
        <p:xfrm>
          <a:off x="11631679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17" name="Group"/>
          <p:cNvGraphicFramePr/>
          <p:nvPr/>
        </p:nvGraphicFramePr>
        <p:xfrm>
          <a:off x="15420068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correctly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18" name="Group"/>
          <p:cNvGraphicFramePr/>
          <p:nvPr/>
        </p:nvGraphicFramePr>
        <p:xfrm>
          <a:off x="21169519" y="6549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sentence.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119" name="Line"/>
          <p:cNvSpPr/>
          <p:nvPr/>
        </p:nvSpPr>
        <p:spPr>
          <a:xfrm flipV="1">
            <a:off x="11652366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120" name="Line"/>
          <p:cNvSpPr/>
          <p:nvPr/>
        </p:nvSpPr>
        <p:spPr>
          <a:xfrm flipV="1">
            <a:off x="13192496" y="7192292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121" name="Line"/>
          <p:cNvSpPr/>
          <p:nvPr/>
        </p:nvSpPr>
        <p:spPr>
          <a:xfrm flipV="1">
            <a:off x="15445248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122" name="Line"/>
          <p:cNvSpPr/>
          <p:nvPr/>
        </p:nvSpPr>
        <p:spPr>
          <a:xfrm flipV="1">
            <a:off x="16985377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123" name="Line"/>
          <p:cNvSpPr/>
          <p:nvPr/>
        </p:nvSpPr>
        <p:spPr>
          <a:xfrm flipV="1">
            <a:off x="21207399" y="7304259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124" name="Line"/>
          <p:cNvSpPr/>
          <p:nvPr/>
        </p:nvSpPr>
        <p:spPr>
          <a:xfrm flipV="1">
            <a:off x="22747528" y="7304259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125" name="Line"/>
          <p:cNvSpPr/>
          <p:nvPr/>
        </p:nvSpPr>
        <p:spPr>
          <a:xfrm flipV="1">
            <a:off x="19921269" y="5251432"/>
            <a:ext cx="1406713" cy="462372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126" name="struct Tree {…"/>
          <p:cNvSpPr txBox="1"/>
          <p:nvPr/>
        </p:nvSpPr>
        <p:spPr>
          <a:xfrm>
            <a:off x="935510" y="2016512"/>
            <a:ext cx="5196047" cy="237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struct Tree {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string value;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left;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right;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127" name="void preOrder(Tree * tree) {…"/>
          <p:cNvSpPr txBox="1"/>
          <p:nvPr/>
        </p:nvSpPr>
        <p:spPr>
          <a:xfrm>
            <a:off x="915145" y="4892778"/>
            <a:ext cx="10263344" cy="872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void preOrder(Tree * tree) {</a:t>
            </a:r>
          </a:p>
          <a:p>
            <a:pPr lvl="1" indent="457200"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if(tree == NULL) return;</a:t>
            </a:r>
          </a:p>
          <a:p>
            <a:pPr lvl="1" indent="457200" algn="l" defTabSz="457200">
              <a:defRPr b="1" sz="3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cout&lt;&lt; tree-&gt;value &lt;&lt;" ";</a:t>
            </a:r>
          </a:p>
          <a:p>
            <a:pPr lvl="1" indent="457200"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preOrder(tree-&gt;left);</a:t>
            </a:r>
          </a:p>
          <a:p>
            <a:pPr lvl="1" indent="457200"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preOrder(tree-&gt;right);</a:t>
            </a:r>
          </a:p>
          <a:p>
            <a:pPr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  <a:p>
            <a:pPr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 </a:t>
            </a:r>
          </a:p>
          <a:p>
            <a:pPr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void inOrder(Tree * tree) {</a:t>
            </a:r>
          </a:p>
          <a:p>
            <a:pPr lvl="1" indent="457200"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if(tree == NULL) return;</a:t>
            </a:r>
          </a:p>
          <a:p>
            <a:pPr lvl="1" indent="457200"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inOrder(tree-&gt;left);</a:t>
            </a:r>
          </a:p>
          <a:p>
            <a:pPr lvl="1" indent="457200" algn="l" defTabSz="457200">
              <a:defRPr b="1" sz="3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cout&lt;&lt; tree-&gt;value &lt;&lt;" </a:t>
            </a:r>
            <a:r>
              <a:rPr b="0"/>
              <a:t>"</a:t>
            </a:r>
            <a:r>
              <a:t>;</a:t>
            </a:r>
          </a:p>
          <a:p>
            <a:pPr lvl="1" indent="457200"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inOrder(tree-&gt;right);</a:t>
            </a:r>
          </a:p>
          <a:p>
            <a:pPr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  <a:p>
            <a:pPr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 </a:t>
            </a:r>
          </a:p>
          <a:p>
            <a:pPr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void postOrder(Tree * tree) {</a:t>
            </a:r>
          </a:p>
          <a:p>
            <a:pPr lvl="1" indent="457200"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if(tree == NULL) return;</a:t>
            </a:r>
          </a:p>
          <a:p>
            <a:pPr lvl="1" indent="457200"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postOrder(tree-&gt;left);</a:t>
            </a:r>
          </a:p>
          <a:p>
            <a:pPr lvl="1" indent="457200"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postOrder(tree-&gt;right);</a:t>
            </a:r>
          </a:p>
          <a:p>
            <a:pPr lvl="1" indent="457200" algn="l" defTabSz="457200">
              <a:defRPr b="1" sz="3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cout&lt;&lt; tree-&gt;value &lt;&lt; " ";</a:t>
            </a:r>
          </a:p>
          <a:p>
            <a:pPr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  <p:sp>
        <p:nvSpPr>
          <p:cNvPr id="1128" name="void levelOrder(Tree *tree) {…"/>
          <p:cNvSpPr txBox="1"/>
          <p:nvPr/>
        </p:nvSpPr>
        <p:spPr>
          <a:xfrm>
            <a:off x="9115023" y="7942249"/>
            <a:ext cx="13255364" cy="5615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void levelOrder(Tree *tree) {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Queue&lt;Tree *&gt;treeQueue;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treeQueue.enqueue(tree);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while (!treeQueue.isEmpty()) {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Tree *node = treeQueue.dequeue();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cout &lt;&lt; node-&gt;value &lt;&lt; " ";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if (node-&gt;left != NULL) {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    treeQueue.enqueue(node-&gt;left);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}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if (node-&gt;right != NULL) {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    treeQueue.enqueue(node-&gt;right);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}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}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References and Advanced Read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References and Advanced Reading</a:t>
            </a:r>
          </a:p>
        </p:txBody>
      </p:sp>
      <p:sp>
        <p:nvSpPr>
          <p:cNvPr id="1131" name="References:…"/>
          <p:cNvSpPr txBox="1"/>
          <p:nvPr/>
        </p:nvSpPr>
        <p:spPr>
          <a:xfrm>
            <a:off x="640426" y="4668083"/>
            <a:ext cx="21424603" cy="6056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b="1" sz="3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References: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rPr u="sng">
                <a:hlinkClick r:id="rId2" invalidUrl="" action="" tgtFrame="" tooltip="" history="1" highlightClick="0" endSnd="0"/>
              </a:rPr>
              <a:t>https://en.wikipedia.org/wiki/Tree_(data_structure)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rPr u="sng">
                <a:hlinkClick r:id="rId3" invalidUrl="" action="" tgtFrame="" tooltip="" history="1" highlightClick="0" endSnd="0"/>
              </a:rPr>
              <a:t>http://pages.cs.wisc.edu/~vernon/cs367/notes/8.TREES.html</a:t>
            </a:r>
            <a:r>
              <a:t> </a:t>
            </a:r>
          </a:p>
          <a:p>
            <a:pPr algn="l">
              <a:defRPr sz="3900"/>
            </a:pPr>
          </a:p>
          <a:p>
            <a:pPr marL="228600" indent="-228600" algn="l">
              <a:buSzPct val="100000"/>
              <a:buChar char="•"/>
              <a:defRPr b="1" sz="3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Advanced Reading:</a:t>
            </a:r>
          </a:p>
          <a:p>
            <a:pPr lvl="1" marL="457200" indent="-228600" algn="l">
              <a:buSzPct val="100000"/>
              <a:buChar char="•"/>
              <a:defRPr sz="3900"/>
            </a:pPr>
          </a:p>
          <a:p>
            <a:pPr lvl="1" marL="457200" indent="-228600" algn="l">
              <a:buSzPct val="100000"/>
              <a:buChar char="•"/>
              <a:defRPr sz="3900"/>
            </a:pPr>
            <a:r>
              <a:t>http://www.cs.cmu.edu/~adamchik/15-121/lectures/Trees/trees.html</a:t>
            </a:r>
          </a:p>
          <a:p>
            <a:pPr lvl="1" marL="457200" indent="-228600" algn="l">
              <a:buSzPct val="100000"/>
              <a:buChar char="•"/>
              <a:defRPr sz="3900"/>
            </a:pPr>
          </a:p>
          <a:p>
            <a:pPr lvl="1" marL="457200" indent="-228600" algn="l">
              <a:buSzPct val="100000"/>
              <a:buChar char="•"/>
              <a:defRPr sz="3900"/>
            </a:pPr>
            <a:r>
              <a:t>Great set of tree-type questions:</a:t>
            </a:r>
          </a:p>
          <a:p>
            <a:pPr lvl="2" marL="685800" indent="-228600" algn="l">
              <a:buSzPct val="100000"/>
              <a:buChar char="•"/>
              <a:defRPr sz="3900"/>
            </a:pPr>
            <a:r>
              <a:rPr u="sng">
                <a:hlinkClick r:id="rId4" invalidUrl="" action="" tgtFrame="" tooltip="" history="1" highlightClick="0" endSnd="0"/>
              </a:rPr>
              <a:t>http://cslibrary.stanford.edu/110/BinaryTrees.html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