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ayat.me/chrisgregg"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cs198.stanford.edu"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hyperlink" Target="https://bitstorm.org/gameoflife/"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1.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ithub.com/justincormack/frankenlibc/blob/master/src/lib/libm/src/e_sqrt.c" TargetMode="External"/><Relationship Id="rId3" Type="http://schemas.openxmlformats.org/officeDocument/2006/relationships/image" Target="../media/image4.tif"/></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 Id="rId3" Type="http://schemas.openxmlformats.org/officeDocument/2006/relationships/image" Target="../media/image7.tif"/></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 Id="rId3" Type="http://schemas.openxmlformats.org/officeDocument/2006/relationships/image" Target="../media/image7.tif"/></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en.cppreference.com/w/cpp/header/cmath" TargetMode="External"/><Relationship Id="rId3" Type="http://schemas.openxmlformats.org/officeDocument/2006/relationships/hyperlink" Target="http://www.ioccc.org" TargetMode="External"/><Relationship Id="rId4" Type="http://schemas.openxmlformats.org/officeDocument/2006/relationships/hyperlink" Target="https://cs106b.stanford.edu" TargetMode="External"/><Relationship Id="rId5" Type="http://schemas.openxmlformats.org/officeDocument/2006/relationships/hyperlink" Target="https://bitstorm.org/gameoflife/" TargetMode="External"/><Relationship Id="rId6" Type="http://schemas.openxmlformats.org/officeDocument/2006/relationships/hyperlink" Target="https://en.wikipedia.org/wiki/Conway%27s_Game_of_Life" TargetMode="External"/><Relationship Id="rId7" Type="http://schemas.openxmlformats.org/officeDocument/2006/relationships/hyperlink" Target="https://en.wikipedia.org/wiki/Reference_(C%2B%2B)" TargetMode="External"/><Relationship Id="rId8" Type="http://schemas.openxmlformats.org/officeDocument/2006/relationships/hyperlink" Target="http://www.learncpp.com/cpp-tutorial/611-references/" TargetMode="External"/><Relationship Id="rId9" Type="http://schemas.openxmlformats.org/officeDocument/2006/relationships/hyperlink" Target="http://codereview.stackexchange.com/questions/43456/square-root-approximation-with-newtons-method" TargetMode="External"/><Relationship Id="rId10" Type="http://schemas.openxmlformats.org/officeDocument/2006/relationships/hyperlink" Target="https://github.com/justincormack/frankenlibc/blob/master/src/lib/libm/src/e_sqrt.c" TargetMode="Externa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Big_O_notation" TargetMode="External"/><Relationship Id="rId3" Type="http://schemas.openxmlformats.org/officeDocument/2006/relationships/hyperlink" Target="https://en.wikipedia.org/wiki/Binary_search_algorithm" TargetMode="External"/><Relationship Id="rId4" Type="http://schemas.openxmlformats.org/officeDocument/2006/relationships/hyperlink" Target="https://en.wikipedia.org/wiki/Fibonacci_number" TargetMode="External"/><Relationship Id="rId5" Type="http://schemas.openxmlformats.org/officeDocument/2006/relationships/hyperlink" Target="http://bigocheatsheet.com" TargetMode="External"/><Relationship Id="rId6" Type="http://schemas.openxmlformats.org/officeDocument/2006/relationships/hyperlink" Target="http://web.mit.edu/16.070/www/lecture/big_o.pdf" TargetMode="External"/><Relationship Id="rId7" Type="http://schemas.openxmlformats.org/officeDocument/2006/relationships/hyperlink" Target="http://dev.tutorialspoint.com/data_structures_algorithms/asymptotic_analysis.htm" TargetMode="External"/><Relationship Id="rId8" Type="http://schemas.openxmlformats.org/officeDocument/2006/relationships/hyperlink" Target="http://www.nvidia.com/object/what-is-gpu-computing.html" TargetMode="External"/><Relationship Id="rId9" Type="http://schemas.openxmlformats.org/officeDocument/2006/relationships/hyperlink" Target="https://www.youtube.com/watch?v=Nu-lW-Ifyec" TargetMode="External"/><Relationship Id="rId10" Type="http://schemas.openxmlformats.org/officeDocument/2006/relationships/hyperlink" Target="http://www.maths.surrey.ac.uk/hosted-sites/R.Knott/Fibonacci/fibnat.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Rounded Rectangle"/>
          <p:cNvSpPr/>
          <p:nvPr/>
        </p:nvSpPr>
        <p:spPr>
          <a:xfrm>
            <a:off x="12695266" y="1935500"/>
            <a:ext cx="11185468" cy="8444907"/>
          </a:xfrm>
          <a:prstGeom prst="roundRect">
            <a:avLst>
              <a:gd name="adj" fmla="val 16573"/>
            </a:avLst>
          </a:prstGeom>
          <a:gradFill>
            <a:gsLst>
              <a:gs pos="0">
                <a:srgbClr val="73FA79"/>
              </a:gs>
              <a:gs pos="100000">
                <a:srgbClr val="0096FF"/>
              </a:gs>
            </a:gsLst>
            <a:lin ang="5400000"/>
          </a:gradFill>
          <a:ln w="12700">
            <a:miter lim="400000"/>
          </a:ln>
        </p:spPr>
        <p:txBody>
          <a:bodyPr lIns="50800" tIns="50800" rIns="50800" bIns="50800" anchor="ctr"/>
          <a:lstStyle/>
          <a:p>
            <a:pPr>
              <a:defRPr>
                <a:solidFill>
                  <a:srgbClr val="FFFFFF"/>
                </a:solidFill>
              </a:defRPr>
            </a:pPr>
          </a:p>
        </p:txBody>
      </p:sp>
      <p:sp>
        <p:nvSpPr>
          <p:cNvPr id="139" name="Tuesday, June 27th, 2017"/>
          <p:cNvSpPr txBox="1"/>
          <p:nvPr>
            <p:ph type="title"/>
          </p:nvPr>
        </p:nvSpPr>
        <p:spPr>
          <a:xfrm>
            <a:off x="1066800" y="4403468"/>
            <a:ext cx="10007600" cy="2086232"/>
          </a:xfrm>
          <a:prstGeom prst="rect">
            <a:avLst/>
          </a:prstGeom>
        </p:spPr>
        <p:txBody>
          <a:bodyPr/>
          <a:lstStyle/>
          <a:p>
            <a:pPr/>
            <a:r>
              <a:t>Tuesday, June 27th, 2017</a:t>
            </a:r>
          </a:p>
        </p:txBody>
      </p:sp>
      <p:sp>
        <p:nvSpPr>
          <p:cNvPr id="140" name="Programming Abstractions…"/>
          <p:cNvSpPr txBox="1"/>
          <p:nvPr>
            <p:ph type="body" sz="half" idx="1"/>
          </p:nvPr>
        </p:nvSpPr>
        <p:spPr>
          <a:xfrm>
            <a:off x="1066800" y="7213600"/>
            <a:ext cx="10861043" cy="6209677"/>
          </a:xfrm>
          <a:prstGeom prst="rect">
            <a:avLst/>
          </a:prstGeom>
        </p:spPr>
        <p:txBody>
          <a:bodyPr/>
          <a:lstStyle/>
          <a:p>
            <a:pPr/>
            <a:r>
              <a:t>Programming Abstractions</a:t>
            </a:r>
          </a:p>
          <a:p>
            <a:pPr/>
            <a:r>
              <a:t>Summer 2017</a:t>
            </a:r>
          </a:p>
          <a:p>
            <a:pPr/>
            <a:r>
              <a:t>Stanford University </a:t>
            </a:r>
          </a:p>
          <a:p>
            <a:pPr/>
            <a:r>
              <a:t>Computer Science Department</a:t>
            </a:r>
          </a:p>
          <a:p>
            <a:pPr/>
          </a:p>
          <a:p>
            <a:pPr/>
            <a:r>
              <a:t>Lecturer: Chris Gregg</a:t>
            </a:r>
          </a:p>
          <a:p>
            <a:pPr/>
          </a:p>
          <a:p>
            <a:pPr algn="ctr"/>
            <a:r>
              <a:t>reading:</a:t>
            </a:r>
          </a:p>
          <a:p>
            <a:pPr algn="ctr"/>
            <a:r>
              <a:t>Programming Abstractions in C++, Chapters 2-3, Section 10.2</a:t>
            </a:r>
          </a:p>
        </p:txBody>
      </p:sp>
      <p:sp>
        <p:nvSpPr>
          <p:cNvPr id="141" name="CS 106B…"/>
          <p:cNvSpPr txBox="1"/>
          <p:nvPr/>
        </p:nvSpPr>
        <p:spPr>
          <a:xfrm>
            <a:off x="808382" y="351367"/>
            <a:ext cx="11377879" cy="37028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30200">
              <a:defRPr sz="7600">
                <a:solidFill>
                  <a:srgbClr val="7F0325"/>
                </a:solidFill>
              </a:defRPr>
            </a:pPr>
            <a:r>
              <a:t>CS 106B</a:t>
            </a:r>
          </a:p>
          <a:p>
            <a:pPr algn="l" defTabSz="330200">
              <a:defRPr sz="7600">
                <a:solidFill>
                  <a:srgbClr val="7F0325"/>
                </a:solidFill>
              </a:defRPr>
            </a:pPr>
            <a:r>
              <a:t>Lecture 2: C++ Functions / Computational Complexity</a:t>
            </a:r>
          </a:p>
        </p:txBody>
      </p:sp>
      <p:grpSp>
        <p:nvGrpSpPr>
          <p:cNvPr id="151" name="Group"/>
          <p:cNvGrpSpPr/>
          <p:nvPr/>
        </p:nvGrpSpPr>
        <p:grpSpPr>
          <a:xfrm>
            <a:off x="14140593" y="2261286"/>
            <a:ext cx="9094168" cy="7652386"/>
            <a:chOff x="382640" y="-140947"/>
            <a:chExt cx="9094166" cy="7652385"/>
          </a:xfrm>
        </p:grpSpPr>
        <p:sp>
          <p:nvSpPr>
            <p:cNvPr id="142" name="Rectangle"/>
            <p:cNvSpPr/>
            <p:nvPr/>
          </p:nvSpPr>
          <p:spPr>
            <a:xfrm>
              <a:off x="382640" y="2405293"/>
              <a:ext cx="4445879" cy="5106145"/>
            </a:xfrm>
            <a:prstGeom prst="rect">
              <a:avLst/>
            </a:prstGeom>
            <a:noFill/>
            <a:ln w="1016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43" name="Rectangle"/>
            <p:cNvSpPr/>
            <p:nvPr/>
          </p:nvSpPr>
          <p:spPr>
            <a:xfrm>
              <a:off x="4861845" y="4972980"/>
              <a:ext cx="1164716" cy="1241591"/>
            </a:xfrm>
            <a:prstGeom prst="rect">
              <a:avLst/>
            </a:prstGeom>
            <a:noFill/>
            <a:ln w="1016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44" name="Shape"/>
            <p:cNvSpPr/>
            <p:nvPr/>
          </p:nvSpPr>
          <p:spPr>
            <a:xfrm>
              <a:off x="6019594" y="4356991"/>
              <a:ext cx="633936" cy="2493593"/>
            </a:xfrm>
            <a:custGeom>
              <a:avLst/>
              <a:gdLst/>
              <a:ahLst/>
              <a:cxnLst>
                <a:cxn ang="0">
                  <a:pos x="wd2" y="hd2"/>
                </a:cxn>
                <a:cxn ang="5400000">
                  <a:pos x="wd2" y="hd2"/>
                </a:cxn>
                <a:cxn ang="10800000">
                  <a:pos x="wd2" y="hd2"/>
                </a:cxn>
                <a:cxn ang="16200000">
                  <a:pos x="wd2" y="hd2"/>
                </a:cxn>
              </a:cxnLst>
              <a:rect l="0" t="0" r="r" b="b"/>
              <a:pathLst>
                <a:path w="20983" h="21600" fill="norm" stroke="1" extrusionOk="0">
                  <a:moveTo>
                    <a:pt x="337" y="15884"/>
                  </a:moveTo>
                  <a:lnTo>
                    <a:pt x="0" y="5436"/>
                  </a:lnTo>
                  <a:cubicBezTo>
                    <a:pt x="4425" y="5576"/>
                    <a:pt x="8894" y="5294"/>
                    <a:pt x="12589" y="4641"/>
                  </a:cubicBezTo>
                  <a:cubicBezTo>
                    <a:pt x="18412" y="3613"/>
                    <a:pt x="21600" y="1829"/>
                    <a:pt x="20884" y="0"/>
                  </a:cubicBezTo>
                  <a:lnTo>
                    <a:pt x="20884" y="21600"/>
                  </a:lnTo>
                  <a:cubicBezTo>
                    <a:pt x="20622" y="20058"/>
                    <a:pt x="18110" y="18602"/>
                    <a:pt x="13864" y="17530"/>
                  </a:cubicBezTo>
                  <a:cubicBezTo>
                    <a:pt x="10184" y="16602"/>
                    <a:pt x="5422" y="16022"/>
                    <a:pt x="337" y="15884"/>
                  </a:cubicBezTo>
                  <a:close/>
                </a:path>
              </a:pathLst>
            </a:custGeom>
            <a:noFill/>
            <a:ln w="101600" cap="flat">
              <a:solidFill>
                <a:srgbClr val="7F0325"/>
              </a:solidFill>
              <a:prstDash val="solid"/>
              <a:miter lim="400000"/>
            </a:ln>
            <a:effectLst/>
          </p:spPr>
          <p:txBody>
            <a:bodyPr wrap="square" lIns="50800" tIns="50800" rIns="50800" bIns="50800" numCol="1" anchor="ctr">
              <a:noAutofit/>
            </a:bodyPr>
            <a:lstStyle/>
            <a:p>
              <a:pPr/>
            </a:p>
          </p:txBody>
        </p:sp>
        <p:sp>
          <p:nvSpPr>
            <p:cNvPr id="152" name="Connection Line"/>
            <p:cNvSpPr/>
            <p:nvPr/>
          </p:nvSpPr>
          <p:spPr>
            <a:xfrm>
              <a:off x="6788872" y="5252613"/>
              <a:ext cx="1733403" cy="368107"/>
            </a:xfrm>
            <a:custGeom>
              <a:avLst/>
              <a:gdLst/>
              <a:ahLst/>
              <a:cxnLst>
                <a:cxn ang="0">
                  <a:pos x="wd2" y="hd2"/>
                </a:cxn>
                <a:cxn ang="5400000">
                  <a:pos x="wd2" y="hd2"/>
                </a:cxn>
                <a:cxn ang="10800000">
                  <a:pos x="wd2" y="hd2"/>
                </a:cxn>
                <a:cxn ang="16200000">
                  <a:pos x="wd2" y="hd2"/>
                </a:cxn>
              </a:cxnLst>
              <a:rect l="0" t="0" r="r" b="b"/>
              <a:pathLst>
                <a:path w="21600" h="16248" fill="norm" stroke="1" extrusionOk="0">
                  <a:moveTo>
                    <a:pt x="0" y="16248"/>
                  </a:moveTo>
                  <a:cubicBezTo>
                    <a:pt x="6827" y="-4236"/>
                    <a:pt x="14027" y="-5352"/>
                    <a:pt x="21600" y="12900"/>
                  </a:cubicBezTo>
                </a:path>
              </a:pathLst>
            </a:custGeom>
            <a:noFill/>
            <a:ln w="88900" cap="flat">
              <a:solidFill>
                <a:srgbClr val="7F0325"/>
              </a:solidFill>
              <a:prstDash val="solid"/>
              <a:miter lim="400000"/>
              <a:tailEnd type="stealth" w="med" len="med"/>
            </a:ln>
            <a:effectLst/>
          </p:spPr>
          <p:txBody>
            <a:bodyPr/>
            <a:lstStyle/>
            <a:p>
              <a:pPr/>
            </a:p>
          </p:txBody>
        </p:sp>
        <p:sp>
          <p:nvSpPr>
            <p:cNvPr id="153" name="Connection Line"/>
            <p:cNvSpPr/>
            <p:nvPr/>
          </p:nvSpPr>
          <p:spPr>
            <a:xfrm>
              <a:off x="3330309" y="552978"/>
              <a:ext cx="352826" cy="638068"/>
            </a:xfrm>
            <a:custGeom>
              <a:avLst/>
              <a:gdLst/>
              <a:ahLst/>
              <a:cxnLst>
                <a:cxn ang="0">
                  <a:pos x="wd2" y="hd2"/>
                </a:cxn>
                <a:cxn ang="5400000">
                  <a:pos x="wd2" y="hd2"/>
                </a:cxn>
                <a:cxn ang="10800000">
                  <a:pos x="wd2" y="hd2"/>
                </a:cxn>
                <a:cxn ang="16200000">
                  <a:pos x="wd2" y="hd2"/>
                </a:cxn>
              </a:cxnLst>
              <a:rect l="0" t="0" r="r" b="b"/>
              <a:pathLst>
                <a:path w="16219" h="21600" fill="norm" stroke="1" extrusionOk="0">
                  <a:moveTo>
                    <a:pt x="2144" y="0"/>
                  </a:moveTo>
                  <a:cubicBezTo>
                    <a:pt x="21600" y="8151"/>
                    <a:pt x="20885" y="15351"/>
                    <a:pt x="0" y="21600"/>
                  </a:cubicBezTo>
                </a:path>
              </a:pathLst>
            </a:custGeom>
            <a:noFill/>
            <a:ln w="88900" cap="flat">
              <a:solidFill>
                <a:srgbClr val="7F0325"/>
              </a:solidFill>
              <a:prstDash val="solid"/>
              <a:miter lim="400000"/>
              <a:tailEnd type="stealth" w="med" len="med"/>
            </a:ln>
            <a:effectLst/>
          </p:spPr>
          <p:txBody>
            <a:bodyPr/>
            <a:lstStyle/>
            <a:p>
              <a:pPr/>
            </a:p>
          </p:txBody>
        </p:sp>
        <p:sp>
          <p:nvSpPr>
            <p:cNvPr id="147" name="parameters"/>
            <p:cNvSpPr txBox="1"/>
            <p:nvPr/>
          </p:nvSpPr>
          <p:spPr>
            <a:xfrm>
              <a:off x="422843" y="-140948"/>
              <a:ext cx="3463556" cy="8060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600">
                  <a:solidFill>
                    <a:srgbClr val="7F0325"/>
                  </a:solidFill>
                </a:defRPr>
              </a:lvl1pPr>
            </a:lstStyle>
            <a:p>
              <a:pPr/>
              <a:r>
                <a:t>parameters</a:t>
              </a:r>
            </a:p>
          </p:txBody>
        </p:sp>
        <p:sp>
          <p:nvSpPr>
            <p:cNvPr id="148" name="function"/>
            <p:cNvSpPr txBox="1"/>
            <p:nvPr/>
          </p:nvSpPr>
          <p:spPr>
            <a:xfrm>
              <a:off x="1638139" y="4555327"/>
              <a:ext cx="2183866" cy="8060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600">
                  <a:solidFill>
                    <a:srgbClr val="7F0325"/>
                  </a:solidFill>
                </a:defRPr>
              </a:lvl1pPr>
            </a:lstStyle>
            <a:p>
              <a:pPr/>
              <a:r>
                <a:t>function</a:t>
              </a:r>
            </a:p>
          </p:txBody>
        </p:sp>
        <p:sp>
          <p:nvSpPr>
            <p:cNvPr id="149" name="result"/>
            <p:cNvSpPr txBox="1"/>
            <p:nvPr/>
          </p:nvSpPr>
          <p:spPr>
            <a:xfrm>
              <a:off x="7965786" y="5713267"/>
              <a:ext cx="1511022" cy="8060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600">
                  <a:solidFill>
                    <a:srgbClr val="7F0325"/>
                  </a:solidFill>
                </a:defRPr>
              </a:lvl1pPr>
            </a:lstStyle>
            <a:p>
              <a:pPr/>
              <a:r>
                <a:t>result</a:t>
              </a:r>
            </a:p>
          </p:txBody>
        </p:sp>
        <p:sp>
          <p:nvSpPr>
            <p:cNvPr id="150" name="Shape"/>
            <p:cNvSpPr/>
            <p:nvPr/>
          </p:nvSpPr>
          <p:spPr>
            <a:xfrm>
              <a:off x="1322606" y="1394114"/>
              <a:ext cx="2575267" cy="10117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839" y="21600"/>
                  </a:moveTo>
                  <a:lnTo>
                    <a:pt x="17887" y="21600"/>
                  </a:lnTo>
                  <a:lnTo>
                    <a:pt x="21600" y="0"/>
                  </a:lnTo>
                  <a:lnTo>
                    <a:pt x="0" y="0"/>
                  </a:lnTo>
                  <a:lnTo>
                    <a:pt x="4839" y="21600"/>
                  </a:lnTo>
                  <a:close/>
                </a:path>
              </a:pathLst>
            </a:custGeom>
            <a:noFill/>
            <a:ln w="101600" cap="flat">
              <a:solidFill>
                <a:srgbClr val="7F0325"/>
              </a:solidFill>
              <a:prstDash val="solid"/>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56" name="Logistics:…"/>
          <p:cNvSpPr txBox="1"/>
          <p:nvPr/>
        </p:nvSpPr>
        <p:spPr>
          <a:xfrm>
            <a:off x="168342" y="1475916"/>
            <a:ext cx="22576613" cy="11993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5500"/>
            </a:pPr>
            <a:r>
              <a:t>Logistics:</a:t>
            </a:r>
          </a:p>
          <a:p>
            <a:pPr lvl="1" marL="1397000" indent="-762000" algn="l">
              <a:buSzPct val="75000"/>
              <a:buFont typeface="Helvetica Neue"/>
              <a:buChar char="•"/>
              <a:defRPr sz="5500"/>
            </a:pPr>
            <a:r>
              <a:rPr u="sng">
                <a:hlinkClick r:id="rId2" invalidUrl="" action="" tgtFrame="" tooltip="" history="1" highlightClick="0" endSnd="0"/>
              </a:rPr>
              <a:t>sayat.me/chrisgregg</a:t>
            </a:r>
            <a:r>
              <a:t> feedback -- does not accept links</a:t>
            </a:r>
          </a:p>
          <a:p>
            <a:pPr lvl="1" marL="1397000" indent="-762000" algn="l">
              <a:buSzPct val="75000"/>
              <a:buFont typeface="Helvetica Neue"/>
              <a:buChar char="•"/>
              <a:defRPr sz="5500"/>
            </a:pPr>
            <a:r>
              <a:t>Signing up for section</a:t>
            </a:r>
          </a:p>
          <a:p>
            <a:pPr lvl="1" marL="1397000" indent="-762000" algn="l">
              <a:buSzPct val="75000"/>
              <a:buFont typeface="Helvetica Neue"/>
              <a:buChar char="•"/>
              <a:defRPr sz="5500"/>
            </a:pPr>
            <a:r>
              <a:t>Qt Creator installation help tonight in the LaIR</a:t>
            </a:r>
          </a:p>
          <a:p>
            <a:pPr marL="762000" indent="-762000" algn="l">
              <a:buSzPct val="75000"/>
              <a:buFont typeface="Helvetica Neue"/>
              <a:buChar char="•"/>
              <a:defRPr sz="5500"/>
            </a:pPr>
            <a:r>
              <a:t>Homework 1: Game of Life!</a:t>
            </a:r>
          </a:p>
          <a:p>
            <a:pPr lvl="1" marL="1397000" indent="-762000" algn="l">
              <a:buSzPct val="75000"/>
              <a:buFont typeface="Helvetica Neue"/>
              <a:buChar char="•"/>
              <a:defRPr sz="5500"/>
            </a:pPr>
            <a:r>
              <a:t>Due Thursday, July 5th, at Noon</a:t>
            </a:r>
          </a:p>
          <a:p>
            <a:pPr lvl="1" marL="1397000" indent="-762000" algn="l">
              <a:buSzPct val="75000"/>
              <a:buFont typeface="Helvetica Neue"/>
              <a:buChar char="•"/>
              <a:defRPr sz="5500"/>
            </a:pPr>
            <a:r>
              <a:t>We will have a "YEAH Hours" session Wednesday evening (it will be recorded) to describe the assignment. </a:t>
            </a:r>
          </a:p>
          <a:p>
            <a:pPr marL="762000" indent="-762000" algn="l">
              <a:buSzPct val="75000"/>
              <a:buFont typeface="Helvetica Neue"/>
              <a:buChar char="•"/>
              <a:defRPr sz="5500"/>
            </a:pPr>
            <a:r>
              <a:t>Input / Output in C++</a:t>
            </a:r>
          </a:p>
          <a:p>
            <a:pPr marL="762000" indent="-762000" algn="l">
              <a:buSzPct val="75000"/>
              <a:buFont typeface="Helvetica Neue"/>
              <a:buChar char="•"/>
              <a:defRPr sz="5500"/>
            </a:pPr>
            <a:r>
              <a:t>Functions</a:t>
            </a:r>
          </a:p>
          <a:p>
            <a:pPr lvl="1" marL="1397000" indent="-762000" algn="l">
              <a:buSzPct val="75000"/>
              <a:buFont typeface="Helvetica Neue"/>
              <a:buChar char="•"/>
              <a:defRPr sz="5500"/>
            </a:pPr>
            <a:r>
              <a:t>Some review — functions are very similar to Java functions!</a:t>
            </a:r>
          </a:p>
          <a:p>
            <a:pPr lvl="1" marL="1397000" indent="-762000" algn="l">
              <a:buSzPct val="75000"/>
              <a:buFont typeface="Helvetica Neue"/>
              <a:buChar char="•"/>
              <a:defRPr sz="5500"/>
            </a:pPr>
            <a:r>
              <a:t>Value semantics, Reference semantics</a:t>
            </a:r>
          </a:p>
          <a:p>
            <a:pPr marL="762000" indent="-762000" algn="l">
              <a:buSzPct val="75000"/>
              <a:buFont typeface="Helvetica Neue"/>
              <a:buChar char="•"/>
              <a:defRPr sz="5500"/>
            </a:pPr>
            <a:r>
              <a:t>Introduction to Computational Complexity and "Big O"</a:t>
            </a:r>
          </a:p>
          <a:p>
            <a:pPr marL="762000" indent="-762000" algn="l">
              <a:buSzPct val="75000"/>
              <a:buFont typeface="Helvetica Neue"/>
              <a:buChar char="•"/>
              <a:defRPr sz="5500"/>
            </a:pPr>
            <a:r>
              <a:t>Reading Assignment: Chapters 2 and 3, Section 10.2</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Logist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Logistics</a:t>
            </a:r>
          </a:p>
        </p:txBody>
      </p:sp>
      <p:sp>
        <p:nvSpPr>
          <p:cNvPr id="159" name="Signing up for section: you must put your available times by Tuesday at 5pm…"/>
          <p:cNvSpPr txBox="1"/>
          <p:nvPr/>
        </p:nvSpPr>
        <p:spPr>
          <a:xfrm>
            <a:off x="505798" y="2869942"/>
            <a:ext cx="23372405" cy="9441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500"/>
            </a:pPr>
            <a:r>
              <a:t>Signing up for section: you must put your available times by Tuesday at 5pm</a:t>
            </a:r>
          </a:p>
          <a:p>
            <a:pPr lvl="1" marL="457200" indent="-228600" algn="l">
              <a:buSzPct val="100000"/>
              <a:buChar char="•"/>
              <a:defRPr sz="5500"/>
            </a:pPr>
            <a:r>
              <a:t>If you want to pair program — you must be in the same section!</a:t>
            </a:r>
          </a:p>
          <a:p>
            <a:pPr lvl="1" marL="457200" indent="-228600" algn="l">
              <a:buSzPct val="100000"/>
              <a:buChar char="•"/>
              <a:defRPr sz="5500"/>
            </a:pPr>
            <a:r>
              <a:t>Go to </a:t>
            </a:r>
            <a:r>
              <a:rPr u="sng">
                <a:hlinkClick r:id="rId2" invalidUrl="" action="" tgtFrame="" tooltip="" history="1" highlightClick="0" endSnd="0"/>
              </a:rPr>
              <a:t>cs198.stanford.edu</a:t>
            </a:r>
            <a:r>
              <a:t> to sign up.</a:t>
            </a:r>
          </a:p>
          <a:p>
            <a:pPr algn="l">
              <a:defRPr sz="5500"/>
            </a:pPr>
          </a:p>
          <a:p>
            <a:pPr marL="228600" indent="-228600" algn="l">
              <a:buSzPct val="100000"/>
              <a:buChar char="•"/>
              <a:defRPr sz="5500"/>
            </a:pPr>
            <a:r>
              <a:t>Qt Creator installation help: Tuesday at 8pm, in Tressider (eating area). Please attempt to install Qt Creator before you arrive (see the course website for details).</a:t>
            </a:r>
          </a:p>
          <a:p>
            <a:pPr marL="228600" indent="-228600" algn="l">
              <a:buSzPct val="100000"/>
              <a:buChar char="•"/>
              <a:defRPr sz="5500"/>
            </a:pPr>
          </a:p>
          <a:p>
            <a:pPr marL="228600" indent="-228600" algn="l">
              <a:buSzPct val="100000"/>
              <a:buChar char="•"/>
              <a:defRPr sz="5500"/>
            </a:pPr>
            <a:r>
              <a:t>Remember, Assignment 0 is due Wednesday at Noon</a:t>
            </a:r>
          </a:p>
          <a:p>
            <a:pPr marL="228600" indent="-228600" algn="l">
              <a:buSzPct val="100000"/>
              <a:buChar char="•"/>
              <a:defRPr sz="5500"/>
            </a:pPr>
            <a:r>
              <a:t>Assignment 1 YEAH hours: 3:30-4:20pm in Gates B03 (will be taped)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1" name="Assignment 1: Game of Lif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Assignment 1: Game of Life</a:t>
            </a:r>
          </a:p>
        </p:txBody>
      </p:sp>
      <p:pic>
        <p:nvPicPr>
          <p:cNvPr id="162" name="pasted-image.tiff" descr="pasted-image.tiff"/>
          <p:cNvPicPr>
            <a:picLocks noChangeAspect="1"/>
          </p:cNvPicPr>
          <p:nvPr/>
        </p:nvPicPr>
        <p:blipFill>
          <a:blip r:embed="rId2">
            <a:extLst/>
          </a:blip>
          <a:stretch>
            <a:fillRect/>
          </a:stretch>
        </p:blipFill>
        <p:spPr>
          <a:xfrm>
            <a:off x="940792" y="2064047"/>
            <a:ext cx="12764646" cy="6624412"/>
          </a:xfrm>
          <a:prstGeom prst="rect">
            <a:avLst/>
          </a:prstGeom>
          <a:ln w="12700">
            <a:miter lim="400000"/>
          </a:ln>
        </p:spPr>
      </p:pic>
      <p:sp>
        <p:nvSpPr>
          <p:cNvPr id="163" name="The Game of Life is a simulation created by mathematician John Conway in 1971.…"/>
          <p:cNvSpPr txBox="1"/>
          <p:nvPr/>
        </p:nvSpPr>
        <p:spPr>
          <a:xfrm>
            <a:off x="14274800" y="2498409"/>
            <a:ext cx="9384368"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Game of Life is a simulation created by mathematician John Conway in 1971.</a:t>
            </a:r>
          </a:p>
          <a:p>
            <a:pPr algn="l"/>
          </a:p>
          <a:p>
            <a:pPr algn="l"/>
            <a:r>
              <a:t>The simulation models the life cycle of bacteria using a 2-dimensional grid of cells.</a:t>
            </a:r>
          </a:p>
        </p:txBody>
      </p:sp>
      <p:sp>
        <p:nvSpPr>
          <p:cNvPr id="164" name="For the assignment, you will will write a version of the simulation using a basic interface.…"/>
          <p:cNvSpPr txBox="1"/>
          <p:nvPr/>
        </p:nvSpPr>
        <p:spPr>
          <a:xfrm>
            <a:off x="508000" y="9234819"/>
            <a:ext cx="22811244"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the assignment, you will will write a version of the simulation using a basic interface.</a:t>
            </a:r>
          </a:p>
          <a:p>
            <a:pPr algn="l"/>
          </a:p>
          <a:p>
            <a:pPr algn="l"/>
            <a:r>
              <a:t>See the following simulation example: </a:t>
            </a:r>
            <a:r>
              <a:rPr u="sng">
                <a:hlinkClick r:id="rId3" invalidUrl="" action="" tgtFrame="" tooltip="" history="1" highlightClick="0" endSnd="0"/>
              </a:rPr>
              <a:t>https://bitstorm.org/gameoflife/</a:t>
            </a:r>
            <a:r>
              <a:t>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Game of Lif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Game of Life</a:t>
            </a:r>
          </a:p>
        </p:txBody>
      </p:sp>
      <p:sp>
        <p:nvSpPr>
          <p:cNvPr id="167" name="The program you write will utilize:…"/>
          <p:cNvSpPr txBox="1"/>
          <p:nvPr/>
        </p:nvSpPr>
        <p:spPr>
          <a:xfrm>
            <a:off x="150198" y="2270326"/>
            <a:ext cx="23372405" cy="103048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500"/>
            </a:pPr>
            <a:r>
              <a:t>The program you write will utilize:</a:t>
            </a:r>
          </a:p>
          <a:p>
            <a:pPr lvl="1" marL="457200" indent="-228600" algn="l">
              <a:buSzPct val="100000"/>
              <a:buChar char="•"/>
              <a:defRPr sz="5500"/>
            </a:pPr>
            <a:r>
              <a:t>Functions</a:t>
            </a:r>
          </a:p>
          <a:p>
            <a:pPr lvl="1" marL="457200" indent="-228600" algn="l">
              <a:buSzPct val="100000"/>
              <a:buChar char="•"/>
              <a:defRPr sz="5500"/>
            </a:pPr>
            <a:r>
              <a:t>Constants</a:t>
            </a:r>
          </a:p>
          <a:p>
            <a:pPr lvl="1" marL="457200" indent="-228600" algn="l">
              <a:buSzPct val="100000"/>
              <a:buChar char="•"/>
              <a:defRPr sz="5500"/>
            </a:pPr>
            <a:r>
              <a:t>Loops</a:t>
            </a:r>
          </a:p>
          <a:p>
            <a:pPr lvl="1" marL="457200" indent="-228600" algn="l">
              <a:buSzPct val="100000"/>
              <a:buChar char="•"/>
              <a:defRPr sz="5500"/>
            </a:pPr>
            <a:r>
              <a:t>I/O (cout, getLine(), getInteger())</a:t>
            </a:r>
          </a:p>
          <a:p>
            <a:pPr lvl="1" marL="457200" indent="-228600" algn="l">
              <a:buSzPct val="100000"/>
              <a:buChar char="•"/>
              <a:defRPr sz="5500"/>
            </a:pPr>
            <a:r>
              <a:t>Reference semantics, Value semantics</a:t>
            </a:r>
          </a:p>
          <a:p>
            <a:pPr lvl="1" marL="457200" indent="-228600" algn="l">
              <a:buSzPct val="100000"/>
              <a:buChar char="•"/>
              <a:defRPr sz="5500"/>
            </a:pPr>
            <a:r>
              <a:t>Strings</a:t>
            </a:r>
          </a:p>
          <a:p>
            <a:pPr lvl="1" marL="457200" indent="-228600" algn="l">
              <a:buSzPct val="100000"/>
              <a:buChar char="•"/>
              <a:defRPr sz="5500"/>
            </a:pPr>
            <a:r>
              <a:t>Logic</a:t>
            </a:r>
          </a:p>
          <a:p>
            <a:pPr lvl="1" marL="457200" indent="-228600" algn="l">
              <a:buSzPct val="100000"/>
              <a:buChar char="•"/>
              <a:defRPr sz="5500"/>
            </a:pPr>
            <a:r>
              <a:t>Cellular Automation</a:t>
            </a:r>
          </a:p>
          <a:p>
            <a:pPr marL="228600" indent="-228600" algn="l">
              <a:buSzPct val="100000"/>
              <a:buChar char="•"/>
              <a:defRPr sz="5500"/>
            </a:pPr>
            <a:r>
              <a:t>We will discuss all of the above before the project is due</a:t>
            </a:r>
          </a:p>
          <a:p>
            <a:pPr marL="228600" indent="-228600" algn="l">
              <a:buSzPct val="100000"/>
              <a:buChar char="•"/>
              <a:defRPr sz="5500"/>
            </a:pPr>
            <a:r>
              <a:rPr b="1">
                <a:latin typeface="Helvetica Neue"/>
                <a:ea typeface="Helvetica Neue"/>
                <a:cs typeface="Helvetica Neue"/>
                <a:sym typeface="Helvetica Neue"/>
              </a:rPr>
              <a:t>Get started early</a:t>
            </a:r>
            <a:r>
              <a:t>!</a:t>
            </a:r>
          </a:p>
          <a:p>
            <a:pPr marL="228600" indent="-228600" algn="l">
              <a:buSzPct val="100000"/>
              <a:buChar char="•"/>
              <a:defRPr sz="5500"/>
            </a:pPr>
            <a:r>
              <a:t>Due: 12pm (Noon) on Wednesday, July 5th</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Input / Output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Input / Output in C++</a:t>
            </a:r>
          </a:p>
        </p:txBody>
      </p:sp>
      <p:sp>
        <p:nvSpPr>
          <p:cNvPr id="170" name="There are many ways to have input and output in C++.…"/>
          <p:cNvSpPr txBox="1"/>
          <p:nvPr/>
        </p:nvSpPr>
        <p:spPr>
          <a:xfrm>
            <a:off x="660782" y="1940145"/>
            <a:ext cx="23062435" cy="112016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There are many ways to have input and output in C++. </a:t>
            </a:r>
          </a:p>
          <a:p>
            <a:pPr marL="762000" indent="-762000" algn="l">
              <a:buSzPct val="75000"/>
              <a:buFont typeface="Helvetica Neue"/>
              <a:buChar char="•"/>
              <a:defRPr sz="6000"/>
            </a:pPr>
            <a:r>
              <a:t>In this class, you will primarily be either reading input from the console (typed on a keyboard), or read input from a file.</a:t>
            </a:r>
          </a:p>
          <a:p>
            <a:pPr marL="762000" indent="-762000" algn="l">
              <a:buSzPct val="75000"/>
              <a:buFont typeface="Helvetica Neue"/>
              <a:buChar char="•"/>
              <a:defRPr sz="6000"/>
            </a:pPr>
            <a:r>
              <a:t>We have already discussed using </a:t>
            </a:r>
            <a:r>
              <a:rPr>
                <a:latin typeface="Menlo"/>
                <a:ea typeface="Menlo"/>
                <a:cs typeface="Menlo"/>
                <a:sym typeface="Menlo"/>
              </a:rPr>
              <a:t>cout</a:t>
            </a:r>
            <a:r>
              <a:t> to print to the screen.</a:t>
            </a:r>
          </a:p>
          <a:p>
            <a:pPr marL="762000" indent="-762000" algn="l">
              <a:buSzPct val="75000"/>
              <a:buFont typeface="Helvetica Neue"/>
              <a:buChar char="•"/>
              <a:defRPr sz="6000"/>
            </a:pPr>
            <a:r>
              <a:t>There is also a corresponding </a:t>
            </a:r>
            <a:r>
              <a:rPr>
                <a:latin typeface="Menlo"/>
                <a:ea typeface="Menlo"/>
                <a:cs typeface="Menlo"/>
                <a:sym typeface="Menlo"/>
              </a:rPr>
              <a:t>cin</a:t>
            </a:r>
            <a:r>
              <a:t> command, which you </a:t>
            </a:r>
            <a:r>
              <a:rPr b="1">
                <a:latin typeface="Helvetica Neue"/>
                <a:ea typeface="Helvetica Neue"/>
                <a:cs typeface="Helvetica Neue"/>
                <a:sym typeface="Helvetica Neue"/>
              </a:rPr>
              <a:t>could</a:t>
            </a:r>
            <a:r>
              <a:t> use to input specific variables:</a:t>
            </a:r>
          </a:p>
          <a:p>
            <a:pPr lvl="2" indent="1270000" algn="l">
              <a:buClr>
                <a:srgbClr val="000000"/>
              </a:buClr>
              <a:buFont typeface="Helvetica Neue"/>
              <a:defRPr sz="6000">
                <a:latin typeface="Menlo"/>
                <a:ea typeface="Menlo"/>
                <a:cs typeface="Menlo"/>
                <a:sym typeface="Menlo"/>
              </a:defRPr>
            </a:pPr>
            <a:r>
              <a:t>int a;</a:t>
            </a:r>
          </a:p>
          <a:p>
            <a:pPr lvl="2" indent="1270000" algn="l">
              <a:buClr>
                <a:srgbClr val="000000"/>
              </a:buClr>
              <a:buFont typeface="Helvetica Neue"/>
              <a:defRPr sz="6000">
                <a:latin typeface="Menlo"/>
                <a:ea typeface="Menlo"/>
                <a:cs typeface="Menlo"/>
                <a:sym typeface="Menlo"/>
              </a:defRPr>
            </a:pPr>
            <a:r>
              <a:t>cin &gt;&gt; a; // reads an int from the user</a:t>
            </a:r>
          </a:p>
          <a:p>
            <a:pPr lvl="2" indent="1270000" algn="l">
              <a:buClr>
                <a:srgbClr val="000000"/>
              </a:buClr>
              <a:buFont typeface="Helvetica Neue"/>
              <a:defRPr sz="6000">
                <a:latin typeface="Menlo"/>
                <a:ea typeface="Menlo"/>
                <a:cs typeface="Menlo"/>
                <a:sym typeface="Menlo"/>
              </a:defRPr>
            </a:pPr>
          </a:p>
          <a:p>
            <a:pPr marL="762000" indent="-762000" algn="l">
              <a:buSzPct val="75000"/>
              <a:buFont typeface="Helvetica Neue"/>
              <a:buChar char="•"/>
              <a:defRPr b="1" sz="6000">
                <a:latin typeface="Helvetica Neue"/>
                <a:ea typeface="Helvetica Neue"/>
                <a:cs typeface="Helvetica Neue"/>
                <a:sym typeface="Helvetica Neue"/>
              </a:defRPr>
            </a:pPr>
            <a:r>
              <a:t>Don't do this in this class! The </a:t>
            </a:r>
            <a:r>
              <a:rPr b="0">
                <a:latin typeface="Menlo"/>
                <a:ea typeface="Menlo"/>
                <a:cs typeface="Menlo"/>
                <a:sym typeface="Menlo"/>
              </a:rPr>
              <a:t>cin</a:t>
            </a:r>
            <a:r>
              <a:t> function does not read in "whitespace". It will interfere with the Stanford library </a:t>
            </a:r>
            <a:r>
              <a:rPr b="0">
                <a:latin typeface="Menlo"/>
                <a:ea typeface="Menlo"/>
                <a:cs typeface="Menlo"/>
                <a:sym typeface="Menlo"/>
              </a:rPr>
              <a:t>getLine()</a:t>
            </a:r>
            <a:r>
              <a:t> and </a:t>
            </a:r>
            <a:r>
              <a:rPr b="0">
                <a:latin typeface="Menlo"/>
                <a:ea typeface="Menlo"/>
                <a:cs typeface="Menlo"/>
                <a:sym typeface="Menlo"/>
              </a:rPr>
              <a:t>getInteger()</a:t>
            </a:r>
            <a:r>
              <a:t> functions.</a:t>
            </a:r>
          </a:p>
        </p:txBody>
      </p:sp>
      <p:pic>
        <p:nvPicPr>
          <p:cNvPr id="171" name="qt_logo.png" descr="qt_logo.png"/>
          <p:cNvPicPr>
            <a:picLocks noChangeAspect="1"/>
          </p:cNvPicPr>
          <p:nvPr/>
        </p:nvPicPr>
        <p:blipFill>
          <a:blip r:embed="rId2">
            <a:extLst/>
          </a:blip>
          <a:stretch>
            <a:fillRect/>
          </a:stretch>
        </p:blipFill>
        <p:spPr>
          <a:xfrm>
            <a:off x="17597820" y="12131426"/>
            <a:ext cx="1437100" cy="1348663"/>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3" name="Input / Output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Input / Output in C++</a:t>
            </a:r>
          </a:p>
        </p:txBody>
      </p:sp>
      <p:sp>
        <p:nvSpPr>
          <p:cNvPr id="174" name="You should use either getInteger() or getLine() to read input from the keyboard. They work as follows:"/>
          <p:cNvSpPr txBox="1"/>
          <p:nvPr/>
        </p:nvSpPr>
        <p:spPr>
          <a:xfrm>
            <a:off x="660782" y="1940145"/>
            <a:ext cx="23062435" cy="19511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6000"/>
            </a:pPr>
            <a:r>
              <a:t>You should use either </a:t>
            </a:r>
            <a:r>
              <a:rPr>
                <a:latin typeface="Menlo"/>
                <a:ea typeface="Menlo"/>
                <a:cs typeface="Menlo"/>
                <a:sym typeface="Menlo"/>
              </a:rPr>
              <a:t>getInteger()</a:t>
            </a:r>
            <a:r>
              <a:t> or </a:t>
            </a:r>
            <a:r>
              <a:rPr>
                <a:latin typeface="Menlo"/>
                <a:ea typeface="Menlo"/>
                <a:cs typeface="Menlo"/>
                <a:sym typeface="Menlo"/>
              </a:rPr>
              <a:t>getLine()</a:t>
            </a:r>
            <a:r>
              <a:t> to read input from the keyboard. They work as follows:</a:t>
            </a:r>
          </a:p>
        </p:txBody>
      </p:sp>
      <p:sp>
        <p:nvSpPr>
          <p:cNvPr id="175" name="#include &lt;iostream&gt;…"/>
          <p:cNvSpPr txBox="1"/>
          <p:nvPr/>
        </p:nvSpPr>
        <p:spPr>
          <a:xfrm>
            <a:off x="1812689" y="4313708"/>
            <a:ext cx="20758622" cy="7912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&lt;iostream&gt;</a:t>
            </a:r>
            <a:endParaRPr>
              <a:solidFill>
                <a:srgbClr val="0433FF"/>
              </a:solidFill>
            </a:endParaRPr>
          </a:p>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"console.h"</a:t>
            </a:r>
            <a:endParaRPr>
              <a:solidFill>
                <a:srgbClr val="0433FF"/>
              </a:solidFill>
            </a:endParaRPr>
          </a:p>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"simpio.h"</a:t>
            </a:r>
            <a:endParaRPr>
              <a:solidFill>
                <a:srgbClr val="0433FF"/>
              </a:solidFill>
            </a:endParaRPr>
          </a:p>
          <a:p>
            <a:pPr algn="l" defTabSz="565150">
              <a:tabLst>
                <a:tab pos="558800" algn="l"/>
              </a:tabLst>
              <a:defRPr sz="3600">
                <a:latin typeface="Menlo"/>
                <a:ea typeface="Menlo"/>
                <a:cs typeface="Menlo"/>
                <a:sym typeface="Menlo"/>
              </a:defRPr>
            </a:pPr>
          </a:p>
          <a:p>
            <a:pPr algn="l" defTabSz="565150">
              <a:tabLst>
                <a:tab pos="558800" algn="l"/>
              </a:tabLst>
              <a:defRPr sz="3600">
                <a:solidFill>
                  <a:srgbClr val="0433FF"/>
                </a:solidFill>
                <a:latin typeface="Menlo"/>
                <a:ea typeface="Menlo"/>
                <a:cs typeface="Menlo"/>
                <a:sym typeface="Menlo"/>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565150">
              <a:tabLst>
                <a:tab pos="558800" algn="l"/>
              </a:tabLst>
              <a:defRPr sz="3600">
                <a:latin typeface="Menlo"/>
                <a:ea typeface="Menlo"/>
                <a:cs typeface="Menlo"/>
                <a:sym typeface="Menlo"/>
              </a:defRPr>
            </a:pPr>
          </a:p>
          <a:p>
            <a:pPr algn="l" defTabSz="565150">
              <a:tabLst>
                <a:tab pos="558800" algn="l"/>
              </a:tabLst>
              <a:defRPr sz="3600">
                <a:latin typeface="Menlo"/>
                <a:ea typeface="Menlo"/>
                <a:cs typeface="Menlo"/>
                <a:sym typeface="Menlo"/>
              </a:defRPr>
            </a:pPr>
            <a:r>
              <a:rPr>
                <a:solidFill>
                  <a:srgbClr val="0433FF"/>
                </a:solidFill>
              </a:rPr>
              <a:t>int</a:t>
            </a:r>
            <a:r>
              <a:t> main() {</a:t>
            </a:r>
          </a:p>
          <a:p>
            <a:pPr algn="l" defTabSz="565150">
              <a:tabLst>
                <a:tab pos="558800" algn="l"/>
              </a:tabLst>
              <a:defRPr sz="3600">
                <a:latin typeface="Menlo"/>
                <a:ea typeface="Menlo"/>
                <a:cs typeface="Menlo"/>
                <a:sym typeface="Menlo"/>
              </a:defRPr>
            </a:pPr>
            <a:r>
              <a:t>    </a:t>
            </a:r>
            <a:r>
              <a:rPr>
                <a:solidFill>
                  <a:srgbClr val="0433FF"/>
                </a:solidFill>
              </a:rPr>
              <a:t>int</a:t>
            </a:r>
            <a:r>
              <a:t> a;</a:t>
            </a:r>
          </a:p>
          <a:p>
            <a:pPr algn="l" defTabSz="565150">
              <a:tabLst>
                <a:tab pos="558800" algn="l"/>
              </a:tabLst>
              <a:defRPr sz="3600">
                <a:solidFill>
                  <a:srgbClr val="3495AF"/>
                </a:solidFill>
                <a:latin typeface="Menlo"/>
                <a:ea typeface="Menlo"/>
                <a:cs typeface="Menlo"/>
                <a:sym typeface="Menlo"/>
              </a:defRPr>
            </a:pPr>
            <a:r>
              <a:rPr>
                <a:solidFill>
                  <a:srgbClr val="000000"/>
                </a:solidFill>
              </a:rPr>
              <a:t>    </a:t>
            </a:r>
            <a:r>
              <a:t>string</a:t>
            </a:r>
            <a:r>
              <a:rPr>
                <a:solidFill>
                  <a:srgbClr val="000000"/>
                </a:solidFill>
              </a:rPr>
              <a:t> s;</a:t>
            </a:r>
            <a:endParaRPr>
              <a:solidFill>
                <a:srgbClr val="000000"/>
              </a:solidFill>
            </a:endParaRPr>
          </a:p>
          <a:p>
            <a:pPr algn="l" defTabSz="565150">
              <a:tabLst>
                <a:tab pos="558800" algn="l"/>
              </a:tabLst>
              <a:defRPr sz="3600">
                <a:solidFill>
                  <a:srgbClr val="B4261A"/>
                </a:solidFill>
                <a:latin typeface="Menlo"/>
                <a:ea typeface="Menlo"/>
                <a:cs typeface="Menlo"/>
                <a:sym typeface="Menlo"/>
              </a:defRPr>
            </a:pPr>
            <a:r>
              <a:rPr>
                <a:solidFill>
                  <a:srgbClr val="000000"/>
                </a:solidFill>
              </a:rPr>
              <a:t>    a = getInteger(</a:t>
            </a:r>
            <a:r>
              <a:t>"Please enter an integer: "</a:t>
            </a:r>
            <a:r>
              <a:rPr>
                <a:solidFill>
                  <a:srgbClr val="000000"/>
                </a:solidFill>
              </a:rPr>
              <a:t>,</a:t>
            </a:r>
            <a:r>
              <a:t>"That wasn't an integer!"</a:t>
            </a:r>
            <a:r>
              <a:rPr>
                <a:solidFill>
                  <a:srgbClr val="000000"/>
                </a:solidFill>
              </a:rPr>
              <a:t>);</a:t>
            </a:r>
            <a:endParaRPr>
              <a:solidFill>
                <a:srgbClr val="000000"/>
              </a:solidFill>
            </a:endParaRPr>
          </a:p>
          <a:p>
            <a:pPr algn="l" defTabSz="565150">
              <a:tabLst>
                <a:tab pos="558800" algn="l"/>
              </a:tabLst>
              <a:defRPr sz="3600">
                <a:solidFill>
                  <a:srgbClr val="B4261A"/>
                </a:solidFill>
                <a:latin typeface="Menlo"/>
                <a:ea typeface="Menlo"/>
                <a:cs typeface="Menlo"/>
                <a:sym typeface="Menlo"/>
              </a:defRPr>
            </a:pPr>
            <a:r>
              <a:rPr>
                <a:solidFill>
                  <a:srgbClr val="000000"/>
                </a:solidFill>
              </a:rPr>
              <a:t>    s = getLine(</a:t>
            </a:r>
            <a:r>
              <a:t>"Please type in a string: "</a:t>
            </a:r>
            <a:r>
              <a:rPr>
                <a:solidFill>
                  <a:srgbClr val="000000"/>
                </a:solidFill>
              </a:rPr>
              <a:t>);</a:t>
            </a:r>
            <a:endParaRPr>
              <a:solidFill>
                <a:srgbClr val="000000"/>
              </a:solidFill>
            </a:endParaRPr>
          </a:p>
          <a:p>
            <a:pPr algn="l" defTabSz="565150">
              <a:tabLst>
                <a:tab pos="558800" algn="l"/>
              </a:tabLst>
              <a:defRPr sz="3600">
                <a:solidFill>
                  <a:srgbClr val="B4261A"/>
                </a:solidFill>
                <a:latin typeface="Menlo"/>
                <a:ea typeface="Menlo"/>
                <a:cs typeface="Menlo"/>
                <a:sym typeface="Menlo"/>
              </a:defRPr>
            </a:pPr>
            <a:r>
              <a:rPr>
                <a:solidFill>
                  <a:srgbClr val="000000"/>
                </a:solidFill>
              </a:rPr>
              <a:t>    cout &lt;&lt; </a:t>
            </a:r>
            <a:r>
              <a:t>"Your integer: "</a:t>
            </a:r>
            <a:r>
              <a:rPr>
                <a:solidFill>
                  <a:srgbClr val="000000"/>
                </a:solidFill>
              </a:rPr>
              <a:t> &lt;&lt; a &lt;&lt; endl;</a:t>
            </a:r>
            <a:endParaRPr>
              <a:solidFill>
                <a:srgbClr val="000000"/>
              </a:solidFill>
            </a:endParaRPr>
          </a:p>
          <a:p>
            <a:pPr algn="l" defTabSz="565150">
              <a:tabLst>
                <a:tab pos="558800" algn="l"/>
              </a:tabLst>
              <a:defRPr sz="3600">
                <a:solidFill>
                  <a:srgbClr val="B4261A"/>
                </a:solidFill>
                <a:latin typeface="Menlo"/>
                <a:ea typeface="Menlo"/>
                <a:cs typeface="Menlo"/>
                <a:sym typeface="Menlo"/>
              </a:defRPr>
            </a:pPr>
            <a:r>
              <a:rPr>
                <a:solidFill>
                  <a:srgbClr val="000000"/>
                </a:solidFill>
              </a:rPr>
              <a:t>    cout &lt;&lt; </a:t>
            </a:r>
            <a:r>
              <a:t>"Your string: "</a:t>
            </a:r>
            <a:r>
              <a:rPr>
                <a:solidFill>
                  <a:srgbClr val="000000"/>
                </a:solidFill>
              </a:rPr>
              <a:t> &lt;&lt; s &lt;&lt; endl;</a:t>
            </a:r>
            <a:endParaRPr>
              <a:solidFill>
                <a:srgbClr val="000000"/>
              </a:solidFill>
            </a:endParaRPr>
          </a:p>
          <a:p>
            <a:pPr algn="l" defTabSz="56515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565150">
              <a:tabLst>
                <a:tab pos="558800" algn="l"/>
              </a:tabLst>
              <a:defRPr sz="3600">
                <a:latin typeface="Menlo"/>
                <a:ea typeface="Menlo"/>
                <a:cs typeface="Menlo"/>
                <a:sym typeface="Menlo"/>
              </a:defRPr>
            </a:pPr>
            <a:r>
              <a:t>}</a:t>
            </a:r>
          </a:p>
        </p:txBody>
      </p:sp>
      <p:sp>
        <p:nvSpPr>
          <p:cNvPr id="176" name="Circle"/>
          <p:cNvSpPr/>
          <p:nvPr/>
        </p:nvSpPr>
        <p:spPr>
          <a:xfrm>
            <a:off x="16259629" y="1889345"/>
            <a:ext cx="1270001" cy="1270001"/>
          </a:xfrm>
          <a:prstGeom prst="ellipse">
            <a:avLst/>
          </a:prstGeom>
          <a:solidFill>
            <a:srgbClr val="7F0325">
              <a:alpha val="34741"/>
            </a:srgbClr>
          </a:solidFill>
          <a:ln w="12700">
            <a:miter lim="400000"/>
          </a:ln>
        </p:spPr>
        <p:txBody>
          <a:bodyPr lIns="50800" tIns="50800" rIns="50800" bIns="50800" anchor="ctr"/>
          <a:lstStyle/>
          <a:p>
            <a:pPr>
              <a:defRPr>
                <a:solidFill>
                  <a:srgbClr val="7F0325">
                    <a:alpha val="34741"/>
                  </a:srgbClr>
                </a:solidFill>
              </a:defRPr>
            </a:pPr>
          </a:p>
        </p:txBody>
      </p:sp>
      <p:sp>
        <p:nvSpPr>
          <p:cNvPr id="177" name="Note the uppercase L"/>
          <p:cNvSpPr txBox="1"/>
          <p:nvPr/>
        </p:nvSpPr>
        <p:spPr>
          <a:xfrm>
            <a:off x="17465266" y="3531005"/>
            <a:ext cx="604329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Note the uppercase L</a:t>
            </a:r>
          </a:p>
        </p:txBody>
      </p:sp>
      <p:sp>
        <p:nvSpPr>
          <p:cNvPr id="178" name="Line"/>
          <p:cNvSpPr/>
          <p:nvPr/>
        </p:nvSpPr>
        <p:spPr>
          <a:xfrm flipH="1" flipV="1">
            <a:off x="17472564" y="3001855"/>
            <a:ext cx="2984869" cy="678957"/>
          </a:xfrm>
          <a:prstGeom prst="line">
            <a:avLst/>
          </a:prstGeom>
          <a:ln w="1016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78"/>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7" grpId="3"/>
      <p:bldP build="whole" bldLvl="1" animBg="1" rev="0" advAuto="0" spid="178" grpId="2"/>
      <p:bldP build="whole" bldLvl="1" animBg="1" rev="0" advAuto="0" spid="176" grpId="1"/>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Input / Output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Input / Output in C++</a:t>
            </a:r>
          </a:p>
        </p:txBody>
      </p:sp>
      <p:sp>
        <p:nvSpPr>
          <p:cNvPr id="181" name="To read in input from a file, use the getline() function"/>
          <p:cNvSpPr txBox="1"/>
          <p:nvPr/>
        </p:nvSpPr>
        <p:spPr>
          <a:xfrm>
            <a:off x="660782" y="1940145"/>
            <a:ext cx="23062435" cy="1006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762000" indent="-762000" algn="l">
              <a:buSzPct val="75000"/>
              <a:buFont typeface="Helvetica Neue"/>
              <a:buChar char="•"/>
              <a:defRPr sz="6000"/>
            </a:lvl1pPr>
          </a:lstStyle>
          <a:p>
            <a:pPr/>
            <a:r>
              <a:t>To read in input from a file, use the getline() function</a:t>
            </a:r>
          </a:p>
        </p:txBody>
      </p:sp>
      <p:sp>
        <p:nvSpPr>
          <p:cNvPr id="182" name="#include &lt;iostream&gt;…"/>
          <p:cNvSpPr txBox="1"/>
          <p:nvPr/>
        </p:nvSpPr>
        <p:spPr>
          <a:xfrm>
            <a:off x="1486117" y="3945407"/>
            <a:ext cx="16905016" cy="8953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&lt;iostream&gt;</a:t>
            </a:r>
            <a:endParaRPr>
              <a:solidFill>
                <a:srgbClr val="0433FF"/>
              </a:solidFill>
            </a:endParaRPr>
          </a:p>
          <a:p>
            <a:pPr algn="l" defTabSz="565150">
              <a:tabLst>
                <a:tab pos="558800" algn="l"/>
              </a:tabLst>
              <a:defRPr sz="3600">
                <a:solidFill>
                  <a:srgbClr val="0433FF"/>
                </a:solidFill>
                <a:latin typeface="Menlo"/>
                <a:ea typeface="Menlo"/>
                <a:cs typeface="Menlo"/>
                <a:sym typeface="Menlo"/>
              </a:defRPr>
            </a:pPr>
            <a:r>
              <a:t>#include </a:t>
            </a:r>
            <a:r>
              <a:rPr>
                <a:solidFill>
                  <a:srgbClr val="B4261A"/>
                </a:solidFill>
              </a:rPr>
              <a:t>&lt;fstream&gt;</a:t>
            </a:r>
          </a:p>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"console.h"</a:t>
            </a:r>
            <a:endParaRPr>
              <a:solidFill>
                <a:srgbClr val="0433FF"/>
              </a:solidFill>
            </a:endParaRPr>
          </a:p>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"simpio.h"</a:t>
            </a:r>
            <a:endParaRPr>
              <a:solidFill>
                <a:srgbClr val="0433FF"/>
              </a:solidFill>
            </a:endParaRPr>
          </a:p>
          <a:p>
            <a:pPr algn="l" defTabSz="565150">
              <a:tabLst>
                <a:tab pos="558800" algn="l"/>
              </a:tabLst>
              <a:defRPr sz="3600">
                <a:solidFill>
                  <a:srgbClr val="B4261A"/>
                </a:solidFill>
                <a:latin typeface="Menlo"/>
                <a:ea typeface="Menlo"/>
                <a:cs typeface="Menlo"/>
                <a:sym typeface="Menlo"/>
              </a:defRPr>
            </a:pPr>
            <a:r>
              <a:rPr>
                <a:solidFill>
                  <a:srgbClr val="0433FF"/>
                </a:solidFill>
              </a:rPr>
              <a:t>#include </a:t>
            </a:r>
            <a:r>
              <a:t>"filelib.h"</a:t>
            </a:r>
            <a:endParaRPr>
              <a:solidFill>
                <a:srgbClr val="0433FF"/>
              </a:solidFill>
            </a:endParaRPr>
          </a:p>
          <a:p>
            <a:pPr algn="l" defTabSz="565150">
              <a:tabLst>
                <a:tab pos="558800" algn="l"/>
              </a:tabLst>
              <a:defRPr sz="3600">
                <a:latin typeface="Menlo"/>
                <a:ea typeface="Menlo"/>
                <a:cs typeface="Menlo"/>
                <a:sym typeface="Menlo"/>
              </a:defRPr>
            </a:pPr>
            <a:r>
              <a:t> </a:t>
            </a:r>
          </a:p>
          <a:p>
            <a:pPr algn="l" defTabSz="565150">
              <a:tabLst>
                <a:tab pos="558800" algn="l"/>
              </a:tabLst>
              <a:defRPr sz="3600">
                <a:solidFill>
                  <a:srgbClr val="0433FF"/>
                </a:solidFill>
                <a:latin typeface="Menlo"/>
                <a:ea typeface="Menlo"/>
                <a:cs typeface="Menlo"/>
                <a:sym typeface="Menlo"/>
              </a:defRPr>
            </a:pPr>
            <a:r>
              <a:rPr>
                <a:solidFill>
                  <a:srgbClr val="000000"/>
                </a:solidFill>
              </a:rPr>
              <a:t> </a:t>
            </a: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565150">
              <a:tabLst>
                <a:tab pos="558800" algn="l"/>
              </a:tabLst>
              <a:defRPr sz="3600">
                <a:latin typeface="Menlo"/>
                <a:ea typeface="Menlo"/>
                <a:cs typeface="Menlo"/>
                <a:sym typeface="Menlo"/>
              </a:defRPr>
            </a:pPr>
            <a:r>
              <a:t> </a:t>
            </a:r>
          </a:p>
          <a:p>
            <a:pPr algn="l" defTabSz="565150">
              <a:tabLst>
                <a:tab pos="558800" algn="l"/>
              </a:tabLst>
              <a:defRPr sz="3600">
                <a:latin typeface="Menlo"/>
                <a:ea typeface="Menlo"/>
                <a:cs typeface="Menlo"/>
                <a:sym typeface="Menlo"/>
              </a:defRPr>
            </a:pPr>
            <a:r>
              <a:t> </a:t>
            </a:r>
            <a:r>
              <a:rPr>
                <a:solidFill>
                  <a:srgbClr val="0433FF"/>
                </a:solidFill>
              </a:rPr>
              <a:t>int</a:t>
            </a:r>
            <a:r>
              <a:t> main() {</a:t>
            </a:r>
          </a:p>
          <a:p>
            <a:pPr algn="l" defTabSz="565150">
              <a:tabLst>
                <a:tab pos="558800" algn="l"/>
              </a:tabLst>
              <a:defRPr sz="3600">
                <a:latin typeface="Menlo"/>
                <a:ea typeface="Menlo"/>
                <a:cs typeface="Menlo"/>
                <a:sym typeface="Menlo"/>
              </a:defRPr>
            </a:pPr>
            <a:r>
              <a:t>     </a:t>
            </a:r>
            <a:r>
              <a:t>string</a:t>
            </a:r>
            <a:r>
              <a:t> s;</a:t>
            </a:r>
          </a:p>
          <a:p>
            <a:pPr algn="l" defTabSz="565150">
              <a:tabLst>
                <a:tab pos="558800" algn="l"/>
              </a:tabLst>
              <a:defRPr sz="3600">
                <a:latin typeface="Menlo"/>
                <a:ea typeface="Menlo"/>
                <a:cs typeface="Menlo"/>
                <a:sym typeface="Menlo"/>
              </a:defRPr>
            </a:pPr>
            <a:r>
              <a:t>         </a:t>
            </a:r>
          </a:p>
          <a:p>
            <a:pPr algn="l" defTabSz="565150">
              <a:tabLst>
                <a:tab pos="558800" algn="l"/>
              </a:tabLst>
              <a:defRPr sz="3600">
                <a:solidFill>
                  <a:srgbClr val="008F00"/>
                </a:solidFill>
                <a:latin typeface="Menlo"/>
                <a:ea typeface="Menlo"/>
                <a:cs typeface="Menlo"/>
                <a:sym typeface="Menlo"/>
              </a:defRPr>
            </a:pPr>
            <a:r>
              <a:rPr>
                <a:solidFill>
                  <a:srgbClr val="000000"/>
                </a:solidFill>
              </a:rPr>
              <a:t> </a:t>
            </a:r>
            <a:r>
              <a:t>    </a:t>
            </a:r>
            <a:r>
              <a:rPr>
                <a:solidFill>
                  <a:srgbClr val="3495AF"/>
                </a:solidFill>
              </a:rPr>
              <a:t>ifstream</a:t>
            </a:r>
            <a:r>
              <a:t> stream;</a:t>
            </a:r>
          </a:p>
          <a:p>
            <a:pPr algn="l" defTabSz="565150">
              <a:tabLst>
                <a:tab pos="558800" algn="l"/>
              </a:tabLst>
              <a:defRPr sz="3600">
                <a:latin typeface="Menlo"/>
                <a:ea typeface="Menlo"/>
                <a:cs typeface="Menlo"/>
                <a:sym typeface="Menlo"/>
              </a:defRPr>
            </a:pPr>
            <a:r>
              <a:t>     openFile(stream, </a:t>
            </a:r>
            <a:r>
              <a:rPr>
                <a:solidFill>
                  <a:srgbClr val="B4261A"/>
                </a:solidFill>
              </a:rPr>
              <a:t>"readme.txt"</a:t>
            </a:r>
            <a:r>
              <a:t>);</a:t>
            </a:r>
          </a:p>
          <a:p>
            <a:pPr algn="l" defTabSz="565150">
              <a:tabLst>
                <a:tab pos="558800" algn="l"/>
              </a:tabLst>
              <a:defRPr sz="3600">
                <a:latin typeface="Menlo"/>
                <a:ea typeface="Menlo"/>
                <a:cs typeface="Menlo"/>
                <a:sym typeface="Menlo"/>
              </a:defRPr>
            </a:pPr>
            <a:r>
              <a:t>     getline(stream,s);</a:t>
            </a:r>
          </a:p>
          <a:p>
            <a:pPr algn="l" defTabSz="565150">
              <a:tabLst>
                <a:tab pos="558800" algn="l"/>
              </a:tabLst>
              <a:defRPr sz="3600">
                <a:solidFill>
                  <a:srgbClr val="B4261A"/>
                </a:solidFill>
                <a:latin typeface="Menlo"/>
                <a:ea typeface="Menlo"/>
                <a:cs typeface="Menlo"/>
                <a:sym typeface="Menlo"/>
              </a:defRPr>
            </a:pPr>
            <a:r>
              <a:rPr>
                <a:solidFill>
                  <a:srgbClr val="000000"/>
                </a:solidFill>
              </a:rPr>
              <a:t>     cout &lt;&lt; </a:t>
            </a:r>
            <a:r>
              <a:t>"The first line of the file is: "</a:t>
            </a:r>
            <a:r>
              <a:rPr>
                <a:solidFill>
                  <a:srgbClr val="000000"/>
                </a:solidFill>
              </a:rPr>
              <a:t> &lt;&lt; s &lt;&lt; endl;</a:t>
            </a:r>
            <a:endParaRPr>
              <a:solidFill>
                <a:srgbClr val="000000"/>
              </a:solidFill>
            </a:endParaRPr>
          </a:p>
          <a:p>
            <a:pPr algn="l" defTabSz="565150">
              <a:tabLst>
                <a:tab pos="558800" algn="l"/>
              </a:tabLst>
              <a:defRPr sz="36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565150">
              <a:tabLst>
                <a:tab pos="558800" algn="l"/>
              </a:tabLst>
              <a:defRPr sz="3600">
                <a:latin typeface="Menlo"/>
                <a:ea typeface="Menlo"/>
                <a:cs typeface="Menlo"/>
                <a:sym typeface="Menlo"/>
              </a:defRPr>
            </a:pPr>
            <a:r>
              <a:t> }</a:t>
            </a:r>
          </a:p>
        </p:txBody>
      </p:sp>
      <p:sp>
        <p:nvSpPr>
          <p:cNvPr id="183" name="Circle"/>
          <p:cNvSpPr/>
          <p:nvPr/>
        </p:nvSpPr>
        <p:spPr>
          <a:xfrm>
            <a:off x="13429343" y="1808444"/>
            <a:ext cx="1270001" cy="1270001"/>
          </a:xfrm>
          <a:prstGeom prst="ellipse">
            <a:avLst/>
          </a:prstGeom>
          <a:solidFill>
            <a:srgbClr val="7F0325">
              <a:alpha val="34741"/>
            </a:srgbClr>
          </a:solidFill>
          <a:ln w="12700">
            <a:miter lim="400000"/>
          </a:ln>
        </p:spPr>
        <p:txBody>
          <a:bodyPr lIns="50800" tIns="50800" rIns="50800" bIns="50800" anchor="ctr"/>
          <a:lstStyle/>
          <a:p>
            <a:pPr>
              <a:defRPr>
                <a:solidFill>
                  <a:srgbClr val="7F0325">
                    <a:alpha val="34741"/>
                  </a:srgbClr>
                </a:solidFill>
              </a:defRPr>
            </a:pPr>
          </a:p>
        </p:txBody>
      </p:sp>
      <p:sp>
        <p:nvSpPr>
          <p:cNvPr id="184" name="Note the lowercase L"/>
          <p:cNvSpPr txBox="1"/>
          <p:nvPr/>
        </p:nvSpPr>
        <p:spPr>
          <a:xfrm>
            <a:off x="17354776" y="3524655"/>
            <a:ext cx="626427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7F0325"/>
                </a:solidFill>
              </a:defRPr>
            </a:pPr>
            <a:r>
              <a:t>Note the </a:t>
            </a:r>
            <a:r>
              <a:rPr b="1">
                <a:latin typeface="Helvetica Neue"/>
                <a:ea typeface="Helvetica Neue"/>
                <a:cs typeface="Helvetica Neue"/>
                <a:sym typeface="Helvetica Neue"/>
              </a:rPr>
              <a:t>lowercase</a:t>
            </a:r>
            <a:r>
              <a:t> L</a:t>
            </a:r>
          </a:p>
        </p:txBody>
      </p:sp>
      <p:sp>
        <p:nvSpPr>
          <p:cNvPr id="185" name="Line"/>
          <p:cNvSpPr/>
          <p:nvPr/>
        </p:nvSpPr>
        <p:spPr>
          <a:xfrm flipH="1" flipV="1">
            <a:off x="14620507" y="2958312"/>
            <a:ext cx="2984869" cy="678958"/>
          </a:xfrm>
          <a:prstGeom prst="line">
            <a:avLst/>
          </a:prstGeom>
          <a:ln w="1016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8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4" grpId="3"/>
      <p:bldP build="whole" bldLvl="1" animBg="1" rev="0" advAuto="0" spid="183" grpId="1"/>
      <p:bldP build="whole" bldLvl="1" animBg="1" rev="0" advAuto="0" spid="185" grpId="2"/>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Defining Functions (2.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Defining Functions (2.3)</a:t>
            </a:r>
          </a:p>
        </p:txBody>
      </p:sp>
      <p:sp>
        <p:nvSpPr>
          <p:cNvPr id="188" name="A C++ function is like a Java method. Similar declaration syntax but without the public or private keyword in front.…"/>
          <p:cNvSpPr txBox="1"/>
          <p:nvPr/>
        </p:nvSpPr>
        <p:spPr>
          <a:xfrm>
            <a:off x="196532" y="1720849"/>
            <a:ext cx="24426057" cy="9690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6000"/>
            </a:pPr>
            <a:r>
              <a:t>A C++ </a:t>
            </a:r>
            <a:r>
              <a:rPr b="1">
                <a:latin typeface="Helvetica Neue"/>
                <a:ea typeface="Helvetica Neue"/>
                <a:cs typeface="Helvetica Neue"/>
                <a:sym typeface="Helvetica Neue"/>
              </a:rPr>
              <a:t>function</a:t>
            </a:r>
            <a:r>
              <a:t> is like a Java </a:t>
            </a:r>
            <a:r>
              <a:rPr b="1">
                <a:latin typeface="Helvetica Neue"/>
                <a:ea typeface="Helvetica Neue"/>
                <a:cs typeface="Helvetica Neue"/>
                <a:sym typeface="Helvetica Neue"/>
              </a:rPr>
              <a:t>method</a:t>
            </a:r>
            <a:r>
              <a:t>. Similar declaration syntax but without the public or private keyword in front.</a:t>
            </a:r>
          </a:p>
          <a:p>
            <a:pPr algn="l">
              <a:defRPr sz="6000"/>
            </a:pPr>
          </a:p>
          <a:p>
            <a:pPr algn="l">
              <a:defRPr sz="6000"/>
            </a:pPr>
          </a:p>
          <a:p>
            <a:pPr algn="l">
              <a:defRPr sz="5500">
                <a:latin typeface="Courier"/>
                <a:ea typeface="Courier"/>
                <a:cs typeface="Courier"/>
                <a:sym typeface="Courier"/>
              </a:defRPr>
            </a:pPr>
            <a:r>
              <a:rPr b="1" i="1"/>
              <a:t>type functionName(type name, type name, ..., type name)</a:t>
            </a:r>
            <a:r>
              <a:t> {</a:t>
            </a:r>
          </a:p>
          <a:p>
            <a:pPr algn="l">
              <a:defRPr i="1" sz="5500">
                <a:latin typeface="Courier"/>
                <a:ea typeface="Courier"/>
                <a:cs typeface="Courier"/>
                <a:sym typeface="Courier"/>
              </a:defRPr>
            </a:pPr>
            <a:r>
              <a:t>    </a:t>
            </a:r>
            <a:r>
              <a:rPr b="1"/>
              <a:t>statement;</a:t>
            </a:r>
            <a:endParaRPr b="1"/>
          </a:p>
          <a:p>
            <a:pPr algn="l">
              <a:defRPr b="1" i="1" sz="5500">
                <a:latin typeface="Courier"/>
                <a:ea typeface="Courier"/>
                <a:cs typeface="Courier"/>
                <a:sym typeface="Courier"/>
              </a:defRPr>
            </a:pPr>
            <a:r>
              <a:t>    statement;</a:t>
            </a:r>
          </a:p>
          <a:p>
            <a:pPr algn="l">
              <a:defRPr b="1" i="1" sz="5500">
                <a:latin typeface="Courier"/>
                <a:ea typeface="Courier"/>
                <a:cs typeface="Courier"/>
                <a:sym typeface="Courier"/>
              </a:defRPr>
            </a:pPr>
            <a:r>
              <a:t>    ...</a:t>
            </a:r>
          </a:p>
          <a:p>
            <a:pPr algn="l">
              <a:defRPr b="1" i="1" sz="5500">
                <a:latin typeface="Courier"/>
                <a:ea typeface="Courier"/>
                <a:cs typeface="Courier"/>
                <a:sym typeface="Courier"/>
              </a:defRPr>
            </a:pPr>
            <a:r>
              <a:t>    statement;</a:t>
            </a:r>
          </a:p>
          <a:p>
            <a:pPr algn="l">
              <a:defRPr b="1" i="1" sz="5500">
                <a:latin typeface="Courier"/>
                <a:ea typeface="Courier"/>
                <a:cs typeface="Courier"/>
                <a:sym typeface="Courier"/>
              </a:defRPr>
            </a:pPr>
            <a:r>
              <a:t>    </a:t>
            </a:r>
            <a:r>
              <a:rPr b="0" i="0"/>
              <a:t>return</a:t>
            </a:r>
            <a:r>
              <a:t> expression; </a:t>
            </a:r>
            <a:r>
              <a:rPr>
                <a:solidFill>
                  <a:srgbClr val="008F00"/>
                </a:solidFill>
              </a:rPr>
              <a:t>// if return type is not void</a:t>
            </a:r>
          </a:p>
          <a:p>
            <a:pPr algn="l">
              <a:defRPr sz="5500">
                <a:latin typeface="Courier"/>
                <a:ea typeface="Courier"/>
                <a:cs typeface="Courier"/>
                <a:sym typeface="Courier"/>
              </a:defRPr>
            </a:pPr>
            <a:r>
              <a:t>}</a:t>
            </a:r>
          </a:p>
        </p:txBody>
      </p:sp>
      <p:sp>
        <p:nvSpPr>
          <p:cNvPr id="189" name="return type"/>
          <p:cNvSpPr txBox="1"/>
          <p:nvPr/>
        </p:nvSpPr>
        <p:spPr>
          <a:xfrm>
            <a:off x="1431178" y="3734174"/>
            <a:ext cx="306641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latin typeface="Helvetica Neue"/>
                <a:ea typeface="Helvetica Neue"/>
                <a:cs typeface="Helvetica Neue"/>
                <a:sym typeface="Helvetica Neue"/>
              </a:defRPr>
            </a:lvl1pPr>
          </a:lstStyle>
          <a:p>
            <a:pPr/>
            <a:r>
              <a:t>return type</a:t>
            </a:r>
          </a:p>
        </p:txBody>
      </p:sp>
      <p:sp>
        <p:nvSpPr>
          <p:cNvPr id="190" name="parameters"/>
          <p:cNvSpPr txBox="1"/>
          <p:nvPr/>
        </p:nvSpPr>
        <p:spPr>
          <a:xfrm>
            <a:off x="11638134" y="3734174"/>
            <a:ext cx="3219451"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latin typeface="Helvetica Neue"/>
                <a:ea typeface="Helvetica Neue"/>
                <a:cs typeface="Helvetica Neue"/>
                <a:sym typeface="Helvetica Neue"/>
              </a:defRPr>
            </a:lvl1pPr>
          </a:lstStyle>
          <a:p>
            <a:pPr/>
            <a:r>
              <a:t>parameters</a:t>
            </a:r>
          </a:p>
        </p:txBody>
      </p:sp>
      <p:sp>
        <p:nvSpPr>
          <p:cNvPr id="191" name="Line"/>
          <p:cNvSpPr/>
          <p:nvPr/>
        </p:nvSpPr>
        <p:spPr>
          <a:xfrm flipH="1">
            <a:off x="1450699" y="4626029"/>
            <a:ext cx="1365618" cy="942334"/>
          </a:xfrm>
          <a:prstGeom prst="line">
            <a:avLst/>
          </a:prstGeom>
          <a:ln w="63500">
            <a:solidFill>
              <a:srgbClr val="000000"/>
            </a:solidFill>
            <a:miter lim="400000"/>
            <a:tailEnd type="triangle"/>
          </a:ln>
        </p:spPr>
        <p:txBody>
          <a:bodyPr lIns="50800" tIns="50800" rIns="50800" bIns="50800" anchor="ctr"/>
          <a:lstStyle/>
          <a:p>
            <a:pPr/>
          </a:p>
        </p:txBody>
      </p:sp>
      <p:sp>
        <p:nvSpPr>
          <p:cNvPr id="192" name="Line"/>
          <p:cNvSpPr/>
          <p:nvPr/>
        </p:nvSpPr>
        <p:spPr>
          <a:xfrm flipH="1">
            <a:off x="9385556" y="4626029"/>
            <a:ext cx="1845502" cy="944479"/>
          </a:xfrm>
          <a:prstGeom prst="line">
            <a:avLst/>
          </a:prstGeom>
          <a:ln w="63500">
            <a:solidFill>
              <a:srgbClr val="000000"/>
            </a:solidFill>
            <a:miter lim="400000"/>
            <a:tailEnd type="triangle"/>
          </a:ln>
        </p:spPr>
        <p:txBody>
          <a:bodyPr lIns="50800" tIns="50800" rIns="50800" bIns="50800" anchor="ctr"/>
          <a:lstStyle/>
          <a:p>
            <a:pPr/>
          </a:p>
        </p:txBody>
      </p:sp>
      <p:sp>
        <p:nvSpPr>
          <p:cNvPr id="193" name="Line"/>
          <p:cNvSpPr/>
          <p:nvPr/>
        </p:nvSpPr>
        <p:spPr>
          <a:xfrm>
            <a:off x="15477380" y="4682339"/>
            <a:ext cx="4158995" cy="832790"/>
          </a:xfrm>
          <a:prstGeom prst="line">
            <a:avLst/>
          </a:prstGeom>
          <a:ln w="63500">
            <a:solidFill>
              <a:srgbClr val="000000"/>
            </a:solidFill>
            <a:miter lim="400000"/>
            <a:tailEnd type="triangle"/>
          </a:ln>
        </p:spPr>
        <p:txBody>
          <a:bodyPr lIns="50800" tIns="50800" rIns="50800" bIns="50800" anchor="ctr"/>
          <a:lstStyle/>
          <a:p>
            <a:pPr/>
          </a:p>
        </p:txBody>
      </p:sp>
      <p:sp>
        <p:nvSpPr>
          <p:cNvPr id="194" name="Line"/>
          <p:cNvSpPr/>
          <p:nvPr/>
        </p:nvSpPr>
        <p:spPr>
          <a:xfrm flipH="1">
            <a:off x="13247502" y="4696879"/>
            <a:ext cx="1396" cy="1011648"/>
          </a:xfrm>
          <a:prstGeom prst="line">
            <a:avLst/>
          </a:prstGeom>
          <a:ln w="63500">
            <a:solidFill>
              <a:srgbClr val="000000"/>
            </a:solidFill>
            <a:miter lim="400000"/>
            <a:tailEnd type="triangle"/>
          </a:ln>
        </p:spPr>
        <p:txBody>
          <a:bodyPr lIns="50800" tIns="50800" rIns="50800" bIns="50800" anchor="ctr"/>
          <a:lstStyle/>
          <a:p>
            <a:pPr/>
          </a:p>
        </p:txBody>
      </p:sp>
      <p:sp>
        <p:nvSpPr>
          <p:cNvPr id="195" name="Calling a function:…"/>
          <p:cNvSpPr txBox="1"/>
          <p:nvPr/>
        </p:nvSpPr>
        <p:spPr>
          <a:xfrm>
            <a:off x="335819" y="11614113"/>
            <a:ext cx="22140862" cy="194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000"/>
            </a:pPr>
            <a:r>
              <a:t>Calling a function: </a:t>
            </a:r>
          </a:p>
          <a:p>
            <a:pPr algn="l">
              <a:defRPr b="1" i="1" sz="6000">
                <a:latin typeface="Courier"/>
                <a:ea typeface="Courier"/>
                <a:cs typeface="Courier"/>
                <a:sym typeface="Courier"/>
              </a:defRPr>
            </a:pPr>
            <a:r>
              <a:t>functionName(value, value, ..., value);</a:t>
            </a:r>
          </a:p>
        </p:txBody>
      </p:sp>
      <p:sp>
        <p:nvSpPr>
          <p:cNvPr id="196" name="arguments (called in the same order as the parameters)"/>
          <p:cNvSpPr txBox="1"/>
          <p:nvPr/>
        </p:nvSpPr>
        <p:spPr>
          <a:xfrm>
            <a:off x="8332216" y="10854600"/>
            <a:ext cx="13345916"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sz="4200">
                <a:latin typeface="Helvetica Neue"/>
                <a:ea typeface="Helvetica Neue"/>
                <a:cs typeface="Helvetica Neue"/>
                <a:sym typeface="Helvetica Neue"/>
              </a:defRPr>
            </a:pPr>
            <a:r>
              <a:t>arguments (called in the </a:t>
            </a:r>
            <a:r>
              <a:rPr b="1" i="0"/>
              <a:t>same order </a:t>
            </a:r>
            <a:r>
              <a:t>as the parameters)</a:t>
            </a:r>
          </a:p>
        </p:txBody>
      </p:sp>
      <p:sp>
        <p:nvSpPr>
          <p:cNvPr id="197" name="Line"/>
          <p:cNvSpPr/>
          <p:nvPr/>
        </p:nvSpPr>
        <p:spPr>
          <a:xfrm flipH="1">
            <a:off x="8046698" y="11801668"/>
            <a:ext cx="1845502" cy="944479"/>
          </a:xfrm>
          <a:prstGeom prst="line">
            <a:avLst/>
          </a:prstGeom>
          <a:ln w="63500">
            <a:solidFill>
              <a:srgbClr val="000000"/>
            </a:solidFill>
            <a:miter lim="400000"/>
            <a:tailEnd type="triangle"/>
          </a:ln>
        </p:spPr>
        <p:txBody>
          <a:bodyPr lIns="50800" tIns="50800" rIns="50800" bIns="50800" anchor="ctr"/>
          <a:lstStyle/>
          <a:p>
            <a:pPr/>
          </a:p>
        </p:txBody>
      </p:sp>
      <p:sp>
        <p:nvSpPr>
          <p:cNvPr id="198" name="Line"/>
          <p:cNvSpPr/>
          <p:nvPr/>
        </p:nvSpPr>
        <p:spPr>
          <a:xfrm>
            <a:off x="12757231" y="11861145"/>
            <a:ext cx="2522897" cy="780400"/>
          </a:xfrm>
          <a:prstGeom prst="line">
            <a:avLst/>
          </a:prstGeom>
          <a:ln w="63500">
            <a:solidFill>
              <a:srgbClr val="000000"/>
            </a:solidFill>
            <a:miter lim="400000"/>
            <a:tailEnd type="triangle"/>
          </a:ln>
        </p:spPr>
        <p:txBody>
          <a:bodyPr lIns="50800" tIns="50800" rIns="50800" bIns="50800" anchor="ctr"/>
          <a:lstStyle/>
          <a:p>
            <a:pPr/>
          </a:p>
        </p:txBody>
      </p:sp>
      <p:sp>
        <p:nvSpPr>
          <p:cNvPr id="199" name="Line"/>
          <p:cNvSpPr/>
          <p:nvPr/>
        </p:nvSpPr>
        <p:spPr>
          <a:xfrm flipH="1">
            <a:off x="11091145" y="11753973"/>
            <a:ext cx="1395" cy="1011649"/>
          </a:xfrm>
          <a:prstGeom prst="line">
            <a:avLst/>
          </a:prstGeom>
          <a:ln w="635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Function Return Typ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Function Return Types</a:t>
            </a:r>
          </a:p>
        </p:txBody>
      </p:sp>
      <p:sp>
        <p:nvSpPr>
          <p:cNvPr id="202" name="A C++ function must have a return type, which can be any time (including user-defined types, which we will cover later).…"/>
          <p:cNvSpPr txBox="1"/>
          <p:nvPr/>
        </p:nvSpPr>
        <p:spPr>
          <a:xfrm>
            <a:off x="127958" y="1355012"/>
            <a:ext cx="24128084" cy="132747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000"/>
            </a:pPr>
            <a:r>
              <a:t>A C++ function must have a return type, which can be any time (including user-defined types, which we will cover later).</a:t>
            </a:r>
          </a:p>
          <a:p>
            <a:pPr algn="l">
              <a:defRPr sz="6000"/>
            </a:pPr>
          </a:p>
          <a:p>
            <a:pPr algn="l">
              <a:defRPr sz="5500">
                <a:latin typeface="Courier"/>
                <a:ea typeface="Courier"/>
                <a:cs typeface="Courier"/>
                <a:sym typeface="Courier"/>
              </a:defRPr>
            </a:pPr>
            <a:r>
              <a:rPr b="1" i="1"/>
              <a:t>double </a:t>
            </a:r>
            <a:r>
              <a:rPr i="1"/>
              <a:t>square(double x);</a:t>
            </a:r>
            <a:r>
              <a:rPr b="1" i="1"/>
              <a:t> </a:t>
            </a:r>
            <a:r>
              <a:rPr b="1" i="1">
                <a:solidFill>
                  <a:srgbClr val="008F00"/>
                </a:solidFill>
              </a:rPr>
              <a:t>// returns a double</a:t>
            </a:r>
            <a:endParaRPr b="1" i="1">
              <a:solidFill>
                <a:srgbClr val="008F00"/>
              </a:solidFill>
            </a:endParaRPr>
          </a:p>
          <a:p>
            <a:pPr algn="l">
              <a:defRPr sz="5500">
                <a:latin typeface="Courier"/>
                <a:ea typeface="Courier"/>
                <a:cs typeface="Courier"/>
                <a:sym typeface="Courier"/>
              </a:defRPr>
            </a:pPr>
            <a:r>
              <a:rPr b="1" i="1"/>
              <a:t>Vector&lt;int&gt; </a:t>
            </a:r>
            <a:r>
              <a:rPr i="1"/>
              <a:t>matrixMath(int x, int y);</a:t>
            </a:r>
            <a:r>
              <a:rPr b="1" i="1"/>
              <a:t> </a:t>
            </a:r>
            <a:r>
              <a:rPr b="1" i="1">
                <a:solidFill>
                  <a:srgbClr val="008F00"/>
                </a:solidFill>
              </a:rPr>
              <a:t>// returns a Vector</a:t>
            </a:r>
            <a:endParaRPr b="1" i="1">
              <a:solidFill>
                <a:srgbClr val="008F00"/>
              </a:solidFill>
            </a:endParaRPr>
          </a:p>
          <a:p>
            <a:pPr algn="l">
              <a:defRPr sz="5500">
                <a:latin typeface="Courier"/>
                <a:ea typeface="Courier"/>
                <a:cs typeface="Courier"/>
                <a:sym typeface="Courier"/>
              </a:defRPr>
            </a:pPr>
            <a:r>
              <a:rPr b="1" i="1">
                <a:solidFill>
                  <a:srgbClr val="008F00"/>
                </a:solidFill>
              </a:rPr>
              <a:t>                                 // probably not a good </a:t>
            </a:r>
            <a:endParaRPr b="1" i="1">
              <a:solidFill>
                <a:srgbClr val="008F00"/>
              </a:solidFill>
            </a:endParaRPr>
          </a:p>
          <a:p>
            <a:pPr algn="l">
              <a:defRPr sz="5500">
                <a:latin typeface="Courier"/>
                <a:ea typeface="Courier"/>
                <a:cs typeface="Courier"/>
                <a:sym typeface="Courier"/>
              </a:defRPr>
            </a:pPr>
            <a:r>
              <a:rPr b="1" i="1">
                <a:solidFill>
                  <a:srgbClr val="008F00"/>
                </a:solidFill>
              </a:rPr>
              <a:t>                                 // idea! (covered later)</a:t>
            </a:r>
            <a:endParaRPr b="1" i="1">
              <a:solidFill>
                <a:srgbClr val="008F00"/>
              </a:solidFill>
            </a:endParaRPr>
          </a:p>
          <a:p>
            <a:pPr algn="l">
              <a:defRPr sz="5500">
                <a:latin typeface="Courier"/>
                <a:ea typeface="Courier"/>
                <a:cs typeface="Courier"/>
                <a:sym typeface="Courier"/>
              </a:defRPr>
            </a:pPr>
            <a:r>
              <a:rPr b="1" i="1"/>
              <a:t>string </a:t>
            </a:r>
            <a:r>
              <a:rPr i="1"/>
              <a:t>lowercase(string s);</a:t>
            </a:r>
            <a:r>
              <a:rPr b="1" i="1"/>
              <a:t> </a:t>
            </a:r>
            <a:r>
              <a:rPr b="1" i="1">
                <a:solidFill>
                  <a:srgbClr val="008F00"/>
                </a:solidFill>
              </a:rPr>
              <a:t>// returns a string (maybe</a:t>
            </a:r>
            <a:endParaRPr b="1" i="1">
              <a:solidFill>
                <a:srgbClr val="008F00"/>
              </a:solidFill>
            </a:endParaRPr>
          </a:p>
          <a:p>
            <a:pPr algn="l">
              <a:defRPr sz="5500">
                <a:latin typeface="Courier"/>
                <a:ea typeface="Courier"/>
                <a:cs typeface="Courier"/>
                <a:sym typeface="Courier"/>
              </a:defRPr>
            </a:pPr>
            <a:r>
              <a:rPr b="1" i="1">
                <a:solidFill>
                  <a:srgbClr val="008F00"/>
                </a:solidFill>
              </a:rPr>
              <a:t>                            // not a good idea...</a:t>
            </a:r>
            <a:endParaRPr b="1" i="1">
              <a:solidFill>
                <a:srgbClr val="008F00"/>
              </a:solidFill>
            </a:endParaRPr>
          </a:p>
          <a:p>
            <a:pPr algn="l">
              <a:defRPr sz="5500">
                <a:latin typeface="Courier"/>
                <a:ea typeface="Courier"/>
                <a:cs typeface="Courier"/>
                <a:sym typeface="Courier"/>
              </a:defRPr>
            </a:pPr>
            <a:r>
              <a:rPr b="1" i="1"/>
              <a:t>void </a:t>
            </a:r>
            <a:r>
              <a:rPr i="1"/>
              <a:t>printResult(Vector&lt;int&gt; &amp;v);</a:t>
            </a:r>
            <a:r>
              <a:rPr b="1" i="1"/>
              <a:t> </a:t>
            </a:r>
            <a:r>
              <a:rPr b="1" i="1">
                <a:solidFill>
                  <a:srgbClr val="008F00"/>
                </a:solidFill>
              </a:rPr>
              <a:t>// returns nothing!</a:t>
            </a:r>
          </a:p>
          <a:p>
            <a:pPr algn="l">
              <a:defRPr sz="5500">
                <a:latin typeface="Courier"/>
                <a:ea typeface="Courier"/>
                <a:cs typeface="Courier"/>
                <a:sym typeface="Courier"/>
              </a:defRPr>
            </a:pPr>
          </a:p>
          <a:p>
            <a:pPr algn="l">
              <a:defRPr sz="6000"/>
            </a:pPr>
            <a:r>
              <a:t>A C++ function can only return a single type, and if you want to return multiple "things," you have to do it differently (unlike in languages          such as Python). We will cover this later, as well.</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4" name="Function Example, brought to you b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Example, brought to you by</a:t>
            </a:r>
          </a:p>
        </p:txBody>
      </p:sp>
      <p:sp>
        <p:nvSpPr>
          <p:cNvPr id="205" name="#include &lt;iostream&gt;…"/>
          <p:cNvSpPr txBox="1"/>
          <p:nvPr/>
        </p:nvSpPr>
        <p:spPr>
          <a:xfrm>
            <a:off x="634265" y="1671480"/>
            <a:ext cx="23398362" cy="1155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342900" algn="l"/>
              </a:tabLst>
              <a:defRPr sz="3400">
                <a:solidFill>
                  <a:srgbClr val="B4261A"/>
                </a:solidFill>
                <a:latin typeface="Courier"/>
                <a:ea typeface="Courier"/>
                <a:cs typeface="Courier"/>
                <a:sym typeface="Courier"/>
              </a:defRPr>
            </a:pPr>
            <a:r>
              <a:rPr>
                <a:solidFill>
                  <a:srgbClr val="0433FF"/>
                </a:solidFill>
              </a:rPr>
              <a:t>#include </a:t>
            </a:r>
            <a:r>
              <a:t>&lt;iostream&gt;</a:t>
            </a:r>
            <a:endParaRPr>
              <a:solidFill>
                <a:srgbClr val="0433FF"/>
              </a:solidFill>
            </a:endParaRPr>
          </a:p>
          <a:p>
            <a:pPr algn="l" defTabSz="457200">
              <a:tabLst>
                <a:tab pos="342900" algn="l"/>
              </a:tabLst>
              <a:defRPr sz="3400">
                <a:solidFill>
                  <a:srgbClr val="B4261A"/>
                </a:solidFill>
                <a:latin typeface="Courier"/>
                <a:ea typeface="Courier"/>
                <a:cs typeface="Courier"/>
                <a:sym typeface="Courier"/>
              </a:defRPr>
            </a:pPr>
            <a:r>
              <a:rPr>
                <a:solidFill>
                  <a:srgbClr val="0433FF"/>
                </a:solidFill>
              </a:rPr>
              <a:t>#include </a:t>
            </a:r>
            <a:r>
              <a:t>"console.h"</a:t>
            </a:r>
            <a:endParaRPr>
              <a:solidFill>
                <a:srgbClr val="0433FF"/>
              </a:solidFill>
            </a:endParaRPr>
          </a:p>
          <a:p>
            <a:pPr algn="l" defTabSz="457200">
              <a:tabLst>
                <a:tab pos="342900" algn="l"/>
              </a:tabLst>
              <a:defRPr sz="3400">
                <a:latin typeface="Courier"/>
                <a:ea typeface="Courier"/>
                <a:cs typeface="Courier"/>
                <a:sym typeface="Courier"/>
              </a:defRPr>
            </a:pPr>
          </a:p>
          <a:p>
            <a:pPr algn="l" defTabSz="457200">
              <a:tabLst>
                <a:tab pos="342900" algn="l"/>
              </a:tabLst>
              <a:defRPr sz="3400">
                <a:solidFill>
                  <a:srgbClr val="0433FF"/>
                </a:solidFill>
                <a:latin typeface="Courier"/>
                <a:ea typeface="Courier"/>
                <a:cs typeface="Courier"/>
                <a:sym typeface="Courier"/>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342900" algn="l"/>
              </a:tabLst>
              <a:defRPr sz="3400">
                <a:latin typeface="Courier"/>
                <a:ea typeface="Courier"/>
                <a:cs typeface="Courier"/>
                <a:sym typeface="Courier"/>
              </a:defRPr>
            </a:pPr>
          </a:p>
          <a:p>
            <a:pPr algn="l" defTabSz="457200">
              <a:tabLst>
                <a:tab pos="342900" algn="l"/>
              </a:tabLst>
              <a:defRPr sz="3400">
                <a:latin typeface="Courier"/>
                <a:ea typeface="Courier"/>
                <a:cs typeface="Courier"/>
                <a:sym typeface="Courier"/>
              </a:defRPr>
            </a:pPr>
            <a:r>
              <a:rPr>
                <a:solidFill>
                  <a:srgbClr val="0433FF"/>
                </a:solidFill>
              </a:rPr>
              <a:t>const</a:t>
            </a:r>
            <a:r>
              <a:t> </a:t>
            </a:r>
            <a:r>
              <a:rPr>
                <a:solidFill>
                  <a:srgbClr val="3495AF"/>
                </a:solidFill>
              </a:rPr>
              <a:t>string</a:t>
            </a:r>
            <a:r>
              <a:t> DRINK_TYPE = </a:t>
            </a:r>
            <a:r>
              <a:rPr>
                <a:solidFill>
                  <a:srgbClr val="B4261A"/>
                </a:solidFill>
              </a:rPr>
              <a:t>"Coke"</a:t>
            </a:r>
            <a:r>
              <a:t>;</a:t>
            </a:r>
          </a:p>
          <a:p>
            <a:pPr algn="l" defTabSz="457200">
              <a:tabLst>
                <a:tab pos="342900" algn="l"/>
              </a:tabLst>
              <a:defRPr sz="3400">
                <a:latin typeface="Courier"/>
                <a:ea typeface="Courier"/>
                <a:cs typeface="Courier"/>
                <a:sym typeface="Courier"/>
              </a:defRPr>
            </a:pPr>
          </a:p>
          <a:p>
            <a:pPr algn="l" defTabSz="457200">
              <a:tabLst>
                <a:tab pos="342900" algn="l"/>
              </a:tabLst>
              <a:defRPr sz="3400">
                <a:solidFill>
                  <a:srgbClr val="008F00"/>
                </a:solidFill>
                <a:latin typeface="Courier"/>
                <a:ea typeface="Courier"/>
                <a:cs typeface="Courier"/>
                <a:sym typeface="Courier"/>
              </a:defRPr>
            </a:pPr>
            <a:r>
              <a:t>// Function Definition and Code</a:t>
            </a:r>
            <a:endParaRPr>
              <a:solidFill>
                <a:srgbClr val="000000"/>
              </a:solidFill>
            </a:endParaRPr>
          </a:p>
          <a:p>
            <a:pPr algn="l" defTabSz="457200">
              <a:tabLst>
                <a:tab pos="342900" algn="l"/>
              </a:tabLst>
              <a:defRPr sz="3400">
                <a:latin typeface="Courier"/>
                <a:ea typeface="Courier"/>
                <a:cs typeface="Courier"/>
                <a:sym typeface="Courier"/>
              </a:defRPr>
            </a:pPr>
            <a:r>
              <a:rPr>
                <a:solidFill>
                  <a:srgbClr val="0433FF"/>
                </a:solidFill>
              </a:rPr>
              <a:t>void</a:t>
            </a:r>
            <a:r>
              <a:t> bottles(</a:t>
            </a:r>
            <a:r>
              <a:rPr>
                <a:solidFill>
                  <a:srgbClr val="0433FF"/>
                </a:solidFill>
              </a:rPr>
              <a:t>int</a:t>
            </a:r>
            <a:r>
              <a:t> count) {</a:t>
            </a: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 on the wall."</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a:t>
            </a:r>
            <a:r>
              <a:t>"Take one down, pass it around, "</a:t>
            </a:r>
            <a:endParaRPr>
              <a:solidFill>
                <a:srgbClr val="000000"/>
              </a:solidFill>
            </a:endParaRPr>
          </a:p>
          <a:p>
            <a:pPr algn="l" defTabSz="457200">
              <a:tabLst>
                <a:tab pos="342900" algn="l"/>
              </a:tabLst>
              <a:defRPr sz="3400">
                <a:latin typeface="Courier"/>
                <a:ea typeface="Courier"/>
                <a:cs typeface="Courier"/>
                <a:sym typeface="Courier"/>
              </a:defRPr>
            </a:pPr>
            <a:r>
              <a:t>         &lt;&lt; (count-1) &lt;&lt; </a:t>
            </a:r>
            <a:r>
              <a:rPr>
                <a:solidFill>
                  <a:srgbClr val="B4261A"/>
                </a:solidFill>
              </a:rPr>
              <a:t>" bottles of "</a:t>
            </a:r>
            <a:r>
              <a:t> &lt;&lt; </a:t>
            </a:r>
            <a:r>
              <a:rPr>
                <a:solidFill>
                  <a:srgbClr val="3495AF"/>
                </a:solidFill>
              </a:rPr>
              <a:t>DRINK_TYPE</a:t>
            </a:r>
            <a:r>
              <a:t> </a:t>
            </a:r>
          </a:p>
          <a:p>
            <a:pPr algn="l" defTabSz="457200">
              <a:tabLst>
                <a:tab pos="342900" algn="l"/>
              </a:tabLst>
              <a:defRPr sz="3400">
                <a:latin typeface="Courier"/>
                <a:ea typeface="Courier"/>
                <a:cs typeface="Courier"/>
                <a:sym typeface="Courier"/>
              </a:defRPr>
            </a:pPr>
            <a:r>
              <a:t>         &lt;&lt; </a:t>
            </a:r>
            <a:r>
              <a:rPr>
                <a:solidFill>
                  <a:srgbClr val="B4261A"/>
                </a:solidFill>
              </a:rPr>
              <a:t>" on the wall."</a:t>
            </a:r>
            <a:r>
              <a:t> &lt;&lt; </a:t>
            </a:r>
            <a:r>
              <a:rPr>
                <a:solidFill>
                  <a:srgbClr val="3495AF"/>
                </a:solidFill>
              </a:rPr>
              <a:t>endl</a:t>
            </a:r>
            <a:r>
              <a:t> &lt;&lt; </a:t>
            </a:r>
            <a:r>
              <a:rPr>
                <a:solidFill>
                  <a:srgbClr val="3495AF"/>
                </a:solidFill>
              </a:rPr>
              <a:t>endl</a:t>
            </a:r>
            <a:r>
              <a:t>;</a:t>
            </a:r>
          </a:p>
          <a:p>
            <a:pPr algn="l" defTabSz="457200">
              <a:tabLst>
                <a:tab pos="342900" algn="l"/>
              </a:tabLst>
              <a:defRPr sz="3400">
                <a:latin typeface="Courier"/>
                <a:ea typeface="Courier"/>
                <a:cs typeface="Courier"/>
                <a:sym typeface="Courier"/>
              </a:defRPr>
            </a:pPr>
            <a:r>
              <a:t>}</a:t>
            </a:r>
          </a:p>
          <a:p>
            <a:pPr algn="l" defTabSz="457200">
              <a:tabLst>
                <a:tab pos="342900" algn="l"/>
              </a:tabLst>
              <a:defRPr sz="3400">
                <a:latin typeface="Courier"/>
                <a:ea typeface="Courier"/>
                <a:cs typeface="Courier"/>
                <a:sym typeface="Courier"/>
              </a:defRPr>
            </a:pPr>
          </a:p>
          <a:p>
            <a:pPr algn="l" defTabSz="457200">
              <a:tabLst>
                <a:tab pos="342900" algn="l"/>
              </a:tabLst>
              <a:defRPr sz="3400">
                <a:latin typeface="Courier"/>
                <a:ea typeface="Courier"/>
                <a:cs typeface="Courier"/>
                <a:sym typeface="Courier"/>
              </a:defRPr>
            </a:pPr>
            <a:r>
              <a:rPr>
                <a:solidFill>
                  <a:srgbClr val="0433FF"/>
                </a:solidFill>
              </a:rPr>
              <a:t>int</a:t>
            </a:r>
            <a:r>
              <a:t> main() {</a:t>
            </a:r>
          </a:p>
          <a:p>
            <a:pPr algn="l" defTabSz="457200">
              <a:tabLst>
                <a:tab pos="342900" algn="l"/>
              </a:tabLst>
              <a:defRPr sz="3400">
                <a:latin typeface="Courier"/>
                <a:ea typeface="Courier"/>
                <a:cs typeface="Courier"/>
                <a:sym typeface="Courier"/>
              </a:defRPr>
            </a:pPr>
            <a:r>
              <a:t>    </a:t>
            </a:r>
            <a:r>
              <a:rPr>
                <a:solidFill>
                  <a:srgbClr val="0433FF"/>
                </a:solidFill>
              </a:rPr>
              <a:t>for</a:t>
            </a:r>
            <a:r>
              <a:t> (</a:t>
            </a:r>
            <a:r>
              <a:rPr>
                <a:solidFill>
                  <a:srgbClr val="0433FF"/>
                </a:solidFill>
              </a:rPr>
              <a:t>int</a:t>
            </a:r>
            <a:r>
              <a:t> i=99; i &gt; 0; i--) {</a:t>
            </a:r>
          </a:p>
          <a:p>
            <a:pPr algn="l" defTabSz="457200">
              <a:tabLst>
                <a:tab pos="342900" algn="l"/>
              </a:tabLst>
              <a:defRPr sz="3400">
                <a:latin typeface="Courier"/>
                <a:ea typeface="Courier"/>
                <a:cs typeface="Courier"/>
                <a:sym typeface="Courier"/>
              </a:defRPr>
            </a:pPr>
            <a:r>
              <a:t>        </a:t>
            </a:r>
            <a:r>
              <a:rPr>
                <a:solidFill>
                  <a:srgbClr val="3495AF"/>
                </a:solidFill>
              </a:rPr>
              <a:t>bottles</a:t>
            </a:r>
            <a:r>
              <a:t>(i);</a:t>
            </a:r>
          </a:p>
          <a:p>
            <a:pPr algn="l" defTabSz="457200">
              <a:tabLst>
                <a:tab pos="342900" algn="l"/>
              </a:tabLst>
              <a:defRPr sz="3400">
                <a:latin typeface="Courier"/>
                <a:ea typeface="Courier"/>
                <a:cs typeface="Courier"/>
                <a:sym typeface="Courier"/>
              </a:defRPr>
            </a:pPr>
            <a:r>
              <a:t>    }</a:t>
            </a:r>
          </a:p>
          <a:p>
            <a:pPr algn="l" defTabSz="457200">
              <a:tabLst>
                <a:tab pos="342900" algn="l"/>
              </a:tabLst>
              <a:defRPr sz="3400">
                <a:solidFill>
                  <a:srgbClr val="0433FF"/>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tabLst>
                <a:tab pos="342900" algn="l"/>
              </a:tabLst>
              <a:defRPr sz="3400">
                <a:latin typeface="Courier"/>
                <a:ea typeface="Courier"/>
                <a:cs typeface="Courier"/>
                <a:sym typeface="Courier"/>
              </a:defRPr>
            </a:pPr>
            <a:r>
              <a:t>}</a:t>
            </a:r>
          </a:p>
        </p:txBody>
      </p:sp>
      <p:sp>
        <p:nvSpPr>
          <p:cNvPr id="206" name="(bus drivers hate them!)"/>
          <p:cNvSpPr txBox="1"/>
          <p:nvPr/>
        </p:nvSpPr>
        <p:spPr>
          <a:xfrm>
            <a:off x="13793152" y="1583689"/>
            <a:ext cx="6500496" cy="845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(bus drivers </a:t>
            </a:r>
            <a:r>
              <a:rPr i="1">
                <a:latin typeface="Helvetica Neue"/>
                <a:ea typeface="Helvetica Neue"/>
                <a:cs typeface="Helvetica Neue"/>
                <a:sym typeface="Helvetica Neue"/>
              </a:rPr>
              <a:t>hate </a:t>
            </a:r>
            <a:r>
              <a:t>them!)</a:t>
            </a:r>
          </a:p>
        </p:txBody>
      </p:sp>
      <p:pic>
        <p:nvPicPr>
          <p:cNvPr id="207" name="pasted-image.tiff" descr="pasted-image.tiff"/>
          <p:cNvPicPr>
            <a:picLocks noChangeAspect="1"/>
          </p:cNvPicPr>
          <p:nvPr/>
        </p:nvPicPr>
        <p:blipFill>
          <a:blip r:embed="rId2">
            <a:extLst/>
          </a:blip>
          <a:stretch>
            <a:fillRect/>
          </a:stretch>
        </p:blipFill>
        <p:spPr>
          <a:xfrm>
            <a:off x="20324422" y="-34632"/>
            <a:ext cx="2446605" cy="2446605"/>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9" name="Function Example: Outpu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Function Example: Output</a:t>
            </a:r>
          </a:p>
        </p:txBody>
      </p:sp>
      <p:sp>
        <p:nvSpPr>
          <p:cNvPr id="210" name="99 bottles of Coke on the wall.…"/>
          <p:cNvSpPr txBox="1"/>
          <p:nvPr/>
        </p:nvSpPr>
        <p:spPr>
          <a:xfrm>
            <a:off x="634265" y="1912780"/>
            <a:ext cx="22789953" cy="1107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342900" algn="l"/>
              </a:tabLst>
              <a:defRPr b="1" sz="2700">
                <a:latin typeface="Courier"/>
                <a:ea typeface="Courier"/>
                <a:cs typeface="Courier"/>
                <a:sym typeface="Courier"/>
              </a:defRPr>
            </a:pPr>
            <a:r>
              <a:rPr>
                <a:solidFill>
                  <a:srgbClr val="0433FF"/>
                </a:solidFill>
              </a:rPr>
              <a:t>99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99 bottles of Coke.</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Take one down, pass it around, 98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98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98 bottles of Coke.</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Take one down, pass it around, 97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97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97 bottles of Coke.</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Take one down, pass it around, 96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3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3 bottles of Coke.</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Take one down, pass it around, 2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2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2 bottles of Coke.</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Take one down, pass it around, 1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1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1 bottles of Coke.</a:t>
            </a:r>
            <a:endParaRPr>
              <a:solidFill>
                <a:srgbClr val="0433FF"/>
              </a:solidFill>
            </a:endParaRPr>
          </a:p>
          <a:p>
            <a:pPr algn="l" defTabSz="457200">
              <a:tabLst>
                <a:tab pos="342900" algn="l"/>
              </a:tabLst>
              <a:defRPr b="1" sz="2700">
                <a:latin typeface="Courier"/>
                <a:ea typeface="Courier"/>
                <a:cs typeface="Courier"/>
                <a:sym typeface="Courier"/>
              </a:defRPr>
            </a:pPr>
            <a:r>
              <a:rPr>
                <a:solidFill>
                  <a:srgbClr val="0433FF"/>
                </a:solidFill>
              </a:rPr>
              <a:t>Take one down, pass it around, 0 bottles of Coke on the wall.</a:t>
            </a:r>
            <a:endParaRPr>
              <a:solidFill>
                <a:srgbClr val="0433FF"/>
              </a:solidFill>
            </a:endParaRPr>
          </a:p>
          <a:p>
            <a:pPr algn="l" defTabSz="457200">
              <a:tabLst>
                <a:tab pos="342900" algn="l"/>
              </a:tabLst>
              <a:defRPr b="1" sz="2700">
                <a:latin typeface="Courier"/>
                <a:ea typeface="Courier"/>
                <a:cs typeface="Courier"/>
                <a:sym typeface="Courier"/>
              </a:defRPr>
            </a:pPr>
            <a:endParaRPr>
              <a:solidFill>
                <a:srgbClr val="0433FF"/>
              </a:solidFill>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Function Example, brought to you b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Example, brought to you by</a:t>
            </a:r>
          </a:p>
        </p:txBody>
      </p:sp>
      <p:sp>
        <p:nvSpPr>
          <p:cNvPr id="213" name="#include &lt;iostream&gt;…"/>
          <p:cNvSpPr txBox="1"/>
          <p:nvPr/>
        </p:nvSpPr>
        <p:spPr>
          <a:xfrm>
            <a:off x="634265" y="1671480"/>
            <a:ext cx="23398362" cy="1155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342900" algn="l"/>
              </a:tabLst>
              <a:defRPr sz="3400">
                <a:solidFill>
                  <a:srgbClr val="B4261A"/>
                </a:solidFill>
                <a:latin typeface="Courier"/>
                <a:ea typeface="Courier"/>
                <a:cs typeface="Courier"/>
                <a:sym typeface="Courier"/>
              </a:defRPr>
            </a:pPr>
            <a:r>
              <a:rPr>
                <a:solidFill>
                  <a:srgbClr val="0433FF"/>
                </a:solidFill>
              </a:rPr>
              <a:t>#include </a:t>
            </a:r>
            <a:r>
              <a:t>&lt;iostream&gt;</a:t>
            </a:r>
            <a:endParaRPr>
              <a:solidFill>
                <a:srgbClr val="0433FF"/>
              </a:solidFill>
            </a:endParaRPr>
          </a:p>
          <a:p>
            <a:pPr algn="l" defTabSz="457200">
              <a:tabLst>
                <a:tab pos="342900" algn="l"/>
              </a:tabLst>
              <a:defRPr sz="3400">
                <a:solidFill>
                  <a:srgbClr val="B4261A"/>
                </a:solidFill>
                <a:latin typeface="Courier"/>
                <a:ea typeface="Courier"/>
                <a:cs typeface="Courier"/>
                <a:sym typeface="Courier"/>
              </a:defRPr>
            </a:pPr>
            <a:r>
              <a:rPr>
                <a:solidFill>
                  <a:srgbClr val="0433FF"/>
                </a:solidFill>
              </a:rPr>
              <a:t>#include </a:t>
            </a:r>
            <a:r>
              <a:t>"console.h"</a:t>
            </a:r>
            <a:endParaRPr>
              <a:solidFill>
                <a:srgbClr val="0433FF"/>
              </a:solidFill>
            </a:endParaRPr>
          </a:p>
          <a:p>
            <a:pPr algn="l" defTabSz="457200">
              <a:tabLst>
                <a:tab pos="342900" algn="l"/>
              </a:tabLst>
              <a:defRPr sz="3400">
                <a:latin typeface="Courier"/>
                <a:ea typeface="Courier"/>
                <a:cs typeface="Courier"/>
                <a:sym typeface="Courier"/>
              </a:defRPr>
            </a:pPr>
          </a:p>
          <a:p>
            <a:pPr algn="l" defTabSz="457200">
              <a:tabLst>
                <a:tab pos="342900" algn="l"/>
              </a:tabLst>
              <a:defRPr sz="3400">
                <a:solidFill>
                  <a:srgbClr val="0433FF"/>
                </a:solidFill>
                <a:latin typeface="Courier"/>
                <a:ea typeface="Courier"/>
                <a:cs typeface="Courier"/>
                <a:sym typeface="Courier"/>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342900" algn="l"/>
              </a:tabLst>
              <a:defRPr sz="3400">
                <a:latin typeface="Courier"/>
                <a:ea typeface="Courier"/>
                <a:cs typeface="Courier"/>
                <a:sym typeface="Courier"/>
              </a:defRPr>
            </a:pPr>
          </a:p>
          <a:p>
            <a:pPr algn="l" defTabSz="457200">
              <a:tabLst>
                <a:tab pos="342900" algn="l"/>
              </a:tabLst>
              <a:defRPr sz="3400">
                <a:latin typeface="Courier"/>
                <a:ea typeface="Courier"/>
                <a:cs typeface="Courier"/>
                <a:sym typeface="Courier"/>
              </a:defRPr>
            </a:pPr>
            <a:r>
              <a:rPr>
                <a:solidFill>
                  <a:srgbClr val="0433FF"/>
                </a:solidFill>
              </a:rPr>
              <a:t>const</a:t>
            </a:r>
            <a:r>
              <a:t> </a:t>
            </a:r>
            <a:r>
              <a:rPr>
                <a:solidFill>
                  <a:srgbClr val="3495AF"/>
                </a:solidFill>
              </a:rPr>
              <a:t>string</a:t>
            </a:r>
            <a:r>
              <a:t> DRINK_TYPE = </a:t>
            </a:r>
            <a:r>
              <a:rPr>
                <a:solidFill>
                  <a:srgbClr val="B4261A"/>
                </a:solidFill>
              </a:rPr>
              <a:t>"Coke"</a:t>
            </a:r>
            <a:r>
              <a:t>;</a:t>
            </a:r>
          </a:p>
          <a:p>
            <a:pPr algn="l" defTabSz="457200">
              <a:tabLst>
                <a:tab pos="342900" algn="l"/>
              </a:tabLst>
              <a:defRPr sz="3400">
                <a:latin typeface="Courier"/>
                <a:ea typeface="Courier"/>
                <a:cs typeface="Courier"/>
                <a:sym typeface="Courier"/>
              </a:defRPr>
            </a:pPr>
          </a:p>
          <a:p>
            <a:pPr algn="l" defTabSz="457200">
              <a:tabLst>
                <a:tab pos="342900" algn="l"/>
              </a:tabLst>
              <a:defRPr sz="3400">
                <a:solidFill>
                  <a:srgbClr val="008F00"/>
                </a:solidFill>
                <a:latin typeface="Courier"/>
                <a:ea typeface="Courier"/>
                <a:cs typeface="Courier"/>
                <a:sym typeface="Courier"/>
              </a:defRPr>
            </a:pPr>
            <a:r>
              <a:t>// Function Definition and Code</a:t>
            </a:r>
            <a:endParaRPr>
              <a:solidFill>
                <a:srgbClr val="000000"/>
              </a:solidFill>
            </a:endParaRPr>
          </a:p>
          <a:p>
            <a:pPr algn="l" defTabSz="457200">
              <a:tabLst>
                <a:tab pos="342900" algn="l"/>
              </a:tabLst>
              <a:defRPr sz="3400">
                <a:latin typeface="Courier"/>
                <a:ea typeface="Courier"/>
                <a:cs typeface="Courier"/>
                <a:sym typeface="Courier"/>
              </a:defRPr>
            </a:pPr>
            <a:r>
              <a:rPr>
                <a:solidFill>
                  <a:srgbClr val="0433FF"/>
                </a:solidFill>
              </a:rPr>
              <a:t>void</a:t>
            </a:r>
            <a:r>
              <a:t> bottles(</a:t>
            </a:r>
            <a:r>
              <a:rPr>
                <a:solidFill>
                  <a:srgbClr val="0433FF"/>
                </a:solidFill>
              </a:rPr>
              <a:t>int</a:t>
            </a:r>
            <a:r>
              <a:t> count) {</a:t>
            </a: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 on the wall."</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a:t>
            </a:r>
            <a:r>
              <a:t>"Take one down, pass it around, "</a:t>
            </a:r>
            <a:endParaRPr>
              <a:solidFill>
                <a:srgbClr val="000000"/>
              </a:solidFill>
            </a:endParaRPr>
          </a:p>
          <a:p>
            <a:pPr algn="l" defTabSz="457200">
              <a:tabLst>
                <a:tab pos="342900" algn="l"/>
              </a:tabLst>
              <a:defRPr sz="3400">
                <a:latin typeface="Courier"/>
                <a:ea typeface="Courier"/>
                <a:cs typeface="Courier"/>
                <a:sym typeface="Courier"/>
              </a:defRPr>
            </a:pPr>
            <a:r>
              <a:t>         &lt;&lt; (count-1) &lt;&lt; </a:t>
            </a:r>
            <a:r>
              <a:rPr>
                <a:solidFill>
                  <a:srgbClr val="B4261A"/>
                </a:solidFill>
              </a:rPr>
              <a:t>" bottles of "</a:t>
            </a:r>
            <a:r>
              <a:t> &lt;&lt; </a:t>
            </a:r>
            <a:r>
              <a:rPr>
                <a:solidFill>
                  <a:srgbClr val="3495AF"/>
                </a:solidFill>
              </a:rPr>
              <a:t>DRINK_TYPE</a:t>
            </a:r>
            <a:r>
              <a:t> </a:t>
            </a:r>
          </a:p>
          <a:p>
            <a:pPr algn="l" defTabSz="457200">
              <a:tabLst>
                <a:tab pos="342900" algn="l"/>
              </a:tabLst>
              <a:defRPr sz="3400">
                <a:latin typeface="Courier"/>
                <a:ea typeface="Courier"/>
                <a:cs typeface="Courier"/>
                <a:sym typeface="Courier"/>
              </a:defRPr>
            </a:pPr>
            <a:r>
              <a:t>         &lt;&lt; </a:t>
            </a:r>
            <a:r>
              <a:rPr>
                <a:solidFill>
                  <a:srgbClr val="B4261A"/>
                </a:solidFill>
              </a:rPr>
              <a:t>" on the wall."</a:t>
            </a:r>
            <a:r>
              <a:t> &lt;&lt; </a:t>
            </a:r>
            <a:r>
              <a:rPr>
                <a:solidFill>
                  <a:srgbClr val="3495AF"/>
                </a:solidFill>
              </a:rPr>
              <a:t>endl</a:t>
            </a:r>
            <a:r>
              <a:t> &lt;&lt; </a:t>
            </a:r>
            <a:r>
              <a:rPr>
                <a:solidFill>
                  <a:srgbClr val="3495AF"/>
                </a:solidFill>
              </a:rPr>
              <a:t>endl</a:t>
            </a:r>
            <a:r>
              <a:t>;</a:t>
            </a:r>
          </a:p>
          <a:p>
            <a:pPr algn="l" defTabSz="457200">
              <a:tabLst>
                <a:tab pos="342900" algn="l"/>
              </a:tabLst>
              <a:defRPr sz="3400">
                <a:latin typeface="Courier"/>
                <a:ea typeface="Courier"/>
                <a:cs typeface="Courier"/>
                <a:sym typeface="Courier"/>
              </a:defRPr>
            </a:pPr>
            <a:r>
              <a:t>}</a:t>
            </a:r>
          </a:p>
          <a:p>
            <a:pPr algn="l" defTabSz="457200">
              <a:tabLst>
                <a:tab pos="342900" algn="l"/>
              </a:tabLst>
              <a:defRPr sz="3400">
                <a:latin typeface="Courier"/>
                <a:ea typeface="Courier"/>
                <a:cs typeface="Courier"/>
                <a:sym typeface="Courier"/>
              </a:defRPr>
            </a:pPr>
          </a:p>
          <a:p>
            <a:pPr algn="l" defTabSz="457200">
              <a:tabLst>
                <a:tab pos="342900" algn="l"/>
              </a:tabLst>
              <a:defRPr sz="3400">
                <a:latin typeface="Courier"/>
                <a:ea typeface="Courier"/>
                <a:cs typeface="Courier"/>
                <a:sym typeface="Courier"/>
              </a:defRPr>
            </a:pPr>
            <a:r>
              <a:rPr>
                <a:solidFill>
                  <a:srgbClr val="0433FF"/>
                </a:solidFill>
              </a:rPr>
              <a:t>int</a:t>
            </a:r>
            <a:r>
              <a:t> main() {</a:t>
            </a:r>
          </a:p>
          <a:p>
            <a:pPr algn="l" defTabSz="457200">
              <a:tabLst>
                <a:tab pos="342900" algn="l"/>
              </a:tabLst>
              <a:defRPr sz="3400">
                <a:latin typeface="Courier"/>
                <a:ea typeface="Courier"/>
                <a:cs typeface="Courier"/>
                <a:sym typeface="Courier"/>
              </a:defRPr>
            </a:pPr>
            <a:r>
              <a:t>    </a:t>
            </a:r>
            <a:r>
              <a:rPr>
                <a:solidFill>
                  <a:srgbClr val="0433FF"/>
                </a:solidFill>
              </a:rPr>
              <a:t>for</a:t>
            </a:r>
            <a:r>
              <a:t> (</a:t>
            </a:r>
            <a:r>
              <a:rPr>
                <a:solidFill>
                  <a:srgbClr val="0433FF"/>
                </a:solidFill>
              </a:rPr>
              <a:t>int</a:t>
            </a:r>
            <a:r>
              <a:t> i=99; i &gt; 0; i--) {</a:t>
            </a:r>
          </a:p>
          <a:p>
            <a:pPr algn="l" defTabSz="457200">
              <a:tabLst>
                <a:tab pos="342900" algn="l"/>
              </a:tabLst>
              <a:defRPr sz="3400">
                <a:latin typeface="Courier"/>
                <a:ea typeface="Courier"/>
                <a:cs typeface="Courier"/>
                <a:sym typeface="Courier"/>
              </a:defRPr>
            </a:pPr>
            <a:r>
              <a:t>        </a:t>
            </a:r>
            <a:r>
              <a:rPr>
                <a:solidFill>
                  <a:srgbClr val="3495AF"/>
                </a:solidFill>
              </a:rPr>
              <a:t>bottles</a:t>
            </a:r>
            <a:r>
              <a:t>(i);</a:t>
            </a:r>
          </a:p>
          <a:p>
            <a:pPr algn="l" defTabSz="457200">
              <a:tabLst>
                <a:tab pos="342900" algn="l"/>
              </a:tabLst>
              <a:defRPr sz="3400">
                <a:latin typeface="Courier"/>
                <a:ea typeface="Courier"/>
                <a:cs typeface="Courier"/>
                <a:sym typeface="Courier"/>
              </a:defRPr>
            </a:pPr>
            <a:r>
              <a:t>    }</a:t>
            </a:r>
          </a:p>
          <a:p>
            <a:pPr algn="l" defTabSz="457200">
              <a:tabLst>
                <a:tab pos="342900" algn="l"/>
              </a:tabLst>
              <a:defRPr sz="3400">
                <a:solidFill>
                  <a:srgbClr val="0433FF"/>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tabLst>
                <a:tab pos="342900" algn="l"/>
              </a:tabLst>
              <a:defRPr sz="3400">
                <a:latin typeface="Courier"/>
                <a:ea typeface="Courier"/>
                <a:cs typeface="Courier"/>
                <a:sym typeface="Courier"/>
              </a:defRPr>
            </a:pPr>
            <a:r>
              <a:t>}</a:t>
            </a:r>
          </a:p>
        </p:txBody>
      </p:sp>
      <p:sp>
        <p:nvSpPr>
          <p:cNvPr id="214" name="(bus drivers hate them!)"/>
          <p:cNvSpPr txBox="1"/>
          <p:nvPr/>
        </p:nvSpPr>
        <p:spPr>
          <a:xfrm>
            <a:off x="13793152" y="1583689"/>
            <a:ext cx="6500496" cy="845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(bus drivers </a:t>
            </a:r>
            <a:r>
              <a:rPr i="1">
                <a:latin typeface="Helvetica Neue"/>
                <a:ea typeface="Helvetica Neue"/>
                <a:cs typeface="Helvetica Neue"/>
                <a:sym typeface="Helvetica Neue"/>
              </a:rPr>
              <a:t>hate </a:t>
            </a:r>
            <a:r>
              <a:t>them!)</a:t>
            </a:r>
          </a:p>
        </p:txBody>
      </p:sp>
      <p:sp>
        <p:nvSpPr>
          <p:cNvPr id="215" name="How many functions does this program have?"/>
          <p:cNvSpPr txBox="1"/>
          <p:nvPr/>
        </p:nvSpPr>
        <p:spPr>
          <a:xfrm>
            <a:off x="10426065" y="3463609"/>
            <a:ext cx="126758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How many functions does this program have?</a:t>
            </a:r>
          </a:p>
        </p:txBody>
      </p:sp>
      <p:sp>
        <p:nvSpPr>
          <p:cNvPr id="216" name="What does the bottles() function return?"/>
          <p:cNvSpPr txBox="1"/>
          <p:nvPr/>
        </p:nvSpPr>
        <p:spPr>
          <a:xfrm>
            <a:off x="10669943" y="9599901"/>
            <a:ext cx="12188114"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does the </a:t>
            </a:r>
            <a:r>
              <a:rPr>
                <a:latin typeface="Courier"/>
                <a:ea typeface="Courier"/>
                <a:cs typeface="Courier"/>
                <a:sym typeface="Courier"/>
              </a:rPr>
              <a:t>bottles()</a:t>
            </a:r>
            <a:r>
              <a:t> function return?</a:t>
            </a:r>
          </a:p>
        </p:txBody>
      </p:sp>
      <p:sp>
        <p:nvSpPr>
          <p:cNvPr id="217" name="Answer: 2. bottles() and main()"/>
          <p:cNvSpPr txBox="1"/>
          <p:nvPr/>
        </p:nvSpPr>
        <p:spPr>
          <a:xfrm>
            <a:off x="12267565" y="4385455"/>
            <a:ext cx="83832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Answer: 2. bottles() and main()</a:t>
            </a:r>
          </a:p>
        </p:txBody>
      </p:sp>
      <p:sp>
        <p:nvSpPr>
          <p:cNvPr id="218" name="Answer: nothing (void function)"/>
          <p:cNvSpPr txBox="1"/>
          <p:nvPr/>
        </p:nvSpPr>
        <p:spPr>
          <a:xfrm>
            <a:off x="12507912" y="10401966"/>
            <a:ext cx="85121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7F0325"/>
                </a:solidFill>
              </a:defRPr>
            </a:lvl1pPr>
          </a:lstStyle>
          <a:p>
            <a:pPr/>
            <a:r>
              <a:t>Answer: nothing (void function)</a:t>
            </a:r>
          </a:p>
        </p:txBody>
      </p:sp>
      <p:pic>
        <p:nvPicPr>
          <p:cNvPr id="219" name="pasted-image.tiff" descr="pasted-image.tiff"/>
          <p:cNvPicPr>
            <a:picLocks noChangeAspect="1"/>
          </p:cNvPicPr>
          <p:nvPr/>
        </p:nvPicPr>
        <p:blipFill>
          <a:blip r:embed="rId2">
            <a:extLst/>
          </a:blip>
          <a:stretch>
            <a:fillRect/>
          </a:stretch>
        </p:blipFill>
        <p:spPr>
          <a:xfrm>
            <a:off x="20324422" y="-34632"/>
            <a:ext cx="2446605" cy="244660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500"/>
                                  </p:stCondLst>
                                  <p:iterate type="el" backwards="0">
                                    <p:tmAbs val="0"/>
                                  </p:iterate>
                                  <p:childTnLst>
                                    <p:set>
                                      <p:cBhvr>
                                        <p:cTn id="6" fill="hold"/>
                                        <p:tgtEl>
                                          <p:spTgt spid="2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7" grpId="2"/>
      <p:bldP build="whole" bldLvl="1" animBg="1" rev="0" advAuto="0" spid="216" grpId="3"/>
      <p:bldP build="whole" bldLvl="1" animBg="1" rev="0" advAuto="0" spid="215" grpId="1"/>
      <p:bldP build="whole" bldLvl="1" animBg="1" rev="0" advAuto="0" spid="218" grpId="4"/>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Function Example, brought to you b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Function Example, brought to you by</a:t>
            </a:r>
          </a:p>
        </p:txBody>
      </p:sp>
      <p:sp>
        <p:nvSpPr>
          <p:cNvPr id="222" name="#include &lt;iostream&gt;…"/>
          <p:cNvSpPr txBox="1"/>
          <p:nvPr/>
        </p:nvSpPr>
        <p:spPr>
          <a:xfrm>
            <a:off x="634265" y="1671480"/>
            <a:ext cx="23398362" cy="11557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342900" algn="l"/>
              </a:tabLst>
              <a:defRPr sz="3400">
                <a:solidFill>
                  <a:srgbClr val="B4261A"/>
                </a:solidFill>
                <a:latin typeface="Courier"/>
                <a:ea typeface="Courier"/>
                <a:cs typeface="Courier"/>
                <a:sym typeface="Courier"/>
              </a:defRPr>
            </a:pPr>
            <a:r>
              <a:rPr>
                <a:solidFill>
                  <a:srgbClr val="0433FF"/>
                </a:solidFill>
              </a:rPr>
              <a:t>#include </a:t>
            </a:r>
            <a:r>
              <a:t>&lt;iostream&gt;</a:t>
            </a:r>
            <a:endParaRPr>
              <a:solidFill>
                <a:srgbClr val="0433FF"/>
              </a:solidFill>
            </a:endParaRPr>
          </a:p>
          <a:p>
            <a:pPr algn="l" defTabSz="457200">
              <a:tabLst>
                <a:tab pos="342900" algn="l"/>
              </a:tabLst>
              <a:defRPr sz="3400">
                <a:solidFill>
                  <a:srgbClr val="B4261A"/>
                </a:solidFill>
                <a:latin typeface="Courier"/>
                <a:ea typeface="Courier"/>
                <a:cs typeface="Courier"/>
                <a:sym typeface="Courier"/>
              </a:defRPr>
            </a:pPr>
            <a:r>
              <a:rPr>
                <a:solidFill>
                  <a:srgbClr val="0433FF"/>
                </a:solidFill>
              </a:rPr>
              <a:t>#include </a:t>
            </a:r>
            <a:r>
              <a:t>"console.h"</a:t>
            </a:r>
            <a:endParaRPr>
              <a:solidFill>
                <a:srgbClr val="0433FF"/>
              </a:solidFill>
            </a:endParaRPr>
          </a:p>
          <a:p>
            <a:pPr algn="l" defTabSz="457200">
              <a:tabLst>
                <a:tab pos="342900" algn="l"/>
              </a:tabLst>
              <a:defRPr sz="3400">
                <a:latin typeface="Courier"/>
                <a:ea typeface="Courier"/>
                <a:cs typeface="Courier"/>
                <a:sym typeface="Courier"/>
              </a:defRPr>
            </a:pPr>
          </a:p>
          <a:p>
            <a:pPr algn="l" defTabSz="457200">
              <a:tabLst>
                <a:tab pos="342900" algn="l"/>
              </a:tabLst>
              <a:defRPr sz="3400">
                <a:solidFill>
                  <a:srgbClr val="0433FF"/>
                </a:solidFill>
                <a:latin typeface="Courier"/>
                <a:ea typeface="Courier"/>
                <a:cs typeface="Courier"/>
                <a:sym typeface="Courier"/>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342900" algn="l"/>
              </a:tabLst>
              <a:defRPr sz="3400">
                <a:latin typeface="Courier"/>
                <a:ea typeface="Courier"/>
                <a:cs typeface="Courier"/>
                <a:sym typeface="Courier"/>
              </a:defRPr>
            </a:pPr>
          </a:p>
          <a:p>
            <a:pPr algn="l" defTabSz="457200">
              <a:tabLst>
                <a:tab pos="342900" algn="l"/>
              </a:tabLst>
              <a:defRPr sz="3400">
                <a:latin typeface="Courier"/>
                <a:ea typeface="Courier"/>
                <a:cs typeface="Courier"/>
                <a:sym typeface="Courier"/>
              </a:defRPr>
            </a:pPr>
            <a:r>
              <a:rPr>
                <a:solidFill>
                  <a:srgbClr val="0433FF"/>
                </a:solidFill>
              </a:rPr>
              <a:t>const</a:t>
            </a:r>
            <a:r>
              <a:t> </a:t>
            </a:r>
            <a:r>
              <a:rPr>
                <a:solidFill>
                  <a:srgbClr val="3495AF"/>
                </a:solidFill>
              </a:rPr>
              <a:t>string</a:t>
            </a:r>
            <a:r>
              <a:t> DRINK_TYPE = </a:t>
            </a:r>
            <a:r>
              <a:rPr>
                <a:solidFill>
                  <a:srgbClr val="B4261A"/>
                </a:solidFill>
              </a:rPr>
              <a:t>"Coke"</a:t>
            </a:r>
            <a:r>
              <a:t>;</a:t>
            </a:r>
          </a:p>
          <a:p>
            <a:pPr algn="l" defTabSz="457200">
              <a:tabLst>
                <a:tab pos="342900" algn="l"/>
              </a:tabLst>
              <a:defRPr sz="3400">
                <a:latin typeface="Courier"/>
                <a:ea typeface="Courier"/>
                <a:cs typeface="Courier"/>
                <a:sym typeface="Courier"/>
              </a:defRPr>
            </a:pPr>
          </a:p>
          <a:p>
            <a:pPr algn="l" defTabSz="457200">
              <a:tabLst>
                <a:tab pos="342900" algn="l"/>
              </a:tabLst>
              <a:defRPr sz="3400">
                <a:solidFill>
                  <a:srgbClr val="008F00"/>
                </a:solidFill>
                <a:latin typeface="Courier"/>
                <a:ea typeface="Courier"/>
                <a:cs typeface="Courier"/>
                <a:sym typeface="Courier"/>
              </a:defRPr>
            </a:pPr>
            <a:r>
              <a:t>// Function Definition and Code</a:t>
            </a:r>
            <a:endParaRPr>
              <a:solidFill>
                <a:srgbClr val="000000"/>
              </a:solidFill>
            </a:endParaRPr>
          </a:p>
          <a:p>
            <a:pPr algn="l" defTabSz="457200">
              <a:tabLst>
                <a:tab pos="342900" algn="l"/>
              </a:tabLst>
              <a:defRPr sz="3400">
                <a:latin typeface="Courier"/>
                <a:ea typeface="Courier"/>
                <a:cs typeface="Courier"/>
                <a:sym typeface="Courier"/>
              </a:defRPr>
            </a:pPr>
            <a:r>
              <a:rPr>
                <a:solidFill>
                  <a:srgbClr val="0433FF"/>
                </a:solidFill>
              </a:rPr>
              <a:t>void</a:t>
            </a:r>
            <a:r>
              <a:t> bottles(</a:t>
            </a:r>
            <a:r>
              <a:rPr>
                <a:solidFill>
                  <a:srgbClr val="0433FF"/>
                </a:solidFill>
              </a:rPr>
              <a:t>int</a:t>
            </a:r>
            <a:r>
              <a:t> count) {</a:t>
            </a: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 on the wall."</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4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a:t>
            </a:r>
            <a:r>
              <a:t>"Take one down, pass it around, "</a:t>
            </a:r>
            <a:endParaRPr>
              <a:solidFill>
                <a:srgbClr val="000000"/>
              </a:solidFill>
            </a:endParaRPr>
          </a:p>
          <a:p>
            <a:pPr algn="l" defTabSz="457200">
              <a:tabLst>
                <a:tab pos="342900" algn="l"/>
              </a:tabLst>
              <a:defRPr sz="3400">
                <a:latin typeface="Courier"/>
                <a:ea typeface="Courier"/>
                <a:cs typeface="Courier"/>
                <a:sym typeface="Courier"/>
              </a:defRPr>
            </a:pPr>
            <a:r>
              <a:t>         &lt;&lt; (count-1) &lt;&lt; </a:t>
            </a:r>
            <a:r>
              <a:rPr>
                <a:solidFill>
                  <a:srgbClr val="B4261A"/>
                </a:solidFill>
              </a:rPr>
              <a:t>" bottles of "</a:t>
            </a:r>
            <a:r>
              <a:t> &lt;&lt; </a:t>
            </a:r>
            <a:r>
              <a:rPr>
                <a:solidFill>
                  <a:srgbClr val="3495AF"/>
                </a:solidFill>
              </a:rPr>
              <a:t>DRINK_TYPE</a:t>
            </a:r>
            <a:r>
              <a:t> </a:t>
            </a:r>
          </a:p>
          <a:p>
            <a:pPr algn="l" defTabSz="457200">
              <a:tabLst>
                <a:tab pos="342900" algn="l"/>
              </a:tabLst>
              <a:defRPr sz="3400">
                <a:latin typeface="Courier"/>
                <a:ea typeface="Courier"/>
                <a:cs typeface="Courier"/>
                <a:sym typeface="Courier"/>
              </a:defRPr>
            </a:pPr>
            <a:r>
              <a:t>         &lt;&lt; </a:t>
            </a:r>
            <a:r>
              <a:rPr>
                <a:solidFill>
                  <a:srgbClr val="B4261A"/>
                </a:solidFill>
              </a:rPr>
              <a:t>" on the wall."</a:t>
            </a:r>
            <a:r>
              <a:t> &lt;&lt; </a:t>
            </a:r>
            <a:r>
              <a:rPr>
                <a:solidFill>
                  <a:srgbClr val="3495AF"/>
                </a:solidFill>
              </a:rPr>
              <a:t>endl</a:t>
            </a:r>
            <a:r>
              <a:t> &lt;&lt; </a:t>
            </a:r>
            <a:r>
              <a:rPr>
                <a:solidFill>
                  <a:srgbClr val="3495AF"/>
                </a:solidFill>
              </a:rPr>
              <a:t>endl</a:t>
            </a:r>
            <a:r>
              <a:t>;</a:t>
            </a:r>
          </a:p>
          <a:p>
            <a:pPr algn="l" defTabSz="457200">
              <a:tabLst>
                <a:tab pos="342900" algn="l"/>
              </a:tabLst>
              <a:defRPr sz="3400">
                <a:latin typeface="Courier"/>
                <a:ea typeface="Courier"/>
                <a:cs typeface="Courier"/>
                <a:sym typeface="Courier"/>
              </a:defRPr>
            </a:pPr>
            <a:r>
              <a:t>}</a:t>
            </a:r>
          </a:p>
          <a:p>
            <a:pPr algn="l" defTabSz="457200">
              <a:tabLst>
                <a:tab pos="342900" algn="l"/>
              </a:tabLst>
              <a:defRPr sz="3400">
                <a:latin typeface="Courier"/>
                <a:ea typeface="Courier"/>
                <a:cs typeface="Courier"/>
                <a:sym typeface="Courier"/>
              </a:defRPr>
            </a:pPr>
          </a:p>
          <a:p>
            <a:pPr algn="l" defTabSz="457200">
              <a:tabLst>
                <a:tab pos="342900" algn="l"/>
              </a:tabLst>
              <a:defRPr sz="3400">
                <a:latin typeface="Courier"/>
                <a:ea typeface="Courier"/>
                <a:cs typeface="Courier"/>
                <a:sym typeface="Courier"/>
              </a:defRPr>
            </a:pPr>
            <a:r>
              <a:rPr>
                <a:solidFill>
                  <a:srgbClr val="0433FF"/>
                </a:solidFill>
              </a:rPr>
              <a:t>int</a:t>
            </a:r>
            <a:r>
              <a:t> main() {</a:t>
            </a:r>
          </a:p>
          <a:p>
            <a:pPr algn="l" defTabSz="457200">
              <a:tabLst>
                <a:tab pos="342900" algn="l"/>
              </a:tabLst>
              <a:defRPr sz="3400">
                <a:latin typeface="Courier"/>
                <a:ea typeface="Courier"/>
                <a:cs typeface="Courier"/>
                <a:sym typeface="Courier"/>
              </a:defRPr>
            </a:pPr>
            <a:r>
              <a:t>    </a:t>
            </a:r>
            <a:r>
              <a:rPr>
                <a:solidFill>
                  <a:srgbClr val="0433FF"/>
                </a:solidFill>
              </a:rPr>
              <a:t>for</a:t>
            </a:r>
            <a:r>
              <a:t> (</a:t>
            </a:r>
            <a:r>
              <a:rPr>
                <a:solidFill>
                  <a:srgbClr val="0433FF"/>
                </a:solidFill>
              </a:rPr>
              <a:t>int</a:t>
            </a:r>
            <a:r>
              <a:t> i=99; i &gt; 0; i--) {</a:t>
            </a:r>
          </a:p>
          <a:p>
            <a:pPr algn="l" defTabSz="457200">
              <a:tabLst>
                <a:tab pos="342900" algn="l"/>
              </a:tabLst>
              <a:defRPr sz="3400">
                <a:latin typeface="Courier"/>
                <a:ea typeface="Courier"/>
                <a:cs typeface="Courier"/>
                <a:sym typeface="Courier"/>
              </a:defRPr>
            </a:pPr>
            <a:r>
              <a:t>        </a:t>
            </a:r>
            <a:r>
              <a:rPr>
                <a:solidFill>
                  <a:srgbClr val="3495AF"/>
                </a:solidFill>
              </a:rPr>
              <a:t>bottles</a:t>
            </a:r>
            <a:r>
              <a:t>(i);</a:t>
            </a:r>
          </a:p>
          <a:p>
            <a:pPr algn="l" defTabSz="457200">
              <a:tabLst>
                <a:tab pos="342900" algn="l"/>
              </a:tabLst>
              <a:defRPr sz="3400">
                <a:latin typeface="Courier"/>
                <a:ea typeface="Courier"/>
                <a:cs typeface="Courier"/>
                <a:sym typeface="Courier"/>
              </a:defRPr>
            </a:pPr>
            <a:r>
              <a:t>    }</a:t>
            </a:r>
          </a:p>
          <a:p>
            <a:pPr algn="l" defTabSz="457200">
              <a:tabLst>
                <a:tab pos="342900" algn="l"/>
              </a:tabLst>
              <a:defRPr sz="3400">
                <a:solidFill>
                  <a:srgbClr val="0433FF"/>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tabLst>
                <a:tab pos="342900" algn="l"/>
              </a:tabLst>
              <a:defRPr sz="3400">
                <a:latin typeface="Courier"/>
                <a:ea typeface="Courier"/>
                <a:cs typeface="Courier"/>
                <a:sym typeface="Courier"/>
              </a:defRPr>
            </a:pPr>
            <a:r>
              <a:t>}</a:t>
            </a:r>
          </a:p>
        </p:txBody>
      </p:sp>
      <p:sp>
        <p:nvSpPr>
          <p:cNvPr id="223" name="(bus drivers hate them!)"/>
          <p:cNvSpPr txBox="1"/>
          <p:nvPr/>
        </p:nvSpPr>
        <p:spPr>
          <a:xfrm>
            <a:off x="13793152" y="1583689"/>
            <a:ext cx="6500496" cy="845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(bus drivers </a:t>
            </a:r>
            <a:r>
              <a:rPr i="1">
                <a:latin typeface="Helvetica Neue"/>
                <a:ea typeface="Helvetica Neue"/>
                <a:cs typeface="Helvetica Neue"/>
                <a:sym typeface="Helvetica Neue"/>
              </a:rPr>
              <a:t>hate </a:t>
            </a:r>
            <a:r>
              <a:t>them!)</a:t>
            </a:r>
          </a:p>
        </p:txBody>
      </p:sp>
      <p:sp>
        <p:nvSpPr>
          <p:cNvPr id="224" name="Why is it a good idea to make DRINK_TYPE a constant?"/>
          <p:cNvSpPr txBox="1"/>
          <p:nvPr/>
        </p:nvSpPr>
        <p:spPr>
          <a:xfrm>
            <a:off x="8506459" y="2671323"/>
            <a:ext cx="154990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Why is it a good idea to make DRINK_TYPE a constant?</a:t>
            </a:r>
          </a:p>
        </p:txBody>
      </p:sp>
      <p:sp>
        <p:nvSpPr>
          <p:cNvPr id="225" name="Answer: So we can change it to Pepsi if we are masochists. (actual answer: it allows us to make one change that affects many places in the code)"/>
          <p:cNvSpPr txBox="1"/>
          <p:nvPr/>
        </p:nvSpPr>
        <p:spPr>
          <a:xfrm>
            <a:off x="9747318" y="3471055"/>
            <a:ext cx="14070668"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7F0325"/>
                </a:solidFill>
              </a:defRPr>
            </a:lvl1pPr>
          </a:lstStyle>
          <a:p>
            <a:pPr/>
            <a:r>
              <a:t>Answer: So we can change it to Pepsi if we are masochists. (actual answer: it allows us to make one change that affects many places in the code)</a:t>
            </a:r>
          </a:p>
        </p:txBody>
      </p:sp>
      <p:pic>
        <p:nvPicPr>
          <p:cNvPr id="226" name="pasted-image.tiff" descr="pasted-image.tiff"/>
          <p:cNvPicPr>
            <a:picLocks noChangeAspect="1"/>
          </p:cNvPicPr>
          <p:nvPr/>
        </p:nvPicPr>
        <p:blipFill>
          <a:blip r:embed="rId2">
            <a:extLst/>
          </a:blip>
          <a:stretch>
            <a:fillRect/>
          </a:stretch>
        </p:blipFill>
        <p:spPr>
          <a:xfrm>
            <a:off x="20324422" y="-34632"/>
            <a:ext cx="2446605" cy="244660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5"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8" name="Function Example 2"/>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9400">
                <a:solidFill>
                  <a:srgbClr val="FFFFFF"/>
                </a:solidFill>
              </a:defRPr>
            </a:lvl1pPr>
          </a:lstStyle>
          <a:p>
            <a:pPr/>
            <a:r>
              <a:t>Function Example 2</a:t>
            </a:r>
          </a:p>
        </p:txBody>
      </p:sp>
      <p:sp>
        <p:nvSpPr>
          <p:cNvPr id="229" name="// Function example #2: returning values…"/>
          <p:cNvSpPr txBox="1"/>
          <p:nvPr/>
        </p:nvSpPr>
        <p:spPr>
          <a:xfrm>
            <a:off x="492819" y="1709581"/>
            <a:ext cx="15977494" cy="1178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558800" algn="l"/>
              </a:tabLst>
              <a:defRPr sz="3400">
                <a:solidFill>
                  <a:srgbClr val="008F00"/>
                </a:solidFill>
                <a:latin typeface="Menlo"/>
                <a:ea typeface="Menlo"/>
                <a:cs typeface="Menlo"/>
                <a:sym typeface="Menlo"/>
              </a:defRPr>
            </a:pPr>
            <a:r>
              <a:t>// Function example #2: returning values</a:t>
            </a:r>
            <a:endParaRPr>
              <a:solidFill>
                <a:srgbClr val="000000"/>
              </a:solidFill>
            </a:endParaRPr>
          </a:p>
          <a:p>
            <a:pPr algn="l" defTabSz="457200">
              <a:tabLst>
                <a:tab pos="558800" algn="l"/>
              </a:tabLst>
              <a:defRPr sz="3400">
                <a:latin typeface="Menlo"/>
                <a:ea typeface="Menlo"/>
                <a:cs typeface="Menlo"/>
                <a:sym typeface="Menlo"/>
              </a:defRPr>
            </a:pPr>
          </a:p>
          <a:p>
            <a:pPr algn="l" defTabSz="457200">
              <a:tabLst>
                <a:tab pos="558800" algn="l"/>
              </a:tabLst>
              <a:defRPr sz="3400">
                <a:solidFill>
                  <a:srgbClr val="B4261A"/>
                </a:solidFill>
                <a:latin typeface="Menlo"/>
                <a:ea typeface="Menlo"/>
                <a:cs typeface="Menlo"/>
                <a:sym typeface="Menlo"/>
              </a:defRPr>
            </a:pPr>
            <a:r>
              <a:rPr>
                <a:solidFill>
                  <a:srgbClr val="0433FF"/>
                </a:solidFill>
              </a:rPr>
              <a:t>#include </a:t>
            </a:r>
            <a:r>
              <a:t>&lt;iostream&gt;</a:t>
            </a:r>
            <a:endParaRPr>
              <a:solidFill>
                <a:srgbClr val="0433FF"/>
              </a:solidFill>
            </a:endParaRPr>
          </a:p>
          <a:p>
            <a:pPr algn="l" defTabSz="457200">
              <a:tabLst>
                <a:tab pos="558800" algn="l"/>
              </a:tabLst>
              <a:defRPr sz="3400">
                <a:solidFill>
                  <a:srgbClr val="B4261A"/>
                </a:solidFill>
                <a:latin typeface="Menlo"/>
                <a:ea typeface="Menlo"/>
                <a:cs typeface="Menlo"/>
                <a:sym typeface="Menlo"/>
              </a:defRPr>
            </a:pPr>
            <a:r>
              <a:rPr>
                <a:solidFill>
                  <a:srgbClr val="0433FF"/>
                </a:solidFill>
              </a:rPr>
              <a:t>#include </a:t>
            </a:r>
            <a:r>
              <a:t>"console.h"</a:t>
            </a:r>
            <a:endParaRPr>
              <a:solidFill>
                <a:srgbClr val="0433FF"/>
              </a:solidFill>
            </a:endParaRPr>
          </a:p>
          <a:p>
            <a:pPr algn="l" defTabSz="457200">
              <a:tabLst>
                <a:tab pos="558800" algn="l"/>
              </a:tabLst>
              <a:defRPr sz="3400">
                <a:latin typeface="Menlo"/>
                <a:ea typeface="Menlo"/>
                <a:cs typeface="Menlo"/>
                <a:sym typeface="Menlo"/>
              </a:defRPr>
            </a:pPr>
          </a:p>
          <a:p>
            <a:pPr algn="l" defTabSz="457200">
              <a:tabLst>
                <a:tab pos="558800" algn="l"/>
              </a:tabLst>
              <a:defRPr sz="3400">
                <a:solidFill>
                  <a:srgbClr val="0433FF"/>
                </a:solidFill>
                <a:latin typeface="Menlo"/>
                <a:ea typeface="Menlo"/>
                <a:cs typeface="Menlo"/>
                <a:sym typeface="Menlo"/>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558800" algn="l"/>
              </a:tabLst>
              <a:defRPr sz="3400">
                <a:latin typeface="Menlo"/>
                <a:ea typeface="Menlo"/>
                <a:cs typeface="Menlo"/>
                <a:sym typeface="Menlo"/>
              </a:defRPr>
            </a:pPr>
          </a:p>
          <a:p>
            <a:pPr algn="l" defTabSz="457200">
              <a:tabLst>
                <a:tab pos="558800" algn="l"/>
              </a:tabLst>
              <a:defRPr sz="3400">
                <a:latin typeface="Menlo"/>
                <a:ea typeface="Menlo"/>
                <a:cs typeface="Menlo"/>
                <a:sym typeface="Menlo"/>
              </a:defRPr>
            </a:pPr>
            <a:r>
              <a:rPr>
                <a:solidFill>
                  <a:srgbClr val="0433FF"/>
                </a:solidFill>
              </a:rPr>
              <a:t>int</a:t>
            </a:r>
            <a:r>
              <a:t> larger(</a:t>
            </a:r>
            <a:r>
              <a:rPr>
                <a:solidFill>
                  <a:srgbClr val="0433FF"/>
                </a:solidFill>
              </a:rPr>
              <a:t>int</a:t>
            </a:r>
            <a:r>
              <a:t> a, </a:t>
            </a:r>
            <a:r>
              <a:rPr>
                <a:solidFill>
                  <a:srgbClr val="0433FF"/>
                </a:solidFill>
              </a:rPr>
              <a:t>int</a:t>
            </a:r>
            <a:r>
              <a:t> b) {</a:t>
            </a:r>
          </a:p>
          <a:p>
            <a:pPr algn="l" defTabSz="457200">
              <a:tabLst>
                <a:tab pos="558800" algn="l"/>
              </a:tabLst>
              <a:defRPr sz="3400">
                <a:latin typeface="Menlo"/>
                <a:ea typeface="Menlo"/>
                <a:cs typeface="Menlo"/>
                <a:sym typeface="Menlo"/>
              </a:defRPr>
            </a:pPr>
            <a:r>
              <a:t>    </a:t>
            </a:r>
            <a:r>
              <a:rPr>
                <a:solidFill>
                  <a:srgbClr val="0433FF"/>
                </a:solidFill>
              </a:rPr>
              <a:t>if</a:t>
            </a:r>
            <a:r>
              <a:t> (a &gt; b) {</a:t>
            </a:r>
          </a:p>
          <a:p>
            <a:pPr algn="l" defTabSz="457200">
              <a:tabLst>
                <a:tab pos="558800" algn="l"/>
              </a:tabLst>
              <a:defRPr sz="3400">
                <a:latin typeface="Menlo"/>
                <a:ea typeface="Menlo"/>
                <a:cs typeface="Menlo"/>
                <a:sym typeface="Menlo"/>
              </a:defRPr>
            </a:pPr>
            <a:r>
              <a:t>        </a:t>
            </a:r>
            <a:r>
              <a:rPr>
                <a:solidFill>
                  <a:srgbClr val="0433FF"/>
                </a:solidFill>
              </a:rPr>
              <a:t>return</a:t>
            </a:r>
            <a:r>
              <a:t> a;</a:t>
            </a:r>
          </a:p>
          <a:p>
            <a:pPr algn="l" defTabSz="457200">
              <a:tabLst>
                <a:tab pos="558800" algn="l"/>
              </a:tabLst>
              <a:defRPr sz="3400">
                <a:latin typeface="Menlo"/>
                <a:ea typeface="Menlo"/>
                <a:cs typeface="Menlo"/>
                <a:sym typeface="Menlo"/>
              </a:defRPr>
            </a:pPr>
            <a:r>
              <a:t>    } </a:t>
            </a:r>
            <a:r>
              <a:rPr>
                <a:solidFill>
                  <a:srgbClr val="0433FF"/>
                </a:solidFill>
              </a:rPr>
              <a:t>else</a:t>
            </a:r>
            <a:r>
              <a:t> {</a:t>
            </a:r>
          </a:p>
          <a:p>
            <a:pPr algn="l" defTabSz="457200">
              <a:tabLst>
                <a:tab pos="558800" algn="l"/>
              </a:tabLst>
              <a:defRPr sz="3400">
                <a:latin typeface="Menlo"/>
                <a:ea typeface="Menlo"/>
                <a:cs typeface="Menlo"/>
                <a:sym typeface="Menlo"/>
              </a:defRPr>
            </a:pPr>
            <a:r>
              <a:t>        </a:t>
            </a:r>
            <a:r>
              <a:rPr>
                <a:solidFill>
                  <a:srgbClr val="0433FF"/>
                </a:solidFill>
              </a:rPr>
              <a:t>return</a:t>
            </a:r>
            <a:r>
              <a:t> b;</a:t>
            </a:r>
          </a:p>
          <a:p>
            <a:pPr algn="l" defTabSz="457200">
              <a:tabLst>
                <a:tab pos="558800" algn="l"/>
              </a:tabLst>
              <a:defRPr sz="3400">
                <a:latin typeface="Menlo"/>
                <a:ea typeface="Menlo"/>
                <a:cs typeface="Menlo"/>
                <a:sym typeface="Menlo"/>
              </a:defRPr>
            </a:pPr>
            <a:r>
              <a:t>    }</a:t>
            </a:r>
          </a:p>
          <a:p>
            <a:pPr algn="l" defTabSz="457200">
              <a:tabLst>
                <a:tab pos="558800" algn="l"/>
              </a:tabLst>
              <a:defRPr sz="3400">
                <a:latin typeface="Menlo"/>
                <a:ea typeface="Menlo"/>
                <a:cs typeface="Menlo"/>
                <a:sym typeface="Menlo"/>
              </a:defRPr>
            </a:pPr>
            <a:r>
              <a:t>}</a:t>
            </a:r>
          </a:p>
          <a:p>
            <a:pPr algn="l" defTabSz="457200">
              <a:tabLst>
                <a:tab pos="558800" algn="l"/>
              </a:tabLst>
              <a:defRPr sz="3400">
                <a:latin typeface="Menlo"/>
                <a:ea typeface="Menlo"/>
                <a:cs typeface="Menlo"/>
                <a:sym typeface="Menlo"/>
              </a:defRPr>
            </a:pPr>
          </a:p>
          <a:p>
            <a:pPr algn="l" defTabSz="457200">
              <a:tabLst>
                <a:tab pos="558800" algn="l"/>
              </a:tabLst>
              <a:defRPr sz="3400">
                <a:solidFill>
                  <a:srgbClr val="008F00"/>
                </a:solidFill>
                <a:latin typeface="Menlo"/>
                <a:ea typeface="Menlo"/>
                <a:cs typeface="Menlo"/>
                <a:sym typeface="Menlo"/>
              </a:defRPr>
            </a:pPr>
            <a:r>
              <a:t>// Returns the larger of the two values.</a:t>
            </a:r>
            <a:endParaRPr>
              <a:solidFill>
                <a:srgbClr val="000000"/>
              </a:solidFill>
            </a:endParaRPr>
          </a:p>
          <a:p>
            <a:pPr algn="l" defTabSz="457200">
              <a:tabLst>
                <a:tab pos="558800" algn="l"/>
              </a:tabLst>
              <a:defRPr sz="3400">
                <a:latin typeface="Menlo"/>
                <a:ea typeface="Menlo"/>
                <a:cs typeface="Menlo"/>
                <a:sym typeface="Menlo"/>
              </a:defRPr>
            </a:pPr>
            <a:r>
              <a:rPr>
                <a:solidFill>
                  <a:srgbClr val="0433FF"/>
                </a:solidFill>
              </a:rPr>
              <a:t>int</a:t>
            </a:r>
            <a:r>
              <a:t> main() {</a:t>
            </a:r>
          </a:p>
          <a:p>
            <a:pPr algn="l" defTabSz="457200">
              <a:tabLst>
                <a:tab pos="558800" algn="l"/>
              </a:tabLst>
              <a:defRPr sz="34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bigger1 = </a:t>
            </a:r>
            <a:r>
              <a:rPr>
                <a:solidFill>
                  <a:srgbClr val="3495AF"/>
                </a:solidFill>
              </a:rPr>
              <a:t>larger</a:t>
            </a:r>
            <a:r>
              <a:rPr>
                <a:solidFill>
                  <a:srgbClr val="000000"/>
                </a:solidFill>
              </a:rPr>
              <a:t>(17, 42); </a:t>
            </a:r>
            <a:r>
              <a:t>// call the function</a:t>
            </a:r>
            <a:endParaRPr>
              <a:solidFill>
                <a:srgbClr val="000000"/>
              </a:solidFill>
            </a:endParaRPr>
          </a:p>
          <a:p>
            <a:pPr algn="l" defTabSz="457200">
              <a:tabLst>
                <a:tab pos="558800" algn="l"/>
              </a:tabLst>
              <a:defRPr sz="34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bigger2 = </a:t>
            </a:r>
            <a:r>
              <a:rPr>
                <a:solidFill>
                  <a:srgbClr val="3495AF"/>
                </a:solidFill>
              </a:rPr>
              <a:t>larger</a:t>
            </a:r>
            <a:r>
              <a:rPr>
                <a:solidFill>
                  <a:srgbClr val="000000"/>
                </a:solidFill>
              </a:rPr>
              <a:t>(29, -3); </a:t>
            </a:r>
            <a:r>
              <a:t>// call the function again</a:t>
            </a:r>
            <a:endParaRPr>
              <a:solidFill>
                <a:srgbClr val="000000"/>
              </a:solidFill>
            </a:endParaRPr>
          </a:p>
          <a:p>
            <a:pPr algn="l" defTabSz="457200">
              <a:tabLst>
                <a:tab pos="558800" algn="l"/>
              </a:tabLst>
              <a:defRPr sz="3400">
                <a:latin typeface="Menlo"/>
                <a:ea typeface="Menlo"/>
                <a:cs typeface="Menlo"/>
                <a:sym typeface="Menlo"/>
              </a:defRPr>
            </a:pPr>
            <a:r>
              <a:t>    </a:t>
            </a:r>
            <a:r>
              <a:rPr>
                <a:solidFill>
                  <a:srgbClr val="0433FF"/>
                </a:solidFill>
              </a:rPr>
              <a:t>int</a:t>
            </a:r>
            <a:r>
              <a:t> biggest = </a:t>
            </a:r>
            <a:r>
              <a:rPr>
                <a:solidFill>
                  <a:srgbClr val="3495AF"/>
                </a:solidFill>
              </a:rPr>
              <a:t>larger</a:t>
            </a:r>
            <a:r>
              <a:t>(bigger1, bigger2);</a:t>
            </a:r>
          </a:p>
          <a:p>
            <a:pPr algn="l" defTabSz="457200">
              <a:tabLst>
                <a:tab pos="558800" algn="l"/>
              </a:tabLst>
              <a:defRPr sz="3400">
                <a:solidFill>
                  <a:srgbClr val="B4261A"/>
                </a:solidFill>
                <a:latin typeface="Menlo"/>
                <a:ea typeface="Menlo"/>
                <a:cs typeface="Menlo"/>
                <a:sym typeface="Menlo"/>
              </a:defRPr>
            </a:pPr>
            <a:r>
              <a:rPr>
                <a:solidFill>
                  <a:srgbClr val="000000"/>
                </a:solidFill>
              </a:rPr>
              <a:t>    </a:t>
            </a:r>
            <a:r>
              <a:rPr>
                <a:solidFill>
                  <a:srgbClr val="3495AF"/>
                </a:solidFill>
              </a:rPr>
              <a:t>cout</a:t>
            </a:r>
            <a:r>
              <a:rPr>
                <a:solidFill>
                  <a:srgbClr val="000000"/>
                </a:solidFill>
              </a:rPr>
              <a:t> &lt;&lt; </a:t>
            </a:r>
            <a:r>
              <a:t>"The biggest is "</a:t>
            </a:r>
            <a:r>
              <a:rPr>
                <a:solidFill>
                  <a:srgbClr val="000000"/>
                </a:solidFill>
              </a:rPr>
              <a:t> &lt;&lt; biggest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558800" algn="l"/>
              </a:tabLst>
              <a:defRPr sz="3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Function Example 2"/>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9400">
                <a:solidFill>
                  <a:srgbClr val="FFFFFF"/>
                </a:solidFill>
              </a:defRPr>
            </a:lvl1pPr>
          </a:lstStyle>
          <a:p>
            <a:pPr/>
            <a:r>
              <a:t>Function Example 2</a:t>
            </a:r>
          </a:p>
        </p:txBody>
      </p:sp>
      <p:sp>
        <p:nvSpPr>
          <p:cNvPr id="232" name="// Function example #2: returning values…"/>
          <p:cNvSpPr txBox="1"/>
          <p:nvPr/>
        </p:nvSpPr>
        <p:spPr>
          <a:xfrm>
            <a:off x="492819" y="1709581"/>
            <a:ext cx="15977494" cy="1178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558800" algn="l"/>
              </a:tabLst>
              <a:defRPr sz="3400">
                <a:solidFill>
                  <a:srgbClr val="008F00"/>
                </a:solidFill>
                <a:latin typeface="Menlo"/>
                <a:ea typeface="Menlo"/>
                <a:cs typeface="Menlo"/>
                <a:sym typeface="Menlo"/>
              </a:defRPr>
            </a:pPr>
            <a:r>
              <a:t>// Function example #2: returning values</a:t>
            </a:r>
            <a:endParaRPr>
              <a:solidFill>
                <a:srgbClr val="000000"/>
              </a:solidFill>
            </a:endParaRPr>
          </a:p>
          <a:p>
            <a:pPr algn="l" defTabSz="457200">
              <a:tabLst>
                <a:tab pos="558800" algn="l"/>
              </a:tabLst>
              <a:defRPr sz="3400">
                <a:latin typeface="Menlo"/>
                <a:ea typeface="Menlo"/>
                <a:cs typeface="Menlo"/>
                <a:sym typeface="Menlo"/>
              </a:defRPr>
            </a:pPr>
          </a:p>
          <a:p>
            <a:pPr algn="l" defTabSz="457200">
              <a:tabLst>
                <a:tab pos="558800" algn="l"/>
              </a:tabLst>
              <a:defRPr sz="3400">
                <a:solidFill>
                  <a:srgbClr val="B4261A"/>
                </a:solidFill>
                <a:latin typeface="Menlo"/>
                <a:ea typeface="Menlo"/>
                <a:cs typeface="Menlo"/>
                <a:sym typeface="Menlo"/>
              </a:defRPr>
            </a:pPr>
            <a:r>
              <a:rPr>
                <a:solidFill>
                  <a:srgbClr val="0433FF"/>
                </a:solidFill>
              </a:rPr>
              <a:t>#include </a:t>
            </a:r>
            <a:r>
              <a:t>&lt;iostream&gt;</a:t>
            </a:r>
            <a:endParaRPr>
              <a:solidFill>
                <a:srgbClr val="0433FF"/>
              </a:solidFill>
            </a:endParaRPr>
          </a:p>
          <a:p>
            <a:pPr algn="l" defTabSz="457200">
              <a:tabLst>
                <a:tab pos="558800" algn="l"/>
              </a:tabLst>
              <a:defRPr sz="3400">
                <a:solidFill>
                  <a:srgbClr val="B4261A"/>
                </a:solidFill>
                <a:latin typeface="Menlo"/>
                <a:ea typeface="Menlo"/>
                <a:cs typeface="Menlo"/>
                <a:sym typeface="Menlo"/>
              </a:defRPr>
            </a:pPr>
            <a:r>
              <a:rPr>
                <a:solidFill>
                  <a:srgbClr val="0433FF"/>
                </a:solidFill>
              </a:rPr>
              <a:t>#include </a:t>
            </a:r>
            <a:r>
              <a:t>"console.h"</a:t>
            </a:r>
            <a:endParaRPr>
              <a:solidFill>
                <a:srgbClr val="0433FF"/>
              </a:solidFill>
            </a:endParaRPr>
          </a:p>
          <a:p>
            <a:pPr algn="l" defTabSz="457200">
              <a:tabLst>
                <a:tab pos="558800" algn="l"/>
              </a:tabLst>
              <a:defRPr sz="3400">
                <a:latin typeface="Menlo"/>
                <a:ea typeface="Menlo"/>
                <a:cs typeface="Menlo"/>
                <a:sym typeface="Menlo"/>
              </a:defRPr>
            </a:pPr>
          </a:p>
          <a:p>
            <a:pPr algn="l" defTabSz="457200">
              <a:tabLst>
                <a:tab pos="558800" algn="l"/>
              </a:tabLst>
              <a:defRPr sz="3400">
                <a:solidFill>
                  <a:srgbClr val="0433FF"/>
                </a:solidFill>
                <a:latin typeface="Menlo"/>
                <a:ea typeface="Menlo"/>
                <a:cs typeface="Menlo"/>
                <a:sym typeface="Menlo"/>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558800" algn="l"/>
              </a:tabLst>
              <a:defRPr sz="3400">
                <a:latin typeface="Menlo"/>
                <a:ea typeface="Menlo"/>
                <a:cs typeface="Menlo"/>
                <a:sym typeface="Menlo"/>
              </a:defRPr>
            </a:pPr>
          </a:p>
          <a:p>
            <a:pPr algn="l" defTabSz="457200">
              <a:tabLst>
                <a:tab pos="558800" algn="l"/>
              </a:tabLst>
              <a:defRPr sz="3400">
                <a:latin typeface="Menlo"/>
                <a:ea typeface="Menlo"/>
                <a:cs typeface="Menlo"/>
                <a:sym typeface="Menlo"/>
              </a:defRPr>
            </a:pPr>
            <a:r>
              <a:rPr>
                <a:solidFill>
                  <a:srgbClr val="0433FF"/>
                </a:solidFill>
              </a:rPr>
              <a:t>int</a:t>
            </a:r>
            <a:r>
              <a:t> larger(</a:t>
            </a:r>
            <a:r>
              <a:rPr>
                <a:solidFill>
                  <a:srgbClr val="0433FF"/>
                </a:solidFill>
              </a:rPr>
              <a:t>int</a:t>
            </a:r>
            <a:r>
              <a:t> a, </a:t>
            </a:r>
            <a:r>
              <a:rPr>
                <a:solidFill>
                  <a:srgbClr val="0433FF"/>
                </a:solidFill>
              </a:rPr>
              <a:t>int</a:t>
            </a:r>
            <a:r>
              <a:t> b) {</a:t>
            </a:r>
          </a:p>
          <a:p>
            <a:pPr algn="l" defTabSz="457200">
              <a:tabLst>
                <a:tab pos="558800" algn="l"/>
              </a:tabLst>
              <a:defRPr sz="3400">
                <a:latin typeface="Menlo"/>
                <a:ea typeface="Menlo"/>
                <a:cs typeface="Menlo"/>
                <a:sym typeface="Menlo"/>
              </a:defRPr>
            </a:pPr>
            <a:r>
              <a:t>    </a:t>
            </a:r>
            <a:r>
              <a:rPr>
                <a:solidFill>
                  <a:srgbClr val="0433FF"/>
                </a:solidFill>
              </a:rPr>
              <a:t>if</a:t>
            </a:r>
            <a:r>
              <a:t> (a &gt; b) {</a:t>
            </a:r>
          </a:p>
          <a:p>
            <a:pPr algn="l" defTabSz="457200">
              <a:tabLst>
                <a:tab pos="558800" algn="l"/>
              </a:tabLst>
              <a:defRPr sz="3400">
                <a:latin typeface="Menlo"/>
                <a:ea typeface="Menlo"/>
                <a:cs typeface="Menlo"/>
                <a:sym typeface="Menlo"/>
              </a:defRPr>
            </a:pPr>
            <a:r>
              <a:t>        </a:t>
            </a:r>
            <a:r>
              <a:rPr>
                <a:solidFill>
                  <a:srgbClr val="0433FF"/>
                </a:solidFill>
              </a:rPr>
              <a:t>return</a:t>
            </a:r>
            <a:r>
              <a:t> a;</a:t>
            </a:r>
          </a:p>
          <a:p>
            <a:pPr algn="l" defTabSz="457200">
              <a:tabLst>
                <a:tab pos="558800" algn="l"/>
              </a:tabLst>
              <a:defRPr sz="3400">
                <a:latin typeface="Menlo"/>
                <a:ea typeface="Menlo"/>
                <a:cs typeface="Menlo"/>
                <a:sym typeface="Menlo"/>
              </a:defRPr>
            </a:pPr>
            <a:r>
              <a:t>    } </a:t>
            </a:r>
            <a:r>
              <a:rPr>
                <a:solidFill>
                  <a:srgbClr val="0433FF"/>
                </a:solidFill>
              </a:rPr>
              <a:t>else</a:t>
            </a:r>
            <a:r>
              <a:t> {</a:t>
            </a:r>
          </a:p>
          <a:p>
            <a:pPr algn="l" defTabSz="457200">
              <a:tabLst>
                <a:tab pos="558800" algn="l"/>
              </a:tabLst>
              <a:defRPr sz="3400">
                <a:latin typeface="Menlo"/>
                <a:ea typeface="Menlo"/>
                <a:cs typeface="Menlo"/>
                <a:sym typeface="Menlo"/>
              </a:defRPr>
            </a:pPr>
            <a:r>
              <a:t>        </a:t>
            </a:r>
            <a:r>
              <a:rPr>
                <a:solidFill>
                  <a:srgbClr val="0433FF"/>
                </a:solidFill>
              </a:rPr>
              <a:t>return</a:t>
            </a:r>
            <a:r>
              <a:t> b;</a:t>
            </a:r>
          </a:p>
          <a:p>
            <a:pPr algn="l" defTabSz="457200">
              <a:tabLst>
                <a:tab pos="558800" algn="l"/>
              </a:tabLst>
              <a:defRPr sz="3400">
                <a:latin typeface="Menlo"/>
                <a:ea typeface="Menlo"/>
                <a:cs typeface="Menlo"/>
                <a:sym typeface="Menlo"/>
              </a:defRPr>
            </a:pPr>
            <a:r>
              <a:t>    }</a:t>
            </a:r>
          </a:p>
          <a:p>
            <a:pPr algn="l" defTabSz="457200">
              <a:tabLst>
                <a:tab pos="558800" algn="l"/>
              </a:tabLst>
              <a:defRPr sz="3400">
                <a:latin typeface="Menlo"/>
                <a:ea typeface="Menlo"/>
                <a:cs typeface="Menlo"/>
                <a:sym typeface="Menlo"/>
              </a:defRPr>
            </a:pPr>
            <a:r>
              <a:t>}</a:t>
            </a:r>
          </a:p>
          <a:p>
            <a:pPr algn="l" defTabSz="457200">
              <a:tabLst>
                <a:tab pos="558800" algn="l"/>
              </a:tabLst>
              <a:defRPr sz="3400">
                <a:latin typeface="Menlo"/>
                <a:ea typeface="Menlo"/>
                <a:cs typeface="Menlo"/>
                <a:sym typeface="Menlo"/>
              </a:defRPr>
            </a:pPr>
          </a:p>
          <a:p>
            <a:pPr algn="l" defTabSz="457200">
              <a:tabLst>
                <a:tab pos="558800" algn="l"/>
              </a:tabLst>
              <a:defRPr sz="3400">
                <a:solidFill>
                  <a:srgbClr val="008F00"/>
                </a:solidFill>
                <a:latin typeface="Menlo"/>
                <a:ea typeface="Menlo"/>
                <a:cs typeface="Menlo"/>
                <a:sym typeface="Menlo"/>
              </a:defRPr>
            </a:pPr>
            <a:r>
              <a:t>// Returns the larger of the two values.</a:t>
            </a:r>
            <a:endParaRPr>
              <a:solidFill>
                <a:srgbClr val="000000"/>
              </a:solidFill>
            </a:endParaRPr>
          </a:p>
          <a:p>
            <a:pPr algn="l" defTabSz="457200">
              <a:tabLst>
                <a:tab pos="558800" algn="l"/>
              </a:tabLst>
              <a:defRPr sz="3400">
                <a:latin typeface="Menlo"/>
                <a:ea typeface="Menlo"/>
                <a:cs typeface="Menlo"/>
                <a:sym typeface="Menlo"/>
              </a:defRPr>
            </a:pPr>
            <a:r>
              <a:rPr>
                <a:solidFill>
                  <a:srgbClr val="0433FF"/>
                </a:solidFill>
              </a:rPr>
              <a:t>int</a:t>
            </a:r>
            <a:r>
              <a:t> main() {</a:t>
            </a:r>
          </a:p>
          <a:p>
            <a:pPr algn="l" defTabSz="457200">
              <a:tabLst>
                <a:tab pos="558800" algn="l"/>
              </a:tabLst>
              <a:defRPr sz="34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bigger1 = </a:t>
            </a:r>
            <a:r>
              <a:rPr>
                <a:solidFill>
                  <a:srgbClr val="3495AF"/>
                </a:solidFill>
              </a:rPr>
              <a:t>larger</a:t>
            </a:r>
            <a:r>
              <a:rPr>
                <a:solidFill>
                  <a:srgbClr val="000000"/>
                </a:solidFill>
              </a:rPr>
              <a:t>(17, 42); </a:t>
            </a:r>
            <a:r>
              <a:t>// call the function</a:t>
            </a:r>
            <a:endParaRPr>
              <a:solidFill>
                <a:srgbClr val="000000"/>
              </a:solidFill>
            </a:endParaRPr>
          </a:p>
          <a:p>
            <a:pPr algn="l" defTabSz="457200">
              <a:tabLst>
                <a:tab pos="558800" algn="l"/>
              </a:tabLst>
              <a:defRPr sz="3400">
                <a:solidFill>
                  <a:srgbClr val="008F00"/>
                </a:solidFill>
                <a:latin typeface="Menlo"/>
                <a:ea typeface="Menlo"/>
                <a:cs typeface="Menlo"/>
                <a:sym typeface="Menlo"/>
              </a:defRPr>
            </a:pPr>
            <a:r>
              <a:rPr>
                <a:solidFill>
                  <a:srgbClr val="000000"/>
                </a:solidFill>
              </a:rPr>
              <a:t>    </a:t>
            </a:r>
            <a:r>
              <a:rPr>
                <a:solidFill>
                  <a:srgbClr val="0433FF"/>
                </a:solidFill>
              </a:rPr>
              <a:t>int</a:t>
            </a:r>
            <a:r>
              <a:rPr>
                <a:solidFill>
                  <a:srgbClr val="000000"/>
                </a:solidFill>
              </a:rPr>
              <a:t> bigger2 = </a:t>
            </a:r>
            <a:r>
              <a:rPr>
                <a:solidFill>
                  <a:srgbClr val="3495AF"/>
                </a:solidFill>
              </a:rPr>
              <a:t>larger</a:t>
            </a:r>
            <a:r>
              <a:rPr>
                <a:solidFill>
                  <a:srgbClr val="000000"/>
                </a:solidFill>
              </a:rPr>
              <a:t>(29, -3); </a:t>
            </a:r>
            <a:r>
              <a:t>// call the function again</a:t>
            </a:r>
            <a:endParaRPr>
              <a:solidFill>
                <a:srgbClr val="000000"/>
              </a:solidFill>
            </a:endParaRPr>
          </a:p>
          <a:p>
            <a:pPr algn="l" defTabSz="457200">
              <a:tabLst>
                <a:tab pos="558800" algn="l"/>
              </a:tabLst>
              <a:defRPr sz="3400">
                <a:latin typeface="Menlo"/>
                <a:ea typeface="Menlo"/>
                <a:cs typeface="Menlo"/>
                <a:sym typeface="Menlo"/>
              </a:defRPr>
            </a:pPr>
            <a:r>
              <a:t>    </a:t>
            </a:r>
            <a:r>
              <a:rPr>
                <a:solidFill>
                  <a:srgbClr val="0433FF"/>
                </a:solidFill>
              </a:rPr>
              <a:t>int</a:t>
            </a:r>
            <a:r>
              <a:t> biggest = </a:t>
            </a:r>
            <a:r>
              <a:rPr>
                <a:solidFill>
                  <a:srgbClr val="3495AF"/>
                </a:solidFill>
              </a:rPr>
              <a:t>larger</a:t>
            </a:r>
            <a:r>
              <a:t>(bigger1, bigger2);</a:t>
            </a:r>
          </a:p>
          <a:p>
            <a:pPr algn="l" defTabSz="457200">
              <a:tabLst>
                <a:tab pos="558800" algn="l"/>
              </a:tabLst>
              <a:defRPr sz="3400">
                <a:solidFill>
                  <a:srgbClr val="B4261A"/>
                </a:solidFill>
                <a:latin typeface="Menlo"/>
                <a:ea typeface="Menlo"/>
                <a:cs typeface="Menlo"/>
                <a:sym typeface="Menlo"/>
              </a:defRPr>
            </a:pPr>
            <a:r>
              <a:rPr>
                <a:solidFill>
                  <a:srgbClr val="000000"/>
                </a:solidFill>
              </a:rPr>
              <a:t>    </a:t>
            </a:r>
            <a:r>
              <a:rPr>
                <a:solidFill>
                  <a:srgbClr val="3495AF"/>
                </a:solidFill>
              </a:rPr>
              <a:t>cout</a:t>
            </a:r>
            <a:r>
              <a:rPr>
                <a:solidFill>
                  <a:srgbClr val="000000"/>
                </a:solidFill>
              </a:rPr>
              <a:t> &lt;&lt; </a:t>
            </a:r>
            <a:r>
              <a:t>"The biggest is "</a:t>
            </a:r>
            <a:r>
              <a:rPr>
                <a:solidFill>
                  <a:srgbClr val="000000"/>
                </a:solidFill>
              </a:rPr>
              <a:t> &lt;&lt; biggest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558800" algn="l"/>
              </a:tabLst>
              <a:defRPr sz="3400">
                <a:solidFill>
                  <a:srgbClr val="0433FF"/>
                </a:solidFill>
                <a:latin typeface="Menlo"/>
                <a:ea typeface="Menlo"/>
                <a:cs typeface="Menlo"/>
                <a:sym typeface="Menlo"/>
              </a:defRPr>
            </a:pPr>
            <a:r>
              <a:rPr>
                <a:solidFill>
                  <a:srgbClr val="000000"/>
                </a:solidFill>
              </a:rPr>
              <a:t>    </a:t>
            </a:r>
            <a:r>
              <a:t>return</a:t>
            </a:r>
            <a:r>
              <a:rPr>
                <a:solidFill>
                  <a:srgbClr val="000000"/>
                </a:solidFill>
              </a:rPr>
              <a:t> 0;</a:t>
            </a:r>
            <a:endParaRPr>
              <a:solidFill>
                <a:srgbClr val="000000"/>
              </a:solidFill>
            </a:endParaRPr>
          </a:p>
          <a:p>
            <a:pPr algn="l" defTabSz="457200">
              <a:tabLst>
                <a:tab pos="558800" algn="l"/>
              </a:tabLst>
              <a:defRPr sz="3400">
                <a:latin typeface="Menlo"/>
                <a:ea typeface="Menlo"/>
                <a:cs typeface="Menlo"/>
                <a:sym typeface="Menlo"/>
              </a:defRPr>
            </a:pPr>
            <a:r>
              <a:t>}</a:t>
            </a:r>
          </a:p>
        </p:txBody>
      </p:sp>
      <p:pic>
        <p:nvPicPr>
          <p:cNvPr id="233" name="pasted-image.png" descr="pasted-image.png"/>
          <p:cNvPicPr>
            <a:picLocks noChangeAspect="1"/>
          </p:cNvPicPr>
          <p:nvPr/>
        </p:nvPicPr>
        <p:blipFill>
          <a:blip r:embed="rId2">
            <a:extLst/>
          </a:blip>
          <a:stretch>
            <a:fillRect/>
          </a:stretch>
        </p:blipFill>
        <p:spPr>
          <a:xfrm>
            <a:off x="9626600" y="3873500"/>
            <a:ext cx="11970865" cy="4811076"/>
          </a:xfrm>
          <a:prstGeom prst="rect">
            <a:avLst/>
          </a:prstGeom>
          <a:ln w="12700">
            <a:miter lim="400000"/>
          </a:ln>
        </p:spPr>
      </p:pic>
      <p:sp>
        <p:nvSpPr>
          <p:cNvPr id="234" name="Output:"/>
          <p:cNvSpPr txBox="1"/>
          <p:nvPr/>
        </p:nvSpPr>
        <p:spPr>
          <a:xfrm>
            <a:off x="11100117" y="3006409"/>
            <a:ext cx="218376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Output: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Function Example 2: Debugging (see HW0!)"/>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9400">
                <a:solidFill>
                  <a:srgbClr val="FFFFFF"/>
                </a:solidFill>
              </a:defRPr>
            </a:lvl1pPr>
          </a:lstStyle>
          <a:p>
            <a:pPr/>
            <a:r>
              <a:t>Function Example 2: Debugging (see HW0!)</a:t>
            </a:r>
          </a:p>
        </p:txBody>
      </p:sp>
      <p:pic>
        <p:nvPicPr>
          <p:cNvPr id="237" name="pasted-image.png" descr="pasted-image.png"/>
          <p:cNvPicPr>
            <a:picLocks noChangeAspect="1"/>
          </p:cNvPicPr>
          <p:nvPr/>
        </p:nvPicPr>
        <p:blipFill>
          <a:blip r:embed="rId2">
            <a:extLst/>
          </a:blip>
          <a:stretch>
            <a:fillRect/>
          </a:stretch>
        </p:blipFill>
        <p:spPr>
          <a:xfrm>
            <a:off x="5892800" y="5740400"/>
            <a:ext cx="12598400" cy="4876800"/>
          </a:xfrm>
          <a:prstGeom prst="rect">
            <a:avLst/>
          </a:prstGeom>
          <a:ln w="12700">
            <a:miter lim="400000"/>
          </a:ln>
        </p:spPr>
      </p:pic>
      <p:sp>
        <p:nvSpPr>
          <p:cNvPr id="238" name="One of the most powerful features of an Integrated Development Environment (IDE) like Qt Creator is the built-in debugger.…"/>
          <p:cNvSpPr txBox="1"/>
          <p:nvPr/>
        </p:nvSpPr>
        <p:spPr>
          <a:xfrm>
            <a:off x="809306" y="1507809"/>
            <a:ext cx="22765387"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One of the most powerful features of an Integrated Development Environment (IDE) like Qt Creator is the built-in debugger.</a:t>
            </a:r>
          </a:p>
          <a:p>
            <a:pPr marL="228600" indent="-228600" algn="l">
              <a:buSzPct val="100000"/>
              <a:buChar char="•"/>
            </a:pPr>
            <a:r>
              <a:t>You can stop the program's execution at any point and look at exactly what is going on under the hood!</a:t>
            </a:r>
          </a:p>
          <a:p>
            <a:pPr marL="228600" indent="-228600" algn="l">
              <a:buSzPct val="100000"/>
              <a:buChar char="•"/>
            </a:pPr>
            <a:r>
              <a:t>In your program, click to the left of a line of code (line 18 below, for example)</a:t>
            </a:r>
          </a:p>
        </p:txBody>
      </p:sp>
      <p:sp>
        <p:nvSpPr>
          <p:cNvPr id="239" name="When you run the program in Debug mode (the green triangle with the bug on it), the program will stop at that point. Let's see this in action!"/>
          <p:cNvSpPr txBox="1"/>
          <p:nvPr/>
        </p:nvSpPr>
        <p:spPr>
          <a:xfrm>
            <a:off x="809306" y="11286809"/>
            <a:ext cx="22765387"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When you run the program in Debug mode (the green triangle with the bug on it), the program will stop at that point. Let's see this in action!</a:t>
            </a:r>
          </a:p>
        </p:txBody>
      </p:sp>
      <p:pic>
        <p:nvPicPr>
          <p:cNvPr id="240" name="qt_logo.png" descr="qt_logo.png"/>
          <p:cNvPicPr>
            <a:picLocks noChangeAspect="1"/>
          </p:cNvPicPr>
          <p:nvPr/>
        </p:nvPicPr>
        <p:blipFill>
          <a:blip r:embed="rId3">
            <a:extLst/>
          </a:blip>
          <a:stretch>
            <a:fillRect/>
          </a:stretch>
        </p:blipFill>
        <p:spPr>
          <a:xfrm>
            <a:off x="17597820" y="12131426"/>
            <a:ext cx="1437100" cy="1348663"/>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Function Example 2: Debugg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9400">
                <a:solidFill>
                  <a:srgbClr val="FFFFFF"/>
                </a:solidFill>
              </a:defRPr>
            </a:lvl1pPr>
          </a:lstStyle>
          <a:p>
            <a:pPr/>
            <a:r>
              <a:t>Function Example 2: Debugging</a:t>
            </a:r>
          </a:p>
        </p:txBody>
      </p:sp>
      <p:sp>
        <p:nvSpPr>
          <p:cNvPr id="243" name="Notes from live debugging:…"/>
          <p:cNvSpPr txBox="1"/>
          <p:nvPr/>
        </p:nvSpPr>
        <p:spPr>
          <a:xfrm>
            <a:off x="809306" y="2269809"/>
            <a:ext cx="2276538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Notes from live debugging:</a:t>
            </a:r>
          </a:p>
          <a:p>
            <a:pPr lvl="1" marL="457200" indent="-228600" algn="l">
              <a:buSzPct val="100000"/>
              <a:buChar char="•"/>
            </a:pPr>
            <a:r>
              <a:t>You can see variable values as the program executes</a:t>
            </a:r>
          </a:p>
          <a:p>
            <a:pPr lvl="1" marL="457200" indent="-228600" algn="l">
              <a:buSzPct val="100000"/>
              <a:buChar char="•"/>
            </a:pPr>
            <a:r>
              <a:t>You use the following buttons to continue the program:</a:t>
            </a:r>
          </a:p>
        </p:txBody>
      </p:sp>
      <p:pic>
        <p:nvPicPr>
          <p:cNvPr id="244" name="pasted-image.png" descr="pasted-image.png"/>
          <p:cNvPicPr>
            <a:picLocks noChangeAspect="1"/>
          </p:cNvPicPr>
          <p:nvPr/>
        </p:nvPicPr>
        <p:blipFill>
          <a:blip r:embed="rId2">
            <a:extLst/>
          </a:blip>
          <a:stretch>
            <a:fillRect/>
          </a:stretch>
        </p:blipFill>
        <p:spPr>
          <a:xfrm>
            <a:off x="5682694" y="8489950"/>
            <a:ext cx="12459812" cy="2529436"/>
          </a:xfrm>
          <a:prstGeom prst="rect">
            <a:avLst/>
          </a:prstGeom>
          <a:ln w="12700">
            <a:miter lim="400000"/>
          </a:ln>
        </p:spPr>
      </p:pic>
      <p:sp>
        <p:nvSpPr>
          <p:cNvPr id="245" name="continue to next breakpoint"/>
          <p:cNvSpPr txBox="1"/>
          <p:nvPr/>
        </p:nvSpPr>
        <p:spPr>
          <a:xfrm>
            <a:off x="1212214" y="6813512"/>
            <a:ext cx="3040937"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continue to next breakpoint</a:t>
            </a:r>
          </a:p>
        </p:txBody>
      </p:sp>
      <p:sp>
        <p:nvSpPr>
          <p:cNvPr id="246" name="stop running"/>
          <p:cNvSpPr txBox="1"/>
          <p:nvPr/>
        </p:nvSpPr>
        <p:spPr>
          <a:xfrm>
            <a:off x="5911215" y="5468779"/>
            <a:ext cx="3040936"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stop running</a:t>
            </a:r>
          </a:p>
        </p:txBody>
      </p:sp>
      <p:sp>
        <p:nvSpPr>
          <p:cNvPr id="247" name="Go to next line but not into functions"/>
          <p:cNvSpPr txBox="1"/>
          <p:nvPr/>
        </p:nvSpPr>
        <p:spPr>
          <a:xfrm>
            <a:off x="9736097" y="5087779"/>
            <a:ext cx="3925571"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Go to next line but not into functions</a:t>
            </a:r>
          </a:p>
        </p:txBody>
      </p:sp>
      <p:sp>
        <p:nvSpPr>
          <p:cNvPr id="248" name="Go to next line and into functions"/>
          <p:cNvSpPr txBox="1"/>
          <p:nvPr/>
        </p:nvSpPr>
        <p:spPr>
          <a:xfrm>
            <a:off x="14843224" y="4706460"/>
            <a:ext cx="3040936" cy="313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Go to next line </a:t>
            </a:r>
            <a:r>
              <a:rPr i="1">
                <a:latin typeface="Helvetica Neue"/>
                <a:ea typeface="Helvetica Neue"/>
                <a:cs typeface="Helvetica Neue"/>
                <a:sym typeface="Helvetica Neue"/>
              </a:rPr>
              <a:t>and</a:t>
            </a:r>
            <a:r>
              <a:t> into functions</a:t>
            </a:r>
          </a:p>
        </p:txBody>
      </p:sp>
      <p:sp>
        <p:nvSpPr>
          <p:cNvPr id="249" name="Finish the function and leave it"/>
          <p:cNvSpPr txBox="1"/>
          <p:nvPr/>
        </p:nvSpPr>
        <p:spPr>
          <a:xfrm>
            <a:off x="19144614" y="6432512"/>
            <a:ext cx="3040937"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Finish the function and leave it</a:t>
            </a:r>
          </a:p>
        </p:txBody>
      </p:sp>
      <p:sp>
        <p:nvSpPr>
          <p:cNvPr id="250" name="Line"/>
          <p:cNvSpPr/>
          <p:nvPr/>
        </p:nvSpPr>
        <p:spPr>
          <a:xfrm>
            <a:off x="4137134" y="7986127"/>
            <a:ext cx="1847046" cy="1275349"/>
          </a:xfrm>
          <a:prstGeom prst="line">
            <a:avLst/>
          </a:prstGeom>
          <a:ln w="152400">
            <a:solidFill>
              <a:srgbClr val="7F0325"/>
            </a:solidFill>
            <a:miter lim="400000"/>
            <a:tailEnd type="triangle"/>
          </a:ln>
        </p:spPr>
        <p:txBody>
          <a:bodyPr lIns="50800" tIns="50800" rIns="50800" bIns="50800" anchor="ctr"/>
          <a:lstStyle/>
          <a:p>
            <a:pPr/>
          </a:p>
        </p:txBody>
      </p:sp>
      <p:sp>
        <p:nvSpPr>
          <p:cNvPr id="251" name="Line"/>
          <p:cNvSpPr/>
          <p:nvPr/>
        </p:nvSpPr>
        <p:spPr>
          <a:xfrm>
            <a:off x="7676917" y="7144213"/>
            <a:ext cx="1305059" cy="1754328"/>
          </a:xfrm>
          <a:prstGeom prst="line">
            <a:avLst/>
          </a:prstGeom>
          <a:ln w="152400">
            <a:solidFill>
              <a:srgbClr val="7F0325"/>
            </a:solidFill>
            <a:miter lim="400000"/>
            <a:tailEnd type="triangle"/>
          </a:ln>
        </p:spPr>
        <p:txBody>
          <a:bodyPr lIns="50800" tIns="50800" rIns="50800" bIns="50800" anchor="ctr"/>
          <a:lstStyle/>
          <a:p>
            <a:pPr/>
          </a:p>
        </p:txBody>
      </p:sp>
      <p:sp>
        <p:nvSpPr>
          <p:cNvPr id="252" name="Line"/>
          <p:cNvSpPr/>
          <p:nvPr/>
        </p:nvSpPr>
        <p:spPr>
          <a:xfrm>
            <a:off x="11912599" y="7450153"/>
            <a:ext cx="1" cy="1524588"/>
          </a:xfrm>
          <a:prstGeom prst="line">
            <a:avLst/>
          </a:prstGeom>
          <a:ln w="152400">
            <a:solidFill>
              <a:srgbClr val="7F0325"/>
            </a:solidFill>
            <a:miter lim="400000"/>
            <a:tailEnd type="triangle"/>
          </a:ln>
        </p:spPr>
        <p:txBody>
          <a:bodyPr lIns="50800" tIns="50800" rIns="50800" bIns="50800" anchor="ctr"/>
          <a:lstStyle/>
          <a:p>
            <a:pPr/>
          </a:p>
        </p:txBody>
      </p:sp>
      <p:sp>
        <p:nvSpPr>
          <p:cNvPr id="253" name="Line"/>
          <p:cNvSpPr/>
          <p:nvPr/>
        </p:nvSpPr>
        <p:spPr>
          <a:xfrm flipH="1">
            <a:off x="14427199" y="7894206"/>
            <a:ext cx="1080536" cy="1080535"/>
          </a:xfrm>
          <a:prstGeom prst="line">
            <a:avLst/>
          </a:prstGeom>
          <a:ln w="152400">
            <a:solidFill>
              <a:srgbClr val="7F0325"/>
            </a:solidFill>
            <a:miter lim="400000"/>
            <a:tailEnd type="triangle"/>
          </a:ln>
        </p:spPr>
        <p:txBody>
          <a:bodyPr lIns="50800" tIns="50800" rIns="50800" bIns="50800" anchor="ctr"/>
          <a:lstStyle/>
          <a:p>
            <a:pPr/>
          </a:p>
        </p:txBody>
      </p:sp>
      <p:sp>
        <p:nvSpPr>
          <p:cNvPr id="254" name="Line"/>
          <p:cNvSpPr/>
          <p:nvPr/>
        </p:nvSpPr>
        <p:spPr>
          <a:xfrm flipH="1">
            <a:off x="17786656" y="7712756"/>
            <a:ext cx="1525035" cy="1446901"/>
          </a:xfrm>
          <a:prstGeom prst="line">
            <a:avLst/>
          </a:prstGeom>
          <a:ln w="152400">
            <a:solidFill>
              <a:srgbClr val="7F0325"/>
            </a:solidFill>
            <a:miter lim="400000"/>
            <a:tailEnd type="triangle"/>
          </a:ln>
        </p:spPr>
        <p:txBody>
          <a:bodyPr lIns="50800" tIns="50800" rIns="50800" bIns="50800" anchor="ctr"/>
          <a:lstStyle/>
          <a:p>
            <a:pPr/>
          </a:p>
        </p:txBody>
      </p:sp>
      <p:sp>
        <p:nvSpPr>
          <p:cNvPr id="255" name="Debugging effectively takes a little time to learn, but is super effective if you have hard to find bugs."/>
          <p:cNvSpPr txBox="1"/>
          <p:nvPr/>
        </p:nvSpPr>
        <p:spPr>
          <a:xfrm>
            <a:off x="529906" y="11739282"/>
            <a:ext cx="21698885"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Debugging effectively takes a little time to learn, but is super effective if you have hard to find bugs.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7" name="Declaration Ord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Declaration Order</a:t>
            </a:r>
          </a:p>
        </p:txBody>
      </p:sp>
      <p:sp>
        <p:nvSpPr>
          <p:cNvPr id="258" name="#include &lt;iostream&gt;…"/>
          <p:cNvSpPr txBox="1"/>
          <p:nvPr/>
        </p:nvSpPr>
        <p:spPr>
          <a:xfrm>
            <a:off x="492819" y="2274730"/>
            <a:ext cx="23398362" cy="1090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342900" algn="l"/>
              </a:tabLst>
              <a:defRPr sz="3100">
                <a:solidFill>
                  <a:srgbClr val="B4261A"/>
                </a:solidFill>
                <a:latin typeface="Courier"/>
                <a:ea typeface="Courier"/>
                <a:cs typeface="Courier"/>
                <a:sym typeface="Courier"/>
              </a:defRPr>
            </a:pPr>
            <a:r>
              <a:rPr>
                <a:solidFill>
                  <a:srgbClr val="0433FF"/>
                </a:solidFill>
              </a:rPr>
              <a:t>#include </a:t>
            </a:r>
            <a:r>
              <a:t>&lt;iostream&gt;</a:t>
            </a:r>
            <a:endParaRPr>
              <a:solidFill>
                <a:srgbClr val="0433FF"/>
              </a:solidFill>
            </a:endParaRPr>
          </a:p>
          <a:p>
            <a:pPr algn="l" defTabSz="457200">
              <a:tabLst>
                <a:tab pos="342900" algn="l"/>
              </a:tabLst>
              <a:defRPr sz="3100">
                <a:solidFill>
                  <a:srgbClr val="B4261A"/>
                </a:solidFill>
                <a:latin typeface="Courier"/>
                <a:ea typeface="Courier"/>
                <a:cs typeface="Courier"/>
                <a:sym typeface="Courier"/>
              </a:defRPr>
            </a:pPr>
            <a:r>
              <a:rPr>
                <a:solidFill>
                  <a:srgbClr val="0433FF"/>
                </a:solidFill>
              </a:rPr>
              <a:t>#include </a:t>
            </a:r>
            <a:r>
              <a:t>"console.h"</a:t>
            </a:r>
            <a:endParaRPr>
              <a:solidFill>
                <a:srgbClr val="0433FF"/>
              </a:solidFill>
            </a:endParaRPr>
          </a:p>
          <a:p>
            <a:pPr algn="l" defTabSz="457200">
              <a:tabLst>
                <a:tab pos="342900" algn="l"/>
              </a:tabLst>
              <a:defRPr sz="3100">
                <a:latin typeface="Courier"/>
                <a:ea typeface="Courier"/>
                <a:cs typeface="Courier"/>
                <a:sym typeface="Courier"/>
              </a:defRPr>
            </a:pPr>
          </a:p>
          <a:p>
            <a:pPr algn="l" defTabSz="457200">
              <a:tabLst>
                <a:tab pos="342900" algn="l"/>
              </a:tabLst>
              <a:defRPr sz="3100">
                <a:solidFill>
                  <a:srgbClr val="0433FF"/>
                </a:solidFill>
                <a:latin typeface="Courier"/>
                <a:ea typeface="Courier"/>
                <a:cs typeface="Courier"/>
                <a:sym typeface="Courier"/>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342900" algn="l"/>
              </a:tabLst>
              <a:defRPr sz="3100">
                <a:latin typeface="Courier"/>
                <a:ea typeface="Courier"/>
                <a:cs typeface="Courier"/>
                <a:sym typeface="Courier"/>
              </a:defRPr>
            </a:pPr>
          </a:p>
          <a:p>
            <a:pPr algn="l" defTabSz="457200">
              <a:tabLst>
                <a:tab pos="342900" algn="l"/>
              </a:tabLst>
              <a:defRPr sz="3100">
                <a:latin typeface="Courier"/>
                <a:ea typeface="Courier"/>
                <a:cs typeface="Courier"/>
                <a:sym typeface="Courier"/>
              </a:defRPr>
            </a:pPr>
            <a:r>
              <a:rPr>
                <a:solidFill>
                  <a:srgbClr val="0433FF"/>
                </a:solidFill>
              </a:rPr>
              <a:t>const</a:t>
            </a:r>
            <a:r>
              <a:t> </a:t>
            </a:r>
            <a:r>
              <a:rPr>
                <a:solidFill>
                  <a:srgbClr val="3495AF"/>
                </a:solidFill>
              </a:rPr>
              <a:t>string</a:t>
            </a:r>
            <a:r>
              <a:t> DRINK_TYPE = </a:t>
            </a:r>
            <a:r>
              <a:rPr>
                <a:solidFill>
                  <a:srgbClr val="B4261A"/>
                </a:solidFill>
              </a:rPr>
              <a:t>"Coke"</a:t>
            </a:r>
            <a:r>
              <a:t>;</a:t>
            </a:r>
          </a:p>
          <a:p>
            <a:pPr algn="l" defTabSz="457200">
              <a:tabLst>
                <a:tab pos="342900" algn="l"/>
              </a:tabLst>
              <a:defRPr sz="3100">
                <a:latin typeface="Courier"/>
                <a:ea typeface="Courier"/>
                <a:cs typeface="Courier"/>
                <a:sym typeface="Courier"/>
              </a:defRPr>
            </a:pPr>
          </a:p>
          <a:p>
            <a:pPr algn="l" defTabSz="457200">
              <a:tabLst>
                <a:tab pos="342900" algn="l"/>
              </a:tabLst>
              <a:defRPr sz="3100">
                <a:latin typeface="Courier"/>
                <a:ea typeface="Courier"/>
                <a:cs typeface="Courier"/>
                <a:sym typeface="Courier"/>
              </a:defRPr>
            </a:pPr>
            <a:r>
              <a:rPr>
                <a:solidFill>
                  <a:srgbClr val="0433FF"/>
                </a:solidFill>
              </a:rPr>
              <a:t>int</a:t>
            </a:r>
            <a:r>
              <a:t> main() {</a:t>
            </a:r>
          </a:p>
          <a:p>
            <a:pPr algn="l" defTabSz="457200">
              <a:tabLst>
                <a:tab pos="342900" algn="l"/>
              </a:tabLst>
              <a:defRPr sz="3100">
                <a:latin typeface="Courier"/>
                <a:ea typeface="Courier"/>
                <a:cs typeface="Courier"/>
                <a:sym typeface="Courier"/>
              </a:defRPr>
            </a:pPr>
            <a:r>
              <a:t>    </a:t>
            </a:r>
            <a:r>
              <a:rPr>
                <a:solidFill>
                  <a:srgbClr val="0433FF"/>
                </a:solidFill>
              </a:rPr>
              <a:t>for</a:t>
            </a:r>
            <a:r>
              <a:t> (</a:t>
            </a:r>
            <a:r>
              <a:rPr>
                <a:solidFill>
                  <a:srgbClr val="0433FF"/>
                </a:solidFill>
              </a:rPr>
              <a:t>int</a:t>
            </a:r>
            <a:r>
              <a:t> i=99; i &gt; 0; i--) {</a:t>
            </a:r>
          </a:p>
          <a:p>
            <a:pPr algn="l" defTabSz="457200">
              <a:tabLst>
                <a:tab pos="342900" algn="l"/>
              </a:tabLst>
              <a:defRPr sz="3100">
                <a:latin typeface="Courier"/>
                <a:ea typeface="Courier"/>
                <a:cs typeface="Courier"/>
                <a:sym typeface="Courier"/>
              </a:defRPr>
            </a:pPr>
            <a:r>
              <a:t>        </a:t>
            </a:r>
            <a:r>
              <a:rPr>
                <a:solidFill>
                  <a:srgbClr val="3495AF"/>
                </a:solidFill>
              </a:rPr>
              <a:t>bottles</a:t>
            </a:r>
            <a:r>
              <a:t>(i);</a:t>
            </a:r>
          </a:p>
          <a:p>
            <a:pPr algn="l" defTabSz="457200">
              <a:tabLst>
                <a:tab pos="342900" algn="l"/>
              </a:tabLst>
              <a:defRPr sz="3100">
                <a:latin typeface="Courier"/>
                <a:ea typeface="Courier"/>
                <a:cs typeface="Courier"/>
                <a:sym typeface="Courier"/>
              </a:defRPr>
            </a:pPr>
            <a:r>
              <a:t>    }</a:t>
            </a:r>
          </a:p>
          <a:p>
            <a:pPr algn="l" defTabSz="457200">
              <a:tabLst>
                <a:tab pos="342900" algn="l"/>
              </a:tabLst>
              <a:defRPr sz="3100">
                <a:solidFill>
                  <a:srgbClr val="0433FF"/>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tabLst>
                <a:tab pos="342900" algn="l"/>
              </a:tabLst>
              <a:defRPr sz="3100">
                <a:latin typeface="Courier"/>
                <a:ea typeface="Courier"/>
                <a:cs typeface="Courier"/>
                <a:sym typeface="Courier"/>
              </a:defRPr>
            </a:pPr>
            <a:r>
              <a:t>}</a:t>
            </a:r>
          </a:p>
          <a:p>
            <a:pPr algn="l" defTabSz="457200">
              <a:tabLst>
                <a:tab pos="342900" algn="l"/>
              </a:tabLst>
              <a:defRPr sz="3100">
                <a:latin typeface="Courier"/>
                <a:ea typeface="Courier"/>
                <a:cs typeface="Courier"/>
                <a:sym typeface="Courier"/>
              </a:defRPr>
            </a:pPr>
          </a:p>
          <a:p>
            <a:pPr algn="l" defTabSz="457200">
              <a:tabLst>
                <a:tab pos="342900" algn="l"/>
              </a:tabLst>
              <a:defRPr sz="3100">
                <a:solidFill>
                  <a:srgbClr val="008F00"/>
                </a:solidFill>
                <a:latin typeface="Courier"/>
                <a:ea typeface="Courier"/>
                <a:cs typeface="Courier"/>
                <a:sym typeface="Courier"/>
              </a:defRPr>
            </a:pPr>
            <a:r>
              <a:t>// Function Definition and Code</a:t>
            </a:r>
            <a:endParaRPr>
              <a:solidFill>
                <a:srgbClr val="000000"/>
              </a:solidFill>
            </a:endParaRPr>
          </a:p>
          <a:p>
            <a:pPr algn="l" defTabSz="457200">
              <a:tabLst>
                <a:tab pos="342900" algn="l"/>
              </a:tabLst>
              <a:defRPr sz="3100">
                <a:latin typeface="Courier"/>
                <a:ea typeface="Courier"/>
                <a:cs typeface="Courier"/>
                <a:sym typeface="Courier"/>
              </a:defRPr>
            </a:pPr>
            <a:r>
              <a:rPr>
                <a:solidFill>
                  <a:srgbClr val="0433FF"/>
                </a:solidFill>
              </a:rPr>
              <a:t>void</a:t>
            </a:r>
            <a:r>
              <a:t> bottles(</a:t>
            </a:r>
            <a:r>
              <a:rPr>
                <a:solidFill>
                  <a:srgbClr val="0433FF"/>
                </a:solidFill>
              </a:rPr>
              <a:t>int</a:t>
            </a:r>
            <a:r>
              <a:t> count) {</a:t>
            </a:r>
          </a:p>
          <a:p>
            <a:pPr algn="l" defTabSz="457200">
              <a:tabLst>
                <a:tab pos="342900" algn="l"/>
              </a:tabLst>
              <a:defRPr sz="31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 on the wall."</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1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1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a:t>
            </a:r>
            <a:r>
              <a:t>"Take one down, pass it around, "</a:t>
            </a:r>
            <a:endParaRPr>
              <a:solidFill>
                <a:srgbClr val="000000"/>
              </a:solidFill>
            </a:endParaRPr>
          </a:p>
          <a:p>
            <a:pPr algn="l" defTabSz="457200">
              <a:tabLst>
                <a:tab pos="342900" algn="l"/>
              </a:tabLst>
              <a:defRPr sz="3100">
                <a:latin typeface="Courier"/>
                <a:ea typeface="Courier"/>
                <a:cs typeface="Courier"/>
                <a:sym typeface="Courier"/>
              </a:defRPr>
            </a:pPr>
            <a:r>
              <a:t>         &lt;&lt; (count-1) &lt;&lt; </a:t>
            </a:r>
            <a:r>
              <a:rPr>
                <a:solidFill>
                  <a:srgbClr val="B4261A"/>
                </a:solidFill>
              </a:rPr>
              <a:t>" bottles of "</a:t>
            </a:r>
            <a:r>
              <a:t> &lt;&lt; </a:t>
            </a:r>
            <a:r>
              <a:rPr>
                <a:solidFill>
                  <a:srgbClr val="3495AF"/>
                </a:solidFill>
              </a:rPr>
              <a:t>DRINK_TYPE</a:t>
            </a:r>
            <a:r>
              <a:t> </a:t>
            </a:r>
          </a:p>
          <a:p>
            <a:pPr algn="l" defTabSz="457200">
              <a:tabLst>
                <a:tab pos="342900" algn="l"/>
              </a:tabLst>
              <a:defRPr sz="3100">
                <a:latin typeface="Courier"/>
                <a:ea typeface="Courier"/>
                <a:cs typeface="Courier"/>
                <a:sym typeface="Courier"/>
              </a:defRPr>
            </a:pPr>
            <a:r>
              <a:t>         &lt;&lt; </a:t>
            </a:r>
            <a:r>
              <a:rPr>
                <a:solidFill>
                  <a:srgbClr val="B4261A"/>
                </a:solidFill>
              </a:rPr>
              <a:t>" on the wall."</a:t>
            </a:r>
            <a:r>
              <a:t> &lt;&lt; </a:t>
            </a:r>
            <a:r>
              <a:rPr>
                <a:solidFill>
                  <a:srgbClr val="3495AF"/>
                </a:solidFill>
              </a:rPr>
              <a:t>endl</a:t>
            </a:r>
            <a:r>
              <a:t> &lt;&lt; </a:t>
            </a:r>
            <a:r>
              <a:rPr>
                <a:solidFill>
                  <a:srgbClr val="3495AF"/>
                </a:solidFill>
              </a:rPr>
              <a:t>endl</a:t>
            </a:r>
            <a:r>
              <a:t>;</a:t>
            </a:r>
          </a:p>
          <a:p>
            <a:pPr algn="l" defTabSz="457200">
              <a:tabLst>
                <a:tab pos="342900" algn="l"/>
              </a:tabLst>
              <a:defRPr sz="3100">
                <a:latin typeface="Courier"/>
                <a:ea typeface="Courier"/>
                <a:cs typeface="Courier"/>
                <a:sym typeface="Courier"/>
              </a:defRPr>
            </a:pPr>
            <a:r>
              <a:t>}</a:t>
            </a:r>
          </a:p>
        </p:txBody>
      </p:sp>
      <p:sp>
        <p:nvSpPr>
          <p:cNvPr id="259" name="Believe it or not, this program does not compile!…"/>
          <p:cNvSpPr txBox="1"/>
          <p:nvPr/>
        </p:nvSpPr>
        <p:spPr>
          <a:xfrm>
            <a:off x="9574927" y="2040889"/>
            <a:ext cx="14789706"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Believe it or not, this program does not compile!</a:t>
            </a:r>
          </a:p>
          <a:p>
            <a:pPr marL="228600" indent="-228600" algn="l">
              <a:buSzPct val="100000"/>
              <a:buChar char="•"/>
            </a:pPr>
            <a:r>
              <a:t>In C++, functions </a:t>
            </a:r>
            <a:r>
              <a:rPr i="1">
                <a:latin typeface="Helvetica Neue"/>
                <a:ea typeface="Helvetica Neue"/>
                <a:cs typeface="Helvetica Neue"/>
                <a:sym typeface="Helvetica Neue"/>
              </a:rPr>
              <a:t>must</a:t>
            </a:r>
            <a:r>
              <a:t> be declared somewhere before they are used.</a:t>
            </a:r>
          </a:p>
          <a:p>
            <a:pPr marL="228600" indent="-228600" algn="l">
              <a:buSzPct val="100000"/>
              <a:buChar char="•"/>
            </a:pPr>
            <a:r>
              <a:t>But, we like to put our main() function first, because it is better style.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1" name="Declaration Ord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Declaration Order</a:t>
            </a:r>
          </a:p>
        </p:txBody>
      </p:sp>
      <p:sp>
        <p:nvSpPr>
          <p:cNvPr id="262" name="#include &lt;iostream&gt;…"/>
          <p:cNvSpPr txBox="1"/>
          <p:nvPr/>
        </p:nvSpPr>
        <p:spPr>
          <a:xfrm>
            <a:off x="492819" y="1804830"/>
            <a:ext cx="23398362" cy="1184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tabLst>
                <a:tab pos="342900" algn="l"/>
              </a:tabLst>
              <a:defRPr sz="3100">
                <a:solidFill>
                  <a:srgbClr val="B4261A"/>
                </a:solidFill>
                <a:latin typeface="Courier"/>
                <a:ea typeface="Courier"/>
                <a:cs typeface="Courier"/>
                <a:sym typeface="Courier"/>
              </a:defRPr>
            </a:pPr>
            <a:r>
              <a:rPr>
                <a:solidFill>
                  <a:srgbClr val="0433FF"/>
                </a:solidFill>
              </a:rPr>
              <a:t>#include </a:t>
            </a:r>
            <a:r>
              <a:t>&lt;iostream&gt;</a:t>
            </a:r>
            <a:endParaRPr>
              <a:solidFill>
                <a:srgbClr val="0433FF"/>
              </a:solidFill>
            </a:endParaRPr>
          </a:p>
          <a:p>
            <a:pPr algn="l" defTabSz="457200">
              <a:tabLst>
                <a:tab pos="342900" algn="l"/>
              </a:tabLst>
              <a:defRPr sz="3100">
                <a:solidFill>
                  <a:srgbClr val="B4261A"/>
                </a:solidFill>
                <a:latin typeface="Courier"/>
                <a:ea typeface="Courier"/>
                <a:cs typeface="Courier"/>
                <a:sym typeface="Courier"/>
              </a:defRPr>
            </a:pPr>
            <a:r>
              <a:rPr>
                <a:solidFill>
                  <a:srgbClr val="0433FF"/>
                </a:solidFill>
              </a:rPr>
              <a:t>#include </a:t>
            </a:r>
            <a:r>
              <a:t>"console.h"</a:t>
            </a:r>
            <a:endParaRPr>
              <a:solidFill>
                <a:srgbClr val="0433FF"/>
              </a:solidFill>
            </a:endParaRPr>
          </a:p>
          <a:p>
            <a:pPr algn="l" defTabSz="457200">
              <a:tabLst>
                <a:tab pos="342900" algn="l"/>
              </a:tabLst>
              <a:defRPr sz="3100">
                <a:latin typeface="Courier"/>
                <a:ea typeface="Courier"/>
                <a:cs typeface="Courier"/>
                <a:sym typeface="Courier"/>
              </a:defRPr>
            </a:pPr>
          </a:p>
          <a:p>
            <a:pPr algn="l" defTabSz="457200">
              <a:tabLst>
                <a:tab pos="342900" algn="l"/>
              </a:tabLst>
              <a:defRPr sz="3100">
                <a:solidFill>
                  <a:srgbClr val="0433FF"/>
                </a:solidFill>
                <a:latin typeface="Courier"/>
                <a:ea typeface="Courier"/>
                <a:cs typeface="Courier"/>
                <a:sym typeface="Courier"/>
              </a:defRPr>
            </a:pPr>
            <a:r>
              <a:t>using</a:t>
            </a:r>
            <a:r>
              <a:rPr>
                <a:solidFill>
                  <a:srgbClr val="000000"/>
                </a:solidFill>
              </a:rPr>
              <a:t> </a:t>
            </a:r>
            <a:r>
              <a:t>namespace</a:t>
            </a:r>
            <a:r>
              <a:rPr>
                <a:solidFill>
                  <a:srgbClr val="000000"/>
                </a:solidFill>
              </a:rPr>
              <a:t> </a:t>
            </a:r>
            <a:r>
              <a:rPr>
                <a:solidFill>
                  <a:srgbClr val="3495AF"/>
                </a:solidFill>
              </a:rPr>
              <a:t>std</a:t>
            </a:r>
            <a:r>
              <a:rPr>
                <a:solidFill>
                  <a:srgbClr val="000000"/>
                </a:solidFill>
              </a:rPr>
              <a:t>;</a:t>
            </a:r>
            <a:endParaRPr>
              <a:solidFill>
                <a:srgbClr val="000000"/>
              </a:solidFill>
            </a:endParaRPr>
          </a:p>
          <a:p>
            <a:pPr algn="l" defTabSz="457200">
              <a:tabLst>
                <a:tab pos="342900" algn="l"/>
              </a:tabLst>
              <a:defRPr sz="3100">
                <a:latin typeface="Courier"/>
                <a:ea typeface="Courier"/>
                <a:cs typeface="Courier"/>
                <a:sym typeface="Courier"/>
              </a:defRPr>
            </a:pPr>
          </a:p>
          <a:p>
            <a:pPr algn="l" defTabSz="457200">
              <a:tabLst>
                <a:tab pos="342900" algn="l"/>
              </a:tabLst>
              <a:defRPr sz="3100">
                <a:latin typeface="Courier"/>
                <a:ea typeface="Courier"/>
                <a:cs typeface="Courier"/>
                <a:sym typeface="Courier"/>
              </a:defRPr>
            </a:pPr>
            <a:r>
              <a:rPr>
                <a:solidFill>
                  <a:srgbClr val="0433FF"/>
                </a:solidFill>
              </a:rPr>
              <a:t>const</a:t>
            </a:r>
            <a:r>
              <a:t> </a:t>
            </a:r>
            <a:r>
              <a:rPr>
                <a:solidFill>
                  <a:srgbClr val="3495AF"/>
                </a:solidFill>
              </a:rPr>
              <a:t>string</a:t>
            </a:r>
            <a:r>
              <a:t> DRINK_TYPE = </a:t>
            </a:r>
            <a:r>
              <a:rPr>
                <a:solidFill>
                  <a:srgbClr val="B4261A"/>
                </a:solidFill>
              </a:rPr>
              <a:t>"Coke"</a:t>
            </a:r>
            <a:r>
              <a:t>;</a:t>
            </a:r>
          </a:p>
          <a:p>
            <a:pPr algn="l" defTabSz="457200">
              <a:tabLst>
                <a:tab pos="342900" algn="l"/>
              </a:tabLst>
              <a:defRPr sz="3100">
                <a:latin typeface="Courier"/>
                <a:ea typeface="Courier"/>
                <a:cs typeface="Courier"/>
                <a:sym typeface="Courier"/>
              </a:defRPr>
            </a:pPr>
          </a:p>
          <a:p>
            <a:pPr algn="l" defTabSz="457200">
              <a:tabLst>
                <a:tab pos="342900" algn="l"/>
              </a:tabLst>
              <a:defRPr sz="3100">
                <a:solidFill>
                  <a:srgbClr val="008F00"/>
                </a:solidFill>
                <a:latin typeface="Courier"/>
                <a:ea typeface="Courier"/>
                <a:cs typeface="Courier"/>
                <a:sym typeface="Courier"/>
              </a:defRPr>
            </a:pPr>
            <a:r>
              <a:t>// Function Definition</a:t>
            </a:r>
            <a:endParaRPr>
              <a:solidFill>
                <a:srgbClr val="000000"/>
              </a:solidFill>
            </a:endParaRPr>
          </a:p>
          <a:p>
            <a:pPr algn="l" defTabSz="457200">
              <a:tabLst>
                <a:tab pos="342900" algn="l"/>
              </a:tabLst>
              <a:defRPr sz="3100">
                <a:latin typeface="Courier"/>
                <a:ea typeface="Courier"/>
                <a:cs typeface="Courier"/>
                <a:sym typeface="Courier"/>
              </a:defRPr>
            </a:pPr>
            <a:r>
              <a:rPr>
                <a:solidFill>
                  <a:srgbClr val="0433FF"/>
                </a:solidFill>
              </a:rPr>
              <a:t>void</a:t>
            </a:r>
            <a:r>
              <a:t> bottles(</a:t>
            </a:r>
            <a:r>
              <a:rPr>
                <a:solidFill>
                  <a:srgbClr val="0433FF"/>
                </a:solidFill>
              </a:rPr>
              <a:t>int</a:t>
            </a:r>
            <a:r>
              <a:t> count);</a:t>
            </a:r>
          </a:p>
          <a:p>
            <a:pPr algn="l" defTabSz="457200">
              <a:tabLst>
                <a:tab pos="342900" algn="l"/>
              </a:tabLst>
              <a:defRPr sz="3100">
                <a:latin typeface="Courier"/>
                <a:ea typeface="Courier"/>
                <a:cs typeface="Courier"/>
                <a:sym typeface="Courier"/>
              </a:defRPr>
            </a:pPr>
          </a:p>
          <a:p>
            <a:pPr algn="l" defTabSz="457200">
              <a:tabLst>
                <a:tab pos="342900" algn="l"/>
              </a:tabLst>
              <a:defRPr sz="3100">
                <a:latin typeface="Courier"/>
                <a:ea typeface="Courier"/>
                <a:cs typeface="Courier"/>
                <a:sym typeface="Courier"/>
              </a:defRPr>
            </a:pPr>
            <a:r>
              <a:rPr>
                <a:solidFill>
                  <a:srgbClr val="0433FF"/>
                </a:solidFill>
              </a:rPr>
              <a:t>int</a:t>
            </a:r>
            <a:r>
              <a:t> main() {</a:t>
            </a:r>
          </a:p>
          <a:p>
            <a:pPr algn="l" defTabSz="457200">
              <a:tabLst>
                <a:tab pos="342900" algn="l"/>
              </a:tabLst>
              <a:defRPr sz="3100">
                <a:latin typeface="Courier"/>
                <a:ea typeface="Courier"/>
                <a:cs typeface="Courier"/>
                <a:sym typeface="Courier"/>
              </a:defRPr>
            </a:pPr>
            <a:r>
              <a:t>    </a:t>
            </a:r>
            <a:r>
              <a:rPr>
                <a:solidFill>
                  <a:srgbClr val="0433FF"/>
                </a:solidFill>
              </a:rPr>
              <a:t>for</a:t>
            </a:r>
            <a:r>
              <a:t> (</a:t>
            </a:r>
            <a:r>
              <a:rPr>
                <a:solidFill>
                  <a:srgbClr val="0433FF"/>
                </a:solidFill>
              </a:rPr>
              <a:t>int</a:t>
            </a:r>
            <a:r>
              <a:t> i=99; i &gt; 0; i--) {</a:t>
            </a:r>
          </a:p>
          <a:p>
            <a:pPr algn="l" defTabSz="457200">
              <a:tabLst>
                <a:tab pos="342900" algn="l"/>
              </a:tabLst>
              <a:defRPr sz="3100">
                <a:latin typeface="Courier"/>
                <a:ea typeface="Courier"/>
                <a:cs typeface="Courier"/>
                <a:sym typeface="Courier"/>
              </a:defRPr>
            </a:pPr>
            <a:r>
              <a:t>        </a:t>
            </a:r>
            <a:r>
              <a:rPr>
                <a:solidFill>
                  <a:srgbClr val="3495AF"/>
                </a:solidFill>
              </a:rPr>
              <a:t>bottles</a:t>
            </a:r>
            <a:r>
              <a:t>(i);</a:t>
            </a:r>
          </a:p>
          <a:p>
            <a:pPr algn="l" defTabSz="457200">
              <a:tabLst>
                <a:tab pos="342900" algn="l"/>
              </a:tabLst>
              <a:defRPr sz="3100">
                <a:latin typeface="Courier"/>
                <a:ea typeface="Courier"/>
                <a:cs typeface="Courier"/>
                <a:sym typeface="Courier"/>
              </a:defRPr>
            </a:pPr>
            <a:r>
              <a:t>    }</a:t>
            </a:r>
          </a:p>
          <a:p>
            <a:pPr algn="l" defTabSz="457200">
              <a:tabLst>
                <a:tab pos="342900" algn="l"/>
              </a:tabLst>
              <a:defRPr sz="3100">
                <a:solidFill>
                  <a:srgbClr val="0433FF"/>
                </a:solidFill>
                <a:latin typeface="Courier"/>
                <a:ea typeface="Courier"/>
                <a:cs typeface="Courier"/>
                <a:sym typeface="Courier"/>
              </a:defRPr>
            </a:pPr>
            <a:r>
              <a:rPr>
                <a:solidFill>
                  <a:srgbClr val="000000"/>
                </a:solidFill>
              </a:rPr>
              <a:t>    </a:t>
            </a:r>
            <a:r>
              <a:t>return</a:t>
            </a:r>
            <a:r>
              <a:rPr>
                <a:solidFill>
                  <a:srgbClr val="000000"/>
                </a:solidFill>
              </a:rPr>
              <a:t> 0;</a:t>
            </a:r>
            <a:endParaRPr>
              <a:solidFill>
                <a:srgbClr val="000000"/>
              </a:solidFill>
            </a:endParaRPr>
          </a:p>
          <a:p>
            <a:pPr algn="l" defTabSz="457200">
              <a:tabLst>
                <a:tab pos="342900" algn="l"/>
              </a:tabLst>
              <a:defRPr sz="3100">
                <a:latin typeface="Courier"/>
                <a:ea typeface="Courier"/>
                <a:cs typeface="Courier"/>
                <a:sym typeface="Courier"/>
              </a:defRPr>
            </a:pPr>
            <a:r>
              <a:t>}</a:t>
            </a:r>
          </a:p>
          <a:p>
            <a:pPr algn="l" defTabSz="457200">
              <a:tabLst>
                <a:tab pos="342900" algn="l"/>
              </a:tabLst>
              <a:defRPr sz="3100">
                <a:solidFill>
                  <a:srgbClr val="008F00"/>
                </a:solidFill>
                <a:latin typeface="Courier"/>
                <a:ea typeface="Courier"/>
                <a:cs typeface="Courier"/>
                <a:sym typeface="Courier"/>
              </a:defRPr>
            </a:pPr>
            <a:r>
              <a:t>// Function Code</a:t>
            </a:r>
            <a:endParaRPr>
              <a:solidFill>
                <a:srgbClr val="000000"/>
              </a:solidFill>
            </a:endParaRPr>
          </a:p>
          <a:p>
            <a:pPr algn="l" defTabSz="457200">
              <a:tabLst>
                <a:tab pos="342900" algn="l"/>
              </a:tabLst>
              <a:defRPr sz="3100">
                <a:latin typeface="Courier"/>
                <a:ea typeface="Courier"/>
                <a:cs typeface="Courier"/>
                <a:sym typeface="Courier"/>
              </a:defRPr>
            </a:pPr>
            <a:r>
              <a:rPr>
                <a:solidFill>
                  <a:srgbClr val="0433FF"/>
                </a:solidFill>
              </a:rPr>
              <a:t>void</a:t>
            </a:r>
            <a:r>
              <a:t> bottles(</a:t>
            </a:r>
            <a:r>
              <a:rPr>
                <a:solidFill>
                  <a:srgbClr val="0433FF"/>
                </a:solidFill>
              </a:rPr>
              <a:t>int</a:t>
            </a:r>
            <a:r>
              <a:t> count) {</a:t>
            </a:r>
          </a:p>
          <a:p>
            <a:pPr algn="l" defTabSz="457200">
              <a:tabLst>
                <a:tab pos="342900" algn="l"/>
              </a:tabLst>
              <a:defRPr sz="31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 on the wall."</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1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count &lt;&lt; </a:t>
            </a:r>
            <a:r>
              <a:t>" bottles of "</a:t>
            </a:r>
            <a:r>
              <a:rPr>
                <a:solidFill>
                  <a:srgbClr val="000000"/>
                </a:solidFill>
              </a:rPr>
              <a:t> &lt;&lt; </a:t>
            </a:r>
            <a:r>
              <a:rPr>
                <a:solidFill>
                  <a:srgbClr val="3495AF"/>
                </a:solidFill>
              </a:rPr>
              <a:t>DRINK_TYPE</a:t>
            </a:r>
            <a:r>
              <a:rPr>
                <a:solidFill>
                  <a:srgbClr val="000000"/>
                </a:solidFill>
              </a:rPr>
              <a:t> &lt;&lt; </a:t>
            </a:r>
            <a:r>
              <a:t>"."</a:t>
            </a:r>
            <a:r>
              <a:rPr>
                <a:solidFill>
                  <a:srgbClr val="000000"/>
                </a:solidFill>
              </a:rPr>
              <a:t> &lt;&lt; </a:t>
            </a:r>
            <a:r>
              <a:rPr>
                <a:solidFill>
                  <a:srgbClr val="3495AF"/>
                </a:solidFill>
              </a:rPr>
              <a:t>endl</a:t>
            </a:r>
            <a:r>
              <a:rPr>
                <a:solidFill>
                  <a:srgbClr val="000000"/>
                </a:solidFill>
              </a:rPr>
              <a:t>;</a:t>
            </a:r>
            <a:endParaRPr>
              <a:solidFill>
                <a:srgbClr val="000000"/>
              </a:solidFill>
            </a:endParaRPr>
          </a:p>
          <a:p>
            <a:pPr algn="l" defTabSz="457200">
              <a:tabLst>
                <a:tab pos="342900" algn="l"/>
              </a:tabLst>
              <a:defRPr sz="3100">
                <a:solidFill>
                  <a:srgbClr val="B4261A"/>
                </a:solidFill>
                <a:latin typeface="Courier"/>
                <a:ea typeface="Courier"/>
                <a:cs typeface="Courier"/>
                <a:sym typeface="Courier"/>
              </a:defRPr>
            </a:pPr>
            <a:r>
              <a:rPr>
                <a:solidFill>
                  <a:srgbClr val="000000"/>
                </a:solidFill>
              </a:rPr>
              <a:t>    </a:t>
            </a:r>
            <a:r>
              <a:rPr>
                <a:solidFill>
                  <a:srgbClr val="3495AF"/>
                </a:solidFill>
              </a:rPr>
              <a:t>cout</a:t>
            </a:r>
            <a:r>
              <a:rPr>
                <a:solidFill>
                  <a:srgbClr val="000000"/>
                </a:solidFill>
              </a:rPr>
              <a:t> &lt;&lt; </a:t>
            </a:r>
            <a:r>
              <a:t>"Take one down, pass it around, "</a:t>
            </a:r>
            <a:endParaRPr>
              <a:solidFill>
                <a:srgbClr val="000000"/>
              </a:solidFill>
            </a:endParaRPr>
          </a:p>
          <a:p>
            <a:pPr algn="l" defTabSz="457200">
              <a:tabLst>
                <a:tab pos="342900" algn="l"/>
              </a:tabLst>
              <a:defRPr sz="3100">
                <a:latin typeface="Courier"/>
                <a:ea typeface="Courier"/>
                <a:cs typeface="Courier"/>
                <a:sym typeface="Courier"/>
              </a:defRPr>
            </a:pPr>
            <a:r>
              <a:t>         &lt;&lt; (count-1) &lt;&lt; </a:t>
            </a:r>
            <a:r>
              <a:rPr>
                <a:solidFill>
                  <a:srgbClr val="B4261A"/>
                </a:solidFill>
              </a:rPr>
              <a:t>" bottles of "</a:t>
            </a:r>
            <a:r>
              <a:t> &lt;&lt; </a:t>
            </a:r>
            <a:r>
              <a:rPr>
                <a:solidFill>
                  <a:srgbClr val="3495AF"/>
                </a:solidFill>
              </a:rPr>
              <a:t>DRINK_TYPE</a:t>
            </a:r>
            <a:r>
              <a:t> </a:t>
            </a:r>
          </a:p>
          <a:p>
            <a:pPr algn="l" defTabSz="457200">
              <a:tabLst>
                <a:tab pos="342900" algn="l"/>
              </a:tabLst>
              <a:defRPr sz="3100">
                <a:latin typeface="Courier"/>
                <a:ea typeface="Courier"/>
                <a:cs typeface="Courier"/>
                <a:sym typeface="Courier"/>
              </a:defRPr>
            </a:pPr>
            <a:r>
              <a:t>         &lt;&lt; </a:t>
            </a:r>
            <a:r>
              <a:rPr>
                <a:solidFill>
                  <a:srgbClr val="B4261A"/>
                </a:solidFill>
              </a:rPr>
              <a:t>" on the wall."</a:t>
            </a:r>
            <a:r>
              <a:t> &lt;&lt; </a:t>
            </a:r>
            <a:r>
              <a:rPr>
                <a:solidFill>
                  <a:srgbClr val="3495AF"/>
                </a:solidFill>
              </a:rPr>
              <a:t>endl</a:t>
            </a:r>
            <a:r>
              <a:t> &lt;&lt; </a:t>
            </a:r>
            <a:r>
              <a:rPr>
                <a:solidFill>
                  <a:srgbClr val="3495AF"/>
                </a:solidFill>
              </a:rPr>
              <a:t>endl</a:t>
            </a:r>
            <a:r>
              <a:t>;</a:t>
            </a:r>
          </a:p>
          <a:p>
            <a:pPr algn="l" defTabSz="457200">
              <a:tabLst>
                <a:tab pos="342900" algn="l"/>
              </a:tabLst>
              <a:defRPr sz="3100">
                <a:latin typeface="Courier"/>
                <a:ea typeface="Courier"/>
                <a:cs typeface="Courier"/>
                <a:sym typeface="Courier"/>
              </a:defRPr>
            </a:pPr>
            <a:r>
              <a:t>}</a:t>
            </a:r>
          </a:p>
        </p:txBody>
      </p:sp>
      <p:sp>
        <p:nvSpPr>
          <p:cNvPr id="263" name="Believe it or not, this program does not compile!…"/>
          <p:cNvSpPr txBox="1"/>
          <p:nvPr/>
        </p:nvSpPr>
        <p:spPr>
          <a:xfrm>
            <a:off x="9549527" y="2142170"/>
            <a:ext cx="14789706" cy="6942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Believe it or not, this program does not compile!</a:t>
            </a:r>
          </a:p>
          <a:p>
            <a:pPr marL="228600" indent="-228600" algn="l">
              <a:buSzPct val="100000"/>
              <a:buChar char="•"/>
            </a:pPr>
            <a:r>
              <a:t>In C++, functions </a:t>
            </a:r>
            <a:r>
              <a:rPr i="1">
                <a:latin typeface="Helvetica Neue"/>
                <a:ea typeface="Helvetica Neue"/>
                <a:cs typeface="Helvetica Neue"/>
                <a:sym typeface="Helvetica Neue"/>
              </a:rPr>
              <a:t>must</a:t>
            </a:r>
            <a:r>
              <a:t> be declared somewhere before they are used.</a:t>
            </a:r>
          </a:p>
          <a:p>
            <a:pPr marL="228600" indent="-228600" algn="l">
              <a:buSzPct val="100000"/>
              <a:buChar char="•"/>
            </a:pPr>
            <a:r>
              <a:t>But, we like to put our main() function first, because it is better style.</a:t>
            </a:r>
          </a:p>
          <a:p>
            <a:pPr marL="228600" indent="-228600" algn="l">
              <a:buSzPct val="100000"/>
              <a:buChar char="•"/>
            </a:pPr>
            <a:r>
              <a:t>What we can do is define the function (called a "</a:t>
            </a:r>
            <a:r>
              <a:rPr i="1">
                <a:latin typeface="Helvetica Neue"/>
                <a:ea typeface="Helvetica Neue"/>
                <a:cs typeface="Helvetica Neue"/>
                <a:sym typeface="Helvetica Neue"/>
              </a:rPr>
              <a:t>function prototype</a:t>
            </a:r>
            <a:r>
              <a:t>") without its body, and that tells the compiler about the function "signature" and the compiler is happy.</a:t>
            </a:r>
          </a:p>
        </p:txBody>
      </p:sp>
      <p:sp>
        <p:nvSpPr>
          <p:cNvPr id="264" name="Rounded Rectangle"/>
          <p:cNvSpPr/>
          <p:nvPr/>
        </p:nvSpPr>
        <p:spPr>
          <a:xfrm>
            <a:off x="254000" y="4978400"/>
            <a:ext cx="6476504" cy="1270000"/>
          </a:xfrm>
          <a:prstGeom prst="roundRect">
            <a:avLst>
              <a:gd name="adj" fmla="val 15000"/>
            </a:avLst>
          </a:prstGeom>
          <a:solidFill>
            <a:srgbClr val="7F0325">
              <a:alpha val="19224"/>
            </a:srgbClr>
          </a:solidFill>
          <a:ln w="12700">
            <a:miter lim="400000"/>
          </a:ln>
        </p:spPr>
        <p:txBody>
          <a:bodyPr lIns="50800" tIns="50800" rIns="50800" bIns="50800" anchor="ctr"/>
          <a:lstStyle/>
          <a:p>
            <a:pPr>
              <a:defRPr>
                <a:solidFill>
                  <a:srgbClr val="FFFFFF"/>
                </a:solidFill>
              </a:defRPr>
            </a:pPr>
          </a:p>
        </p:txBody>
      </p:sp>
      <p:sp>
        <p:nvSpPr>
          <p:cNvPr id="265" name="Arrow"/>
          <p:cNvSpPr/>
          <p:nvPr/>
        </p:nvSpPr>
        <p:spPr>
          <a:xfrm rot="1338104">
            <a:off x="6711355" y="6074237"/>
            <a:ext cx="3148024" cy="8544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68" y="14411"/>
                </a:moveTo>
                <a:lnTo>
                  <a:pt x="5668" y="21600"/>
                </a:lnTo>
                <a:lnTo>
                  <a:pt x="0" y="10800"/>
                </a:lnTo>
                <a:lnTo>
                  <a:pt x="5668" y="0"/>
                </a:lnTo>
                <a:lnTo>
                  <a:pt x="5668" y="7189"/>
                </a:lnTo>
                <a:lnTo>
                  <a:pt x="21600" y="7189"/>
                </a:lnTo>
                <a:lnTo>
                  <a:pt x="21600" y="14411"/>
                </a:lnTo>
                <a:close/>
              </a:path>
            </a:pathLst>
          </a:custGeom>
          <a:solidFill>
            <a:srgbClr val="7F0325"/>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7" name="C++ Pre-written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 Pre-written Functions</a:t>
            </a:r>
          </a:p>
        </p:txBody>
      </p:sp>
      <p:sp>
        <p:nvSpPr>
          <p:cNvPr id="268" name="You have written a lot of functions before. What if we wanted to find the square root of a number?…"/>
          <p:cNvSpPr txBox="1"/>
          <p:nvPr/>
        </p:nvSpPr>
        <p:spPr>
          <a:xfrm>
            <a:off x="557927" y="1432937"/>
            <a:ext cx="16813569" cy="9990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You have written a lot of functions before. What if we wanted to find the square root of a number?</a:t>
            </a:r>
          </a:p>
          <a:p>
            <a:pPr marL="228600" indent="-228600" algn="l">
              <a:buSzPct val="100000"/>
              <a:buChar char="•"/>
            </a:pPr>
            <a:r>
              <a:t>We could manually write out a function (remember Newton’s Method??) -- see the textbook!</a:t>
            </a:r>
          </a:p>
          <a:p>
            <a:pPr marL="228600" indent="-228600" algn="l">
              <a:buSzPct val="100000"/>
              <a:buChar char="•"/>
            </a:pPr>
            <a:r>
              <a:t>But, this would be counterproductive, and many math functions have already been coded (and coded well!)</a:t>
            </a:r>
          </a:p>
          <a:p>
            <a:pPr marL="228600" indent="-228600" algn="l">
              <a:buSzPct val="100000"/>
              <a:buChar char="•"/>
            </a:pPr>
            <a:r>
              <a:t>The &lt;cmath&gt; library already has lots and lots of math functions that you can use (you can go look up the code! Actually...it's complicated -- see </a:t>
            </a:r>
            <a:r>
              <a:rPr u="sng">
                <a:hlinkClick r:id="rId2" invalidUrl="" action="" tgtFrame="" tooltip="" history="1" highlightClick="0" endSnd="0"/>
              </a:rPr>
              <a:t>https://github.com/justincormack/frankenlibc/blob/master/src/lib/libm/src/e_sqrt.c</a:t>
            </a:r>
            <a:r>
              <a:t> if you are brave. It is most likely true that the square root function is </a:t>
            </a:r>
            <a:r>
              <a:rPr i="1">
                <a:latin typeface="Helvetica Neue"/>
                <a:ea typeface="Helvetica Neue"/>
                <a:cs typeface="Helvetica Neue"/>
                <a:sym typeface="Helvetica Neue"/>
              </a:rPr>
              <a:t>built into your computer's processor, so there isn't any readable code</a:t>
            </a:r>
            <a:r>
              <a:t>)</a:t>
            </a:r>
          </a:p>
        </p:txBody>
      </p:sp>
      <p:pic>
        <p:nvPicPr>
          <p:cNvPr id="269" name="pasted-image.tif" descr="pasted-image.tif"/>
          <p:cNvPicPr>
            <a:picLocks noChangeAspect="1"/>
          </p:cNvPicPr>
          <p:nvPr/>
        </p:nvPicPr>
        <p:blipFill>
          <a:blip r:embed="rId3">
            <a:extLst/>
          </a:blip>
          <a:stretch>
            <a:fillRect/>
          </a:stretch>
        </p:blipFill>
        <p:spPr>
          <a:xfrm>
            <a:off x="17661281" y="1807723"/>
            <a:ext cx="6370590" cy="5278489"/>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1" name="&lt;cmath&gt; functions (2.1)"/>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&lt;cmath&gt; functions (2.1)</a:t>
            </a:r>
          </a:p>
        </p:txBody>
      </p:sp>
      <p:sp>
        <p:nvSpPr>
          <p:cNvPr id="272" name="#include &lt;cmath&gt;"/>
          <p:cNvSpPr txBox="1"/>
          <p:nvPr/>
        </p:nvSpPr>
        <p:spPr>
          <a:xfrm>
            <a:off x="405527" y="1779967"/>
            <a:ext cx="16813569" cy="86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a:latin typeface="Courier"/>
                <a:ea typeface="Courier"/>
                <a:cs typeface="Courier"/>
                <a:sym typeface="Courier"/>
              </a:defRPr>
            </a:lvl1pPr>
          </a:lstStyle>
          <a:p>
            <a:pPr/>
            <a:r>
              <a:t>#include &lt;cmath&gt;</a:t>
            </a:r>
          </a:p>
        </p:txBody>
      </p:sp>
      <p:pic>
        <p:nvPicPr>
          <p:cNvPr id="273" name="pasted-image.tif" descr="pasted-image.tif"/>
          <p:cNvPicPr>
            <a:picLocks noChangeAspect="1"/>
          </p:cNvPicPr>
          <p:nvPr/>
        </p:nvPicPr>
        <p:blipFill>
          <a:blip r:embed="rId2">
            <a:extLst/>
          </a:blip>
          <a:stretch>
            <a:fillRect/>
          </a:stretch>
        </p:blipFill>
        <p:spPr>
          <a:xfrm>
            <a:off x="17661281" y="1807723"/>
            <a:ext cx="6370590" cy="5278489"/>
          </a:xfrm>
          <a:prstGeom prst="rect">
            <a:avLst/>
          </a:prstGeom>
          <a:ln w="12700">
            <a:miter lim="400000"/>
          </a:ln>
        </p:spPr>
      </p:pic>
      <p:sp>
        <p:nvSpPr>
          <p:cNvPr id="274" name="unlike in Java, you don't write Math. in front of the function name…"/>
          <p:cNvSpPr txBox="1"/>
          <p:nvPr/>
        </p:nvSpPr>
        <p:spPr>
          <a:xfrm>
            <a:off x="448309" y="12179966"/>
            <a:ext cx="1842008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228600" indent="-228600" algn="l">
              <a:buSzPct val="100000"/>
              <a:buChar char="•"/>
            </a:pPr>
            <a:r>
              <a:t>unlike in Java, you don't write Math. in front of the function name </a:t>
            </a:r>
          </a:p>
          <a:p>
            <a:pPr marL="228600" indent="-228600" algn="l">
              <a:buSzPct val="100000"/>
              <a:buChar char="•"/>
            </a:pPr>
            <a:r>
              <a:t>see Stanford "gmath.h" library for additional math functionality</a:t>
            </a:r>
          </a:p>
        </p:txBody>
      </p:sp>
      <p:graphicFrame>
        <p:nvGraphicFramePr>
          <p:cNvPr id="275" name="Table"/>
          <p:cNvGraphicFramePr/>
          <p:nvPr/>
        </p:nvGraphicFramePr>
        <p:xfrm>
          <a:off x="1689100" y="2905848"/>
          <a:ext cx="13646944" cy="9209287"/>
        </p:xfrm>
        <a:graphic xmlns:a="http://schemas.openxmlformats.org/drawingml/2006/main">
          <a:graphicData uri="http://schemas.openxmlformats.org/drawingml/2006/table">
            <a:tbl>
              <a:tblPr firstCol="0" firstRow="1" lastCol="0" lastRow="0" bandCol="0" bandRow="0" rtl="0">
                <a:tableStyleId>{33BA23B1-9221-436E-865A-0063620EA4FD}</a:tableStyleId>
              </a:tblPr>
              <a:tblGrid>
                <a:gridCol w="6817122"/>
                <a:gridCol w="6817122"/>
              </a:tblGrid>
              <a:tr h="741809">
                <a:tc>
                  <a:txBody>
                    <a:bodyPr/>
                    <a:lstStyle/>
                    <a:p>
                      <a:pPr algn="ctr" defTabSz="647700">
                        <a:defRPr>
                          <a:solidFill>
                            <a:srgbClr val="000000"/>
                          </a:solidFill>
                        </a:defRPr>
                      </a:pPr>
                      <a:r>
                        <a:rPr sz="3900"/>
                        <a:t>Function</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Description (returns)</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abs(value)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absolute value</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ceil(value)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rounds up</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floor(value)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rounds down</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log10(value)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logarithm, base 10</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max(value1, value2)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larger of two values</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min(value1, value2)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smaller of two values</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pow(base, exp)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sz="3900">
                          <a:solidFill>
                            <a:srgbClr val="000000"/>
                          </a:solidFill>
                        </a:defRPr>
                      </a:pPr>
                      <a:r>
                        <a:rPr i="1"/>
                        <a:t>base</a:t>
                      </a:r>
                      <a:r>
                        <a:t> to the </a:t>
                      </a:r>
                      <a:r>
                        <a:rPr i="1"/>
                        <a:t>exp</a:t>
                      </a:r>
                      <a:r>
                        <a:t> power</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round(value) </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nearest whole number</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741809">
                <a:tc>
                  <a:txBody>
                    <a:bodyPr/>
                    <a:lstStyle/>
                    <a:p>
                      <a:pPr algn="ctr" defTabSz="647700">
                        <a:defRPr>
                          <a:solidFill>
                            <a:srgbClr val="000000"/>
                          </a:solidFill>
                        </a:defRPr>
                      </a:pPr>
                      <a:r>
                        <a:rPr sz="3900"/>
                        <a:t>sqrt(value)</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square root</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r h="1778487">
                <a:tc>
                  <a:txBody>
                    <a:bodyPr/>
                    <a:lstStyle/>
                    <a:p>
                      <a:pPr algn="ctr" defTabSz="647700">
                        <a:defRPr>
                          <a:solidFill>
                            <a:srgbClr val="000000"/>
                          </a:solidFill>
                        </a:defRPr>
                      </a:pPr>
                      <a:r>
                        <a:rPr sz="3900"/>
                        <a:t>sin(value)
cos(value)
tan(value)</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ctr" defTabSz="647700">
                        <a:defRPr>
                          <a:solidFill>
                            <a:srgbClr val="000000"/>
                          </a:solidFill>
                        </a:defRPr>
                      </a:pPr>
                      <a:r>
                        <a:rPr sz="3900"/>
                        <a:t>sine/cosine/tangent of an angle in radians</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Value semant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Value semantics</a:t>
            </a:r>
          </a:p>
        </p:txBody>
      </p:sp>
      <p:sp>
        <p:nvSpPr>
          <p:cNvPr id="278" name="value semantics: In Java and C++, when variables (int, double) are passed as parameters, their values are copied.…"/>
          <p:cNvSpPr txBox="1"/>
          <p:nvPr/>
        </p:nvSpPr>
        <p:spPr>
          <a:xfrm>
            <a:off x="1544002" y="2088426"/>
            <a:ext cx="21295996" cy="242714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rPr b="1">
                <a:latin typeface="Helvetica Neue"/>
                <a:ea typeface="Helvetica Neue"/>
                <a:cs typeface="Helvetica Neue"/>
                <a:sym typeface="Helvetica Neue"/>
              </a:rPr>
              <a:t>value semantics:</a:t>
            </a:r>
            <a:r>
              <a:t> In Java and C++, when variables (</a:t>
            </a:r>
            <a:r>
              <a:rPr sz="4800">
                <a:latin typeface="Courier New"/>
                <a:ea typeface="Courier New"/>
                <a:cs typeface="Courier New"/>
                <a:sym typeface="Courier New"/>
              </a:rPr>
              <a:t>int, double</a:t>
            </a:r>
            <a:r>
              <a:t>) are passed as parameters, their values are copied.</a:t>
            </a:r>
          </a:p>
          <a:p>
            <a:pPr lvl="1" marL="457200" indent="-228600" algn="l">
              <a:buSzPct val="100000"/>
              <a:buChar char="•"/>
            </a:pPr>
            <a:r>
              <a:t>Modifying the parameter will not affect the variable passed in.</a:t>
            </a:r>
          </a:p>
        </p:txBody>
      </p:sp>
      <p:sp>
        <p:nvSpPr>
          <p:cNvPr id="279" name="void grow(int age) {…"/>
          <p:cNvSpPr txBox="1"/>
          <p:nvPr/>
        </p:nvSpPr>
        <p:spPr>
          <a:xfrm>
            <a:off x="1469707" y="5086313"/>
            <a:ext cx="16210360" cy="284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800">
                <a:latin typeface="Courier New"/>
                <a:ea typeface="Courier New"/>
                <a:cs typeface="Courier New"/>
                <a:sym typeface="Courier New"/>
              </a:defRPr>
            </a:pPr>
            <a:r>
              <a:t>void grow(int age) { </a:t>
            </a:r>
          </a:p>
          <a:p>
            <a:pPr algn="l">
              <a:defRPr b="1" sz="4800">
                <a:latin typeface="Courier New"/>
                <a:ea typeface="Courier New"/>
                <a:cs typeface="Courier New"/>
                <a:sym typeface="Courier New"/>
              </a:defRPr>
            </a:pPr>
            <a:r>
              <a:t>    age = age + 1;</a:t>
            </a:r>
          </a:p>
          <a:p>
            <a:pPr algn="l">
              <a:defRPr b="1" sz="4800">
                <a:latin typeface="Courier New"/>
                <a:ea typeface="Courier New"/>
                <a:cs typeface="Courier New"/>
                <a:sym typeface="Courier New"/>
              </a:defRPr>
            </a:pPr>
            <a:r>
              <a:t>    cout &lt;&lt; "grow age is " &lt;&lt; age &lt;&lt; endl; </a:t>
            </a:r>
          </a:p>
          <a:p>
            <a:pPr algn="l">
              <a:defRPr b="1" sz="4800">
                <a:latin typeface="Courier New"/>
                <a:ea typeface="Courier New"/>
                <a:cs typeface="Courier New"/>
                <a:sym typeface="Courier New"/>
              </a:defRPr>
            </a:pPr>
            <a:r>
              <a:t>}</a:t>
            </a:r>
          </a:p>
        </p:txBody>
      </p:sp>
      <p:sp>
        <p:nvSpPr>
          <p:cNvPr id="280" name="int main() {…"/>
          <p:cNvSpPr txBox="1"/>
          <p:nvPr/>
        </p:nvSpPr>
        <p:spPr>
          <a:xfrm>
            <a:off x="1469707" y="8114613"/>
            <a:ext cx="16210360" cy="4902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800">
                <a:latin typeface="Courier New"/>
                <a:ea typeface="Courier New"/>
                <a:cs typeface="Courier New"/>
                <a:sym typeface="Courier New"/>
              </a:defRPr>
            </a:pPr>
            <a:r>
              <a:t>int main() {</a:t>
            </a:r>
          </a:p>
          <a:p>
            <a:pPr algn="l">
              <a:defRPr b="1" sz="4800">
                <a:latin typeface="Courier New"/>
                <a:ea typeface="Courier New"/>
                <a:cs typeface="Courier New"/>
                <a:sym typeface="Courier New"/>
              </a:defRPr>
            </a:pPr>
            <a:r>
              <a:t>    int age = 20;</a:t>
            </a:r>
          </a:p>
          <a:p>
            <a:pPr algn="l">
              <a:defRPr b="1" sz="4800">
                <a:latin typeface="Courier New"/>
                <a:ea typeface="Courier New"/>
                <a:cs typeface="Courier New"/>
                <a:sym typeface="Courier New"/>
              </a:defRPr>
            </a:pPr>
            <a:r>
              <a:t>    cout &lt;&lt; "main age is " &lt;&lt; age &lt;&lt; endl; </a:t>
            </a:r>
          </a:p>
          <a:p>
            <a:pPr algn="l">
              <a:defRPr b="1" sz="4800">
                <a:latin typeface="Courier New"/>
                <a:ea typeface="Courier New"/>
                <a:cs typeface="Courier New"/>
                <a:sym typeface="Courier New"/>
              </a:defRPr>
            </a:pPr>
            <a:r>
              <a:t>    grow(age);</a:t>
            </a:r>
          </a:p>
          <a:p>
            <a:pPr algn="l">
              <a:defRPr b="1" sz="4800">
                <a:latin typeface="Courier New"/>
                <a:ea typeface="Courier New"/>
                <a:cs typeface="Courier New"/>
                <a:sym typeface="Courier New"/>
              </a:defRPr>
            </a:pPr>
            <a:r>
              <a:t>    cout &lt;&lt; "main age is " &lt;&lt; age &lt;&lt; endl; </a:t>
            </a:r>
          </a:p>
          <a:p>
            <a:pPr algn="l">
              <a:defRPr b="1" sz="4800">
                <a:latin typeface="Courier New"/>
                <a:ea typeface="Courier New"/>
                <a:cs typeface="Courier New"/>
                <a:sym typeface="Courier New"/>
              </a:defRPr>
            </a:pPr>
            <a:r>
              <a:t>    return 0;</a:t>
            </a:r>
          </a:p>
          <a:p>
            <a:pPr algn="l">
              <a:defRPr b="1" sz="4800">
                <a:latin typeface="Courier New"/>
                <a:ea typeface="Courier New"/>
                <a:cs typeface="Courier New"/>
                <a:sym typeface="Courier New"/>
              </a:defRPr>
            </a:pPr>
            <a:r>
              <a:t>}</a:t>
            </a:r>
          </a:p>
        </p:txBody>
      </p:sp>
      <p:sp>
        <p:nvSpPr>
          <p:cNvPr id="281" name="Output:…"/>
          <p:cNvSpPr txBox="1"/>
          <p:nvPr/>
        </p:nvSpPr>
        <p:spPr>
          <a:xfrm>
            <a:off x="18230403" y="8315603"/>
            <a:ext cx="5703194" cy="3022601"/>
          </a:xfrm>
          <a:prstGeom prst="rect">
            <a:avLst/>
          </a:prstGeom>
          <a:ln w="1016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Output:</a:t>
            </a:r>
          </a:p>
          <a:p>
            <a:pPr algn="l">
              <a:defRPr b="1" sz="4800">
                <a:latin typeface="Courier New"/>
                <a:ea typeface="Courier New"/>
                <a:cs typeface="Courier New"/>
                <a:sym typeface="Courier New"/>
              </a:defRPr>
            </a:pPr>
            <a:r>
              <a:t>main age is 20</a:t>
            </a:r>
          </a:p>
          <a:p>
            <a:pPr algn="l">
              <a:defRPr b="1" sz="4800">
                <a:latin typeface="Courier New"/>
                <a:ea typeface="Courier New"/>
                <a:cs typeface="Courier New"/>
                <a:sym typeface="Courier New"/>
              </a:defRPr>
            </a:pPr>
            <a:r>
              <a:t>grow age is 21</a:t>
            </a:r>
          </a:p>
          <a:p>
            <a:pPr algn="l">
              <a:defRPr b="1" sz="4800">
                <a:latin typeface="Courier New"/>
                <a:ea typeface="Courier New"/>
                <a:cs typeface="Courier New"/>
                <a:sym typeface="Courier New"/>
              </a:defRPr>
            </a:pPr>
            <a:r>
              <a:t>main age is 20</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Reference semantics (2.5)"/>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 semantics (2.5)</a:t>
            </a:r>
          </a:p>
        </p:txBody>
      </p:sp>
      <p:sp>
        <p:nvSpPr>
          <p:cNvPr id="284" name="reference semantics: In C++, if you declare a parameter with an &amp; after its type, instead of passing a copy of its value, it will link the caller and callee functions to the same variable in memory.…"/>
          <p:cNvSpPr txBox="1"/>
          <p:nvPr/>
        </p:nvSpPr>
        <p:spPr>
          <a:xfrm>
            <a:off x="1544002" y="1707106"/>
            <a:ext cx="21295996" cy="31897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rPr b="1">
                <a:latin typeface="Helvetica Neue"/>
                <a:ea typeface="Helvetica Neue"/>
                <a:cs typeface="Helvetica Neue"/>
                <a:sym typeface="Helvetica Neue"/>
              </a:rPr>
              <a:t>reference semantics: </a:t>
            </a:r>
            <a:r>
              <a:t>In C++, if you declare a parameter with an </a:t>
            </a:r>
            <a:r>
              <a:rPr b="1" sz="4800">
                <a:latin typeface="Courier New"/>
                <a:ea typeface="Courier New"/>
                <a:cs typeface="Courier New"/>
                <a:sym typeface="Courier New"/>
              </a:rPr>
              <a:t>&amp;</a:t>
            </a:r>
            <a:r>
              <a:t> after its type, instead of passing a copy of its value, it will link the caller and callee functions to the same variable in memory.</a:t>
            </a:r>
          </a:p>
          <a:p>
            <a:pPr lvl="1" marL="457200" indent="-228600" algn="l">
              <a:buSzPct val="100000"/>
              <a:buChar char="•"/>
            </a:pPr>
            <a:r>
              <a:t>Modifying the parameter </a:t>
            </a:r>
            <a:r>
              <a:rPr i="1">
                <a:latin typeface="Helvetica Neue"/>
                <a:ea typeface="Helvetica Neue"/>
                <a:cs typeface="Helvetica Neue"/>
                <a:sym typeface="Helvetica Neue"/>
              </a:rPr>
              <a:t>will</a:t>
            </a:r>
            <a:r>
              <a:t> affect the variable passed in.</a:t>
            </a:r>
          </a:p>
        </p:txBody>
      </p:sp>
      <p:sp>
        <p:nvSpPr>
          <p:cNvPr id="285" name="void grow(int &amp;age) {…"/>
          <p:cNvSpPr txBox="1"/>
          <p:nvPr/>
        </p:nvSpPr>
        <p:spPr>
          <a:xfrm>
            <a:off x="1469707" y="5086313"/>
            <a:ext cx="16210360" cy="284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800">
                <a:latin typeface="Courier New"/>
                <a:ea typeface="Courier New"/>
                <a:cs typeface="Courier New"/>
                <a:sym typeface="Courier New"/>
              </a:defRPr>
            </a:pPr>
            <a:r>
              <a:t>void grow(int &amp;age) { </a:t>
            </a:r>
          </a:p>
          <a:p>
            <a:pPr algn="l">
              <a:defRPr b="1" sz="4800">
                <a:latin typeface="Courier New"/>
                <a:ea typeface="Courier New"/>
                <a:cs typeface="Courier New"/>
                <a:sym typeface="Courier New"/>
              </a:defRPr>
            </a:pPr>
            <a:r>
              <a:t>    age = age + 1;</a:t>
            </a:r>
          </a:p>
          <a:p>
            <a:pPr algn="l">
              <a:defRPr b="1" sz="4800">
                <a:latin typeface="Courier New"/>
                <a:ea typeface="Courier New"/>
                <a:cs typeface="Courier New"/>
                <a:sym typeface="Courier New"/>
              </a:defRPr>
            </a:pPr>
            <a:r>
              <a:t>    cout &lt;&lt; "grow age is " &lt;&lt; age &lt;&lt; endl; </a:t>
            </a:r>
          </a:p>
          <a:p>
            <a:pPr algn="l">
              <a:defRPr b="1" sz="4800">
                <a:latin typeface="Courier New"/>
                <a:ea typeface="Courier New"/>
                <a:cs typeface="Courier New"/>
                <a:sym typeface="Courier New"/>
              </a:defRPr>
            </a:pPr>
            <a:r>
              <a:t>}</a:t>
            </a:r>
          </a:p>
        </p:txBody>
      </p:sp>
      <p:sp>
        <p:nvSpPr>
          <p:cNvPr id="286" name="int main() {…"/>
          <p:cNvSpPr txBox="1"/>
          <p:nvPr/>
        </p:nvSpPr>
        <p:spPr>
          <a:xfrm>
            <a:off x="1469707" y="8114613"/>
            <a:ext cx="16210360" cy="4902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800">
                <a:latin typeface="Courier New"/>
                <a:ea typeface="Courier New"/>
                <a:cs typeface="Courier New"/>
                <a:sym typeface="Courier New"/>
              </a:defRPr>
            </a:pPr>
            <a:r>
              <a:t>int main() {</a:t>
            </a:r>
          </a:p>
          <a:p>
            <a:pPr algn="l">
              <a:defRPr b="1" sz="4800">
                <a:latin typeface="Courier New"/>
                <a:ea typeface="Courier New"/>
                <a:cs typeface="Courier New"/>
                <a:sym typeface="Courier New"/>
              </a:defRPr>
            </a:pPr>
            <a:r>
              <a:t>    int age = 20;</a:t>
            </a:r>
          </a:p>
          <a:p>
            <a:pPr algn="l">
              <a:defRPr b="1" sz="4800">
                <a:latin typeface="Courier New"/>
                <a:ea typeface="Courier New"/>
                <a:cs typeface="Courier New"/>
                <a:sym typeface="Courier New"/>
              </a:defRPr>
            </a:pPr>
            <a:r>
              <a:t>    cout &lt;&lt; "main age is " &lt;&lt; age &lt;&lt; endl; </a:t>
            </a:r>
          </a:p>
          <a:p>
            <a:pPr algn="l">
              <a:defRPr b="1" sz="4800">
                <a:latin typeface="Courier New"/>
                <a:ea typeface="Courier New"/>
                <a:cs typeface="Courier New"/>
                <a:sym typeface="Courier New"/>
              </a:defRPr>
            </a:pPr>
            <a:r>
              <a:t>    grow(age);</a:t>
            </a:r>
          </a:p>
          <a:p>
            <a:pPr algn="l">
              <a:defRPr b="1" sz="4800">
                <a:latin typeface="Courier New"/>
                <a:ea typeface="Courier New"/>
                <a:cs typeface="Courier New"/>
                <a:sym typeface="Courier New"/>
              </a:defRPr>
            </a:pPr>
            <a:r>
              <a:t>    cout &lt;&lt; "main age is " &lt;&lt; age &lt;&lt; endl; </a:t>
            </a:r>
          </a:p>
          <a:p>
            <a:pPr algn="l">
              <a:defRPr b="1" sz="4800">
                <a:latin typeface="Courier New"/>
                <a:ea typeface="Courier New"/>
                <a:cs typeface="Courier New"/>
                <a:sym typeface="Courier New"/>
              </a:defRPr>
            </a:pPr>
            <a:r>
              <a:t>    return 0;</a:t>
            </a:r>
          </a:p>
          <a:p>
            <a:pPr algn="l">
              <a:defRPr b="1" sz="4800">
                <a:latin typeface="Courier New"/>
                <a:ea typeface="Courier New"/>
                <a:cs typeface="Courier New"/>
                <a:sym typeface="Courier New"/>
              </a:defRPr>
            </a:pPr>
            <a:r>
              <a:t>}</a:t>
            </a:r>
          </a:p>
        </p:txBody>
      </p:sp>
      <p:sp>
        <p:nvSpPr>
          <p:cNvPr id="287" name="Output:…"/>
          <p:cNvSpPr txBox="1"/>
          <p:nvPr/>
        </p:nvSpPr>
        <p:spPr>
          <a:xfrm>
            <a:off x="18230403" y="8315603"/>
            <a:ext cx="5703194" cy="3022601"/>
          </a:xfrm>
          <a:prstGeom prst="rect">
            <a:avLst/>
          </a:prstGeom>
          <a:ln w="1016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Output:</a:t>
            </a:r>
          </a:p>
          <a:p>
            <a:pPr algn="l">
              <a:defRPr b="1" sz="4800">
                <a:latin typeface="Courier New"/>
                <a:ea typeface="Courier New"/>
                <a:cs typeface="Courier New"/>
                <a:sym typeface="Courier New"/>
              </a:defRPr>
            </a:pPr>
            <a:r>
              <a:t>main age is 20</a:t>
            </a:r>
          </a:p>
          <a:p>
            <a:pPr algn="l">
              <a:defRPr b="1" sz="4800">
                <a:latin typeface="Courier New"/>
                <a:ea typeface="Courier New"/>
                <a:cs typeface="Courier New"/>
                <a:sym typeface="Courier New"/>
              </a:defRPr>
            </a:pPr>
            <a:r>
              <a:t>grow age is 21</a:t>
            </a:r>
          </a:p>
          <a:p>
            <a:pPr algn="l">
              <a:defRPr b="1" sz="4800">
                <a:latin typeface="Courier New"/>
                <a:ea typeface="Courier New"/>
                <a:cs typeface="Courier New"/>
                <a:sym typeface="Courier New"/>
              </a:defRPr>
            </a:pPr>
            <a:r>
              <a:t>main age is 21</a:t>
            </a:r>
          </a:p>
        </p:txBody>
      </p:sp>
      <p:sp>
        <p:nvSpPr>
          <p:cNvPr id="288" name="Rounded Rectangle"/>
          <p:cNvSpPr/>
          <p:nvPr/>
        </p:nvSpPr>
        <p:spPr>
          <a:xfrm>
            <a:off x="22450524" y="10421242"/>
            <a:ext cx="1256110" cy="826593"/>
          </a:xfrm>
          <a:prstGeom prst="roundRect">
            <a:avLst>
              <a:gd name="adj" fmla="val 16200"/>
            </a:avLst>
          </a:prstGeom>
          <a:solidFill>
            <a:srgbClr val="7F0325">
              <a:alpha val="19224"/>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Reference semantics (2.5)"/>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 semantics (2.5)</a:t>
            </a:r>
          </a:p>
        </p:txBody>
      </p:sp>
      <p:sp>
        <p:nvSpPr>
          <p:cNvPr id="291" name="Notes about references:…"/>
          <p:cNvSpPr txBox="1"/>
          <p:nvPr/>
        </p:nvSpPr>
        <p:spPr>
          <a:xfrm>
            <a:off x="1544002" y="1961654"/>
            <a:ext cx="21295996" cy="70494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a:latin typeface="Helvetica Neue"/>
                <a:ea typeface="Helvetica Neue"/>
                <a:cs typeface="Helvetica Neue"/>
                <a:sym typeface="Helvetica Neue"/>
              </a:defRPr>
            </a:pPr>
            <a:r>
              <a:t>Notes about references:</a:t>
            </a:r>
          </a:p>
          <a:p>
            <a:pPr lvl="1" marL="457200" indent="-228600" algn="l">
              <a:buSzPct val="100000"/>
              <a:buChar char="•"/>
            </a:pPr>
            <a:r>
              <a:t>References are super important when dealing with objects that have a lot of elements (Vectors, for instance). Because the reference does not copy the structure, it is fast. You don't want to transfer millions of elements between two functions if you can help it!</a:t>
            </a:r>
          </a:p>
          <a:p>
            <a:pPr lvl="1" marL="457200" indent="-228600" algn="l">
              <a:buSzPct val="100000"/>
              <a:buChar char="•"/>
            </a:pPr>
            <a:r>
              <a:t>The reference syntax can be confusing, as the "</a:t>
            </a:r>
            <a:r>
              <a:rPr b="1" sz="4800">
                <a:latin typeface="Courier New"/>
                <a:ea typeface="Courier New"/>
                <a:cs typeface="Courier New"/>
                <a:sym typeface="Courier New"/>
              </a:rPr>
              <a:t>&amp;</a:t>
            </a:r>
            <a:r>
              <a:t>" (ampersand) character is also used to specify the address of a variable or object. The </a:t>
            </a:r>
            <a:r>
              <a:rPr b="1" sz="4800">
                <a:latin typeface="Courier New"/>
                <a:ea typeface="Courier New"/>
                <a:cs typeface="Courier New"/>
                <a:sym typeface="Courier New"/>
              </a:rPr>
              <a:t>&amp;</a:t>
            </a:r>
            <a:r>
              <a:t> is only used as a reference parameter in the function declaration, not when you call the function:</a:t>
            </a:r>
          </a:p>
        </p:txBody>
      </p:sp>
      <p:sp>
        <p:nvSpPr>
          <p:cNvPr id="292" name="void grow(int &amp;age) {…"/>
          <p:cNvSpPr txBox="1"/>
          <p:nvPr/>
        </p:nvSpPr>
        <p:spPr>
          <a:xfrm>
            <a:off x="529907" y="9721813"/>
            <a:ext cx="9724232"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4800">
                <a:latin typeface="Courier New"/>
                <a:ea typeface="Courier New"/>
                <a:cs typeface="Courier New"/>
                <a:sym typeface="Courier New"/>
              </a:defRPr>
            </a:pPr>
            <a:r>
              <a:t>void grow(int &amp;age) { </a:t>
            </a:r>
          </a:p>
          <a:p>
            <a:pPr algn="l">
              <a:defRPr b="1" sz="4800">
                <a:latin typeface="Courier New"/>
                <a:ea typeface="Courier New"/>
                <a:cs typeface="Courier New"/>
                <a:sym typeface="Courier New"/>
              </a:defRPr>
            </a:pPr>
            <a:r>
              <a:t>    age = age + 1;</a:t>
            </a:r>
          </a:p>
          <a:p>
            <a:pPr algn="l">
              <a:defRPr b="1" sz="4800">
                <a:latin typeface="Courier New"/>
                <a:ea typeface="Courier New"/>
                <a:cs typeface="Courier New"/>
                <a:sym typeface="Courier New"/>
              </a:defRPr>
            </a:pPr>
            <a:r>
              <a:t>    cout &lt;&lt; "grow age is " </a:t>
            </a:r>
          </a:p>
          <a:p>
            <a:pPr algn="l">
              <a:defRPr b="1" sz="4800">
                <a:latin typeface="Courier New"/>
                <a:ea typeface="Courier New"/>
                <a:cs typeface="Courier New"/>
                <a:sym typeface="Courier New"/>
              </a:defRPr>
            </a:pPr>
            <a:r>
              <a:t>         &lt;&lt; age &lt;&lt; endl; </a:t>
            </a:r>
          </a:p>
          <a:p>
            <a:pPr algn="l">
              <a:defRPr b="1" sz="4800">
                <a:latin typeface="Courier New"/>
                <a:ea typeface="Courier New"/>
                <a:cs typeface="Courier New"/>
                <a:sym typeface="Courier New"/>
              </a:defRPr>
            </a:pPr>
            <a:r>
              <a:t>}</a:t>
            </a:r>
          </a:p>
        </p:txBody>
      </p:sp>
      <p:sp>
        <p:nvSpPr>
          <p:cNvPr id="293" name="yes!"/>
          <p:cNvSpPr txBox="1"/>
          <p:nvPr/>
        </p:nvSpPr>
        <p:spPr>
          <a:xfrm>
            <a:off x="5814059" y="8994459"/>
            <a:ext cx="132588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yes!</a:t>
            </a:r>
          </a:p>
        </p:txBody>
      </p:sp>
      <p:sp>
        <p:nvSpPr>
          <p:cNvPr id="294" name="int main() {…"/>
          <p:cNvSpPr txBox="1"/>
          <p:nvPr/>
        </p:nvSpPr>
        <p:spPr>
          <a:xfrm>
            <a:off x="13128307" y="8546413"/>
            <a:ext cx="5601594" cy="4902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4800">
                <a:latin typeface="Courier New"/>
                <a:ea typeface="Courier New"/>
                <a:cs typeface="Courier New"/>
                <a:sym typeface="Courier New"/>
              </a:defRPr>
            </a:pPr>
            <a:r>
              <a:t>int main() {</a:t>
            </a:r>
          </a:p>
          <a:p>
            <a:pPr algn="l">
              <a:defRPr b="1" sz="4800">
                <a:latin typeface="Courier New"/>
                <a:ea typeface="Courier New"/>
                <a:cs typeface="Courier New"/>
                <a:sym typeface="Courier New"/>
              </a:defRPr>
            </a:pPr>
            <a:r>
              <a:t>   grow(age);</a:t>
            </a:r>
          </a:p>
          <a:p>
            <a:pPr algn="l">
              <a:defRPr b="1" sz="4800">
                <a:latin typeface="Courier New"/>
                <a:ea typeface="Courier New"/>
                <a:cs typeface="Courier New"/>
                <a:sym typeface="Courier New"/>
              </a:defRPr>
            </a:pPr>
          </a:p>
          <a:p>
            <a:pPr algn="l">
              <a:defRPr b="1" sz="4800">
                <a:latin typeface="Courier New"/>
                <a:ea typeface="Courier New"/>
                <a:cs typeface="Courier New"/>
                <a:sym typeface="Courier New"/>
              </a:defRPr>
            </a:pPr>
            <a:r>
              <a:t>   grow(&amp;age);</a:t>
            </a:r>
          </a:p>
          <a:p>
            <a:pPr algn="l">
              <a:defRPr b="1" sz="4800">
                <a:latin typeface="Courier New"/>
                <a:ea typeface="Courier New"/>
                <a:cs typeface="Courier New"/>
                <a:sym typeface="Courier New"/>
              </a:defRPr>
            </a:pPr>
          </a:p>
          <a:p>
            <a:pPr algn="l">
              <a:defRPr b="1" sz="4800">
                <a:latin typeface="Courier New"/>
                <a:ea typeface="Courier New"/>
                <a:cs typeface="Courier New"/>
                <a:sym typeface="Courier New"/>
              </a:defRPr>
            </a:pPr>
            <a:r>
              <a:t>   return 0;</a:t>
            </a:r>
          </a:p>
          <a:p>
            <a:pPr algn="l">
              <a:defRPr b="1" sz="4800">
                <a:latin typeface="Courier New"/>
                <a:ea typeface="Courier New"/>
                <a:cs typeface="Courier New"/>
                <a:sym typeface="Courier New"/>
              </a:defRPr>
            </a:pPr>
            <a:r>
              <a:t>}</a:t>
            </a:r>
          </a:p>
        </p:txBody>
      </p:sp>
      <p:sp>
        <p:nvSpPr>
          <p:cNvPr id="295" name="yes!"/>
          <p:cNvSpPr txBox="1"/>
          <p:nvPr/>
        </p:nvSpPr>
        <p:spPr>
          <a:xfrm>
            <a:off x="16278859" y="9605719"/>
            <a:ext cx="132588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yes!</a:t>
            </a:r>
          </a:p>
        </p:txBody>
      </p:sp>
      <p:sp>
        <p:nvSpPr>
          <p:cNvPr id="296" name="no!"/>
          <p:cNvSpPr txBox="1"/>
          <p:nvPr/>
        </p:nvSpPr>
        <p:spPr>
          <a:xfrm>
            <a:off x="16642715" y="11058173"/>
            <a:ext cx="105537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rgbClr val="7F0325"/>
                </a:solidFill>
                <a:latin typeface="Helvetica Neue"/>
                <a:ea typeface="Helvetica Neue"/>
                <a:cs typeface="Helvetica Neue"/>
                <a:sym typeface="Helvetica Neue"/>
              </a:defRPr>
            </a:lvl1pPr>
          </a:lstStyle>
          <a:p>
            <a:pPr/>
            <a:r>
              <a:t>no!</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8" name="Reference pros/c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 pros/cons</a:t>
            </a:r>
          </a:p>
        </p:txBody>
      </p:sp>
      <p:sp>
        <p:nvSpPr>
          <p:cNvPr id="299" name="benefits of reference parameters:…"/>
          <p:cNvSpPr txBox="1"/>
          <p:nvPr/>
        </p:nvSpPr>
        <p:spPr>
          <a:xfrm>
            <a:off x="1021714" y="2701609"/>
            <a:ext cx="19243041" cy="2369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228600" indent="-228600" algn="l">
              <a:buSzPct val="100000"/>
              <a:buChar char="•"/>
            </a:pPr>
            <a:r>
              <a:t>benefits of reference parameters:</a:t>
            </a:r>
          </a:p>
          <a:p>
            <a:pPr lvl="1" marL="457200" indent="-228600" algn="l">
              <a:buSzPct val="100000"/>
              <a:buChar char="•"/>
            </a:pPr>
            <a:r>
              <a:t>a useful way to be able to 'return' more than one value</a:t>
            </a:r>
          </a:p>
          <a:p>
            <a:pPr lvl="1" marL="457200" indent="-228600" algn="l">
              <a:buSzPct val="100000"/>
              <a:buChar char="•"/>
            </a:pPr>
            <a:r>
              <a:t>often used with objects, to avoid making bulky copies when passing</a:t>
            </a:r>
          </a:p>
        </p:txBody>
      </p:sp>
      <p:sp>
        <p:nvSpPr>
          <p:cNvPr id="300" name="downsides of reference parameters:…"/>
          <p:cNvSpPr txBox="1"/>
          <p:nvPr/>
        </p:nvSpPr>
        <p:spPr>
          <a:xfrm>
            <a:off x="789305" y="6254713"/>
            <a:ext cx="21194614" cy="4521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228600" indent="-228600" algn="l">
              <a:buSzPct val="100000"/>
              <a:buChar char="•"/>
            </a:pPr>
            <a:r>
              <a:t>downsides of reference parameters:</a:t>
            </a:r>
          </a:p>
          <a:p>
            <a:pPr lvl="1" marL="457200" indent="-228600" algn="l">
              <a:buSzPct val="100000"/>
              <a:buChar char="•"/>
            </a:pPr>
            <a:r>
              <a:t>hard to tell from call whether it is ref; can't tell if it will be changed</a:t>
            </a:r>
          </a:p>
          <a:p>
            <a:pPr algn="l">
              <a:defRPr b="1" sz="4800">
                <a:latin typeface="Courier New"/>
                <a:ea typeface="Courier New"/>
                <a:cs typeface="Courier New"/>
                <a:sym typeface="Courier New"/>
              </a:defRPr>
            </a:pPr>
            <a:r>
              <a:t>        foo(a, b, c); // will foo change a, b, or c? :-/</a:t>
            </a:r>
          </a:p>
          <a:p>
            <a:pPr lvl="1" marL="457200" indent="-228600" algn="l">
              <a:buSzPct val="100000"/>
              <a:buChar char="•"/>
            </a:pPr>
            <a:r>
              <a:t>(very) slightly slower than value parameters</a:t>
            </a:r>
          </a:p>
          <a:p>
            <a:pPr lvl="1" marL="457200" indent="-228600" algn="l">
              <a:buSzPct val="100000"/>
              <a:buChar char="•"/>
            </a:pPr>
            <a:r>
              <a:t>can't pass a literal value to a ref parameter</a:t>
            </a:r>
          </a:p>
          <a:p>
            <a:pPr algn="l">
              <a:defRPr b="1" sz="4800">
                <a:latin typeface="Courier New"/>
                <a:ea typeface="Courier New"/>
                <a:cs typeface="Courier New"/>
                <a:sym typeface="Courier New"/>
              </a:defRPr>
            </a:pPr>
            <a:r>
              <a:t>        grow(39); // error</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Reference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 Example</a:t>
            </a:r>
          </a:p>
        </p:txBody>
      </p:sp>
      <p:sp>
        <p:nvSpPr>
          <p:cNvPr id="303" name="Without references, you can't write a swap function to swap two integers. This is true about Java. What happens with the following function?…"/>
          <p:cNvSpPr txBox="1"/>
          <p:nvPr/>
        </p:nvSpPr>
        <p:spPr>
          <a:xfrm>
            <a:off x="562430" y="2921000"/>
            <a:ext cx="23259141" cy="787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Without references, you can't write a swap function to swap two integers. This is true about Java. What happens with the following function?</a:t>
            </a:r>
          </a:p>
          <a:p>
            <a:pPr algn="l"/>
          </a:p>
          <a:p>
            <a:pPr algn="l">
              <a:defRPr b="1" sz="4800">
                <a:solidFill>
                  <a:srgbClr val="008F00"/>
                </a:solidFill>
                <a:latin typeface="Courier New"/>
                <a:ea typeface="Courier New"/>
                <a:cs typeface="Courier New"/>
                <a:sym typeface="Courier New"/>
              </a:defRPr>
            </a:pPr>
            <a:r>
              <a:t>/*</a:t>
            </a:r>
          </a:p>
          <a:p>
            <a:pPr algn="l">
              <a:defRPr b="1" sz="4800">
                <a:solidFill>
                  <a:srgbClr val="008F00"/>
                </a:solidFill>
                <a:latin typeface="Courier New"/>
                <a:ea typeface="Courier New"/>
                <a:cs typeface="Courier New"/>
                <a:sym typeface="Courier New"/>
              </a:defRPr>
            </a:pPr>
            <a:r>
              <a:t> * Attempts to place a's value into b and vice versa.</a:t>
            </a:r>
          </a:p>
          <a:p>
            <a:pPr algn="l">
              <a:defRPr b="1" sz="4800">
                <a:solidFill>
                  <a:srgbClr val="008F00"/>
                </a:solidFill>
                <a:latin typeface="Courier New"/>
                <a:ea typeface="Courier New"/>
                <a:cs typeface="Courier New"/>
                <a:sym typeface="Courier New"/>
              </a:defRPr>
            </a:pPr>
            <a:r>
              <a:t> */</a:t>
            </a:r>
          </a:p>
          <a:p>
            <a:pPr algn="l">
              <a:defRPr b="1" sz="4800">
                <a:latin typeface="Courier New"/>
                <a:ea typeface="Courier New"/>
                <a:cs typeface="Courier New"/>
                <a:sym typeface="Courier New"/>
              </a:defRPr>
            </a:pPr>
            <a:r>
              <a:t>void swap(int a, int b) { </a:t>
            </a:r>
          </a:p>
          <a:p>
            <a:pPr algn="l">
              <a:defRPr b="1" sz="4800">
                <a:latin typeface="Courier New"/>
                <a:ea typeface="Courier New"/>
                <a:cs typeface="Courier New"/>
                <a:sym typeface="Courier New"/>
              </a:defRPr>
            </a:pPr>
            <a:r>
              <a:t>    int temp = a;</a:t>
            </a:r>
          </a:p>
          <a:p>
            <a:pPr algn="l">
              <a:defRPr b="1" sz="4800">
                <a:latin typeface="Courier New"/>
                <a:ea typeface="Courier New"/>
                <a:cs typeface="Courier New"/>
                <a:sym typeface="Courier New"/>
              </a:defRPr>
            </a:pPr>
            <a:r>
              <a:t>    a = b;</a:t>
            </a:r>
          </a:p>
          <a:p>
            <a:pPr algn="l">
              <a:defRPr b="1" sz="4800">
                <a:latin typeface="Courier New"/>
                <a:ea typeface="Courier New"/>
                <a:cs typeface="Courier New"/>
                <a:sym typeface="Courier New"/>
              </a:defRPr>
            </a:pPr>
            <a:r>
              <a:t>    b = temp; </a:t>
            </a:r>
          </a:p>
          <a:p>
            <a:pPr algn="l">
              <a:defRPr b="1" sz="4800">
                <a:latin typeface="Courier New"/>
                <a:ea typeface="Courier New"/>
                <a:cs typeface="Courier New"/>
                <a:sym typeface="Courier New"/>
              </a:defRPr>
            </a:pPr>
            <a:r>
              <a:t>}</a:t>
            </a:r>
          </a:p>
        </p:txBody>
      </p:sp>
      <p:sp>
        <p:nvSpPr>
          <p:cNvPr id="304" name="Answer: the original variables are unchanged, because they are passed as copies (values)!"/>
          <p:cNvSpPr txBox="1"/>
          <p:nvPr/>
        </p:nvSpPr>
        <p:spPr>
          <a:xfrm>
            <a:off x="562430" y="11137899"/>
            <a:ext cx="23259141"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Answer: the original variables are unchanged, because they are passed as copies (values)!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4" grpId="1"/>
    </p:bldLst>
  </p:timing>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Reference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 Example</a:t>
            </a:r>
          </a:p>
        </p:txBody>
      </p:sp>
      <p:sp>
        <p:nvSpPr>
          <p:cNvPr id="307" name="With references, you can write a swap function to swap two integers, because you can access the original variables:…"/>
          <p:cNvSpPr txBox="1"/>
          <p:nvPr/>
        </p:nvSpPr>
        <p:spPr>
          <a:xfrm>
            <a:off x="562430" y="2920680"/>
            <a:ext cx="23259141" cy="78746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rPr i="1">
                <a:latin typeface="Helvetica Neue"/>
                <a:ea typeface="Helvetica Neue"/>
                <a:cs typeface="Helvetica Neue"/>
                <a:sym typeface="Helvetica Neue"/>
              </a:rPr>
              <a:t>With</a:t>
            </a:r>
            <a:r>
              <a:t> references, you </a:t>
            </a:r>
            <a:r>
              <a:rPr i="1">
                <a:latin typeface="Helvetica Neue"/>
                <a:ea typeface="Helvetica Neue"/>
                <a:cs typeface="Helvetica Neue"/>
                <a:sym typeface="Helvetica Neue"/>
              </a:rPr>
              <a:t>can</a:t>
            </a:r>
            <a:r>
              <a:t> write a swap function to swap two integers, because you can access the original variables:</a:t>
            </a:r>
          </a:p>
          <a:p>
            <a:pPr algn="l"/>
          </a:p>
          <a:p>
            <a:pPr algn="l">
              <a:defRPr b="1" sz="4800">
                <a:solidFill>
                  <a:srgbClr val="008F00"/>
                </a:solidFill>
                <a:latin typeface="Courier New"/>
                <a:ea typeface="Courier New"/>
                <a:cs typeface="Courier New"/>
                <a:sym typeface="Courier New"/>
              </a:defRPr>
            </a:pPr>
            <a:r>
              <a:t>/*</a:t>
            </a:r>
          </a:p>
          <a:p>
            <a:pPr algn="l">
              <a:defRPr b="1" sz="4800">
                <a:solidFill>
                  <a:srgbClr val="008F00"/>
                </a:solidFill>
                <a:latin typeface="Courier New"/>
                <a:ea typeface="Courier New"/>
                <a:cs typeface="Courier New"/>
                <a:sym typeface="Courier New"/>
              </a:defRPr>
            </a:pPr>
            <a:r>
              <a:t> * Places a's value into b and vice versa.</a:t>
            </a:r>
          </a:p>
          <a:p>
            <a:pPr algn="l">
              <a:defRPr b="1" sz="4800">
                <a:solidFill>
                  <a:srgbClr val="008F00"/>
                </a:solidFill>
                <a:latin typeface="Courier New"/>
                <a:ea typeface="Courier New"/>
                <a:cs typeface="Courier New"/>
                <a:sym typeface="Courier New"/>
              </a:defRPr>
            </a:pPr>
            <a:r>
              <a:t> */</a:t>
            </a:r>
          </a:p>
          <a:p>
            <a:pPr algn="l">
              <a:defRPr b="1" sz="4800">
                <a:latin typeface="Courier New"/>
                <a:ea typeface="Courier New"/>
                <a:cs typeface="Courier New"/>
                <a:sym typeface="Courier New"/>
              </a:defRPr>
            </a:pPr>
            <a:r>
              <a:t>void swap(int &amp;a, int &amp;b) { </a:t>
            </a:r>
          </a:p>
          <a:p>
            <a:pPr algn="l">
              <a:defRPr b="1" sz="4800">
                <a:latin typeface="Courier New"/>
                <a:ea typeface="Courier New"/>
                <a:cs typeface="Courier New"/>
                <a:sym typeface="Courier New"/>
              </a:defRPr>
            </a:pPr>
            <a:r>
              <a:t>    int temp = a;</a:t>
            </a:r>
          </a:p>
          <a:p>
            <a:pPr algn="l">
              <a:defRPr b="1" sz="4800">
                <a:latin typeface="Courier New"/>
                <a:ea typeface="Courier New"/>
                <a:cs typeface="Courier New"/>
                <a:sym typeface="Courier New"/>
              </a:defRPr>
            </a:pPr>
            <a:r>
              <a:t>    a = b;</a:t>
            </a:r>
          </a:p>
          <a:p>
            <a:pPr algn="l">
              <a:defRPr b="1" sz="4800">
                <a:latin typeface="Courier New"/>
                <a:ea typeface="Courier New"/>
                <a:cs typeface="Courier New"/>
                <a:sym typeface="Courier New"/>
              </a:defRPr>
            </a:pPr>
            <a:r>
              <a:t>    b = temp; </a:t>
            </a:r>
          </a:p>
          <a:p>
            <a:pPr algn="l">
              <a:defRPr b="1" sz="4800">
                <a:latin typeface="Courier New"/>
                <a:ea typeface="Courier New"/>
                <a:cs typeface="Courier New"/>
                <a:sym typeface="Courier New"/>
              </a:defRPr>
            </a:pPr>
            <a:r>
              <a:t>}</a:t>
            </a:r>
          </a:p>
        </p:txBody>
      </p:sp>
      <p:sp>
        <p:nvSpPr>
          <p:cNvPr id="308" name="Answer: the original variables are changed, because they are passed as references !"/>
          <p:cNvSpPr txBox="1"/>
          <p:nvPr/>
        </p:nvSpPr>
        <p:spPr>
          <a:xfrm>
            <a:off x="562430" y="11131549"/>
            <a:ext cx="23259141" cy="232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Answer: the original variables </a:t>
            </a:r>
            <a:r>
              <a:rPr b="1">
                <a:latin typeface="Helvetica Neue"/>
                <a:ea typeface="Helvetica Neue"/>
                <a:cs typeface="Helvetica Neue"/>
                <a:sym typeface="Helvetica Neue"/>
              </a:rPr>
              <a:t>are changed</a:t>
            </a:r>
            <a:r>
              <a:t>, because they are passed as references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8" grpId="1"/>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0" name="Tricky Reference Mystery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Tricky Reference Mystery Example</a:t>
            </a:r>
          </a:p>
        </p:txBody>
      </p:sp>
      <p:sp>
        <p:nvSpPr>
          <p:cNvPr id="311" name="What is the output of this code? Talk to your neighbor!"/>
          <p:cNvSpPr txBox="1"/>
          <p:nvPr/>
        </p:nvSpPr>
        <p:spPr>
          <a:xfrm>
            <a:off x="843914" y="1990409"/>
            <a:ext cx="166610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What is the output of this code? Talk to your neighbor!</a:t>
            </a:r>
          </a:p>
        </p:txBody>
      </p:sp>
      <p:sp>
        <p:nvSpPr>
          <p:cNvPr id="312" name="void mystery(int&amp; b, int c, int&amp; a) {…"/>
          <p:cNvSpPr txBox="1"/>
          <p:nvPr/>
        </p:nvSpPr>
        <p:spPr>
          <a:xfrm>
            <a:off x="1216342" y="3543263"/>
            <a:ext cx="13725836" cy="774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800">
                <a:latin typeface="Courier New"/>
                <a:ea typeface="Courier New"/>
                <a:cs typeface="Courier New"/>
                <a:sym typeface="Courier New"/>
              </a:defRPr>
            </a:pPr>
            <a:r>
              <a:t>void mystery(int&amp; b, int c, int&amp; a) { </a:t>
            </a:r>
          </a:p>
          <a:p>
            <a:pPr algn="l">
              <a:defRPr b="1" sz="3800">
                <a:latin typeface="Courier New"/>
                <a:ea typeface="Courier New"/>
                <a:cs typeface="Courier New"/>
                <a:sym typeface="Courier New"/>
              </a:defRPr>
            </a:pPr>
            <a:r>
              <a:t>    a++;</a:t>
            </a:r>
          </a:p>
          <a:p>
            <a:pPr algn="l">
              <a:defRPr b="1" sz="3800">
                <a:latin typeface="Courier New"/>
                <a:ea typeface="Courier New"/>
                <a:cs typeface="Courier New"/>
                <a:sym typeface="Courier New"/>
              </a:defRPr>
            </a:pPr>
            <a:r>
              <a:t>    b--;</a:t>
            </a:r>
          </a:p>
          <a:p>
            <a:pPr algn="l">
              <a:defRPr b="1" sz="3800">
                <a:latin typeface="Courier New"/>
                <a:ea typeface="Courier New"/>
                <a:cs typeface="Courier New"/>
                <a:sym typeface="Courier New"/>
              </a:defRPr>
            </a:pPr>
            <a:r>
              <a:t>    c += a; </a:t>
            </a:r>
          </a:p>
          <a:p>
            <a:pPr algn="l">
              <a:defRPr b="1" sz="3800">
                <a:latin typeface="Courier New"/>
                <a:ea typeface="Courier New"/>
                <a:cs typeface="Courier New"/>
                <a:sym typeface="Courier New"/>
              </a:defRPr>
            </a:pPr>
            <a:r>
              <a:t>}</a:t>
            </a:r>
          </a:p>
          <a:p>
            <a:pPr algn="l">
              <a:defRPr b="1" sz="3800">
                <a:latin typeface="Courier New"/>
                <a:ea typeface="Courier New"/>
                <a:cs typeface="Courier New"/>
                <a:sym typeface="Courier New"/>
              </a:defRPr>
            </a:pPr>
          </a:p>
          <a:p>
            <a:pPr algn="l">
              <a:defRPr b="1" sz="3800">
                <a:latin typeface="Courier New"/>
                <a:ea typeface="Courier New"/>
                <a:cs typeface="Courier New"/>
                <a:sym typeface="Courier New"/>
              </a:defRPr>
            </a:pPr>
            <a:r>
              <a:t>int main() { </a:t>
            </a:r>
          </a:p>
          <a:p>
            <a:pPr algn="l">
              <a:defRPr b="1" sz="3800">
                <a:latin typeface="Courier New"/>
                <a:ea typeface="Courier New"/>
                <a:cs typeface="Courier New"/>
                <a:sym typeface="Courier New"/>
              </a:defRPr>
            </a:pPr>
            <a:r>
              <a:t>    int a = 5; </a:t>
            </a:r>
          </a:p>
          <a:p>
            <a:pPr algn="l">
              <a:defRPr b="1" sz="3800">
                <a:latin typeface="Courier New"/>
                <a:ea typeface="Courier New"/>
                <a:cs typeface="Courier New"/>
                <a:sym typeface="Courier New"/>
              </a:defRPr>
            </a:pPr>
            <a:r>
              <a:t>    int b = 2;</a:t>
            </a:r>
          </a:p>
          <a:p>
            <a:pPr algn="l">
              <a:defRPr b="1" sz="3800">
                <a:latin typeface="Courier New"/>
                <a:ea typeface="Courier New"/>
                <a:cs typeface="Courier New"/>
                <a:sym typeface="Courier New"/>
              </a:defRPr>
            </a:pPr>
            <a:r>
              <a:t>    int c = 8;</a:t>
            </a:r>
          </a:p>
          <a:p>
            <a:pPr algn="l">
              <a:defRPr b="1" sz="3800">
                <a:latin typeface="Courier New"/>
                <a:ea typeface="Courier New"/>
                <a:cs typeface="Courier New"/>
                <a:sym typeface="Courier New"/>
              </a:defRPr>
            </a:pPr>
            <a:r>
              <a:t>    mystery(c, a, b);</a:t>
            </a:r>
          </a:p>
          <a:p>
            <a:pPr algn="l">
              <a:defRPr b="1" sz="3800">
                <a:latin typeface="Courier New"/>
                <a:ea typeface="Courier New"/>
                <a:cs typeface="Courier New"/>
                <a:sym typeface="Courier New"/>
              </a:defRPr>
            </a:pPr>
            <a:r>
              <a:t>    cout &lt;&lt; a &lt;&lt; " " &lt;&lt; b &lt;&lt; " " &lt;&lt; c &lt;&lt; endl;</a:t>
            </a:r>
          </a:p>
          <a:p>
            <a:pPr algn="l">
              <a:defRPr b="1" sz="3800">
                <a:latin typeface="Courier New"/>
                <a:ea typeface="Courier New"/>
                <a:cs typeface="Courier New"/>
                <a:sym typeface="Courier New"/>
              </a:defRPr>
            </a:pPr>
            <a:r>
              <a:t>    return 0;</a:t>
            </a:r>
          </a:p>
          <a:p>
            <a:pPr algn="l">
              <a:defRPr b="1" sz="3800">
                <a:latin typeface="Courier New"/>
                <a:ea typeface="Courier New"/>
                <a:cs typeface="Courier New"/>
                <a:sym typeface="Courier New"/>
              </a:defRPr>
            </a:pPr>
            <a:r>
              <a:t>}</a:t>
            </a:r>
          </a:p>
        </p:txBody>
      </p:sp>
      <p:sp>
        <p:nvSpPr>
          <p:cNvPr id="313" name="// A. 5 2 8…"/>
          <p:cNvSpPr txBox="1"/>
          <p:nvPr/>
        </p:nvSpPr>
        <p:spPr>
          <a:xfrm>
            <a:off x="13607098" y="4362449"/>
            <a:ext cx="5515211" cy="40259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5400">
                <a:solidFill>
                  <a:srgbClr val="008F00"/>
                </a:solidFill>
                <a:latin typeface="Courier New"/>
                <a:ea typeface="Courier New"/>
                <a:cs typeface="Courier New"/>
                <a:sym typeface="Courier New"/>
              </a:defRPr>
            </a:pPr>
            <a:r>
              <a:t>// A. 5 2 8</a:t>
            </a:r>
          </a:p>
          <a:p>
            <a:pPr algn="l">
              <a:defRPr b="1" sz="5400">
                <a:solidFill>
                  <a:srgbClr val="008F00"/>
                </a:solidFill>
                <a:latin typeface="Courier New"/>
                <a:ea typeface="Courier New"/>
                <a:cs typeface="Courier New"/>
                <a:sym typeface="Courier New"/>
              </a:defRPr>
            </a:pPr>
            <a:r>
              <a:t>// B. 5 3 7</a:t>
            </a:r>
          </a:p>
          <a:p>
            <a:pPr algn="l">
              <a:defRPr b="1" sz="5400">
                <a:solidFill>
                  <a:srgbClr val="008F00"/>
                </a:solidFill>
                <a:latin typeface="Courier New"/>
                <a:ea typeface="Courier New"/>
                <a:cs typeface="Courier New"/>
                <a:sym typeface="Courier New"/>
              </a:defRPr>
            </a:pPr>
            <a:r>
              <a:t>// C. 6 1 8 </a:t>
            </a:r>
          </a:p>
          <a:p>
            <a:pPr algn="l">
              <a:defRPr b="1" sz="5400">
                <a:solidFill>
                  <a:srgbClr val="008F00"/>
                </a:solidFill>
                <a:latin typeface="Courier New"/>
                <a:ea typeface="Courier New"/>
                <a:cs typeface="Courier New"/>
                <a:sym typeface="Courier New"/>
              </a:defRPr>
            </a:pPr>
            <a:r>
              <a:t>// D. 61 13 </a:t>
            </a:r>
          </a:p>
          <a:p>
            <a:pPr algn="l">
              <a:defRPr b="1" sz="5400">
                <a:solidFill>
                  <a:srgbClr val="008F00"/>
                </a:solidFill>
                <a:latin typeface="Courier New"/>
                <a:ea typeface="Courier New"/>
                <a:cs typeface="Courier New"/>
                <a:sym typeface="Courier New"/>
              </a:defRPr>
            </a:pPr>
            <a:r>
              <a:t>// E. other</a:t>
            </a:r>
          </a:p>
        </p:txBody>
      </p:sp>
      <p:sp>
        <p:nvSpPr>
          <p:cNvPr id="314" name="Note: please don't obfuscate your code like this! :(…"/>
          <p:cNvSpPr txBox="1"/>
          <p:nvPr/>
        </p:nvSpPr>
        <p:spPr>
          <a:xfrm>
            <a:off x="1080769" y="11490009"/>
            <a:ext cx="2115566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Note: please don't obfuscate your code like this! :(</a:t>
            </a:r>
          </a:p>
          <a:p>
            <a:pPr/>
            <a:r>
              <a:t>See the International Obfuscated C Contest for much, much worse examples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6" name="Tricky Reference Mystery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Tricky Reference Mystery Example</a:t>
            </a:r>
          </a:p>
        </p:txBody>
      </p:sp>
      <p:sp>
        <p:nvSpPr>
          <p:cNvPr id="317" name="What is the output of this code?"/>
          <p:cNvSpPr txBox="1"/>
          <p:nvPr/>
        </p:nvSpPr>
        <p:spPr>
          <a:xfrm>
            <a:off x="843914" y="1990409"/>
            <a:ext cx="90805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What is the output of this code?</a:t>
            </a:r>
          </a:p>
        </p:txBody>
      </p:sp>
      <p:sp>
        <p:nvSpPr>
          <p:cNvPr id="318" name="void mystery(int&amp; b, int c, int&amp; a) {…"/>
          <p:cNvSpPr txBox="1"/>
          <p:nvPr/>
        </p:nvSpPr>
        <p:spPr>
          <a:xfrm>
            <a:off x="1216342" y="3543263"/>
            <a:ext cx="13725836" cy="7747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800">
                <a:latin typeface="Courier New"/>
                <a:ea typeface="Courier New"/>
                <a:cs typeface="Courier New"/>
                <a:sym typeface="Courier New"/>
              </a:defRPr>
            </a:pPr>
            <a:r>
              <a:t>void mystery(int&amp; b, int c, int&amp; a) { </a:t>
            </a:r>
          </a:p>
          <a:p>
            <a:pPr algn="l">
              <a:defRPr b="1" sz="3800">
                <a:latin typeface="Courier New"/>
                <a:ea typeface="Courier New"/>
                <a:cs typeface="Courier New"/>
                <a:sym typeface="Courier New"/>
              </a:defRPr>
            </a:pPr>
            <a:r>
              <a:t>    a++;</a:t>
            </a:r>
          </a:p>
          <a:p>
            <a:pPr algn="l">
              <a:defRPr b="1" sz="3800">
                <a:latin typeface="Courier New"/>
                <a:ea typeface="Courier New"/>
                <a:cs typeface="Courier New"/>
                <a:sym typeface="Courier New"/>
              </a:defRPr>
            </a:pPr>
            <a:r>
              <a:t>    b--;</a:t>
            </a:r>
          </a:p>
          <a:p>
            <a:pPr algn="l">
              <a:defRPr b="1" sz="3800">
                <a:latin typeface="Courier New"/>
                <a:ea typeface="Courier New"/>
                <a:cs typeface="Courier New"/>
                <a:sym typeface="Courier New"/>
              </a:defRPr>
            </a:pPr>
            <a:r>
              <a:t>    c += a; </a:t>
            </a:r>
          </a:p>
          <a:p>
            <a:pPr algn="l">
              <a:defRPr b="1" sz="3800">
                <a:latin typeface="Courier New"/>
                <a:ea typeface="Courier New"/>
                <a:cs typeface="Courier New"/>
                <a:sym typeface="Courier New"/>
              </a:defRPr>
            </a:pPr>
            <a:r>
              <a:t>}</a:t>
            </a:r>
          </a:p>
          <a:p>
            <a:pPr algn="l">
              <a:defRPr b="1" sz="3800">
                <a:latin typeface="Courier New"/>
                <a:ea typeface="Courier New"/>
                <a:cs typeface="Courier New"/>
                <a:sym typeface="Courier New"/>
              </a:defRPr>
            </a:pPr>
          </a:p>
          <a:p>
            <a:pPr algn="l">
              <a:defRPr b="1" sz="3800">
                <a:latin typeface="Courier New"/>
                <a:ea typeface="Courier New"/>
                <a:cs typeface="Courier New"/>
                <a:sym typeface="Courier New"/>
              </a:defRPr>
            </a:pPr>
            <a:r>
              <a:t>int main() { </a:t>
            </a:r>
          </a:p>
          <a:p>
            <a:pPr algn="l">
              <a:defRPr b="1" sz="3800">
                <a:latin typeface="Courier New"/>
                <a:ea typeface="Courier New"/>
                <a:cs typeface="Courier New"/>
                <a:sym typeface="Courier New"/>
              </a:defRPr>
            </a:pPr>
            <a:r>
              <a:t>    int a = 5; </a:t>
            </a:r>
          </a:p>
          <a:p>
            <a:pPr algn="l">
              <a:defRPr b="1" sz="3800">
                <a:latin typeface="Courier New"/>
                <a:ea typeface="Courier New"/>
                <a:cs typeface="Courier New"/>
                <a:sym typeface="Courier New"/>
              </a:defRPr>
            </a:pPr>
            <a:r>
              <a:t>    int b = 2;</a:t>
            </a:r>
          </a:p>
          <a:p>
            <a:pPr algn="l">
              <a:defRPr b="1" sz="3800">
                <a:latin typeface="Courier New"/>
                <a:ea typeface="Courier New"/>
                <a:cs typeface="Courier New"/>
                <a:sym typeface="Courier New"/>
              </a:defRPr>
            </a:pPr>
            <a:r>
              <a:t>    int c = 8;</a:t>
            </a:r>
          </a:p>
          <a:p>
            <a:pPr algn="l">
              <a:defRPr b="1" sz="3800">
                <a:latin typeface="Courier New"/>
                <a:ea typeface="Courier New"/>
                <a:cs typeface="Courier New"/>
                <a:sym typeface="Courier New"/>
              </a:defRPr>
            </a:pPr>
            <a:r>
              <a:t>    mystery(c, a, b);</a:t>
            </a:r>
          </a:p>
          <a:p>
            <a:pPr algn="l">
              <a:defRPr b="1" sz="3800">
                <a:latin typeface="Courier New"/>
                <a:ea typeface="Courier New"/>
                <a:cs typeface="Courier New"/>
                <a:sym typeface="Courier New"/>
              </a:defRPr>
            </a:pPr>
            <a:r>
              <a:t>    cout &lt;&lt; a &lt;&lt; " " &lt;&lt; b &lt;&lt; " " &lt;&lt; c &lt;&lt; endl;</a:t>
            </a:r>
          </a:p>
          <a:p>
            <a:pPr algn="l">
              <a:defRPr b="1" sz="3800">
                <a:latin typeface="Courier New"/>
                <a:ea typeface="Courier New"/>
                <a:cs typeface="Courier New"/>
                <a:sym typeface="Courier New"/>
              </a:defRPr>
            </a:pPr>
            <a:r>
              <a:t>    return 0;</a:t>
            </a:r>
          </a:p>
          <a:p>
            <a:pPr algn="l">
              <a:defRPr b="1" sz="3800">
                <a:latin typeface="Courier New"/>
                <a:ea typeface="Courier New"/>
                <a:cs typeface="Courier New"/>
                <a:sym typeface="Courier New"/>
              </a:defRPr>
            </a:pPr>
            <a:r>
              <a:t>}</a:t>
            </a:r>
          </a:p>
        </p:txBody>
      </p:sp>
      <p:sp>
        <p:nvSpPr>
          <p:cNvPr id="319" name="// A. 5 2 8…"/>
          <p:cNvSpPr txBox="1"/>
          <p:nvPr/>
        </p:nvSpPr>
        <p:spPr>
          <a:xfrm>
            <a:off x="13607098" y="4362449"/>
            <a:ext cx="5515211" cy="40259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5400">
                <a:solidFill>
                  <a:srgbClr val="008F00"/>
                </a:solidFill>
                <a:latin typeface="Courier New"/>
                <a:ea typeface="Courier New"/>
                <a:cs typeface="Courier New"/>
                <a:sym typeface="Courier New"/>
              </a:defRPr>
            </a:pPr>
            <a:r>
              <a:t>// A. 5 2 8</a:t>
            </a:r>
          </a:p>
          <a:p>
            <a:pPr algn="l">
              <a:defRPr b="1" sz="5400">
                <a:solidFill>
                  <a:srgbClr val="008F00"/>
                </a:solidFill>
                <a:latin typeface="Courier New"/>
                <a:ea typeface="Courier New"/>
                <a:cs typeface="Courier New"/>
                <a:sym typeface="Courier New"/>
              </a:defRPr>
            </a:pPr>
            <a:r>
              <a:t>// B. 5 3 7</a:t>
            </a:r>
          </a:p>
          <a:p>
            <a:pPr algn="l">
              <a:defRPr b="1" sz="5400">
                <a:solidFill>
                  <a:srgbClr val="008F00"/>
                </a:solidFill>
                <a:latin typeface="Courier New"/>
                <a:ea typeface="Courier New"/>
                <a:cs typeface="Courier New"/>
                <a:sym typeface="Courier New"/>
              </a:defRPr>
            </a:pPr>
            <a:r>
              <a:t>// C. 6 1 8 </a:t>
            </a:r>
          </a:p>
          <a:p>
            <a:pPr algn="l">
              <a:defRPr b="1" sz="5400">
                <a:solidFill>
                  <a:srgbClr val="008F00"/>
                </a:solidFill>
                <a:latin typeface="Courier New"/>
                <a:ea typeface="Courier New"/>
                <a:cs typeface="Courier New"/>
                <a:sym typeface="Courier New"/>
              </a:defRPr>
            </a:pPr>
            <a:r>
              <a:t>// D. 61 13 </a:t>
            </a:r>
          </a:p>
          <a:p>
            <a:pPr algn="l">
              <a:defRPr b="1" sz="5400">
                <a:solidFill>
                  <a:srgbClr val="008F00"/>
                </a:solidFill>
                <a:latin typeface="Courier New"/>
                <a:ea typeface="Courier New"/>
                <a:cs typeface="Courier New"/>
                <a:sym typeface="Courier New"/>
              </a:defRPr>
            </a:pPr>
            <a:r>
              <a:t>// E. other</a:t>
            </a:r>
          </a:p>
        </p:txBody>
      </p:sp>
      <p:sp>
        <p:nvSpPr>
          <p:cNvPr id="320" name="Note: please don't obfuscate your code like this! :(…"/>
          <p:cNvSpPr txBox="1"/>
          <p:nvPr/>
        </p:nvSpPr>
        <p:spPr>
          <a:xfrm>
            <a:off x="1080769" y="11490009"/>
            <a:ext cx="2115566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Note: please don't obfuscate your code like this! :(</a:t>
            </a:r>
          </a:p>
          <a:p>
            <a:pPr/>
            <a:r>
              <a:t>See the International Obfuscated C Contest for much, much worse examples</a:t>
            </a:r>
          </a:p>
        </p:txBody>
      </p:sp>
      <p:sp>
        <p:nvSpPr>
          <p:cNvPr id="321" name="Rounded Rectangle"/>
          <p:cNvSpPr/>
          <p:nvPr/>
        </p:nvSpPr>
        <p:spPr>
          <a:xfrm>
            <a:off x="13581698" y="5173464"/>
            <a:ext cx="5566011" cy="845181"/>
          </a:xfrm>
          <a:prstGeom prst="roundRect">
            <a:avLst>
              <a:gd name="adj" fmla="val 44316"/>
            </a:avLst>
          </a:prstGeom>
          <a:solidFill>
            <a:srgbClr val="7F0325">
              <a:alpha val="19224"/>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3" name="Quadratic Exercise -- how do you return multiple th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Quadratic Exercise -- how do you return multiple things?</a:t>
            </a:r>
          </a:p>
        </p:txBody>
      </p:sp>
      <p:sp>
        <p:nvSpPr>
          <p:cNvPr id="324" name="A quadratic equation for variable x is one of the form:…"/>
          <p:cNvSpPr txBox="1"/>
          <p:nvPr/>
        </p:nvSpPr>
        <p:spPr>
          <a:xfrm>
            <a:off x="1021714" y="3058707"/>
            <a:ext cx="16231197" cy="16549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228600" indent="-228600" algn="l">
              <a:buSzPct val="100000"/>
              <a:buChar char="•"/>
            </a:pPr>
            <a:r>
              <a:t>A quadratic equation for variable x is one of the form: </a:t>
            </a:r>
          </a:p>
          <a:p>
            <a:pPr algn="l"/>
            <a:r>
              <a:t>      </a:t>
            </a:r>
            <a:r>
              <a:rPr b="1" sz="4800">
                <a:latin typeface="Courier New"/>
                <a:ea typeface="Courier New"/>
                <a:cs typeface="Courier New"/>
                <a:sym typeface="Courier New"/>
              </a:rPr>
              <a:t>ax</a:t>
            </a:r>
            <a:r>
              <a:rPr b="1" baseline="31999" sz="4800">
                <a:latin typeface="Courier New"/>
                <a:ea typeface="Courier New"/>
                <a:cs typeface="Courier New"/>
                <a:sym typeface="Courier New"/>
              </a:rPr>
              <a:t>2</a:t>
            </a:r>
            <a:r>
              <a:rPr b="1" sz="4800">
                <a:latin typeface="Courier New"/>
                <a:ea typeface="Courier New"/>
                <a:cs typeface="Courier New"/>
                <a:sym typeface="Courier New"/>
              </a:rPr>
              <a:t> + bx +c = 0</a:t>
            </a:r>
            <a:r>
              <a:t>,  for some numbers </a:t>
            </a:r>
            <a:r>
              <a:rPr b="1" sz="4800">
                <a:latin typeface="Courier New"/>
                <a:ea typeface="Courier New"/>
                <a:cs typeface="Courier New"/>
                <a:sym typeface="Courier New"/>
              </a:rPr>
              <a:t>a, b,</a:t>
            </a:r>
            <a:r>
              <a:t> and </a:t>
            </a:r>
            <a:r>
              <a:rPr b="1" sz="4800">
                <a:latin typeface="Courier New"/>
                <a:ea typeface="Courier New"/>
                <a:cs typeface="Courier New"/>
                <a:sym typeface="Courier New"/>
              </a:rPr>
              <a:t>c</a:t>
            </a:r>
            <a:r>
              <a:t>.</a:t>
            </a:r>
          </a:p>
        </p:txBody>
      </p:sp>
      <p:sp>
        <p:nvSpPr>
          <p:cNvPr id="325" name="The two roots of a quadratic equation can be found using the quadratic formula at right."/>
          <p:cNvSpPr txBox="1"/>
          <p:nvPr/>
        </p:nvSpPr>
        <p:spPr>
          <a:xfrm>
            <a:off x="945514" y="5267009"/>
            <a:ext cx="16383597"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The two roots of a quadratic equation can be found using the quadratic formula at right.</a:t>
            </a:r>
          </a:p>
        </p:txBody>
      </p:sp>
      <p:pic>
        <p:nvPicPr>
          <p:cNvPr id="326" name="pasted-image.png" descr="pasted-image.png"/>
          <p:cNvPicPr>
            <a:picLocks noChangeAspect="1"/>
          </p:cNvPicPr>
          <p:nvPr/>
        </p:nvPicPr>
        <p:blipFill>
          <a:blip r:embed="rId2">
            <a:extLst/>
          </a:blip>
          <a:stretch>
            <a:fillRect/>
          </a:stretch>
        </p:blipFill>
        <p:spPr>
          <a:xfrm>
            <a:off x="17894300" y="5073650"/>
            <a:ext cx="5867400" cy="2603500"/>
          </a:xfrm>
          <a:prstGeom prst="rect">
            <a:avLst/>
          </a:prstGeom>
          <a:ln w="12700">
            <a:miter lim="400000"/>
          </a:ln>
        </p:spPr>
      </p:pic>
      <p:sp>
        <p:nvSpPr>
          <p:cNvPr id="327" name="Example: The roots of x2-3x-4=0 are x=4 and x=-1"/>
          <p:cNvSpPr txBox="1"/>
          <p:nvPr/>
        </p:nvSpPr>
        <p:spPr>
          <a:xfrm>
            <a:off x="945515" y="7784604"/>
            <a:ext cx="16383596" cy="892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Example: The roots of </a:t>
            </a:r>
            <a:r>
              <a:rPr b="1" sz="4800">
                <a:latin typeface="Courier New"/>
                <a:ea typeface="Courier New"/>
                <a:cs typeface="Courier New"/>
                <a:sym typeface="Courier New"/>
              </a:rPr>
              <a:t>x</a:t>
            </a:r>
            <a:r>
              <a:rPr b="1" baseline="31999" sz="4800">
                <a:latin typeface="Courier New"/>
                <a:ea typeface="Courier New"/>
                <a:cs typeface="Courier New"/>
                <a:sym typeface="Courier New"/>
              </a:rPr>
              <a:t>2</a:t>
            </a:r>
            <a:r>
              <a:rPr b="1" sz="4800">
                <a:latin typeface="Courier New"/>
                <a:ea typeface="Courier New"/>
                <a:cs typeface="Courier New"/>
                <a:sym typeface="Courier New"/>
              </a:rPr>
              <a:t>-3x-4=0</a:t>
            </a:r>
            <a:r>
              <a:t> are </a:t>
            </a:r>
            <a:r>
              <a:rPr b="1" sz="4800">
                <a:latin typeface="Courier New"/>
                <a:ea typeface="Courier New"/>
                <a:cs typeface="Courier New"/>
                <a:sym typeface="Courier New"/>
              </a:rPr>
              <a:t>x=4</a:t>
            </a:r>
            <a:r>
              <a:t> and </a:t>
            </a:r>
            <a:r>
              <a:rPr b="1" sz="4800">
                <a:latin typeface="Courier New"/>
                <a:ea typeface="Courier New"/>
                <a:cs typeface="Courier New"/>
                <a:sym typeface="Courier New"/>
              </a:rPr>
              <a:t>x=-1</a:t>
            </a:r>
          </a:p>
        </p:txBody>
      </p:sp>
      <p:sp>
        <p:nvSpPr>
          <p:cNvPr id="328" name="How would we write a function named quadratic to solve quadratic equations?…"/>
          <p:cNvSpPr txBox="1"/>
          <p:nvPr/>
        </p:nvSpPr>
        <p:spPr>
          <a:xfrm>
            <a:off x="945515" y="9256307"/>
            <a:ext cx="22086987"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How would we write a function named quadratic to solve quadratic equations?</a:t>
            </a:r>
          </a:p>
          <a:p>
            <a:pPr lvl="1" marL="457200" indent="-228600" algn="l">
              <a:buSzPct val="100000"/>
              <a:buChar char="•"/>
            </a:pPr>
            <a:r>
              <a:t>What parameters should it accept?</a:t>
            </a:r>
          </a:p>
          <a:p>
            <a:pPr lvl="1" marL="457200" indent="-228600" algn="l">
              <a:buSzPct val="100000"/>
              <a:buChar char="•"/>
            </a:pPr>
            <a:r>
              <a:t>Which parameters should be passed by value, and which by reference?</a:t>
            </a:r>
          </a:p>
          <a:p>
            <a:pPr lvl="1" marL="457200" indent="-228600" algn="l">
              <a:buSzPct val="100000"/>
              <a:buChar char="•"/>
            </a:pPr>
            <a:r>
              <a:t>What, if anything, should it return?</a:t>
            </a:r>
          </a:p>
        </p:txBody>
      </p:sp>
      <p:sp>
        <p:nvSpPr>
          <p:cNvPr id="329" name="We have choices!"/>
          <p:cNvSpPr txBox="1"/>
          <p:nvPr/>
        </p:nvSpPr>
        <p:spPr>
          <a:xfrm>
            <a:off x="945515" y="12736107"/>
            <a:ext cx="22086987"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We have choices!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26"/>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3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5" grpId="1"/>
      <p:bldP build="whole" bldLvl="1" animBg="1" rev="0" advAuto="0" spid="326" grpId="2"/>
      <p:bldP build="whole" bldLvl="1" animBg="1" rev="0" advAuto="0" spid="327" grpId="3"/>
      <p:bldP build="whole" bldLvl="1" animBg="1" rev="0" advAuto="0" spid="328" grpId="4"/>
      <p:bldP build="whole" bldLvl="1" animBg="1" rev="0" advAuto="0" spid="329" grpId="5"/>
    </p:bldLst>
  </p:timing>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1" name="Quadratic Exercise -- how do you return multiple th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Quadratic Exercise -- how do you return multiple things?</a:t>
            </a:r>
          </a:p>
        </p:txBody>
      </p:sp>
      <p:sp>
        <p:nvSpPr>
          <p:cNvPr id="332" name="/*…"/>
          <p:cNvSpPr txBox="1"/>
          <p:nvPr/>
        </p:nvSpPr>
        <p:spPr>
          <a:xfrm>
            <a:off x="843914" y="2552700"/>
            <a:ext cx="22492813" cy="7645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4800">
                <a:solidFill>
                  <a:srgbClr val="008F00"/>
                </a:solidFill>
                <a:latin typeface="Courier New"/>
                <a:ea typeface="Courier New"/>
                <a:cs typeface="Courier New"/>
                <a:sym typeface="Courier New"/>
              </a:defRPr>
            </a:pPr>
            <a:r>
              <a:t>/*</a:t>
            </a:r>
          </a:p>
          <a:p>
            <a:pPr algn="l">
              <a:defRPr b="1" sz="4800">
                <a:solidFill>
                  <a:srgbClr val="008F00"/>
                </a:solidFill>
                <a:latin typeface="Courier New"/>
                <a:ea typeface="Courier New"/>
                <a:cs typeface="Courier New"/>
                <a:sym typeface="Courier New"/>
              </a:defRPr>
            </a:pPr>
            <a:r>
              <a:t> * Solves a quadratic equation ax^2 + bx + c = 0,</a:t>
            </a:r>
          </a:p>
          <a:p>
            <a:pPr algn="l">
              <a:defRPr b="1" sz="4800">
                <a:solidFill>
                  <a:srgbClr val="008F00"/>
                </a:solidFill>
                <a:latin typeface="Courier New"/>
                <a:ea typeface="Courier New"/>
                <a:cs typeface="Courier New"/>
                <a:sym typeface="Courier New"/>
              </a:defRPr>
            </a:pPr>
            <a:r>
              <a:t> * storing the results in output parameters root1 and root2. </a:t>
            </a:r>
          </a:p>
          <a:p>
            <a:pPr algn="l">
              <a:defRPr b="1" sz="4800">
                <a:solidFill>
                  <a:srgbClr val="008F00"/>
                </a:solidFill>
                <a:latin typeface="Courier New"/>
                <a:ea typeface="Courier New"/>
                <a:cs typeface="Courier New"/>
                <a:sym typeface="Courier New"/>
              </a:defRPr>
            </a:pPr>
            <a:r>
              <a:t> * Assumes that the given equation has two real roots.</a:t>
            </a:r>
          </a:p>
          <a:p>
            <a:pPr algn="l">
              <a:defRPr b="1" sz="4800">
                <a:solidFill>
                  <a:srgbClr val="008F00"/>
                </a:solidFill>
                <a:latin typeface="Courier New"/>
                <a:ea typeface="Courier New"/>
                <a:cs typeface="Courier New"/>
                <a:sym typeface="Courier New"/>
              </a:defRPr>
            </a:pPr>
            <a:r>
              <a:t> */</a:t>
            </a:r>
          </a:p>
          <a:p>
            <a:pPr algn="l">
              <a:defRPr b="1" sz="4800">
                <a:latin typeface="Courier New"/>
                <a:ea typeface="Courier New"/>
                <a:cs typeface="Courier New"/>
                <a:sym typeface="Courier New"/>
              </a:defRPr>
            </a:pPr>
            <a:r>
              <a:t>void quadratic(double a, double b, double c,</a:t>
            </a:r>
          </a:p>
          <a:p>
            <a:pPr algn="l">
              <a:defRPr b="1" sz="4800">
                <a:latin typeface="Courier New"/>
                <a:ea typeface="Courier New"/>
                <a:cs typeface="Courier New"/>
                <a:sym typeface="Courier New"/>
              </a:defRPr>
            </a:pPr>
            <a:r>
              <a:t>               double&amp; root1, double&amp; root2) {</a:t>
            </a:r>
          </a:p>
          <a:p>
            <a:pPr algn="l">
              <a:defRPr b="1" sz="4800">
                <a:latin typeface="Courier New"/>
                <a:ea typeface="Courier New"/>
                <a:cs typeface="Courier New"/>
                <a:sym typeface="Courier New"/>
              </a:defRPr>
            </a:pPr>
            <a:r>
              <a:t>    double d = sqrt(b * b - 4 * a * c);</a:t>
            </a:r>
          </a:p>
          <a:p>
            <a:pPr algn="l">
              <a:defRPr b="1" sz="4800">
                <a:latin typeface="Courier New"/>
                <a:ea typeface="Courier New"/>
                <a:cs typeface="Courier New"/>
                <a:sym typeface="Courier New"/>
              </a:defRPr>
            </a:pPr>
            <a:r>
              <a:t>    root1 = (-b + d) / (2 * a);</a:t>
            </a:r>
          </a:p>
          <a:p>
            <a:pPr algn="l">
              <a:defRPr b="1" sz="4800">
                <a:latin typeface="Courier New"/>
                <a:ea typeface="Courier New"/>
                <a:cs typeface="Courier New"/>
                <a:sym typeface="Courier New"/>
              </a:defRPr>
            </a:pPr>
            <a:r>
              <a:t>    root2 = (-b - d) / (2 * a);</a:t>
            </a:r>
          </a:p>
          <a:p>
            <a:pPr algn="l">
              <a:defRPr b="1" sz="4800">
                <a:latin typeface="Courier New"/>
                <a:ea typeface="Courier New"/>
                <a:cs typeface="Courier New"/>
                <a:sym typeface="Courier New"/>
              </a:defRPr>
            </a:pPr>
            <a:r>
              <a:t>}</a:t>
            </a:r>
          </a:p>
        </p:txBody>
      </p:sp>
      <p:pic>
        <p:nvPicPr>
          <p:cNvPr id="333" name="pasted-image.png" descr="pasted-image.png"/>
          <p:cNvPicPr>
            <a:picLocks noChangeAspect="1"/>
          </p:cNvPicPr>
          <p:nvPr/>
        </p:nvPicPr>
        <p:blipFill>
          <a:blip r:embed="rId2">
            <a:extLst/>
          </a:blip>
          <a:stretch>
            <a:fillRect/>
          </a:stretch>
        </p:blipFill>
        <p:spPr>
          <a:xfrm>
            <a:off x="17538700" y="7613650"/>
            <a:ext cx="5867400" cy="2603500"/>
          </a:xfrm>
          <a:prstGeom prst="rect">
            <a:avLst/>
          </a:prstGeom>
          <a:ln w="12700">
            <a:miter lim="400000"/>
          </a:ln>
        </p:spPr>
      </p:pic>
      <p:sp>
        <p:nvSpPr>
          <p:cNvPr id="334" name="How are we &quot;returning&quot; the results?"/>
          <p:cNvSpPr txBox="1"/>
          <p:nvPr/>
        </p:nvSpPr>
        <p:spPr>
          <a:xfrm>
            <a:off x="1046826" y="11233113"/>
            <a:ext cx="1082407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How are we "returning" the results?</a:t>
            </a:r>
          </a:p>
        </p:txBody>
      </p:sp>
      <p:sp>
        <p:nvSpPr>
          <p:cNvPr id="335" name="Answer: by reference"/>
          <p:cNvSpPr txBox="1"/>
          <p:nvPr/>
        </p:nvSpPr>
        <p:spPr>
          <a:xfrm>
            <a:off x="11765626" y="11233113"/>
            <a:ext cx="1082407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Answer: by reference</a:t>
            </a:r>
          </a:p>
        </p:txBody>
      </p:sp>
      <p:sp>
        <p:nvSpPr>
          <p:cNvPr id="336" name="What other choices could we have made? Talk to your neighbor!"/>
          <p:cNvSpPr txBox="1"/>
          <p:nvPr/>
        </p:nvSpPr>
        <p:spPr>
          <a:xfrm>
            <a:off x="1046826" y="12172913"/>
            <a:ext cx="20554256"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What other choices could we have made? Talk to your neighbor!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4" grpId="1"/>
      <p:bldP build="whole" bldLvl="1" animBg="1" rev="0" advAuto="0" spid="336" grpId="3"/>
      <p:bldP build="whole" bldLvl="1" animBg="1" rev="0" advAuto="0" spid="335" grpId="2"/>
    </p:bldLst>
  </p:timing>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8" name="Quadratic Exercise -- how do you return multiple thin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Quadratic Exercise -- how do you return multiple things?</a:t>
            </a:r>
          </a:p>
        </p:txBody>
      </p:sp>
      <p:pic>
        <p:nvPicPr>
          <p:cNvPr id="339" name="pasted-image.png" descr="pasted-image.png"/>
          <p:cNvPicPr>
            <a:picLocks noChangeAspect="1"/>
          </p:cNvPicPr>
          <p:nvPr/>
        </p:nvPicPr>
        <p:blipFill>
          <a:blip r:embed="rId2">
            <a:extLst/>
          </a:blip>
          <a:stretch>
            <a:fillRect/>
          </a:stretch>
        </p:blipFill>
        <p:spPr>
          <a:xfrm>
            <a:off x="18148300" y="7131050"/>
            <a:ext cx="5867400" cy="2603500"/>
          </a:xfrm>
          <a:prstGeom prst="rect">
            <a:avLst/>
          </a:prstGeom>
          <a:ln w="12700">
            <a:miter lim="400000"/>
          </a:ln>
        </p:spPr>
      </p:pic>
      <p:sp>
        <p:nvSpPr>
          <p:cNvPr id="340" name="Possible choices:…"/>
          <p:cNvSpPr txBox="1"/>
          <p:nvPr/>
        </p:nvSpPr>
        <p:spPr>
          <a:xfrm>
            <a:off x="665826" y="2244409"/>
            <a:ext cx="20554256" cy="922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Possible choices:</a:t>
            </a:r>
          </a:p>
          <a:p>
            <a:pPr lvl="1" marL="457200" indent="-228600" algn="l">
              <a:buSzPct val="100000"/>
              <a:buChar char="•"/>
            </a:pPr>
            <a:r>
              <a:t>We could have returned a boolean if the roots were imaginary</a:t>
            </a:r>
          </a:p>
          <a:p>
            <a:pPr lvl="1" marL="457200" indent="-228600" algn="l">
              <a:buSzPct val="100000"/>
              <a:buChar char="•"/>
            </a:pPr>
            <a:r>
              <a:t>We could have added extra parameters to support some form of imaginary numbers</a:t>
            </a:r>
          </a:p>
          <a:p>
            <a:pPr lvl="1" marL="457200" indent="-228600" algn="l">
              <a:buSzPct val="100000"/>
              <a:buChar char="•"/>
            </a:pPr>
            <a:r>
              <a:t>We could have called an error function inside this function (but that is not always a good idea -- functions like this should generally have an interface through the parameters and/or return value, and should gracefully fail)</a:t>
            </a:r>
          </a:p>
          <a:p>
            <a:pPr lvl="1" marL="457200" indent="-228600" algn="l">
              <a:buSzPct val="100000"/>
              <a:buChar char="•"/>
            </a:pPr>
            <a:r>
              <a:t>We could have re-written the function as two functions that                   return either the positive or negative root, without using                                references.</a:t>
            </a:r>
          </a:p>
          <a:p>
            <a:pPr lvl="1" marL="457200" indent="-228600" algn="l">
              <a:buSzPct val="100000"/>
              <a:buChar char="•"/>
            </a:pPr>
            <a:r>
              <a:t>We could have returned a Vector&lt;double&gt; object (tricky syntax!)</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2" name="Computational Complex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Computational Complexity</a:t>
            </a:r>
          </a:p>
        </p:txBody>
      </p:sp>
      <p:grpSp>
        <p:nvGrpSpPr>
          <p:cNvPr id="345" name="Group"/>
          <p:cNvGrpSpPr/>
          <p:nvPr/>
        </p:nvGrpSpPr>
        <p:grpSpPr>
          <a:xfrm>
            <a:off x="5640078" y="3009898"/>
            <a:ext cx="13103844" cy="9245604"/>
            <a:chOff x="0" y="0"/>
            <a:chExt cx="13103843" cy="9245603"/>
          </a:xfrm>
        </p:grpSpPr>
        <p:sp>
          <p:nvSpPr>
            <p:cNvPr id="343" name="Rectangle"/>
            <p:cNvSpPr/>
            <p:nvPr/>
          </p:nvSpPr>
          <p:spPr>
            <a:xfrm>
              <a:off x="373220" y="0"/>
              <a:ext cx="12730624" cy="9245604"/>
            </a:xfrm>
            <a:prstGeom prst="rect">
              <a:avLst/>
            </a:prstGeom>
            <a:solidFill>
              <a:srgbClr val="FFFFFF"/>
            </a:solidFill>
            <a:ln w="12700" cap="flat">
              <a:noFill/>
              <a:miter lim="400000"/>
            </a:ln>
            <a:effectLst/>
          </p:spPr>
          <p:txBody>
            <a:bodyPr wrap="square" lIns="50800" tIns="50800" rIns="50800" bIns="50800" numCol="1" anchor="ctr">
              <a:noAutofit/>
            </a:bodyPr>
            <a:lstStyle/>
            <a:p>
              <a:pPr defTabSz="914400">
                <a:defRPr baseline="-25000" sz="2400">
                  <a:solidFill>
                    <a:srgbClr val="FFFFFF"/>
                  </a:solidFill>
                  <a:uFill>
                    <a:solidFill>
                      <a:srgbClr val="FFFFFF"/>
                    </a:solidFill>
                  </a:uFill>
                  <a:latin typeface="Verdana"/>
                  <a:ea typeface="Verdana"/>
                  <a:cs typeface="Verdana"/>
                  <a:sym typeface="Verdana"/>
                </a:defRPr>
              </a:pPr>
            </a:p>
          </p:txBody>
        </p:sp>
        <p:pic>
          <p:nvPicPr>
            <p:cNvPr id="344" name="pasted-image.tif" descr="pasted-image.tif"/>
            <p:cNvPicPr>
              <a:picLocks noChangeAspect="1"/>
            </p:cNvPicPr>
            <p:nvPr/>
          </p:nvPicPr>
          <p:blipFill>
            <a:blip r:embed="rId2">
              <a:extLst/>
            </a:blip>
            <a:stretch>
              <a:fillRect/>
            </a:stretch>
          </p:blipFill>
          <p:spPr>
            <a:xfrm>
              <a:off x="0" y="963508"/>
              <a:ext cx="12168555" cy="780967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Computational Complex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Computational Complexity</a:t>
            </a:r>
          </a:p>
        </p:txBody>
      </p:sp>
      <p:sp>
        <p:nvSpPr>
          <p:cNvPr id="348" name="How does one go about analyzing programs to compare how the program behaves as it scales? E.g., let's look at a vectorMax() function:"/>
          <p:cNvSpPr txBox="1"/>
          <p:nvPr/>
        </p:nvSpPr>
        <p:spPr>
          <a:xfrm>
            <a:off x="903694" y="2038029"/>
            <a:ext cx="22576612" cy="16549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How does one go about analyzing programs to compare how the program behaves as it scales? E.g., let's look at a </a:t>
            </a:r>
            <a:r>
              <a:rPr b="1" sz="4800">
                <a:latin typeface="Courier New"/>
                <a:ea typeface="Courier New"/>
                <a:cs typeface="Courier New"/>
                <a:sym typeface="Courier New"/>
              </a:rPr>
              <a:t>vectorMax()</a:t>
            </a:r>
            <a:r>
              <a:t> function:</a:t>
            </a:r>
          </a:p>
        </p:txBody>
      </p:sp>
      <p:grpSp>
        <p:nvGrpSpPr>
          <p:cNvPr id="351" name="int vectorMax(Vector&lt;int&gt; &amp;v){…"/>
          <p:cNvGrpSpPr/>
          <p:nvPr/>
        </p:nvGrpSpPr>
        <p:grpSpPr>
          <a:xfrm>
            <a:off x="5551866" y="4474033"/>
            <a:ext cx="11873397" cy="7112001"/>
            <a:chOff x="0" y="0"/>
            <a:chExt cx="11873396" cy="7112000"/>
          </a:xfrm>
        </p:grpSpPr>
        <p:sp>
          <p:nvSpPr>
            <p:cNvPr id="350" name="int vectorMax(Vector&lt;int&gt; &amp;v){…"/>
            <p:cNvSpPr txBox="1"/>
            <p:nvPr/>
          </p:nvSpPr>
          <p:spPr>
            <a:xfrm>
              <a:off x="38100" y="38100"/>
              <a:ext cx="11797197" cy="7035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46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4600">
                  <a:latin typeface="Menlo"/>
                  <a:ea typeface="Menlo"/>
                  <a:cs typeface="Menlo"/>
                  <a:sym typeface="Menlo"/>
                </a:defRPr>
              </a:pPr>
              <a:r>
                <a:t>    </a:t>
              </a:r>
              <a:r>
                <a:rPr>
                  <a:solidFill>
                    <a:srgbClr val="0433FF"/>
                  </a:solidFill>
                </a:rPr>
                <a:t>int</a:t>
              </a:r>
              <a:r>
                <a:t> currentMax = v[0];</a:t>
              </a:r>
            </a:p>
            <a:p>
              <a:pPr algn="l" defTabSz="457200">
                <a:tabLst>
                  <a:tab pos="558800" algn="l"/>
                </a:tabLst>
                <a:defRPr sz="4600">
                  <a:latin typeface="Menlo"/>
                  <a:ea typeface="Menlo"/>
                  <a:cs typeface="Menlo"/>
                  <a:sym typeface="Menlo"/>
                </a:defRPr>
              </a:pPr>
              <a:r>
                <a:t>    </a:t>
              </a:r>
              <a:r>
                <a:rPr>
                  <a:solidFill>
                    <a:srgbClr val="0433FF"/>
                  </a:solidFill>
                </a:rPr>
                <a:t>int </a:t>
              </a:r>
              <a:r>
                <a:t>n = v.size();</a:t>
              </a:r>
            </a:p>
            <a:p>
              <a:pPr algn="l" defTabSz="457200">
                <a:tabLst>
                  <a:tab pos="558800" algn="l"/>
                </a:tabLst>
                <a:defRPr sz="46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4600">
                  <a:latin typeface="Menlo"/>
                  <a:ea typeface="Menlo"/>
                  <a:cs typeface="Menlo"/>
                  <a:sym typeface="Menlo"/>
                </a:defRPr>
              </a:pPr>
              <a:r>
                <a:t>        </a:t>
              </a:r>
              <a:r>
                <a:rPr>
                  <a:solidFill>
                    <a:srgbClr val="0433FF"/>
                  </a:solidFill>
                </a:rPr>
                <a:t>if</a:t>
              </a:r>
              <a:r>
                <a:t> (currentMax &lt; v[i]) {</a:t>
              </a:r>
            </a:p>
            <a:p>
              <a:pPr algn="l" defTabSz="457200">
                <a:tabLst>
                  <a:tab pos="558800" algn="l"/>
                </a:tabLst>
                <a:defRPr sz="4600">
                  <a:latin typeface="Menlo"/>
                  <a:ea typeface="Menlo"/>
                  <a:cs typeface="Menlo"/>
                  <a:sym typeface="Menlo"/>
                </a:defRPr>
              </a:pPr>
              <a:r>
                <a:t>            currentMax = v[i];</a:t>
              </a:r>
            </a:p>
            <a:p>
              <a:pPr algn="l" defTabSz="457200">
                <a:tabLst>
                  <a:tab pos="558800" algn="l"/>
                </a:tabLst>
                <a:defRPr sz="4600">
                  <a:latin typeface="Menlo"/>
                  <a:ea typeface="Menlo"/>
                  <a:cs typeface="Menlo"/>
                  <a:sym typeface="Menlo"/>
                </a:defRPr>
              </a:pPr>
              <a:r>
                <a:t>        }</a:t>
              </a:r>
            </a:p>
            <a:p>
              <a:pPr algn="l" defTabSz="457200">
                <a:tabLst>
                  <a:tab pos="558800" algn="l"/>
                </a:tabLst>
                <a:defRPr sz="4600">
                  <a:latin typeface="Menlo"/>
                  <a:ea typeface="Menlo"/>
                  <a:cs typeface="Menlo"/>
                  <a:sym typeface="Menlo"/>
                </a:defRPr>
              </a:pPr>
              <a:r>
                <a:t>    }</a:t>
              </a:r>
            </a:p>
            <a:p>
              <a:pPr algn="l" defTabSz="457200">
                <a:tabLst>
                  <a:tab pos="558800" algn="l"/>
                </a:tabLst>
                <a:defRPr sz="4600">
                  <a:latin typeface="Menlo"/>
                  <a:ea typeface="Menlo"/>
                  <a:cs typeface="Menlo"/>
                  <a:sym typeface="Menlo"/>
                </a:defRPr>
              </a:pPr>
              <a:r>
                <a:t>    </a:t>
              </a:r>
              <a:r>
                <a:rPr>
                  <a:solidFill>
                    <a:srgbClr val="0433FF"/>
                  </a:solidFill>
                </a:rPr>
                <a:t>return</a:t>
              </a:r>
              <a:r>
                <a:t> currentMax;</a:t>
              </a:r>
            </a:p>
            <a:p>
              <a:pPr algn="l" defTabSz="457200">
                <a:tabLst>
                  <a:tab pos="558800" algn="l"/>
                </a:tabLst>
                <a:defRPr sz="4600">
                  <a:latin typeface="Menlo"/>
                  <a:ea typeface="Menlo"/>
                  <a:cs typeface="Menlo"/>
                  <a:sym typeface="Menlo"/>
                </a:defRPr>
              </a:pPr>
              <a:r>
                <a:t>}</a:t>
              </a:r>
            </a:p>
          </p:txBody>
        </p:sp>
        <p:pic>
          <p:nvPicPr>
            <p:cNvPr id="349" name="int vectorMax(Vector&lt;int&gt; &amp;v){…" descr="int vectorMax(Vector&lt;int&gt; &amp;v){…"/>
            <p:cNvPicPr>
              <a:picLocks noChangeAspect="0"/>
            </p:cNvPicPr>
            <p:nvPr/>
          </p:nvPicPr>
          <p:blipFill>
            <a:blip r:embed="rId2">
              <a:extLst/>
            </a:blip>
            <a:stretch>
              <a:fillRect/>
            </a:stretch>
          </p:blipFill>
          <p:spPr>
            <a:xfrm>
              <a:off x="0" y="-1"/>
              <a:ext cx="11873397" cy="7112001"/>
            </a:xfrm>
            <a:prstGeom prst="rect">
              <a:avLst/>
            </a:prstGeom>
            <a:effectLst/>
          </p:spPr>
        </p:pic>
      </p:grpSp>
      <p:sp>
        <p:nvSpPr>
          <p:cNvPr id="352" name="What is n? Why is it important to this function?"/>
          <p:cNvSpPr txBox="1"/>
          <p:nvPr/>
        </p:nvSpPr>
        <p:spPr>
          <a:xfrm>
            <a:off x="656275" y="12063689"/>
            <a:ext cx="14486761" cy="14841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What is </a:t>
            </a:r>
            <a:r>
              <a:rPr i="1">
                <a:latin typeface="Helvetica Neue"/>
                <a:ea typeface="Helvetica Neue"/>
                <a:cs typeface="Helvetica Neue"/>
                <a:sym typeface="Helvetica Neue"/>
              </a:rPr>
              <a:t>n</a:t>
            </a:r>
            <a:r>
              <a:t>? Why is it important to this function?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4" name="Computational Complex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Computational Complexity</a:t>
            </a:r>
          </a:p>
        </p:txBody>
      </p:sp>
      <p:sp>
        <p:nvSpPr>
          <p:cNvPr id="355" name="If we want to see how this algorithm behaves as n changes, we could do the following:…"/>
          <p:cNvSpPr txBox="1"/>
          <p:nvPr/>
        </p:nvSpPr>
        <p:spPr>
          <a:xfrm>
            <a:off x="903694" y="8195074"/>
            <a:ext cx="22576612" cy="50632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700"/>
            </a:pPr>
            <a:r>
              <a:t>If we want to see how this algorithm behaves as </a:t>
            </a:r>
            <a:r>
              <a:rPr i="1">
                <a:latin typeface="Helvetica Neue"/>
                <a:ea typeface="Helvetica Neue"/>
                <a:cs typeface="Helvetica Neue"/>
                <a:sym typeface="Helvetica Neue"/>
              </a:rPr>
              <a:t>n</a:t>
            </a:r>
            <a:r>
              <a:t> changes, we could do the following:</a:t>
            </a:r>
          </a:p>
          <a:p>
            <a:pPr marL="1028700" indent="-838200" algn="l">
              <a:buSzPct val="100000"/>
              <a:buFont typeface="Helvetica Neue"/>
              <a:buAutoNum type="arabicParenBoth" startAt="1"/>
              <a:defRPr sz="4700"/>
            </a:pPr>
            <a:r>
              <a:t>Code the algorithm in C++</a:t>
            </a:r>
          </a:p>
          <a:p>
            <a:pPr marL="1028700" indent="-838200" algn="l">
              <a:buSzPct val="100000"/>
              <a:buFont typeface="Helvetica Neue"/>
              <a:buAutoNum type="arabicParenBoth" startAt="1"/>
              <a:defRPr sz="4700"/>
            </a:pPr>
            <a:r>
              <a:t>Determine, for each instruction of the compiled program the time needed to execute that instruction (need assembly language)</a:t>
            </a:r>
          </a:p>
          <a:p>
            <a:pPr marL="1028700" indent="-838200" algn="l">
              <a:buSzPct val="100000"/>
              <a:buFont typeface="Helvetica Neue"/>
              <a:buAutoNum type="arabicParenBoth" startAt="1"/>
              <a:defRPr sz="4700"/>
            </a:pPr>
            <a:r>
              <a:t>Determine the number of times each instruction is executed when the program is run.</a:t>
            </a:r>
          </a:p>
          <a:p>
            <a:pPr marL="1028700" indent="-838200" algn="l">
              <a:buSzPct val="100000"/>
              <a:buFont typeface="Helvetica Neue"/>
              <a:buAutoNum type="arabicParenBoth" startAt="1"/>
              <a:defRPr sz="4700"/>
            </a:pPr>
            <a:r>
              <a:t>Sum up all the times we calculated to get a running time.</a:t>
            </a:r>
          </a:p>
        </p:txBody>
      </p:sp>
      <p:grpSp>
        <p:nvGrpSpPr>
          <p:cNvPr id="358" name="int vectorMax(Vector&lt;int&gt; &amp;v){…"/>
          <p:cNvGrpSpPr/>
          <p:nvPr/>
        </p:nvGrpSpPr>
        <p:grpSpPr>
          <a:xfrm>
            <a:off x="6400576" y="1719907"/>
            <a:ext cx="10359481" cy="6096000"/>
            <a:chOff x="0" y="0"/>
            <a:chExt cx="10359480" cy="6095999"/>
          </a:xfrm>
        </p:grpSpPr>
        <p:sp>
          <p:nvSpPr>
            <p:cNvPr id="357" name="int vectorMax(Vector&lt;int&gt; &amp;v){…"/>
            <p:cNvSpPr txBox="1"/>
            <p:nvPr/>
          </p:nvSpPr>
          <p:spPr>
            <a:xfrm>
              <a:off x="38100" y="38100"/>
              <a:ext cx="10283280" cy="6019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4000">
                  <a:latin typeface="Menlo"/>
                  <a:ea typeface="Menlo"/>
                  <a:cs typeface="Menlo"/>
                  <a:sym typeface="Menlo"/>
                </a:defRPr>
              </a:pPr>
              <a:r>
                <a:t>    </a:t>
              </a:r>
              <a:r>
                <a:rPr>
                  <a:solidFill>
                    <a:srgbClr val="0433FF"/>
                  </a:solidFill>
                </a:rPr>
                <a:t>int</a:t>
              </a:r>
              <a:r>
                <a:t> currentMax = v[0];</a:t>
              </a:r>
            </a:p>
            <a:p>
              <a:pPr algn="l" defTabSz="457200">
                <a:tabLst>
                  <a:tab pos="558800" algn="l"/>
                </a:tabLst>
                <a:defRPr sz="4000">
                  <a:latin typeface="Menlo"/>
                  <a:ea typeface="Menlo"/>
                  <a:cs typeface="Menlo"/>
                  <a:sym typeface="Menlo"/>
                </a:defRPr>
              </a:pPr>
              <a:r>
                <a:t>    </a:t>
              </a:r>
              <a:r>
                <a:rPr>
                  <a:solidFill>
                    <a:srgbClr val="0433FF"/>
                  </a:solidFill>
                </a:rPr>
                <a:t>int </a:t>
              </a:r>
              <a:r>
                <a:t>n = v.size();</a:t>
              </a:r>
            </a:p>
            <a:p>
              <a:pPr algn="l" defTabSz="457200">
                <a:tabLst>
                  <a:tab pos="558800" algn="l"/>
                </a:tabLst>
                <a:defRPr sz="40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4000">
                  <a:latin typeface="Menlo"/>
                  <a:ea typeface="Menlo"/>
                  <a:cs typeface="Menlo"/>
                  <a:sym typeface="Menlo"/>
                </a:defRPr>
              </a:pPr>
              <a:r>
                <a:t>        </a:t>
              </a:r>
              <a:r>
                <a:rPr>
                  <a:solidFill>
                    <a:srgbClr val="0433FF"/>
                  </a:solidFill>
                </a:rPr>
                <a:t>if</a:t>
              </a:r>
              <a:r>
                <a:t> (currentMax &lt; v[i]) {</a:t>
              </a:r>
            </a:p>
            <a:p>
              <a:pPr algn="l" defTabSz="457200">
                <a:tabLst>
                  <a:tab pos="558800" algn="l"/>
                </a:tabLst>
                <a:defRPr sz="4000">
                  <a:latin typeface="Menlo"/>
                  <a:ea typeface="Menlo"/>
                  <a:cs typeface="Menlo"/>
                  <a:sym typeface="Menlo"/>
                </a:defRPr>
              </a:pPr>
              <a:r>
                <a:t>            currentMax = v[i];</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r>
                <a:rPr>
                  <a:solidFill>
                    <a:srgbClr val="0433FF"/>
                  </a:solidFill>
                </a:rPr>
                <a:t>return</a:t>
              </a:r>
              <a:r>
                <a:t> currentMax;</a:t>
              </a:r>
            </a:p>
            <a:p>
              <a:pPr algn="l" defTabSz="457200">
                <a:tabLst>
                  <a:tab pos="558800" algn="l"/>
                </a:tabLst>
                <a:defRPr sz="4000">
                  <a:latin typeface="Menlo"/>
                  <a:ea typeface="Menlo"/>
                  <a:cs typeface="Menlo"/>
                  <a:sym typeface="Menlo"/>
                </a:defRPr>
              </a:pPr>
              <a:r>
                <a:t>}</a:t>
              </a:r>
            </a:p>
          </p:txBody>
        </p:sp>
        <p:pic>
          <p:nvPicPr>
            <p:cNvPr id="356" name="int vectorMax(Vector&lt;int&gt; &amp;v){…" descr="int vectorMax(Vector&lt;int&gt; &amp;v){…"/>
            <p:cNvPicPr>
              <a:picLocks noChangeAspect="0"/>
            </p:cNvPicPr>
            <p:nvPr/>
          </p:nvPicPr>
          <p:blipFill>
            <a:blip r:embed="rId2">
              <a:extLst/>
            </a:blip>
            <a:stretch>
              <a:fillRect/>
            </a:stretch>
          </p:blipFill>
          <p:spPr>
            <a:xfrm>
              <a:off x="-1" y="0"/>
              <a:ext cx="10359481" cy="6096000"/>
            </a:xfrm>
            <a:prstGeom prst="rect">
              <a:avLst/>
            </a:prstGeom>
            <a:effectLst/>
          </p:spPr>
        </p:pic>
      </p:gr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0" name="Computational Complex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Computational Complexity</a:t>
            </a:r>
          </a:p>
        </p:txBody>
      </p:sp>
      <p:sp>
        <p:nvSpPr>
          <p:cNvPr id="361" name="Steps 1-4 on the previous slide…might work, but it is complicated, especially for today’s machines that optimize everything “under the hood.” (and reading assembly code takes a certain patience)."/>
          <p:cNvSpPr txBox="1"/>
          <p:nvPr/>
        </p:nvSpPr>
        <p:spPr>
          <a:xfrm>
            <a:off x="903694" y="8970404"/>
            <a:ext cx="22576612"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Steps 1-4 on the previous slide…might work, but it is complicated, especially for today’s machines that optimize everything “under the hood.” (and reading assembly code takes a certain patience).</a:t>
            </a:r>
          </a:p>
        </p:txBody>
      </p:sp>
      <p:grpSp>
        <p:nvGrpSpPr>
          <p:cNvPr id="364" name="int vectorMax(Vector&lt;int&gt; &amp;v){…"/>
          <p:cNvGrpSpPr/>
          <p:nvPr/>
        </p:nvGrpSpPr>
        <p:grpSpPr>
          <a:xfrm>
            <a:off x="6400576" y="2196045"/>
            <a:ext cx="10359481" cy="6096001"/>
            <a:chOff x="0" y="0"/>
            <a:chExt cx="10359480" cy="6095999"/>
          </a:xfrm>
        </p:grpSpPr>
        <p:sp>
          <p:nvSpPr>
            <p:cNvPr id="363" name="int vectorMax(Vector&lt;int&gt; &amp;v){…"/>
            <p:cNvSpPr txBox="1"/>
            <p:nvPr/>
          </p:nvSpPr>
          <p:spPr>
            <a:xfrm>
              <a:off x="38100" y="38100"/>
              <a:ext cx="10283280" cy="6019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40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4000">
                  <a:latin typeface="Menlo"/>
                  <a:ea typeface="Menlo"/>
                  <a:cs typeface="Menlo"/>
                  <a:sym typeface="Menlo"/>
                </a:defRPr>
              </a:pPr>
              <a:r>
                <a:t>    </a:t>
              </a:r>
              <a:r>
                <a:rPr>
                  <a:solidFill>
                    <a:srgbClr val="0433FF"/>
                  </a:solidFill>
                </a:rPr>
                <a:t>int</a:t>
              </a:r>
              <a:r>
                <a:t> currentMax = v[0];</a:t>
              </a:r>
            </a:p>
            <a:p>
              <a:pPr algn="l" defTabSz="457200">
                <a:tabLst>
                  <a:tab pos="558800" algn="l"/>
                </a:tabLst>
                <a:defRPr sz="4000">
                  <a:latin typeface="Menlo"/>
                  <a:ea typeface="Menlo"/>
                  <a:cs typeface="Menlo"/>
                  <a:sym typeface="Menlo"/>
                </a:defRPr>
              </a:pPr>
              <a:r>
                <a:t>    </a:t>
              </a:r>
              <a:r>
                <a:rPr>
                  <a:solidFill>
                    <a:srgbClr val="0433FF"/>
                  </a:solidFill>
                </a:rPr>
                <a:t>int </a:t>
              </a:r>
              <a:r>
                <a:t>n = v.size();</a:t>
              </a:r>
            </a:p>
            <a:p>
              <a:pPr algn="l" defTabSz="457200">
                <a:tabLst>
                  <a:tab pos="558800" algn="l"/>
                </a:tabLst>
                <a:defRPr sz="40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4000">
                  <a:latin typeface="Menlo"/>
                  <a:ea typeface="Menlo"/>
                  <a:cs typeface="Menlo"/>
                  <a:sym typeface="Menlo"/>
                </a:defRPr>
              </a:pPr>
              <a:r>
                <a:t>        </a:t>
              </a:r>
              <a:r>
                <a:rPr>
                  <a:solidFill>
                    <a:srgbClr val="0433FF"/>
                  </a:solidFill>
                </a:rPr>
                <a:t>if</a:t>
              </a:r>
              <a:r>
                <a:t> (currentMax &lt; v[i]) {</a:t>
              </a:r>
            </a:p>
            <a:p>
              <a:pPr algn="l" defTabSz="457200">
                <a:tabLst>
                  <a:tab pos="558800" algn="l"/>
                </a:tabLst>
                <a:defRPr sz="4000">
                  <a:latin typeface="Menlo"/>
                  <a:ea typeface="Menlo"/>
                  <a:cs typeface="Menlo"/>
                  <a:sym typeface="Menlo"/>
                </a:defRPr>
              </a:pPr>
              <a:r>
                <a:t>            currentMax = v[i];</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p>
            <a:p>
              <a:pPr algn="l" defTabSz="457200">
                <a:tabLst>
                  <a:tab pos="558800" algn="l"/>
                </a:tabLst>
                <a:defRPr sz="4000">
                  <a:latin typeface="Menlo"/>
                  <a:ea typeface="Menlo"/>
                  <a:cs typeface="Menlo"/>
                  <a:sym typeface="Menlo"/>
                </a:defRPr>
              </a:pPr>
              <a:r>
                <a:t>    </a:t>
              </a:r>
              <a:r>
                <a:rPr>
                  <a:solidFill>
                    <a:srgbClr val="0433FF"/>
                  </a:solidFill>
                </a:rPr>
                <a:t>return</a:t>
              </a:r>
              <a:r>
                <a:t> currentMax;</a:t>
              </a:r>
            </a:p>
            <a:p>
              <a:pPr algn="l" defTabSz="457200">
                <a:tabLst>
                  <a:tab pos="558800" algn="l"/>
                </a:tabLst>
                <a:defRPr sz="4000">
                  <a:latin typeface="Menlo"/>
                  <a:ea typeface="Menlo"/>
                  <a:cs typeface="Menlo"/>
                  <a:sym typeface="Menlo"/>
                </a:defRPr>
              </a:pPr>
              <a:r>
                <a:t>}</a:t>
              </a:r>
            </a:p>
          </p:txBody>
        </p:sp>
        <p:pic>
          <p:nvPicPr>
            <p:cNvPr id="362" name="int vectorMax(Vector&lt;int&gt; &amp;v){…" descr="int vectorMax(Vector&lt;int&gt; &amp;v){…"/>
            <p:cNvPicPr>
              <a:picLocks noChangeAspect="0"/>
            </p:cNvPicPr>
            <p:nvPr/>
          </p:nvPicPr>
          <p:blipFill>
            <a:blip r:embed="rId2">
              <a:extLst/>
            </a:blip>
            <a:stretch>
              <a:fillRect/>
            </a:stretch>
          </p:blipFill>
          <p:spPr>
            <a:xfrm>
              <a:off x="-1" y="0"/>
              <a:ext cx="10359481" cy="6096000"/>
            </a:xfrm>
            <a:prstGeom prst="rect">
              <a:avLst/>
            </a:prstGeom>
            <a:effectLst/>
          </p:spPr>
        </p:pic>
      </p:gr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6" name="Assembly Code for vectorMax()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Assembly Code for vectorMax() function...</a:t>
            </a:r>
          </a:p>
        </p:txBody>
      </p:sp>
      <p:grpSp>
        <p:nvGrpSpPr>
          <p:cNvPr id="369" name="0x000000010014adf0 &lt;+0&gt;: push   %rbp…"/>
          <p:cNvGrpSpPr/>
          <p:nvPr/>
        </p:nvGrpSpPr>
        <p:grpSpPr>
          <a:xfrm>
            <a:off x="1503452" y="1698497"/>
            <a:ext cx="21377096" cy="11836401"/>
            <a:chOff x="0" y="0"/>
            <a:chExt cx="21377095" cy="11836400"/>
          </a:xfrm>
        </p:grpSpPr>
        <p:sp>
          <p:nvSpPr>
            <p:cNvPr id="368" name="0x000000010014adf0 &lt;+0&gt;: push   %rbp…"/>
            <p:cNvSpPr txBox="1"/>
            <p:nvPr/>
          </p:nvSpPr>
          <p:spPr>
            <a:xfrm>
              <a:off x="38100" y="38100"/>
              <a:ext cx="21300896" cy="117602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2100">
                  <a:latin typeface="Menlo"/>
                  <a:ea typeface="Menlo"/>
                  <a:cs typeface="Menlo"/>
                  <a:sym typeface="Menlo"/>
                </a:defRPr>
              </a:pPr>
              <a:r>
                <a:rPr>
                  <a:solidFill>
                    <a:srgbClr val="0433FF"/>
                  </a:solidFill>
                </a:rPr>
                <a:t>   0x000000010014adf0 &lt;+0&gt;:	push   %rbp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0x000000010014adf1 &lt;+1&gt;:	mov    %rsp,%rbp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0x000000010014adf4 &lt;+4&gt;:	sub    $0x20,%rsp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0x000000010014adf8 &lt;+8&gt;:	xor    %esi,%esi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0x000000010014adfa &lt;+10&gt;:	mov    %rdi,-0x8(%rbp)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0x000000010014adfe &lt;+14&gt;:	mov    -0x8(%rbp),%rdi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0x000000010014ae02 &lt;+18&gt;:	callq  0x10014aea0 &lt;std::__1::basic_ostream&lt;char, std::__1::char_traits&lt;char&gt; &gt;::operator&lt;&lt;(long)+32&gt;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0x000000010014ae07 &lt;+23&gt;:	mov    (%rax),%esi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0x000000010014ae09 &lt;+25&gt;:	mov    %esi,-0xc(%rbp)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0x000000010014ae0c &lt;+28&gt;:	mov    -0x8(%rbp),%rdi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0x000000010014ae10 &lt;+32&gt;:	callq  0x10014afb0 &lt;std::__1::basic_ostream&lt;char, std::__1::char_traits&lt;char&gt; &gt;::operator&lt;&lt;(long)+304&gt;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0x000000010014ae15 &lt;+37&gt;:	mov    %eax,-0x10(%rbp)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0x000000010014ae18 &lt;+40&gt;:	movl   $0x1,-0x14(%rbp)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0x000000010014ae1f &lt;+47&gt;:	mov    -0x14(%rbp),%eax</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0x000000010014ae22 &lt;+50&gt;:	cmp    -0x10(%rbp),%eax</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0x000000010014ae25 &lt;+53&gt;:	jge    0x10014ae6c &lt;vectorMax(Vector&lt;int&gt;&amp;)+124&gt;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0x000000010014ae2b &lt;+59&gt;:	mov    -0xc(%rbp),%eax</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0x000000010014ae2e &lt;+62&gt;:	mov    -0x8(%rbp),%rdi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0x000000010014ae32 &lt;+66&gt;:	mov    -0x14(%rbp),%esi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0x000000010014ae35 &lt;+69&gt;:	mov    %eax,-0x18(%rbp)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0x000000010014ae38 &lt;+72&gt;:	callq  0x10014aea0 &lt;std::__1::basic_ostream&lt;char, std::__1::char_traits&lt;char&gt; &gt;::operator&lt;&lt;(long)+32&gt;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0x000000010014ae3d &lt;+77&gt;:	mov    -0x18(%rbp),%esi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0x000000010014ae40 &lt;+80&gt;:	cmp    (%rax),%esi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0x000000010014ae42 &lt;+82&gt;:	jge    0x10014ae59 &lt;vectorMax(Vector&lt;int&gt;&amp;)+105&gt;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0x000000010014ae48 &lt;+88&gt;:	mov    -0x8(%rbp),%rdi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0x000000010014ae4c &lt;+92&gt;:	mov    -0x14(%rbp),%esi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0x000000010014ae4f &lt;+95&gt;:	callq  0x10014aea0 &lt;std::__1::basic_ostream&lt;char, std::__1::char_traits&lt;char&gt; &gt;::operator&lt;&lt;(long)+32&gt;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0x000000010014ae54 &lt;+100&gt;:	mov    (%rax),%esi</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0x000000010014ae56 &lt;+102&gt;:	mov    %esi,-0xc(%rbp)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0x000000010014ae59 &lt;+105&gt;:	jmpq   0x10014ae5e &lt;vectorMax(Vector&lt;int&gt;&amp;)+110&gt;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0x000000010014ae5e &lt;+110&gt;:	mov    -0x14(%rbp),%eax</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0x000000010014ae61 &lt;+113&gt;:	add    $0x1,%eax</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0x000000010014ae64 &lt;+116&gt;:	mov    %eax,-0x14(%rbp)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0x000000010014ae67 &lt;+119&gt;:	jmpq   0x10014ae1f &lt;vectorMax(Vector&lt;int&gt;&amp;)+47&gt;</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0x000000010014ae6c &lt;+124&gt;:	mov    -0xc(%rbp),%eax</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0x000000010014ae6f &lt;+127&gt;:	add    $0x20,%rsp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0x000000010014ae73 &lt;+131&gt;:	pop    %rbp</a:t>
              </a:r>
              <a:endParaRPr>
                <a:solidFill>
                  <a:srgbClr val="0433FF"/>
                </a:solidFill>
              </a:endParaRPr>
            </a:p>
            <a:p>
              <a:pPr algn="l" defTabSz="457200">
                <a:tabLst>
                  <a:tab pos="558800" algn="l"/>
                </a:tabLst>
                <a:defRPr sz="2100">
                  <a:latin typeface="Menlo"/>
                  <a:ea typeface="Menlo"/>
                  <a:cs typeface="Menlo"/>
                  <a:sym typeface="Menlo"/>
                </a:defRPr>
              </a:pPr>
              <a:r>
                <a:rPr>
                  <a:solidFill>
                    <a:srgbClr val="0433FF"/>
                  </a:solidFill>
                </a:rPr>
                <a:t>   0x000000010014ae74 &lt;+132&gt;:	retq</a:t>
              </a:r>
            </a:p>
          </p:txBody>
        </p:sp>
        <p:pic>
          <p:nvPicPr>
            <p:cNvPr id="367" name="0x000000010014adf0 &lt;+0&gt;: push   %rbp…" descr="0x000000010014adf0 &lt;+0&gt;: push   %rbp…"/>
            <p:cNvPicPr>
              <a:picLocks noChangeAspect="0"/>
            </p:cNvPicPr>
            <p:nvPr/>
          </p:nvPicPr>
          <p:blipFill>
            <a:blip r:embed="rId2">
              <a:extLst/>
            </a:blip>
            <a:stretch>
              <a:fillRect/>
            </a:stretch>
          </p:blipFill>
          <p:spPr>
            <a:xfrm>
              <a:off x="-1" y="0"/>
              <a:ext cx="21377096" cy="11836401"/>
            </a:xfrm>
            <a:prstGeom prst="rect">
              <a:avLst/>
            </a:prstGeom>
            <a:effectLst/>
          </p:spPr>
        </p:pic>
      </p:gr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1" name="Algorithm Analysis: Primitive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Primitive Operations</a:t>
            </a:r>
          </a:p>
        </p:txBody>
      </p:sp>
      <p:sp>
        <p:nvSpPr>
          <p:cNvPr id="372" name="Instead of those complex steps, we can define primitive operations for our C++ code.…"/>
          <p:cNvSpPr txBox="1"/>
          <p:nvPr/>
        </p:nvSpPr>
        <p:spPr>
          <a:xfrm>
            <a:off x="903694" y="1647215"/>
            <a:ext cx="22576612" cy="119652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Instead of those complex steps, we can define </a:t>
            </a:r>
            <a:r>
              <a:rPr i="1">
                <a:latin typeface="Helvetica Neue"/>
                <a:ea typeface="Helvetica Neue"/>
                <a:cs typeface="Helvetica Neue"/>
                <a:sym typeface="Helvetica Neue"/>
              </a:rPr>
              <a:t>primitive operations</a:t>
            </a:r>
            <a:r>
              <a:t> for our C++ code.</a:t>
            </a:r>
          </a:p>
          <a:p>
            <a:pPr algn="l">
              <a:defRPr sz="6400"/>
            </a:pPr>
          </a:p>
          <a:p>
            <a:pPr marL="635000" indent="-635000" algn="l">
              <a:buSzPct val="75000"/>
              <a:buFont typeface="Helvetica Neue"/>
              <a:buChar char="•"/>
              <a:defRPr sz="6400"/>
            </a:pPr>
            <a:r>
              <a:t>Assigning a value to a variable</a:t>
            </a:r>
          </a:p>
          <a:p>
            <a:pPr marL="635000" indent="-635000" algn="l">
              <a:buSzPct val="75000"/>
              <a:buFont typeface="Helvetica Neue"/>
              <a:buChar char="•"/>
              <a:defRPr sz="6400"/>
            </a:pPr>
            <a:r>
              <a:t>Calling a function</a:t>
            </a:r>
          </a:p>
          <a:p>
            <a:pPr marL="635000" indent="-635000" algn="l">
              <a:buSzPct val="75000"/>
              <a:buFont typeface="Helvetica Neue"/>
              <a:buChar char="•"/>
              <a:defRPr sz="6400"/>
            </a:pPr>
            <a:r>
              <a:t>Arithmetic (e.g., adding two numbers)</a:t>
            </a:r>
          </a:p>
          <a:p>
            <a:pPr marL="635000" indent="-635000" algn="l">
              <a:buSzPct val="75000"/>
              <a:buFont typeface="Helvetica Neue"/>
              <a:buChar char="•"/>
              <a:defRPr sz="6400"/>
            </a:pPr>
            <a:r>
              <a:t>Comparing two numbers</a:t>
            </a:r>
          </a:p>
          <a:p>
            <a:pPr marL="635000" indent="-635000" algn="l">
              <a:buSzPct val="75000"/>
              <a:buFont typeface="Helvetica Neue"/>
              <a:buChar char="•"/>
              <a:defRPr sz="6400"/>
            </a:pPr>
            <a:r>
              <a:t>Indexing into a Vector</a:t>
            </a:r>
          </a:p>
          <a:p>
            <a:pPr marL="635000" indent="-635000" algn="l">
              <a:buSzPct val="75000"/>
              <a:buFont typeface="Helvetica Neue"/>
              <a:buChar char="•"/>
              <a:defRPr sz="6400"/>
            </a:pPr>
            <a:r>
              <a:t>Returning from a function</a:t>
            </a:r>
          </a:p>
          <a:p>
            <a:pPr algn="l">
              <a:defRPr sz="6400"/>
            </a:pPr>
          </a:p>
          <a:p>
            <a:pPr algn="l">
              <a:defRPr sz="6400"/>
            </a:pPr>
            <a:r>
              <a:t>We assign "1 operation" to each step. We are trying to gather data so we can compare this to other algorithms.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4" name="Algorithm Analysis: Primitive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Primitive Operations</a:t>
            </a:r>
          </a:p>
        </p:txBody>
      </p:sp>
      <p:grpSp>
        <p:nvGrpSpPr>
          <p:cNvPr id="377" name="int vectorMax(Vector&lt;int&gt; &amp;v){…"/>
          <p:cNvGrpSpPr/>
          <p:nvPr/>
        </p:nvGrpSpPr>
        <p:grpSpPr>
          <a:xfrm>
            <a:off x="1558676" y="2225999"/>
            <a:ext cx="13387314" cy="10922001"/>
            <a:chOff x="0" y="0"/>
            <a:chExt cx="13387313" cy="10922000"/>
          </a:xfrm>
        </p:grpSpPr>
        <p:sp>
          <p:nvSpPr>
            <p:cNvPr id="376" name="int vectorMax(Vector&lt;int&gt; &amp;v){…"/>
            <p:cNvSpPr txBox="1"/>
            <p:nvPr/>
          </p:nvSpPr>
          <p:spPr>
            <a:xfrm>
              <a:off x="38100" y="38100"/>
              <a:ext cx="13311114" cy="10845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52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5200">
                  <a:latin typeface="Menlo"/>
                  <a:ea typeface="Menlo"/>
                  <a:cs typeface="Menlo"/>
                  <a:sym typeface="Menlo"/>
                </a:defRPr>
              </a:pPr>
              <a:r>
                <a:t>    </a:t>
              </a:r>
              <a:r>
                <a:rPr>
                  <a:solidFill>
                    <a:srgbClr val="0433FF"/>
                  </a:solidFill>
                </a:rPr>
                <a:t>int</a:t>
              </a:r>
              <a:r>
                <a:t> currentMax = v[0];</a:t>
              </a:r>
            </a:p>
            <a:p>
              <a:pPr algn="l" defTabSz="457200">
                <a:tabLst>
                  <a:tab pos="558800" algn="l"/>
                </a:tabLst>
                <a:defRPr sz="5200">
                  <a:latin typeface="Menlo"/>
                  <a:ea typeface="Menlo"/>
                  <a:cs typeface="Menlo"/>
                  <a:sym typeface="Menlo"/>
                </a:defRPr>
              </a:pPr>
              <a:r>
                <a:t>    </a:t>
              </a:r>
              <a:r>
                <a:rPr>
                  <a:solidFill>
                    <a:srgbClr val="0433FF"/>
                  </a:solidFill>
                </a:rPr>
                <a:t>int </a:t>
              </a:r>
              <a:r>
                <a:t>n = v.size();</a:t>
              </a:r>
            </a:p>
            <a:p>
              <a:pPr algn="l" defTabSz="457200">
                <a:tabLst>
                  <a:tab pos="558800" algn="l"/>
                </a:tabLst>
                <a:defRPr sz="52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5200">
                  <a:latin typeface="Menlo"/>
                  <a:ea typeface="Menlo"/>
                  <a:cs typeface="Menlo"/>
                  <a:sym typeface="Menlo"/>
                </a:defRPr>
              </a:pPr>
            </a:p>
            <a:p>
              <a:pPr algn="l" defTabSz="457200">
                <a:tabLst>
                  <a:tab pos="558800" algn="l"/>
                </a:tabLst>
                <a:defRPr sz="5200">
                  <a:latin typeface="Menlo"/>
                  <a:ea typeface="Menlo"/>
                  <a:cs typeface="Menlo"/>
                  <a:sym typeface="Menlo"/>
                </a:defRPr>
              </a:pPr>
            </a:p>
            <a:p>
              <a:pPr algn="l" defTabSz="457200">
                <a:tabLst>
                  <a:tab pos="558800" algn="l"/>
                </a:tabLst>
                <a:defRPr sz="5200">
                  <a:latin typeface="Menlo"/>
                  <a:ea typeface="Menlo"/>
                  <a:cs typeface="Menlo"/>
                  <a:sym typeface="Menlo"/>
                </a:defRPr>
              </a:pPr>
              <a:r>
                <a:t>        </a:t>
              </a:r>
              <a:r>
                <a:rPr>
                  <a:solidFill>
                    <a:srgbClr val="0433FF"/>
                  </a:solidFill>
                </a:rPr>
                <a:t>if</a:t>
              </a:r>
              <a:r>
                <a:t> (currentMax &lt; v[i]) {</a:t>
              </a:r>
            </a:p>
            <a:p>
              <a:pPr algn="l" defTabSz="457200">
                <a:tabLst>
                  <a:tab pos="558800" algn="l"/>
                </a:tabLst>
                <a:defRPr sz="5200">
                  <a:latin typeface="Menlo"/>
                  <a:ea typeface="Menlo"/>
                  <a:cs typeface="Menlo"/>
                  <a:sym typeface="Menlo"/>
                </a:defRPr>
              </a:pPr>
            </a:p>
            <a:p>
              <a:pPr algn="l" defTabSz="457200">
                <a:tabLst>
                  <a:tab pos="558800" algn="l"/>
                </a:tabLst>
                <a:defRPr sz="5200">
                  <a:latin typeface="Menlo"/>
                  <a:ea typeface="Menlo"/>
                  <a:cs typeface="Menlo"/>
                  <a:sym typeface="Menlo"/>
                </a:defRPr>
              </a:pPr>
              <a:r>
                <a:t>            currentMax = v[i];</a:t>
              </a:r>
            </a:p>
            <a:p>
              <a:pPr algn="l" defTabSz="457200">
                <a:tabLst>
                  <a:tab pos="558800" algn="l"/>
                </a:tabLst>
                <a:defRPr sz="5200">
                  <a:latin typeface="Menlo"/>
                  <a:ea typeface="Menlo"/>
                  <a:cs typeface="Menlo"/>
                  <a:sym typeface="Menlo"/>
                </a:defRPr>
              </a:pPr>
              <a:r>
                <a:t>        }</a:t>
              </a:r>
            </a:p>
            <a:p>
              <a:pPr algn="l" defTabSz="457200">
                <a:tabLst>
                  <a:tab pos="558800" algn="l"/>
                </a:tabLst>
                <a:defRPr sz="5200">
                  <a:latin typeface="Menlo"/>
                  <a:ea typeface="Menlo"/>
                  <a:cs typeface="Menlo"/>
                  <a:sym typeface="Menlo"/>
                </a:defRPr>
              </a:pPr>
            </a:p>
            <a:p>
              <a:pPr algn="l" defTabSz="457200">
                <a:tabLst>
                  <a:tab pos="558800" algn="l"/>
                </a:tabLst>
                <a:defRPr sz="5200">
                  <a:latin typeface="Menlo"/>
                  <a:ea typeface="Menlo"/>
                  <a:cs typeface="Menlo"/>
                  <a:sym typeface="Menlo"/>
                </a:defRPr>
              </a:pPr>
              <a:r>
                <a:t>    }</a:t>
              </a:r>
            </a:p>
            <a:p>
              <a:pPr algn="l" defTabSz="457200">
                <a:tabLst>
                  <a:tab pos="558800" algn="l"/>
                </a:tabLst>
                <a:defRPr sz="5200">
                  <a:latin typeface="Menlo"/>
                  <a:ea typeface="Menlo"/>
                  <a:cs typeface="Menlo"/>
                  <a:sym typeface="Menlo"/>
                </a:defRPr>
              </a:pPr>
              <a:r>
                <a:t>    </a:t>
              </a:r>
              <a:r>
                <a:rPr>
                  <a:solidFill>
                    <a:srgbClr val="0433FF"/>
                  </a:solidFill>
                </a:rPr>
                <a:t>return</a:t>
              </a:r>
              <a:r>
                <a:t> currentMax;</a:t>
              </a:r>
            </a:p>
            <a:p>
              <a:pPr algn="l" defTabSz="457200">
                <a:tabLst>
                  <a:tab pos="558800" algn="l"/>
                </a:tabLst>
                <a:defRPr sz="5200">
                  <a:latin typeface="Menlo"/>
                  <a:ea typeface="Menlo"/>
                  <a:cs typeface="Menlo"/>
                  <a:sym typeface="Menlo"/>
                </a:defRPr>
              </a:pPr>
              <a:r>
                <a:t>}</a:t>
              </a:r>
            </a:p>
          </p:txBody>
        </p:sp>
        <p:pic>
          <p:nvPicPr>
            <p:cNvPr id="375" name="int vectorMax(Vector&lt;int&gt; &amp;v){…" descr="int vectorMax(Vector&lt;int&gt; &amp;v){…"/>
            <p:cNvPicPr>
              <a:picLocks noChangeAspect="0"/>
            </p:cNvPicPr>
            <p:nvPr/>
          </p:nvPicPr>
          <p:blipFill>
            <a:blip r:embed="rId2">
              <a:extLst/>
            </a:blip>
            <a:stretch>
              <a:fillRect/>
            </a:stretch>
          </p:blipFill>
          <p:spPr>
            <a:xfrm>
              <a:off x="0" y="-1"/>
              <a:ext cx="13387314" cy="10922001"/>
            </a:xfrm>
            <a:prstGeom prst="rect">
              <a:avLst/>
            </a:prstGeom>
            <a:effectLst/>
          </p:spPr>
        </p:pic>
      </p:grpSp>
      <p:grpSp>
        <p:nvGrpSpPr>
          <p:cNvPr id="380" name="Group"/>
          <p:cNvGrpSpPr/>
          <p:nvPr/>
        </p:nvGrpSpPr>
        <p:grpSpPr>
          <a:xfrm>
            <a:off x="12523033" y="4904675"/>
            <a:ext cx="7601056" cy="1406560"/>
            <a:chOff x="-18759" y="-330199"/>
            <a:chExt cx="7601054" cy="1406559"/>
          </a:xfrm>
        </p:grpSpPr>
        <p:sp>
          <p:nvSpPr>
            <p:cNvPr id="378" name="Line"/>
            <p:cNvSpPr/>
            <p:nvPr/>
          </p:nvSpPr>
          <p:spPr>
            <a:xfrm flipH="1" flipV="1">
              <a:off x="-18760" y="202939"/>
              <a:ext cx="2900343" cy="524192"/>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79" name="executed n-1 times…"/>
            <p:cNvSpPr txBox="1"/>
            <p:nvPr/>
          </p:nvSpPr>
          <p:spPr>
            <a:xfrm>
              <a:off x="2321548" y="-330200"/>
              <a:ext cx="5260747" cy="14065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4300">
                  <a:solidFill>
                    <a:srgbClr val="008F00"/>
                  </a:solidFill>
                  <a:latin typeface="Helvetica Neue"/>
                  <a:ea typeface="Helvetica Neue"/>
                  <a:cs typeface="Helvetica Neue"/>
                  <a:sym typeface="Helvetica Neue"/>
                </a:defRPr>
              </a:pPr>
              <a:r>
                <a:t>executed </a:t>
              </a:r>
              <a:r>
                <a:rPr i="1"/>
                <a:t>n-1</a:t>
              </a:r>
              <a:r>
                <a:t> times</a:t>
              </a:r>
            </a:p>
            <a:p>
              <a:pPr>
                <a:defRPr b="1" sz="4300">
                  <a:solidFill>
                    <a:srgbClr val="008F00"/>
                  </a:solidFill>
                  <a:latin typeface="Helvetica Neue"/>
                  <a:ea typeface="Helvetica Neue"/>
                  <a:cs typeface="Helvetica Neue"/>
                  <a:sym typeface="Helvetica Neue"/>
                </a:defRPr>
              </a:pPr>
              <a:r>
                <a:t>(2*(</a:t>
              </a:r>
              <a:r>
                <a:rPr i="1"/>
                <a:t>n</a:t>
              </a:r>
              <a:r>
                <a:t>-1) ops))</a:t>
              </a:r>
            </a:p>
          </p:txBody>
        </p:sp>
      </p:grpSp>
      <p:grpSp>
        <p:nvGrpSpPr>
          <p:cNvPr id="383" name="Group"/>
          <p:cNvGrpSpPr/>
          <p:nvPr/>
        </p:nvGrpSpPr>
        <p:grpSpPr>
          <a:xfrm>
            <a:off x="11998037" y="2952890"/>
            <a:ext cx="8214216" cy="746161"/>
            <a:chOff x="0" y="0"/>
            <a:chExt cx="8214215" cy="746159"/>
          </a:xfrm>
        </p:grpSpPr>
        <p:sp>
          <p:nvSpPr>
            <p:cNvPr id="381" name="Line"/>
            <p:cNvSpPr/>
            <p:nvPr/>
          </p:nvSpPr>
          <p:spPr>
            <a:xfrm flipH="1">
              <a:off x="-1" y="509720"/>
              <a:ext cx="2332864" cy="194930"/>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82" name="executed once (2 ops)"/>
            <p:cNvSpPr txBox="1"/>
            <p:nvPr/>
          </p:nvSpPr>
          <p:spPr>
            <a:xfrm>
              <a:off x="2375694" y="0"/>
              <a:ext cx="5838522" cy="7461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4300">
                  <a:solidFill>
                    <a:srgbClr val="008F00"/>
                  </a:solidFill>
                  <a:latin typeface="Helvetica Neue"/>
                  <a:ea typeface="Helvetica Neue"/>
                  <a:cs typeface="Helvetica Neue"/>
                  <a:sym typeface="Helvetica Neue"/>
                </a:defRPr>
              </a:lvl1pPr>
            </a:lstStyle>
            <a:p>
              <a:pPr/>
              <a:r>
                <a:t>executed once (2 ops)</a:t>
              </a:r>
            </a:p>
          </p:txBody>
        </p:sp>
      </p:grpSp>
      <p:grpSp>
        <p:nvGrpSpPr>
          <p:cNvPr id="386" name="Group"/>
          <p:cNvGrpSpPr/>
          <p:nvPr/>
        </p:nvGrpSpPr>
        <p:grpSpPr>
          <a:xfrm>
            <a:off x="70268" y="5133026"/>
            <a:ext cx="6966386" cy="1406560"/>
            <a:chOff x="-7196973" y="239551"/>
            <a:chExt cx="6966385" cy="1406559"/>
          </a:xfrm>
        </p:grpSpPr>
        <p:sp>
          <p:nvSpPr>
            <p:cNvPr id="384" name="Line"/>
            <p:cNvSpPr/>
            <p:nvPr/>
          </p:nvSpPr>
          <p:spPr>
            <a:xfrm flipV="1">
              <a:off x="-4047437" y="527549"/>
              <a:ext cx="3816850" cy="468136"/>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85" name="executed once (1 op)"/>
            <p:cNvSpPr txBox="1"/>
            <p:nvPr/>
          </p:nvSpPr>
          <p:spPr>
            <a:xfrm>
              <a:off x="-7196974" y="239551"/>
              <a:ext cx="3364231" cy="14065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defRPr b="1" sz="4300">
                  <a:solidFill>
                    <a:srgbClr val="008F00"/>
                  </a:solidFill>
                  <a:latin typeface="Helvetica Neue"/>
                  <a:ea typeface="Helvetica Neue"/>
                  <a:cs typeface="Helvetica Neue"/>
                  <a:sym typeface="Helvetica Neue"/>
                </a:defRPr>
              </a:lvl1pPr>
            </a:lstStyle>
            <a:p>
              <a:pPr/>
              <a:r>
                <a:t>executed once (1 op)</a:t>
              </a:r>
            </a:p>
          </p:txBody>
        </p:sp>
      </p:grpSp>
      <p:grpSp>
        <p:nvGrpSpPr>
          <p:cNvPr id="389" name="Group"/>
          <p:cNvGrpSpPr/>
          <p:nvPr/>
        </p:nvGrpSpPr>
        <p:grpSpPr>
          <a:xfrm>
            <a:off x="4584239" y="5433295"/>
            <a:ext cx="5666421" cy="960263"/>
            <a:chOff x="-9499164" y="355648"/>
            <a:chExt cx="5666420" cy="960262"/>
          </a:xfrm>
        </p:grpSpPr>
        <p:sp>
          <p:nvSpPr>
            <p:cNvPr id="387" name="Line"/>
            <p:cNvSpPr/>
            <p:nvPr/>
          </p:nvSpPr>
          <p:spPr>
            <a:xfrm flipV="1">
              <a:off x="-6224787" y="355648"/>
              <a:ext cx="2177351" cy="322128"/>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88" name="ex. n times (n ops)"/>
            <p:cNvSpPr txBox="1"/>
            <p:nvPr/>
          </p:nvSpPr>
          <p:spPr>
            <a:xfrm>
              <a:off x="-9499165" y="569751"/>
              <a:ext cx="5666422" cy="7461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defRPr b="1" sz="4300">
                  <a:solidFill>
                    <a:srgbClr val="008F00"/>
                  </a:solidFill>
                  <a:latin typeface="Helvetica Neue"/>
                  <a:ea typeface="Helvetica Neue"/>
                  <a:cs typeface="Helvetica Neue"/>
                  <a:sym typeface="Helvetica Neue"/>
                </a:defRPr>
              </a:pPr>
              <a:r>
                <a:t>ex. n times (</a:t>
              </a:r>
              <a:r>
                <a:rPr i="1"/>
                <a:t>n</a:t>
              </a:r>
              <a:r>
                <a:t> ops)</a:t>
              </a:r>
            </a:p>
          </p:txBody>
        </p:sp>
      </p:grpSp>
      <p:grpSp>
        <p:nvGrpSpPr>
          <p:cNvPr id="392" name="Group"/>
          <p:cNvGrpSpPr/>
          <p:nvPr/>
        </p:nvGrpSpPr>
        <p:grpSpPr>
          <a:xfrm>
            <a:off x="9972685" y="3802836"/>
            <a:ext cx="10366568" cy="746161"/>
            <a:chOff x="-2352455" y="351325"/>
            <a:chExt cx="10366567" cy="746159"/>
          </a:xfrm>
        </p:grpSpPr>
        <p:sp>
          <p:nvSpPr>
            <p:cNvPr id="390" name="Line"/>
            <p:cNvSpPr/>
            <p:nvPr/>
          </p:nvSpPr>
          <p:spPr>
            <a:xfrm flipH="1">
              <a:off x="-2352456" y="761532"/>
              <a:ext cx="4475798" cy="196265"/>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91" name="executed once (2 ops)"/>
            <p:cNvSpPr txBox="1"/>
            <p:nvPr/>
          </p:nvSpPr>
          <p:spPr>
            <a:xfrm>
              <a:off x="2175591" y="351325"/>
              <a:ext cx="5838521" cy="7461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4300">
                  <a:solidFill>
                    <a:srgbClr val="008F00"/>
                  </a:solidFill>
                  <a:latin typeface="Helvetica Neue"/>
                  <a:ea typeface="Helvetica Neue"/>
                  <a:cs typeface="Helvetica Neue"/>
                  <a:sym typeface="Helvetica Neue"/>
                </a:defRPr>
              </a:lvl1pPr>
            </a:lstStyle>
            <a:p>
              <a:pPr/>
              <a:r>
                <a:t>executed once (2 ops)</a:t>
              </a:r>
            </a:p>
          </p:txBody>
        </p:sp>
      </p:grpSp>
      <p:grpSp>
        <p:nvGrpSpPr>
          <p:cNvPr id="395" name="Group"/>
          <p:cNvGrpSpPr/>
          <p:nvPr/>
        </p:nvGrpSpPr>
        <p:grpSpPr>
          <a:xfrm>
            <a:off x="13394508" y="7516859"/>
            <a:ext cx="10088054" cy="972013"/>
            <a:chOff x="-18759" y="202939"/>
            <a:chExt cx="10088053" cy="972012"/>
          </a:xfrm>
        </p:grpSpPr>
        <p:sp>
          <p:nvSpPr>
            <p:cNvPr id="393" name="Line"/>
            <p:cNvSpPr/>
            <p:nvPr/>
          </p:nvSpPr>
          <p:spPr>
            <a:xfrm flipH="1" flipV="1">
              <a:off x="-18760" y="202939"/>
              <a:ext cx="3345662" cy="589516"/>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94" name="ex. n-1 times (2*(n-1) ops)"/>
            <p:cNvSpPr txBox="1"/>
            <p:nvPr/>
          </p:nvSpPr>
          <p:spPr>
            <a:xfrm>
              <a:off x="3322062" y="428792"/>
              <a:ext cx="6747232" cy="7461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4300">
                  <a:solidFill>
                    <a:srgbClr val="1D9421"/>
                  </a:solidFill>
                  <a:latin typeface="Helvetica Neue"/>
                  <a:ea typeface="Helvetica Neue"/>
                  <a:cs typeface="Helvetica Neue"/>
                  <a:sym typeface="Helvetica Neue"/>
                </a:defRPr>
              </a:lvl1pPr>
            </a:lstStyle>
            <a:p>
              <a:pPr>
                <a:defRPr>
                  <a:solidFill>
                    <a:srgbClr val="008F00"/>
                  </a:solidFill>
                </a:defRPr>
              </a:pPr>
              <a:r>
                <a:rPr>
                  <a:solidFill>
                    <a:srgbClr val="1D9421"/>
                  </a:solidFill>
                </a:rPr>
                <a:t>ex. n-1 times (2*(n-1) ops)</a:t>
              </a:r>
            </a:p>
          </p:txBody>
        </p:sp>
      </p:grpSp>
      <p:grpSp>
        <p:nvGrpSpPr>
          <p:cNvPr id="398" name="Group"/>
          <p:cNvGrpSpPr/>
          <p:nvPr/>
        </p:nvGrpSpPr>
        <p:grpSpPr>
          <a:xfrm>
            <a:off x="13550094" y="8930236"/>
            <a:ext cx="10142098" cy="2146964"/>
            <a:chOff x="-18759" y="202939"/>
            <a:chExt cx="10142096" cy="2146962"/>
          </a:xfrm>
        </p:grpSpPr>
        <p:sp>
          <p:nvSpPr>
            <p:cNvPr id="396" name="Line"/>
            <p:cNvSpPr/>
            <p:nvPr/>
          </p:nvSpPr>
          <p:spPr>
            <a:xfrm flipH="1" flipV="1">
              <a:off x="-18760" y="202939"/>
              <a:ext cx="3210659" cy="576451"/>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397" name="ex. at most n-1 times…"/>
            <p:cNvSpPr txBox="1"/>
            <p:nvPr/>
          </p:nvSpPr>
          <p:spPr>
            <a:xfrm>
              <a:off x="2353261" y="282943"/>
              <a:ext cx="7770077" cy="20669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sz="4300">
                  <a:solidFill>
                    <a:srgbClr val="008F00"/>
                  </a:solidFill>
                  <a:latin typeface="Helvetica Neue"/>
                  <a:ea typeface="Helvetica Neue"/>
                  <a:cs typeface="Helvetica Neue"/>
                  <a:sym typeface="Helvetica Neue"/>
                </a:defRPr>
              </a:pPr>
              <a:r>
                <a:rPr>
                  <a:solidFill>
                    <a:srgbClr val="1D9421"/>
                  </a:solidFill>
                </a:rPr>
                <a:t>ex. at most n-1 times</a:t>
              </a:r>
              <a:endParaRPr>
                <a:solidFill>
                  <a:srgbClr val="1D9421"/>
                </a:solidFill>
              </a:endParaRPr>
            </a:p>
            <a:p>
              <a:pPr>
                <a:defRPr b="1" sz="4300">
                  <a:solidFill>
                    <a:srgbClr val="008F00"/>
                  </a:solidFill>
                  <a:latin typeface="Helvetica Neue"/>
                  <a:ea typeface="Helvetica Neue"/>
                  <a:cs typeface="Helvetica Neue"/>
                  <a:sym typeface="Helvetica Neue"/>
                </a:defRPr>
              </a:pPr>
              <a:r>
                <a:rPr>
                  <a:solidFill>
                    <a:srgbClr val="1D9421"/>
                  </a:solidFill>
                </a:rPr>
                <a:t>    (2*(n-1) ops), but as few as</a:t>
              </a:r>
              <a:endParaRPr>
                <a:solidFill>
                  <a:srgbClr val="1D9421"/>
                </a:solidFill>
              </a:endParaRPr>
            </a:p>
            <a:p>
              <a:pPr>
                <a:defRPr b="1" sz="4300">
                  <a:solidFill>
                    <a:srgbClr val="008F00"/>
                  </a:solidFill>
                  <a:latin typeface="Helvetica Neue"/>
                  <a:ea typeface="Helvetica Neue"/>
                  <a:cs typeface="Helvetica Neue"/>
                  <a:sym typeface="Helvetica Neue"/>
                </a:defRPr>
              </a:pPr>
              <a:r>
                <a:rPr>
                  <a:solidFill>
                    <a:srgbClr val="1D9421"/>
                  </a:solidFill>
                </a:rPr>
                <a:t>zero times</a:t>
              </a:r>
            </a:p>
          </p:txBody>
        </p:sp>
      </p:grpSp>
      <p:grpSp>
        <p:nvGrpSpPr>
          <p:cNvPr id="401" name="Group"/>
          <p:cNvGrpSpPr/>
          <p:nvPr/>
        </p:nvGrpSpPr>
        <p:grpSpPr>
          <a:xfrm>
            <a:off x="10532615" y="12062475"/>
            <a:ext cx="5694960" cy="1000599"/>
            <a:chOff x="-18759" y="202939"/>
            <a:chExt cx="5694958" cy="1000598"/>
          </a:xfrm>
        </p:grpSpPr>
        <p:sp>
          <p:nvSpPr>
            <p:cNvPr id="399" name="Line"/>
            <p:cNvSpPr/>
            <p:nvPr/>
          </p:nvSpPr>
          <p:spPr>
            <a:xfrm flipH="1" flipV="1">
              <a:off x="-18760" y="202939"/>
              <a:ext cx="1752430" cy="459985"/>
            </a:xfrm>
            <a:prstGeom prst="line">
              <a:avLst/>
            </a:prstGeom>
            <a:noFill/>
            <a:ln w="1143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sp>
          <p:nvSpPr>
            <p:cNvPr id="400" name="ex. once (1 op)"/>
            <p:cNvSpPr txBox="1"/>
            <p:nvPr/>
          </p:nvSpPr>
          <p:spPr>
            <a:xfrm>
              <a:off x="1769234" y="457378"/>
              <a:ext cx="3906965" cy="7461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4300">
                  <a:solidFill>
                    <a:srgbClr val="1D9421"/>
                  </a:solidFill>
                  <a:latin typeface="Helvetica Neue"/>
                  <a:ea typeface="Helvetica Neue"/>
                  <a:cs typeface="Helvetica Neue"/>
                  <a:sym typeface="Helvetica Neue"/>
                </a:defRPr>
              </a:lvl1pPr>
            </a:lstStyle>
            <a:p>
              <a:pPr>
                <a:defRPr>
                  <a:solidFill>
                    <a:srgbClr val="008F00"/>
                  </a:solidFill>
                </a:defRPr>
              </a:pPr>
              <a:r>
                <a:rPr>
                  <a:solidFill>
                    <a:srgbClr val="1D9421"/>
                  </a:solidFill>
                </a:rPr>
                <a:t>ex. once (1 op)</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3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3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3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4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1" grpId="8"/>
      <p:bldP build="whole" bldLvl="1" animBg="1" rev="0" advAuto="0" spid="389" grpId="4"/>
      <p:bldP build="whole" bldLvl="1" animBg="1" rev="0" advAuto="0" spid="392" grpId="2"/>
      <p:bldP build="whole" bldLvl="1" animBg="1" rev="0" advAuto="0" spid="386" grpId="3"/>
      <p:bldP build="whole" bldLvl="1" animBg="1" rev="0" advAuto="0" spid="395" grpId="6"/>
      <p:bldP build="whole" bldLvl="1" animBg="1" rev="0" advAuto="0" spid="383" grpId="1"/>
      <p:bldP build="whole" bldLvl="1" animBg="1" rev="0" advAuto="0" spid="380" grpId="5"/>
      <p:bldP build="whole" bldLvl="1" animBg="1" rev="0" advAuto="0" spid="398" grpId="7"/>
    </p:bldLst>
  </p:timing>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3" name="Algorithm Analysis: Primitive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Primitive Operations</a:t>
            </a:r>
          </a:p>
        </p:txBody>
      </p:sp>
      <p:sp>
        <p:nvSpPr>
          <p:cNvPr id="404" name="Summary:…"/>
          <p:cNvSpPr txBox="1"/>
          <p:nvPr/>
        </p:nvSpPr>
        <p:spPr>
          <a:xfrm>
            <a:off x="903694" y="2585176"/>
            <a:ext cx="22576612" cy="1008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Summary:</a:t>
            </a:r>
          </a:p>
          <a:p>
            <a:pPr algn="l">
              <a:defRPr sz="6400"/>
            </a:pPr>
          </a:p>
          <a:p>
            <a:pPr algn="l">
              <a:defRPr sz="6400"/>
            </a:pPr>
            <a:r>
              <a:t>Primitive operations for </a:t>
            </a:r>
            <a:r>
              <a:rPr b="1" sz="7300">
                <a:latin typeface="Courier New"/>
                <a:ea typeface="Courier New"/>
                <a:cs typeface="Courier New"/>
                <a:sym typeface="Courier New"/>
              </a:rPr>
              <a:t>vectorMax()</a:t>
            </a:r>
            <a:r>
              <a:t>:</a:t>
            </a:r>
          </a:p>
          <a:p>
            <a:pPr algn="l">
              <a:defRPr sz="6400"/>
            </a:pPr>
          </a:p>
          <a:p>
            <a:pPr algn="l">
              <a:defRPr sz="6400"/>
            </a:pPr>
            <a:r>
              <a:t>at least:</a:t>
            </a:r>
          </a:p>
          <a:p>
            <a:pPr algn="l">
              <a:defRPr sz="6400"/>
            </a:pPr>
          </a:p>
          <a:p>
            <a:pPr algn="l">
              <a:defRPr sz="6400"/>
            </a:pPr>
            <a:r>
              <a:t>at most:</a:t>
            </a:r>
          </a:p>
          <a:p>
            <a:pPr algn="l">
              <a:defRPr sz="6400"/>
            </a:pPr>
          </a:p>
          <a:p>
            <a:pPr algn="l">
              <a:defRPr sz="6400"/>
            </a:pPr>
            <a:r>
              <a:t>i.e., if there are </a:t>
            </a:r>
            <a:r>
              <a:rPr i="1">
                <a:latin typeface="Helvetica Neue"/>
                <a:ea typeface="Helvetica Neue"/>
                <a:cs typeface="Helvetica Neue"/>
                <a:sym typeface="Helvetica Neue"/>
              </a:rPr>
              <a:t>n</a:t>
            </a:r>
            <a:r>
              <a:t> items in the Vector, there are between 5</a:t>
            </a:r>
            <a:r>
              <a:rPr i="1">
                <a:latin typeface="Helvetica Neue"/>
                <a:ea typeface="Helvetica Neue"/>
                <a:cs typeface="Helvetica Neue"/>
                <a:sym typeface="Helvetica Neue"/>
              </a:rPr>
              <a:t>n</a:t>
            </a:r>
            <a:r>
              <a:t>+2 operations and 7</a:t>
            </a:r>
            <a:r>
              <a:rPr i="1">
                <a:latin typeface="Helvetica Neue"/>
                <a:ea typeface="Helvetica Neue"/>
                <a:cs typeface="Helvetica Neue"/>
                <a:sym typeface="Helvetica Neue"/>
              </a:rPr>
              <a:t>n</a:t>
            </a:r>
            <a:r>
              <a:t> operations completed in the function.</a:t>
            </a:r>
          </a:p>
        </p:txBody>
      </p:sp>
      <p:pic>
        <p:nvPicPr>
          <p:cNvPr id="405" name="pasted-image.tiff" descr="pasted-image.tiff"/>
          <p:cNvPicPr>
            <a:picLocks noChangeAspect="1"/>
          </p:cNvPicPr>
          <p:nvPr/>
        </p:nvPicPr>
        <p:blipFill>
          <a:blip r:embed="rId2">
            <a:extLst/>
          </a:blip>
          <a:stretch>
            <a:fillRect/>
          </a:stretch>
        </p:blipFill>
        <p:spPr>
          <a:xfrm>
            <a:off x="4267624" y="6689714"/>
            <a:ext cx="18021301" cy="1092201"/>
          </a:xfrm>
          <a:prstGeom prst="rect">
            <a:avLst/>
          </a:prstGeom>
          <a:ln w="12700">
            <a:miter lim="400000"/>
          </a:ln>
        </p:spPr>
      </p:pic>
      <p:pic>
        <p:nvPicPr>
          <p:cNvPr id="406" name="pasted-image.tiff" descr="pasted-image.tiff"/>
          <p:cNvPicPr>
            <a:picLocks noChangeAspect="1"/>
          </p:cNvPicPr>
          <p:nvPr/>
        </p:nvPicPr>
        <p:blipFill>
          <a:blip r:embed="rId3">
            <a:extLst/>
          </a:blip>
          <a:stretch>
            <a:fillRect/>
          </a:stretch>
        </p:blipFill>
        <p:spPr>
          <a:xfrm>
            <a:off x="4321275" y="8690745"/>
            <a:ext cx="16256001" cy="1092201"/>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8" name="Algorithm Analysis: Primitive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Primitive Operations</a:t>
            </a:r>
          </a:p>
        </p:txBody>
      </p:sp>
      <p:sp>
        <p:nvSpPr>
          <p:cNvPr id="409" name="Summary:…"/>
          <p:cNvSpPr txBox="1"/>
          <p:nvPr/>
        </p:nvSpPr>
        <p:spPr>
          <a:xfrm>
            <a:off x="903694" y="2585176"/>
            <a:ext cx="22576612" cy="1008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Summary:</a:t>
            </a:r>
          </a:p>
          <a:p>
            <a:pPr algn="l">
              <a:defRPr sz="6400"/>
            </a:pPr>
          </a:p>
          <a:p>
            <a:pPr algn="l">
              <a:defRPr sz="6400"/>
            </a:pPr>
            <a:r>
              <a:t>Primitive operations for </a:t>
            </a:r>
            <a:r>
              <a:rPr b="1" sz="7300">
                <a:latin typeface="Courier New"/>
                <a:ea typeface="Courier New"/>
                <a:cs typeface="Courier New"/>
                <a:sym typeface="Courier New"/>
              </a:rPr>
              <a:t>vectorMax()</a:t>
            </a:r>
            <a:r>
              <a:t>:</a:t>
            </a:r>
          </a:p>
          <a:p>
            <a:pPr algn="l">
              <a:defRPr sz="6400"/>
            </a:pPr>
          </a:p>
          <a:p>
            <a:pPr algn="l">
              <a:defRPr sz="6400"/>
            </a:pPr>
            <a:r>
              <a:t>best case:</a:t>
            </a:r>
          </a:p>
          <a:p>
            <a:pPr algn="l">
              <a:defRPr sz="6400"/>
            </a:pPr>
          </a:p>
          <a:p>
            <a:pPr algn="l">
              <a:defRPr sz="6400"/>
            </a:pPr>
            <a:r>
              <a:t>worst case:</a:t>
            </a:r>
          </a:p>
          <a:p>
            <a:pPr algn="l">
              <a:defRPr sz="6400"/>
            </a:pPr>
          </a:p>
          <a:p>
            <a:pPr algn="l">
              <a:defRPr sz="6400"/>
            </a:pPr>
            <a:r>
              <a:t>In other words, we can get a "best case" and "worst case" count</a:t>
            </a:r>
          </a:p>
        </p:txBody>
      </p:sp>
      <p:pic>
        <p:nvPicPr>
          <p:cNvPr id="410" name="pasted-image.tiff" descr="pasted-image.tiff"/>
          <p:cNvPicPr>
            <a:picLocks noChangeAspect="1"/>
          </p:cNvPicPr>
          <p:nvPr/>
        </p:nvPicPr>
        <p:blipFill>
          <a:blip r:embed="rId2">
            <a:extLst/>
          </a:blip>
          <a:srcRect l="82951" t="0" r="0" b="0"/>
          <a:stretch>
            <a:fillRect/>
          </a:stretch>
        </p:blipFill>
        <p:spPr>
          <a:xfrm>
            <a:off x="5173882" y="6759917"/>
            <a:ext cx="3072353" cy="1092201"/>
          </a:xfrm>
          <a:prstGeom prst="rect">
            <a:avLst/>
          </a:prstGeom>
          <a:ln w="12700">
            <a:miter lim="400000"/>
          </a:ln>
        </p:spPr>
      </p:pic>
      <p:pic>
        <p:nvPicPr>
          <p:cNvPr id="411" name="pasted-image.tiff" descr="pasted-image.tiff"/>
          <p:cNvPicPr>
            <a:picLocks noChangeAspect="1"/>
          </p:cNvPicPr>
          <p:nvPr/>
        </p:nvPicPr>
        <p:blipFill>
          <a:blip r:embed="rId3">
            <a:extLst/>
          </a:blip>
          <a:srcRect l="92122" t="0" r="0" b="0"/>
          <a:stretch>
            <a:fillRect/>
          </a:stretch>
        </p:blipFill>
        <p:spPr>
          <a:xfrm>
            <a:off x="5162346" y="8737548"/>
            <a:ext cx="1280634" cy="1092201"/>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3" name="Algorithm Analysis: Simplif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Simplify!</a:t>
            </a:r>
          </a:p>
        </p:txBody>
      </p:sp>
      <p:sp>
        <p:nvSpPr>
          <p:cNvPr id="414" name="Do we really need this much detail? Nope!…"/>
          <p:cNvSpPr txBox="1"/>
          <p:nvPr/>
        </p:nvSpPr>
        <p:spPr>
          <a:xfrm>
            <a:off x="3629894" y="2671076"/>
            <a:ext cx="17124213" cy="505792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Do we </a:t>
            </a:r>
            <a:r>
              <a:rPr i="1">
                <a:latin typeface="Helvetica Neue"/>
                <a:ea typeface="Helvetica Neue"/>
                <a:cs typeface="Helvetica Neue"/>
                <a:sym typeface="Helvetica Neue"/>
              </a:rPr>
              <a:t>really</a:t>
            </a:r>
            <a:r>
              <a:t> need this much detail? Nope!</a:t>
            </a:r>
          </a:p>
          <a:p>
            <a:pPr algn="l">
              <a:defRPr sz="6400"/>
            </a:pPr>
          </a:p>
          <a:p>
            <a:pPr algn="l">
              <a:defRPr sz="6400"/>
            </a:pPr>
            <a:r>
              <a:t>Let's simplify: we want a "big picture" approach.</a:t>
            </a:r>
          </a:p>
          <a:p>
            <a:pPr algn="l">
              <a:defRPr sz="6400"/>
            </a:pPr>
          </a:p>
          <a:p>
            <a:pPr algn="l">
              <a:defRPr sz="6400"/>
            </a:pPr>
            <a:r>
              <a:t>It is enough to know that </a:t>
            </a:r>
            <a:r>
              <a:rPr>
                <a:latin typeface="Courier"/>
                <a:ea typeface="Courier"/>
                <a:cs typeface="Courier"/>
                <a:sym typeface="Courier"/>
              </a:rPr>
              <a:t>vectorMax()</a:t>
            </a:r>
            <a:r>
              <a:t> grows</a:t>
            </a:r>
          </a:p>
        </p:txBody>
      </p:sp>
      <p:sp>
        <p:nvSpPr>
          <p:cNvPr id="415" name="linearly proportionally to n"/>
          <p:cNvSpPr txBox="1"/>
          <p:nvPr/>
        </p:nvSpPr>
        <p:spPr>
          <a:xfrm>
            <a:off x="5486552" y="8415234"/>
            <a:ext cx="13410896" cy="13660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1" i="1" sz="8400">
                <a:latin typeface="Helvetica Neue"/>
                <a:ea typeface="Helvetica Neue"/>
                <a:cs typeface="Helvetica Neue"/>
                <a:sym typeface="Helvetica Neue"/>
              </a:defRPr>
            </a:lvl1pPr>
          </a:lstStyle>
          <a:p>
            <a:pPr>
              <a:defRPr b="0" i="0">
                <a:latin typeface="+mn-lt"/>
                <a:ea typeface="+mn-ea"/>
                <a:cs typeface="+mn-cs"/>
                <a:sym typeface="Helvetica Neue Light"/>
              </a:defRPr>
            </a:pPr>
            <a:r>
              <a:rPr b="1" i="1">
                <a:latin typeface="Helvetica Neue"/>
                <a:ea typeface="Helvetica Neue"/>
                <a:cs typeface="Helvetica Neue"/>
                <a:sym typeface="Helvetica Neue"/>
              </a:rPr>
              <a:t>linearly proportionally to n</a:t>
            </a:r>
          </a:p>
        </p:txBody>
      </p:sp>
      <p:sp>
        <p:nvSpPr>
          <p:cNvPr id="416" name="In other words, as the number of elements increases, the algorithm has to do proportionally more work, and that relationship is linear. 8x more elements? 8x more work."/>
          <p:cNvSpPr txBox="1"/>
          <p:nvPr/>
        </p:nvSpPr>
        <p:spPr>
          <a:xfrm>
            <a:off x="1975999" y="10467523"/>
            <a:ext cx="20432002" cy="30498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6400"/>
            </a:lvl1pPr>
          </a:lstStyle>
          <a:p>
            <a:pPr/>
            <a:r>
              <a:t>In other words, as the number of elements increases, the algorithm has to do proportionally more work, and that relationship is linear. 8x more elements? 8x more work.</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8" name="Algorithm Analysis: Big-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Big-O</a:t>
            </a:r>
          </a:p>
        </p:txBody>
      </p:sp>
      <p:sp>
        <p:nvSpPr>
          <p:cNvPr id="419" name="Our simplification uses a mathematical construct known as…"/>
          <p:cNvSpPr txBox="1"/>
          <p:nvPr/>
        </p:nvSpPr>
        <p:spPr>
          <a:xfrm>
            <a:off x="587012" y="4123714"/>
            <a:ext cx="23209975" cy="70122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Our simplification uses a mathematical construct known as</a:t>
            </a:r>
          </a:p>
          <a:p>
            <a:pPr algn="l">
              <a:defRPr sz="6400"/>
            </a:pPr>
            <a:r>
              <a:t>“Big-O” notation — think “O” as in “on the Order of.”</a:t>
            </a:r>
          </a:p>
          <a:p>
            <a:pPr algn="l">
              <a:defRPr sz="6400"/>
            </a:pPr>
          </a:p>
          <a:p>
            <a:pPr algn="l">
              <a:defRPr sz="6400"/>
            </a:pPr>
            <a:r>
              <a:t>Wikipedia: </a:t>
            </a:r>
          </a:p>
          <a:p>
            <a:pPr algn="l">
              <a:defRPr sz="6400"/>
            </a:pPr>
            <a:r>
              <a:t>“Big-O notation describes the limiting behavior of a function when the argument tends towards a particular value or infinity, usually in terms of simpler functions.”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1" name="Algorithm Analysis: Big-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Big-O</a:t>
            </a:r>
          </a:p>
        </p:txBody>
      </p:sp>
      <p:pic>
        <p:nvPicPr>
          <p:cNvPr id="422" name="pasted-image.png" descr="pasted-image.png"/>
          <p:cNvPicPr>
            <a:picLocks noChangeAspect="1"/>
          </p:cNvPicPr>
          <p:nvPr/>
        </p:nvPicPr>
        <p:blipFill>
          <a:blip r:embed="rId2">
            <a:extLst/>
          </a:blip>
          <a:stretch>
            <a:fillRect/>
          </a:stretch>
        </p:blipFill>
        <p:spPr>
          <a:xfrm>
            <a:off x="675150" y="2493498"/>
            <a:ext cx="23033700" cy="4287099"/>
          </a:xfrm>
          <a:prstGeom prst="rect">
            <a:avLst/>
          </a:prstGeom>
          <a:ln w="12700">
            <a:miter lim="400000"/>
          </a:ln>
        </p:spPr>
      </p:pic>
      <p:grpSp>
        <p:nvGrpSpPr>
          <p:cNvPr id="434" name="Group"/>
          <p:cNvGrpSpPr/>
          <p:nvPr/>
        </p:nvGrpSpPr>
        <p:grpSpPr>
          <a:xfrm>
            <a:off x="3810292" y="6324427"/>
            <a:ext cx="17344756" cy="6276108"/>
            <a:chOff x="0" y="0"/>
            <a:chExt cx="17344755" cy="6276106"/>
          </a:xfrm>
        </p:grpSpPr>
        <p:sp>
          <p:nvSpPr>
            <p:cNvPr id="423" name="Rectangle"/>
            <p:cNvSpPr/>
            <p:nvPr/>
          </p:nvSpPr>
          <p:spPr>
            <a:xfrm>
              <a:off x="0" y="188711"/>
              <a:ext cx="17344756" cy="5581350"/>
            </a:xfrm>
            <a:prstGeom prst="rect">
              <a:avLst/>
            </a:prstGeom>
            <a:solidFill>
              <a:srgbClr val="FFFFFF"/>
            </a:solidFill>
            <a:ln w="12700" cap="flat">
              <a:noFill/>
              <a:miter lim="400000"/>
            </a:ln>
            <a:effectLst/>
          </p:spPr>
          <p:txBody>
            <a:bodyPr wrap="square" lIns="45719" tIns="45719" rIns="45719" bIns="45719" numCol="1" anchor="t">
              <a:noAutofit/>
            </a:bodyPr>
            <a:lstStyle/>
            <a:p>
              <a:pPr algn="l" defTabSz="914400">
                <a:defRPr baseline="-25000" sz="2400">
                  <a:uFill>
                    <a:solidFill>
                      <a:srgbClr val="000000"/>
                    </a:solidFill>
                  </a:uFill>
                  <a:latin typeface="Verdana"/>
                  <a:ea typeface="Verdana"/>
                  <a:cs typeface="Verdana"/>
                  <a:sym typeface="Verdana"/>
                </a:defRPr>
              </a:pPr>
            </a:p>
          </p:txBody>
        </p:sp>
        <p:sp>
          <p:nvSpPr>
            <p:cNvPr id="424" name="Line"/>
            <p:cNvSpPr/>
            <p:nvPr/>
          </p:nvSpPr>
          <p:spPr>
            <a:xfrm flipV="1">
              <a:off x="1669002" y="440738"/>
              <a:ext cx="1" cy="4414453"/>
            </a:xfrm>
            <a:prstGeom prst="line">
              <a:avLst/>
            </a:prstGeom>
            <a:noFill/>
            <a:ln w="139700" cap="flat">
              <a:solidFill>
                <a:srgbClr val="9411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latin typeface="Helvetica"/>
                  <a:ea typeface="Helvetica"/>
                  <a:cs typeface="Helvetica"/>
                  <a:sym typeface="Helvetica"/>
                </a:defRPr>
              </a:pPr>
            </a:p>
          </p:txBody>
        </p:sp>
        <p:sp>
          <p:nvSpPr>
            <p:cNvPr id="425" name="Line"/>
            <p:cNvSpPr/>
            <p:nvPr/>
          </p:nvSpPr>
          <p:spPr>
            <a:xfrm>
              <a:off x="1671292" y="4878926"/>
              <a:ext cx="14877020" cy="1"/>
            </a:xfrm>
            <a:prstGeom prst="line">
              <a:avLst/>
            </a:prstGeom>
            <a:noFill/>
            <a:ln w="139700" cap="flat">
              <a:solidFill>
                <a:srgbClr val="9411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latin typeface="Helvetica"/>
                  <a:ea typeface="Helvetica"/>
                  <a:cs typeface="Helvetica"/>
                  <a:sym typeface="Helvetica"/>
                </a:defRPr>
              </a:pPr>
            </a:p>
          </p:txBody>
        </p:sp>
        <p:sp>
          <p:nvSpPr>
            <p:cNvPr id="426" name="Line"/>
            <p:cNvSpPr/>
            <p:nvPr/>
          </p:nvSpPr>
          <p:spPr>
            <a:xfrm>
              <a:off x="1701699" y="1501829"/>
              <a:ext cx="14295153" cy="3471394"/>
            </a:xfrm>
            <a:custGeom>
              <a:avLst/>
              <a:gdLst/>
              <a:ahLst/>
              <a:cxnLst>
                <a:cxn ang="0">
                  <a:pos x="wd2" y="hd2"/>
                </a:cxn>
                <a:cxn ang="5400000">
                  <a:pos x="wd2" y="hd2"/>
                </a:cxn>
                <a:cxn ang="10800000">
                  <a:pos x="wd2" y="hd2"/>
                </a:cxn>
                <a:cxn ang="16200000">
                  <a:pos x="wd2" y="hd2"/>
                </a:cxn>
              </a:cxnLst>
              <a:rect l="0" t="0" r="r" b="b"/>
              <a:pathLst>
                <a:path w="21470" h="21428" fill="norm" stroke="1" extrusionOk="0">
                  <a:moveTo>
                    <a:pt x="41" y="21428"/>
                  </a:moveTo>
                  <a:cubicBezTo>
                    <a:pt x="-130" y="17566"/>
                    <a:pt x="241" y="13636"/>
                    <a:pt x="1001" y="11259"/>
                  </a:cubicBezTo>
                  <a:cubicBezTo>
                    <a:pt x="2110" y="7796"/>
                    <a:pt x="3596" y="8699"/>
                    <a:pt x="4984" y="8836"/>
                  </a:cubicBezTo>
                  <a:cubicBezTo>
                    <a:pt x="7846" y="9118"/>
                    <a:pt x="10602" y="5432"/>
                    <a:pt x="13387" y="3092"/>
                  </a:cubicBezTo>
                  <a:cubicBezTo>
                    <a:pt x="16039" y="863"/>
                    <a:pt x="18750" y="-172"/>
                    <a:pt x="21470" y="23"/>
                  </a:cubicBezTo>
                </a:path>
              </a:pathLst>
            </a:custGeom>
            <a:noFill/>
            <a:ln w="139700" cap="flat">
              <a:solidFill>
                <a:srgbClr val="9411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solidFill>
                    <a:srgbClr val="941100"/>
                  </a:solidFill>
                  <a:latin typeface="Helvetica"/>
                  <a:ea typeface="Helvetica"/>
                  <a:cs typeface="Helvetica"/>
                  <a:sym typeface="Helvetica"/>
                </a:defRPr>
              </a:pPr>
            </a:p>
          </p:txBody>
        </p:sp>
        <p:sp>
          <p:nvSpPr>
            <p:cNvPr id="427" name="Line"/>
            <p:cNvSpPr/>
            <p:nvPr/>
          </p:nvSpPr>
          <p:spPr>
            <a:xfrm>
              <a:off x="1712169" y="202888"/>
              <a:ext cx="14183472" cy="4739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642" y="17861"/>
                    <a:pt x="1647" y="14716"/>
                    <a:pt x="2897" y="12533"/>
                  </a:cubicBezTo>
                  <a:cubicBezTo>
                    <a:pt x="5624" y="7773"/>
                    <a:pt x="9017" y="8259"/>
                    <a:pt x="12045" y="5468"/>
                  </a:cubicBezTo>
                  <a:cubicBezTo>
                    <a:pt x="13462" y="4162"/>
                    <a:pt x="14800" y="2131"/>
                    <a:pt x="16275" y="1475"/>
                  </a:cubicBezTo>
                  <a:cubicBezTo>
                    <a:pt x="17148" y="1087"/>
                    <a:pt x="18035" y="1199"/>
                    <a:pt x="18915" y="1082"/>
                  </a:cubicBezTo>
                  <a:cubicBezTo>
                    <a:pt x="19818" y="962"/>
                    <a:pt x="20717" y="601"/>
                    <a:pt x="21600" y="0"/>
                  </a:cubicBezTo>
                </a:path>
              </a:pathLst>
            </a:custGeom>
            <a:noFill/>
            <a:ln w="139700" cap="flat">
              <a:solidFill>
                <a:srgbClr val="9411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latin typeface="Helvetica"/>
                  <a:ea typeface="Helvetica"/>
                  <a:cs typeface="Helvetica"/>
                  <a:sym typeface="Helvetica"/>
                </a:defRPr>
              </a:pPr>
            </a:p>
          </p:txBody>
        </p:sp>
        <p:sp>
          <p:nvSpPr>
            <p:cNvPr id="428" name="Line"/>
            <p:cNvSpPr/>
            <p:nvPr/>
          </p:nvSpPr>
          <p:spPr>
            <a:xfrm flipV="1">
              <a:off x="3660630" y="3059450"/>
              <a:ext cx="1" cy="1827733"/>
            </a:xfrm>
            <a:prstGeom prst="line">
              <a:avLst/>
            </a:prstGeom>
            <a:noFill/>
            <a:ln w="139700" cap="rnd">
              <a:solidFill>
                <a:srgbClr val="941100"/>
              </a:solidFill>
              <a:custDash>
                <a:ds d="100000" sp="200000"/>
              </a:custDash>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latin typeface="Helvetica"/>
                  <a:ea typeface="Helvetica"/>
                  <a:cs typeface="Helvetica"/>
                  <a:sym typeface="Helvetica"/>
                </a:defRPr>
              </a:pPr>
            </a:p>
          </p:txBody>
        </p:sp>
        <p:sp>
          <p:nvSpPr>
            <p:cNvPr id="429" name="n0"/>
            <p:cNvSpPr txBox="1"/>
            <p:nvPr/>
          </p:nvSpPr>
          <p:spPr>
            <a:xfrm>
              <a:off x="3452572" y="4737117"/>
              <a:ext cx="938394" cy="1144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p>
              <a:pPr algn="l" defTabSz="914400">
                <a:defRPr baseline="-10363" sz="4400">
                  <a:uFill>
                    <a:solidFill>
                      <a:srgbClr val="000000"/>
                    </a:solidFill>
                  </a:uFill>
                  <a:latin typeface="Verdana"/>
                  <a:ea typeface="Verdana"/>
                  <a:cs typeface="Verdana"/>
                  <a:sym typeface="Verdana"/>
                </a:defRPr>
              </a:pPr>
              <a:r>
                <a:t>n</a:t>
              </a:r>
              <a:r>
                <a:rPr baseline="-16363"/>
                <a:t>0</a:t>
              </a:r>
            </a:p>
          </p:txBody>
        </p:sp>
        <p:sp>
          <p:nvSpPr>
            <p:cNvPr id="430" name="input size"/>
            <p:cNvSpPr txBox="1"/>
            <p:nvPr/>
          </p:nvSpPr>
          <p:spPr>
            <a:xfrm>
              <a:off x="7436871" y="5132099"/>
              <a:ext cx="3345861" cy="1144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lgn="l" defTabSz="914400">
                <a:defRPr baseline="-10363" sz="4400">
                  <a:uFill>
                    <a:solidFill>
                      <a:srgbClr val="000000"/>
                    </a:solidFill>
                  </a:uFill>
                  <a:latin typeface="Verdana"/>
                  <a:ea typeface="Verdana"/>
                  <a:cs typeface="Verdana"/>
                  <a:sym typeface="Verdana"/>
                </a:defRPr>
              </a:lvl1pPr>
            </a:lstStyle>
            <a:p>
              <a:pPr/>
              <a:r>
                <a:t>input size</a:t>
              </a:r>
            </a:p>
          </p:txBody>
        </p:sp>
        <p:sp>
          <p:nvSpPr>
            <p:cNvPr id="431" name="Running Time"/>
            <p:cNvSpPr txBox="1"/>
            <p:nvPr/>
          </p:nvSpPr>
          <p:spPr>
            <a:xfrm rot="16200000">
              <a:off x="-1314665" y="1861150"/>
              <a:ext cx="4770336" cy="10480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lgn="l" defTabSz="914400">
                <a:defRPr baseline="-10363" sz="4400">
                  <a:uFill>
                    <a:solidFill>
                      <a:srgbClr val="000000"/>
                    </a:solidFill>
                  </a:uFill>
                  <a:latin typeface="Verdana"/>
                  <a:ea typeface="Verdana"/>
                  <a:cs typeface="Verdana"/>
                  <a:sym typeface="Verdana"/>
                </a:defRPr>
              </a:lvl1pPr>
            </a:lstStyle>
            <a:p>
              <a:pPr/>
              <a:r>
                <a:t>Running Time</a:t>
              </a:r>
            </a:p>
          </p:txBody>
        </p:sp>
        <p:sp>
          <p:nvSpPr>
            <p:cNvPr id="432" name="f(n)"/>
            <p:cNvSpPr txBox="1"/>
            <p:nvPr/>
          </p:nvSpPr>
          <p:spPr>
            <a:xfrm>
              <a:off x="15201622" y="1813163"/>
              <a:ext cx="1473248" cy="1144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lgn="l" defTabSz="914400">
                <a:defRPr baseline="-10363" sz="4400">
                  <a:uFill>
                    <a:solidFill>
                      <a:srgbClr val="000000"/>
                    </a:solidFill>
                  </a:uFill>
                  <a:latin typeface="Verdana"/>
                  <a:ea typeface="Verdana"/>
                  <a:cs typeface="Verdana"/>
                  <a:sym typeface="Verdana"/>
                </a:defRPr>
              </a:lvl1pPr>
            </a:lstStyle>
            <a:p>
              <a:pPr/>
              <a:r>
                <a:t>f(n)</a:t>
              </a:r>
            </a:p>
          </p:txBody>
        </p:sp>
        <p:sp>
          <p:nvSpPr>
            <p:cNvPr id="433" name="g(n)"/>
            <p:cNvSpPr txBox="1"/>
            <p:nvPr/>
          </p:nvSpPr>
          <p:spPr>
            <a:xfrm>
              <a:off x="15114771" y="399611"/>
              <a:ext cx="1646951" cy="1144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lgn="l" defTabSz="914400">
                <a:defRPr baseline="-10363" sz="4400">
                  <a:uFill>
                    <a:solidFill>
                      <a:srgbClr val="000000"/>
                    </a:solidFill>
                  </a:uFill>
                  <a:latin typeface="Verdana"/>
                  <a:ea typeface="Verdana"/>
                  <a:cs typeface="Verdana"/>
                  <a:sym typeface="Verdana"/>
                </a:defRPr>
              </a:lvl1pPr>
            </a:lstStyle>
            <a:p>
              <a:pPr/>
              <a:r>
                <a:t>g(n)</a:t>
              </a:r>
            </a:p>
          </p:txBody>
        </p:sp>
      </p:gr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6" name="Algorithm Analysis: Big-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Big-O</a:t>
            </a:r>
          </a:p>
        </p:txBody>
      </p:sp>
      <p:sp>
        <p:nvSpPr>
          <p:cNvPr id="437" name="Dirty little trick for figuring out Big-O: look at the number of steps you calculated, throw out all the constants, find the “biggest factor” and that’s your answer:…"/>
          <p:cNvSpPr txBox="1"/>
          <p:nvPr/>
        </p:nvSpPr>
        <p:spPr>
          <a:xfrm>
            <a:off x="587012" y="2841550"/>
            <a:ext cx="23209975" cy="8032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Dirty little trick for figuring out Big-O: look at the number of steps you calculated, throw out all the constants, find the “biggest factor” and that’s your answer:</a:t>
            </a:r>
          </a:p>
          <a:p>
            <a:pPr algn="l">
              <a:defRPr sz="6400"/>
            </a:pPr>
          </a:p>
          <a:p>
            <a:pPr>
              <a:defRPr sz="6400"/>
            </a:pPr>
            <a:r>
              <a:rPr sz="6900">
                <a:latin typeface="Times New Roman"/>
                <a:ea typeface="Times New Roman"/>
                <a:cs typeface="Times New Roman"/>
                <a:sym typeface="Times New Roman"/>
              </a:rPr>
              <a:t>5</a:t>
            </a:r>
            <a:r>
              <a:rPr i="1" sz="6900">
                <a:latin typeface="Times New Roman"/>
                <a:ea typeface="Times New Roman"/>
                <a:cs typeface="Times New Roman"/>
                <a:sym typeface="Times New Roman"/>
              </a:rPr>
              <a:t>n </a:t>
            </a:r>
            <a:r>
              <a:rPr sz="6900">
                <a:latin typeface="Times New Roman"/>
                <a:ea typeface="Times New Roman"/>
                <a:cs typeface="Times New Roman"/>
                <a:sym typeface="Times New Roman"/>
              </a:rPr>
              <a:t>+</a:t>
            </a:r>
            <a:r>
              <a:rPr i="1" sz="6900">
                <a:latin typeface="Times New Roman"/>
                <a:ea typeface="Times New Roman"/>
                <a:cs typeface="Times New Roman"/>
                <a:sym typeface="Times New Roman"/>
              </a:rPr>
              <a:t> </a:t>
            </a:r>
            <a:r>
              <a:rPr sz="6900">
                <a:latin typeface="Times New Roman"/>
                <a:ea typeface="Times New Roman"/>
                <a:cs typeface="Times New Roman"/>
                <a:sym typeface="Times New Roman"/>
              </a:rPr>
              <a:t>2</a:t>
            </a:r>
            <a:r>
              <a:t> is O(</a:t>
            </a:r>
            <a:r>
              <a:rPr i="1">
                <a:latin typeface="Helvetica Neue"/>
                <a:ea typeface="Helvetica Neue"/>
                <a:cs typeface="Helvetica Neue"/>
                <a:sym typeface="Helvetica Neue"/>
              </a:rPr>
              <a:t>n</a:t>
            </a:r>
            <a:r>
              <a:t>)</a:t>
            </a:r>
          </a:p>
          <a:p>
            <a:pPr algn="l">
              <a:defRPr sz="6400"/>
            </a:pPr>
          </a:p>
          <a:p>
            <a:pPr algn="l">
              <a:defRPr sz="6400"/>
            </a:pPr>
            <a:r>
              <a:t>Why? Because constants are not important at this level of understanding.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9" name="Algorithm Analysis: Big-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Big-O</a:t>
            </a:r>
          </a:p>
        </p:txBody>
      </p:sp>
      <p:sp>
        <p:nvSpPr>
          <p:cNvPr id="440" name="We will care about the following functions that appear often in data structures:…"/>
          <p:cNvSpPr txBox="1"/>
          <p:nvPr/>
        </p:nvSpPr>
        <p:spPr>
          <a:xfrm>
            <a:off x="587013" y="2237608"/>
            <a:ext cx="23209975" cy="9984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We will care about the following functions that appear often in data structures:</a:t>
            </a:r>
          </a:p>
          <a:p>
            <a:pPr algn="l">
              <a:defRPr sz="6400"/>
            </a:pPr>
          </a:p>
          <a:p>
            <a:pPr algn="l">
              <a:defRPr sz="6400"/>
            </a:pPr>
          </a:p>
          <a:p>
            <a:pPr algn="l">
              <a:defRPr sz="6400"/>
            </a:pPr>
          </a:p>
          <a:p>
            <a:pPr algn="l">
              <a:defRPr sz="6400"/>
            </a:pPr>
          </a:p>
          <a:p>
            <a:pPr algn="l">
              <a:defRPr sz="6400"/>
            </a:pPr>
          </a:p>
          <a:p>
            <a:pPr algn="l">
              <a:defRPr sz="6400"/>
            </a:pPr>
            <a:r>
              <a:t>When you are deciding what Big-O is for an algorithm or function, simplify until you reach one of these functions, and you will have your answer.</a:t>
            </a:r>
          </a:p>
        </p:txBody>
      </p:sp>
      <p:graphicFrame>
        <p:nvGraphicFramePr>
          <p:cNvPr id="441" name="Table"/>
          <p:cNvGraphicFramePr/>
          <p:nvPr/>
        </p:nvGraphicFramePr>
        <p:xfrm>
          <a:off x="659088" y="5246623"/>
          <a:ext cx="23078524" cy="3235453"/>
        </p:xfrm>
        <a:graphic xmlns:a="http://schemas.openxmlformats.org/drawingml/2006/main">
          <a:graphicData uri="http://schemas.openxmlformats.org/drawingml/2006/table">
            <a:tbl>
              <a:tblPr firstCol="0" firstRow="1" lastCol="0" lastRow="0" bandCol="0" bandRow="1" rtl="0">
                <a:tableStyleId>{EEE7283C-3CF3-47DC-8721-378D4A62B228}</a:tableStyleId>
              </a:tblPr>
              <a:tblGrid>
                <a:gridCol w="3295117"/>
                <a:gridCol w="3295117"/>
                <a:gridCol w="3295117"/>
                <a:gridCol w="3295117"/>
                <a:gridCol w="3295117"/>
                <a:gridCol w="3295117"/>
                <a:gridCol w="3295117"/>
              </a:tblGrid>
              <a:tr h="1611376">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constant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logarithmic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linear</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n log n</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quadratic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b="1" i="1" sz="3600">
                          <a:uFill>
                            <a:solidFill>
                              <a:srgbClr val="FFFFFF"/>
                            </a:solidFill>
                          </a:uFill>
                          <a:latin typeface="Verdana"/>
                          <a:ea typeface="Verdana"/>
                          <a:cs typeface="Verdana"/>
                          <a:sym typeface="Verdana"/>
                        </a:defRPr>
                      </a:pPr>
                      <a:r>
                        <a:t>polynomial</a:t>
                      </a:r>
                    </a:p>
                    <a:p>
                      <a:pPr algn="ctr" defTabSz="457200">
                        <a:defRPr b="1" i="1" sz="2900">
                          <a:uFill>
                            <a:solidFill>
                              <a:srgbClr val="FFFFFF"/>
                            </a:solidFill>
                          </a:uFill>
                          <a:latin typeface="Verdana"/>
                          <a:ea typeface="Verdana"/>
                          <a:cs typeface="Verdana"/>
                          <a:sym typeface="Verdana"/>
                        </a:defRPr>
                      </a:pPr>
                      <a:r>
                        <a:t>(other than n</a:t>
                      </a:r>
                      <a:r>
                        <a:rPr baseline="31999"/>
                        <a:t>2</a:t>
                      </a:r>
                      <a:r>
                        <a: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exponential</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r>
              <a:tr h="1611376">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O(n 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O(n</a:t>
                      </a:r>
                      <a:r>
                        <a:rPr baseline="31999"/>
                        <a:t>2</a:t>
                      </a:r>
                      <a:r>
                        <a:t>)</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O(n</a:t>
                      </a:r>
                      <a:r>
                        <a:rPr baseline="31999"/>
                        <a:t>k</a:t>
                      </a:r>
                      <a:r>
                        <a:t>) (k≥1)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O(a</a:t>
                      </a:r>
                      <a:r>
                        <a:rPr baseline="31999"/>
                        <a:t>n</a:t>
                      </a:r>
                      <a:r>
                        <a:t>) (a&gt;1)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r>
            </a:tbl>
          </a:graphicData>
        </a:graphic>
      </p:graphicFrame>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3" name="Algorithm Analysis: Big-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Big-O</a:t>
            </a:r>
          </a:p>
        </p:txBody>
      </p:sp>
      <p:sp>
        <p:nvSpPr>
          <p:cNvPr id="444" name="Practice: what is Big-O for this function?…"/>
          <p:cNvSpPr txBox="1"/>
          <p:nvPr/>
        </p:nvSpPr>
        <p:spPr>
          <a:xfrm>
            <a:off x="587013" y="6346979"/>
            <a:ext cx="23209975" cy="40521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Practice: what is Big-O for this function?</a:t>
            </a:r>
          </a:p>
          <a:p>
            <a:pPr algn="l">
              <a:defRPr sz="6400"/>
            </a:pPr>
          </a:p>
          <a:p>
            <a:pPr>
              <a:defRPr sz="6900">
                <a:latin typeface="Times New Roman"/>
                <a:ea typeface="Times New Roman"/>
                <a:cs typeface="Times New Roman"/>
                <a:sym typeface="Times New Roman"/>
              </a:defRPr>
            </a:pPr>
            <a:r>
              <a:t>20</a:t>
            </a:r>
            <a:r>
              <a:rPr i="1"/>
              <a:t>n</a:t>
            </a:r>
            <a:r>
              <a:rPr baseline="31999"/>
              <a:t>3</a:t>
            </a:r>
            <a:r>
              <a:t> + 10</a:t>
            </a:r>
            <a:r>
              <a:rPr i="1"/>
              <a:t>n</a:t>
            </a:r>
            <a:r>
              <a:t> log </a:t>
            </a:r>
            <a:r>
              <a:rPr i="1"/>
              <a:t>n</a:t>
            </a:r>
            <a:r>
              <a:t> + 5</a:t>
            </a:r>
          </a:p>
        </p:txBody>
      </p:sp>
      <p:sp>
        <p:nvSpPr>
          <p:cNvPr id="445" name="Answer: O(n3)"/>
          <p:cNvSpPr txBox="1"/>
          <p:nvPr/>
        </p:nvSpPr>
        <p:spPr>
          <a:xfrm>
            <a:off x="9500700" y="10211406"/>
            <a:ext cx="5382600" cy="106862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sz="6400">
                <a:latin typeface="Helvetica Neue"/>
                <a:ea typeface="Helvetica Neue"/>
                <a:cs typeface="Helvetica Neue"/>
                <a:sym typeface="Helvetica Neue"/>
              </a:defRPr>
            </a:pPr>
            <a:r>
              <a:t>Answer: O(n</a:t>
            </a:r>
            <a:r>
              <a:rPr baseline="31999"/>
              <a:t>3</a:t>
            </a:r>
            <a:r>
              <a:t>)</a:t>
            </a:r>
          </a:p>
        </p:txBody>
      </p:sp>
      <p:sp>
        <p:nvSpPr>
          <p:cNvPr id="446" name="First, strip the constants: n3 + n log n…"/>
          <p:cNvSpPr txBox="1"/>
          <p:nvPr/>
        </p:nvSpPr>
        <p:spPr>
          <a:xfrm>
            <a:off x="5561059" y="11358173"/>
            <a:ext cx="13261882" cy="20592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400"/>
            </a:pPr>
            <a:r>
              <a:t>First, strip the constants: </a:t>
            </a:r>
            <a:r>
              <a:rPr i="1">
                <a:latin typeface="Helvetica Neue"/>
                <a:ea typeface="Helvetica Neue"/>
                <a:cs typeface="Helvetica Neue"/>
                <a:sym typeface="Helvetica Neue"/>
              </a:rPr>
              <a:t>n</a:t>
            </a:r>
            <a:r>
              <a:rPr baseline="31999"/>
              <a:t>3</a:t>
            </a:r>
            <a:r>
              <a:t> + </a:t>
            </a:r>
            <a:r>
              <a:rPr i="1">
                <a:latin typeface="Helvetica Neue"/>
                <a:ea typeface="Helvetica Neue"/>
                <a:cs typeface="Helvetica Neue"/>
                <a:sym typeface="Helvetica Neue"/>
              </a:rPr>
              <a:t>n</a:t>
            </a:r>
            <a:r>
              <a:t> log </a:t>
            </a:r>
            <a:r>
              <a:rPr i="1">
                <a:latin typeface="Helvetica Neue"/>
                <a:ea typeface="Helvetica Neue"/>
                <a:cs typeface="Helvetica Neue"/>
                <a:sym typeface="Helvetica Neue"/>
              </a:rPr>
              <a:t>n</a:t>
            </a:r>
            <a:endParaRPr i="1">
              <a:latin typeface="Helvetica Neue"/>
              <a:ea typeface="Helvetica Neue"/>
              <a:cs typeface="Helvetica Neue"/>
              <a:sym typeface="Helvetica Neue"/>
            </a:endParaRPr>
          </a:p>
          <a:p>
            <a:pPr>
              <a:defRPr sz="6400"/>
            </a:pPr>
            <a:r>
              <a:t>Then, find the biggest factor: </a:t>
            </a:r>
            <a:r>
              <a:rPr i="1">
                <a:latin typeface="Helvetica Neue"/>
                <a:ea typeface="Helvetica Neue"/>
                <a:cs typeface="Helvetica Neue"/>
                <a:sym typeface="Helvetica Neue"/>
              </a:rPr>
              <a:t>n</a:t>
            </a:r>
            <a:r>
              <a:rPr baseline="31999"/>
              <a:t>3</a:t>
            </a:r>
            <a:r>
              <a:t> </a:t>
            </a:r>
          </a:p>
        </p:txBody>
      </p:sp>
      <p:graphicFrame>
        <p:nvGraphicFramePr>
          <p:cNvPr id="447" name="Table"/>
          <p:cNvGraphicFramePr/>
          <p:nvPr/>
        </p:nvGraphicFramePr>
        <p:xfrm>
          <a:off x="659088" y="2513205"/>
          <a:ext cx="23078524" cy="3235453"/>
        </p:xfrm>
        <a:graphic xmlns:a="http://schemas.openxmlformats.org/drawingml/2006/main">
          <a:graphicData uri="http://schemas.openxmlformats.org/drawingml/2006/table">
            <a:tbl>
              <a:tblPr firstCol="0" firstRow="1" lastCol="0" lastRow="0" bandCol="0" bandRow="1" rtl="0">
                <a:tableStyleId>{EEE7283C-3CF3-47DC-8721-378D4A62B228}</a:tableStyleId>
              </a:tblPr>
              <a:tblGrid>
                <a:gridCol w="3295117"/>
                <a:gridCol w="3295117"/>
                <a:gridCol w="3295117"/>
                <a:gridCol w="3295117"/>
                <a:gridCol w="3295117"/>
                <a:gridCol w="3295117"/>
                <a:gridCol w="3295117"/>
              </a:tblGrid>
              <a:tr h="1611376">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constant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logarithmic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linear</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n log n</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quadratic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b="1" i="1" sz="3600">
                          <a:uFill>
                            <a:solidFill>
                              <a:srgbClr val="FFFFFF"/>
                            </a:solidFill>
                          </a:uFill>
                          <a:latin typeface="Verdana"/>
                          <a:ea typeface="Verdana"/>
                          <a:cs typeface="Verdana"/>
                          <a:sym typeface="Verdana"/>
                        </a:defRPr>
                      </a:pPr>
                      <a:r>
                        <a:t>polynomial</a:t>
                      </a:r>
                    </a:p>
                    <a:p>
                      <a:pPr algn="ctr" defTabSz="457200">
                        <a:defRPr b="1" i="1" sz="2900">
                          <a:uFill>
                            <a:solidFill>
                              <a:srgbClr val="FFFFFF"/>
                            </a:solidFill>
                          </a:uFill>
                          <a:latin typeface="Verdana"/>
                          <a:ea typeface="Verdana"/>
                          <a:cs typeface="Verdana"/>
                          <a:sym typeface="Verdana"/>
                        </a:defRPr>
                      </a:pPr>
                      <a:r>
                        <a:t>(other than n</a:t>
                      </a:r>
                      <a:r>
                        <a:rPr baseline="31999"/>
                        <a:t>2</a:t>
                      </a:r>
                      <a:r>
                        <a: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exponential</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r>
              <a:tr h="1611376">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O(n 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O(n</a:t>
                      </a:r>
                      <a:r>
                        <a:rPr baseline="31999"/>
                        <a:t>2</a:t>
                      </a:r>
                      <a:r>
                        <a:t>)</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O(n</a:t>
                      </a:r>
                      <a:r>
                        <a:rPr baseline="31999"/>
                        <a:t>k</a:t>
                      </a:r>
                      <a:r>
                        <a:t>) (k≥1)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O(a</a:t>
                      </a:r>
                      <a:r>
                        <a:rPr baseline="31999"/>
                        <a:t>n</a:t>
                      </a:r>
                      <a:r>
                        <a:t>) (a&gt;1)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r>
            </a:tbl>
          </a:graphicData>
        </a:graphic>
      </p:graphicFrame>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6" grpId="2"/>
      <p:bldP build="whole" bldLvl="1" animBg="1" rev="0" advAuto="0" spid="445" grpId="1"/>
    </p:bldLst>
  </p:timing>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Algorithm Analysis: Big-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Big-O</a:t>
            </a:r>
          </a:p>
        </p:txBody>
      </p:sp>
      <p:sp>
        <p:nvSpPr>
          <p:cNvPr id="450" name="Practice: what is Big-O for this function?…"/>
          <p:cNvSpPr txBox="1"/>
          <p:nvPr/>
        </p:nvSpPr>
        <p:spPr>
          <a:xfrm>
            <a:off x="587013" y="6346979"/>
            <a:ext cx="23209975" cy="40521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6400"/>
            </a:pPr>
            <a:r>
              <a:t>Practice: what is Big-O for this function?</a:t>
            </a:r>
          </a:p>
          <a:p>
            <a:pPr algn="l">
              <a:defRPr sz="6400"/>
            </a:pPr>
          </a:p>
          <a:p>
            <a:pPr>
              <a:defRPr sz="6900">
                <a:latin typeface="Times New Roman"/>
                <a:ea typeface="Times New Roman"/>
                <a:cs typeface="Times New Roman"/>
                <a:sym typeface="Times New Roman"/>
              </a:defRPr>
            </a:pPr>
            <a:r>
              <a:t>2000 log n + 7</a:t>
            </a:r>
            <a:r>
              <a:rPr i="1"/>
              <a:t>n</a:t>
            </a:r>
            <a:r>
              <a:t> log </a:t>
            </a:r>
            <a:r>
              <a:rPr i="1"/>
              <a:t>n</a:t>
            </a:r>
            <a:r>
              <a:t> + 5</a:t>
            </a:r>
          </a:p>
        </p:txBody>
      </p:sp>
      <p:graphicFrame>
        <p:nvGraphicFramePr>
          <p:cNvPr id="451" name="Table"/>
          <p:cNvGraphicFramePr/>
          <p:nvPr/>
        </p:nvGraphicFramePr>
        <p:xfrm>
          <a:off x="659088" y="2513205"/>
          <a:ext cx="23078524" cy="3235453"/>
        </p:xfrm>
        <a:graphic xmlns:a="http://schemas.openxmlformats.org/drawingml/2006/main">
          <a:graphicData uri="http://schemas.openxmlformats.org/drawingml/2006/table">
            <a:tbl>
              <a:tblPr firstCol="0" firstRow="1" lastCol="0" lastRow="0" bandCol="0" bandRow="1" rtl="0">
                <a:tableStyleId>{EEE7283C-3CF3-47DC-8721-378D4A62B228}</a:tableStyleId>
              </a:tblPr>
              <a:tblGrid>
                <a:gridCol w="3295117"/>
                <a:gridCol w="3295117"/>
                <a:gridCol w="3295117"/>
                <a:gridCol w="3295117"/>
                <a:gridCol w="3295117"/>
                <a:gridCol w="3295117"/>
                <a:gridCol w="3295117"/>
              </a:tblGrid>
              <a:tr h="1611376">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constant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logarithmic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linear</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n log n</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quadratic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b="1" i="1" sz="3600">
                          <a:uFill>
                            <a:solidFill>
                              <a:srgbClr val="FFFFFF"/>
                            </a:solidFill>
                          </a:uFill>
                          <a:latin typeface="Verdana"/>
                          <a:ea typeface="Verdana"/>
                          <a:cs typeface="Verdana"/>
                          <a:sym typeface="Verdana"/>
                        </a:defRPr>
                      </a:pPr>
                      <a:r>
                        <a:t>polynomial</a:t>
                      </a:r>
                    </a:p>
                    <a:p>
                      <a:pPr algn="ctr" defTabSz="457200">
                        <a:defRPr b="1" i="1" sz="2900">
                          <a:uFill>
                            <a:solidFill>
                              <a:srgbClr val="FFFFFF"/>
                            </a:solidFill>
                          </a:uFill>
                          <a:latin typeface="Verdana"/>
                          <a:ea typeface="Verdana"/>
                          <a:cs typeface="Verdana"/>
                          <a:sym typeface="Verdana"/>
                        </a:defRPr>
                      </a:pPr>
                      <a:r>
                        <a:t>(other than n</a:t>
                      </a:r>
                      <a:r>
                        <a:rPr baseline="31999"/>
                        <a:t>2</a:t>
                      </a:r>
                      <a:r>
                        <a: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600">
                          <a:solidFill>
                            <a:srgbClr val="FFFFFF"/>
                          </a:solidFill>
                          <a:uFill>
                            <a:solidFill>
                              <a:srgbClr val="FFFFFF"/>
                            </a:solidFill>
                          </a:uFill>
                          <a:latin typeface="Verdana"/>
                          <a:ea typeface="Verdana"/>
                          <a:cs typeface="Verdana"/>
                          <a:sym typeface="Verdana"/>
                        </a:rPr>
                        <a:t>exponential</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r>
              <a:tr h="1611376">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600">
                          <a:uFill>
                            <a:solidFill>
                              <a:srgbClr val="000000"/>
                            </a:solidFill>
                          </a:uFill>
                          <a:latin typeface="Verdana"/>
                          <a:ea typeface="Verdana"/>
                          <a:cs typeface="Verdana"/>
                          <a:sym typeface="Verdana"/>
                        </a:rPr>
                        <a:t>O(n 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O(n</a:t>
                      </a:r>
                      <a:r>
                        <a:rPr baseline="31999"/>
                        <a:t>2</a:t>
                      </a:r>
                      <a:r>
                        <a:t>)</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O(n</a:t>
                      </a:r>
                      <a:r>
                        <a:rPr baseline="31999"/>
                        <a:t>k</a:t>
                      </a:r>
                      <a:r>
                        <a:t>) (k≥1)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600">
                          <a:solidFill>
                            <a:srgbClr val="000000"/>
                          </a:solidFill>
                          <a:uFill>
                            <a:solidFill>
                              <a:srgbClr val="000000"/>
                            </a:solidFill>
                          </a:uFill>
                          <a:latin typeface="Verdana"/>
                          <a:ea typeface="Verdana"/>
                          <a:cs typeface="Verdana"/>
                          <a:sym typeface="Verdana"/>
                        </a:defRPr>
                      </a:pPr>
                      <a:r>
                        <a:t>O(a</a:t>
                      </a:r>
                      <a:r>
                        <a:rPr baseline="31999"/>
                        <a:t>n</a:t>
                      </a:r>
                      <a:r>
                        <a:t>) (a&gt;1)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r>
            </a:tbl>
          </a:graphicData>
        </a:graphic>
      </p:graphicFrame>
      <p:sp>
        <p:nvSpPr>
          <p:cNvPr id="452" name="Answer: O(n log n)"/>
          <p:cNvSpPr txBox="1"/>
          <p:nvPr/>
        </p:nvSpPr>
        <p:spPr>
          <a:xfrm>
            <a:off x="8582914" y="10211406"/>
            <a:ext cx="7218173" cy="106862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6400">
                <a:latin typeface="Helvetica Neue"/>
                <a:ea typeface="Helvetica Neue"/>
                <a:cs typeface="Helvetica Neue"/>
                <a:sym typeface="Helvetica Neue"/>
              </a:defRPr>
            </a:lvl1pPr>
          </a:lstStyle>
          <a:p>
            <a:pPr/>
            <a:r>
              <a:t>Answer: O(n log n)</a:t>
            </a:r>
          </a:p>
        </p:txBody>
      </p:sp>
      <p:sp>
        <p:nvSpPr>
          <p:cNvPr id="453" name="First, strip the constants: log n + n log n…"/>
          <p:cNvSpPr txBox="1"/>
          <p:nvPr/>
        </p:nvSpPr>
        <p:spPr>
          <a:xfrm>
            <a:off x="5071618" y="11358173"/>
            <a:ext cx="14240765" cy="20592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400"/>
            </a:pPr>
            <a:r>
              <a:t>First, strip the constants: log</a:t>
            </a:r>
            <a:r>
              <a:rPr i="1">
                <a:latin typeface="Helvetica Neue"/>
                <a:ea typeface="Helvetica Neue"/>
                <a:cs typeface="Helvetica Neue"/>
                <a:sym typeface="Helvetica Neue"/>
              </a:rPr>
              <a:t> n</a:t>
            </a:r>
            <a:r>
              <a:t> + </a:t>
            </a:r>
            <a:r>
              <a:rPr i="1">
                <a:latin typeface="Helvetica Neue"/>
                <a:ea typeface="Helvetica Neue"/>
                <a:cs typeface="Helvetica Neue"/>
                <a:sym typeface="Helvetica Neue"/>
              </a:rPr>
              <a:t>n</a:t>
            </a:r>
            <a:r>
              <a:t> log </a:t>
            </a:r>
            <a:r>
              <a:rPr i="1">
                <a:latin typeface="Helvetica Neue"/>
                <a:ea typeface="Helvetica Neue"/>
                <a:cs typeface="Helvetica Neue"/>
                <a:sym typeface="Helvetica Neue"/>
              </a:rPr>
              <a:t>n</a:t>
            </a:r>
            <a:endParaRPr i="1">
              <a:latin typeface="Helvetica Neue"/>
              <a:ea typeface="Helvetica Neue"/>
              <a:cs typeface="Helvetica Neue"/>
              <a:sym typeface="Helvetica Neue"/>
            </a:endParaRPr>
          </a:p>
          <a:p>
            <a:pPr>
              <a:defRPr sz="6400"/>
            </a:pPr>
            <a:r>
              <a:t>Then, find the biggest factor: </a:t>
            </a:r>
            <a:r>
              <a:rPr i="1">
                <a:latin typeface="Helvetica Neue"/>
                <a:ea typeface="Helvetica Neue"/>
                <a:cs typeface="Helvetica Neue"/>
                <a:sym typeface="Helvetica Neue"/>
              </a:rPr>
              <a:t>n</a:t>
            </a:r>
            <a:r>
              <a:t> log</a:t>
            </a:r>
            <a:r>
              <a:rPr i="1">
                <a:latin typeface="Helvetica Neue"/>
                <a:ea typeface="Helvetica Neue"/>
                <a:cs typeface="Helvetica Neue"/>
                <a:sym typeface="Helvetica Neue"/>
              </a:rPr>
              <a:t> n</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2" grpId="1"/>
      <p:bldP build="whole" bldLvl="1" animBg="1" rev="0" advAuto="0" spid="453" grpId="2"/>
    </p:bldLst>
  </p:timing>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5" name="Algorithm Analysis: Back to vectorMax()"/>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Back to vectorMax()</a:t>
            </a:r>
          </a:p>
        </p:txBody>
      </p:sp>
      <p:sp>
        <p:nvSpPr>
          <p:cNvPr id="456" name="When you are analyzing an algorithm or code for its computational complexity using Big-O notation, you can ignore the primitive operations that would contribute less-important factors to the run-time. Also, you always take the worst case behavior for Big-O."/>
          <p:cNvSpPr txBox="1"/>
          <p:nvPr/>
        </p:nvSpPr>
        <p:spPr>
          <a:xfrm>
            <a:off x="903694" y="7655440"/>
            <a:ext cx="22576612" cy="5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When you are analyzing an algorithm or code for its </a:t>
            </a:r>
            <a:r>
              <a:rPr i="1">
                <a:latin typeface="Helvetica Neue"/>
                <a:ea typeface="Helvetica Neue"/>
                <a:cs typeface="Helvetica Neue"/>
                <a:sym typeface="Helvetica Neue"/>
              </a:rPr>
              <a:t>computational complexity</a:t>
            </a:r>
            <a:r>
              <a:t> using Big-O notation, you can ignore the primitive operations that would contribute less-important factors to the run-time. Also, you always take the </a:t>
            </a:r>
            <a:r>
              <a:rPr i="1">
                <a:latin typeface="Helvetica Neue"/>
                <a:ea typeface="Helvetica Neue"/>
                <a:cs typeface="Helvetica Neue"/>
                <a:sym typeface="Helvetica Neue"/>
              </a:rPr>
              <a:t>worst case</a:t>
            </a:r>
            <a:r>
              <a:t> behavior for Big-O.</a:t>
            </a:r>
          </a:p>
          <a:p>
            <a:pPr algn="l"/>
          </a:p>
          <a:p>
            <a:pPr algn="l"/>
          </a:p>
        </p:txBody>
      </p:sp>
      <p:grpSp>
        <p:nvGrpSpPr>
          <p:cNvPr id="459" name="int vectorMax(Vector&lt;int&gt; &amp;v){…"/>
          <p:cNvGrpSpPr/>
          <p:nvPr/>
        </p:nvGrpSpPr>
        <p:grpSpPr>
          <a:xfrm>
            <a:off x="7895378" y="1983063"/>
            <a:ext cx="8593244" cy="5207001"/>
            <a:chOff x="0" y="0"/>
            <a:chExt cx="8593242" cy="5207000"/>
          </a:xfrm>
        </p:grpSpPr>
        <p:sp>
          <p:nvSpPr>
            <p:cNvPr id="458" name="int vectorMax(Vector&lt;int&gt; &amp;v){…"/>
            <p:cNvSpPr txBox="1"/>
            <p:nvPr/>
          </p:nvSpPr>
          <p:spPr>
            <a:xfrm>
              <a:off x="38100" y="38100"/>
              <a:ext cx="8517043" cy="5130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33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3300">
                  <a:latin typeface="Menlo"/>
                  <a:ea typeface="Menlo"/>
                  <a:cs typeface="Menlo"/>
                  <a:sym typeface="Menlo"/>
                </a:defRPr>
              </a:pPr>
              <a:r>
                <a:t>    </a:t>
              </a:r>
              <a:r>
                <a:rPr>
                  <a:solidFill>
                    <a:srgbClr val="0433FF"/>
                  </a:solidFill>
                </a:rPr>
                <a:t>int</a:t>
              </a:r>
              <a:r>
                <a:t> currentMax = v[0];</a:t>
              </a:r>
            </a:p>
            <a:p>
              <a:pPr algn="l" defTabSz="457200">
                <a:tabLst>
                  <a:tab pos="558800" algn="l"/>
                </a:tabLst>
                <a:defRPr sz="3300">
                  <a:latin typeface="Menlo"/>
                  <a:ea typeface="Menlo"/>
                  <a:cs typeface="Menlo"/>
                  <a:sym typeface="Menlo"/>
                </a:defRPr>
              </a:pPr>
              <a:r>
                <a:t>    </a:t>
              </a:r>
              <a:r>
                <a:rPr>
                  <a:solidFill>
                    <a:srgbClr val="0433FF"/>
                  </a:solidFill>
                </a:rPr>
                <a:t>int </a:t>
              </a:r>
              <a:r>
                <a:t>n = v.size();</a:t>
              </a:r>
            </a:p>
            <a:p>
              <a:pPr algn="l" defTabSz="457200">
                <a:tabLst>
                  <a:tab pos="5588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3300">
                  <a:latin typeface="Menlo"/>
                  <a:ea typeface="Menlo"/>
                  <a:cs typeface="Menlo"/>
                  <a:sym typeface="Menlo"/>
                </a:defRPr>
              </a:pPr>
              <a:r>
                <a:t>        </a:t>
              </a:r>
              <a:r>
                <a:rPr>
                  <a:solidFill>
                    <a:srgbClr val="0433FF"/>
                  </a:solidFill>
                </a:rPr>
                <a:t>if</a:t>
              </a:r>
              <a:r>
                <a:t> (currentMax &lt; v[i]) {</a:t>
              </a:r>
            </a:p>
            <a:p>
              <a:pPr algn="l" defTabSz="457200">
                <a:tabLst>
                  <a:tab pos="558800" algn="l"/>
                </a:tabLst>
                <a:defRPr sz="3300">
                  <a:latin typeface="Menlo"/>
                  <a:ea typeface="Menlo"/>
                  <a:cs typeface="Menlo"/>
                  <a:sym typeface="Menlo"/>
                </a:defRPr>
              </a:pPr>
              <a:r>
                <a:t>            currentMax = v[i];</a:t>
              </a:r>
            </a:p>
            <a:p>
              <a:pPr algn="l" defTabSz="457200">
                <a:tabLst>
                  <a:tab pos="558800" algn="l"/>
                </a:tabLst>
                <a:defRPr sz="3300">
                  <a:latin typeface="Menlo"/>
                  <a:ea typeface="Menlo"/>
                  <a:cs typeface="Menlo"/>
                  <a:sym typeface="Menlo"/>
                </a:defRPr>
              </a:pPr>
              <a:r>
                <a:t>        }</a:t>
              </a:r>
            </a:p>
            <a:p>
              <a:pPr algn="l" defTabSz="457200">
                <a:tabLst>
                  <a:tab pos="558800" algn="l"/>
                </a:tabLst>
                <a:defRPr sz="3300">
                  <a:latin typeface="Menlo"/>
                  <a:ea typeface="Menlo"/>
                  <a:cs typeface="Menlo"/>
                  <a:sym typeface="Menlo"/>
                </a:defRPr>
              </a:pPr>
              <a:r>
                <a:t>    }</a:t>
              </a:r>
            </a:p>
            <a:p>
              <a:pPr algn="l" defTabSz="457200">
                <a:tabLst>
                  <a:tab pos="558800" algn="l"/>
                </a:tabLst>
                <a:defRPr sz="3300">
                  <a:latin typeface="Menlo"/>
                  <a:ea typeface="Menlo"/>
                  <a:cs typeface="Menlo"/>
                  <a:sym typeface="Menlo"/>
                </a:defRPr>
              </a:pPr>
              <a:r>
                <a:t>    </a:t>
              </a:r>
              <a:r>
                <a:rPr>
                  <a:solidFill>
                    <a:srgbClr val="0433FF"/>
                  </a:solidFill>
                </a:rPr>
                <a:t>return</a:t>
              </a:r>
              <a:r>
                <a:t> currentMax;</a:t>
              </a:r>
            </a:p>
            <a:p>
              <a:pPr algn="l" defTabSz="457200">
                <a:tabLst>
                  <a:tab pos="558800" algn="l"/>
                </a:tabLst>
                <a:defRPr sz="3300">
                  <a:latin typeface="Menlo"/>
                  <a:ea typeface="Menlo"/>
                  <a:cs typeface="Menlo"/>
                  <a:sym typeface="Menlo"/>
                </a:defRPr>
              </a:pPr>
              <a:r>
                <a:t>}</a:t>
              </a:r>
            </a:p>
          </p:txBody>
        </p:sp>
        <p:pic>
          <p:nvPicPr>
            <p:cNvPr id="457" name="int vectorMax(Vector&lt;int&gt; &amp;v){…" descr="int vectorMax(Vector&lt;int&gt; &amp;v){…"/>
            <p:cNvPicPr>
              <a:picLocks noChangeAspect="0"/>
            </p:cNvPicPr>
            <p:nvPr/>
          </p:nvPicPr>
          <p:blipFill>
            <a:blip r:embed="rId2">
              <a:extLst/>
            </a:blip>
            <a:stretch>
              <a:fillRect/>
            </a:stretch>
          </p:blipFill>
          <p:spPr>
            <a:xfrm>
              <a:off x="0" y="-1"/>
              <a:ext cx="8593244" cy="5207001"/>
            </a:xfrm>
            <a:prstGeom prst="rect">
              <a:avLst/>
            </a:prstGeom>
            <a:effectLst/>
          </p:spPr>
        </p:pic>
      </p:gr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1" name="Algorithm Analysis: Back to vectorMax()"/>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Back to vectorMax()</a:t>
            </a:r>
          </a:p>
        </p:txBody>
      </p:sp>
      <p:sp>
        <p:nvSpPr>
          <p:cNvPr id="462" name="When you are analyzing an algorithm or code for its computational complexity using Big-O notation, you can ignore the primitive operations that would contribute less-important factors to the run-time. Also, you always take the worst case behavior for Big-O.…"/>
          <p:cNvSpPr txBox="1"/>
          <p:nvPr/>
        </p:nvSpPr>
        <p:spPr>
          <a:xfrm>
            <a:off x="903694" y="7655440"/>
            <a:ext cx="22576612" cy="5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When you are analyzing an algorithm or code for its </a:t>
            </a:r>
            <a:r>
              <a:rPr i="1">
                <a:latin typeface="Helvetica Neue"/>
                <a:ea typeface="Helvetica Neue"/>
                <a:cs typeface="Helvetica Neue"/>
                <a:sym typeface="Helvetica Neue"/>
              </a:rPr>
              <a:t>computational complexity</a:t>
            </a:r>
            <a:r>
              <a:t> using Big-O notation, you can ignore the primitive operations that would contribute less-important factors to the run-time. Also, you always take the </a:t>
            </a:r>
            <a:r>
              <a:rPr i="1">
                <a:latin typeface="Helvetica Neue"/>
                <a:ea typeface="Helvetica Neue"/>
                <a:cs typeface="Helvetica Neue"/>
                <a:sym typeface="Helvetica Neue"/>
              </a:rPr>
              <a:t>worst case</a:t>
            </a:r>
            <a:r>
              <a:t> behavior for Big-O.</a:t>
            </a:r>
          </a:p>
          <a:p>
            <a:pPr algn="l"/>
          </a:p>
          <a:p>
            <a:pPr algn="l"/>
            <a:r>
              <a:t>So, for vectorMax(): ignore the original two variable initializations, the return statement, the comparison, and the setting of currentMax in the loop.</a:t>
            </a:r>
          </a:p>
        </p:txBody>
      </p:sp>
      <p:grpSp>
        <p:nvGrpSpPr>
          <p:cNvPr id="465" name="int vectorMax(Vector&lt;int&gt; &amp;v){…"/>
          <p:cNvGrpSpPr/>
          <p:nvPr/>
        </p:nvGrpSpPr>
        <p:grpSpPr>
          <a:xfrm>
            <a:off x="7895378" y="1983063"/>
            <a:ext cx="8593244" cy="5207001"/>
            <a:chOff x="0" y="0"/>
            <a:chExt cx="8593242" cy="5207000"/>
          </a:xfrm>
        </p:grpSpPr>
        <p:sp>
          <p:nvSpPr>
            <p:cNvPr id="464" name="int vectorMax(Vector&lt;int&gt; &amp;v){…"/>
            <p:cNvSpPr txBox="1"/>
            <p:nvPr/>
          </p:nvSpPr>
          <p:spPr>
            <a:xfrm>
              <a:off x="38100" y="38100"/>
              <a:ext cx="8517043" cy="5130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33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3300">
                  <a:latin typeface="Menlo"/>
                  <a:ea typeface="Menlo"/>
                  <a:cs typeface="Menlo"/>
                  <a:sym typeface="Menlo"/>
                </a:defRPr>
              </a:pPr>
              <a:r>
                <a:t>    </a:t>
              </a:r>
              <a:r>
                <a:rPr>
                  <a:solidFill>
                    <a:srgbClr val="0433FF"/>
                  </a:solidFill>
                </a:rPr>
                <a:t>int</a:t>
              </a:r>
              <a:r>
                <a:t> currentMax = v[0];</a:t>
              </a:r>
            </a:p>
            <a:p>
              <a:pPr algn="l" defTabSz="457200">
                <a:tabLst>
                  <a:tab pos="558800" algn="l"/>
                </a:tabLst>
                <a:defRPr sz="3300">
                  <a:latin typeface="Menlo"/>
                  <a:ea typeface="Menlo"/>
                  <a:cs typeface="Menlo"/>
                  <a:sym typeface="Menlo"/>
                </a:defRPr>
              </a:pPr>
              <a:r>
                <a:t>    </a:t>
              </a:r>
              <a:r>
                <a:rPr>
                  <a:solidFill>
                    <a:srgbClr val="0433FF"/>
                  </a:solidFill>
                </a:rPr>
                <a:t>int n</a:t>
              </a:r>
              <a:r>
                <a:t> = v.size();</a:t>
              </a:r>
            </a:p>
            <a:p>
              <a:pPr algn="l" defTabSz="457200">
                <a:tabLst>
                  <a:tab pos="5588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3300">
                  <a:latin typeface="Menlo"/>
                  <a:ea typeface="Menlo"/>
                  <a:cs typeface="Menlo"/>
                  <a:sym typeface="Menlo"/>
                </a:defRPr>
              </a:pPr>
              <a:r>
                <a:t>        </a:t>
              </a:r>
              <a:r>
                <a:rPr>
                  <a:solidFill>
                    <a:srgbClr val="0433FF"/>
                  </a:solidFill>
                </a:rPr>
                <a:t>if</a:t>
              </a:r>
              <a:r>
                <a:t> (currentMax &lt; v[i]) {</a:t>
              </a:r>
            </a:p>
            <a:p>
              <a:pPr algn="l" defTabSz="457200">
                <a:tabLst>
                  <a:tab pos="558800" algn="l"/>
                </a:tabLst>
                <a:defRPr sz="3300">
                  <a:latin typeface="Menlo"/>
                  <a:ea typeface="Menlo"/>
                  <a:cs typeface="Menlo"/>
                  <a:sym typeface="Menlo"/>
                </a:defRPr>
              </a:pPr>
              <a:r>
                <a:t>            currentMax = v[i];</a:t>
              </a:r>
            </a:p>
            <a:p>
              <a:pPr algn="l" defTabSz="457200">
                <a:tabLst>
                  <a:tab pos="558800" algn="l"/>
                </a:tabLst>
                <a:defRPr sz="3300">
                  <a:latin typeface="Menlo"/>
                  <a:ea typeface="Menlo"/>
                  <a:cs typeface="Menlo"/>
                  <a:sym typeface="Menlo"/>
                </a:defRPr>
              </a:pPr>
              <a:r>
                <a:t>        }</a:t>
              </a:r>
            </a:p>
            <a:p>
              <a:pPr algn="l" defTabSz="457200">
                <a:tabLst>
                  <a:tab pos="558800" algn="l"/>
                </a:tabLst>
                <a:defRPr sz="3300">
                  <a:latin typeface="Menlo"/>
                  <a:ea typeface="Menlo"/>
                  <a:cs typeface="Menlo"/>
                  <a:sym typeface="Menlo"/>
                </a:defRPr>
              </a:pPr>
              <a:r>
                <a:t>    }</a:t>
              </a:r>
            </a:p>
            <a:p>
              <a:pPr algn="l" defTabSz="457200">
                <a:tabLst>
                  <a:tab pos="558800" algn="l"/>
                </a:tabLst>
                <a:defRPr sz="3300">
                  <a:latin typeface="Menlo"/>
                  <a:ea typeface="Menlo"/>
                  <a:cs typeface="Menlo"/>
                  <a:sym typeface="Menlo"/>
                </a:defRPr>
              </a:pPr>
              <a:r>
                <a:t>    </a:t>
              </a:r>
              <a:r>
                <a:rPr>
                  <a:solidFill>
                    <a:srgbClr val="0433FF"/>
                  </a:solidFill>
                </a:rPr>
                <a:t>return</a:t>
              </a:r>
              <a:r>
                <a:t> currentMax;</a:t>
              </a:r>
            </a:p>
            <a:p>
              <a:pPr algn="l" defTabSz="457200">
                <a:tabLst>
                  <a:tab pos="558800" algn="l"/>
                </a:tabLst>
                <a:defRPr sz="3300">
                  <a:latin typeface="Menlo"/>
                  <a:ea typeface="Menlo"/>
                  <a:cs typeface="Menlo"/>
                  <a:sym typeface="Menlo"/>
                </a:defRPr>
              </a:pPr>
              <a:r>
                <a:t>}</a:t>
              </a:r>
            </a:p>
          </p:txBody>
        </p:sp>
        <p:pic>
          <p:nvPicPr>
            <p:cNvPr id="463" name="int vectorMax(Vector&lt;int&gt; &amp;v){…" descr="int vectorMax(Vector&lt;int&gt; &amp;v){…"/>
            <p:cNvPicPr>
              <a:picLocks noChangeAspect="0"/>
            </p:cNvPicPr>
            <p:nvPr/>
          </p:nvPicPr>
          <p:blipFill>
            <a:blip r:embed="rId2">
              <a:extLst/>
            </a:blip>
            <a:stretch>
              <a:fillRect/>
            </a:stretch>
          </p:blipFill>
          <p:spPr>
            <a:xfrm>
              <a:off x="0" y="-1"/>
              <a:ext cx="8593244" cy="5207001"/>
            </a:xfrm>
            <a:prstGeom prst="rect">
              <a:avLst/>
            </a:prstGeom>
            <a:effectLst/>
          </p:spPr>
        </p:pic>
      </p:grpSp>
      <p:sp>
        <p:nvSpPr>
          <p:cNvPr id="466" name="Line"/>
          <p:cNvSpPr/>
          <p:nvPr/>
        </p:nvSpPr>
        <p:spPr>
          <a:xfrm>
            <a:off x="8469693" y="2874785"/>
            <a:ext cx="5639132" cy="1"/>
          </a:xfrm>
          <a:prstGeom prst="line">
            <a:avLst/>
          </a:prstGeom>
          <a:ln w="63500">
            <a:solidFill>
              <a:srgbClr val="942193"/>
            </a:solidFill>
            <a:miter lim="400000"/>
          </a:ln>
        </p:spPr>
        <p:txBody>
          <a:bodyPr lIns="50800" tIns="50800" rIns="50800" bIns="50800" anchor="ctr"/>
          <a:lstStyle/>
          <a:p>
            <a:pPr/>
          </a:p>
        </p:txBody>
      </p:sp>
      <p:sp>
        <p:nvSpPr>
          <p:cNvPr id="467" name="Line"/>
          <p:cNvSpPr/>
          <p:nvPr/>
        </p:nvSpPr>
        <p:spPr>
          <a:xfrm>
            <a:off x="8469693" y="3376502"/>
            <a:ext cx="5639132" cy="1"/>
          </a:xfrm>
          <a:prstGeom prst="line">
            <a:avLst/>
          </a:prstGeom>
          <a:ln w="63500">
            <a:solidFill>
              <a:srgbClr val="942193"/>
            </a:solidFill>
            <a:miter lim="400000"/>
          </a:ln>
        </p:spPr>
        <p:txBody>
          <a:bodyPr lIns="50800" tIns="50800" rIns="50800" bIns="50800" anchor="ctr"/>
          <a:lstStyle/>
          <a:p>
            <a:pPr/>
          </a:p>
        </p:txBody>
      </p:sp>
      <p:sp>
        <p:nvSpPr>
          <p:cNvPr id="468" name="Line"/>
          <p:cNvSpPr/>
          <p:nvPr/>
        </p:nvSpPr>
        <p:spPr>
          <a:xfrm>
            <a:off x="8469693" y="6346367"/>
            <a:ext cx="5639132" cy="1"/>
          </a:xfrm>
          <a:prstGeom prst="line">
            <a:avLst/>
          </a:prstGeom>
          <a:ln w="63500">
            <a:solidFill>
              <a:srgbClr val="942193"/>
            </a:solidFill>
            <a:miter lim="400000"/>
          </a:ln>
        </p:spPr>
        <p:txBody>
          <a:bodyPr lIns="50800" tIns="50800" rIns="50800" bIns="50800" anchor="ctr"/>
          <a:lstStyle/>
          <a:p>
            <a:pPr/>
          </a:p>
        </p:txBody>
      </p:sp>
      <p:sp>
        <p:nvSpPr>
          <p:cNvPr id="469" name="Line"/>
          <p:cNvSpPr/>
          <p:nvPr/>
        </p:nvSpPr>
        <p:spPr>
          <a:xfrm>
            <a:off x="10111760" y="4861435"/>
            <a:ext cx="5639131" cy="1"/>
          </a:xfrm>
          <a:prstGeom prst="line">
            <a:avLst/>
          </a:prstGeom>
          <a:ln w="63500">
            <a:solidFill>
              <a:srgbClr val="942193"/>
            </a:solidFill>
            <a:miter lim="400000"/>
          </a:ln>
        </p:spPr>
        <p:txBody>
          <a:bodyPr lIns="50800" tIns="50800" rIns="50800" bIns="50800" anchor="ctr"/>
          <a:lstStyle/>
          <a:p>
            <a:pPr/>
          </a:p>
        </p:txBody>
      </p:sp>
      <p:sp>
        <p:nvSpPr>
          <p:cNvPr id="470" name="Line"/>
          <p:cNvSpPr/>
          <p:nvPr/>
        </p:nvSpPr>
        <p:spPr>
          <a:xfrm>
            <a:off x="9682967" y="4373921"/>
            <a:ext cx="5639132" cy="1"/>
          </a:xfrm>
          <a:prstGeom prst="line">
            <a:avLst/>
          </a:prstGeom>
          <a:ln w="63500">
            <a:solidFill>
              <a:srgbClr val="942193"/>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2" name="Algorithm Analysis: Back to vectorMax()"/>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Back to vectorMax()</a:t>
            </a:r>
          </a:p>
        </p:txBody>
      </p:sp>
      <p:sp>
        <p:nvSpPr>
          <p:cNvPr id="473" name="So, for vectorMax(): ignore the original two variable initializations, the return statement, the comparison, and the setting of currentMax in the loop.…"/>
          <p:cNvSpPr txBox="1"/>
          <p:nvPr/>
        </p:nvSpPr>
        <p:spPr>
          <a:xfrm>
            <a:off x="903694" y="8037080"/>
            <a:ext cx="22576612" cy="4655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So, for vectorMax(): ignore the original two variable initializations, the return statement, the comparison, and the setting of currentMax in the loop.</a:t>
            </a:r>
          </a:p>
          <a:p>
            <a:pPr algn="l"/>
          </a:p>
          <a:p>
            <a:pPr algn="l"/>
            <a:r>
              <a:t>Notice that the important part of the function is the fact that the loop conditions will change with the size of the array: for each extra element, there will be one more iteration. This is a </a:t>
            </a:r>
            <a:r>
              <a:rPr i="1">
                <a:latin typeface="Helvetica Neue"/>
                <a:ea typeface="Helvetica Neue"/>
                <a:cs typeface="Helvetica Neue"/>
                <a:sym typeface="Helvetica Neue"/>
              </a:rPr>
              <a:t>linear</a:t>
            </a:r>
            <a:r>
              <a:t> relationship, and therefore O(</a:t>
            </a:r>
            <a:r>
              <a:rPr i="1">
                <a:latin typeface="Helvetica Neue"/>
                <a:ea typeface="Helvetica Neue"/>
                <a:cs typeface="Helvetica Neue"/>
                <a:sym typeface="Helvetica Neue"/>
              </a:rPr>
              <a:t>n</a:t>
            </a:r>
            <a:r>
              <a:t>).</a:t>
            </a:r>
          </a:p>
        </p:txBody>
      </p:sp>
      <p:grpSp>
        <p:nvGrpSpPr>
          <p:cNvPr id="476" name="int vectorMax(Vector&lt;int&gt; &amp;v){…"/>
          <p:cNvGrpSpPr/>
          <p:nvPr/>
        </p:nvGrpSpPr>
        <p:grpSpPr>
          <a:xfrm>
            <a:off x="7895378" y="1983063"/>
            <a:ext cx="8593244" cy="5207001"/>
            <a:chOff x="0" y="0"/>
            <a:chExt cx="8593242" cy="5207000"/>
          </a:xfrm>
        </p:grpSpPr>
        <p:sp>
          <p:nvSpPr>
            <p:cNvPr id="475" name="int vectorMax(Vector&lt;int&gt; &amp;v){…"/>
            <p:cNvSpPr txBox="1"/>
            <p:nvPr/>
          </p:nvSpPr>
          <p:spPr>
            <a:xfrm>
              <a:off x="38100" y="38100"/>
              <a:ext cx="8517043" cy="5130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558800" algn="l"/>
                </a:tabLst>
                <a:defRPr sz="3300">
                  <a:latin typeface="Menlo"/>
                  <a:ea typeface="Menlo"/>
                  <a:cs typeface="Menlo"/>
                  <a:sym typeface="Menlo"/>
                </a:defRPr>
              </a:pPr>
              <a:r>
                <a:rPr>
                  <a:solidFill>
                    <a:srgbClr val="0433FF"/>
                  </a:solidFill>
                </a:rPr>
                <a:t>int</a:t>
              </a:r>
              <a:r>
                <a:t> vectorMax(</a:t>
              </a:r>
              <a:r>
                <a:rPr>
                  <a:solidFill>
                    <a:srgbClr val="3495AF"/>
                  </a:solidFill>
                </a:rPr>
                <a:t>Vector</a:t>
              </a:r>
              <a:r>
                <a:t>&lt;</a:t>
              </a:r>
              <a:r>
                <a:rPr>
                  <a:solidFill>
                    <a:srgbClr val="0433FF"/>
                  </a:solidFill>
                </a:rPr>
                <a:t>int</a:t>
              </a:r>
              <a:r>
                <a:t>&gt; &amp;v){</a:t>
              </a:r>
            </a:p>
            <a:p>
              <a:pPr algn="l" defTabSz="457200">
                <a:tabLst>
                  <a:tab pos="558800" algn="l"/>
                </a:tabLst>
                <a:defRPr sz="3300">
                  <a:latin typeface="Menlo"/>
                  <a:ea typeface="Menlo"/>
                  <a:cs typeface="Menlo"/>
                  <a:sym typeface="Menlo"/>
                </a:defRPr>
              </a:pPr>
              <a:r>
                <a:t>    </a:t>
              </a:r>
              <a:r>
                <a:rPr>
                  <a:solidFill>
                    <a:srgbClr val="0433FF"/>
                  </a:solidFill>
                </a:rPr>
                <a:t>int</a:t>
              </a:r>
              <a:r>
                <a:t> currentMax = v[0];</a:t>
              </a:r>
            </a:p>
            <a:p>
              <a:pPr algn="l" defTabSz="457200">
                <a:tabLst>
                  <a:tab pos="558800" algn="l"/>
                </a:tabLst>
                <a:defRPr sz="3300">
                  <a:latin typeface="Menlo"/>
                  <a:ea typeface="Menlo"/>
                  <a:cs typeface="Menlo"/>
                  <a:sym typeface="Menlo"/>
                </a:defRPr>
              </a:pPr>
              <a:r>
                <a:t>    </a:t>
              </a:r>
              <a:r>
                <a:rPr>
                  <a:solidFill>
                    <a:srgbClr val="0433FF"/>
                  </a:solidFill>
                </a:rPr>
                <a:t>int n</a:t>
              </a:r>
              <a:r>
                <a:t> = v.size();</a:t>
              </a:r>
            </a:p>
            <a:p>
              <a:pPr algn="l" defTabSz="457200">
                <a:tabLst>
                  <a:tab pos="5588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i=1; i &lt; n; i++){</a:t>
              </a:r>
            </a:p>
            <a:p>
              <a:pPr algn="l" defTabSz="457200">
                <a:tabLst>
                  <a:tab pos="558800" algn="l"/>
                </a:tabLst>
                <a:defRPr sz="3300">
                  <a:latin typeface="Menlo"/>
                  <a:ea typeface="Menlo"/>
                  <a:cs typeface="Menlo"/>
                  <a:sym typeface="Menlo"/>
                </a:defRPr>
              </a:pPr>
              <a:r>
                <a:t>        </a:t>
              </a:r>
              <a:r>
                <a:rPr>
                  <a:solidFill>
                    <a:srgbClr val="0433FF"/>
                  </a:solidFill>
                </a:rPr>
                <a:t>if</a:t>
              </a:r>
              <a:r>
                <a:t> (currentMax &lt; v[i]) {</a:t>
              </a:r>
            </a:p>
            <a:p>
              <a:pPr algn="l" defTabSz="457200">
                <a:tabLst>
                  <a:tab pos="558800" algn="l"/>
                </a:tabLst>
                <a:defRPr sz="3300">
                  <a:latin typeface="Menlo"/>
                  <a:ea typeface="Menlo"/>
                  <a:cs typeface="Menlo"/>
                  <a:sym typeface="Menlo"/>
                </a:defRPr>
              </a:pPr>
              <a:r>
                <a:t>            currentMax = v[i];</a:t>
              </a:r>
            </a:p>
            <a:p>
              <a:pPr algn="l" defTabSz="457200">
                <a:tabLst>
                  <a:tab pos="558800" algn="l"/>
                </a:tabLst>
                <a:defRPr sz="3300">
                  <a:latin typeface="Menlo"/>
                  <a:ea typeface="Menlo"/>
                  <a:cs typeface="Menlo"/>
                  <a:sym typeface="Menlo"/>
                </a:defRPr>
              </a:pPr>
              <a:r>
                <a:t>        }</a:t>
              </a:r>
            </a:p>
            <a:p>
              <a:pPr algn="l" defTabSz="457200">
                <a:tabLst>
                  <a:tab pos="558800" algn="l"/>
                </a:tabLst>
                <a:defRPr sz="3300">
                  <a:latin typeface="Menlo"/>
                  <a:ea typeface="Menlo"/>
                  <a:cs typeface="Menlo"/>
                  <a:sym typeface="Menlo"/>
                </a:defRPr>
              </a:pPr>
              <a:r>
                <a:t>    }</a:t>
              </a:r>
            </a:p>
            <a:p>
              <a:pPr algn="l" defTabSz="457200">
                <a:tabLst>
                  <a:tab pos="558800" algn="l"/>
                </a:tabLst>
                <a:defRPr sz="3300">
                  <a:latin typeface="Menlo"/>
                  <a:ea typeface="Menlo"/>
                  <a:cs typeface="Menlo"/>
                  <a:sym typeface="Menlo"/>
                </a:defRPr>
              </a:pPr>
              <a:r>
                <a:t>    </a:t>
              </a:r>
              <a:r>
                <a:rPr>
                  <a:solidFill>
                    <a:srgbClr val="0433FF"/>
                  </a:solidFill>
                </a:rPr>
                <a:t>return</a:t>
              </a:r>
              <a:r>
                <a:t> currentMax;</a:t>
              </a:r>
            </a:p>
            <a:p>
              <a:pPr algn="l" defTabSz="457200">
                <a:tabLst>
                  <a:tab pos="558800" algn="l"/>
                </a:tabLst>
                <a:defRPr sz="3300">
                  <a:latin typeface="Menlo"/>
                  <a:ea typeface="Menlo"/>
                  <a:cs typeface="Menlo"/>
                  <a:sym typeface="Menlo"/>
                </a:defRPr>
              </a:pPr>
              <a:r>
                <a:t>}</a:t>
              </a:r>
            </a:p>
          </p:txBody>
        </p:sp>
        <p:pic>
          <p:nvPicPr>
            <p:cNvPr id="474" name="int vectorMax(Vector&lt;int&gt; &amp;v){…" descr="int vectorMax(Vector&lt;int&gt; &amp;v){…"/>
            <p:cNvPicPr>
              <a:picLocks noChangeAspect="0"/>
            </p:cNvPicPr>
            <p:nvPr/>
          </p:nvPicPr>
          <p:blipFill>
            <a:blip r:embed="rId2">
              <a:extLst/>
            </a:blip>
            <a:stretch>
              <a:fillRect/>
            </a:stretch>
          </p:blipFill>
          <p:spPr>
            <a:xfrm>
              <a:off x="0" y="-1"/>
              <a:ext cx="8593244" cy="5207001"/>
            </a:xfrm>
            <a:prstGeom prst="rect">
              <a:avLst/>
            </a:prstGeom>
            <a:effectLst/>
          </p:spPr>
        </p:pic>
      </p:grpSp>
      <p:sp>
        <p:nvSpPr>
          <p:cNvPr id="477" name="Line"/>
          <p:cNvSpPr/>
          <p:nvPr/>
        </p:nvSpPr>
        <p:spPr>
          <a:xfrm>
            <a:off x="8469693" y="2874785"/>
            <a:ext cx="5639132" cy="1"/>
          </a:xfrm>
          <a:prstGeom prst="line">
            <a:avLst/>
          </a:prstGeom>
          <a:ln w="63500">
            <a:solidFill>
              <a:srgbClr val="942193"/>
            </a:solidFill>
            <a:miter lim="400000"/>
          </a:ln>
        </p:spPr>
        <p:txBody>
          <a:bodyPr lIns="50800" tIns="50800" rIns="50800" bIns="50800" anchor="ctr"/>
          <a:lstStyle/>
          <a:p>
            <a:pPr/>
          </a:p>
        </p:txBody>
      </p:sp>
      <p:sp>
        <p:nvSpPr>
          <p:cNvPr id="478" name="Line"/>
          <p:cNvSpPr/>
          <p:nvPr/>
        </p:nvSpPr>
        <p:spPr>
          <a:xfrm>
            <a:off x="8469693" y="3376502"/>
            <a:ext cx="5639132" cy="1"/>
          </a:xfrm>
          <a:prstGeom prst="line">
            <a:avLst/>
          </a:prstGeom>
          <a:ln w="63500">
            <a:solidFill>
              <a:srgbClr val="942193"/>
            </a:solidFill>
            <a:miter lim="400000"/>
          </a:ln>
        </p:spPr>
        <p:txBody>
          <a:bodyPr lIns="50800" tIns="50800" rIns="50800" bIns="50800" anchor="ctr"/>
          <a:lstStyle/>
          <a:p>
            <a:pPr/>
          </a:p>
        </p:txBody>
      </p:sp>
      <p:sp>
        <p:nvSpPr>
          <p:cNvPr id="479" name="Line"/>
          <p:cNvSpPr/>
          <p:nvPr/>
        </p:nvSpPr>
        <p:spPr>
          <a:xfrm>
            <a:off x="8469693" y="6346367"/>
            <a:ext cx="5639132" cy="1"/>
          </a:xfrm>
          <a:prstGeom prst="line">
            <a:avLst/>
          </a:prstGeom>
          <a:ln w="63500">
            <a:solidFill>
              <a:srgbClr val="942193"/>
            </a:solidFill>
            <a:miter lim="400000"/>
          </a:ln>
        </p:spPr>
        <p:txBody>
          <a:bodyPr lIns="50800" tIns="50800" rIns="50800" bIns="50800" anchor="ctr"/>
          <a:lstStyle/>
          <a:p>
            <a:pPr/>
          </a:p>
        </p:txBody>
      </p:sp>
      <p:sp>
        <p:nvSpPr>
          <p:cNvPr id="480" name="Line"/>
          <p:cNvSpPr/>
          <p:nvPr/>
        </p:nvSpPr>
        <p:spPr>
          <a:xfrm>
            <a:off x="10111760" y="4861435"/>
            <a:ext cx="5639131" cy="1"/>
          </a:xfrm>
          <a:prstGeom prst="line">
            <a:avLst/>
          </a:prstGeom>
          <a:ln w="63500">
            <a:solidFill>
              <a:srgbClr val="942193"/>
            </a:solidFill>
            <a:miter lim="400000"/>
          </a:ln>
        </p:spPr>
        <p:txBody>
          <a:bodyPr lIns="50800" tIns="50800" rIns="50800" bIns="50800" anchor="ctr"/>
          <a:lstStyle/>
          <a:p>
            <a:pPr/>
          </a:p>
        </p:txBody>
      </p:sp>
      <p:sp>
        <p:nvSpPr>
          <p:cNvPr id="481" name="Line"/>
          <p:cNvSpPr/>
          <p:nvPr/>
        </p:nvSpPr>
        <p:spPr>
          <a:xfrm>
            <a:off x="9682967" y="4373921"/>
            <a:ext cx="5639132" cy="1"/>
          </a:xfrm>
          <a:prstGeom prst="line">
            <a:avLst/>
          </a:prstGeom>
          <a:ln w="63500">
            <a:solidFill>
              <a:srgbClr val="942193"/>
            </a:solidFill>
            <a:miter lim="400000"/>
          </a:ln>
        </p:spPr>
        <p:txBody>
          <a:bodyPr lIns="50800" tIns="50800" rIns="50800" bIns="50800" anchor="ctr"/>
          <a:lstStyle/>
          <a:p>
            <a:pPr/>
          </a:p>
        </p:txBody>
      </p:sp>
      <p:sp>
        <p:nvSpPr>
          <p:cNvPr id="482" name="Rounded Rectangle"/>
          <p:cNvSpPr/>
          <p:nvPr/>
        </p:nvSpPr>
        <p:spPr>
          <a:xfrm>
            <a:off x="8717232" y="3549236"/>
            <a:ext cx="7376574" cy="657632"/>
          </a:xfrm>
          <a:prstGeom prst="roundRect">
            <a:avLst>
              <a:gd name="adj" fmla="val 28968"/>
            </a:avLst>
          </a:prstGeom>
          <a:solidFill>
            <a:srgbClr val="7F0325">
              <a:alpha val="25760"/>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4" name="Algorithm Analysis: Back to vectorMax()"/>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Back to vectorMax()</a:t>
            </a:r>
          </a:p>
        </p:txBody>
      </p:sp>
      <p:sp>
        <p:nvSpPr>
          <p:cNvPr id="485" name="Data: In the lecture code, you will find a test program for vectorMax(), which runs the function on an increasing (by powers of two) number of vector elements. This is the data I gathered from my computer.…"/>
          <p:cNvSpPr txBox="1"/>
          <p:nvPr/>
        </p:nvSpPr>
        <p:spPr>
          <a:xfrm>
            <a:off x="875108" y="2111305"/>
            <a:ext cx="5466898" cy="1075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Data: In the lecture code, you will find a test program for vectorMax(), which runs the function on an increasing (by powers of two) number of vector elements. This is the data I gathered from my computer.</a:t>
            </a:r>
          </a:p>
          <a:p>
            <a:pPr algn="l"/>
          </a:p>
          <a:p>
            <a:pPr algn="l"/>
            <a:r>
              <a:t>As you can see, it's a linear relationship!</a:t>
            </a:r>
          </a:p>
        </p:txBody>
      </p:sp>
      <p:pic>
        <p:nvPicPr>
          <p:cNvPr id="486" name="pasted-image.pdf" descr="pasted-image.pdf"/>
          <p:cNvPicPr>
            <a:picLocks noChangeAspect="1"/>
          </p:cNvPicPr>
          <p:nvPr/>
        </p:nvPicPr>
        <p:blipFill>
          <a:blip r:embed="rId2">
            <a:extLst/>
          </a:blip>
          <a:stretch>
            <a:fillRect/>
          </a:stretch>
        </p:blipFill>
        <p:spPr>
          <a:xfrm>
            <a:off x="7007077" y="1586659"/>
            <a:ext cx="17265707" cy="10246928"/>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8" name="Algorithm Analysis: Nested Loop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Nested Loops</a:t>
            </a:r>
          </a:p>
        </p:txBody>
      </p:sp>
      <p:grpSp>
        <p:nvGrpSpPr>
          <p:cNvPr id="491" name="int nestedLoop1(int n){…"/>
          <p:cNvGrpSpPr/>
          <p:nvPr/>
        </p:nvGrpSpPr>
        <p:grpSpPr>
          <a:xfrm>
            <a:off x="1000169" y="1968500"/>
            <a:ext cx="18100403" cy="8026400"/>
            <a:chOff x="0" y="0"/>
            <a:chExt cx="18100402" cy="8026400"/>
          </a:xfrm>
        </p:grpSpPr>
        <p:sp>
          <p:nvSpPr>
            <p:cNvPr id="490" name="int nestedLoop1(int n){…"/>
            <p:cNvSpPr txBox="1"/>
            <p:nvPr/>
          </p:nvSpPr>
          <p:spPr>
            <a:xfrm>
              <a:off x="38100" y="38100"/>
              <a:ext cx="18024203" cy="79502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1092200" algn="l"/>
                </a:tabLst>
                <a:defRPr b="1" sz="6000">
                  <a:latin typeface="Courier New"/>
                  <a:ea typeface="Courier New"/>
                  <a:cs typeface="Courier New"/>
                  <a:sym typeface="Courier New"/>
                </a:defRPr>
              </a:pPr>
              <a:r>
                <a:rPr>
                  <a:solidFill>
                    <a:srgbClr val="C32275"/>
                  </a:solidFill>
                </a:rPr>
                <a:t>int</a:t>
              </a:r>
              <a:r>
                <a:t> nestedLoop1(</a:t>
              </a:r>
              <a:r>
                <a:rPr>
                  <a:solidFill>
                    <a:srgbClr val="C32275"/>
                  </a:solidFill>
                </a:rPr>
                <a:t>int</a:t>
              </a:r>
              <a:r>
                <a:t> n){</a:t>
              </a:r>
            </a:p>
            <a:p>
              <a:pPr algn="l" defTabSz="457200">
                <a:tabLst>
                  <a:tab pos="1092200" algn="l"/>
                </a:tabLst>
                <a:defRPr b="1" sz="6000">
                  <a:latin typeface="Courier New"/>
                  <a:ea typeface="Courier New"/>
                  <a:cs typeface="Courier New"/>
                  <a:sym typeface="Courier New"/>
                </a:defRPr>
              </a:pPr>
              <a:r>
                <a:t>        </a:t>
              </a:r>
              <a:r>
                <a:rPr>
                  <a:solidFill>
                    <a:srgbClr val="C32275"/>
                  </a:solidFill>
                </a:rPr>
                <a:t>int</a:t>
              </a:r>
              <a:r>
                <a:t> result = </a:t>
              </a:r>
              <a:r>
                <a:rPr>
                  <a:solidFill>
                    <a:srgbClr val="0435FF"/>
                  </a:solidFill>
                </a:rPr>
                <a:t>0</a:t>
              </a:r>
              <a:r>
                <a:t>;</a:t>
              </a:r>
            </a:p>
            <a:p>
              <a:pPr algn="l" defTabSz="457200">
                <a:tabLst>
                  <a:tab pos="1092200" algn="l"/>
                </a:tabLst>
                <a:defRPr b="1" sz="6000">
                  <a:latin typeface="Courier New"/>
                  <a:ea typeface="Courier New"/>
                  <a:cs typeface="Courier New"/>
                  <a:sym typeface="Courier New"/>
                </a:defRPr>
              </a:pPr>
              <a:r>
                <a:t>        </a:t>
              </a:r>
              <a:r>
                <a:rPr>
                  <a:solidFill>
                    <a:srgbClr val="C32275"/>
                  </a:solidFill>
                </a:rPr>
                <a:t>for</a:t>
              </a:r>
              <a:r>
                <a:t> (</a:t>
              </a:r>
              <a:r>
                <a:rPr>
                  <a:solidFill>
                    <a:srgbClr val="C32275"/>
                  </a:solidFill>
                </a:rPr>
                <a:t>int</a:t>
              </a:r>
              <a:r>
                <a:t> i=</a:t>
              </a:r>
              <a:r>
                <a:rPr>
                  <a:solidFill>
                    <a:srgbClr val="0435FF"/>
                  </a:solidFill>
                </a:rPr>
                <a:t>0</a:t>
              </a:r>
              <a:r>
                <a:t>;i&lt;n;i++){</a:t>
              </a:r>
            </a:p>
            <a:p>
              <a:pPr algn="l" defTabSz="457200">
                <a:tabLst>
                  <a:tab pos="1092200" algn="l"/>
                </a:tabLst>
                <a:defRPr b="1" sz="6000">
                  <a:latin typeface="Courier New"/>
                  <a:ea typeface="Courier New"/>
                  <a:cs typeface="Courier New"/>
                  <a:sym typeface="Courier New"/>
                </a:defRPr>
              </a:pPr>
              <a:r>
                <a:t>                </a:t>
              </a:r>
              <a:r>
                <a:rPr>
                  <a:solidFill>
                    <a:srgbClr val="C32275"/>
                  </a:solidFill>
                </a:rPr>
                <a:t>for</a:t>
              </a:r>
              <a:r>
                <a:t> (</a:t>
              </a:r>
              <a:r>
                <a:rPr>
                  <a:solidFill>
                    <a:srgbClr val="C32275"/>
                  </a:solidFill>
                </a:rPr>
                <a:t>int</a:t>
              </a:r>
              <a:r>
                <a:t> j=</a:t>
              </a:r>
              <a:r>
                <a:rPr>
                  <a:solidFill>
                    <a:srgbClr val="0435FF"/>
                  </a:solidFill>
                </a:rPr>
                <a:t>0</a:t>
              </a:r>
              <a:r>
                <a:t>;j&lt;n;j++){</a:t>
              </a:r>
            </a:p>
            <a:p>
              <a:pPr algn="l" defTabSz="457200">
                <a:tabLst>
                  <a:tab pos="1092200" algn="l"/>
                </a:tabLst>
                <a:defRPr b="1" sz="6000">
                  <a:latin typeface="Courier New"/>
                  <a:ea typeface="Courier New"/>
                  <a:cs typeface="Courier New"/>
                  <a:sym typeface="Courier New"/>
                </a:defRPr>
              </a:pPr>
              <a:r>
                <a:t>                        result++;</a:t>
              </a:r>
            </a:p>
            <a:p>
              <a:pPr algn="l" defTabSz="457200">
                <a:tabLst>
                  <a:tab pos="1092200" algn="l"/>
                </a:tabLst>
                <a:defRPr b="1" sz="6000">
                  <a:latin typeface="Courier New"/>
                  <a:ea typeface="Courier New"/>
                  <a:cs typeface="Courier New"/>
                  <a:sym typeface="Courier New"/>
                </a:defRPr>
              </a:pPr>
              <a:r>
                <a:t>                }</a:t>
              </a:r>
            </a:p>
            <a:p>
              <a:pPr algn="l" defTabSz="457200">
                <a:tabLst>
                  <a:tab pos="1092200" algn="l"/>
                </a:tabLst>
                <a:defRPr b="1" sz="6000">
                  <a:latin typeface="Courier New"/>
                  <a:ea typeface="Courier New"/>
                  <a:cs typeface="Courier New"/>
                  <a:sym typeface="Courier New"/>
                </a:defRPr>
              </a:pPr>
              <a:r>
                <a:t>        }</a:t>
              </a:r>
            </a:p>
            <a:p>
              <a:pPr algn="l" defTabSz="457200">
                <a:tabLst>
                  <a:tab pos="1092200" algn="l"/>
                </a:tabLst>
                <a:defRPr b="1" sz="6000">
                  <a:latin typeface="Courier New"/>
                  <a:ea typeface="Courier New"/>
                  <a:cs typeface="Courier New"/>
                  <a:sym typeface="Courier New"/>
                </a:defRPr>
              </a:pPr>
              <a:r>
                <a:t>        </a:t>
              </a:r>
              <a:r>
                <a:rPr>
                  <a:solidFill>
                    <a:srgbClr val="C32275"/>
                  </a:solidFill>
                </a:rPr>
                <a:t>return</a:t>
              </a:r>
              <a:r>
                <a:t> result;</a:t>
              </a:r>
            </a:p>
            <a:p>
              <a:pPr algn="l" defTabSz="457200">
                <a:tabLst>
                  <a:tab pos="1092200" algn="l"/>
                </a:tabLst>
                <a:defRPr b="1" sz="6000">
                  <a:latin typeface="Courier New"/>
                  <a:ea typeface="Courier New"/>
                  <a:cs typeface="Courier New"/>
                  <a:sym typeface="Courier New"/>
                </a:defRPr>
              </a:pPr>
              <a:r>
                <a:t>}</a:t>
              </a:r>
            </a:p>
          </p:txBody>
        </p:sp>
        <p:pic>
          <p:nvPicPr>
            <p:cNvPr id="489" name="int nestedLoop1(int n){…" descr="int nestedLoop1(int n){…"/>
            <p:cNvPicPr>
              <a:picLocks noChangeAspect="0"/>
            </p:cNvPicPr>
            <p:nvPr/>
          </p:nvPicPr>
          <p:blipFill>
            <a:blip r:embed="rId2">
              <a:extLst/>
            </a:blip>
            <a:stretch>
              <a:fillRect/>
            </a:stretch>
          </p:blipFill>
          <p:spPr>
            <a:xfrm>
              <a:off x="0" y="0"/>
              <a:ext cx="18100403" cy="8026401"/>
            </a:xfrm>
            <a:prstGeom prst="rect">
              <a:avLst/>
            </a:prstGeom>
            <a:effectLst/>
          </p:spPr>
        </p:pic>
      </p:grpSp>
      <p:grpSp>
        <p:nvGrpSpPr>
          <p:cNvPr id="494" name="Group"/>
          <p:cNvGrpSpPr/>
          <p:nvPr/>
        </p:nvGrpSpPr>
        <p:grpSpPr>
          <a:xfrm>
            <a:off x="12852352" y="5489464"/>
            <a:ext cx="9455426" cy="1901832"/>
            <a:chOff x="-2285281" y="-582555"/>
            <a:chExt cx="9455424" cy="1901831"/>
          </a:xfrm>
        </p:grpSpPr>
        <p:sp>
          <p:nvSpPr>
            <p:cNvPr id="492" name="Inner loop complexity: O(n)"/>
            <p:cNvSpPr txBox="1"/>
            <p:nvPr/>
          </p:nvSpPr>
          <p:spPr>
            <a:xfrm>
              <a:off x="-2285282" y="90424"/>
              <a:ext cx="9455426" cy="12288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l" defTabSz="914400">
                <a:defRPr b="1" baseline="-12514" sz="7000">
                  <a:solidFill>
                    <a:srgbClr val="008F00"/>
                  </a:solidFill>
                  <a:uFill>
                    <a:solidFill>
                      <a:srgbClr val="000000"/>
                    </a:solidFill>
                  </a:uFill>
                  <a:latin typeface="Verdana"/>
                  <a:ea typeface="Verdana"/>
                  <a:cs typeface="Verdana"/>
                  <a:sym typeface="Verdana"/>
                </a:defRPr>
              </a:pPr>
              <a:r>
                <a:t>Inner loop complexity: </a:t>
              </a:r>
              <a:r>
                <a:rPr i="1"/>
                <a:t>O(n)</a:t>
              </a:r>
            </a:p>
          </p:txBody>
        </p:sp>
        <p:sp>
          <p:nvSpPr>
            <p:cNvPr id="493" name="Line"/>
            <p:cNvSpPr/>
            <p:nvPr/>
          </p:nvSpPr>
          <p:spPr>
            <a:xfrm flipH="1" flipV="1">
              <a:off x="509005" y="-582556"/>
              <a:ext cx="3016865" cy="1112884"/>
            </a:xfrm>
            <a:prstGeom prst="line">
              <a:avLst/>
            </a:prstGeom>
            <a:noFill/>
            <a:ln w="114300" cap="flat">
              <a:solidFill>
                <a:srgbClr val="008F00"/>
              </a:solidFill>
              <a:prstDash val="solid"/>
              <a:round/>
              <a:tailEnd type="triangle" w="med" len="me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latin typeface="Helvetica"/>
                  <a:ea typeface="Helvetica"/>
                  <a:cs typeface="Helvetica"/>
                  <a:sym typeface="Helvetica"/>
                </a:defRPr>
              </a:pPr>
            </a:p>
          </p:txBody>
        </p:sp>
      </p:grpSp>
      <p:grpSp>
        <p:nvGrpSpPr>
          <p:cNvPr id="497" name="Group"/>
          <p:cNvGrpSpPr/>
          <p:nvPr/>
        </p:nvGrpSpPr>
        <p:grpSpPr>
          <a:xfrm>
            <a:off x="12075370" y="2056219"/>
            <a:ext cx="12257470" cy="1926517"/>
            <a:chOff x="0" y="-943343"/>
            <a:chExt cx="12257468" cy="1926515"/>
          </a:xfrm>
        </p:grpSpPr>
        <p:sp>
          <p:nvSpPr>
            <p:cNvPr id="495" name="Also go through the outer loop n times"/>
            <p:cNvSpPr txBox="1"/>
            <p:nvPr/>
          </p:nvSpPr>
          <p:spPr>
            <a:xfrm>
              <a:off x="1603914" y="-943344"/>
              <a:ext cx="10653555" cy="1911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l" defTabSz="914400">
                <a:lnSpc>
                  <a:spcPct val="60000"/>
                </a:lnSpc>
                <a:defRPr b="1" baseline="-12514" sz="7000">
                  <a:solidFill>
                    <a:srgbClr val="008F00"/>
                  </a:solidFill>
                  <a:uFill>
                    <a:solidFill>
                      <a:srgbClr val="000000"/>
                    </a:solidFill>
                  </a:uFill>
                  <a:latin typeface="Verdana"/>
                  <a:ea typeface="Verdana"/>
                  <a:cs typeface="Verdana"/>
                  <a:sym typeface="Verdana"/>
                </a:defRPr>
              </a:lvl1pPr>
            </a:lstStyle>
            <a:p>
              <a:pPr/>
              <a:r>
                <a:t>Also go through the outer loop n times</a:t>
              </a:r>
            </a:p>
          </p:txBody>
        </p:sp>
        <p:sp>
          <p:nvSpPr>
            <p:cNvPr id="496" name="Line"/>
            <p:cNvSpPr/>
            <p:nvPr/>
          </p:nvSpPr>
          <p:spPr>
            <a:xfrm flipH="1">
              <a:off x="-1" y="436058"/>
              <a:ext cx="1562683" cy="547115"/>
            </a:xfrm>
            <a:prstGeom prst="line">
              <a:avLst/>
            </a:prstGeom>
            <a:noFill/>
            <a:ln w="101600" cap="flat">
              <a:solidFill>
                <a:srgbClr val="008F00"/>
              </a:solidFill>
              <a:prstDash val="solid"/>
              <a:round/>
              <a:tailEnd type="triangle" w="med" len="me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lgn="l" defTabSz="457200">
                <a:defRPr sz="1200">
                  <a:latin typeface="Helvetica"/>
                  <a:ea typeface="Helvetica"/>
                  <a:cs typeface="Helvetica"/>
                  <a:sym typeface="Helvetica"/>
                </a:defRPr>
              </a:pPr>
            </a:p>
          </p:txBody>
        </p:sp>
      </p:grpSp>
      <p:sp>
        <p:nvSpPr>
          <p:cNvPr id="498" name="Total complexity: O(n2)…"/>
          <p:cNvSpPr txBox="1"/>
          <p:nvPr/>
        </p:nvSpPr>
        <p:spPr>
          <a:xfrm>
            <a:off x="12987344" y="7651908"/>
            <a:ext cx="8269225" cy="179755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914400">
              <a:lnSpc>
                <a:spcPct val="50000"/>
              </a:lnSpc>
              <a:defRPr b="1" baseline="-12514" sz="7000">
                <a:solidFill>
                  <a:srgbClr val="008F00"/>
                </a:solidFill>
                <a:uFill>
                  <a:solidFill>
                    <a:srgbClr val="000000"/>
                  </a:solidFill>
                </a:uFill>
                <a:latin typeface="Verdana"/>
                <a:ea typeface="Verdana"/>
                <a:cs typeface="Verdana"/>
                <a:sym typeface="Verdana"/>
              </a:defRPr>
            </a:pPr>
            <a:r>
              <a:t>Total complexity: </a:t>
            </a:r>
            <a:r>
              <a:rPr i="1"/>
              <a:t>O(n</a:t>
            </a:r>
            <a:r>
              <a:rPr baseline="25485" i="1"/>
              <a:t>2</a:t>
            </a:r>
            <a:r>
              <a:rPr i="1"/>
              <a:t>)</a:t>
            </a:r>
            <a:endParaRPr i="1"/>
          </a:p>
          <a:p>
            <a:pPr defTabSz="914400">
              <a:lnSpc>
                <a:spcPct val="50000"/>
              </a:lnSpc>
              <a:defRPr b="1" baseline="-12514" sz="7000">
                <a:solidFill>
                  <a:srgbClr val="008F00"/>
                </a:solidFill>
                <a:uFill>
                  <a:solidFill>
                    <a:srgbClr val="000000"/>
                  </a:solidFill>
                </a:uFill>
                <a:latin typeface="Verdana"/>
                <a:ea typeface="Verdana"/>
                <a:cs typeface="Verdana"/>
                <a:sym typeface="Verdana"/>
              </a:defRPr>
            </a:pPr>
            <a:r>
              <a:rPr i="1"/>
              <a:t>(quadratic)</a:t>
            </a:r>
          </a:p>
        </p:txBody>
      </p:sp>
      <p:sp>
        <p:nvSpPr>
          <p:cNvPr id="499" name="In general, we don't like O(n2) behavior! Why?"/>
          <p:cNvSpPr txBox="1"/>
          <p:nvPr/>
        </p:nvSpPr>
        <p:spPr>
          <a:xfrm>
            <a:off x="6684687" y="10109240"/>
            <a:ext cx="11014626" cy="75849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400"/>
            </a:pPr>
            <a:r>
              <a:t>In general, we don't like O(n</a:t>
            </a:r>
            <a:r>
              <a:rPr baseline="31999"/>
              <a:t>2</a:t>
            </a:r>
            <a:r>
              <a:t>) behavior! Why?</a:t>
            </a:r>
          </a:p>
        </p:txBody>
      </p:sp>
      <p:sp>
        <p:nvSpPr>
          <p:cNvPr id="500" name="As an example: let's say an O(n2) function takes 5 seconds for a container with 100 elements.…"/>
          <p:cNvSpPr txBox="1"/>
          <p:nvPr/>
        </p:nvSpPr>
        <p:spPr>
          <a:xfrm>
            <a:off x="847182" y="10982072"/>
            <a:ext cx="22689635" cy="143159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400"/>
            </a:pPr>
            <a:r>
              <a:t>As an example: let's say an O(n</a:t>
            </a:r>
            <a:r>
              <a:rPr baseline="31999"/>
              <a:t>2</a:t>
            </a:r>
            <a:r>
              <a:t>) function takes 5 seconds for a container with 100 elements.</a:t>
            </a:r>
          </a:p>
          <a:p>
            <a:pPr>
              <a:defRPr sz="4400"/>
            </a:pPr>
            <a:r>
              <a:t>How much time would it take if we had 1000 elements?</a:t>
            </a:r>
          </a:p>
        </p:txBody>
      </p:sp>
      <p:sp>
        <p:nvSpPr>
          <p:cNvPr id="501" name="500 seconds! This is because 10x more elements is (102)x more time!"/>
          <p:cNvSpPr txBox="1"/>
          <p:nvPr/>
        </p:nvSpPr>
        <p:spPr>
          <a:xfrm>
            <a:off x="3807426" y="12528004"/>
            <a:ext cx="16769149" cy="75849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400"/>
            </a:pPr>
            <a:r>
              <a:t>500 seconds! This is because 10x more elements is (10</a:t>
            </a:r>
            <a:r>
              <a:rPr baseline="31999"/>
              <a:t>2</a:t>
            </a:r>
            <a:r>
              <a:t>)x more time!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5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7" grpId="2"/>
      <p:bldP build="whole" bldLvl="1" animBg="1" rev="0" advAuto="0" spid="500" grpId="5"/>
      <p:bldP build="whole" bldLvl="1" animBg="1" rev="0" advAuto="0" spid="499" grpId="4"/>
      <p:bldP build="whole" bldLvl="1" animBg="1" rev="0" advAuto="0" spid="501" grpId="6"/>
      <p:bldP build="whole" bldLvl="1" animBg="1" rev="0" advAuto="0" spid="498" grpId="3"/>
      <p:bldP build="whole" bldLvl="1" animBg="1" rev="0" advAuto="0" spid="494" grpId="1"/>
    </p:bldLst>
  </p:timing>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3" name="Algorithm Analysis: Nested Loop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Nested Loops</a:t>
            </a:r>
          </a:p>
        </p:txBody>
      </p:sp>
      <p:grpSp>
        <p:nvGrpSpPr>
          <p:cNvPr id="506" name="int nestedLoop1(int n){…"/>
          <p:cNvGrpSpPr/>
          <p:nvPr/>
        </p:nvGrpSpPr>
        <p:grpSpPr>
          <a:xfrm>
            <a:off x="1541337" y="1536700"/>
            <a:ext cx="21301326" cy="8890000"/>
            <a:chOff x="0" y="0"/>
            <a:chExt cx="21301324" cy="8890000"/>
          </a:xfrm>
        </p:grpSpPr>
        <p:sp>
          <p:nvSpPr>
            <p:cNvPr id="505" name="int nestedLoop1(int n){…"/>
            <p:cNvSpPr txBox="1"/>
            <p:nvPr/>
          </p:nvSpPr>
          <p:spPr>
            <a:xfrm>
              <a:off x="38100" y="38100"/>
              <a:ext cx="21225124" cy="8813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1092200" algn="l"/>
                </a:tabLst>
                <a:defRPr b="1" sz="6000">
                  <a:latin typeface="Courier New"/>
                  <a:ea typeface="Courier New"/>
                  <a:cs typeface="Courier New"/>
                  <a:sym typeface="Courier New"/>
                </a:defRPr>
              </a:pPr>
              <a:r>
                <a:rPr>
                  <a:solidFill>
                    <a:srgbClr val="C32275"/>
                  </a:solidFill>
                </a:rPr>
                <a:t>int</a:t>
              </a:r>
              <a:r>
                <a:t> nestedLoop1(</a:t>
              </a:r>
              <a:r>
                <a:rPr>
                  <a:solidFill>
                    <a:srgbClr val="C32275"/>
                  </a:solidFill>
                </a:rPr>
                <a:t>int</a:t>
              </a:r>
              <a:r>
                <a:t> n){</a:t>
              </a:r>
            </a:p>
            <a:p>
              <a:pPr algn="l" defTabSz="457200">
                <a:tabLst>
                  <a:tab pos="1092200" algn="l"/>
                </a:tabLst>
                <a:defRPr b="1" sz="6000">
                  <a:latin typeface="Courier New"/>
                  <a:ea typeface="Courier New"/>
                  <a:cs typeface="Courier New"/>
                  <a:sym typeface="Courier New"/>
                </a:defRPr>
              </a:pPr>
              <a:r>
                <a:t>        </a:t>
              </a:r>
              <a:r>
                <a:rPr>
                  <a:solidFill>
                    <a:srgbClr val="C32275"/>
                  </a:solidFill>
                </a:rPr>
                <a:t>int</a:t>
              </a:r>
              <a:r>
                <a:t> result = </a:t>
              </a:r>
              <a:r>
                <a:rPr>
                  <a:solidFill>
                    <a:srgbClr val="0435FF"/>
                  </a:solidFill>
                </a:rPr>
                <a:t>0</a:t>
              </a:r>
              <a:r>
                <a:t>;</a:t>
              </a:r>
            </a:p>
            <a:p>
              <a:pPr algn="l" defTabSz="457200">
                <a:tabLst>
                  <a:tab pos="1092200" algn="l"/>
                </a:tabLst>
                <a:defRPr b="1" sz="6000">
                  <a:latin typeface="Courier New"/>
                  <a:ea typeface="Courier New"/>
                  <a:cs typeface="Courier New"/>
                  <a:sym typeface="Courier New"/>
                </a:defRPr>
              </a:pPr>
              <a:r>
                <a:t>        </a:t>
              </a:r>
              <a:r>
                <a:rPr>
                  <a:solidFill>
                    <a:srgbClr val="C32275"/>
                  </a:solidFill>
                </a:rPr>
                <a:t>for</a:t>
              </a:r>
              <a:r>
                <a:t> (</a:t>
              </a:r>
              <a:r>
                <a:rPr>
                  <a:solidFill>
                    <a:srgbClr val="C32275"/>
                  </a:solidFill>
                </a:rPr>
                <a:t>int</a:t>
              </a:r>
              <a:r>
                <a:t> i=</a:t>
              </a:r>
              <a:r>
                <a:rPr>
                  <a:solidFill>
                    <a:srgbClr val="0435FF"/>
                  </a:solidFill>
                </a:rPr>
                <a:t>0</a:t>
              </a:r>
              <a:r>
                <a:t>;i&lt;n;i++){</a:t>
              </a:r>
            </a:p>
            <a:p>
              <a:pPr algn="l" defTabSz="457200">
                <a:tabLst>
                  <a:tab pos="1092200" algn="l"/>
                </a:tabLst>
                <a:defRPr b="1" sz="6000">
                  <a:latin typeface="Courier New"/>
                  <a:ea typeface="Courier New"/>
                  <a:cs typeface="Courier New"/>
                  <a:sym typeface="Courier New"/>
                </a:defRPr>
              </a:pPr>
              <a:r>
                <a:t>                </a:t>
              </a:r>
              <a:r>
                <a:rPr>
                  <a:solidFill>
                    <a:srgbClr val="C32275"/>
                  </a:solidFill>
                </a:rPr>
                <a:t>for</a:t>
              </a:r>
              <a:r>
                <a:t> (</a:t>
              </a:r>
              <a:r>
                <a:rPr>
                  <a:solidFill>
                    <a:srgbClr val="C32275"/>
                  </a:solidFill>
                </a:rPr>
                <a:t>int</a:t>
              </a:r>
              <a:r>
                <a:t> j=</a:t>
              </a:r>
              <a:r>
                <a:rPr>
                  <a:solidFill>
                    <a:srgbClr val="0435FF"/>
                  </a:solidFill>
                </a:rPr>
                <a:t>0</a:t>
              </a:r>
              <a:r>
                <a:t>;j&lt;n;j++){</a:t>
              </a:r>
            </a:p>
            <a:p>
              <a:pPr algn="l" defTabSz="457200">
                <a:tabLst>
                  <a:tab pos="1092200" algn="l"/>
                </a:tabLst>
                <a:defRPr b="1" sz="6000">
                  <a:latin typeface="Courier New"/>
                  <a:ea typeface="Courier New"/>
                  <a:cs typeface="Courier New"/>
                  <a:sym typeface="Courier New"/>
                </a:defRPr>
              </a:pPr>
              <a:r>
                <a:t>                        </a:t>
              </a:r>
              <a:r>
                <a:rPr>
                  <a:solidFill>
                    <a:srgbClr val="C32275"/>
                  </a:solidFill>
                </a:rPr>
                <a:t>for</a:t>
              </a:r>
              <a:r>
                <a:t> (</a:t>
              </a:r>
              <a:r>
                <a:rPr>
                  <a:solidFill>
                    <a:srgbClr val="C32275"/>
                  </a:solidFill>
                </a:rPr>
                <a:t>int</a:t>
              </a:r>
              <a:r>
                <a:t> k=</a:t>
              </a:r>
              <a:r>
                <a:rPr>
                  <a:solidFill>
                    <a:srgbClr val="0435FF"/>
                  </a:solidFill>
                </a:rPr>
                <a:t>0</a:t>
              </a:r>
              <a:r>
                <a:t>;k&lt;n;k++)</a:t>
              </a:r>
            </a:p>
            <a:p>
              <a:pPr algn="l" defTabSz="457200">
                <a:tabLst>
                  <a:tab pos="1092200" algn="l"/>
                </a:tabLst>
                <a:defRPr b="1" sz="6000">
                  <a:latin typeface="Courier New"/>
                  <a:ea typeface="Courier New"/>
                  <a:cs typeface="Courier New"/>
                  <a:sym typeface="Courier New"/>
                </a:defRPr>
              </a:pPr>
              <a:r>
                <a:t>                                result++;</a:t>
              </a:r>
            </a:p>
            <a:p>
              <a:pPr algn="l" defTabSz="457200">
                <a:tabLst>
                  <a:tab pos="1092200" algn="l"/>
                </a:tabLst>
                <a:defRPr b="1" sz="6000">
                  <a:latin typeface="Courier New"/>
                  <a:ea typeface="Courier New"/>
                  <a:cs typeface="Courier New"/>
                  <a:sym typeface="Courier New"/>
                </a:defRPr>
              </a:pPr>
              <a:r>
                <a:t>                }</a:t>
              </a:r>
            </a:p>
            <a:p>
              <a:pPr algn="l" defTabSz="457200">
                <a:tabLst>
                  <a:tab pos="1092200" algn="l"/>
                </a:tabLst>
                <a:defRPr b="1" sz="6000">
                  <a:latin typeface="Courier New"/>
                  <a:ea typeface="Courier New"/>
                  <a:cs typeface="Courier New"/>
                  <a:sym typeface="Courier New"/>
                </a:defRPr>
              </a:pPr>
              <a:r>
                <a:t>        }</a:t>
              </a:r>
            </a:p>
            <a:p>
              <a:pPr algn="l" defTabSz="457200">
                <a:tabLst>
                  <a:tab pos="1092200" algn="l"/>
                </a:tabLst>
                <a:defRPr b="1" sz="6000">
                  <a:latin typeface="Courier New"/>
                  <a:ea typeface="Courier New"/>
                  <a:cs typeface="Courier New"/>
                  <a:sym typeface="Courier New"/>
                </a:defRPr>
              </a:pPr>
              <a:r>
                <a:t>        </a:t>
              </a:r>
              <a:r>
                <a:rPr>
                  <a:solidFill>
                    <a:srgbClr val="C32275"/>
                  </a:solidFill>
                </a:rPr>
                <a:t>return</a:t>
              </a:r>
              <a:r>
                <a:t> result;</a:t>
              </a:r>
            </a:p>
            <a:p>
              <a:pPr algn="l" defTabSz="457200">
                <a:tabLst>
                  <a:tab pos="1092200" algn="l"/>
                </a:tabLst>
                <a:defRPr b="1" sz="6000">
                  <a:latin typeface="Courier New"/>
                  <a:ea typeface="Courier New"/>
                  <a:cs typeface="Courier New"/>
                  <a:sym typeface="Courier New"/>
                </a:defRPr>
              </a:pPr>
              <a:r>
                <a:t>}</a:t>
              </a:r>
            </a:p>
          </p:txBody>
        </p:sp>
        <p:pic>
          <p:nvPicPr>
            <p:cNvPr id="504" name="int nestedLoop1(int n){…" descr="int nestedLoop1(int n){…"/>
            <p:cNvPicPr>
              <a:picLocks noChangeAspect="0"/>
            </p:cNvPicPr>
            <p:nvPr/>
          </p:nvPicPr>
          <p:blipFill>
            <a:blip r:embed="rId2">
              <a:extLst/>
            </a:blip>
            <a:stretch>
              <a:fillRect/>
            </a:stretch>
          </p:blipFill>
          <p:spPr>
            <a:xfrm>
              <a:off x="-1" y="0"/>
              <a:ext cx="21301326" cy="8890001"/>
            </a:xfrm>
            <a:prstGeom prst="rect">
              <a:avLst/>
            </a:prstGeom>
            <a:effectLst/>
          </p:spPr>
        </p:pic>
      </p:grpSp>
      <p:sp>
        <p:nvSpPr>
          <p:cNvPr id="507" name="What would the complexity be of a 3-nested loop?"/>
          <p:cNvSpPr txBox="1"/>
          <p:nvPr/>
        </p:nvSpPr>
        <p:spPr>
          <a:xfrm>
            <a:off x="5236844" y="10361585"/>
            <a:ext cx="1391031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What would the complexity be of a 3-nested loop?</a:t>
            </a:r>
          </a:p>
        </p:txBody>
      </p:sp>
      <p:sp>
        <p:nvSpPr>
          <p:cNvPr id="508" name="Answer: n3 (polynomial)"/>
          <p:cNvSpPr txBox="1"/>
          <p:nvPr/>
        </p:nvSpPr>
        <p:spPr>
          <a:xfrm>
            <a:off x="8584988" y="11258490"/>
            <a:ext cx="7214024"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latin typeface="Helvetica Neue"/>
                <a:ea typeface="Helvetica Neue"/>
                <a:cs typeface="Helvetica Neue"/>
                <a:sym typeface="Helvetica Neue"/>
              </a:defRPr>
            </a:pPr>
            <a:r>
              <a:t>Answer: n</a:t>
            </a:r>
            <a:r>
              <a:rPr baseline="31999"/>
              <a:t>3</a:t>
            </a:r>
            <a:r>
              <a:t> (polynomial)</a:t>
            </a:r>
          </a:p>
        </p:txBody>
      </p:sp>
      <p:sp>
        <p:nvSpPr>
          <p:cNvPr id="509" name="In real life, this comes up in 3D imaging, video, etc., and it is slow!…"/>
          <p:cNvSpPr txBox="1"/>
          <p:nvPr/>
        </p:nvSpPr>
        <p:spPr>
          <a:xfrm>
            <a:off x="414375" y="12014498"/>
            <a:ext cx="23555250" cy="15825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In real life, this comes up in 3D imaging, video, etc., and it is </a:t>
            </a:r>
            <a:r>
              <a:rPr b="1">
                <a:latin typeface="Helvetica Neue"/>
                <a:ea typeface="Helvetica Neue"/>
                <a:cs typeface="Helvetica Neue"/>
                <a:sym typeface="Helvetica Neue"/>
              </a:rPr>
              <a:t>slow</a:t>
            </a:r>
            <a:r>
              <a:t>!</a:t>
            </a:r>
          </a:p>
          <a:p>
            <a:pPr>
              <a:defRPr sz="4800"/>
            </a:pPr>
            <a:r>
              <a:t>Graphics cards are built with hundreds or thousands of processors to tackle this problem!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9" grpId="2"/>
      <p:bldP build="whole" bldLvl="1" animBg="1" rev="0" advAuto="0" spid="508" grpId="1"/>
    </p:bldLst>
  </p:timing>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1" name="Algorithm Analysis: Linear Searc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Linear Search</a:t>
            </a:r>
          </a:p>
        </p:txBody>
      </p:sp>
      <p:grpSp>
        <p:nvGrpSpPr>
          <p:cNvPr id="514" name="void linearSearchVector(Vector&lt;int&gt; &amp;vec, int numToFind){…"/>
          <p:cNvGrpSpPr/>
          <p:nvPr/>
        </p:nvGrpSpPr>
        <p:grpSpPr>
          <a:xfrm>
            <a:off x="2325234" y="1873964"/>
            <a:ext cx="19733532" cy="8636001"/>
            <a:chOff x="0" y="0"/>
            <a:chExt cx="19733530" cy="8636000"/>
          </a:xfrm>
        </p:grpSpPr>
        <p:sp>
          <p:nvSpPr>
            <p:cNvPr id="513" name="void linearSearchVector(Vector&lt;int&gt; &amp;vec, int numToFind){…"/>
            <p:cNvSpPr txBox="1"/>
            <p:nvPr/>
          </p:nvSpPr>
          <p:spPr>
            <a:xfrm>
              <a:off x="38100" y="38100"/>
              <a:ext cx="19657331" cy="8559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3800">
                  <a:latin typeface="Menlo"/>
                  <a:ea typeface="Menlo"/>
                  <a:cs typeface="Menlo"/>
                  <a:sym typeface="Menlo"/>
                </a:defRPr>
              </a:pPr>
              <a:r>
                <a:rPr>
                  <a:solidFill>
                    <a:srgbClr val="0433FF"/>
                  </a:solidFill>
                </a:rPr>
                <a:t>void</a:t>
              </a:r>
              <a:r>
                <a:t> linearSearchVector(Vector&lt;</a:t>
              </a:r>
              <a:r>
                <a:rPr>
                  <a:solidFill>
                    <a:srgbClr val="0433FF"/>
                  </a:solidFill>
                </a:rPr>
                <a:t>int</a:t>
              </a:r>
              <a:r>
                <a:t>&gt; &amp;vec, </a:t>
              </a:r>
              <a:r>
                <a:rPr>
                  <a:solidFill>
                    <a:srgbClr val="0433FF"/>
                  </a:solidFill>
                </a:rPr>
                <a:t>int</a:t>
              </a:r>
              <a:r>
                <a:t> numToFind){</a:t>
              </a:r>
            </a:p>
            <a:p>
              <a:pPr algn="l" defTabSz="457200">
                <a:tabLst>
                  <a:tab pos="342900" algn="l"/>
                </a:tabLst>
                <a:defRPr sz="3800">
                  <a:latin typeface="Menlo"/>
                  <a:ea typeface="Menlo"/>
                  <a:cs typeface="Menlo"/>
                  <a:sym typeface="Menlo"/>
                </a:defRPr>
              </a:pPr>
              <a:r>
                <a:t>    </a:t>
              </a:r>
              <a:r>
                <a:rPr>
                  <a:solidFill>
                    <a:srgbClr val="0433FF"/>
                  </a:solidFill>
                </a:rPr>
                <a:t>int</a:t>
              </a:r>
              <a:r>
                <a:t> numCompares = 0;</a:t>
              </a:r>
            </a:p>
            <a:p>
              <a:pPr algn="l" defTabSz="457200">
                <a:tabLst>
                  <a:tab pos="342900" algn="l"/>
                </a:tabLst>
                <a:defRPr sz="3800">
                  <a:latin typeface="Menlo"/>
                  <a:ea typeface="Menlo"/>
                  <a:cs typeface="Menlo"/>
                  <a:sym typeface="Menlo"/>
                </a:defRPr>
              </a:pPr>
              <a:r>
                <a:t>    </a:t>
              </a:r>
              <a:r>
                <a:rPr>
                  <a:solidFill>
                    <a:srgbClr val="0433FF"/>
                  </a:solidFill>
                </a:rPr>
                <a:t>bool</a:t>
              </a:r>
              <a:r>
                <a:t> answer = </a:t>
              </a:r>
              <a:r>
                <a:rPr>
                  <a:solidFill>
                    <a:srgbClr val="0433FF"/>
                  </a:solidFill>
                </a:rPr>
                <a:t>false</a:t>
              </a:r>
              <a:r>
                <a:t>;</a:t>
              </a:r>
            </a:p>
            <a:p>
              <a:pPr algn="l" defTabSz="457200">
                <a:tabLst>
                  <a:tab pos="342900" algn="l"/>
                </a:tabLst>
                <a:defRPr sz="3800">
                  <a:latin typeface="Menlo"/>
                  <a:ea typeface="Menlo"/>
                  <a:cs typeface="Menlo"/>
                  <a:sym typeface="Menlo"/>
                </a:defRPr>
              </a:pPr>
              <a:r>
                <a:t>    </a:t>
              </a:r>
              <a:r>
                <a:rPr>
                  <a:solidFill>
                    <a:srgbClr val="0433FF"/>
                  </a:solidFill>
                </a:rPr>
                <a:t>int</a:t>
              </a:r>
              <a:r>
                <a:t> n = vec.size();</a:t>
              </a:r>
            </a:p>
            <a:p>
              <a:pPr algn="l" defTabSz="457200">
                <a:tabLst>
                  <a:tab pos="342900" algn="l"/>
                </a:tabLst>
                <a:defRPr sz="3800">
                  <a:latin typeface="Menlo"/>
                  <a:ea typeface="Menlo"/>
                  <a:cs typeface="Menlo"/>
                  <a:sym typeface="Menlo"/>
                </a:defRPr>
              </a:pPr>
              <a:r>
                <a:t>    </a:t>
              </a:r>
            </a:p>
            <a:p>
              <a:pPr algn="l" defTabSz="457200">
                <a:tabLst>
                  <a:tab pos="342900" algn="l"/>
                </a:tabLst>
                <a:defRPr sz="3800">
                  <a:latin typeface="Menlo"/>
                  <a:ea typeface="Menlo"/>
                  <a:cs typeface="Menlo"/>
                  <a:sym typeface="Menlo"/>
                </a:defRPr>
              </a:pPr>
              <a:r>
                <a:t>    </a:t>
              </a:r>
              <a:r>
                <a:rPr>
                  <a:solidFill>
                    <a:srgbClr val="0433FF"/>
                  </a:solidFill>
                </a:rPr>
                <a:t>for</a:t>
              </a:r>
              <a:r>
                <a:t> (</a:t>
              </a:r>
              <a:r>
                <a:rPr>
                  <a:solidFill>
                    <a:srgbClr val="0433FF"/>
                  </a:solidFill>
                </a:rPr>
                <a:t>int</a:t>
              </a:r>
              <a:r>
                <a:t> i = 0; i &lt; n; i++) {</a:t>
              </a:r>
            </a:p>
            <a:p>
              <a:pPr algn="l" defTabSz="457200">
                <a:tabLst>
                  <a:tab pos="342900" algn="l"/>
                </a:tabLst>
                <a:defRPr sz="3800">
                  <a:latin typeface="Menlo"/>
                  <a:ea typeface="Menlo"/>
                  <a:cs typeface="Menlo"/>
                  <a:sym typeface="Menlo"/>
                </a:defRPr>
              </a:pPr>
              <a:r>
                <a:t>        numCompares++;</a:t>
              </a:r>
            </a:p>
            <a:p>
              <a:pPr algn="l" defTabSz="457200">
                <a:tabLst>
                  <a:tab pos="342900" algn="l"/>
                </a:tabLst>
                <a:defRPr sz="3800">
                  <a:latin typeface="Menlo"/>
                  <a:ea typeface="Menlo"/>
                  <a:cs typeface="Menlo"/>
                  <a:sym typeface="Menlo"/>
                </a:defRPr>
              </a:pPr>
              <a:r>
                <a:t>        </a:t>
              </a:r>
              <a:r>
                <a:rPr>
                  <a:solidFill>
                    <a:srgbClr val="0433FF"/>
                  </a:solidFill>
                </a:rPr>
                <a:t>if</a:t>
              </a:r>
              <a:r>
                <a:t> (vec[i]==numToFind) {</a:t>
              </a:r>
            </a:p>
            <a:p>
              <a:pPr algn="l" defTabSz="457200">
                <a:tabLst>
                  <a:tab pos="342900" algn="l"/>
                </a:tabLst>
                <a:defRPr sz="3800">
                  <a:latin typeface="Menlo"/>
                  <a:ea typeface="Menlo"/>
                  <a:cs typeface="Menlo"/>
                  <a:sym typeface="Menlo"/>
                </a:defRPr>
              </a:pPr>
              <a:r>
                <a:t>            answer = </a:t>
              </a:r>
              <a:r>
                <a:rPr>
                  <a:solidFill>
                    <a:srgbClr val="0433FF"/>
                  </a:solidFill>
                </a:rPr>
                <a:t>true</a:t>
              </a:r>
              <a:r>
                <a:t>;</a:t>
              </a:r>
            </a:p>
            <a:p>
              <a:pPr algn="l" defTabSz="457200">
                <a:tabLst>
                  <a:tab pos="342900" algn="l"/>
                </a:tabLst>
                <a:defRPr sz="3800">
                  <a:latin typeface="Menlo"/>
                  <a:ea typeface="Menlo"/>
                  <a:cs typeface="Menlo"/>
                  <a:sym typeface="Menlo"/>
                </a:defRPr>
              </a:pPr>
              <a:r>
                <a:t>            </a:t>
              </a:r>
              <a:r>
                <a:rPr>
                  <a:solidFill>
                    <a:srgbClr val="0433FF"/>
                  </a:solidFill>
                </a:rPr>
                <a:t>break</a:t>
              </a:r>
              <a:r>
                <a:t>;</a:t>
              </a:r>
            </a:p>
            <a:p>
              <a:pPr algn="l" defTabSz="457200">
                <a:tabLst>
                  <a:tab pos="342900" algn="l"/>
                </a:tabLst>
                <a:defRPr sz="3800">
                  <a:latin typeface="Menlo"/>
                  <a:ea typeface="Menlo"/>
                  <a:cs typeface="Menlo"/>
                  <a:sym typeface="Menlo"/>
                </a:defRPr>
              </a:pPr>
              <a:r>
                <a:t>        }</a:t>
              </a:r>
            </a:p>
            <a:p>
              <a:pPr algn="l" defTabSz="457200">
                <a:tabLst>
                  <a:tab pos="342900" algn="l"/>
                </a:tabLst>
                <a:defRPr sz="3800">
                  <a:latin typeface="Menlo"/>
                  <a:ea typeface="Menlo"/>
                  <a:cs typeface="Menlo"/>
                  <a:sym typeface="Menlo"/>
                </a:defRPr>
              </a:pPr>
              <a:r>
                <a:t>    }</a:t>
              </a:r>
            </a:p>
            <a:p>
              <a:pPr algn="l" defTabSz="457200">
                <a:tabLst>
                  <a:tab pos="342900" algn="l"/>
                </a:tabLst>
                <a:defRPr sz="3800">
                  <a:latin typeface="Menlo"/>
                  <a:ea typeface="Menlo"/>
                  <a:cs typeface="Menlo"/>
                  <a:sym typeface="Menlo"/>
                </a:defRPr>
              </a:pPr>
              <a:r>
                <a:t>    cout &lt;&lt; </a:t>
              </a:r>
              <a:r>
                <a:rPr>
                  <a:solidFill>
                    <a:srgbClr val="B4261A"/>
                  </a:solidFill>
                </a:rPr>
                <a:t>"Found? "</a:t>
              </a:r>
              <a:r>
                <a:t> &lt;&lt; (answer ? </a:t>
              </a:r>
              <a:r>
                <a:rPr>
                  <a:solidFill>
                    <a:srgbClr val="B4261A"/>
                  </a:solidFill>
                </a:rPr>
                <a:t>"True"</a:t>
              </a:r>
              <a:r>
                <a:t> : </a:t>
              </a:r>
              <a:r>
                <a:rPr>
                  <a:solidFill>
                    <a:srgbClr val="B4261A"/>
                  </a:solidFill>
                </a:rPr>
                <a:t>"False"</a:t>
              </a:r>
              <a:r>
                <a:t>) &lt;&lt; </a:t>
              </a:r>
              <a:r>
                <a:rPr>
                  <a:solidFill>
                    <a:srgbClr val="B4261A"/>
                  </a:solidFill>
                </a:rPr>
                <a:t>", "</a:t>
              </a:r>
            </a:p>
            <a:p>
              <a:pPr algn="l" defTabSz="457200">
                <a:tabLst>
                  <a:tab pos="342900" algn="l"/>
                </a:tabLst>
                <a:defRPr sz="3800">
                  <a:latin typeface="Menlo"/>
                  <a:ea typeface="Menlo"/>
                  <a:cs typeface="Menlo"/>
                  <a:sym typeface="Menlo"/>
                </a:defRPr>
              </a:pPr>
              <a:r>
                <a:t>         &lt;&lt; </a:t>
              </a:r>
              <a:r>
                <a:rPr>
                  <a:solidFill>
                    <a:srgbClr val="B4261A"/>
                  </a:solidFill>
                </a:rPr>
                <a:t>"Number of compares: "</a:t>
              </a:r>
              <a:r>
                <a:t> &lt;&lt; numCompares &lt;&lt; endl &lt;&lt; endl;</a:t>
              </a:r>
            </a:p>
            <a:p>
              <a:pPr algn="l" defTabSz="457200">
                <a:tabLst>
                  <a:tab pos="342900" algn="l"/>
                </a:tabLst>
                <a:defRPr sz="3800">
                  <a:latin typeface="Menlo"/>
                  <a:ea typeface="Menlo"/>
                  <a:cs typeface="Menlo"/>
                  <a:sym typeface="Menlo"/>
                </a:defRPr>
              </a:pPr>
              <a:r>
                <a:t>}</a:t>
              </a:r>
            </a:p>
          </p:txBody>
        </p:sp>
        <p:pic>
          <p:nvPicPr>
            <p:cNvPr id="512" name="void linearSearchVector(Vector&lt;int&gt; &amp;vec, int numToFind){…" descr="void linearSearchVector(Vector&lt;int&gt; &amp;vec, int numToFind){…"/>
            <p:cNvPicPr>
              <a:picLocks noChangeAspect="0"/>
            </p:cNvPicPr>
            <p:nvPr/>
          </p:nvPicPr>
          <p:blipFill>
            <a:blip r:embed="rId2">
              <a:extLst/>
            </a:blip>
            <a:stretch>
              <a:fillRect/>
            </a:stretch>
          </p:blipFill>
          <p:spPr>
            <a:xfrm>
              <a:off x="0" y="-1"/>
              <a:ext cx="19733531" cy="8636001"/>
            </a:xfrm>
            <a:prstGeom prst="rect">
              <a:avLst/>
            </a:prstGeom>
            <a:effectLst/>
          </p:spPr>
        </p:pic>
      </p:grpSp>
      <p:sp>
        <p:nvSpPr>
          <p:cNvPr id="515" name="Complexity: O(n) (linear, worst case)"/>
          <p:cNvSpPr txBox="1"/>
          <p:nvPr/>
        </p:nvSpPr>
        <p:spPr>
          <a:xfrm>
            <a:off x="6703695" y="11258490"/>
            <a:ext cx="1097661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Complexity: O(n) (linear, worst case)</a:t>
            </a:r>
          </a:p>
        </p:txBody>
      </p:sp>
      <p:sp>
        <p:nvSpPr>
          <p:cNvPr id="516" name="You have to walk through the entire vector one element at a time."/>
          <p:cNvSpPr txBox="1"/>
          <p:nvPr/>
        </p:nvSpPr>
        <p:spPr>
          <a:xfrm>
            <a:off x="3264852" y="12383166"/>
            <a:ext cx="1785429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 have to walk through the entire vector one element at a time.</a:t>
            </a:r>
          </a:p>
        </p:txBody>
      </p:sp>
      <p:sp>
        <p:nvSpPr>
          <p:cNvPr id="517" name="Best case?"/>
          <p:cNvSpPr txBox="1"/>
          <p:nvPr/>
        </p:nvSpPr>
        <p:spPr>
          <a:xfrm>
            <a:off x="15086965" y="3497377"/>
            <a:ext cx="3628598"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defTabSz="914400">
              <a:defRPr b="1" baseline="-12514" sz="7000">
                <a:solidFill>
                  <a:srgbClr val="008F00"/>
                </a:solidFill>
                <a:uFill>
                  <a:solidFill>
                    <a:srgbClr val="000000"/>
                  </a:solidFill>
                </a:uFill>
                <a:latin typeface="Verdana"/>
                <a:ea typeface="Verdana"/>
                <a:cs typeface="Verdana"/>
                <a:sym typeface="Verdana"/>
              </a:defRPr>
            </a:lvl1pPr>
          </a:lstStyle>
          <a:p>
            <a:pPr/>
            <a:r>
              <a:t>Best case?</a:t>
            </a:r>
          </a:p>
        </p:txBody>
      </p:sp>
      <p:sp>
        <p:nvSpPr>
          <p:cNvPr id="518" name="O(1)"/>
          <p:cNvSpPr txBox="1"/>
          <p:nvPr/>
        </p:nvSpPr>
        <p:spPr>
          <a:xfrm>
            <a:off x="19450206" y="3454328"/>
            <a:ext cx="1673492"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defTabSz="914400">
              <a:defRPr b="1" baseline="-12514" sz="7000">
                <a:solidFill>
                  <a:srgbClr val="008F00"/>
                </a:solidFill>
                <a:uFill>
                  <a:solidFill>
                    <a:srgbClr val="000000"/>
                  </a:solidFill>
                </a:uFill>
                <a:latin typeface="Verdana"/>
                <a:ea typeface="Verdana"/>
                <a:cs typeface="Verdana"/>
                <a:sym typeface="Verdana"/>
              </a:defRPr>
            </a:lvl1pPr>
          </a:lstStyle>
          <a:p>
            <a:pPr/>
            <a:r>
              <a:t>O(1)</a:t>
            </a:r>
          </a:p>
        </p:txBody>
      </p:sp>
      <p:sp>
        <p:nvSpPr>
          <p:cNvPr id="519" name="O(n)"/>
          <p:cNvSpPr txBox="1"/>
          <p:nvPr/>
        </p:nvSpPr>
        <p:spPr>
          <a:xfrm>
            <a:off x="19449772" y="4633925"/>
            <a:ext cx="1674360"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l" defTabSz="914400">
              <a:defRPr b="1" baseline="-12514" sz="7000">
                <a:solidFill>
                  <a:srgbClr val="008F00"/>
                </a:solidFill>
                <a:uFill>
                  <a:solidFill>
                    <a:srgbClr val="000000"/>
                  </a:solidFill>
                </a:uFill>
                <a:latin typeface="Verdana"/>
                <a:ea typeface="Verdana"/>
                <a:cs typeface="Verdana"/>
                <a:sym typeface="Verdana"/>
              </a:defRPr>
            </a:pPr>
            <a:r>
              <a:t>O(</a:t>
            </a:r>
            <a:r>
              <a:rPr i="1"/>
              <a:t>n</a:t>
            </a:r>
            <a:r>
              <a:t>)</a:t>
            </a:r>
          </a:p>
        </p:txBody>
      </p:sp>
      <p:sp>
        <p:nvSpPr>
          <p:cNvPr id="520" name="Worst case?"/>
          <p:cNvSpPr txBox="1"/>
          <p:nvPr/>
        </p:nvSpPr>
        <p:spPr>
          <a:xfrm>
            <a:off x="15058378" y="4633925"/>
            <a:ext cx="4153837"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defTabSz="914400">
              <a:defRPr b="1" baseline="-12514" sz="7000">
                <a:solidFill>
                  <a:srgbClr val="008F00"/>
                </a:solidFill>
                <a:uFill>
                  <a:solidFill>
                    <a:srgbClr val="000000"/>
                  </a:solidFill>
                </a:uFill>
                <a:latin typeface="Verdana"/>
                <a:ea typeface="Verdana"/>
                <a:cs typeface="Verdana"/>
                <a:sym typeface="Verdana"/>
              </a:defRPr>
            </a:lvl1pPr>
          </a:lstStyle>
          <a:p>
            <a:pPr/>
            <a:r>
              <a:t>Worst case?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5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3" fill="hold">
                                  <p:stCondLst>
                                    <p:cond delay="0"/>
                                  </p:stCondLst>
                                  <p:iterate type="el" backwards="0">
                                    <p:tmAbs val="0"/>
                                  </p:iterate>
                                  <p:childTnLst>
                                    <p:set>
                                      <p:cBhvr>
                                        <p:cTn id="16" fill="hold"/>
                                        <p:tgtEl>
                                          <p:spTgt spid="520">
                                            <p:bg/>
                                          </p:spTgt>
                                        </p:tgtEl>
                                        <p:attrNameLst>
                                          <p:attrName>style.visibility</p:attrName>
                                        </p:attrNameLst>
                                      </p:cBhvr>
                                      <p:to>
                                        <p:strVal val="visible"/>
                                      </p:to>
                                    </p:set>
                                  </p:childTnLst>
                                </p:cTn>
                              </p:par>
                              <p:par>
                                <p:cTn id="17" presetClass="entr" nodeType="withEffect" presetSubtype="0" presetID="1" grpId="3" fill="hold">
                                  <p:stCondLst>
                                    <p:cond delay="0"/>
                                  </p:stCondLst>
                                  <p:iterate type="el" backwards="0">
                                    <p:tmAbs val="0"/>
                                  </p:iterate>
                                  <p:childTnLst>
                                    <p:set>
                                      <p:cBhvr>
                                        <p:cTn id="18" fill="hold"/>
                                        <p:tgtEl>
                                          <p:spTgt spid="52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4" fill="hold">
                                  <p:stCondLst>
                                    <p:cond delay="0"/>
                                  </p:stCondLst>
                                  <p:iterate type="el" backwards="0">
                                    <p:tmAbs val="0"/>
                                  </p:iterate>
                                  <p:childTnLst>
                                    <p:set>
                                      <p:cBhvr>
                                        <p:cTn id="22" fill="hold"/>
                                        <p:tgtEl>
                                          <p:spTgt spid="5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5" fill="hold">
                                  <p:stCondLst>
                                    <p:cond delay="0"/>
                                  </p:stCondLst>
                                  <p:iterate type="el" backwards="0">
                                    <p:tmAbs val="0"/>
                                  </p:iterate>
                                  <p:childTnLst>
                                    <p:set>
                                      <p:cBhvr>
                                        <p:cTn id="26" fill="hold"/>
                                        <p:tgtEl>
                                          <p:spTgt spid="5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6" fill="hold">
                                  <p:stCondLst>
                                    <p:cond delay="0"/>
                                  </p:stCondLst>
                                  <p:iterate type="el" backwards="0">
                                    <p:tmAbs val="0"/>
                                  </p:iterate>
                                  <p:childTnLst>
                                    <p:set>
                                      <p:cBhvr>
                                        <p:cTn id="30" fill="hold"/>
                                        <p:tgtEl>
                                          <p:spTgt spid="5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8" grpId="2"/>
      <p:bldP build="whole" bldLvl="1" animBg="1" rev="0" advAuto="0" spid="516" grpId="6"/>
      <p:bldP build="p" bldLvl="5" animBg="1" rev="0" advAuto="0" spid="520" grpId="3"/>
      <p:bldP build="p" bldLvl="5" animBg="1" rev="0" advAuto="0" spid="517" grpId="1"/>
      <p:bldP build="whole" bldLvl="1" animBg="1" rev="0" advAuto="0" spid="515" grpId="5"/>
      <p:bldP build="whole" bldLvl="1" animBg="1" rev="0" advAuto="0" spid="519" grpId="4"/>
    </p:bldLst>
  </p:timing>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2" name="Algorithm Analysis: Binary Searc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Algorithm Analysis: </a:t>
            </a:r>
            <a:r>
              <a:rPr i="1">
                <a:latin typeface="Helvetica Neue"/>
                <a:ea typeface="Helvetica Neue"/>
                <a:cs typeface="Helvetica Neue"/>
                <a:sym typeface="Helvetica Neue"/>
              </a:rPr>
              <a:t>Binary</a:t>
            </a:r>
            <a:r>
              <a:t> Search</a:t>
            </a:r>
          </a:p>
        </p:txBody>
      </p:sp>
      <p:sp>
        <p:nvSpPr>
          <p:cNvPr id="523" name="There is another type of search that we can perform on a list that is in order: binary search (as seen in 106A!)…"/>
          <p:cNvSpPr txBox="1"/>
          <p:nvPr/>
        </p:nvSpPr>
        <p:spPr>
          <a:xfrm>
            <a:off x="949372" y="2101445"/>
            <a:ext cx="14723219" cy="109424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800"/>
            </a:pPr>
            <a:r>
              <a:t>There is another type of search that we can perform on a list that is in order: binary search (as seen in 106A!)</a:t>
            </a:r>
          </a:p>
          <a:p>
            <a:pPr algn="l">
              <a:defRPr sz="4800"/>
            </a:pPr>
          </a:p>
          <a:p>
            <a:pPr algn="l">
              <a:defRPr sz="4800"/>
            </a:pPr>
            <a:r>
              <a:t>If you have ever played a "guess my number" game before, you will have implemented a binary search, if you played the game efficiently!</a:t>
            </a:r>
          </a:p>
          <a:p>
            <a:pPr algn="l">
              <a:defRPr sz="4800"/>
            </a:pPr>
          </a:p>
          <a:p>
            <a:pPr algn="l">
              <a:defRPr sz="4800"/>
            </a:pPr>
            <a:r>
              <a:t>The game is played as follows: </a:t>
            </a:r>
          </a:p>
          <a:p>
            <a:pPr marL="635000" indent="-635000" algn="l">
              <a:buSzPct val="75000"/>
              <a:buFont typeface="Helvetica Neue"/>
              <a:buChar char="•"/>
              <a:defRPr sz="4800"/>
            </a:pPr>
            <a:r>
              <a:t>one player thinks of a number between 0 and 100 (or any other maximum).</a:t>
            </a:r>
          </a:p>
          <a:p>
            <a:pPr marL="635000" indent="-635000" algn="l">
              <a:buSzPct val="75000"/>
              <a:buFont typeface="Helvetica Neue"/>
              <a:buChar char="•"/>
              <a:defRPr sz="4800"/>
            </a:pPr>
            <a:r>
              <a:t>the second player guesses a number between 1 and 100</a:t>
            </a:r>
          </a:p>
          <a:p>
            <a:pPr marL="635000" indent="-635000" algn="l">
              <a:buSzPct val="75000"/>
              <a:buFont typeface="Helvetica Neue"/>
              <a:buChar char="•"/>
              <a:defRPr sz="4800"/>
            </a:pPr>
            <a:r>
              <a:t>the first player says "higher" or "lower," and the second player keeps guessing until they guess correctly.</a:t>
            </a:r>
          </a:p>
        </p:txBody>
      </p:sp>
      <p:pic>
        <p:nvPicPr>
          <p:cNvPr id="524" name="pasted-image.tiff" descr="pasted-image.tiff"/>
          <p:cNvPicPr>
            <a:picLocks noChangeAspect="1"/>
          </p:cNvPicPr>
          <p:nvPr/>
        </p:nvPicPr>
        <p:blipFill>
          <a:blip r:embed="rId2">
            <a:extLst/>
          </a:blip>
          <a:stretch>
            <a:fillRect/>
          </a:stretch>
        </p:blipFill>
        <p:spPr>
          <a:xfrm>
            <a:off x="17080681" y="3978849"/>
            <a:ext cx="6466076" cy="6466076"/>
          </a:xfrm>
          <a:prstGeom prst="rect">
            <a:avLst/>
          </a:prstGeom>
          <a:ln w="12700">
            <a:miter lim="400000"/>
          </a:ln>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6" name="Algorithm Analysis: Binary Searc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Algorithm Analysis: </a:t>
            </a:r>
            <a:r>
              <a:rPr i="1">
                <a:latin typeface="Helvetica Neue"/>
                <a:ea typeface="Helvetica Neue"/>
                <a:cs typeface="Helvetica Neue"/>
                <a:sym typeface="Helvetica Neue"/>
              </a:rPr>
              <a:t>Binary</a:t>
            </a:r>
            <a:r>
              <a:t> Search</a:t>
            </a:r>
          </a:p>
        </p:txBody>
      </p:sp>
      <p:sp>
        <p:nvSpPr>
          <p:cNvPr id="527" name="The most efficient guessing algorithm for the number guessing game is simply to choose a number that is between the high and low that you are currently bound to. Example:…"/>
          <p:cNvSpPr txBox="1"/>
          <p:nvPr/>
        </p:nvSpPr>
        <p:spPr>
          <a:xfrm>
            <a:off x="1178062" y="1797557"/>
            <a:ext cx="14723218" cy="10828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The most efficient guessing algorithm for the number guessing game is simply to choose a number that is between the high and low that you are currently bound to. Example:</a:t>
            </a:r>
          </a:p>
          <a:p>
            <a:pPr algn="l"/>
            <a:r>
              <a:rPr b="1">
                <a:latin typeface="Helvetica Neue"/>
                <a:ea typeface="Helvetica Neue"/>
                <a:cs typeface="Helvetica Neue"/>
                <a:sym typeface="Helvetica Neue"/>
              </a:rPr>
              <a:t>bounds</a:t>
            </a:r>
            <a:r>
              <a:t>: 0, 100</a:t>
            </a:r>
          </a:p>
          <a:p>
            <a:pPr algn="l"/>
            <a:r>
              <a:rPr b="1">
                <a:latin typeface="Helvetica Neue"/>
                <a:ea typeface="Helvetica Neue"/>
                <a:cs typeface="Helvetica Neue"/>
                <a:sym typeface="Helvetica Neue"/>
              </a:rPr>
              <a:t>guess</a:t>
            </a:r>
            <a:r>
              <a:t>: 50 (no, the answer is lower)</a:t>
            </a:r>
          </a:p>
          <a:p>
            <a:pPr algn="l"/>
            <a:r>
              <a:rPr b="1">
                <a:latin typeface="Helvetica Neue"/>
                <a:ea typeface="Helvetica Neue"/>
                <a:cs typeface="Helvetica Neue"/>
                <a:sym typeface="Helvetica Neue"/>
              </a:rPr>
              <a:t>new bounds</a:t>
            </a:r>
            <a:r>
              <a:t>: 0, 49</a:t>
            </a:r>
          </a:p>
          <a:p>
            <a:pPr algn="l"/>
            <a:r>
              <a:rPr b="1">
                <a:latin typeface="Helvetica Neue"/>
                <a:ea typeface="Helvetica Neue"/>
                <a:cs typeface="Helvetica Neue"/>
                <a:sym typeface="Helvetica Neue"/>
              </a:rPr>
              <a:t>guess</a:t>
            </a:r>
            <a:r>
              <a:t>: 25 (no, the answer is higher)</a:t>
            </a:r>
          </a:p>
          <a:p>
            <a:pPr algn="l"/>
            <a:r>
              <a:rPr b="1">
                <a:latin typeface="Helvetica Neue"/>
                <a:ea typeface="Helvetica Neue"/>
                <a:cs typeface="Helvetica Neue"/>
                <a:sym typeface="Helvetica Neue"/>
              </a:rPr>
              <a:t>new bounds</a:t>
            </a:r>
            <a:r>
              <a:t>: 26, 49</a:t>
            </a:r>
          </a:p>
          <a:p>
            <a:pPr algn="l"/>
            <a:r>
              <a:rPr b="1">
                <a:latin typeface="Helvetica Neue"/>
                <a:ea typeface="Helvetica Neue"/>
                <a:cs typeface="Helvetica Neue"/>
                <a:sym typeface="Helvetica Neue"/>
              </a:rPr>
              <a:t>guess</a:t>
            </a:r>
            <a:r>
              <a:t>: 38</a:t>
            </a:r>
          </a:p>
          <a:p>
            <a:pPr algn="l"/>
            <a:r>
              <a:t>etc.</a:t>
            </a:r>
          </a:p>
          <a:p>
            <a:pPr algn="l"/>
          </a:p>
          <a:p>
            <a:pPr algn="l"/>
            <a:r>
              <a:t>With each guess, the search space is </a:t>
            </a:r>
            <a:r>
              <a:rPr i="1">
                <a:latin typeface="Helvetica Neue"/>
                <a:ea typeface="Helvetica Neue"/>
                <a:cs typeface="Helvetica Neue"/>
                <a:sym typeface="Helvetica Neue"/>
              </a:rPr>
              <a:t>divided into two</a:t>
            </a:r>
            <a:r>
              <a:t>.</a:t>
            </a:r>
          </a:p>
        </p:txBody>
      </p:sp>
      <p:pic>
        <p:nvPicPr>
          <p:cNvPr id="528" name="pasted-image.tiff" descr="pasted-image.tiff"/>
          <p:cNvPicPr>
            <a:picLocks noChangeAspect="1"/>
          </p:cNvPicPr>
          <p:nvPr/>
        </p:nvPicPr>
        <p:blipFill>
          <a:blip r:embed="rId2">
            <a:extLst/>
          </a:blip>
          <a:stretch>
            <a:fillRect/>
          </a:stretch>
        </p:blipFill>
        <p:spPr>
          <a:xfrm>
            <a:off x="17080681" y="3978849"/>
            <a:ext cx="6466076" cy="6466076"/>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0" name="Algorithm Analysis: Binary Searc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Binary Search</a:t>
            </a:r>
          </a:p>
        </p:txBody>
      </p:sp>
      <p:grpSp>
        <p:nvGrpSpPr>
          <p:cNvPr id="533" name="void binarySearchVector(Vector&lt;int&gt; &amp;vec, int numToFind) {…"/>
          <p:cNvGrpSpPr/>
          <p:nvPr/>
        </p:nvGrpSpPr>
        <p:grpSpPr>
          <a:xfrm>
            <a:off x="159718" y="1817417"/>
            <a:ext cx="15691178" cy="11836401"/>
            <a:chOff x="0" y="0"/>
            <a:chExt cx="15691177" cy="11836400"/>
          </a:xfrm>
        </p:grpSpPr>
        <p:sp>
          <p:nvSpPr>
            <p:cNvPr id="532" name="void binarySearchVector(Vector&lt;int&gt; &amp;vec, int numToFind) {…"/>
            <p:cNvSpPr txBox="1"/>
            <p:nvPr/>
          </p:nvSpPr>
          <p:spPr>
            <a:xfrm>
              <a:off x="38100" y="38100"/>
              <a:ext cx="15614978" cy="11760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3200">
                  <a:latin typeface="Menlo"/>
                  <a:ea typeface="Menlo"/>
                  <a:cs typeface="Menlo"/>
                  <a:sym typeface="Menlo"/>
                </a:defRPr>
              </a:pPr>
              <a:r>
                <a:rPr>
                  <a:solidFill>
                    <a:srgbClr val="0433FF"/>
                  </a:solidFill>
                </a:rPr>
                <a:t>void</a:t>
              </a:r>
              <a:r>
                <a:t> binarySearchVector(Vector&lt;</a:t>
              </a:r>
              <a:r>
                <a:rPr>
                  <a:solidFill>
                    <a:srgbClr val="0433FF"/>
                  </a:solidFill>
                </a:rPr>
                <a:t>int</a:t>
              </a:r>
              <a:r>
                <a:t>&gt; &amp;vec, </a:t>
              </a:r>
              <a:r>
                <a:rPr>
                  <a:solidFill>
                    <a:srgbClr val="0433FF"/>
                  </a:solidFill>
                </a:rPr>
                <a:t>int</a:t>
              </a:r>
              <a:r>
                <a:t> numToFind) {</a:t>
              </a:r>
            </a:p>
            <a:p>
              <a:pPr algn="l" defTabSz="457200">
                <a:tabLst>
                  <a:tab pos="342900" algn="l"/>
                </a:tabLst>
                <a:defRPr sz="3200">
                  <a:latin typeface="Menlo"/>
                  <a:ea typeface="Menlo"/>
                  <a:cs typeface="Menlo"/>
                  <a:sym typeface="Menlo"/>
                </a:defRPr>
              </a:pPr>
              <a:r>
                <a:t>    </a:t>
              </a:r>
              <a:r>
                <a:rPr>
                  <a:solidFill>
                    <a:srgbClr val="0433FF"/>
                  </a:solidFill>
                </a:rPr>
                <a:t>int</a:t>
              </a:r>
              <a:r>
                <a:t> low=0;</a:t>
              </a:r>
            </a:p>
            <a:p>
              <a:pPr algn="l" defTabSz="457200">
                <a:tabLst>
                  <a:tab pos="342900" algn="l"/>
                </a:tabLst>
                <a:defRPr sz="3200">
                  <a:latin typeface="Menlo"/>
                  <a:ea typeface="Menlo"/>
                  <a:cs typeface="Menlo"/>
                  <a:sym typeface="Menlo"/>
                </a:defRPr>
              </a:pPr>
              <a:r>
                <a:t>    </a:t>
              </a:r>
              <a:r>
                <a:rPr>
                  <a:solidFill>
                    <a:srgbClr val="0433FF"/>
                  </a:solidFill>
                </a:rPr>
                <a:t>int</a:t>
              </a:r>
              <a:r>
                <a:t> high=vec.size()-1;</a:t>
              </a:r>
            </a:p>
            <a:p>
              <a:pPr algn="l" defTabSz="457200">
                <a:tabLst>
                  <a:tab pos="342900" algn="l"/>
                </a:tabLst>
                <a:defRPr sz="3200">
                  <a:latin typeface="Menlo"/>
                  <a:ea typeface="Menlo"/>
                  <a:cs typeface="Menlo"/>
                  <a:sym typeface="Menlo"/>
                </a:defRPr>
              </a:pPr>
              <a:r>
                <a:t>    </a:t>
              </a:r>
              <a:r>
                <a:rPr>
                  <a:solidFill>
                    <a:srgbClr val="0433FF"/>
                  </a:solidFill>
                </a:rPr>
                <a:t>int</a:t>
              </a:r>
              <a:r>
                <a:t> mid;</a:t>
              </a:r>
            </a:p>
            <a:p>
              <a:pPr algn="l" defTabSz="457200">
                <a:tabLst>
                  <a:tab pos="342900" algn="l"/>
                </a:tabLst>
                <a:defRPr sz="3200">
                  <a:latin typeface="Menlo"/>
                  <a:ea typeface="Menlo"/>
                  <a:cs typeface="Menlo"/>
                  <a:sym typeface="Menlo"/>
                </a:defRPr>
              </a:pPr>
              <a:r>
                <a:t>    </a:t>
              </a:r>
              <a:r>
                <a:rPr>
                  <a:solidFill>
                    <a:srgbClr val="0433FF"/>
                  </a:solidFill>
                </a:rPr>
                <a:t>int</a:t>
              </a:r>
              <a:r>
                <a:t> numCompares = 0;</a:t>
              </a:r>
            </a:p>
            <a:p>
              <a:pPr algn="l" defTabSz="457200">
                <a:tabLst>
                  <a:tab pos="342900" algn="l"/>
                </a:tabLst>
                <a:defRPr sz="3200">
                  <a:latin typeface="Menlo"/>
                  <a:ea typeface="Menlo"/>
                  <a:cs typeface="Menlo"/>
                  <a:sym typeface="Menlo"/>
                </a:defRPr>
              </a:pPr>
              <a:r>
                <a:t>    </a:t>
              </a:r>
              <a:r>
                <a:rPr>
                  <a:solidFill>
                    <a:srgbClr val="0433FF"/>
                  </a:solidFill>
                </a:rPr>
                <a:t>bool</a:t>
              </a:r>
              <a:r>
                <a:t> found=</a:t>
              </a:r>
              <a:r>
                <a:rPr>
                  <a:solidFill>
                    <a:srgbClr val="0433FF"/>
                  </a:solidFill>
                </a:rPr>
                <a:t>false</a:t>
              </a:r>
              <a:r>
                <a:t>;</a:t>
              </a:r>
            </a:p>
            <a:p>
              <a:pPr algn="l" defTabSz="457200">
                <a:tabLst>
                  <a:tab pos="342900" algn="l"/>
                </a:tabLst>
                <a:defRPr sz="3200">
                  <a:latin typeface="Menlo"/>
                  <a:ea typeface="Menlo"/>
                  <a:cs typeface="Menlo"/>
                  <a:sym typeface="Menlo"/>
                </a:defRPr>
              </a:pPr>
              <a:r>
                <a:t>    </a:t>
              </a:r>
              <a:r>
                <a:rPr>
                  <a:solidFill>
                    <a:srgbClr val="0433FF"/>
                  </a:solidFill>
                </a:rPr>
                <a:t>while</a:t>
              </a:r>
              <a:r>
                <a:t> (low &lt;= high) {</a:t>
              </a:r>
            </a:p>
            <a:p>
              <a:pPr algn="l" defTabSz="457200">
                <a:tabLst>
                  <a:tab pos="342900" algn="l"/>
                </a:tabLst>
                <a:defRPr sz="3200">
                  <a:latin typeface="Menlo"/>
                  <a:ea typeface="Menlo"/>
                  <a:cs typeface="Menlo"/>
                  <a:sym typeface="Menlo"/>
                </a:defRPr>
              </a:pPr>
              <a:r>
                <a:t>        numCompares++;</a:t>
              </a:r>
            </a:p>
            <a:p>
              <a:pPr algn="l" defTabSz="457200">
                <a:tabLst>
                  <a:tab pos="342900" algn="l"/>
                </a:tabLst>
                <a:defRPr sz="3200">
                  <a:solidFill>
                    <a:srgbClr val="008F00"/>
                  </a:solidFill>
                  <a:latin typeface="Menlo"/>
                  <a:ea typeface="Menlo"/>
                  <a:cs typeface="Menlo"/>
                  <a:sym typeface="Menlo"/>
                </a:defRPr>
              </a:pPr>
              <a:r>
                <a:rPr>
                  <a:solidFill>
                    <a:srgbClr val="000000"/>
                  </a:solidFill>
                </a:rPr>
                <a:t>        </a:t>
              </a:r>
              <a:r>
                <a:t>//cout &lt;&lt; low &lt;&lt; ", " &lt;&lt; high &lt;&lt; endl;</a:t>
              </a:r>
              <a:endParaRPr>
                <a:solidFill>
                  <a:srgbClr val="000000"/>
                </a:solidFill>
              </a:endParaRPr>
            </a:p>
            <a:p>
              <a:pPr algn="l" defTabSz="457200">
                <a:tabLst>
                  <a:tab pos="342900" algn="l"/>
                </a:tabLst>
                <a:defRPr sz="3200">
                  <a:latin typeface="Menlo"/>
                  <a:ea typeface="Menlo"/>
                  <a:cs typeface="Menlo"/>
                  <a:sym typeface="Menlo"/>
                </a:defRPr>
              </a:pPr>
              <a:r>
                <a:t>        mid = low + (high - low) / 2; </a:t>
              </a:r>
              <a:r>
                <a:rPr>
                  <a:solidFill>
                    <a:srgbClr val="008F00"/>
                  </a:solidFill>
                </a:rPr>
                <a:t>// to avoid overflow</a:t>
              </a:r>
            </a:p>
            <a:p>
              <a:pPr algn="l" defTabSz="457200">
                <a:tabLst>
                  <a:tab pos="342900" algn="l"/>
                </a:tabLst>
                <a:defRPr sz="3200">
                  <a:latin typeface="Menlo"/>
                  <a:ea typeface="Menlo"/>
                  <a:cs typeface="Menlo"/>
                  <a:sym typeface="Menlo"/>
                </a:defRPr>
              </a:pPr>
              <a:r>
                <a:t>        </a:t>
              </a:r>
              <a:r>
                <a:rPr>
                  <a:solidFill>
                    <a:srgbClr val="0433FF"/>
                  </a:solidFill>
                </a:rPr>
                <a:t>if</a:t>
              </a:r>
              <a:r>
                <a:t> (vec[mid] &gt; numToFind) {</a:t>
              </a:r>
            </a:p>
            <a:p>
              <a:pPr algn="l" defTabSz="457200">
                <a:tabLst>
                  <a:tab pos="342900" algn="l"/>
                </a:tabLst>
                <a:defRPr sz="3200">
                  <a:latin typeface="Menlo"/>
                  <a:ea typeface="Menlo"/>
                  <a:cs typeface="Menlo"/>
                  <a:sym typeface="Menlo"/>
                </a:defRPr>
              </a:pPr>
              <a:r>
                <a:t>            high = mid - 1;</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r>
                <a:rPr>
                  <a:solidFill>
                    <a:srgbClr val="0433FF"/>
                  </a:solidFill>
                </a:rPr>
                <a:t>else</a:t>
              </a:r>
              <a:r>
                <a:t> </a:t>
              </a:r>
              <a:r>
                <a:rPr>
                  <a:solidFill>
                    <a:srgbClr val="0433FF"/>
                  </a:solidFill>
                </a:rPr>
                <a:t>if</a:t>
              </a:r>
              <a:r>
                <a:t> (vec[mid] &lt; numToFind) {</a:t>
              </a:r>
            </a:p>
            <a:p>
              <a:pPr algn="l" defTabSz="457200">
                <a:tabLst>
                  <a:tab pos="342900" algn="l"/>
                </a:tabLst>
                <a:defRPr sz="3200">
                  <a:latin typeface="Menlo"/>
                  <a:ea typeface="Menlo"/>
                  <a:cs typeface="Menlo"/>
                  <a:sym typeface="Menlo"/>
                </a:defRPr>
              </a:pPr>
              <a:r>
                <a:t>            low = mid + 1;</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r>
                <a:rPr>
                  <a:solidFill>
                    <a:srgbClr val="0433FF"/>
                  </a:solidFill>
                </a:rPr>
                <a:t>else</a:t>
              </a:r>
              <a:r>
                <a:t> {</a:t>
              </a:r>
            </a:p>
            <a:p>
              <a:pPr algn="l" defTabSz="457200">
                <a:tabLst>
                  <a:tab pos="342900" algn="l"/>
                </a:tabLst>
                <a:defRPr sz="3200">
                  <a:latin typeface="Menlo"/>
                  <a:ea typeface="Menlo"/>
                  <a:cs typeface="Menlo"/>
                  <a:sym typeface="Menlo"/>
                </a:defRPr>
              </a:pPr>
              <a:r>
                <a:t>            found = </a:t>
              </a:r>
              <a:r>
                <a:rPr>
                  <a:solidFill>
                    <a:srgbClr val="0433FF"/>
                  </a:solidFill>
                </a:rPr>
                <a:t>true</a:t>
              </a:r>
              <a:r>
                <a:t>;</a:t>
              </a:r>
            </a:p>
            <a:p>
              <a:pPr algn="l" defTabSz="457200">
                <a:tabLst>
                  <a:tab pos="342900" algn="l"/>
                </a:tabLst>
                <a:defRPr sz="3200">
                  <a:latin typeface="Menlo"/>
                  <a:ea typeface="Menlo"/>
                  <a:cs typeface="Menlo"/>
                  <a:sym typeface="Menlo"/>
                </a:defRPr>
              </a:pPr>
              <a:r>
                <a:t>            </a:t>
              </a:r>
              <a:r>
                <a:rPr>
                  <a:solidFill>
                    <a:srgbClr val="0433FF"/>
                  </a:solidFill>
                </a:rPr>
                <a:t>break</a:t>
              </a:r>
              <a:r>
                <a:t>;</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cout &lt;&lt; </a:t>
              </a:r>
              <a:r>
                <a:rPr>
                  <a:solidFill>
                    <a:srgbClr val="B4261A"/>
                  </a:solidFill>
                </a:rPr>
                <a:t>"Found? "</a:t>
              </a:r>
              <a:r>
                <a:t> &lt;&lt; (found ? </a:t>
              </a:r>
              <a:r>
                <a:rPr>
                  <a:solidFill>
                    <a:srgbClr val="B4261A"/>
                  </a:solidFill>
                </a:rPr>
                <a:t>"True"</a:t>
              </a:r>
              <a:r>
                <a:t> : </a:t>
              </a:r>
              <a:r>
                <a:rPr>
                  <a:solidFill>
                    <a:srgbClr val="B4261A"/>
                  </a:solidFill>
                </a:rPr>
                <a:t>"False"</a:t>
              </a:r>
              <a:r>
                <a:t>) &lt;&lt; </a:t>
              </a:r>
              <a:r>
                <a:rPr>
                  <a:solidFill>
                    <a:srgbClr val="B4261A"/>
                  </a:solidFill>
                </a:rPr>
                <a:t>", "</a:t>
              </a:r>
              <a:r>
                <a:t> &lt;&lt;</a:t>
              </a:r>
            </a:p>
            <a:p>
              <a:pPr algn="l" defTabSz="457200">
                <a:tabLst>
                  <a:tab pos="342900" algn="l"/>
                </a:tabLst>
                <a:defRPr sz="3200">
                  <a:latin typeface="Menlo"/>
                  <a:ea typeface="Menlo"/>
                  <a:cs typeface="Menlo"/>
                  <a:sym typeface="Menlo"/>
                </a:defRPr>
              </a:pPr>
              <a:r>
                <a:t>    </a:t>
              </a:r>
              <a:r>
                <a:rPr>
                  <a:solidFill>
                    <a:srgbClr val="B4261A"/>
                  </a:solidFill>
                </a:rPr>
                <a:t>"Number of compares: "</a:t>
              </a:r>
              <a:r>
                <a:t> &lt;&lt; numCompares &lt;&lt; endl &lt;&lt; endl;</a:t>
              </a:r>
            </a:p>
            <a:p>
              <a:pPr algn="l" defTabSz="457200">
                <a:tabLst>
                  <a:tab pos="342900" algn="l"/>
                </a:tabLst>
                <a:defRPr sz="3200">
                  <a:latin typeface="Menlo"/>
                  <a:ea typeface="Menlo"/>
                  <a:cs typeface="Menlo"/>
                  <a:sym typeface="Menlo"/>
                </a:defRPr>
              </a:pPr>
              <a:r>
                <a:t>}</a:t>
              </a:r>
            </a:p>
          </p:txBody>
        </p:sp>
        <p:pic>
          <p:nvPicPr>
            <p:cNvPr id="531" name="void binarySearchVector(Vector&lt;int&gt; &amp;vec, int numToFind) {…" descr="void binarySearchVector(Vector&lt;int&gt; &amp;vec, int numToFind) {…"/>
            <p:cNvPicPr>
              <a:picLocks noChangeAspect="0"/>
            </p:cNvPicPr>
            <p:nvPr/>
          </p:nvPicPr>
          <p:blipFill>
            <a:blip r:embed="rId2">
              <a:extLst/>
            </a:blip>
            <a:stretch>
              <a:fillRect/>
            </a:stretch>
          </p:blipFill>
          <p:spPr>
            <a:xfrm>
              <a:off x="0" y="0"/>
              <a:ext cx="15691178" cy="11836401"/>
            </a:xfrm>
            <a:prstGeom prst="rect">
              <a:avLst/>
            </a:prstGeom>
            <a:effectLst/>
          </p:spPr>
        </p:pic>
      </p:grpSp>
      <p:sp>
        <p:nvSpPr>
          <p:cNvPr id="534" name="Complexity: O(log n)…"/>
          <p:cNvSpPr txBox="1"/>
          <p:nvPr/>
        </p:nvSpPr>
        <p:spPr>
          <a:xfrm>
            <a:off x="16429952" y="1952256"/>
            <a:ext cx="7589521" cy="16325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latin typeface="Helvetica Neue"/>
                <a:ea typeface="Helvetica Neue"/>
                <a:cs typeface="Helvetica Neue"/>
                <a:sym typeface="Helvetica Neue"/>
              </a:defRPr>
            </a:pPr>
            <a:r>
              <a:t>Complexity: O(log </a:t>
            </a:r>
            <a:r>
              <a:rPr i="1"/>
              <a:t>n</a:t>
            </a:r>
            <a:r>
              <a:t>) </a:t>
            </a:r>
          </a:p>
          <a:p>
            <a:pPr>
              <a:defRPr b="1">
                <a:latin typeface="Helvetica Neue"/>
                <a:ea typeface="Helvetica Neue"/>
                <a:cs typeface="Helvetica Neue"/>
                <a:sym typeface="Helvetica Neue"/>
              </a:defRPr>
            </a:pPr>
            <a:r>
              <a:t>(logarithmic, worst case)</a:t>
            </a:r>
          </a:p>
        </p:txBody>
      </p:sp>
      <p:sp>
        <p:nvSpPr>
          <p:cNvPr id="535" name="Technically, this is O(log2n), but we will not worry about the base.…"/>
          <p:cNvSpPr txBox="1"/>
          <p:nvPr/>
        </p:nvSpPr>
        <p:spPr>
          <a:xfrm>
            <a:off x="16429952" y="3686062"/>
            <a:ext cx="7589520" cy="84672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600"/>
            </a:pPr>
            <a:r>
              <a:t>Technically, this is O(log</a:t>
            </a:r>
            <a:r>
              <a:rPr baseline="-5999"/>
              <a:t>2</a:t>
            </a:r>
            <a:r>
              <a:rPr i="1">
                <a:latin typeface="Helvetica Neue"/>
                <a:ea typeface="Helvetica Neue"/>
                <a:cs typeface="Helvetica Neue"/>
                <a:sym typeface="Helvetica Neue"/>
              </a:rPr>
              <a:t>n</a:t>
            </a:r>
            <a:r>
              <a:t>), but we will not worry about the base.</a:t>
            </a:r>
          </a:p>
          <a:p>
            <a:pPr>
              <a:defRPr sz="4600"/>
            </a:pPr>
          </a:p>
          <a:p>
            <a:pPr>
              <a:defRPr sz="4600"/>
            </a:pPr>
            <a:r>
              <a:t>The general rule for determining if something is logarithmic: if the problem is one of "divide and conquer," it is logarithmic. If, at each stage, the problem size is cut in half (or a third, etc.), it is logarithmic.</a:t>
            </a:r>
          </a:p>
        </p:txBody>
      </p:sp>
      <p:sp>
        <p:nvSpPr>
          <p:cNvPr id="536" name="Best case?"/>
          <p:cNvSpPr txBox="1"/>
          <p:nvPr/>
        </p:nvSpPr>
        <p:spPr>
          <a:xfrm>
            <a:off x="8124820" y="2839895"/>
            <a:ext cx="3628598"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defTabSz="914400">
              <a:defRPr b="1" baseline="-12514" sz="7000">
                <a:solidFill>
                  <a:srgbClr val="008F00"/>
                </a:solidFill>
                <a:uFill>
                  <a:solidFill>
                    <a:srgbClr val="000000"/>
                  </a:solidFill>
                </a:uFill>
                <a:latin typeface="Verdana"/>
                <a:ea typeface="Verdana"/>
                <a:cs typeface="Verdana"/>
                <a:sym typeface="Verdana"/>
              </a:defRPr>
            </a:lvl1pPr>
          </a:lstStyle>
          <a:p>
            <a:pPr/>
            <a:r>
              <a:t>Best case?</a:t>
            </a:r>
          </a:p>
        </p:txBody>
      </p:sp>
      <p:sp>
        <p:nvSpPr>
          <p:cNvPr id="537" name="O(1)"/>
          <p:cNvSpPr txBox="1"/>
          <p:nvPr/>
        </p:nvSpPr>
        <p:spPr>
          <a:xfrm>
            <a:off x="12488060" y="2796846"/>
            <a:ext cx="1673493"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defTabSz="914400">
              <a:defRPr b="1" baseline="-12514" sz="7000">
                <a:solidFill>
                  <a:srgbClr val="008F00"/>
                </a:solidFill>
                <a:uFill>
                  <a:solidFill>
                    <a:srgbClr val="000000"/>
                  </a:solidFill>
                </a:uFill>
                <a:latin typeface="Verdana"/>
                <a:ea typeface="Verdana"/>
                <a:cs typeface="Verdana"/>
                <a:sym typeface="Verdana"/>
              </a:defRPr>
            </a:lvl1pPr>
          </a:lstStyle>
          <a:p>
            <a:pPr/>
            <a:r>
              <a:t>O(1)</a:t>
            </a:r>
          </a:p>
        </p:txBody>
      </p:sp>
      <p:sp>
        <p:nvSpPr>
          <p:cNvPr id="538" name="O(log n)"/>
          <p:cNvSpPr txBox="1"/>
          <p:nvPr/>
        </p:nvSpPr>
        <p:spPr>
          <a:xfrm>
            <a:off x="12487626" y="3976443"/>
            <a:ext cx="2900787"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l" defTabSz="914400">
              <a:defRPr b="1" baseline="-12514" sz="7000">
                <a:solidFill>
                  <a:srgbClr val="008F00"/>
                </a:solidFill>
                <a:uFill>
                  <a:solidFill>
                    <a:srgbClr val="000000"/>
                  </a:solidFill>
                </a:uFill>
                <a:latin typeface="Verdana"/>
                <a:ea typeface="Verdana"/>
                <a:cs typeface="Verdana"/>
                <a:sym typeface="Verdana"/>
              </a:defRPr>
            </a:pPr>
            <a:r>
              <a:t>O(log </a:t>
            </a:r>
            <a:r>
              <a:rPr i="1"/>
              <a:t>n</a:t>
            </a:r>
            <a:r>
              <a:t>)</a:t>
            </a:r>
          </a:p>
        </p:txBody>
      </p:sp>
      <p:sp>
        <p:nvSpPr>
          <p:cNvPr id="539" name="Worst case?"/>
          <p:cNvSpPr txBox="1"/>
          <p:nvPr/>
        </p:nvSpPr>
        <p:spPr>
          <a:xfrm>
            <a:off x="8096232" y="3976443"/>
            <a:ext cx="4153838" cy="12288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l" defTabSz="914400">
              <a:defRPr b="1" baseline="-12514" sz="7000">
                <a:solidFill>
                  <a:srgbClr val="008F00"/>
                </a:solidFill>
                <a:uFill>
                  <a:solidFill>
                    <a:srgbClr val="000000"/>
                  </a:solidFill>
                </a:uFill>
                <a:latin typeface="Verdana"/>
                <a:ea typeface="Verdana"/>
                <a:cs typeface="Verdana"/>
                <a:sym typeface="Verdana"/>
              </a:defRPr>
            </a:lvl1pPr>
          </a:lstStyle>
          <a:p>
            <a:pPr/>
            <a:r>
              <a:t>Worst case?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3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5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3" fill="hold">
                                  <p:stCondLst>
                                    <p:cond delay="0"/>
                                  </p:stCondLst>
                                  <p:iterate type="el" backwards="0">
                                    <p:tmAbs val="0"/>
                                  </p:iterate>
                                  <p:childTnLst>
                                    <p:set>
                                      <p:cBhvr>
                                        <p:cTn id="16" fill="hold"/>
                                        <p:tgtEl>
                                          <p:spTgt spid="539">
                                            <p:bg/>
                                          </p:spTgt>
                                        </p:tgtEl>
                                        <p:attrNameLst>
                                          <p:attrName>style.visibility</p:attrName>
                                        </p:attrNameLst>
                                      </p:cBhvr>
                                      <p:to>
                                        <p:strVal val="visible"/>
                                      </p:to>
                                    </p:set>
                                  </p:childTnLst>
                                </p:cTn>
                              </p:par>
                              <p:par>
                                <p:cTn id="17" presetClass="entr" nodeType="withEffect" presetSubtype="0" presetID="1" grpId="3" fill="hold">
                                  <p:stCondLst>
                                    <p:cond delay="0"/>
                                  </p:stCondLst>
                                  <p:iterate type="el" backwards="0">
                                    <p:tmAbs val="0"/>
                                  </p:iterate>
                                  <p:childTnLst>
                                    <p:set>
                                      <p:cBhvr>
                                        <p:cTn id="18" fill="hold"/>
                                        <p:tgtEl>
                                          <p:spTgt spid="53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4" fill="hold">
                                  <p:stCondLst>
                                    <p:cond delay="0"/>
                                  </p:stCondLst>
                                  <p:iterate type="el" backwards="0">
                                    <p:tmAbs val="0"/>
                                  </p:iterate>
                                  <p:childTnLst>
                                    <p:set>
                                      <p:cBhvr>
                                        <p:cTn id="22" fill="hold"/>
                                        <p:tgtEl>
                                          <p:spTgt spid="5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5" fill="hold">
                                  <p:stCondLst>
                                    <p:cond delay="0"/>
                                  </p:stCondLst>
                                  <p:iterate type="el" backwards="0">
                                    <p:tmAbs val="0"/>
                                  </p:iterate>
                                  <p:childTnLst>
                                    <p:set>
                                      <p:cBhvr>
                                        <p:cTn id="26" fill="hold"/>
                                        <p:tgtEl>
                                          <p:spTgt spid="534"/>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6" fill="hold">
                                  <p:stCondLst>
                                    <p:cond delay="0"/>
                                  </p:stCondLst>
                                  <p:iterate type="el" backwards="0">
                                    <p:tmAbs val="0"/>
                                  </p:iterate>
                                  <p:childTnLst>
                                    <p:set>
                                      <p:cBhvr>
                                        <p:cTn id="29" fill="hold"/>
                                        <p:tgtEl>
                                          <p:spTgt spid="5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7" grpId="2"/>
      <p:bldP build="whole" bldLvl="1" animBg="1" rev="0" advAuto="0" spid="535" grpId="6"/>
      <p:bldP build="p" bldLvl="5" animBg="1" rev="0" advAuto="0" spid="536" grpId="1"/>
      <p:bldP build="p" bldLvl="5" animBg="1" rev="0" advAuto="0" spid="539" grpId="3"/>
      <p:bldP build="whole" bldLvl="1" animBg="1" rev="0" advAuto="0" spid="538" grpId="4"/>
      <p:bldP build="whole" bldLvl="1" animBg="1" rev="0" advAuto="0" spid="534" grpId="5"/>
    </p:bldLst>
  </p:timing>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1" name="Algorithm Analysis: Constant Tim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Constant Time</a:t>
            </a:r>
          </a:p>
        </p:txBody>
      </p:sp>
      <p:sp>
        <p:nvSpPr>
          <p:cNvPr id="542" name="When an algorithm's time is independent of the number of elements in the container it holds, this is constant time complexity, or O(1). We love O(1) algorithms! Examples include (for efficiently designed data structures):…"/>
          <p:cNvSpPr txBox="1"/>
          <p:nvPr/>
        </p:nvSpPr>
        <p:spPr>
          <a:xfrm>
            <a:off x="330748" y="4020496"/>
            <a:ext cx="23722503" cy="56750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600"/>
            </a:pPr>
            <a:r>
              <a:t>When an algorithm's time is </a:t>
            </a:r>
            <a:r>
              <a:rPr i="1">
                <a:latin typeface="Helvetica Neue"/>
                <a:ea typeface="Helvetica Neue"/>
                <a:cs typeface="Helvetica Neue"/>
                <a:sym typeface="Helvetica Neue"/>
              </a:rPr>
              <a:t>independent </a:t>
            </a:r>
            <a:r>
              <a:t>of the number of elements in the container it holds, this is </a:t>
            </a:r>
            <a:r>
              <a:rPr i="1">
                <a:latin typeface="Helvetica Neue"/>
                <a:ea typeface="Helvetica Neue"/>
                <a:cs typeface="Helvetica Neue"/>
                <a:sym typeface="Helvetica Neue"/>
              </a:rPr>
              <a:t>constant time</a:t>
            </a:r>
            <a:r>
              <a:t> complexity, or O(1). We love O(1) algorithms! Examples include (for efficiently designed data structures):</a:t>
            </a:r>
          </a:p>
          <a:p>
            <a:pPr algn="l">
              <a:defRPr sz="4600"/>
            </a:pPr>
          </a:p>
          <a:p>
            <a:pPr marL="584200" indent="-584200" algn="l">
              <a:buSzPct val="75000"/>
              <a:buFont typeface="Helvetica Neue"/>
              <a:buChar char="•"/>
              <a:defRPr sz="4600"/>
            </a:pPr>
            <a:r>
              <a:t>Adding or removing from the </a:t>
            </a:r>
            <a:r>
              <a:rPr i="1">
                <a:latin typeface="Helvetica Neue"/>
                <a:ea typeface="Helvetica Neue"/>
                <a:cs typeface="Helvetica Neue"/>
                <a:sym typeface="Helvetica Neue"/>
              </a:rPr>
              <a:t>end</a:t>
            </a:r>
            <a:r>
              <a:t> of a Vector.</a:t>
            </a:r>
          </a:p>
          <a:p>
            <a:pPr marL="584200" indent="-584200" algn="l">
              <a:buSzPct val="75000"/>
              <a:buFont typeface="Helvetica Neue"/>
              <a:buChar char="•"/>
              <a:defRPr sz="4600"/>
            </a:pPr>
            <a:r>
              <a:t>Pushing onto a stack or popping off a stack.</a:t>
            </a:r>
          </a:p>
          <a:p>
            <a:pPr marL="584200" indent="-584200" algn="l">
              <a:buSzPct val="75000"/>
              <a:buFont typeface="Helvetica Neue"/>
              <a:buChar char="•"/>
              <a:defRPr sz="4600"/>
            </a:pPr>
            <a:r>
              <a:t>Enqueuing or dequeuing from a queue.</a:t>
            </a:r>
          </a:p>
          <a:p>
            <a:pPr marL="584200" indent="-584200" algn="l">
              <a:buSzPct val="75000"/>
              <a:buFont typeface="Helvetica Neue"/>
              <a:buChar char="•"/>
              <a:defRPr sz="4600"/>
            </a:pPr>
            <a:r>
              <a:t>Other cool data structures we will cover soon (</a:t>
            </a:r>
            <a:r>
              <a:rPr i="1">
                <a:latin typeface="Helvetica Neue"/>
                <a:ea typeface="Helvetica Neue"/>
                <a:cs typeface="Helvetica Neue"/>
                <a:sym typeface="Helvetica Neue"/>
              </a:rPr>
              <a:t>hint:</a:t>
            </a:r>
            <a:r>
              <a:t> one is a "hash table"!)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5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2" grpId="1"/>
    </p:bldLst>
  </p:timing>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4" name="Algorithm Analysis: Exponential Tim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Exponential Time</a:t>
            </a:r>
          </a:p>
        </p:txBody>
      </p:sp>
      <p:sp>
        <p:nvSpPr>
          <p:cNvPr id="545" name="There are a number of algorithms that have exponential behavior. If we don't like quadratic or polynomial behavior, we really don't like exponential behavior.…"/>
          <p:cNvSpPr txBox="1"/>
          <p:nvPr/>
        </p:nvSpPr>
        <p:spPr>
          <a:xfrm>
            <a:off x="330748" y="2216433"/>
            <a:ext cx="23722503" cy="28798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600"/>
            </a:pPr>
            <a:r>
              <a:t>There are a number of algorithms that have </a:t>
            </a:r>
            <a:r>
              <a:rPr i="1">
                <a:latin typeface="Helvetica Neue"/>
                <a:ea typeface="Helvetica Neue"/>
                <a:cs typeface="Helvetica Neue"/>
                <a:sym typeface="Helvetica Neue"/>
              </a:rPr>
              <a:t>exponential</a:t>
            </a:r>
            <a:r>
              <a:t> behavior. If we don't like quadratic or polynomial behavior, we </a:t>
            </a:r>
            <a:r>
              <a:rPr i="1">
                <a:latin typeface="Helvetica Neue"/>
                <a:ea typeface="Helvetica Neue"/>
                <a:cs typeface="Helvetica Neue"/>
                <a:sym typeface="Helvetica Neue"/>
              </a:rPr>
              <a:t>really</a:t>
            </a:r>
            <a:r>
              <a:t> don't like exponential behavior.</a:t>
            </a:r>
          </a:p>
          <a:p>
            <a:pPr algn="l">
              <a:defRPr sz="4600"/>
            </a:pPr>
          </a:p>
          <a:p>
            <a:pPr algn="l">
              <a:defRPr sz="4600"/>
            </a:pPr>
            <a:r>
              <a:t>Example: what does the following beautiful recursive function do?</a:t>
            </a:r>
          </a:p>
        </p:txBody>
      </p:sp>
      <p:grpSp>
        <p:nvGrpSpPr>
          <p:cNvPr id="548" name="long mysteryFunc(int n) {…"/>
          <p:cNvGrpSpPr/>
          <p:nvPr/>
        </p:nvGrpSpPr>
        <p:grpSpPr>
          <a:xfrm>
            <a:off x="3928673" y="5795012"/>
            <a:ext cx="16526654" cy="5969001"/>
            <a:chOff x="0" y="0"/>
            <a:chExt cx="16526653" cy="5969000"/>
          </a:xfrm>
        </p:grpSpPr>
        <p:sp>
          <p:nvSpPr>
            <p:cNvPr id="547" name="long mysteryFunc(int n) {…"/>
            <p:cNvSpPr txBox="1"/>
            <p:nvPr/>
          </p:nvSpPr>
          <p:spPr>
            <a:xfrm>
              <a:off x="38100" y="38100"/>
              <a:ext cx="16450454" cy="5892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4300">
                  <a:latin typeface="Menlo"/>
                  <a:ea typeface="Menlo"/>
                  <a:cs typeface="Menlo"/>
                  <a:sym typeface="Menlo"/>
                </a:defRPr>
              </a:pPr>
              <a:r>
                <a:rPr>
                  <a:solidFill>
                    <a:srgbClr val="0433FF"/>
                  </a:solidFill>
                </a:rPr>
                <a:t>long</a:t>
              </a:r>
              <a:r>
                <a:t> mysteryFunc(</a:t>
              </a:r>
              <a:r>
                <a:rPr>
                  <a:solidFill>
                    <a:srgbClr val="0433FF"/>
                  </a:solidFill>
                </a:rPr>
                <a:t>int</a:t>
              </a:r>
              <a:r>
                <a:t> n) {</a:t>
              </a:r>
            </a:p>
            <a:p>
              <a:pPr algn="l" defTabSz="457200">
                <a:tabLst>
                  <a:tab pos="342900" algn="l"/>
                </a:tabLst>
                <a:defRPr sz="4300">
                  <a:latin typeface="Menlo"/>
                  <a:ea typeface="Menlo"/>
                  <a:cs typeface="Menlo"/>
                  <a:sym typeface="Menlo"/>
                </a:defRPr>
              </a:pPr>
              <a:r>
                <a:t>    </a:t>
              </a:r>
              <a:r>
                <a:rPr>
                  <a:solidFill>
                    <a:srgbClr val="0433FF"/>
                  </a:solidFill>
                </a:rPr>
                <a:t>if</a:t>
              </a:r>
              <a:r>
                <a:t> (n == 0) {</a:t>
              </a:r>
            </a:p>
            <a:p>
              <a:pPr algn="l" defTabSz="457200">
                <a:tabLst>
                  <a:tab pos="342900" algn="l"/>
                </a:tabLst>
                <a:defRPr sz="4300">
                  <a:latin typeface="Menlo"/>
                  <a:ea typeface="Menlo"/>
                  <a:cs typeface="Menlo"/>
                  <a:sym typeface="Menlo"/>
                </a:defRPr>
              </a:pPr>
              <a:r>
                <a:t>        </a:t>
              </a:r>
              <a:r>
                <a:rPr>
                  <a:solidFill>
                    <a:srgbClr val="0433FF"/>
                  </a:solidFill>
                </a:rPr>
                <a:t>return</a:t>
              </a:r>
              <a:r>
                <a:t> 0;</a:t>
              </a:r>
            </a:p>
            <a:p>
              <a:pPr algn="l" defTabSz="457200">
                <a:tabLst>
                  <a:tab pos="342900" algn="l"/>
                </a:tabLst>
                <a:defRPr sz="4300">
                  <a:latin typeface="Menlo"/>
                  <a:ea typeface="Menlo"/>
                  <a:cs typeface="Menlo"/>
                  <a:sym typeface="Menlo"/>
                </a:defRPr>
              </a:pPr>
              <a:r>
                <a:t>    }</a:t>
              </a:r>
            </a:p>
            <a:p>
              <a:pPr algn="l" defTabSz="457200">
                <a:tabLst>
                  <a:tab pos="342900" algn="l"/>
                </a:tabLst>
                <a:defRPr sz="4300">
                  <a:latin typeface="Menlo"/>
                  <a:ea typeface="Menlo"/>
                  <a:cs typeface="Menlo"/>
                  <a:sym typeface="Menlo"/>
                </a:defRPr>
              </a:pPr>
              <a:r>
                <a:t>    </a:t>
              </a:r>
              <a:r>
                <a:rPr>
                  <a:solidFill>
                    <a:srgbClr val="0433FF"/>
                  </a:solidFill>
                </a:rPr>
                <a:t>if</a:t>
              </a:r>
              <a:r>
                <a:t> (n == 1) {</a:t>
              </a:r>
            </a:p>
            <a:p>
              <a:pPr algn="l" defTabSz="457200">
                <a:tabLst>
                  <a:tab pos="342900" algn="l"/>
                </a:tabLst>
                <a:defRPr sz="4300">
                  <a:latin typeface="Menlo"/>
                  <a:ea typeface="Menlo"/>
                  <a:cs typeface="Menlo"/>
                  <a:sym typeface="Menlo"/>
                </a:defRPr>
              </a:pPr>
              <a:r>
                <a:t>        </a:t>
              </a:r>
              <a:r>
                <a:rPr>
                  <a:solidFill>
                    <a:srgbClr val="0433FF"/>
                  </a:solidFill>
                </a:rPr>
                <a:t>return</a:t>
              </a:r>
              <a:r>
                <a:t> 1;</a:t>
              </a:r>
            </a:p>
            <a:p>
              <a:pPr algn="l" defTabSz="457200">
                <a:tabLst>
                  <a:tab pos="342900" algn="l"/>
                </a:tabLst>
                <a:defRPr sz="4300">
                  <a:latin typeface="Menlo"/>
                  <a:ea typeface="Menlo"/>
                  <a:cs typeface="Menlo"/>
                  <a:sym typeface="Menlo"/>
                </a:defRPr>
              </a:pPr>
              <a:r>
                <a:t>    }</a:t>
              </a:r>
            </a:p>
            <a:p>
              <a:pPr algn="l" defTabSz="457200">
                <a:tabLst>
                  <a:tab pos="342900" algn="l"/>
                </a:tabLst>
                <a:defRPr sz="4300">
                  <a:latin typeface="Menlo"/>
                  <a:ea typeface="Menlo"/>
                  <a:cs typeface="Menlo"/>
                  <a:sym typeface="Menlo"/>
                </a:defRPr>
              </a:pPr>
              <a:r>
                <a:t>    </a:t>
              </a:r>
              <a:r>
                <a:rPr>
                  <a:solidFill>
                    <a:srgbClr val="0433FF"/>
                  </a:solidFill>
                </a:rPr>
                <a:t>return</a:t>
              </a:r>
              <a:r>
                <a:t> mysteryFunc(n-1) + mysteryFunc(n-2);</a:t>
              </a:r>
            </a:p>
            <a:p>
              <a:pPr algn="l" defTabSz="457200">
                <a:tabLst>
                  <a:tab pos="342900" algn="l"/>
                </a:tabLst>
                <a:defRPr sz="4300">
                  <a:latin typeface="Menlo"/>
                  <a:ea typeface="Menlo"/>
                  <a:cs typeface="Menlo"/>
                  <a:sym typeface="Menlo"/>
                </a:defRPr>
              </a:pPr>
              <a:r>
                <a:t>}</a:t>
              </a:r>
            </a:p>
          </p:txBody>
        </p:sp>
        <p:pic>
          <p:nvPicPr>
            <p:cNvPr id="546" name="long mysteryFunc(int n) {…" descr="long mysteryFunc(int n) {…"/>
            <p:cNvPicPr>
              <a:picLocks noChangeAspect="0"/>
            </p:cNvPicPr>
            <p:nvPr/>
          </p:nvPicPr>
          <p:blipFill>
            <a:blip r:embed="rId2">
              <a:extLst/>
            </a:blip>
            <a:stretch>
              <a:fillRect/>
            </a:stretch>
          </p:blipFill>
          <p:spPr>
            <a:xfrm>
              <a:off x="-1" y="-1"/>
              <a:ext cx="16526655" cy="5969001"/>
            </a:xfrm>
            <a:prstGeom prst="rect">
              <a:avLst/>
            </a:prstGeom>
            <a:effectLst/>
          </p:spPr>
        </p:pic>
      </p:grpSp>
      <p:sp>
        <p:nvSpPr>
          <p:cNvPr id="549" name="This is the fibonacci sequence! 0, 1, 1, 2, 3, 5, 8, 13, 21 …"/>
          <p:cNvSpPr txBox="1"/>
          <p:nvPr/>
        </p:nvSpPr>
        <p:spPr>
          <a:xfrm>
            <a:off x="330748" y="12413885"/>
            <a:ext cx="23722503" cy="7837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600"/>
            </a:pPr>
            <a:r>
              <a:t>This is the </a:t>
            </a:r>
            <a:r>
              <a:rPr i="1">
                <a:latin typeface="Helvetica Neue"/>
                <a:ea typeface="Helvetica Neue"/>
                <a:cs typeface="Helvetica Neue"/>
                <a:sym typeface="Helvetica Neue"/>
              </a:rPr>
              <a:t>fibonacci sequence! </a:t>
            </a:r>
            <a:r>
              <a:t>0, 1, 1, 2, 3, 5, 8, 13, 21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9" grpId="1"/>
    </p:bldLst>
  </p:timing>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1" name="Algorithm Analysis: Exponential Tim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Exponential Time</a:t>
            </a:r>
          </a:p>
        </p:txBody>
      </p:sp>
      <p:grpSp>
        <p:nvGrpSpPr>
          <p:cNvPr id="554" name="long fibonacci(int n) {…"/>
          <p:cNvGrpSpPr/>
          <p:nvPr/>
        </p:nvGrpSpPr>
        <p:grpSpPr>
          <a:xfrm>
            <a:off x="355402" y="1704546"/>
            <a:ext cx="10004542" cy="4140201"/>
            <a:chOff x="0" y="0"/>
            <a:chExt cx="10004540" cy="4140200"/>
          </a:xfrm>
        </p:grpSpPr>
        <p:sp>
          <p:nvSpPr>
            <p:cNvPr id="553" name="long fibonacci(int n) {…"/>
            <p:cNvSpPr txBox="1"/>
            <p:nvPr/>
          </p:nvSpPr>
          <p:spPr>
            <a:xfrm>
              <a:off x="38100" y="38100"/>
              <a:ext cx="9928341" cy="4064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2900">
                  <a:latin typeface="Menlo"/>
                  <a:ea typeface="Menlo"/>
                  <a:cs typeface="Menlo"/>
                  <a:sym typeface="Menlo"/>
                </a:defRPr>
              </a:pPr>
              <a:r>
                <a:rPr>
                  <a:solidFill>
                    <a:srgbClr val="0433FF"/>
                  </a:solidFill>
                </a:rPr>
                <a:t>long</a:t>
              </a:r>
              <a:r>
                <a:t> fibonacci(</a:t>
              </a:r>
              <a:r>
                <a:rPr>
                  <a:solidFill>
                    <a:srgbClr val="0433FF"/>
                  </a:solidFill>
                </a:rPr>
                <a:t>int</a:t>
              </a:r>
              <a:r>
                <a:t> n) {</a:t>
              </a:r>
            </a:p>
            <a:p>
              <a:pPr algn="l" defTabSz="457200">
                <a:tabLst>
                  <a:tab pos="342900" algn="l"/>
                </a:tabLst>
                <a:defRPr sz="2900">
                  <a:latin typeface="Menlo"/>
                  <a:ea typeface="Menlo"/>
                  <a:cs typeface="Menlo"/>
                  <a:sym typeface="Menlo"/>
                </a:defRPr>
              </a:pPr>
              <a:r>
                <a:t>    </a:t>
              </a:r>
              <a:r>
                <a:rPr>
                  <a:solidFill>
                    <a:srgbClr val="0433FF"/>
                  </a:solidFill>
                </a:rPr>
                <a:t>if</a:t>
              </a:r>
              <a:r>
                <a:t> (n == 0) {</a:t>
              </a:r>
            </a:p>
            <a:p>
              <a:pPr algn="l" defTabSz="457200">
                <a:tabLst>
                  <a:tab pos="342900" algn="l"/>
                </a:tabLst>
                <a:defRPr sz="2900">
                  <a:latin typeface="Menlo"/>
                  <a:ea typeface="Menlo"/>
                  <a:cs typeface="Menlo"/>
                  <a:sym typeface="Menlo"/>
                </a:defRPr>
              </a:pPr>
              <a:r>
                <a:t>        </a:t>
              </a:r>
              <a:r>
                <a:rPr>
                  <a:solidFill>
                    <a:srgbClr val="0433FF"/>
                  </a:solidFill>
                </a:rPr>
                <a:t>return</a:t>
              </a:r>
              <a:r>
                <a:t> 0;</a:t>
              </a:r>
            </a:p>
            <a:p>
              <a:pPr algn="l" defTabSz="457200">
                <a:tabLst>
                  <a:tab pos="342900" algn="l"/>
                </a:tabLst>
                <a:defRPr sz="2900">
                  <a:latin typeface="Menlo"/>
                  <a:ea typeface="Menlo"/>
                  <a:cs typeface="Menlo"/>
                  <a:sym typeface="Menlo"/>
                </a:defRPr>
              </a:pPr>
              <a:r>
                <a:t>    }</a:t>
              </a:r>
            </a:p>
            <a:p>
              <a:pPr algn="l" defTabSz="457200">
                <a:tabLst>
                  <a:tab pos="342900" algn="l"/>
                </a:tabLst>
                <a:defRPr sz="2900">
                  <a:latin typeface="Menlo"/>
                  <a:ea typeface="Menlo"/>
                  <a:cs typeface="Menlo"/>
                  <a:sym typeface="Menlo"/>
                </a:defRPr>
              </a:pPr>
              <a:r>
                <a:t>    </a:t>
              </a:r>
              <a:r>
                <a:rPr>
                  <a:solidFill>
                    <a:srgbClr val="0433FF"/>
                  </a:solidFill>
                </a:rPr>
                <a:t>if</a:t>
              </a:r>
              <a:r>
                <a:t> (n == 1) {</a:t>
              </a:r>
            </a:p>
            <a:p>
              <a:pPr algn="l" defTabSz="457200">
                <a:tabLst>
                  <a:tab pos="342900" algn="l"/>
                </a:tabLst>
                <a:defRPr sz="2900">
                  <a:latin typeface="Menlo"/>
                  <a:ea typeface="Menlo"/>
                  <a:cs typeface="Menlo"/>
                  <a:sym typeface="Menlo"/>
                </a:defRPr>
              </a:pPr>
              <a:r>
                <a:t>        </a:t>
              </a:r>
              <a:r>
                <a:rPr>
                  <a:solidFill>
                    <a:srgbClr val="0433FF"/>
                  </a:solidFill>
                </a:rPr>
                <a:t>return</a:t>
              </a:r>
              <a:r>
                <a:t> 1;</a:t>
              </a:r>
            </a:p>
            <a:p>
              <a:pPr algn="l" defTabSz="457200">
                <a:tabLst>
                  <a:tab pos="342900" algn="l"/>
                </a:tabLst>
                <a:defRPr sz="2900">
                  <a:latin typeface="Menlo"/>
                  <a:ea typeface="Menlo"/>
                  <a:cs typeface="Menlo"/>
                  <a:sym typeface="Menlo"/>
                </a:defRPr>
              </a:pPr>
              <a:r>
                <a:t>    }</a:t>
              </a:r>
            </a:p>
            <a:p>
              <a:pPr algn="l" defTabSz="457200">
                <a:tabLst>
                  <a:tab pos="342900" algn="l"/>
                </a:tabLst>
                <a:defRPr sz="2900">
                  <a:latin typeface="Menlo"/>
                  <a:ea typeface="Menlo"/>
                  <a:cs typeface="Menlo"/>
                  <a:sym typeface="Menlo"/>
                </a:defRPr>
              </a:pPr>
              <a:r>
                <a:t>    </a:t>
              </a:r>
              <a:r>
                <a:rPr>
                  <a:solidFill>
                    <a:srgbClr val="0433FF"/>
                  </a:solidFill>
                </a:rPr>
                <a:t>return</a:t>
              </a:r>
              <a:r>
                <a:t> fibonacci(n-1) + fibonacci(n-2);</a:t>
              </a:r>
            </a:p>
            <a:p>
              <a:pPr algn="l" defTabSz="457200">
                <a:tabLst>
                  <a:tab pos="342900" algn="l"/>
                </a:tabLst>
                <a:defRPr sz="2900">
                  <a:latin typeface="Menlo"/>
                  <a:ea typeface="Menlo"/>
                  <a:cs typeface="Menlo"/>
                  <a:sym typeface="Menlo"/>
                </a:defRPr>
              </a:pPr>
              <a:r>
                <a:t>}</a:t>
              </a:r>
            </a:p>
          </p:txBody>
        </p:sp>
        <p:pic>
          <p:nvPicPr>
            <p:cNvPr id="552" name="long fibonacci(int n) {…" descr="long fibonacci(int n) {…"/>
            <p:cNvPicPr>
              <a:picLocks noChangeAspect="0"/>
            </p:cNvPicPr>
            <p:nvPr/>
          </p:nvPicPr>
          <p:blipFill>
            <a:blip r:embed="rId2">
              <a:extLst/>
            </a:blip>
            <a:stretch>
              <a:fillRect/>
            </a:stretch>
          </p:blipFill>
          <p:spPr>
            <a:xfrm>
              <a:off x="-1" y="0"/>
              <a:ext cx="10004542" cy="4140201"/>
            </a:xfrm>
            <a:prstGeom prst="rect">
              <a:avLst/>
            </a:prstGeom>
            <a:effectLst/>
          </p:spPr>
        </p:pic>
      </p:grpSp>
      <p:sp>
        <p:nvSpPr>
          <p:cNvPr id="555" name="Beautiful, but a flawed algorithm! Yes, it works, but why is it flawed? Let's look at the call tree for fib(6):"/>
          <p:cNvSpPr txBox="1"/>
          <p:nvPr/>
        </p:nvSpPr>
        <p:spPr>
          <a:xfrm>
            <a:off x="12025282" y="2261583"/>
            <a:ext cx="10941695" cy="21801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600"/>
            </a:lvl1pPr>
          </a:lstStyle>
          <a:p>
            <a:pPr/>
            <a:r>
              <a:t>Beautiful, but a flawed algorithm! Yes, it works, but why is it flawed? Let's look at the call tree for fib(6):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5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55" grpId="1"/>
    </p:bldLst>
  </p:timing>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7" name="Algorithm Analysis: Exponential Tim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Algorithm Analysis: Exponential Time</a:t>
            </a:r>
          </a:p>
        </p:txBody>
      </p:sp>
      <p:grpSp>
        <p:nvGrpSpPr>
          <p:cNvPr id="560" name="long fibonacci(int n) {…"/>
          <p:cNvGrpSpPr/>
          <p:nvPr/>
        </p:nvGrpSpPr>
        <p:grpSpPr>
          <a:xfrm>
            <a:off x="355402" y="1704546"/>
            <a:ext cx="10004542" cy="4140201"/>
            <a:chOff x="0" y="0"/>
            <a:chExt cx="10004540" cy="4140200"/>
          </a:xfrm>
        </p:grpSpPr>
        <p:sp>
          <p:nvSpPr>
            <p:cNvPr id="559" name="long fibonacci(int n) {…"/>
            <p:cNvSpPr txBox="1"/>
            <p:nvPr/>
          </p:nvSpPr>
          <p:spPr>
            <a:xfrm>
              <a:off x="38100" y="38100"/>
              <a:ext cx="9928341" cy="40640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2900">
                  <a:latin typeface="Menlo"/>
                  <a:ea typeface="Menlo"/>
                  <a:cs typeface="Menlo"/>
                  <a:sym typeface="Menlo"/>
                </a:defRPr>
              </a:pPr>
              <a:r>
                <a:rPr>
                  <a:solidFill>
                    <a:srgbClr val="0433FF"/>
                  </a:solidFill>
                </a:rPr>
                <a:t>long</a:t>
              </a:r>
              <a:r>
                <a:t> fibonacci(</a:t>
              </a:r>
              <a:r>
                <a:rPr>
                  <a:solidFill>
                    <a:srgbClr val="0433FF"/>
                  </a:solidFill>
                </a:rPr>
                <a:t>int</a:t>
              </a:r>
              <a:r>
                <a:t> n) {</a:t>
              </a:r>
            </a:p>
            <a:p>
              <a:pPr algn="l" defTabSz="457200">
                <a:tabLst>
                  <a:tab pos="342900" algn="l"/>
                </a:tabLst>
                <a:defRPr sz="2900">
                  <a:latin typeface="Menlo"/>
                  <a:ea typeface="Menlo"/>
                  <a:cs typeface="Menlo"/>
                  <a:sym typeface="Menlo"/>
                </a:defRPr>
              </a:pPr>
              <a:r>
                <a:t>    </a:t>
              </a:r>
              <a:r>
                <a:rPr>
                  <a:solidFill>
                    <a:srgbClr val="0433FF"/>
                  </a:solidFill>
                </a:rPr>
                <a:t>if</a:t>
              </a:r>
              <a:r>
                <a:t> (n == 0) {</a:t>
              </a:r>
            </a:p>
            <a:p>
              <a:pPr algn="l" defTabSz="457200">
                <a:tabLst>
                  <a:tab pos="342900" algn="l"/>
                </a:tabLst>
                <a:defRPr sz="2900">
                  <a:latin typeface="Menlo"/>
                  <a:ea typeface="Menlo"/>
                  <a:cs typeface="Menlo"/>
                  <a:sym typeface="Menlo"/>
                </a:defRPr>
              </a:pPr>
              <a:r>
                <a:t>        </a:t>
              </a:r>
              <a:r>
                <a:rPr>
                  <a:solidFill>
                    <a:srgbClr val="0433FF"/>
                  </a:solidFill>
                </a:rPr>
                <a:t>return</a:t>
              </a:r>
              <a:r>
                <a:t> 0;</a:t>
              </a:r>
            </a:p>
            <a:p>
              <a:pPr algn="l" defTabSz="457200">
                <a:tabLst>
                  <a:tab pos="342900" algn="l"/>
                </a:tabLst>
                <a:defRPr sz="2900">
                  <a:latin typeface="Menlo"/>
                  <a:ea typeface="Menlo"/>
                  <a:cs typeface="Menlo"/>
                  <a:sym typeface="Menlo"/>
                </a:defRPr>
              </a:pPr>
              <a:r>
                <a:t>    }</a:t>
              </a:r>
            </a:p>
            <a:p>
              <a:pPr algn="l" defTabSz="457200">
                <a:tabLst>
                  <a:tab pos="342900" algn="l"/>
                </a:tabLst>
                <a:defRPr sz="2900">
                  <a:latin typeface="Menlo"/>
                  <a:ea typeface="Menlo"/>
                  <a:cs typeface="Menlo"/>
                  <a:sym typeface="Menlo"/>
                </a:defRPr>
              </a:pPr>
              <a:r>
                <a:t>    </a:t>
              </a:r>
              <a:r>
                <a:rPr>
                  <a:solidFill>
                    <a:srgbClr val="0433FF"/>
                  </a:solidFill>
                </a:rPr>
                <a:t>if</a:t>
              </a:r>
              <a:r>
                <a:t> (n == 1) {</a:t>
              </a:r>
            </a:p>
            <a:p>
              <a:pPr algn="l" defTabSz="457200">
                <a:tabLst>
                  <a:tab pos="342900" algn="l"/>
                </a:tabLst>
                <a:defRPr sz="2900">
                  <a:latin typeface="Menlo"/>
                  <a:ea typeface="Menlo"/>
                  <a:cs typeface="Menlo"/>
                  <a:sym typeface="Menlo"/>
                </a:defRPr>
              </a:pPr>
              <a:r>
                <a:t>        </a:t>
              </a:r>
              <a:r>
                <a:rPr>
                  <a:solidFill>
                    <a:srgbClr val="0433FF"/>
                  </a:solidFill>
                </a:rPr>
                <a:t>return</a:t>
              </a:r>
              <a:r>
                <a:t> 1;</a:t>
              </a:r>
            </a:p>
            <a:p>
              <a:pPr algn="l" defTabSz="457200">
                <a:tabLst>
                  <a:tab pos="342900" algn="l"/>
                </a:tabLst>
                <a:defRPr sz="2900">
                  <a:latin typeface="Menlo"/>
                  <a:ea typeface="Menlo"/>
                  <a:cs typeface="Menlo"/>
                  <a:sym typeface="Menlo"/>
                </a:defRPr>
              </a:pPr>
              <a:r>
                <a:t>    }</a:t>
              </a:r>
            </a:p>
            <a:p>
              <a:pPr algn="l" defTabSz="457200">
                <a:tabLst>
                  <a:tab pos="342900" algn="l"/>
                </a:tabLst>
                <a:defRPr sz="2900">
                  <a:latin typeface="Menlo"/>
                  <a:ea typeface="Menlo"/>
                  <a:cs typeface="Menlo"/>
                  <a:sym typeface="Menlo"/>
                </a:defRPr>
              </a:pPr>
              <a:r>
                <a:t>    </a:t>
              </a:r>
              <a:r>
                <a:rPr>
                  <a:solidFill>
                    <a:srgbClr val="0433FF"/>
                  </a:solidFill>
                </a:rPr>
                <a:t>return</a:t>
              </a:r>
              <a:r>
                <a:t> fibonacci(n-1) + fibonacci(n-2);</a:t>
              </a:r>
            </a:p>
            <a:p>
              <a:pPr algn="l" defTabSz="457200">
                <a:tabLst>
                  <a:tab pos="342900" algn="l"/>
                </a:tabLst>
                <a:defRPr sz="2900">
                  <a:latin typeface="Menlo"/>
                  <a:ea typeface="Menlo"/>
                  <a:cs typeface="Menlo"/>
                  <a:sym typeface="Menlo"/>
                </a:defRPr>
              </a:pPr>
              <a:r>
                <a:t>}</a:t>
              </a:r>
            </a:p>
          </p:txBody>
        </p:sp>
        <p:pic>
          <p:nvPicPr>
            <p:cNvPr id="558" name="long fibonacci(int n) {…" descr="long fibonacci(int n) {…"/>
            <p:cNvPicPr>
              <a:picLocks noChangeAspect="0"/>
            </p:cNvPicPr>
            <p:nvPr/>
          </p:nvPicPr>
          <p:blipFill>
            <a:blip r:embed="rId2">
              <a:extLst/>
            </a:blip>
            <a:stretch>
              <a:fillRect/>
            </a:stretch>
          </p:blipFill>
          <p:spPr>
            <a:xfrm>
              <a:off x="-1" y="0"/>
              <a:ext cx="10004542" cy="4140201"/>
            </a:xfrm>
            <a:prstGeom prst="rect">
              <a:avLst/>
            </a:prstGeom>
            <a:effectLst/>
          </p:spPr>
        </p:pic>
      </p:grpSp>
      <p:sp>
        <p:nvSpPr>
          <p:cNvPr id="561" name="Beautiful, but a flawed algorithm! Yes, it works, but why is it flawed? Let's look at the call tree for fib(6):"/>
          <p:cNvSpPr txBox="1"/>
          <p:nvPr/>
        </p:nvSpPr>
        <p:spPr>
          <a:xfrm>
            <a:off x="12025282" y="2261583"/>
            <a:ext cx="10941695" cy="21801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600"/>
            </a:lvl1pPr>
          </a:lstStyle>
          <a:p>
            <a:pPr/>
            <a:r>
              <a:t>Beautiful, but a flawed algorithm! Yes, it works, but why is it flawed? Let's look at the call tree for fib(6):</a:t>
            </a:r>
          </a:p>
        </p:txBody>
      </p:sp>
      <p:sp>
        <p:nvSpPr>
          <p:cNvPr id="562" name="fib(6)"/>
          <p:cNvSpPr/>
          <p:nvPr/>
        </p:nvSpPr>
        <p:spPr>
          <a:xfrm>
            <a:off x="11148883" y="5185634"/>
            <a:ext cx="2086233" cy="1022776"/>
          </a:xfrm>
          <a:prstGeom prst="roundRect">
            <a:avLst>
              <a:gd name="adj" fmla="val 7679"/>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a:solidFill>
                  <a:srgbClr val="FFFFFF"/>
                </a:solidFill>
              </a:defRPr>
            </a:lvl1pPr>
          </a:lstStyle>
          <a:p>
            <a:pPr/>
            <a:r>
              <a:t>fib(6)</a:t>
            </a:r>
          </a:p>
        </p:txBody>
      </p:sp>
      <p:sp>
        <p:nvSpPr>
          <p:cNvPr id="563" name="Look at all the functional duplication! Each call (down to level 3) has to make two recursive calls, and many are duplicated!"/>
          <p:cNvSpPr txBox="1"/>
          <p:nvPr/>
        </p:nvSpPr>
        <p:spPr>
          <a:xfrm>
            <a:off x="6721153" y="11307467"/>
            <a:ext cx="10941695" cy="21801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4600"/>
            </a:lvl1pPr>
          </a:lstStyle>
          <a:p>
            <a:pPr/>
            <a:r>
              <a:t>Look at all the functional duplication! Each call (down to level 3) has to make two recursive calls, and many are duplicated!</a:t>
            </a:r>
          </a:p>
        </p:txBody>
      </p:sp>
      <p:grpSp>
        <p:nvGrpSpPr>
          <p:cNvPr id="572" name="Group"/>
          <p:cNvGrpSpPr/>
          <p:nvPr/>
        </p:nvGrpSpPr>
        <p:grpSpPr>
          <a:xfrm>
            <a:off x="3370171" y="7322376"/>
            <a:ext cx="19252225" cy="1557338"/>
            <a:chOff x="0" y="0"/>
            <a:chExt cx="19252224" cy="1557337"/>
          </a:xfrm>
        </p:grpSpPr>
        <p:sp>
          <p:nvSpPr>
            <p:cNvPr id="564" name="fib(4)"/>
            <p:cNvSpPr/>
            <p:nvPr/>
          </p:nvSpPr>
          <p:spPr>
            <a:xfrm>
              <a:off x="0" y="534562"/>
              <a:ext cx="2086232"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fib(4)</a:t>
              </a:r>
            </a:p>
          </p:txBody>
        </p:sp>
        <p:sp>
          <p:nvSpPr>
            <p:cNvPr id="565" name="fib(3)"/>
            <p:cNvSpPr/>
            <p:nvPr/>
          </p:nvSpPr>
          <p:spPr>
            <a:xfrm>
              <a:off x="5288440" y="534562"/>
              <a:ext cx="2086233"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fib(3)</a:t>
              </a:r>
            </a:p>
          </p:txBody>
        </p:sp>
        <p:sp>
          <p:nvSpPr>
            <p:cNvPr id="566" name="fib(3)"/>
            <p:cNvSpPr/>
            <p:nvPr/>
          </p:nvSpPr>
          <p:spPr>
            <a:xfrm>
              <a:off x="12506447" y="534562"/>
              <a:ext cx="2086233"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fib(3)</a:t>
              </a:r>
            </a:p>
          </p:txBody>
        </p:sp>
        <p:sp>
          <p:nvSpPr>
            <p:cNvPr id="567" name="fib(2)"/>
            <p:cNvSpPr/>
            <p:nvPr/>
          </p:nvSpPr>
          <p:spPr>
            <a:xfrm>
              <a:off x="17165992" y="534562"/>
              <a:ext cx="2086233"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fib(2)</a:t>
              </a:r>
            </a:p>
          </p:txBody>
        </p:sp>
        <p:sp>
          <p:nvSpPr>
            <p:cNvPr id="568" name="Line"/>
            <p:cNvSpPr/>
            <p:nvPr/>
          </p:nvSpPr>
          <p:spPr>
            <a:xfrm flipV="1">
              <a:off x="1253045" y="147145"/>
              <a:ext cx="1448218" cy="394884"/>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69" name="Line"/>
            <p:cNvSpPr/>
            <p:nvPr/>
          </p:nvSpPr>
          <p:spPr>
            <a:xfrm flipH="1" flipV="1">
              <a:off x="4174678" y="0"/>
              <a:ext cx="1877941" cy="592307"/>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70" name="Line"/>
            <p:cNvSpPr/>
            <p:nvPr/>
          </p:nvSpPr>
          <p:spPr>
            <a:xfrm flipV="1">
              <a:off x="13478950" y="195578"/>
              <a:ext cx="1448218" cy="394885"/>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71" name="Line"/>
            <p:cNvSpPr/>
            <p:nvPr/>
          </p:nvSpPr>
          <p:spPr>
            <a:xfrm flipH="1" flipV="1">
              <a:off x="16400582" y="48433"/>
              <a:ext cx="1877941" cy="592308"/>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585" name="Group"/>
          <p:cNvGrpSpPr/>
          <p:nvPr/>
        </p:nvGrpSpPr>
        <p:grpSpPr>
          <a:xfrm>
            <a:off x="2126673" y="8791862"/>
            <a:ext cx="17351242" cy="1558402"/>
            <a:chOff x="0" y="0"/>
            <a:chExt cx="17351241" cy="1558400"/>
          </a:xfrm>
        </p:grpSpPr>
        <p:sp>
          <p:nvSpPr>
            <p:cNvPr id="573" name="fib(3)"/>
            <p:cNvSpPr/>
            <p:nvPr/>
          </p:nvSpPr>
          <p:spPr>
            <a:xfrm>
              <a:off x="0" y="535626"/>
              <a:ext cx="2086232"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fib(3)</a:t>
              </a:r>
            </a:p>
          </p:txBody>
        </p:sp>
        <p:sp>
          <p:nvSpPr>
            <p:cNvPr id="574" name="fib(2)"/>
            <p:cNvSpPr/>
            <p:nvPr/>
          </p:nvSpPr>
          <p:spPr>
            <a:xfrm>
              <a:off x="2486995" y="535626"/>
              <a:ext cx="2086233"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fib(2)</a:t>
              </a:r>
            </a:p>
          </p:txBody>
        </p:sp>
        <p:sp>
          <p:nvSpPr>
            <p:cNvPr id="575" name="fib(2)"/>
            <p:cNvSpPr/>
            <p:nvPr/>
          </p:nvSpPr>
          <p:spPr>
            <a:xfrm>
              <a:off x="5431369" y="535626"/>
              <a:ext cx="2086233"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fib(2)</a:t>
              </a:r>
            </a:p>
          </p:txBody>
        </p:sp>
        <p:sp>
          <p:nvSpPr>
            <p:cNvPr id="576" name="fib(1)"/>
            <p:cNvSpPr/>
            <p:nvPr/>
          </p:nvSpPr>
          <p:spPr>
            <a:xfrm>
              <a:off x="7918364" y="535626"/>
              <a:ext cx="2086233"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fib(1)</a:t>
              </a:r>
            </a:p>
          </p:txBody>
        </p:sp>
        <p:sp>
          <p:nvSpPr>
            <p:cNvPr id="577" name="fib(2)"/>
            <p:cNvSpPr/>
            <p:nvPr/>
          </p:nvSpPr>
          <p:spPr>
            <a:xfrm>
              <a:off x="12492152" y="535626"/>
              <a:ext cx="2086233"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fib(2)</a:t>
              </a:r>
            </a:p>
          </p:txBody>
        </p:sp>
        <p:sp>
          <p:nvSpPr>
            <p:cNvPr id="578" name="fib(1)"/>
            <p:cNvSpPr/>
            <p:nvPr/>
          </p:nvSpPr>
          <p:spPr>
            <a:xfrm>
              <a:off x="15265009" y="535626"/>
              <a:ext cx="2086233"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fib(1)</a:t>
              </a:r>
            </a:p>
          </p:txBody>
        </p:sp>
        <p:sp>
          <p:nvSpPr>
            <p:cNvPr id="579" name="Line"/>
            <p:cNvSpPr/>
            <p:nvPr/>
          </p:nvSpPr>
          <p:spPr>
            <a:xfrm flipV="1">
              <a:off x="621686" y="16108"/>
              <a:ext cx="1290100" cy="584157"/>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80" name="Line"/>
            <p:cNvSpPr/>
            <p:nvPr/>
          </p:nvSpPr>
          <p:spPr>
            <a:xfrm flipH="1" flipV="1">
              <a:off x="2654356" y="5529"/>
              <a:ext cx="938282" cy="610844"/>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81" name="Line"/>
            <p:cNvSpPr/>
            <p:nvPr/>
          </p:nvSpPr>
          <p:spPr>
            <a:xfrm flipV="1">
              <a:off x="5972990" y="13343"/>
              <a:ext cx="1290101" cy="584157"/>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82" name="Line"/>
            <p:cNvSpPr/>
            <p:nvPr/>
          </p:nvSpPr>
          <p:spPr>
            <a:xfrm flipH="1" flipV="1">
              <a:off x="8005660" y="2764"/>
              <a:ext cx="938283" cy="610845"/>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83" name="Line"/>
            <p:cNvSpPr/>
            <p:nvPr/>
          </p:nvSpPr>
          <p:spPr>
            <a:xfrm flipV="1">
              <a:off x="13238323" y="10578"/>
              <a:ext cx="1290100" cy="584157"/>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84" name="Line"/>
            <p:cNvSpPr/>
            <p:nvPr/>
          </p:nvSpPr>
          <p:spPr>
            <a:xfrm flipH="1" flipV="1">
              <a:off x="15270992" y="0"/>
              <a:ext cx="938283" cy="610844"/>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590" name="Group"/>
          <p:cNvGrpSpPr/>
          <p:nvPr/>
        </p:nvGrpSpPr>
        <p:grpSpPr>
          <a:xfrm>
            <a:off x="1081638" y="10267942"/>
            <a:ext cx="4573228" cy="1675324"/>
            <a:chOff x="0" y="0"/>
            <a:chExt cx="4573226" cy="1675323"/>
          </a:xfrm>
        </p:grpSpPr>
        <p:sp>
          <p:nvSpPr>
            <p:cNvPr id="586" name="fib(2)"/>
            <p:cNvSpPr/>
            <p:nvPr/>
          </p:nvSpPr>
          <p:spPr>
            <a:xfrm>
              <a:off x="0" y="636482"/>
              <a:ext cx="2086232" cy="1022775"/>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fib(2)</a:t>
              </a:r>
            </a:p>
          </p:txBody>
        </p:sp>
        <p:sp>
          <p:nvSpPr>
            <p:cNvPr id="587" name="fib(1)"/>
            <p:cNvSpPr/>
            <p:nvPr/>
          </p:nvSpPr>
          <p:spPr>
            <a:xfrm>
              <a:off x="2486994" y="652548"/>
              <a:ext cx="2086233"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fib(1)</a:t>
              </a:r>
            </a:p>
          </p:txBody>
        </p:sp>
        <p:sp>
          <p:nvSpPr>
            <p:cNvPr id="588" name="Line"/>
            <p:cNvSpPr/>
            <p:nvPr/>
          </p:nvSpPr>
          <p:spPr>
            <a:xfrm flipV="1">
              <a:off x="914116" y="10578"/>
              <a:ext cx="976546" cy="675610"/>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89" name="Line"/>
            <p:cNvSpPr/>
            <p:nvPr/>
          </p:nvSpPr>
          <p:spPr>
            <a:xfrm flipH="1" flipV="1">
              <a:off x="2633231" y="-1"/>
              <a:ext cx="885577" cy="780687"/>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595" name="Group"/>
          <p:cNvGrpSpPr/>
          <p:nvPr/>
        </p:nvGrpSpPr>
        <p:grpSpPr>
          <a:xfrm>
            <a:off x="5858209" y="6048505"/>
            <a:ext cx="14434414" cy="1503590"/>
            <a:chOff x="0" y="0"/>
            <a:chExt cx="14434413" cy="1503589"/>
          </a:xfrm>
        </p:grpSpPr>
        <p:sp>
          <p:nvSpPr>
            <p:cNvPr id="591" name="fib(5)"/>
            <p:cNvSpPr/>
            <p:nvPr/>
          </p:nvSpPr>
          <p:spPr>
            <a:xfrm>
              <a:off x="0" y="480814"/>
              <a:ext cx="2086232"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fib(5)</a:t>
              </a:r>
            </a:p>
          </p:txBody>
        </p:sp>
        <p:sp>
          <p:nvSpPr>
            <p:cNvPr id="592" name="fib(4)"/>
            <p:cNvSpPr/>
            <p:nvPr/>
          </p:nvSpPr>
          <p:spPr>
            <a:xfrm>
              <a:off x="12348181" y="480814"/>
              <a:ext cx="2086233" cy="1022776"/>
            </a:xfrm>
            <a:prstGeom prst="roundRect">
              <a:avLst>
                <a:gd name="adj" fmla="val 7679"/>
              </a:avLst>
            </a:prstGeom>
            <a:solidFill>
              <a:srgbClr val="7F032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fib(4)</a:t>
              </a:r>
            </a:p>
          </p:txBody>
        </p:sp>
        <p:sp>
          <p:nvSpPr>
            <p:cNvPr id="593" name="Line"/>
            <p:cNvSpPr/>
            <p:nvPr/>
          </p:nvSpPr>
          <p:spPr>
            <a:xfrm flipV="1">
              <a:off x="1925416" y="58921"/>
              <a:ext cx="3607255" cy="556575"/>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sp>
          <p:nvSpPr>
            <p:cNvPr id="594" name="Line"/>
            <p:cNvSpPr/>
            <p:nvPr/>
          </p:nvSpPr>
          <p:spPr>
            <a:xfrm flipH="1" flipV="1">
              <a:off x="6659181" y="0"/>
              <a:ext cx="6631954" cy="636638"/>
            </a:xfrm>
            <a:prstGeom prst="line">
              <a:avLst/>
            </a:prstGeom>
            <a:noFill/>
            <a:ln w="63500" cap="flat">
              <a:solidFill>
                <a:srgbClr val="7F0325"/>
              </a:solidFill>
              <a:prstDash val="solid"/>
              <a:miter lim="400000"/>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5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590"/>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7" fill="hold">
                                  <p:stCondLst>
                                    <p:cond delay="0"/>
                                  </p:stCondLst>
                                  <p:iterate type="el" backwards="0">
                                    <p:tmAbs val="0"/>
                                  </p:iterate>
                                  <p:childTnLst>
                                    <p:set>
                                      <p:cBhvr>
                                        <p:cTn id="29" fill="hold"/>
                                        <p:tgtEl>
                                          <p:spTgt spid="5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2" grpId="2"/>
      <p:bldP build="whole" bldLvl="1" animBg="1" rev="0" advAuto="0" spid="572" grpId="4"/>
      <p:bldP build="whole" bldLvl="1" animBg="1" rev="0" advAuto="0" spid="590" grpId="6"/>
      <p:bldP build="whole" bldLvl="1" animBg="1" rev="0" advAuto="0" spid="585" grpId="5"/>
      <p:bldP build="whole" bldLvl="1" animBg="1" rev="0" advAuto="0" spid="595" grpId="3"/>
      <p:bldP build="whole" bldLvl="1" animBg="1" rev="0" advAuto="0" spid="561" grpId="1"/>
      <p:bldP build="whole" bldLvl="1" animBg="1" rev="0" advAuto="0" spid="563" grpId="7"/>
    </p:bldLst>
  </p:timing>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7" name="Fibonacci Sequence Time to Calculate Recursive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Fibonacci Sequence Time to Calculate Recursively</a:t>
            </a:r>
          </a:p>
        </p:txBody>
      </p:sp>
      <p:pic>
        <p:nvPicPr>
          <p:cNvPr id="598" name="pasted-image.pdf" descr="pasted-image.pdf"/>
          <p:cNvPicPr>
            <a:picLocks noChangeAspect="1"/>
          </p:cNvPicPr>
          <p:nvPr/>
        </p:nvPicPr>
        <p:blipFill>
          <a:blip r:embed="rId2">
            <a:extLst/>
          </a:blip>
          <a:stretch>
            <a:fillRect/>
          </a:stretch>
        </p:blipFill>
        <p:spPr>
          <a:xfrm>
            <a:off x="1758302" y="1851713"/>
            <a:ext cx="20867396" cy="10433698"/>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0" name="Ramifications of Big-O Differenc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Ramifications of Big-O Differences</a:t>
            </a:r>
          </a:p>
        </p:txBody>
      </p:sp>
      <p:sp>
        <p:nvSpPr>
          <p:cNvPr id="601" name="Some numbers:…"/>
          <p:cNvSpPr txBox="1"/>
          <p:nvPr/>
        </p:nvSpPr>
        <p:spPr>
          <a:xfrm>
            <a:off x="1479698" y="1841772"/>
            <a:ext cx="21424603" cy="3577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500"/>
            </a:pPr>
            <a:r>
              <a:t>Some numbers:</a:t>
            </a:r>
          </a:p>
          <a:p>
            <a:pPr algn="l">
              <a:defRPr sz="4500"/>
            </a:pPr>
          </a:p>
          <a:p>
            <a:pPr algn="l">
              <a:defRPr sz="4500"/>
            </a:pPr>
            <a:r>
              <a:t>If we have an algorithm that has 1000 elements, and the O(log n) version runs in 10 nanoseconds…</a:t>
            </a:r>
          </a:p>
        </p:txBody>
      </p:sp>
      <p:graphicFrame>
        <p:nvGraphicFramePr>
          <p:cNvPr id="602" name="Table"/>
          <p:cNvGraphicFramePr/>
          <p:nvPr/>
        </p:nvGraphicFramePr>
        <p:xfrm>
          <a:off x="999045" y="5743381"/>
          <a:ext cx="22398610" cy="3948543"/>
        </p:xfrm>
        <a:graphic xmlns:a="http://schemas.openxmlformats.org/drawingml/2006/main">
          <a:graphicData uri="http://schemas.openxmlformats.org/drawingml/2006/table">
            <a:tbl>
              <a:tblPr firstCol="0" firstRow="1" lastCol="0" lastRow="0" bandCol="0" bandRow="1" rtl="0">
                <a:tableStyleId>{EEE7283C-3CF3-47DC-8721-378D4A62B228}</a:tableStyleId>
              </a:tblPr>
              <a:tblGrid>
                <a:gridCol w="3197986"/>
                <a:gridCol w="3197986"/>
                <a:gridCol w="3197986"/>
                <a:gridCol w="3197986"/>
                <a:gridCol w="3197986"/>
                <a:gridCol w="3197986"/>
                <a:gridCol w="3197986"/>
              </a:tblGrid>
              <a:tr h="1318607">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constant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logarithmic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linear</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n log n</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quadratic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b="1" i="1" sz="3100">
                          <a:uFill>
                            <a:solidFill>
                              <a:srgbClr val="FFFFFF"/>
                            </a:solidFill>
                          </a:uFill>
                          <a:latin typeface="Verdana"/>
                          <a:ea typeface="Verdana"/>
                          <a:cs typeface="Verdana"/>
                          <a:sym typeface="Verdana"/>
                        </a:defRPr>
                      </a:pPr>
                      <a:r>
                        <a:t>polynomial</a:t>
                      </a:r>
                    </a:p>
                    <a:p>
                      <a:pPr algn="ctr" defTabSz="457200">
                        <a:defRPr b="1" i="1" sz="3100">
                          <a:uFill>
                            <a:solidFill>
                              <a:srgbClr val="FFFFFF"/>
                            </a:solidFill>
                          </a:uFill>
                          <a:latin typeface="Verdana"/>
                          <a:ea typeface="Verdana"/>
                          <a:cs typeface="Verdana"/>
                          <a:sym typeface="Verdana"/>
                        </a:defRPr>
                      </a:pPr>
                      <a:r>
                        <a:t>(n</a:t>
                      </a:r>
                      <a:r>
                        <a:rPr baseline="31999"/>
                        <a:t>3</a:t>
                      </a:r>
                      <a:r>
                        <a: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exponential
(a==2)</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r>
              <a:tr h="1318607">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O(n 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O(n</a:t>
                      </a:r>
                      <a:r>
                        <a:rPr baseline="31999"/>
                        <a:t>2</a:t>
                      </a:r>
                      <a:r>
                        <a:t>)</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O(n</a:t>
                      </a:r>
                      <a:r>
                        <a:rPr baseline="31999"/>
                        <a:t>k</a:t>
                      </a:r>
                      <a:r>
                        <a:t>) (k≥1)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O(a</a:t>
                      </a:r>
                      <a:r>
                        <a:rPr baseline="31999"/>
                        <a:t>n</a:t>
                      </a:r>
                      <a:r>
                        <a:t>) (a&gt;1)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r>
              <a:tr h="1298628">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1ns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10ns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1microsec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10microsec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1millisec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 sec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10</a:t>
                      </a:r>
                      <a:r>
                        <a:rPr baseline="31999"/>
                        <a:t>292</a:t>
                      </a:r>
                      <a:r>
                        <a:t> years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r>
            </a:tbl>
          </a:graphicData>
        </a:graphic>
      </p:graphicFrame>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4" name="Ramifications of Big-O Differenc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Ramifications of Big-O Differences</a:t>
            </a:r>
          </a:p>
        </p:txBody>
      </p:sp>
      <p:sp>
        <p:nvSpPr>
          <p:cNvPr id="605" name="Some numbers:…"/>
          <p:cNvSpPr txBox="1"/>
          <p:nvPr/>
        </p:nvSpPr>
        <p:spPr>
          <a:xfrm>
            <a:off x="1479698" y="1841772"/>
            <a:ext cx="21424603" cy="3577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500"/>
            </a:pPr>
            <a:r>
              <a:t>Some numbers:</a:t>
            </a:r>
          </a:p>
          <a:p>
            <a:pPr algn="l">
              <a:defRPr sz="4500"/>
            </a:pPr>
          </a:p>
          <a:p>
            <a:pPr algn="l">
              <a:defRPr sz="4500"/>
            </a:pPr>
            <a:r>
              <a:t>If we have an algorithm that has 1000 elements, and the O(log n) version runs in 10 milliseconds…</a:t>
            </a:r>
          </a:p>
        </p:txBody>
      </p:sp>
      <p:graphicFrame>
        <p:nvGraphicFramePr>
          <p:cNvPr id="606" name="Table"/>
          <p:cNvGraphicFramePr/>
          <p:nvPr/>
        </p:nvGraphicFramePr>
        <p:xfrm>
          <a:off x="999045" y="5743381"/>
          <a:ext cx="22398610" cy="3948543"/>
        </p:xfrm>
        <a:graphic xmlns:a="http://schemas.openxmlformats.org/drawingml/2006/main">
          <a:graphicData uri="http://schemas.openxmlformats.org/drawingml/2006/table">
            <a:tbl>
              <a:tblPr firstCol="0" firstRow="1" lastCol="0" lastRow="0" bandCol="0" bandRow="1" rtl="0">
                <a:tableStyleId>{EEE7283C-3CF3-47DC-8721-378D4A62B228}</a:tableStyleId>
              </a:tblPr>
              <a:tblGrid>
                <a:gridCol w="3197986"/>
                <a:gridCol w="3197986"/>
                <a:gridCol w="3197986"/>
                <a:gridCol w="3197986"/>
                <a:gridCol w="3197986"/>
                <a:gridCol w="3197986"/>
                <a:gridCol w="3197986"/>
              </a:tblGrid>
              <a:tr h="1318607">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constant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logarithmic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linear</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n log n</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quadratic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b="1" i="1" sz="3100">
                          <a:uFill>
                            <a:solidFill>
                              <a:srgbClr val="FFFFFF"/>
                            </a:solidFill>
                          </a:uFill>
                          <a:latin typeface="Verdana"/>
                          <a:ea typeface="Verdana"/>
                          <a:cs typeface="Verdana"/>
                          <a:sym typeface="Verdana"/>
                        </a:defRPr>
                      </a:pPr>
                      <a:r>
                        <a:t>polynomial</a:t>
                      </a:r>
                    </a:p>
                    <a:p>
                      <a:pPr algn="ctr" defTabSz="457200">
                        <a:defRPr b="1" i="1" sz="3100">
                          <a:uFill>
                            <a:solidFill>
                              <a:srgbClr val="FFFFFF"/>
                            </a:solidFill>
                          </a:uFill>
                          <a:latin typeface="Verdana"/>
                          <a:ea typeface="Verdana"/>
                          <a:cs typeface="Verdana"/>
                          <a:sym typeface="Verdana"/>
                        </a:defRPr>
                      </a:pPr>
                      <a:r>
                        <a:t>(n</a:t>
                      </a:r>
                      <a:r>
                        <a:rPr baseline="31999"/>
                        <a:t>3</a:t>
                      </a:r>
                      <a:r>
                        <a:t>)</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c>
                  <a:txBody>
                    <a:bodyPr/>
                    <a:lstStyle/>
                    <a:p>
                      <a:pPr algn="ctr" defTabSz="457200">
                        <a:defRPr>
                          <a:solidFill>
                            <a:srgbClr val="000000"/>
                          </a:solidFill>
                        </a:defRPr>
                      </a:pPr>
                      <a:r>
                        <a:rPr b="1" i="1" sz="3100">
                          <a:solidFill>
                            <a:srgbClr val="FFFFFF"/>
                          </a:solidFill>
                          <a:uFill>
                            <a:solidFill>
                              <a:srgbClr val="FFFFFF"/>
                            </a:solidFill>
                          </a:uFill>
                          <a:latin typeface="Verdana"/>
                          <a:ea typeface="Verdana"/>
                          <a:cs typeface="Verdana"/>
                          <a:sym typeface="Verdana"/>
                        </a:rPr>
                        <a:t>exponential
(a==2)</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2D2D8A"/>
                    </a:solidFill>
                  </a:tcPr>
                </a:tc>
              </a:tr>
              <a:tr h="1318607">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O(n log n)</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O(n</a:t>
                      </a:r>
                      <a:r>
                        <a:rPr baseline="31999"/>
                        <a:t>2</a:t>
                      </a:r>
                      <a:r>
                        <a:t>)</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O(n</a:t>
                      </a:r>
                      <a:r>
                        <a:rPr baseline="31999"/>
                        <a:t>k</a:t>
                      </a:r>
                      <a:r>
                        <a:t>) (k≥1)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c>
                  <a:txBody>
                    <a:bodyPr/>
                    <a:lstStyle/>
                    <a:p>
                      <a:pPr algn="ctr" defTabSz="457200">
                        <a:defRPr b="1" i="1" sz="3100">
                          <a:solidFill>
                            <a:srgbClr val="000000"/>
                          </a:solidFill>
                          <a:uFill>
                            <a:solidFill>
                              <a:srgbClr val="000000"/>
                            </a:solidFill>
                          </a:uFill>
                          <a:latin typeface="Verdana"/>
                          <a:ea typeface="Verdana"/>
                          <a:cs typeface="Verdana"/>
                          <a:sym typeface="Verdana"/>
                        </a:defRPr>
                      </a:pPr>
                      <a:r>
                        <a:t>O(a</a:t>
                      </a:r>
                      <a:r>
                        <a:rPr baseline="31999"/>
                        <a:t>n</a:t>
                      </a:r>
                      <a:r>
                        <a:t>) (a&gt;1)</a:t>
                      </a:r>
                    </a:p>
                  </a:txBody>
                  <a:tcPr marL="63500" marR="63500" marT="63500" marB="635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9"/>
                    </a:solidFill>
                  </a:tcPr>
                </a:tc>
              </a:tr>
              <a:tr h="1298628">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1ms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10ms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1sec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10sec</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17 minutes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277 hours</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c>
                  <a:txBody>
                    <a:bodyPr/>
                    <a:lstStyle/>
                    <a:p>
                      <a:pPr algn="ctr" defTabSz="457200">
                        <a:defRPr>
                          <a:solidFill>
                            <a:srgbClr val="000000"/>
                          </a:solidFill>
                        </a:defRPr>
                      </a:pPr>
                      <a:r>
                        <a:rPr b="1" i="1" sz="3100">
                          <a:uFill>
                            <a:solidFill>
                              <a:srgbClr val="000000"/>
                            </a:solidFill>
                          </a:uFill>
                          <a:latin typeface="Verdana"/>
                          <a:ea typeface="Verdana"/>
                          <a:cs typeface="Verdana"/>
                          <a:sym typeface="Verdana"/>
                        </a:rPr>
                        <a:t>heat death of the universe</a:t>
                      </a:r>
                    </a:p>
                  </a:txBody>
                  <a:tcPr marL="63500" marR="63500" marT="63500" marB="635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7E7ED"/>
                    </a:solidFill>
                  </a:tcPr>
                </a:tc>
              </a:tr>
            </a:tbl>
          </a:graphicData>
        </a:graphic>
      </p:graphicFrame>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8" name="Summary of Big-O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Summary of Big-O Functions</a:t>
            </a:r>
          </a:p>
        </p:txBody>
      </p:sp>
      <p:sp>
        <p:nvSpPr>
          <p:cNvPr id="609" name="Constant, O(1): not dependent on n…"/>
          <p:cNvSpPr txBox="1"/>
          <p:nvPr/>
        </p:nvSpPr>
        <p:spPr>
          <a:xfrm>
            <a:off x="723253" y="3730309"/>
            <a:ext cx="22937494" cy="62553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rPr b="1">
                <a:latin typeface="Helvetica Neue"/>
                <a:ea typeface="Helvetica Neue"/>
                <a:cs typeface="Helvetica Neue"/>
                <a:sym typeface="Helvetica Neue"/>
              </a:rPr>
              <a:t>Constant, O(1)</a:t>
            </a:r>
            <a:r>
              <a:t>: not dependent on </a:t>
            </a:r>
            <a:r>
              <a:rPr i="1">
                <a:latin typeface="Helvetica Neue"/>
                <a:ea typeface="Helvetica Neue"/>
                <a:cs typeface="Helvetica Neue"/>
                <a:sym typeface="Helvetica Neue"/>
              </a:rPr>
              <a:t>n</a:t>
            </a:r>
          </a:p>
          <a:p>
            <a:pPr marL="635000" indent="-635000" algn="l">
              <a:buSzPct val="75000"/>
              <a:buFont typeface="Helvetica Neue"/>
              <a:buChar char="•"/>
            </a:pPr>
            <a:r>
              <a:rPr b="1">
                <a:latin typeface="Helvetica Neue"/>
                <a:ea typeface="Helvetica Neue"/>
                <a:cs typeface="Helvetica Neue"/>
                <a:sym typeface="Helvetica Neue"/>
              </a:rPr>
              <a:t>Linear, O(n)</a:t>
            </a:r>
            <a:r>
              <a:t>: at each step, reduce the problem by a constant amount like 1 (or two, three, etc.)</a:t>
            </a:r>
          </a:p>
          <a:p>
            <a:pPr marL="635000" indent="-635000" algn="l">
              <a:buSzPct val="75000"/>
              <a:buFont typeface="Helvetica Neue"/>
              <a:buChar char="•"/>
            </a:pPr>
            <a:r>
              <a:rPr b="1">
                <a:latin typeface="Helvetica Neue"/>
                <a:ea typeface="Helvetica Neue"/>
                <a:cs typeface="Helvetica Neue"/>
                <a:sym typeface="Helvetica Neue"/>
              </a:rPr>
              <a:t>Logarithmic, O(log n)</a:t>
            </a:r>
            <a:r>
              <a:t>: cut the problem by 1/2, 1/3, etc.</a:t>
            </a:r>
          </a:p>
          <a:p>
            <a:pPr marL="635000" indent="-635000" algn="l">
              <a:buSzPct val="75000"/>
              <a:buFont typeface="Helvetica Neue"/>
              <a:buChar char="•"/>
            </a:pPr>
            <a:r>
              <a:rPr b="1">
                <a:latin typeface="Helvetica Neue"/>
                <a:ea typeface="Helvetica Neue"/>
                <a:cs typeface="Helvetica Neue"/>
                <a:sym typeface="Helvetica Neue"/>
              </a:rPr>
              <a:t>Quadratic, O(n</a:t>
            </a:r>
            <a:r>
              <a:rPr b="1" baseline="31999">
                <a:latin typeface="Helvetica Neue"/>
                <a:ea typeface="Helvetica Neue"/>
                <a:cs typeface="Helvetica Neue"/>
                <a:sym typeface="Helvetica Neue"/>
              </a:rPr>
              <a:t>2</a:t>
            </a:r>
            <a:r>
              <a:rPr b="1">
                <a:latin typeface="Helvetica Neue"/>
                <a:ea typeface="Helvetica Neue"/>
                <a:cs typeface="Helvetica Neue"/>
                <a:sym typeface="Helvetica Neue"/>
              </a:rPr>
              <a:t>)</a:t>
            </a:r>
            <a:r>
              <a:t>: doubly nested things</a:t>
            </a:r>
          </a:p>
          <a:p>
            <a:pPr marL="635000" indent="-635000" algn="l">
              <a:buSzPct val="75000"/>
              <a:buFont typeface="Helvetica Neue"/>
              <a:buChar char="•"/>
            </a:pPr>
            <a:r>
              <a:rPr b="1">
                <a:latin typeface="Helvetica Neue"/>
                <a:ea typeface="Helvetica Neue"/>
                <a:cs typeface="Helvetica Neue"/>
                <a:sym typeface="Helvetica Neue"/>
              </a:rPr>
              <a:t>O(n</a:t>
            </a:r>
            <a:r>
              <a:rPr b="1" baseline="31999">
                <a:latin typeface="Helvetica Neue"/>
                <a:ea typeface="Helvetica Neue"/>
                <a:cs typeface="Helvetica Neue"/>
                <a:sym typeface="Helvetica Neue"/>
              </a:rPr>
              <a:t>3</a:t>
            </a:r>
            <a:r>
              <a:rPr b="1">
                <a:latin typeface="Helvetica Neue"/>
                <a:ea typeface="Helvetica Neue"/>
                <a:cs typeface="Helvetica Neue"/>
                <a:sym typeface="Helvetica Neue"/>
              </a:rPr>
              <a:t>)</a:t>
            </a:r>
            <a:r>
              <a:t>: triply nested things</a:t>
            </a:r>
          </a:p>
          <a:p>
            <a:pPr marL="635000" indent="-635000" algn="l">
              <a:buSzPct val="75000"/>
              <a:buFont typeface="Helvetica Neue"/>
              <a:buChar char="•"/>
            </a:pPr>
            <a:r>
              <a:rPr b="1">
                <a:latin typeface="Helvetica Neue"/>
                <a:ea typeface="Helvetica Neue"/>
                <a:cs typeface="Helvetica Neue"/>
                <a:sym typeface="Helvetica Neue"/>
              </a:rPr>
              <a:t>Exponential, O(a</a:t>
            </a:r>
            <a:r>
              <a:rPr b="1" baseline="31999">
                <a:latin typeface="Helvetica Neue"/>
                <a:ea typeface="Helvetica Neue"/>
                <a:cs typeface="Helvetica Neue"/>
                <a:sym typeface="Helvetica Neue"/>
              </a:rPr>
              <a:t>n</a:t>
            </a:r>
            <a:r>
              <a:rPr b="1">
                <a:latin typeface="Helvetica Neue"/>
                <a:ea typeface="Helvetica Neue"/>
                <a:cs typeface="Helvetica Neue"/>
                <a:sym typeface="Helvetica Neue"/>
              </a:rPr>
              <a:t>)</a:t>
            </a:r>
            <a:r>
              <a:t>: reduce a problem into two or more subproblems of a smaller size.</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1" name="Recap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Recap (functions)</a:t>
            </a:r>
          </a:p>
        </p:txBody>
      </p:sp>
      <p:sp>
        <p:nvSpPr>
          <p:cNvPr id="612" name="Life is out — start early!…"/>
          <p:cNvSpPr txBox="1"/>
          <p:nvPr/>
        </p:nvSpPr>
        <p:spPr>
          <a:xfrm>
            <a:off x="691226" y="1819507"/>
            <a:ext cx="21424603" cy="115501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Life is out — start early!</a:t>
            </a:r>
          </a:p>
          <a:p>
            <a:pPr marL="228600" indent="-228600" algn="l">
              <a:buSzPct val="100000"/>
              <a:buChar char="•"/>
            </a:pPr>
            <a:r>
              <a:t>There are plenty of opportunities to get help before the deadline next Thursday!</a:t>
            </a:r>
          </a:p>
          <a:p>
            <a:pPr marL="228600" indent="-228600" algn="l">
              <a:buSzPct val="100000"/>
              <a:buChar char="•"/>
            </a:pPr>
            <a:r>
              <a:t>Functions are to C++ as methods are to Java (and very, very similar)</a:t>
            </a:r>
          </a:p>
          <a:p>
            <a:pPr marL="228600" indent="-228600" algn="l">
              <a:buSzPct val="100000"/>
              <a:buChar char="•"/>
            </a:pPr>
            <a:r>
              <a:t>The Qt Creator debugger can show you real-time details of what your program is doing, and it will come in super handy when you are trying to find tricky bugs in your code.</a:t>
            </a:r>
          </a:p>
          <a:p>
            <a:pPr marL="228600" indent="-228600" algn="l">
              <a:buSzPct val="100000"/>
              <a:buChar char="•"/>
            </a:pPr>
            <a:r>
              <a:t>You must declare function prototypes before using them in C++!</a:t>
            </a:r>
          </a:p>
          <a:p>
            <a:pPr marL="228600" indent="-228600" algn="l">
              <a:buSzPct val="100000"/>
              <a:buChar char="•"/>
            </a:pPr>
            <a:r>
              <a:t>There are lots of pre-written functions (e.g., &lt;cmath&gt; and the Stanford Library functions) that have been written already. Use them!</a:t>
            </a:r>
          </a:p>
          <a:p>
            <a:pPr marL="228600" indent="-228600" algn="l">
              <a:buSzPct val="100000"/>
              <a:buChar char="•"/>
            </a:pPr>
            <a:r>
              <a:t>Value semantics: pass by "value" means that you get a copy of a variable, </a:t>
            </a:r>
            <a:r>
              <a:rPr i="1">
                <a:latin typeface="Helvetica Neue"/>
                <a:ea typeface="Helvetica Neue"/>
                <a:cs typeface="Helvetica Neue"/>
                <a:sym typeface="Helvetica Neue"/>
              </a:rPr>
              <a:t>not the original!</a:t>
            </a:r>
            <a:endParaRPr i="1">
              <a:latin typeface="Helvetica Neue"/>
              <a:ea typeface="Helvetica Neue"/>
              <a:cs typeface="Helvetica Neue"/>
              <a:sym typeface="Helvetica Neue"/>
            </a:endParaRPr>
          </a:p>
          <a:p>
            <a:pPr marL="228600" indent="-228600" algn="l">
              <a:buSzPct val="100000"/>
              <a:buChar char="•"/>
            </a:pPr>
            <a:r>
              <a:t>Reference semantics: using the </a:t>
            </a:r>
            <a:r>
              <a:rPr b="1" sz="4500">
                <a:latin typeface="Courier New"/>
                <a:ea typeface="Courier New"/>
                <a:cs typeface="Courier New"/>
                <a:sym typeface="Courier New"/>
              </a:rPr>
              <a:t>&amp;</a:t>
            </a:r>
            <a:r>
              <a:t> in a parameter definition will give the function access to </a:t>
            </a:r>
            <a:r>
              <a:rPr i="1">
                <a:latin typeface="Helvetica Neue"/>
                <a:ea typeface="Helvetica Neue"/>
                <a:cs typeface="Helvetica Neue"/>
                <a:sym typeface="Helvetica Neue"/>
              </a:rPr>
              <a:t>the original variable</a:t>
            </a:r>
            <a:r>
              <a:t>. This can be tricky until you get used to it.</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4" name="Recap (Big 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Recap (Big O)</a:t>
            </a:r>
          </a:p>
        </p:txBody>
      </p:sp>
      <p:sp>
        <p:nvSpPr>
          <p:cNvPr id="615" name="Asymptotic Analysis / Big-O / Computational Complexity…"/>
          <p:cNvSpPr txBox="1"/>
          <p:nvPr/>
        </p:nvSpPr>
        <p:spPr>
          <a:xfrm>
            <a:off x="571284" y="3719749"/>
            <a:ext cx="21424604" cy="7768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500"/>
            </a:pPr>
            <a:r>
              <a:t>Asymptotic Analysis / Big-O / Computational Complexity</a:t>
            </a:r>
          </a:p>
          <a:p>
            <a:pPr lvl="1" marL="457200" indent="-228600" algn="l">
              <a:buSzPct val="100000"/>
              <a:buChar char="•"/>
              <a:defRPr sz="4500"/>
            </a:pPr>
            <a:r>
              <a:t>We want a "big picture" assessment of our algorithms and functions</a:t>
            </a:r>
          </a:p>
          <a:p>
            <a:pPr lvl="1" marL="457200" indent="-228600" algn="l">
              <a:buSzPct val="100000"/>
              <a:buChar char="•"/>
              <a:defRPr sz="4500"/>
            </a:pPr>
            <a:r>
              <a:t>We can ignore constants and factors that will contribute less to the result!</a:t>
            </a:r>
          </a:p>
          <a:p>
            <a:pPr lvl="1" marL="457200" indent="-228600" algn="l">
              <a:buSzPct val="100000"/>
              <a:buChar char="•"/>
              <a:defRPr sz="4500"/>
            </a:pPr>
            <a:r>
              <a:t>We most often care about </a:t>
            </a:r>
            <a:r>
              <a:rPr i="1">
                <a:latin typeface="Helvetica Neue"/>
                <a:ea typeface="Helvetica Neue"/>
                <a:cs typeface="Helvetica Neue"/>
                <a:sym typeface="Helvetica Neue"/>
              </a:rPr>
              <a:t>worst case </a:t>
            </a:r>
            <a:r>
              <a:t>behavior.</a:t>
            </a:r>
          </a:p>
          <a:p>
            <a:pPr lvl="1" marL="457200" indent="-228600" algn="l">
              <a:buSzPct val="100000"/>
              <a:buChar char="•"/>
              <a:defRPr sz="4500"/>
            </a:pPr>
            <a:r>
              <a:t>We love O(1) and O(log n) behaviors!</a:t>
            </a:r>
          </a:p>
          <a:p>
            <a:pPr marL="228600" indent="-228600" algn="l">
              <a:buSzPct val="100000"/>
              <a:buChar char="•"/>
              <a:defRPr sz="4500"/>
            </a:pPr>
            <a:r>
              <a:t>Big-O notation is useful for determining how a particular algorithm behaves, but be careful about making comparisons between algorithms -- sometimes this is helpful, but it can be misleading.</a:t>
            </a:r>
          </a:p>
          <a:p>
            <a:pPr marL="228600" indent="-228600" algn="l">
              <a:buSzPct val="100000"/>
              <a:buChar char="•"/>
              <a:defRPr sz="4500"/>
            </a:pPr>
            <a:r>
              <a:t>Algorithmic complexity can determine the difference between running your program over your lunch break, or waiting until the Sun becomes a Red Giant and swallows the Earth before your program finishes -- that's how important it is!</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7" name="References and Advanced Reading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 (Functions)</a:t>
            </a:r>
          </a:p>
        </p:txBody>
      </p:sp>
      <p:sp>
        <p:nvSpPr>
          <p:cNvPr id="618" name="References (in general, not the C++ references!):…"/>
          <p:cNvSpPr txBox="1"/>
          <p:nvPr/>
        </p:nvSpPr>
        <p:spPr>
          <a:xfrm>
            <a:off x="640426" y="1823836"/>
            <a:ext cx="21424603" cy="117447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200">
                <a:latin typeface="Helvetica Neue"/>
                <a:ea typeface="Helvetica Neue"/>
                <a:cs typeface="Helvetica Neue"/>
                <a:sym typeface="Helvetica Neue"/>
              </a:defRPr>
            </a:pPr>
            <a:r>
              <a:t>References (in general, not the C++ references!):</a:t>
            </a:r>
          </a:p>
          <a:p>
            <a:pPr lvl="1" marL="457200" indent="-228600" algn="l">
              <a:buSzPct val="100000"/>
              <a:buChar char="•"/>
              <a:defRPr sz="4200"/>
            </a:pPr>
            <a:r>
              <a:t>Textbook Chapters 2 and 3</a:t>
            </a:r>
          </a:p>
          <a:p>
            <a:pPr lvl="1" marL="457200" indent="-228600" algn="l">
              <a:buSzPct val="100000"/>
              <a:buChar char="•"/>
              <a:defRPr sz="4200"/>
            </a:pPr>
            <a:r>
              <a:t>&lt;cmath&gt; functions: </a:t>
            </a:r>
            <a:r>
              <a:rPr u="sng">
                <a:hlinkClick r:id="rId2" invalidUrl="" action="" tgtFrame="" tooltip="" history="1" highlightClick="0" endSnd="0"/>
              </a:rPr>
              <a:t>http://en.cppreference.com/w/cpp/header/cmath</a:t>
            </a:r>
            <a:r>
              <a:t> </a:t>
            </a:r>
          </a:p>
          <a:p>
            <a:pPr lvl="1" marL="457200" indent="-228600" algn="l">
              <a:buSzPct val="100000"/>
              <a:buChar char="•"/>
              <a:defRPr sz="4200"/>
            </a:pPr>
            <a:r>
              <a:t>Obfuscated C contest: </a:t>
            </a:r>
            <a:r>
              <a:rPr u="sng">
                <a:hlinkClick r:id="rId3" invalidUrl="" action="" tgtFrame="" tooltip="" history="1" highlightClick="0" endSnd="0"/>
              </a:rPr>
              <a:t>http://www.ioccc.org</a:t>
            </a:r>
            <a:r>
              <a:t> </a:t>
            </a:r>
          </a:p>
          <a:p>
            <a:pPr lvl="1" marL="457200" indent="-228600" algn="l">
              <a:buSzPct val="100000"/>
              <a:buChar char="•"/>
              <a:defRPr sz="4200"/>
            </a:pPr>
            <a:r>
              <a:t>Code from class: see class website (</a:t>
            </a:r>
            <a:r>
              <a:rPr u="sng">
                <a:hlinkClick r:id="rId4" invalidUrl="" action="" tgtFrame="" tooltip="" history="1" highlightClick="0" endSnd="0"/>
              </a:rPr>
              <a:t>https://cs106b.stanford.edu</a:t>
            </a:r>
            <a:r>
              <a:t>)</a:t>
            </a:r>
          </a:p>
          <a:p>
            <a:pPr lvl="1" marL="457200" indent="-228600" algn="l">
              <a:buSzPct val="100000"/>
              <a:buChar char="•"/>
              <a:defRPr sz="4200"/>
            </a:pPr>
            <a:r>
              <a:t>Game of Life: </a:t>
            </a:r>
            <a:r>
              <a:rPr u="sng">
                <a:hlinkClick r:id="rId5" invalidUrl="" action="" tgtFrame="" tooltip="" history="1" highlightClick="0" endSnd="0"/>
              </a:rPr>
              <a:t>https://bitstorm.org/gameoflife/</a:t>
            </a:r>
            <a:r>
              <a:t> </a:t>
            </a:r>
          </a:p>
          <a:p>
            <a:pPr lvl="1" marL="457200" indent="-228600" algn="l">
              <a:buSzPct val="100000"/>
              <a:buChar char="•"/>
              <a:defRPr sz="4200"/>
            </a:pPr>
            <a:r>
              <a:t>More on Game of Life (Wikipedia): </a:t>
            </a:r>
            <a:r>
              <a:rPr u="sng">
                <a:hlinkClick r:id="rId6" invalidUrl="" action="" tgtFrame="" tooltip="" history="1" highlightClick="0" endSnd="0"/>
              </a:rPr>
              <a:t>https://en.wikipedia.org/wiki/Conway%27s_Game_of_Life</a:t>
            </a:r>
            <a:r>
              <a:t> </a:t>
            </a:r>
          </a:p>
          <a:p>
            <a:pPr marL="228600" indent="-228600" algn="l">
              <a:buSzPct val="100000"/>
              <a:buChar char="•"/>
              <a:defRPr sz="4200"/>
            </a:pPr>
          </a:p>
          <a:p>
            <a:pPr marL="228600" indent="-228600" algn="l">
              <a:buSzPct val="100000"/>
              <a:buChar char="•"/>
              <a:defRPr b="1" sz="4200">
                <a:latin typeface="Helvetica Neue"/>
                <a:ea typeface="Helvetica Neue"/>
                <a:cs typeface="Helvetica Neue"/>
                <a:sym typeface="Helvetica Neue"/>
              </a:defRPr>
            </a:pPr>
            <a:r>
              <a:t>Advanced Reading:</a:t>
            </a:r>
          </a:p>
          <a:p>
            <a:pPr lvl="1" marL="457200" indent="-228600" algn="l">
              <a:buSzPct val="100000"/>
              <a:buChar char="•"/>
              <a:defRPr sz="4200"/>
            </a:pPr>
            <a:r>
              <a:t>Wikipedia article on C++ References: </a:t>
            </a:r>
            <a:r>
              <a:rPr u="sng">
                <a:hlinkClick r:id="rId7" invalidUrl="" action="" tgtFrame="" tooltip="" history="1" highlightClick="0" endSnd="0"/>
              </a:rPr>
              <a:t>https://en.wikipedia.org/wiki/Reference_(C%2B%2B)</a:t>
            </a:r>
            <a:r>
              <a:t> </a:t>
            </a:r>
          </a:p>
          <a:p>
            <a:pPr lvl="1" marL="457200" indent="-228600" algn="l">
              <a:buSzPct val="100000"/>
              <a:buChar char="•"/>
              <a:defRPr sz="4200"/>
            </a:pPr>
            <a:r>
              <a:t>More information on C++ references: </a:t>
            </a:r>
            <a:r>
              <a:rPr u="sng">
                <a:hlinkClick r:id="rId8" invalidUrl="" action="" tgtFrame="" tooltip="" history="1" highlightClick="0" endSnd="0"/>
              </a:rPr>
              <a:t>http://www.learncpp.com/cpp-tutorial/611-references/</a:t>
            </a:r>
            <a:r>
              <a:t> </a:t>
            </a:r>
          </a:p>
          <a:p>
            <a:pPr lvl="1" marL="457200" indent="-228600" algn="l">
              <a:buSzPct val="100000"/>
              <a:buChar char="•"/>
              <a:defRPr sz="4200"/>
            </a:pPr>
            <a:r>
              <a:t>C++ Newton's Method question on StackOverflow: </a:t>
            </a:r>
            <a:r>
              <a:rPr u="sng">
                <a:hlinkClick r:id="rId9" invalidUrl="" action="" tgtFrame="" tooltip="" history="1" highlightClick="0" endSnd="0"/>
              </a:rPr>
              <a:t>http://codereview.stackexchange.com/questions/43456/square-root-approximation-with-newtons-method</a:t>
            </a:r>
          </a:p>
          <a:p>
            <a:pPr lvl="1" marL="457200" indent="-228600" algn="l">
              <a:buSzPct val="100000"/>
              <a:buChar char="•"/>
              <a:defRPr sz="4200"/>
            </a:pPr>
            <a:r>
              <a:t>If you are super-brave, look at the square root C++ function in the C library: </a:t>
            </a:r>
            <a:r>
              <a:rPr u="sng">
                <a:hlinkClick r:id="rId10" invalidUrl="" action="" tgtFrame="" tooltip="" history="1" highlightClick="0" endSnd="0"/>
              </a:rPr>
              <a:t>https://github.com/justincormack/frankenlibc/blob/master/src/lib/libm/src/e_sqrt.c</a:t>
            </a:r>
            <a:r>
              <a:t>  </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0" name="References and Advanced Reading (Big 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 (Big O)</a:t>
            </a:r>
          </a:p>
        </p:txBody>
      </p:sp>
      <p:sp>
        <p:nvSpPr>
          <p:cNvPr id="621" name="References:…"/>
          <p:cNvSpPr txBox="1"/>
          <p:nvPr/>
        </p:nvSpPr>
        <p:spPr>
          <a:xfrm>
            <a:off x="640426" y="2414938"/>
            <a:ext cx="21424603" cy="105625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 Wikipedia on BigO: </a:t>
            </a:r>
            <a:r>
              <a:rPr u="sng">
                <a:hlinkClick r:id="rId2" invalidUrl="" action="" tgtFrame="" tooltip="" history="1" highlightClick="0" endSnd="0"/>
              </a:rPr>
              <a:t>https://en.wikipedia.org/wiki/Big_O_notation</a:t>
            </a:r>
            <a:r>
              <a:t> </a:t>
            </a:r>
          </a:p>
          <a:p>
            <a:pPr lvl="1" marL="457200" indent="-228600" algn="l">
              <a:buSzPct val="100000"/>
              <a:buChar char="•"/>
              <a:defRPr sz="4500"/>
            </a:pPr>
            <a:r>
              <a:t> Binary Search: </a:t>
            </a:r>
            <a:r>
              <a:rPr u="sng">
                <a:hlinkClick r:id="rId3" invalidUrl="" action="" tgtFrame="" tooltip="" history="1" highlightClick="0" endSnd="0"/>
              </a:rPr>
              <a:t>https://en.wikipedia.org/wiki/Binary_search_algorithm</a:t>
            </a:r>
            <a:r>
              <a:t> </a:t>
            </a:r>
          </a:p>
          <a:p>
            <a:pPr lvl="1" marL="457200" indent="-228600" algn="l">
              <a:buSzPct val="100000"/>
              <a:buChar char="•"/>
              <a:defRPr sz="4500"/>
            </a:pPr>
            <a:r>
              <a:t> Fibonacci numbers: </a:t>
            </a:r>
            <a:r>
              <a:rPr u="sng">
                <a:hlinkClick r:id="rId4" invalidUrl="" action="" tgtFrame="" tooltip="" history="1" highlightClick="0" endSnd="0"/>
              </a:rPr>
              <a:t>https://en.wikipedia.org/wiki/Fibonacci_number</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 Big-O Cheat Sheet: </a:t>
            </a:r>
            <a:r>
              <a:rPr u="sng">
                <a:hlinkClick r:id="rId5" invalidUrl="" action="" tgtFrame="" tooltip="" history="1" highlightClick="0" endSnd="0"/>
              </a:rPr>
              <a:t>http://bigocheatsheet.com</a:t>
            </a:r>
            <a:r>
              <a:t> </a:t>
            </a:r>
          </a:p>
          <a:p>
            <a:pPr lvl="1" marL="457200" indent="-228600" algn="l">
              <a:buSzPct val="100000"/>
              <a:buChar char="•"/>
              <a:defRPr sz="4500"/>
            </a:pPr>
            <a:r>
              <a:t> More details on Big-O: </a:t>
            </a:r>
            <a:r>
              <a:rPr u="sng">
                <a:hlinkClick r:id="rId6" invalidUrl="" action="" tgtFrame="" tooltip="" history="1" highlightClick="0" endSnd="0"/>
              </a:rPr>
              <a:t>http://web.mit.edu/16.070/www/lecture/big_o.pdf</a:t>
            </a:r>
            <a:r>
              <a:t> </a:t>
            </a:r>
          </a:p>
          <a:p>
            <a:pPr lvl="1" marL="457200" indent="-228600" algn="l">
              <a:buSzPct val="100000"/>
              <a:buChar char="•"/>
              <a:defRPr sz="4500"/>
            </a:pPr>
            <a:r>
              <a:t> More details: </a:t>
            </a:r>
            <a:r>
              <a:rPr u="sng">
                <a:hlinkClick r:id="rId7" invalidUrl="" action="" tgtFrame="" tooltip="" history="1" highlightClick="0" endSnd="0"/>
              </a:rPr>
              <a:t>http://dev.tutorialspoint.com/data_structures_algorithms/asymptotic_analysis.htm</a:t>
            </a:r>
            <a:r>
              <a:t> </a:t>
            </a:r>
          </a:p>
          <a:p>
            <a:pPr lvl="1" marL="457200" indent="-228600" algn="l">
              <a:buSzPct val="100000"/>
              <a:buChar char="•"/>
              <a:defRPr sz="4500"/>
            </a:pPr>
            <a:r>
              <a:t> GPUs and GPU-Accelerated computing: </a:t>
            </a:r>
            <a:r>
              <a:rPr u="sng">
                <a:hlinkClick r:id="rId8" invalidUrl="" action="" tgtFrame="" tooltip="" history="1" highlightClick="0" endSnd="0"/>
              </a:rPr>
              <a:t>http://www.nvidia.com/object/what-is-gpu-computing.html</a:t>
            </a:r>
            <a:r>
              <a:t> </a:t>
            </a:r>
          </a:p>
          <a:p>
            <a:pPr lvl="1" marL="457200" indent="-228600" algn="l">
              <a:buSzPct val="100000"/>
              <a:buChar char="•"/>
              <a:defRPr sz="4500"/>
            </a:pPr>
            <a:r>
              <a:t>Video on Fibonacci sequence: </a:t>
            </a:r>
            <a:r>
              <a:rPr u="sng">
                <a:hlinkClick r:id="rId9" invalidUrl="" action="" tgtFrame="" tooltip="" history="1" highlightClick="0" endSnd="0"/>
              </a:rPr>
              <a:t>https://www.youtube.com/watch?v=Nu-lW-Ifyec</a:t>
            </a:r>
            <a:r>
              <a:t> </a:t>
            </a:r>
          </a:p>
          <a:p>
            <a:pPr lvl="1" marL="457200" indent="-228600" algn="l">
              <a:buSzPct val="100000"/>
              <a:buChar char="•"/>
              <a:defRPr sz="4500"/>
            </a:pPr>
            <a:r>
              <a:t>Fibonacci numbers in nature: </a:t>
            </a:r>
            <a:r>
              <a:rPr u="sng">
                <a:hlinkClick r:id="rId10" invalidUrl="" action="" tgtFrame="" tooltip="" history="1" highlightClick="0" endSnd="0"/>
              </a:rPr>
              <a:t>http://www.maths.surrey.ac.uk/hosted-sites/R.Knott/Fibonacci/fibnat.html</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