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p:nvPr>
            <p:ph type="sldImg"/>
          </p:nvPr>
        </p:nvSpPr>
        <p:spPr>
          <a:xfrm>
            <a:off x="1143000" y="685800"/>
            <a:ext cx="4572000" cy="3429000"/>
          </a:xfrm>
          <a:prstGeom prst="rect">
            <a:avLst/>
          </a:prstGeom>
        </p:spPr>
        <p:txBody>
          <a:bodyPr/>
          <a:lstStyle/>
          <a:p>
            <a:pPr/>
          </a:p>
        </p:txBody>
      </p:sp>
      <p:sp>
        <p:nvSpPr>
          <p:cNvPr id="239" name="Shape 23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4" name="Shape 914"/>
          <p:cNvSpPr/>
          <p:nvPr>
            <p:ph type="sldImg"/>
          </p:nvPr>
        </p:nvSpPr>
        <p:spPr>
          <a:prstGeom prst="rect">
            <a:avLst/>
          </a:prstGeom>
        </p:spPr>
        <p:txBody>
          <a:bodyPr/>
          <a:lstStyle/>
          <a:p>
            <a:pPr/>
          </a:p>
        </p:txBody>
      </p:sp>
      <p:sp>
        <p:nvSpPr>
          <p:cNvPr id="915" name="Shape 915"/>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9" name="Shape 919"/>
          <p:cNvSpPr/>
          <p:nvPr>
            <p:ph type="sldImg"/>
          </p:nvPr>
        </p:nvSpPr>
        <p:spPr>
          <a:prstGeom prst="rect">
            <a:avLst/>
          </a:prstGeom>
        </p:spPr>
        <p:txBody>
          <a:bodyPr/>
          <a:lstStyle/>
          <a:p>
            <a:pPr/>
          </a:p>
        </p:txBody>
      </p:sp>
      <p:sp>
        <p:nvSpPr>
          <p:cNvPr id="920" name="Shape 92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5" name="Shape 945"/>
          <p:cNvSpPr/>
          <p:nvPr>
            <p:ph type="sldImg"/>
          </p:nvPr>
        </p:nvSpPr>
        <p:spPr>
          <a:prstGeom prst="rect">
            <a:avLst/>
          </a:prstGeom>
        </p:spPr>
        <p:txBody>
          <a:bodyPr/>
          <a:lstStyle/>
          <a:p>
            <a:pPr/>
          </a:p>
        </p:txBody>
      </p:sp>
      <p:sp>
        <p:nvSpPr>
          <p:cNvPr id="946" name="Shape 946"/>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1" name="Shape 971"/>
          <p:cNvSpPr/>
          <p:nvPr>
            <p:ph type="sldImg"/>
          </p:nvPr>
        </p:nvSpPr>
        <p:spPr>
          <a:prstGeom prst="rect">
            <a:avLst/>
          </a:prstGeom>
        </p:spPr>
        <p:txBody>
          <a:bodyPr/>
          <a:lstStyle/>
          <a:p>
            <a:pPr/>
          </a:p>
        </p:txBody>
      </p:sp>
      <p:sp>
        <p:nvSpPr>
          <p:cNvPr id="972" name="Shape 972"/>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7" name="Shape 997"/>
          <p:cNvSpPr/>
          <p:nvPr>
            <p:ph type="sldImg"/>
          </p:nvPr>
        </p:nvSpPr>
        <p:spPr>
          <a:prstGeom prst="rect">
            <a:avLst/>
          </a:prstGeom>
        </p:spPr>
        <p:txBody>
          <a:bodyPr/>
          <a:lstStyle/>
          <a:p>
            <a:pPr/>
          </a:p>
        </p:txBody>
      </p:sp>
      <p:sp>
        <p:nvSpPr>
          <p:cNvPr id="998" name="Shape 998"/>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5" name="Shape 1025"/>
          <p:cNvSpPr/>
          <p:nvPr>
            <p:ph type="sldImg"/>
          </p:nvPr>
        </p:nvSpPr>
        <p:spPr>
          <a:prstGeom prst="rect">
            <a:avLst/>
          </a:prstGeom>
        </p:spPr>
        <p:txBody>
          <a:bodyPr/>
          <a:lstStyle/>
          <a:p>
            <a:pPr/>
          </a:p>
        </p:txBody>
      </p:sp>
      <p:sp>
        <p:nvSpPr>
          <p:cNvPr id="1026" name="Shape 1026"/>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0" name="Shape 1030"/>
          <p:cNvSpPr/>
          <p:nvPr>
            <p:ph type="sldImg"/>
          </p:nvPr>
        </p:nvSpPr>
        <p:spPr>
          <a:prstGeom prst="rect">
            <a:avLst/>
          </a:prstGeom>
        </p:spPr>
        <p:txBody>
          <a:bodyPr/>
          <a:lstStyle/>
          <a:p>
            <a:pPr/>
          </a:p>
        </p:txBody>
      </p:sp>
      <p:sp>
        <p:nvSpPr>
          <p:cNvPr id="1031" name="Shape 1031"/>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5" name="Shape 1035"/>
          <p:cNvSpPr/>
          <p:nvPr>
            <p:ph type="sldImg"/>
          </p:nvPr>
        </p:nvSpPr>
        <p:spPr>
          <a:prstGeom prst="rect">
            <a:avLst/>
          </a:prstGeom>
        </p:spPr>
        <p:txBody>
          <a:bodyPr/>
          <a:lstStyle/>
          <a:p>
            <a:pPr/>
          </a:p>
        </p:txBody>
      </p:sp>
      <p:sp>
        <p:nvSpPr>
          <p:cNvPr id="1036" name="Shape 1036"/>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0" name="Shape 1040"/>
          <p:cNvSpPr/>
          <p:nvPr>
            <p:ph type="sldImg"/>
          </p:nvPr>
        </p:nvSpPr>
        <p:spPr>
          <a:prstGeom prst="rect">
            <a:avLst/>
          </a:prstGeom>
        </p:spPr>
        <p:txBody>
          <a:bodyPr/>
          <a:lstStyle/>
          <a:p>
            <a:pPr/>
          </a:p>
        </p:txBody>
      </p:sp>
      <p:sp>
        <p:nvSpPr>
          <p:cNvPr id="1041" name="Shape 1041"/>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5" name="Shape 1045"/>
          <p:cNvSpPr/>
          <p:nvPr>
            <p:ph type="sldImg"/>
          </p:nvPr>
        </p:nvSpPr>
        <p:spPr>
          <a:prstGeom prst="rect">
            <a:avLst/>
          </a:prstGeom>
        </p:spPr>
        <p:txBody>
          <a:bodyPr/>
          <a:lstStyle/>
          <a:p>
            <a:pPr/>
          </a:p>
        </p:txBody>
      </p:sp>
      <p:sp>
        <p:nvSpPr>
          <p:cNvPr id="1046" name="Shape 1046"/>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2" name="Shape 1072"/>
          <p:cNvSpPr/>
          <p:nvPr>
            <p:ph type="sldImg"/>
          </p:nvPr>
        </p:nvSpPr>
        <p:spPr>
          <a:prstGeom prst="rect">
            <a:avLst/>
          </a:prstGeom>
        </p:spPr>
        <p:txBody>
          <a:bodyPr/>
          <a:lstStyle/>
          <a:p>
            <a:pPr/>
          </a:p>
        </p:txBody>
      </p:sp>
      <p:sp>
        <p:nvSpPr>
          <p:cNvPr id="1073" name="Shape 1073"/>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9" name="Shape 1099"/>
          <p:cNvSpPr/>
          <p:nvPr>
            <p:ph type="sldImg"/>
          </p:nvPr>
        </p:nvSpPr>
        <p:spPr>
          <a:prstGeom prst="rect">
            <a:avLst/>
          </a:prstGeom>
        </p:spPr>
        <p:txBody>
          <a:bodyPr/>
          <a:lstStyle/>
          <a:p>
            <a:pPr/>
          </a:p>
        </p:txBody>
      </p:sp>
      <p:sp>
        <p:nvSpPr>
          <p:cNvPr id="1100" name="Shape 1100"/>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6" name="Shape 1126"/>
          <p:cNvSpPr/>
          <p:nvPr>
            <p:ph type="sldImg"/>
          </p:nvPr>
        </p:nvSpPr>
        <p:spPr>
          <a:prstGeom prst="rect">
            <a:avLst/>
          </a:prstGeom>
        </p:spPr>
        <p:txBody>
          <a:bodyPr/>
          <a:lstStyle/>
          <a:p>
            <a:pPr/>
          </a:p>
        </p:txBody>
      </p:sp>
      <p:sp>
        <p:nvSpPr>
          <p:cNvPr id="1127" name="Shape 1127"/>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0" name="Shape 1130"/>
          <p:cNvSpPr/>
          <p:nvPr>
            <p:ph type="sldImg"/>
          </p:nvPr>
        </p:nvSpPr>
        <p:spPr>
          <a:prstGeom prst="rect">
            <a:avLst/>
          </a:prstGeom>
        </p:spPr>
        <p:txBody>
          <a:bodyPr/>
          <a:lstStyle/>
          <a:p>
            <a:pPr/>
          </a:p>
        </p:txBody>
      </p:sp>
      <p:sp>
        <p:nvSpPr>
          <p:cNvPr id="1131" name="Shape 1131"/>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4" name="Shape 1134"/>
          <p:cNvSpPr/>
          <p:nvPr>
            <p:ph type="sldImg"/>
          </p:nvPr>
        </p:nvSpPr>
        <p:spPr>
          <a:prstGeom prst="rect">
            <a:avLst/>
          </a:prstGeom>
        </p:spPr>
        <p:txBody>
          <a:bodyPr/>
          <a:lstStyle/>
          <a:p>
            <a:pPr/>
          </a:p>
        </p:txBody>
      </p:sp>
      <p:sp>
        <p:nvSpPr>
          <p:cNvPr id="1135" name="Shape 1135"/>
          <p:cNvSpPr/>
          <p:nvPr>
            <p:ph type="body" sz="quarter" idx="1"/>
          </p:nvPr>
        </p:nvSpPr>
        <p:spPr>
          <a:prstGeom prst="rect">
            <a:avLst/>
          </a:prstGeom>
        </p:spPr>
        <p:txBody>
          <a:bodyPr/>
          <a:lstStyle/>
          <a:p>
            <a:pPr defTabSz="685800">
              <a:lnSpc>
                <a:spcPct val="100000"/>
              </a:lnSpc>
              <a:defRPr sz="1800">
                <a:latin typeface="Helvetica"/>
                <a:ea typeface="Helvetica"/>
                <a:cs typeface="Helvetica"/>
                <a:sym typeface="Helvetica"/>
              </a:defRPr>
            </a:pPr>
            <a:r>
              <a:t>Sequential programming: one instruction at a time, instructions follow each other, with the possibility of branching.</a:t>
            </a:r>
          </a:p>
          <a:p>
            <a:pPr defTabSz="685800">
              <a:lnSpc>
                <a:spcPct val="100000"/>
              </a:lnSpc>
              <a:defRPr sz="1800">
                <a:latin typeface="Helvetica"/>
                <a:ea typeface="Helvetica"/>
                <a:cs typeface="Helvetica"/>
                <a:sym typeface="Helvetica"/>
              </a:defRPr>
            </a:p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5"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6"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7"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5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6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5"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76"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3"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txBox="1"/>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4" name="Title Text"/>
          <p:cNvSpPr txBox="1"/>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3"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4"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1"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02"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09"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10"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pic>
        <p:nvPicPr>
          <p:cNvPr id="217"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18"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19" name="Title Text"/>
          <p:cNvSpPr txBox="1"/>
          <p:nvPr>
            <p:ph type="title"/>
          </p:nvPr>
        </p:nvSpPr>
        <p:spPr>
          <a:xfrm>
            <a:off x="3962400" y="549276"/>
            <a:ext cx="16459200" cy="2286001"/>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20" name="Body Level One…"/>
          <p:cNvSpPr txBox="1"/>
          <p:nvPr>
            <p:ph type="body" idx="1"/>
          </p:nvPr>
        </p:nvSpPr>
        <p:spPr>
          <a:xfrm>
            <a:off x="3962400" y="3200400"/>
            <a:ext cx="16459200" cy="9051926"/>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pic>
        <p:nvPicPr>
          <p:cNvPr id="228" name="image1.png" descr="image1.png"/>
          <p:cNvPicPr>
            <a:picLocks noChangeAspect="1"/>
          </p:cNvPicPr>
          <p:nvPr/>
        </p:nvPicPr>
        <p:blipFill>
          <a:blip r:embed="rId2">
            <a:extLst/>
          </a:blip>
          <a:stretch>
            <a:fillRect/>
          </a:stretch>
        </p:blipFill>
        <p:spPr>
          <a:xfrm>
            <a:off x="3228621" y="12393435"/>
            <a:ext cx="1241779" cy="1241779"/>
          </a:xfrm>
          <a:prstGeom prst="rect">
            <a:avLst/>
          </a:prstGeom>
          <a:ln w="12700">
            <a:miter lim="400000"/>
          </a:ln>
        </p:spPr>
      </p:pic>
      <p:sp>
        <p:nvSpPr>
          <p:cNvPr id="229" name="Defense"/>
          <p:cNvSpPr txBox="1"/>
          <p:nvPr/>
        </p:nvSpPr>
        <p:spPr>
          <a:xfrm>
            <a:off x="19515664" y="12782849"/>
            <a:ext cx="1702466"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914400">
              <a:defRPr sz="3600">
                <a:latin typeface="Calibri"/>
                <a:ea typeface="Calibri"/>
                <a:cs typeface="Calibri"/>
                <a:sym typeface="Calibri"/>
              </a:defRPr>
            </a:lvl1pPr>
          </a:lstStyle>
          <a:p>
            <a:pPr/>
            <a:r>
              <a:t>Defense</a:t>
            </a:r>
          </a:p>
        </p:txBody>
      </p:sp>
      <p:sp>
        <p:nvSpPr>
          <p:cNvPr id="230" name="Title Text"/>
          <p:cNvSpPr txBox="1"/>
          <p:nvPr>
            <p:ph type="title"/>
          </p:nvPr>
        </p:nvSpPr>
        <p:spPr>
          <a:xfrm>
            <a:off x="4419600" y="4260850"/>
            <a:ext cx="15544800" cy="2940050"/>
          </a:xfrm>
          <a:prstGeom prst="rect">
            <a:avLst/>
          </a:prstGeom>
        </p:spPr>
        <p:txBody>
          <a:bodyPr lIns="91439" tIns="91439" rIns="91439" bIns="91439" anchor="t"/>
          <a:lstStyle>
            <a:lvl1pPr algn="ctr" defTabSz="914400">
              <a:defRPr sz="8000">
                <a:latin typeface="Arial"/>
                <a:ea typeface="Arial"/>
                <a:cs typeface="Arial"/>
                <a:sym typeface="Arial"/>
              </a:defRPr>
            </a:lvl1pPr>
          </a:lstStyle>
          <a:p>
            <a:pPr/>
            <a:r>
              <a:t>Title Text</a:t>
            </a:r>
          </a:p>
        </p:txBody>
      </p:sp>
      <p:sp>
        <p:nvSpPr>
          <p:cNvPr id="231" name="Body Level One…"/>
          <p:cNvSpPr txBox="1"/>
          <p:nvPr>
            <p:ph type="body" sz="quarter" idx="1"/>
          </p:nvPr>
        </p:nvSpPr>
        <p:spPr>
          <a:xfrm>
            <a:off x="5791200" y="7772400"/>
            <a:ext cx="12801600" cy="3505200"/>
          </a:xfrm>
          <a:prstGeom prst="rect">
            <a:avLst/>
          </a:prstGeom>
        </p:spPr>
        <p:txBody>
          <a:bodyPr lIns="91439" tIns="91439" rIns="91439" bIns="91439"/>
          <a:lstStyle>
            <a:lvl1pPr marL="0" indent="0" algn="ctr" defTabSz="914400">
              <a:spcBef>
                <a:spcPts val="1500"/>
              </a:spcBef>
              <a:buSzTx/>
              <a:buFontTx/>
              <a:buNone/>
              <a:defRPr sz="6400">
                <a:solidFill>
                  <a:srgbClr val="888888"/>
                </a:solidFill>
                <a:latin typeface="Calibri"/>
                <a:ea typeface="Calibri"/>
                <a:cs typeface="Calibri"/>
                <a:sym typeface="Calibri"/>
              </a:defRPr>
            </a:lvl1pPr>
            <a:lvl2pPr marL="0" indent="457200" algn="ctr" defTabSz="914400">
              <a:spcBef>
                <a:spcPts val="1500"/>
              </a:spcBef>
              <a:buSzTx/>
              <a:buFontTx/>
              <a:buNone/>
              <a:defRPr sz="6400">
                <a:solidFill>
                  <a:srgbClr val="888888"/>
                </a:solidFill>
                <a:latin typeface="Calibri"/>
                <a:ea typeface="Calibri"/>
                <a:cs typeface="Calibri"/>
                <a:sym typeface="Calibri"/>
              </a:defRPr>
            </a:lvl2pPr>
            <a:lvl3pPr marL="0" indent="914400" algn="ctr" defTabSz="914400">
              <a:spcBef>
                <a:spcPts val="1500"/>
              </a:spcBef>
              <a:buSzTx/>
              <a:buFontTx/>
              <a:buNone/>
              <a:defRPr sz="6400">
                <a:solidFill>
                  <a:srgbClr val="888888"/>
                </a:solidFill>
                <a:latin typeface="Calibri"/>
                <a:ea typeface="Calibri"/>
                <a:cs typeface="Calibri"/>
                <a:sym typeface="Calibri"/>
              </a:defRPr>
            </a:lvl3pPr>
            <a:lvl4pPr marL="0" indent="1371600" algn="ctr" defTabSz="914400">
              <a:spcBef>
                <a:spcPts val="1500"/>
              </a:spcBef>
              <a:buSzTx/>
              <a:buFontTx/>
              <a:buNone/>
              <a:defRPr sz="6400">
                <a:solidFill>
                  <a:srgbClr val="888888"/>
                </a:solidFill>
                <a:latin typeface="Calibri"/>
                <a:ea typeface="Calibri"/>
                <a:cs typeface="Calibri"/>
                <a:sym typeface="Calibri"/>
              </a:defRPr>
            </a:lvl4pPr>
            <a:lvl5pPr marL="0" indent="1828800" algn="ctr" defTabSz="914400">
              <a:spcBef>
                <a:spcPts val="1500"/>
              </a:spcBef>
              <a:buSzTx/>
              <a:buFont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txBox="1"/>
          <p:nvPr>
            <p:ph type="sldNum" sz="quarter" idx="2"/>
          </p:nvPr>
        </p:nvSpPr>
        <p:spPr>
          <a:xfrm>
            <a:off x="19917052" y="12802235"/>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handouts/final.html"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billmill.org/bloomfilter-tutorial/" TargetMode="Externa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tif"/></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tif"/></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tif"/></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ocw.mit.edu/courses/electrical-engineering-and-computer-science/6-046j-introduction-to-algorithms-sma-5503-fall-2005/video-lectures/lecture-12-skip-lists/" TargetMode="External"/><Relationship Id="rId3" Type="http://schemas.openxmlformats.org/officeDocument/2006/relationships/hyperlink" Target="http://billmill.org/bloomfilter-tutorial/" TargetMode="External"/><Relationship Id="rId4" Type="http://schemas.openxmlformats.org/officeDocument/2006/relationships/hyperlink" Target="https://en.wikipedia.org/wiki/Bloom_filter" TargetMode="Externa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Monday, August 14, 2017"/>
          <p:cNvSpPr txBox="1"/>
          <p:nvPr>
            <p:ph type="title"/>
          </p:nvPr>
        </p:nvSpPr>
        <p:spPr>
          <a:xfrm>
            <a:off x="1064070" y="5076480"/>
            <a:ext cx="10007601" cy="1993146"/>
          </a:xfrm>
          <a:prstGeom prst="rect">
            <a:avLst/>
          </a:prstGeom>
        </p:spPr>
        <p:txBody>
          <a:bodyPr/>
          <a:lstStyle/>
          <a:p>
            <a:pPr/>
            <a:r>
              <a:t>Monday, August 14, 2017</a:t>
            </a:r>
          </a:p>
        </p:txBody>
      </p:sp>
      <p:sp>
        <p:nvSpPr>
          <p:cNvPr id="242"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Summer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p:txBody>
      </p:sp>
      <p:sp>
        <p:nvSpPr>
          <p:cNvPr id="243" name="CS 106B…"/>
          <p:cNvSpPr txBox="1"/>
          <p:nvPr/>
        </p:nvSpPr>
        <p:spPr>
          <a:xfrm>
            <a:off x="1063288" y="415500"/>
            <a:ext cx="10501680" cy="4517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26: Esoteric Data Structures: Skip Lists and Bloom Filters</a:t>
            </a:r>
          </a:p>
        </p:txBody>
      </p:sp>
      <p:pic>
        <p:nvPicPr>
          <p:cNvPr id="244" name="pasted-image.tiff" descr="pasted-image.tiff"/>
          <p:cNvPicPr>
            <a:picLocks noChangeAspect="1"/>
          </p:cNvPicPr>
          <p:nvPr/>
        </p:nvPicPr>
        <p:blipFill>
          <a:blip r:embed="rId2">
            <a:extLst/>
          </a:blip>
          <a:stretch>
            <a:fillRect/>
          </a:stretch>
        </p:blipFill>
        <p:spPr>
          <a:xfrm>
            <a:off x="13429581" y="8086590"/>
            <a:ext cx="9716838" cy="3481868"/>
          </a:xfrm>
          <a:prstGeom prst="rect">
            <a:avLst/>
          </a:prstGeom>
          <a:ln w="12700">
            <a:miter lim="400000"/>
          </a:ln>
        </p:spPr>
      </p:pic>
      <p:pic>
        <p:nvPicPr>
          <p:cNvPr id="245" name="pasted-image.tiff" descr="pasted-image.tiff"/>
          <p:cNvPicPr>
            <a:picLocks noChangeAspect="1"/>
          </p:cNvPicPr>
          <p:nvPr/>
        </p:nvPicPr>
        <p:blipFill>
          <a:blip r:embed="rId3">
            <a:extLst/>
          </a:blip>
          <a:stretch>
            <a:fillRect/>
          </a:stretch>
        </p:blipFill>
        <p:spPr>
          <a:xfrm>
            <a:off x="13429581" y="1786423"/>
            <a:ext cx="9716838" cy="493615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48" name="Logistics…"/>
          <p:cNvSpPr txBox="1"/>
          <p:nvPr/>
        </p:nvSpPr>
        <p:spPr>
          <a:xfrm>
            <a:off x="903694" y="4539233"/>
            <a:ext cx="22576612" cy="59763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Review materials posted: </a:t>
            </a:r>
            <a:r>
              <a:rPr u="sng">
                <a:hlinkClick r:id="rId2" invalidUrl="" action="" tgtFrame="" tooltip="" history="1" highlightClick="0" endSnd="0"/>
              </a:rPr>
              <a:t>http://web.stanford.edu/class/cs106b/handouts/final.html</a:t>
            </a:r>
            <a:r>
              <a:t> </a:t>
            </a:r>
          </a:p>
          <a:p>
            <a:pPr lvl="1" marL="457200" indent="-228600" algn="l">
              <a:buSzPct val="100000"/>
              <a:buChar char="•"/>
              <a:defRPr sz="4900"/>
            </a:pPr>
            <a:r>
              <a:t>We will have a review session some time this week.</a:t>
            </a:r>
          </a:p>
          <a:p>
            <a:pPr algn="l">
              <a:defRPr sz="4900"/>
            </a:pPr>
          </a:p>
          <a:p>
            <a:pPr marL="228600" indent="-228600" algn="l">
              <a:buSzPct val="100000"/>
              <a:buChar char="•"/>
              <a:defRPr sz="4900"/>
            </a:pPr>
            <a:r>
              <a:t>Esoteric Data Structures</a:t>
            </a:r>
          </a:p>
          <a:p>
            <a:pPr lvl="1" marL="457200" indent="-228600" algn="l">
              <a:buSzPct val="100000"/>
              <a:buChar char="•"/>
              <a:defRPr sz="4900"/>
            </a:pPr>
            <a:r>
              <a:t>Skip Lists</a:t>
            </a:r>
          </a:p>
          <a:p>
            <a:pPr lvl="1" marL="457200" indent="-228600" algn="l">
              <a:buSzPct val="100000"/>
              <a:buChar char="•"/>
              <a:defRPr sz="4900"/>
            </a:pPr>
            <a:r>
              <a:t>Bloom Filters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Esoteric Data Structur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Esoteric Data Structures</a:t>
            </a:r>
          </a:p>
        </p:txBody>
      </p:sp>
      <p:sp>
        <p:nvSpPr>
          <p:cNvPr id="251" name="In CS 106B, we have talked about many standard, famous, and commonly used data structures: Vectors, Linked Lists, Trees, Hash Tables, Graphs…"/>
          <p:cNvSpPr txBox="1"/>
          <p:nvPr/>
        </p:nvSpPr>
        <p:spPr>
          <a:xfrm>
            <a:off x="524970" y="1639040"/>
            <a:ext cx="10521171" cy="11894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In CS 106B, we have talked about many standard, famous, and commonly used data structures: Vectors, Linked Lists, Trees, Hash Tables, Graphs</a:t>
            </a:r>
          </a:p>
          <a:p>
            <a:pPr marL="228600" indent="-228600" algn="l">
              <a:buSzPct val="100000"/>
              <a:buChar char="•"/>
              <a:defRPr sz="4900"/>
            </a:pPr>
          </a:p>
          <a:p>
            <a:pPr marL="228600" indent="-228600" algn="l">
              <a:buSzPct val="100000"/>
              <a:buChar char="•"/>
              <a:defRPr sz="4900"/>
            </a:pPr>
            <a:r>
              <a:t>However, we only scratched the surface of available data structures, and data structure research is alive and well to this day.</a:t>
            </a:r>
          </a:p>
          <a:p>
            <a:pPr marL="228600" indent="-228600" algn="l">
              <a:buSzPct val="100000"/>
              <a:buChar char="•"/>
              <a:defRPr sz="4900"/>
            </a:pPr>
          </a:p>
          <a:p>
            <a:pPr marL="228600" indent="-228600" algn="l">
              <a:buSzPct val="100000"/>
              <a:buChar char="•"/>
              <a:defRPr sz="4900"/>
            </a:pPr>
            <a:r>
              <a:t>Let's take a look at two interesting data structures that have interesting properties and you might not see covered in detail in a standard course: the </a:t>
            </a:r>
            <a:r>
              <a:rPr b="1">
                <a:latin typeface="Helvetica Neue"/>
                <a:ea typeface="Helvetica Neue"/>
                <a:cs typeface="Helvetica Neue"/>
                <a:sym typeface="Helvetica Neue"/>
              </a:rPr>
              <a:t>skip list</a:t>
            </a:r>
            <a:r>
              <a:t> and the </a:t>
            </a:r>
            <a:r>
              <a:rPr b="1">
                <a:latin typeface="Helvetica Neue"/>
                <a:ea typeface="Helvetica Neue"/>
                <a:cs typeface="Helvetica Neue"/>
                <a:sym typeface="Helvetica Neue"/>
              </a:rPr>
              <a:t>bloom filter</a:t>
            </a:r>
            <a:r>
              <a:t>.</a:t>
            </a:r>
          </a:p>
        </p:txBody>
      </p:sp>
      <p:pic>
        <p:nvPicPr>
          <p:cNvPr id="252" name="pasted-image.png" descr="pasted-image.png"/>
          <p:cNvPicPr>
            <a:picLocks noChangeAspect="1"/>
          </p:cNvPicPr>
          <p:nvPr/>
        </p:nvPicPr>
        <p:blipFill>
          <a:blip r:embed="rId2">
            <a:extLst/>
          </a:blip>
          <a:stretch>
            <a:fillRect/>
          </a:stretch>
        </p:blipFill>
        <p:spPr>
          <a:xfrm>
            <a:off x="10654547" y="3555591"/>
            <a:ext cx="13440391" cy="737264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255" name="A &quot;skip list&quot; is a balanced search structure that maintains an ordered, dynamic set for insertion, deletion and search…"/>
          <p:cNvSpPr txBox="1"/>
          <p:nvPr/>
        </p:nvSpPr>
        <p:spPr>
          <a:xfrm>
            <a:off x="426647" y="2463651"/>
            <a:ext cx="23530706" cy="4651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"skip list" is a balanced search structure that maintains an ordered, dynamic set for insertion, deletion and search</a:t>
            </a:r>
          </a:p>
          <a:p>
            <a:pPr marL="228600" indent="-228600" algn="l">
              <a:buSzPct val="100000"/>
              <a:buChar char="•"/>
              <a:defRPr sz="5900"/>
            </a:pPr>
          </a:p>
          <a:p>
            <a:pPr marL="228600" indent="-228600" algn="l">
              <a:buSzPct val="100000"/>
              <a:buChar char="•"/>
              <a:defRPr sz="5900"/>
            </a:pPr>
            <a:r>
              <a:t>What other efficient (log n or better) sorted search structures have we talked about?</a:t>
            </a:r>
          </a:p>
        </p:txBody>
      </p:sp>
      <p:sp>
        <p:nvSpPr>
          <p:cNvPr id="256" name="Hash Tables (nope, not sorted)…"/>
          <p:cNvSpPr txBox="1"/>
          <p:nvPr/>
        </p:nvSpPr>
        <p:spPr>
          <a:xfrm>
            <a:off x="3245357" y="7005906"/>
            <a:ext cx="17893285" cy="47149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sz="6000"/>
            </a:pPr>
            <a:r>
              <a:t>Hash Tables (nope, not sorted)</a:t>
            </a:r>
          </a:p>
          <a:p>
            <a:pPr>
              <a:defRPr sz="6000"/>
            </a:pPr>
            <a:r>
              <a:t>Heaps (nope, not searchable)</a:t>
            </a:r>
          </a:p>
          <a:p>
            <a:pPr>
              <a:defRPr sz="6000"/>
            </a:pPr>
            <a:r>
              <a:t>Sorted Array (kind of, but, insert/delete is O(n))</a:t>
            </a:r>
          </a:p>
          <a:p>
            <a:pPr>
              <a:defRPr sz="6000"/>
            </a:pPr>
            <a:r>
              <a:t>Binary Trees (only if balanced, e.g., AVL or Red/Black)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6"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8"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259" name="A skip list is a simple, randomized search structure that will give us O(log N) in expectation for search, insert, and delete, but also with high probability.…"/>
          <p:cNvSpPr txBox="1"/>
          <p:nvPr/>
        </p:nvSpPr>
        <p:spPr>
          <a:xfrm>
            <a:off x="426647" y="4314231"/>
            <a:ext cx="23530706" cy="4651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skip list is a simple, randomized search structure that will give us O(log N) in expectation for search, insert, and delete, but also with high probability.</a:t>
            </a:r>
          </a:p>
          <a:p>
            <a:pPr marL="228600" indent="-228600" algn="l">
              <a:buSzPct val="100000"/>
              <a:buChar char="•"/>
              <a:defRPr sz="5900"/>
            </a:pPr>
          </a:p>
          <a:p>
            <a:pPr marL="228600" indent="-228600" algn="l">
              <a:buSzPct val="100000"/>
              <a:buChar char="•"/>
              <a:defRPr sz="5900"/>
            </a:pPr>
            <a:r>
              <a:t>Invented by William Pugh in 1989 -- fairly recent!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262" name="Let's see what we can do with a linked list to make it better.…"/>
          <p:cNvSpPr txBox="1"/>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Let's see what we can do with a linked list to make it better.</a:t>
            </a:r>
          </a:p>
          <a:p>
            <a:pPr marL="228600" indent="-228600" algn="l">
              <a:buSzPct val="100000"/>
              <a:buChar char="•"/>
              <a:defRPr sz="5900"/>
            </a:pPr>
            <a:r>
              <a:t>How long does it take to search a sorted, doubly-linked list for an element? </a:t>
            </a:r>
          </a:p>
        </p:txBody>
      </p:sp>
      <p:graphicFrame>
        <p:nvGraphicFramePr>
          <p:cNvPr id="263" name="Table"/>
          <p:cNvGraphicFramePr/>
          <p:nvPr/>
        </p:nvGraphicFramePr>
        <p:xfrm>
          <a:off x="2432774" y="627644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264" name="Line"/>
          <p:cNvSpPr/>
          <p:nvPr/>
        </p:nvSpPr>
        <p:spPr>
          <a:xfrm>
            <a:off x="4113547"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65" name="Line"/>
          <p:cNvSpPr/>
          <p:nvPr/>
        </p:nvSpPr>
        <p:spPr>
          <a:xfrm>
            <a:off x="6244642"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66" name="Line"/>
          <p:cNvSpPr/>
          <p:nvPr/>
        </p:nvSpPr>
        <p:spPr>
          <a:xfrm>
            <a:off x="837573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67" name="Line"/>
          <p:cNvSpPr/>
          <p:nvPr/>
        </p:nvSpPr>
        <p:spPr>
          <a:xfrm>
            <a:off x="10506833"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68" name="Line"/>
          <p:cNvSpPr/>
          <p:nvPr/>
        </p:nvSpPr>
        <p:spPr>
          <a:xfrm>
            <a:off x="1263792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69" name="Line"/>
          <p:cNvSpPr/>
          <p:nvPr/>
        </p:nvSpPr>
        <p:spPr>
          <a:xfrm>
            <a:off x="14769022"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70" name="Line"/>
          <p:cNvSpPr/>
          <p:nvPr/>
        </p:nvSpPr>
        <p:spPr>
          <a:xfrm>
            <a:off x="17100725"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71" name="Line"/>
          <p:cNvSpPr/>
          <p:nvPr/>
        </p:nvSpPr>
        <p:spPr>
          <a:xfrm>
            <a:off x="19432429"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72" name="log(N) nope!…"/>
          <p:cNvSpPr txBox="1"/>
          <p:nvPr/>
        </p:nvSpPr>
        <p:spPr>
          <a:xfrm>
            <a:off x="426647" y="8696055"/>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trike="sngStrike" sz="5900"/>
            </a:pPr>
            <a:r>
              <a:t>log(N)</a:t>
            </a:r>
            <a:r>
              <a:rPr strike="noStrike"/>
              <a:t> nope!</a:t>
            </a:r>
          </a:p>
          <a:p>
            <a:pPr>
              <a:defRPr sz="5900"/>
            </a:pPr>
            <a:r>
              <a:t>it is O(n) … we </a:t>
            </a:r>
            <a:r>
              <a:rPr i="1">
                <a:latin typeface="Helvetica Neue"/>
                <a:ea typeface="Helvetica Neue"/>
                <a:cs typeface="Helvetica Neue"/>
                <a:sym typeface="Helvetica Neue"/>
              </a:rPr>
              <a:t>must</a:t>
            </a:r>
            <a:r>
              <a:t> traverse the list!</a:t>
            </a:r>
          </a:p>
        </p:txBody>
      </p:sp>
      <p:sp>
        <p:nvSpPr>
          <p:cNvPr id="273" name="head"/>
          <p:cNvSpPr txBox="1"/>
          <p:nvPr/>
        </p:nvSpPr>
        <p:spPr>
          <a:xfrm>
            <a:off x="207352" y="5677961"/>
            <a:ext cx="147891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275" name="Connection Line"/>
          <p:cNvSpPr/>
          <p:nvPr/>
        </p:nvSpPr>
        <p:spPr>
          <a:xfrm>
            <a:off x="1025879" y="6483051"/>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2"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278" name="How might we help this situation?"/>
          <p:cNvSpPr txBox="1"/>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How might we help this situation?</a:t>
            </a:r>
          </a:p>
        </p:txBody>
      </p:sp>
      <p:graphicFrame>
        <p:nvGraphicFramePr>
          <p:cNvPr id="279" name="Table"/>
          <p:cNvGraphicFramePr/>
          <p:nvPr/>
        </p:nvGraphicFramePr>
        <p:xfrm>
          <a:off x="2432774" y="627644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280" name="Line"/>
          <p:cNvSpPr/>
          <p:nvPr/>
        </p:nvSpPr>
        <p:spPr>
          <a:xfrm>
            <a:off x="4113547"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1" name="Line"/>
          <p:cNvSpPr/>
          <p:nvPr/>
        </p:nvSpPr>
        <p:spPr>
          <a:xfrm>
            <a:off x="6244642" y="6865827"/>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2" name="Line"/>
          <p:cNvSpPr/>
          <p:nvPr/>
        </p:nvSpPr>
        <p:spPr>
          <a:xfrm>
            <a:off x="837573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3" name="Line"/>
          <p:cNvSpPr/>
          <p:nvPr/>
        </p:nvSpPr>
        <p:spPr>
          <a:xfrm>
            <a:off x="10506833"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4" name="Line"/>
          <p:cNvSpPr/>
          <p:nvPr/>
        </p:nvSpPr>
        <p:spPr>
          <a:xfrm>
            <a:off x="12637927"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5" name="Line"/>
          <p:cNvSpPr/>
          <p:nvPr/>
        </p:nvSpPr>
        <p:spPr>
          <a:xfrm>
            <a:off x="14769022"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6" name="Line"/>
          <p:cNvSpPr/>
          <p:nvPr/>
        </p:nvSpPr>
        <p:spPr>
          <a:xfrm>
            <a:off x="17100725"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87" name="Line"/>
          <p:cNvSpPr/>
          <p:nvPr/>
        </p:nvSpPr>
        <p:spPr>
          <a:xfrm>
            <a:off x="19432429" y="6886575"/>
            <a:ext cx="1047279" cy="0"/>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9"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290" name="What if we put another link into the middle?"/>
          <p:cNvSpPr txBox="1"/>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What if we put another link into the middle?</a:t>
            </a:r>
          </a:p>
        </p:txBody>
      </p:sp>
      <p:graphicFrame>
        <p:nvGraphicFramePr>
          <p:cNvPr id="291"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00" name="Group"/>
          <p:cNvGrpSpPr/>
          <p:nvPr/>
        </p:nvGrpSpPr>
        <p:grpSpPr>
          <a:xfrm>
            <a:off x="4008920" y="7769559"/>
            <a:ext cx="16366160" cy="20749"/>
            <a:chOff x="0" y="0"/>
            <a:chExt cx="16366159" cy="20747"/>
          </a:xfrm>
        </p:grpSpPr>
        <p:sp>
          <p:nvSpPr>
            <p:cNvPr id="292"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3"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4"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5"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6"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7"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8"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299"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01" name="head"/>
          <p:cNvSpPr txBox="1"/>
          <p:nvPr/>
        </p:nvSpPr>
        <p:spPr>
          <a:xfrm>
            <a:off x="236485" y="6488063"/>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308" name="Connection Line"/>
          <p:cNvSpPr/>
          <p:nvPr/>
        </p:nvSpPr>
        <p:spPr>
          <a:xfrm>
            <a:off x="1055012" y="7293153"/>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
        <p:nvSpPr>
          <p:cNvPr id="303" name="middle"/>
          <p:cNvSpPr txBox="1"/>
          <p:nvPr/>
        </p:nvSpPr>
        <p:spPr>
          <a:xfrm>
            <a:off x="10437044" y="5322758"/>
            <a:ext cx="193675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middle</a:t>
            </a:r>
          </a:p>
        </p:txBody>
      </p:sp>
      <p:sp>
        <p:nvSpPr>
          <p:cNvPr id="309" name="Connection Line"/>
          <p:cNvSpPr/>
          <p:nvPr/>
        </p:nvSpPr>
        <p:spPr>
          <a:xfrm>
            <a:off x="12190008" y="5768994"/>
            <a:ext cx="551832"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05" name="This would help a little…we could start searching from the middle, but we would still have to traverse…"/>
          <p:cNvSpPr txBox="1"/>
          <p:nvPr/>
        </p:nvSpPr>
        <p:spPr>
          <a:xfrm>
            <a:off x="426647" y="9242907"/>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5900"/>
            </a:pPr>
            <a:r>
              <a:t>This would help a little…we could start searching from the middle, but we would still have to traverse</a:t>
            </a:r>
          </a:p>
          <a:p>
            <a:pPr marL="228600" indent="-228600" algn="l">
              <a:buSzPct val="100000"/>
              <a:buChar char="•"/>
              <a:defRPr sz="5900"/>
            </a:pPr>
            <a:r>
              <a:t>O(n) becomes ...</a:t>
            </a:r>
          </a:p>
        </p:txBody>
      </p:sp>
      <p:sp>
        <p:nvSpPr>
          <p:cNvPr id="306" name="O((½)n) becomes ..."/>
          <p:cNvSpPr txBox="1"/>
          <p:nvPr/>
        </p:nvSpPr>
        <p:spPr>
          <a:xfrm>
            <a:off x="6259988" y="11100776"/>
            <a:ext cx="6895050"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900"/>
            </a:lvl1pPr>
          </a:lstStyle>
          <a:p>
            <a:pPr/>
            <a:r>
              <a:t>O((½)n) becomes ... </a:t>
            </a:r>
          </a:p>
        </p:txBody>
      </p:sp>
      <p:sp>
        <p:nvSpPr>
          <p:cNvPr id="307" name="O(n)"/>
          <p:cNvSpPr txBox="1"/>
          <p:nvPr/>
        </p:nvSpPr>
        <p:spPr>
          <a:xfrm>
            <a:off x="12612044" y="11100776"/>
            <a:ext cx="6895050"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900"/>
            </a:lvl1pPr>
          </a:lstStyle>
          <a:p>
            <a:pPr/>
            <a:r>
              <a:t> O(n)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7" grpId="3"/>
      <p:bldP build="whole" bldLvl="1" animBg="1" rev="0" advAuto="0" spid="305" grpId="1"/>
      <p:bldP build="whole" bldLvl="1" animBg="1" rev="0" advAuto="0" spid="306" grpId="2"/>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12" name="Maybe we could add more pointers…"/>
          <p:cNvSpPr txBox="1"/>
          <p:nvPr/>
        </p:nvSpPr>
        <p:spPr>
          <a:xfrm>
            <a:off x="426647" y="3584134"/>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Maybe we could add more pointers…</a:t>
            </a:r>
          </a:p>
        </p:txBody>
      </p:sp>
      <p:graphicFrame>
        <p:nvGraphicFramePr>
          <p:cNvPr id="313"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22" name="Group"/>
          <p:cNvGrpSpPr/>
          <p:nvPr/>
        </p:nvGrpSpPr>
        <p:grpSpPr>
          <a:xfrm>
            <a:off x="4008920" y="7769559"/>
            <a:ext cx="16366160" cy="20749"/>
            <a:chOff x="0" y="0"/>
            <a:chExt cx="16366159" cy="20747"/>
          </a:xfrm>
        </p:grpSpPr>
        <p:sp>
          <p:nvSpPr>
            <p:cNvPr id="314"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5"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6"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7"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8"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19"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20"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21"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23" name="head"/>
          <p:cNvSpPr txBox="1"/>
          <p:nvPr/>
        </p:nvSpPr>
        <p:spPr>
          <a:xfrm>
            <a:off x="236485" y="6488063"/>
            <a:ext cx="147891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head</a:t>
            </a:r>
          </a:p>
        </p:txBody>
      </p:sp>
      <p:sp>
        <p:nvSpPr>
          <p:cNvPr id="332" name="Connection Line"/>
          <p:cNvSpPr/>
          <p:nvPr/>
        </p:nvSpPr>
        <p:spPr>
          <a:xfrm>
            <a:off x="1055012" y="7293153"/>
            <a:ext cx="1114743" cy="484660"/>
          </a:xfrm>
          <a:custGeom>
            <a:avLst/>
            <a:gdLst/>
            <a:ahLst/>
            <a:cxnLst>
              <a:cxn ang="0">
                <a:pos x="wd2" y="hd2"/>
              </a:cxn>
              <a:cxn ang="5400000">
                <a:pos x="wd2" y="hd2"/>
              </a:cxn>
              <a:cxn ang="10800000">
                <a:pos x="wd2" y="hd2"/>
              </a:cxn>
              <a:cxn ang="16200000">
                <a:pos x="wd2" y="hd2"/>
              </a:cxn>
            </a:cxnLst>
            <a:rect l="0" t="0" r="r" b="b"/>
            <a:pathLst>
              <a:path w="19167" h="18540" fill="norm" stroke="1" extrusionOk="0">
                <a:moveTo>
                  <a:pt x="870" y="0"/>
                </a:moveTo>
                <a:cubicBezTo>
                  <a:pt x="-2433" y="15938"/>
                  <a:pt x="3666" y="21600"/>
                  <a:pt x="19167" y="16986"/>
                </a:cubicBezTo>
              </a:path>
            </a:pathLst>
          </a:custGeom>
          <a:ln w="114300">
            <a:solidFill>
              <a:srgbClr val="7F0325"/>
            </a:solidFill>
            <a:miter lim="400000"/>
            <a:tailEnd type="triangle"/>
          </a:ln>
        </p:spPr>
        <p:txBody>
          <a:bodyPr/>
          <a:lstStyle/>
          <a:p>
            <a:pPr/>
          </a:p>
        </p:txBody>
      </p:sp>
      <p:sp>
        <p:nvSpPr>
          <p:cNvPr id="325" name="50"/>
          <p:cNvSpPr txBox="1"/>
          <p:nvPr/>
        </p:nvSpPr>
        <p:spPr>
          <a:xfrm>
            <a:off x="10995209"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50</a:t>
            </a:r>
          </a:p>
        </p:txBody>
      </p:sp>
      <p:sp>
        <p:nvSpPr>
          <p:cNvPr id="333" name="Connection Line"/>
          <p:cNvSpPr/>
          <p:nvPr/>
        </p:nvSpPr>
        <p:spPr>
          <a:xfrm>
            <a:off x="12190008" y="5768994"/>
            <a:ext cx="551832"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27" name="This would help some more…but still doesn't solve the underlying problem."/>
          <p:cNvSpPr txBox="1"/>
          <p:nvPr/>
        </p:nvSpPr>
        <p:spPr>
          <a:xfrm>
            <a:off x="426647" y="9284385"/>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This would help some more…but still doesn't solve the underlying problem.</a:t>
            </a:r>
          </a:p>
        </p:txBody>
      </p:sp>
      <p:sp>
        <p:nvSpPr>
          <p:cNvPr id="334" name="Connection Line"/>
          <p:cNvSpPr/>
          <p:nvPr/>
        </p:nvSpPr>
        <p:spPr>
          <a:xfrm>
            <a:off x="6140893" y="5745346"/>
            <a:ext cx="551833"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35" name="Connection Line"/>
          <p:cNvSpPr/>
          <p:nvPr/>
        </p:nvSpPr>
        <p:spPr>
          <a:xfrm>
            <a:off x="16784767" y="5745346"/>
            <a:ext cx="551833" cy="1303503"/>
          </a:xfrm>
          <a:custGeom>
            <a:avLst/>
            <a:gdLst/>
            <a:ahLst/>
            <a:cxnLst>
              <a:cxn ang="0">
                <a:pos x="wd2" y="hd2"/>
              </a:cxn>
              <a:cxn ang="5400000">
                <a:pos x="wd2" y="hd2"/>
              </a:cxn>
              <a:cxn ang="10800000">
                <a:pos x="wd2" y="hd2"/>
              </a:cxn>
              <a:cxn ang="16200000">
                <a:pos x="wd2" y="hd2"/>
              </a:cxn>
            </a:cxnLst>
            <a:rect l="0" t="0" r="r" b="b"/>
            <a:pathLst>
              <a:path w="16560" h="20497" fill="norm" stroke="1" extrusionOk="0">
                <a:moveTo>
                  <a:pt x="8322" y="146"/>
                </a:moveTo>
                <a:cubicBezTo>
                  <a:pt x="21600" y="-1103"/>
                  <a:pt x="18826" y="5681"/>
                  <a:pt x="0" y="20497"/>
                </a:cubicBezTo>
              </a:path>
            </a:pathLst>
          </a:custGeom>
          <a:ln w="114300">
            <a:solidFill>
              <a:srgbClr val="7F0325"/>
            </a:solidFill>
            <a:miter lim="400000"/>
            <a:tailEnd type="triangle"/>
          </a:ln>
        </p:spPr>
        <p:txBody>
          <a:bodyPr/>
          <a:lstStyle/>
          <a:p>
            <a:pPr/>
          </a:p>
        </p:txBody>
      </p:sp>
      <p:sp>
        <p:nvSpPr>
          <p:cNvPr id="330" name="23"/>
          <p:cNvSpPr txBox="1"/>
          <p:nvPr/>
        </p:nvSpPr>
        <p:spPr>
          <a:xfrm>
            <a:off x="5205650"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sp>
        <p:nvSpPr>
          <p:cNvPr id="331" name="66"/>
          <p:cNvSpPr txBox="1"/>
          <p:nvPr/>
        </p:nvSpPr>
        <p:spPr>
          <a:xfrm>
            <a:off x="16060962" y="5322758"/>
            <a:ext cx="82042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66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7"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38" name="Let's play a game. I've chosen the numbers for this list in a particular way. Does anyone recognize the sequence?"/>
          <p:cNvSpPr txBox="1"/>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Let's play a game. I've chosen the numbers for this list in a particular way. Does anyone recognize the sequence?</a:t>
            </a:r>
          </a:p>
        </p:txBody>
      </p:sp>
      <p:graphicFrame>
        <p:nvGraphicFramePr>
          <p:cNvPr id="339"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48" name="Group"/>
          <p:cNvGrpSpPr/>
          <p:nvPr/>
        </p:nvGrpSpPr>
        <p:grpSpPr>
          <a:xfrm>
            <a:off x="4008920" y="7769559"/>
            <a:ext cx="16366160" cy="20749"/>
            <a:chOff x="0" y="0"/>
            <a:chExt cx="16366159" cy="20747"/>
          </a:xfrm>
        </p:grpSpPr>
        <p:sp>
          <p:nvSpPr>
            <p:cNvPr id="340"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1"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2"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3"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4"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5"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6"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47"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0"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51" name="Let's play a game. I've chosen the numbers for this list in a particular way. Does anyone recognize the sequence?"/>
          <p:cNvSpPr txBox="1"/>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Let's play a game. I've chosen the numbers for this list in a particular way. Does anyone recognize the sequence?</a:t>
            </a:r>
          </a:p>
        </p:txBody>
      </p:sp>
      <p:graphicFrame>
        <p:nvGraphicFramePr>
          <p:cNvPr id="352" name="Table"/>
          <p:cNvGraphicFramePr/>
          <p:nvPr/>
        </p:nvGraphicFramePr>
        <p:xfrm>
          <a:off x="2429599" y="7166625"/>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61" name="Group"/>
          <p:cNvGrpSpPr/>
          <p:nvPr/>
        </p:nvGrpSpPr>
        <p:grpSpPr>
          <a:xfrm>
            <a:off x="4008920" y="7769559"/>
            <a:ext cx="16366160" cy="20749"/>
            <a:chOff x="0" y="0"/>
            <a:chExt cx="16366159" cy="20747"/>
          </a:xfrm>
        </p:grpSpPr>
        <p:sp>
          <p:nvSpPr>
            <p:cNvPr id="353"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4"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5"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6"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7"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8"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59"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0"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362" name="These are the subway stops on the NYC 7th Avenue line :)"/>
          <p:cNvSpPr txBox="1"/>
          <p:nvPr/>
        </p:nvSpPr>
        <p:spPr>
          <a:xfrm>
            <a:off x="426647" y="9887249"/>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These are the subway stops on the NYC 7th Avenue line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4"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65" name="A somewhat unique feature in the New York City subway system is that it has express lines:"/>
          <p:cNvSpPr txBox="1"/>
          <p:nvPr/>
        </p:nvSpPr>
        <p:spPr>
          <a:xfrm>
            <a:off x="426647" y="3126934"/>
            <a:ext cx="23530706" cy="1908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A somewhat unique feature in the New York City subway system is that it has </a:t>
            </a:r>
            <a:r>
              <a:rPr i="1">
                <a:latin typeface="Helvetica Neue"/>
                <a:ea typeface="Helvetica Neue"/>
                <a:cs typeface="Helvetica Neue"/>
                <a:sym typeface="Helvetica Neue"/>
              </a:rPr>
              <a:t>express lines</a:t>
            </a:r>
            <a:r>
              <a:t>:</a:t>
            </a:r>
          </a:p>
        </p:txBody>
      </p:sp>
      <p:graphicFrame>
        <p:nvGraphicFramePr>
          <p:cNvPr id="366" name="Table"/>
          <p:cNvGraphicFramePr/>
          <p:nvPr/>
        </p:nvGraphicFramePr>
        <p:xfrm>
          <a:off x="2429599" y="815713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75" name="Group"/>
          <p:cNvGrpSpPr/>
          <p:nvPr/>
        </p:nvGrpSpPr>
        <p:grpSpPr>
          <a:xfrm>
            <a:off x="4008920" y="8760069"/>
            <a:ext cx="16366160" cy="20748"/>
            <a:chOff x="0" y="0"/>
            <a:chExt cx="16366159" cy="20747"/>
          </a:xfrm>
        </p:grpSpPr>
        <p:sp>
          <p:nvSpPr>
            <p:cNvPr id="367" name="Line"/>
            <p:cNvSpPr/>
            <p:nvPr/>
          </p:nvSpPr>
          <p:spPr>
            <a:xfrm>
              <a:off x="0" y="0"/>
              <a:ext cx="1047278"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8" name="Line"/>
            <p:cNvSpPr/>
            <p:nvPr/>
          </p:nvSpPr>
          <p:spPr>
            <a:xfrm>
              <a:off x="2131095" y="0"/>
              <a:ext cx="1047279" cy="0"/>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69" name="Line"/>
            <p:cNvSpPr/>
            <p:nvPr/>
          </p:nvSpPr>
          <p:spPr>
            <a:xfrm>
              <a:off x="426219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0" name="Line"/>
            <p:cNvSpPr/>
            <p:nvPr/>
          </p:nvSpPr>
          <p:spPr>
            <a:xfrm>
              <a:off x="639328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1" name="Line"/>
            <p:cNvSpPr/>
            <p:nvPr/>
          </p:nvSpPr>
          <p:spPr>
            <a:xfrm>
              <a:off x="8524380"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2" name="Line"/>
            <p:cNvSpPr/>
            <p:nvPr/>
          </p:nvSpPr>
          <p:spPr>
            <a:xfrm>
              <a:off x="10655475"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3" name="Line"/>
            <p:cNvSpPr/>
            <p:nvPr/>
          </p:nvSpPr>
          <p:spPr>
            <a:xfrm>
              <a:off x="12987177" y="20747"/>
              <a:ext cx="1047279"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4" name="Line"/>
            <p:cNvSpPr/>
            <p:nvPr/>
          </p:nvSpPr>
          <p:spPr>
            <a:xfrm>
              <a:off x="15318882" y="20747"/>
              <a:ext cx="1047278" cy="1"/>
            </a:xfrm>
            <a:prstGeom prst="line">
              <a:avLst/>
            </a:prstGeom>
            <a:noFill/>
            <a:ln w="1143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376" name="Table"/>
          <p:cNvGraphicFramePr/>
          <p:nvPr/>
        </p:nvGraphicFramePr>
        <p:xfrm>
          <a:off x="2429599" y="606676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69422"/>
                <a:gridCol w="2169422"/>
                <a:gridCol w="2169422"/>
                <a:gridCol w="2169422"/>
                <a:gridCol w="2169422"/>
                <a:gridCol w="2169422"/>
                <a:gridCol w="2169422"/>
                <a:gridCol w="2169422"/>
                <a:gridCol w="2169422"/>
              </a:tblGrid>
              <a:tr h="1226615">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377" name="Line"/>
          <p:cNvSpPr/>
          <p:nvPr/>
        </p:nvSpPr>
        <p:spPr>
          <a:xfrm>
            <a:off x="3518103" y="7107134"/>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8" name="Line"/>
          <p:cNvSpPr/>
          <p:nvPr/>
        </p:nvSpPr>
        <p:spPr>
          <a:xfrm>
            <a:off x="7837443"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79" name="Line"/>
          <p:cNvSpPr/>
          <p:nvPr/>
        </p:nvSpPr>
        <p:spPr>
          <a:xfrm>
            <a:off x="10025688"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0" name="Line"/>
          <p:cNvSpPr/>
          <p:nvPr/>
        </p:nvSpPr>
        <p:spPr>
          <a:xfrm>
            <a:off x="18684584" y="7127882"/>
            <a:ext cx="1" cy="1047279"/>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1" name="Line"/>
          <p:cNvSpPr/>
          <p:nvPr/>
        </p:nvSpPr>
        <p:spPr>
          <a:xfrm>
            <a:off x="4110372" y="6676895"/>
            <a:ext cx="3360415"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2" name="Line"/>
          <p:cNvSpPr/>
          <p:nvPr/>
        </p:nvSpPr>
        <p:spPr>
          <a:xfrm>
            <a:off x="8372562" y="6697642"/>
            <a:ext cx="104727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3" name="Line"/>
          <p:cNvSpPr/>
          <p:nvPr/>
        </p:nvSpPr>
        <p:spPr>
          <a:xfrm>
            <a:off x="10517500" y="6697642"/>
            <a:ext cx="7627329" cy="1"/>
          </a:xfrm>
          <a:prstGeom prst="line">
            <a:avLst/>
          </a:prstGeom>
          <a:ln w="1143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84" name="This models a skip list almost perfectly!"/>
          <p:cNvSpPr txBox="1"/>
          <p:nvPr/>
        </p:nvSpPr>
        <p:spPr>
          <a:xfrm>
            <a:off x="426647" y="10440768"/>
            <a:ext cx="23530706" cy="9942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This models a skip list almost perfectly!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387" name="To search the list (or ride the subway): Walk right in the top list (L1) and when you’ve gone too far, go back and then down to the bottom list (L2) (e.g., search for 59)"/>
          <p:cNvSpPr txBox="1"/>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defRPr sz="5900"/>
            </a:lvl1pPr>
          </a:lstStyle>
          <a:p>
            <a:pPr/>
            <a:r>
              <a:t>To search the list (or ride the subway): Walk right in the top list (L1) and when you’ve gone too far, go back and then down to the bottom list (L2) (e.g., search for 59)</a:t>
            </a:r>
          </a:p>
        </p:txBody>
      </p:sp>
      <p:graphicFrame>
        <p:nvGraphicFramePr>
          <p:cNvPr id="388" name="Table"/>
          <p:cNvGraphicFramePr/>
          <p:nvPr/>
        </p:nvGraphicFramePr>
        <p:xfrm>
          <a:off x="2429599" y="815713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397" name="Group"/>
          <p:cNvGrpSpPr/>
          <p:nvPr/>
        </p:nvGrpSpPr>
        <p:grpSpPr>
          <a:xfrm>
            <a:off x="5873407" y="8760069"/>
            <a:ext cx="14720373" cy="18662"/>
            <a:chOff x="0" y="0"/>
            <a:chExt cx="14720371" cy="18660"/>
          </a:xfrm>
        </p:grpSpPr>
        <p:sp>
          <p:nvSpPr>
            <p:cNvPr id="389"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0"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1"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2"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3"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4"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5"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396"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398" name="Table"/>
          <p:cNvGraphicFramePr/>
          <p:nvPr/>
        </p:nvGraphicFramePr>
        <p:xfrm>
          <a:off x="2429599" y="6066762"/>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02" name="Group"/>
          <p:cNvGrpSpPr/>
          <p:nvPr/>
        </p:nvGrpSpPr>
        <p:grpSpPr>
          <a:xfrm>
            <a:off x="5686469" y="6670453"/>
            <a:ext cx="13011061" cy="19235"/>
            <a:chOff x="0" y="0"/>
            <a:chExt cx="13011060" cy="19234"/>
          </a:xfrm>
        </p:grpSpPr>
        <p:sp>
          <p:nvSpPr>
            <p:cNvPr id="399"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0"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1"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03" name="Line"/>
          <p:cNvSpPr/>
          <p:nvPr/>
        </p:nvSpPr>
        <p:spPr>
          <a:xfrm>
            <a:off x="5382590" y="722793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4" name="Line"/>
          <p:cNvSpPr/>
          <p:nvPr/>
        </p:nvSpPr>
        <p:spPr>
          <a:xfrm>
            <a:off x="9247225"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5" name="Line"/>
          <p:cNvSpPr/>
          <p:nvPr/>
        </p:nvSpPr>
        <p:spPr>
          <a:xfrm>
            <a:off x="11205108"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6" name="Line"/>
          <p:cNvSpPr/>
          <p:nvPr/>
        </p:nvSpPr>
        <p:spPr>
          <a:xfrm>
            <a:off x="18952465" y="724650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07" name="Line"/>
          <p:cNvSpPr/>
          <p:nvPr/>
        </p:nvSpPr>
        <p:spPr>
          <a:xfrm>
            <a:off x="5815895" y="7225582"/>
            <a:ext cx="14603784" cy="1206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39"/>
                </a:moveTo>
                <a:lnTo>
                  <a:pt x="5032" y="1088"/>
                </a:lnTo>
                <a:lnTo>
                  <a:pt x="8401" y="1276"/>
                </a:lnTo>
                <a:lnTo>
                  <a:pt x="21600" y="0"/>
                </a:lnTo>
                <a:lnTo>
                  <a:pt x="21473" y="5970"/>
                </a:lnTo>
                <a:lnTo>
                  <a:pt x="9344" y="6930"/>
                </a:lnTo>
                <a:lnTo>
                  <a:pt x="9472" y="19598"/>
                </a:lnTo>
                <a:lnTo>
                  <a:pt x="15659" y="21600"/>
                </a:lnTo>
              </a:path>
            </a:pathLst>
          </a:custGeom>
          <a:ln w="2159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9"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10" name="What is the best placement for the nodes in L1?…"/>
          <p:cNvSpPr txBox="1"/>
          <p:nvPr/>
        </p:nvSpPr>
        <p:spPr>
          <a:xfrm>
            <a:off x="426647" y="2212534"/>
            <a:ext cx="23530706" cy="3737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What is the best placement for the nodes in L1?</a:t>
            </a:r>
          </a:p>
          <a:p>
            <a:pPr marL="228600" indent="-228600" algn="l">
              <a:buSzPct val="100000"/>
              <a:buChar char="•"/>
              <a:defRPr sz="5900"/>
            </a:pPr>
            <a:r>
              <a:t>This placement might be good for subways, but we care about worst-case performance, which we want to minimize. How about equally spaced nodes?</a:t>
            </a:r>
          </a:p>
        </p:txBody>
      </p:sp>
      <p:graphicFrame>
        <p:nvGraphicFramePr>
          <p:cNvPr id="411"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20" name="Group"/>
          <p:cNvGrpSpPr/>
          <p:nvPr/>
        </p:nvGrpSpPr>
        <p:grpSpPr>
          <a:xfrm>
            <a:off x="5873407" y="10653689"/>
            <a:ext cx="14720373" cy="18662"/>
            <a:chOff x="0" y="0"/>
            <a:chExt cx="14720371" cy="18660"/>
          </a:xfrm>
        </p:grpSpPr>
        <p:sp>
          <p:nvSpPr>
            <p:cNvPr id="412"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3"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4"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5"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6"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7"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8"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19"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21"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25" name="Group"/>
          <p:cNvGrpSpPr/>
          <p:nvPr/>
        </p:nvGrpSpPr>
        <p:grpSpPr>
          <a:xfrm>
            <a:off x="5686469" y="8564073"/>
            <a:ext cx="13011061" cy="19235"/>
            <a:chOff x="0" y="0"/>
            <a:chExt cx="13011060" cy="19234"/>
          </a:xfrm>
        </p:grpSpPr>
        <p:sp>
          <p:nvSpPr>
            <p:cNvPr id="422"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3"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4"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26"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7" name="Line"/>
          <p:cNvSpPr/>
          <p:nvPr/>
        </p:nvSpPr>
        <p:spPr>
          <a:xfrm>
            <a:off x="924722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8"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29" name="Line"/>
          <p:cNvSpPr/>
          <p:nvPr/>
        </p:nvSpPr>
        <p:spPr>
          <a:xfrm>
            <a:off x="1895246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1"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32" name="The “search cost” can be represented by |L1| + (|L2| / |L1|), or |L1| + (n / |L1|), where n is the number of nodes in L2 (L2 must have all stops)…"/>
          <p:cNvSpPr txBox="1"/>
          <p:nvPr/>
        </p:nvSpPr>
        <p:spPr>
          <a:xfrm>
            <a:off x="426647" y="2212534"/>
            <a:ext cx="23530706" cy="3737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“search cost” can be represented by |L1| + (|L2| / |L1|), or |L1| + (n / |L1|), where n is the number of nodes in L2 (L2 must have all stops)</a:t>
            </a:r>
          </a:p>
          <a:p>
            <a:pPr marL="228600" indent="-228600" algn="l">
              <a:buSzPct val="100000"/>
              <a:buChar char="•"/>
              <a:defRPr sz="5900"/>
            </a:pPr>
            <a:r>
              <a:t>Let’s do some calculus to minimize this amount…</a:t>
            </a:r>
          </a:p>
          <a:p>
            <a:pPr marL="228600" indent="-228600" algn="l">
              <a:buSzPct val="100000"/>
              <a:buChar char="•"/>
              <a:defRPr sz="5900"/>
            </a:pPr>
            <a:r>
              <a:t>The minimum will be when |L1| is equal to (n/|L1|), or when |L1|=√n</a:t>
            </a:r>
          </a:p>
        </p:txBody>
      </p:sp>
      <p:graphicFrame>
        <p:nvGraphicFramePr>
          <p:cNvPr id="433"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42" name="Group"/>
          <p:cNvGrpSpPr/>
          <p:nvPr/>
        </p:nvGrpSpPr>
        <p:grpSpPr>
          <a:xfrm>
            <a:off x="5873407" y="10653689"/>
            <a:ext cx="14720373" cy="18662"/>
            <a:chOff x="0" y="0"/>
            <a:chExt cx="14720371" cy="18660"/>
          </a:xfrm>
        </p:grpSpPr>
        <p:sp>
          <p:nvSpPr>
            <p:cNvPr id="434"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5"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6"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7"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8"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39"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0"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1"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43"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grpSp>
        <p:nvGrpSpPr>
          <p:cNvPr id="447" name="Group"/>
          <p:cNvGrpSpPr/>
          <p:nvPr/>
        </p:nvGrpSpPr>
        <p:grpSpPr>
          <a:xfrm>
            <a:off x="5686469" y="8564073"/>
            <a:ext cx="13011061" cy="19235"/>
            <a:chOff x="0" y="0"/>
            <a:chExt cx="13011060" cy="19234"/>
          </a:xfrm>
        </p:grpSpPr>
        <p:sp>
          <p:nvSpPr>
            <p:cNvPr id="444" name="Line"/>
            <p:cNvSpPr/>
            <p:nvPr/>
          </p:nvSpPr>
          <p:spPr>
            <a:xfrm>
              <a:off x="0" y="0"/>
              <a:ext cx="3115373"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5" name="Line"/>
            <p:cNvSpPr/>
            <p:nvPr/>
          </p:nvSpPr>
          <p:spPr>
            <a:xfrm>
              <a:off x="3951389" y="19234"/>
              <a:ext cx="970912"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6" name="Line"/>
            <p:cNvSpPr/>
            <p:nvPr/>
          </p:nvSpPr>
          <p:spPr>
            <a:xfrm>
              <a:off x="5939918" y="19234"/>
              <a:ext cx="7071143"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448"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49" name="Line"/>
          <p:cNvSpPr/>
          <p:nvPr/>
        </p:nvSpPr>
        <p:spPr>
          <a:xfrm>
            <a:off x="924722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0" name="Line"/>
          <p:cNvSpPr/>
          <p:nvPr/>
        </p:nvSpPr>
        <p:spPr>
          <a:xfrm>
            <a:off x="11205108"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1" name="Line"/>
          <p:cNvSpPr/>
          <p:nvPr/>
        </p:nvSpPr>
        <p:spPr>
          <a:xfrm>
            <a:off x="18952465" y="9140120"/>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3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32"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3"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54" name="The minimum will be when |L1| is equal to (n/|L1|), or when |L1|=√n…"/>
          <p:cNvSpPr txBox="1"/>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minimum will be when |L1| is equal to (n/|L1|), or when |L1|=√n</a:t>
            </a:r>
          </a:p>
          <a:p>
            <a:pPr marL="228600" indent="-228600" algn="l">
              <a:buSzPct val="100000"/>
              <a:buChar char="•"/>
              <a:defRPr sz="5900"/>
            </a:pPr>
            <a:r>
              <a:t>So, the search cost with a minimum second list is √n + n/√n = 2√n</a:t>
            </a:r>
          </a:p>
          <a:p>
            <a:pPr marL="228600" indent="-228600" algn="l">
              <a:buSzPct val="100000"/>
              <a:buChar char="•"/>
              <a:defRPr sz="5900"/>
            </a:pPr>
            <a:r>
              <a:t>We want them equally spaced.</a:t>
            </a:r>
          </a:p>
        </p:txBody>
      </p:sp>
      <p:graphicFrame>
        <p:nvGraphicFramePr>
          <p:cNvPr id="455"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64" name="Group"/>
          <p:cNvGrpSpPr/>
          <p:nvPr/>
        </p:nvGrpSpPr>
        <p:grpSpPr>
          <a:xfrm>
            <a:off x="5873407" y="10653689"/>
            <a:ext cx="14720373" cy="18662"/>
            <a:chOff x="0" y="0"/>
            <a:chExt cx="14720371" cy="18660"/>
          </a:xfrm>
        </p:grpSpPr>
        <p:sp>
          <p:nvSpPr>
            <p:cNvPr id="456"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7"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8"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59"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0"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1"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2"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3"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65"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466" name="Line"/>
          <p:cNvSpPr/>
          <p:nvPr/>
        </p:nvSpPr>
        <p:spPr>
          <a:xfrm>
            <a:off x="5686469" y="8564073"/>
            <a:ext cx="7111527"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7" name="Line"/>
          <p:cNvSpPr/>
          <p:nvPr/>
        </p:nvSpPr>
        <p:spPr>
          <a:xfrm>
            <a:off x="13501523" y="8586358"/>
            <a:ext cx="7052205"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8"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69" name="Line"/>
          <p:cNvSpPr/>
          <p:nvPr/>
        </p:nvSpPr>
        <p:spPr>
          <a:xfrm>
            <a:off x="21084595"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0" name="Line"/>
          <p:cNvSpPr/>
          <p:nvPr/>
        </p:nvSpPr>
        <p:spPr>
          <a:xfrm>
            <a:off x="13233593"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1" name="√n"/>
          <p:cNvSpPr txBox="1"/>
          <p:nvPr/>
        </p:nvSpPr>
        <p:spPr>
          <a:xfrm>
            <a:off x="7532954"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72" name="√n"/>
          <p:cNvSpPr txBox="1"/>
          <p:nvPr/>
        </p:nvSpPr>
        <p:spPr>
          <a:xfrm>
            <a:off x="13306832" y="11233966"/>
            <a:ext cx="699718" cy="73077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73" name="√n"/>
          <p:cNvSpPr txBox="1"/>
          <p:nvPr/>
        </p:nvSpPr>
        <p:spPr>
          <a:xfrm>
            <a:off x="19077668"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474" name="Line"/>
          <p:cNvSpPr/>
          <p:nvPr/>
        </p:nvSpPr>
        <p:spPr>
          <a:xfrm>
            <a:off x="8303805" y="11746128"/>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5" name="Line"/>
          <p:cNvSpPr/>
          <p:nvPr/>
        </p:nvSpPr>
        <p:spPr>
          <a:xfrm>
            <a:off x="14052101" y="11689721"/>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6" name="Line"/>
          <p:cNvSpPr/>
          <p:nvPr/>
        </p:nvSpPr>
        <p:spPr>
          <a:xfrm>
            <a:off x="19848906" y="11682752"/>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7" name="Line"/>
          <p:cNvSpPr/>
          <p:nvPr/>
        </p:nvSpPr>
        <p:spPr>
          <a:xfrm flipH="1">
            <a:off x="5406924" y="11721966"/>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8" name="Line"/>
          <p:cNvSpPr/>
          <p:nvPr/>
        </p:nvSpPr>
        <p:spPr>
          <a:xfrm flipH="1">
            <a:off x="11177954" y="11689721"/>
            <a:ext cx="1876854"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79" name="Line"/>
          <p:cNvSpPr/>
          <p:nvPr/>
        </p:nvSpPr>
        <p:spPr>
          <a:xfrm flipH="1">
            <a:off x="16948985" y="11690835"/>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0" name="} √n"/>
          <p:cNvSpPr txBox="1"/>
          <p:nvPr/>
        </p:nvSpPr>
        <p:spPr>
          <a:xfrm>
            <a:off x="22222292" y="8141163"/>
            <a:ext cx="11957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5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5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5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54">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54"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2"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483" name="The minimum will be when |L1| is equal to (n/|L1|), or when |L1|=√n…"/>
          <p:cNvSpPr txBox="1"/>
          <p:nvPr/>
        </p:nvSpPr>
        <p:spPr>
          <a:xfrm>
            <a:off x="426647" y="2669734"/>
            <a:ext cx="23530706" cy="2823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5900"/>
            </a:pPr>
            <a:r>
              <a:t>The minimum will be when |L1| is equal to (n/|L1|), or when |L1|=√n</a:t>
            </a:r>
          </a:p>
          <a:p>
            <a:pPr marL="228600" indent="-228600" algn="l">
              <a:buSzPct val="100000"/>
              <a:buChar char="•"/>
              <a:defRPr sz="5900"/>
            </a:pPr>
            <a:r>
              <a:t>So, the search cost with a minimum second list is √n + n/√n = 2√n</a:t>
            </a:r>
          </a:p>
          <a:p>
            <a:pPr marL="228600" indent="-228600" algn="l">
              <a:buSzPct val="100000"/>
              <a:buChar char="•"/>
              <a:defRPr sz="5900"/>
            </a:pPr>
            <a:r>
              <a:t>We want them equally spaced. Big O?</a:t>
            </a:r>
          </a:p>
        </p:txBody>
      </p:sp>
      <p:graphicFrame>
        <p:nvGraphicFramePr>
          <p:cNvPr id="484" name="Table"/>
          <p:cNvGraphicFramePr/>
          <p:nvPr/>
        </p:nvGraphicFramePr>
        <p:xfrm>
          <a:off x="2429599" y="10050754"/>
          <a:ext cx="19537502"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493" name="Group"/>
          <p:cNvGrpSpPr/>
          <p:nvPr/>
        </p:nvGrpSpPr>
        <p:grpSpPr>
          <a:xfrm>
            <a:off x="5873407" y="10653689"/>
            <a:ext cx="14720373" cy="18662"/>
            <a:chOff x="0" y="0"/>
            <a:chExt cx="14720371" cy="18660"/>
          </a:xfrm>
        </p:grpSpPr>
        <p:sp>
          <p:nvSpPr>
            <p:cNvPr id="485"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6"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7"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8"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89"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0"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1"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2"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494" name="Table"/>
          <p:cNvGraphicFramePr/>
          <p:nvPr/>
        </p:nvGraphicFramePr>
        <p:xfrm>
          <a:off x="2429599" y="7960382"/>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495" name="Line"/>
          <p:cNvSpPr/>
          <p:nvPr/>
        </p:nvSpPr>
        <p:spPr>
          <a:xfrm>
            <a:off x="5686469" y="8564073"/>
            <a:ext cx="7111527"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6" name="Line"/>
          <p:cNvSpPr/>
          <p:nvPr/>
        </p:nvSpPr>
        <p:spPr>
          <a:xfrm>
            <a:off x="13501523" y="8586358"/>
            <a:ext cx="7052205" cy="1"/>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7" name="Line"/>
          <p:cNvSpPr/>
          <p:nvPr/>
        </p:nvSpPr>
        <p:spPr>
          <a:xfrm>
            <a:off x="5382590"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8" name="Line"/>
          <p:cNvSpPr/>
          <p:nvPr/>
        </p:nvSpPr>
        <p:spPr>
          <a:xfrm>
            <a:off x="20787333"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499" name="Line"/>
          <p:cNvSpPr/>
          <p:nvPr/>
        </p:nvSpPr>
        <p:spPr>
          <a:xfrm>
            <a:off x="13233593" y="9121557"/>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0" name="√n"/>
          <p:cNvSpPr txBox="1"/>
          <p:nvPr/>
        </p:nvSpPr>
        <p:spPr>
          <a:xfrm>
            <a:off x="7532954"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01" name="√n"/>
          <p:cNvSpPr txBox="1"/>
          <p:nvPr/>
        </p:nvSpPr>
        <p:spPr>
          <a:xfrm>
            <a:off x="13306832" y="11233966"/>
            <a:ext cx="699718" cy="73077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02" name="√n"/>
          <p:cNvSpPr txBox="1"/>
          <p:nvPr/>
        </p:nvSpPr>
        <p:spPr>
          <a:xfrm>
            <a:off x="19077668" y="11235080"/>
            <a:ext cx="699717" cy="73077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76300">
              <a:defRPr sz="3600">
                <a:latin typeface="Helvetica Neue"/>
                <a:ea typeface="Helvetica Neue"/>
                <a:cs typeface="Helvetica Neue"/>
                <a:sym typeface="Helvetica Neue"/>
              </a:defRPr>
            </a:lvl1pPr>
          </a:lstStyle>
          <a:p>
            <a:pPr/>
            <a:r>
              <a:t>√n</a:t>
            </a:r>
          </a:p>
        </p:txBody>
      </p:sp>
      <p:sp>
        <p:nvSpPr>
          <p:cNvPr id="503" name="Line"/>
          <p:cNvSpPr/>
          <p:nvPr/>
        </p:nvSpPr>
        <p:spPr>
          <a:xfrm>
            <a:off x="8303805" y="11746128"/>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4" name="Line"/>
          <p:cNvSpPr/>
          <p:nvPr/>
        </p:nvSpPr>
        <p:spPr>
          <a:xfrm>
            <a:off x="14052101" y="11689721"/>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5" name="Line"/>
          <p:cNvSpPr/>
          <p:nvPr/>
        </p:nvSpPr>
        <p:spPr>
          <a:xfrm>
            <a:off x="19848906" y="11682752"/>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6" name="Line"/>
          <p:cNvSpPr/>
          <p:nvPr/>
        </p:nvSpPr>
        <p:spPr>
          <a:xfrm flipH="1">
            <a:off x="5406924" y="11721966"/>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7" name="Line"/>
          <p:cNvSpPr/>
          <p:nvPr/>
        </p:nvSpPr>
        <p:spPr>
          <a:xfrm flipH="1">
            <a:off x="11177954" y="11689721"/>
            <a:ext cx="1876854"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8" name="Line"/>
          <p:cNvSpPr/>
          <p:nvPr/>
        </p:nvSpPr>
        <p:spPr>
          <a:xfrm flipH="1">
            <a:off x="16948985" y="11690835"/>
            <a:ext cx="1876855" cy="1"/>
          </a:xfrm>
          <a:prstGeom prst="line">
            <a:avLst/>
          </a:prstGeom>
          <a:ln w="76200">
            <a:solidFill>
              <a:srgbClr val="00FDFF"/>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09" name="} √n"/>
          <p:cNvSpPr txBox="1"/>
          <p:nvPr/>
        </p:nvSpPr>
        <p:spPr>
          <a:xfrm>
            <a:off x="22222292" y="8141163"/>
            <a:ext cx="11957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sp>
        <p:nvSpPr>
          <p:cNvPr id="510" name="O(2√n) = O(√n)…"/>
          <p:cNvSpPr txBox="1"/>
          <p:nvPr/>
        </p:nvSpPr>
        <p:spPr>
          <a:xfrm>
            <a:off x="12063039" y="4732384"/>
            <a:ext cx="11648746" cy="20592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400"/>
            </a:pPr>
            <a:r>
              <a:t>O(2√n) = O(√n)</a:t>
            </a:r>
          </a:p>
          <a:p>
            <a:pPr>
              <a:defRPr sz="6400"/>
            </a:pPr>
            <a:r>
              <a:t>Good? Let's compare to O(log 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0"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2"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sp>
        <p:nvSpPr>
          <p:cNvPr id="513" name="What if we had more linked lists??…"/>
          <p:cNvSpPr txBox="1"/>
          <p:nvPr/>
        </p:nvSpPr>
        <p:spPr>
          <a:xfrm>
            <a:off x="-7248" y="1956547"/>
            <a:ext cx="23641048" cy="2270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574357" algn="l" defTabSz="819150">
              <a:lnSpc>
                <a:spcPct val="90000"/>
              </a:lnSpc>
              <a:buFont typeface="Helvetica Neue"/>
              <a:defRPr sz="5900"/>
            </a:pPr>
            <a:r>
              <a:t>What if we had more linked lists??</a:t>
            </a:r>
          </a:p>
          <a:p>
            <a:pPr marL="1323657" indent="-749300" algn="l" defTabSz="819150">
              <a:lnSpc>
                <a:spcPct val="90000"/>
              </a:lnSpc>
              <a:buSzPct val="75000"/>
              <a:buFont typeface="Helvetica Neue"/>
              <a:buChar char="•"/>
              <a:defRPr sz="5900"/>
            </a:pPr>
            <a:r>
              <a:t>2 sorted lists: 2√n</a:t>
            </a:r>
          </a:p>
        </p:txBody>
      </p:sp>
      <p:grpSp>
        <p:nvGrpSpPr>
          <p:cNvPr id="543" name="Group"/>
          <p:cNvGrpSpPr/>
          <p:nvPr/>
        </p:nvGrpSpPr>
        <p:grpSpPr>
          <a:xfrm>
            <a:off x="2425700" y="9539420"/>
            <a:ext cx="21113762" cy="4005469"/>
            <a:chOff x="63500" y="63500"/>
            <a:chExt cx="21113761" cy="4005467"/>
          </a:xfrm>
        </p:grpSpPr>
        <p:grpSp>
          <p:nvGrpSpPr>
            <p:cNvPr id="541" name="Group"/>
            <p:cNvGrpSpPr/>
            <p:nvPr/>
          </p:nvGrpSpPr>
          <p:grpSpPr>
            <a:xfrm>
              <a:off x="63500" y="63500"/>
              <a:ext cx="19537501" cy="4005468"/>
              <a:chOff x="63500" y="63500"/>
              <a:chExt cx="19537500" cy="4005467"/>
            </a:xfrm>
          </p:grpSpPr>
          <p:graphicFrame>
            <p:nvGraphicFramePr>
              <p:cNvPr id="514"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23" name="Group"/>
              <p:cNvGrpSpPr/>
              <p:nvPr/>
            </p:nvGrpSpPr>
            <p:grpSpPr>
              <a:xfrm>
                <a:off x="3507307" y="2756806"/>
                <a:ext cx="14720373" cy="18662"/>
                <a:chOff x="0" y="0"/>
                <a:chExt cx="14720371" cy="18660"/>
              </a:xfrm>
            </p:grpSpPr>
            <p:sp>
              <p:nvSpPr>
                <p:cNvPr id="515"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6"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7"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8"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19"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0"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1"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2"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524"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a:solidFill>
                                <a:srgbClr val="00FDFF"/>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25"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6"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7"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8"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29"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0"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31"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32"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33"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4"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5"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6"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7"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8"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39" name="Line"/>
              <p:cNvSpPr/>
              <p:nvPr/>
            </p:nvSpPr>
            <p:spPr>
              <a:xfrm>
                <a:off x="18421232"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0" name="Line"/>
              <p:cNvSpPr/>
              <p:nvPr/>
            </p:nvSpPr>
            <p:spPr>
              <a:xfrm>
                <a:off x="14962294" y="670151"/>
                <a:ext cx="3198358"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42" name="} √n"/>
            <p:cNvSpPr txBox="1"/>
            <p:nvPr/>
          </p:nvSpPr>
          <p:spPr>
            <a:xfrm>
              <a:off x="19981556" y="168334"/>
              <a:ext cx="1195706" cy="8458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defTabSz="876300">
                <a:defRPr>
                  <a:solidFill>
                    <a:srgbClr val="7F0325"/>
                  </a:solidFill>
                  <a:latin typeface="Helvetica Neue"/>
                  <a:ea typeface="Helvetica Neue"/>
                  <a:cs typeface="Helvetica Neue"/>
                  <a:sym typeface="Helvetica Neue"/>
                </a:defRPr>
              </a:lvl1pPr>
            </a:lstStyle>
            <a:p>
              <a:pPr/>
              <a:r>
                <a:t>} √n</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51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3">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3"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5"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aphicFrame>
        <p:nvGraphicFramePr>
          <p:cNvPr id="546" name="Table"/>
          <p:cNvGraphicFramePr/>
          <p:nvPr/>
        </p:nvGraphicFramePr>
        <p:xfrm>
          <a:off x="2425700" y="11629793"/>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55" name="Group"/>
          <p:cNvGrpSpPr/>
          <p:nvPr/>
        </p:nvGrpSpPr>
        <p:grpSpPr>
          <a:xfrm>
            <a:off x="5814311" y="10101921"/>
            <a:ext cx="14720372" cy="18662"/>
            <a:chOff x="0" y="0"/>
            <a:chExt cx="14720371" cy="18660"/>
          </a:xfrm>
        </p:grpSpPr>
        <p:sp>
          <p:nvSpPr>
            <p:cNvPr id="547"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8"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49"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0"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1"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2"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3"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4"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56" name="Line"/>
          <p:cNvSpPr/>
          <p:nvPr/>
        </p:nvSpPr>
        <p:spPr>
          <a:xfrm>
            <a:off x="5378690" y="10700596"/>
            <a:ext cx="1" cy="937029"/>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7" name="Line"/>
          <p:cNvSpPr/>
          <p:nvPr/>
        </p:nvSpPr>
        <p:spPr>
          <a:xfrm>
            <a:off x="17023725" y="10719159"/>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58" name="Line"/>
          <p:cNvSpPr/>
          <p:nvPr/>
        </p:nvSpPr>
        <p:spPr>
          <a:xfrm>
            <a:off x="11201208" y="10719159"/>
            <a:ext cx="1" cy="937030"/>
          </a:xfrm>
          <a:prstGeom prst="line">
            <a:avLst/>
          </a:prstGeom>
          <a:ln w="889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nvGrpSpPr>
          <p:cNvPr id="568" name="Group"/>
          <p:cNvGrpSpPr/>
          <p:nvPr/>
        </p:nvGrpSpPr>
        <p:grpSpPr>
          <a:xfrm>
            <a:off x="3653858" y="10660429"/>
            <a:ext cx="16318835" cy="744580"/>
            <a:chOff x="0" y="0"/>
            <a:chExt cx="16318834" cy="744578"/>
          </a:xfrm>
        </p:grpSpPr>
        <p:sp>
          <p:nvSpPr>
            <p:cNvPr id="559" name="∛n"/>
            <p:cNvSpPr txBox="1"/>
            <p:nvPr/>
          </p:nvSpPr>
          <p:spPr>
            <a:xfrm>
              <a:off x="2126029" y="0"/>
              <a:ext cx="899826"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60" name="∛n"/>
            <p:cNvSpPr txBox="1"/>
            <p:nvPr/>
          </p:nvSpPr>
          <p:spPr>
            <a:xfrm>
              <a:off x="7728446" y="0"/>
              <a:ext cx="858903"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61" name="∛n"/>
            <p:cNvSpPr txBox="1"/>
            <p:nvPr/>
          </p:nvSpPr>
          <p:spPr>
            <a:xfrm>
              <a:off x="13491567" y="13809"/>
              <a:ext cx="877763"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562" name="Line"/>
            <p:cNvSpPr/>
            <p:nvPr/>
          </p:nvSpPr>
          <p:spPr>
            <a:xfrm>
              <a:off x="2896881" y="511048"/>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3" name="Line"/>
            <p:cNvSpPr/>
            <p:nvPr/>
          </p:nvSpPr>
          <p:spPr>
            <a:xfrm>
              <a:off x="8642139" y="4546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4" name="Line"/>
            <p:cNvSpPr/>
            <p:nvPr/>
          </p:nvSpPr>
          <p:spPr>
            <a:xfrm>
              <a:off x="14441980" y="447672"/>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5" name="Line"/>
            <p:cNvSpPr/>
            <p:nvPr/>
          </p:nvSpPr>
          <p:spPr>
            <a:xfrm flipH="1" flipV="1">
              <a:off x="0" y="486885"/>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6" name="Line"/>
            <p:cNvSpPr/>
            <p:nvPr/>
          </p:nvSpPr>
          <p:spPr>
            <a:xfrm flipH="1" flipV="1">
              <a:off x="5771030" y="4546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67" name="Line"/>
            <p:cNvSpPr/>
            <p:nvPr/>
          </p:nvSpPr>
          <p:spPr>
            <a:xfrm flipH="1" flipV="1">
              <a:off x="11542060" y="45575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69" name="What if we had more linked lists??…"/>
          <p:cNvSpPr txBox="1"/>
          <p:nvPr>
            <p:ph type="title" idx="4294967295"/>
          </p:nvPr>
        </p:nvSpPr>
        <p:spPr>
          <a:xfrm>
            <a:off x="-7248" y="1956547"/>
            <a:ext cx="23641048"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570" name="3 sorted lists: 3∛n"/>
          <p:cNvSpPr txBox="1"/>
          <p:nvPr/>
        </p:nvSpPr>
        <p:spPr>
          <a:xfrm>
            <a:off x="-7248" y="3605529"/>
            <a:ext cx="23641048" cy="115169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graphicFrame>
        <p:nvGraphicFramePr>
          <p:cNvPr id="571"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72" name="} 3"/>
          <p:cNvSpPr txBox="1"/>
          <p:nvPr/>
        </p:nvSpPr>
        <p:spPr>
          <a:xfrm>
            <a:off x="22240641" y="7700823"/>
            <a:ext cx="85534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3</a:t>
            </a:r>
          </a:p>
        </p:txBody>
      </p:sp>
      <p:graphicFrame>
        <p:nvGraphicFramePr>
          <p:cNvPr id="573" name="Table"/>
          <p:cNvGraphicFramePr/>
          <p:nvPr/>
        </p:nvGraphicFramePr>
        <p:xfrm>
          <a:off x="2429599" y="9523344"/>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83" name="Group"/>
          <p:cNvGrpSpPr/>
          <p:nvPr/>
        </p:nvGrpSpPr>
        <p:grpSpPr>
          <a:xfrm>
            <a:off x="4831813" y="12481192"/>
            <a:ext cx="16547876" cy="54564"/>
            <a:chOff x="0" y="0"/>
            <a:chExt cx="16547874" cy="54562"/>
          </a:xfrm>
        </p:grpSpPr>
        <p:sp>
          <p:nvSpPr>
            <p:cNvPr id="574"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5"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6"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7"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8"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79"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0"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1"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82" name="Line"/>
            <p:cNvSpPr/>
            <p:nvPr/>
          </p:nvSpPr>
          <p:spPr>
            <a:xfrm>
              <a:off x="15605910" y="54562"/>
              <a:ext cx="94196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584" name="} 9"/>
          <p:cNvSpPr txBox="1"/>
          <p:nvPr/>
        </p:nvSpPr>
        <p:spPr>
          <a:xfrm>
            <a:off x="22240641" y="9346130"/>
            <a:ext cx="85534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9</a:t>
            </a:r>
          </a:p>
        </p:txBody>
      </p:sp>
      <p:sp>
        <p:nvSpPr>
          <p:cNvPr id="585" name="} 27"/>
          <p:cNvSpPr txBox="1"/>
          <p:nvPr/>
        </p:nvSpPr>
        <p:spPr>
          <a:xfrm>
            <a:off x="22064111" y="11259196"/>
            <a:ext cx="1208406"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76300">
              <a:defRPr>
                <a:solidFill>
                  <a:srgbClr val="7F0325"/>
                </a:solidFill>
                <a:latin typeface="Helvetica Neue"/>
                <a:ea typeface="Helvetica Neue"/>
                <a:cs typeface="Helvetica Neue"/>
                <a:sym typeface="Helvetica Neue"/>
              </a:defRPr>
            </a:lvl1pPr>
          </a:lstStyle>
          <a:p>
            <a:pPr/>
            <a:r>
              <a:t>} 27</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7"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13" name="Group"/>
          <p:cNvGrpSpPr/>
          <p:nvPr/>
        </p:nvGrpSpPr>
        <p:grpSpPr>
          <a:xfrm>
            <a:off x="2425700" y="9539420"/>
            <a:ext cx="19537501" cy="4005469"/>
            <a:chOff x="63500" y="63500"/>
            <a:chExt cx="19537500" cy="4005467"/>
          </a:xfrm>
        </p:grpSpPr>
        <p:graphicFrame>
          <p:nvGraphicFramePr>
            <p:cNvPr id="588"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597" name="Group"/>
            <p:cNvGrpSpPr/>
            <p:nvPr/>
          </p:nvGrpSpPr>
          <p:grpSpPr>
            <a:xfrm>
              <a:off x="3507307" y="2756806"/>
              <a:ext cx="14720373" cy="18662"/>
              <a:chOff x="0" y="0"/>
              <a:chExt cx="14720371" cy="18660"/>
            </a:xfrm>
          </p:grpSpPr>
          <p:sp>
            <p:nvSpPr>
              <p:cNvPr id="589"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0"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1"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2"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3"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4"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5"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596"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598"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599"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0"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1"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2"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3"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4"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05"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06"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07"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8"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09"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0"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1"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12"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14" name="What if we had more linked lists??…"/>
          <p:cNvSpPr txBox="1"/>
          <p:nvPr>
            <p:ph type="title" idx="4294967295"/>
          </p:nvPr>
        </p:nvSpPr>
        <p:spPr>
          <a:xfrm>
            <a:off x="-7248" y="1956547"/>
            <a:ext cx="23641048"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15" name="k"/>
          <p:cNvSpPr txBox="1"/>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616" name="3 sorted lists: 3∛n"/>
          <p:cNvSpPr txBox="1"/>
          <p:nvPr/>
        </p:nvSpPr>
        <p:spPr>
          <a:xfrm>
            <a:off x="-7248" y="3605529"/>
            <a:ext cx="23641048"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617" name="k sorted lists: k√n"/>
          <p:cNvSpPr txBox="1"/>
          <p:nvPr/>
        </p:nvSpPr>
        <p:spPr>
          <a:xfrm>
            <a:off x="-7248" y="4481750"/>
            <a:ext cx="23641048"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aphicFrame>
        <p:nvGraphicFramePr>
          <p:cNvPr id="618"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0"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46" name="Group"/>
          <p:cNvGrpSpPr/>
          <p:nvPr/>
        </p:nvGrpSpPr>
        <p:grpSpPr>
          <a:xfrm>
            <a:off x="2425700" y="9539420"/>
            <a:ext cx="19537501" cy="4005469"/>
            <a:chOff x="63500" y="63500"/>
            <a:chExt cx="19537500" cy="4005467"/>
          </a:xfrm>
        </p:grpSpPr>
        <p:graphicFrame>
          <p:nvGraphicFramePr>
            <p:cNvPr id="621"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30" name="Group"/>
            <p:cNvGrpSpPr/>
            <p:nvPr/>
          </p:nvGrpSpPr>
          <p:grpSpPr>
            <a:xfrm>
              <a:off x="3507307" y="2756806"/>
              <a:ext cx="14720373" cy="18662"/>
              <a:chOff x="0" y="0"/>
              <a:chExt cx="14720371" cy="18660"/>
            </a:xfrm>
          </p:grpSpPr>
          <p:sp>
            <p:nvSpPr>
              <p:cNvPr id="622"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3"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4"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5"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6"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7"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8"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29"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631"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632"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3"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4"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5"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6"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37"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38"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39"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40"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1"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2"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3"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4"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45"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47" name="What if we had more linked lists??…"/>
          <p:cNvSpPr txBox="1"/>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48" name="k"/>
          <p:cNvSpPr txBox="1"/>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649" name="3 sorted lists: 3∛n"/>
          <p:cNvSpPr txBox="1"/>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650" name="log n sorted lists:"/>
          <p:cNvSpPr txBox="1"/>
          <p:nvPr/>
        </p:nvSpPr>
        <p:spPr>
          <a:xfrm>
            <a:off x="-7248" y="5425135"/>
            <a:ext cx="8203075" cy="120151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a:t>
            </a:r>
          </a:p>
        </p:txBody>
      </p:sp>
      <p:sp>
        <p:nvSpPr>
          <p:cNvPr id="651" name="k sorted lists: k√n"/>
          <p:cNvSpPr txBox="1"/>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aphicFrame>
        <p:nvGraphicFramePr>
          <p:cNvPr id="652"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4"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680" name="Group"/>
          <p:cNvGrpSpPr/>
          <p:nvPr/>
        </p:nvGrpSpPr>
        <p:grpSpPr>
          <a:xfrm>
            <a:off x="2425700" y="9539420"/>
            <a:ext cx="19537501" cy="4005469"/>
            <a:chOff x="63500" y="63500"/>
            <a:chExt cx="19537500" cy="4005467"/>
          </a:xfrm>
        </p:grpSpPr>
        <p:graphicFrame>
          <p:nvGraphicFramePr>
            <p:cNvPr id="655"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664" name="Group"/>
            <p:cNvGrpSpPr/>
            <p:nvPr/>
          </p:nvGrpSpPr>
          <p:grpSpPr>
            <a:xfrm>
              <a:off x="3507307" y="2756806"/>
              <a:ext cx="14720373" cy="18662"/>
              <a:chOff x="0" y="0"/>
              <a:chExt cx="14720371" cy="18660"/>
            </a:xfrm>
          </p:grpSpPr>
          <p:sp>
            <p:nvSpPr>
              <p:cNvPr id="656"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7"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8"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59"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0"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1"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2"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3"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665"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666"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7"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8"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69"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0"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1"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72"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73"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674"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5"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6"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7"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8"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79"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681" name="What if we had more linked lists??…"/>
          <p:cNvSpPr txBox="1"/>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682" name="k"/>
          <p:cNvSpPr txBox="1"/>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683" name="log n"/>
          <p:cNvSpPr txBox="1"/>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684" name="3 sorted lists: 3∛n"/>
          <p:cNvSpPr txBox="1"/>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685" name="log n sorted lists: log n   √n"/>
          <p:cNvSpPr txBox="1"/>
          <p:nvPr/>
        </p:nvSpPr>
        <p:spPr>
          <a:xfrm>
            <a:off x="-7248" y="5425135"/>
            <a:ext cx="10669492" cy="132238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a:t>
            </a:r>
          </a:p>
        </p:txBody>
      </p:sp>
      <p:sp>
        <p:nvSpPr>
          <p:cNvPr id="686" name="k sorted lists: k√n"/>
          <p:cNvSpPr txBox="1"/>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pSp>
        <p:nvGrpSpPr>
          <p:cNvPr id="689" name="Group"/>
          <p:cNvGrpSpPr/>
          <p:nvPr/>
        </p:nvGrpSpPr>
        <p:grpSpPr>
          <a:xfrm>
            <a:off x="11991989" y="4981173"/>
            <a:ext cx="7930820" cy="1031261"/>
            <a:chOff x="-756437" y="-93039"/>
            <a:chExt cx="7930819" cy="1031259"/>
          </a:xfrm>
        </p:grpSpPr>
        <p:sp>
          <p:nvSpPr>
            <p:cNvPr id="687" name="What is     √n equal to?"/>
            <p:cNvSpPr txBox="1"/>
            <p:nvPr/>
          </p:nvSpPr>
          <p:spPr>
            <a:xfrm>
              <a:off x="-756438" y="-93040"/>
              <a:ext cx="7930821"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What is     √n equal to?</a:t>
              </a:r>
            </a:p>
          </p:txBody>
        </p:sp>
        <p:sp>
          <p:nvSpPr>
            <p:cNvPr id="688" name="log n"/>
            <p:cNvSpPr txBox="1"/>
            <p:nvPr/>
          </p:nvSpPr>
          <p:spPr>
            <a:xfrm>
              <a:off x="1691294" y="37384"/>
              <a:ext cx="1575474"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graphicFrame>
        <p:nvGraphicFramePr>
          <p:cNvPr id="690"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9"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2"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718" name="Group"/>
          <p:cNvGrpSpPr/>
          <p:nvPr/>
        </p:nvGrpSpPr>
        <p:grpSpPr>
          <a:xfrm>
            <a:off x="2425700" y="9539420"/>
            <a:ext cx="19537501" cy="4005469"/>
            <a:chOff x="63500" y="63500"/>
            <a:chExt cx="19537500" cy="4005467"/>
          </a:xfrm>
        </p:grpSpPr>
        <p:graphicFrame>
          <p:nvGraphicFramePr>
            <p:cNvPr id="693"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702" name="Group"/>
            <p:cNvGrpSpPr/>
            <p:nvPr/>
          </p:nvGrpSpPr>
          <p:grpSpPr>
            <a:xfrm>
              <a:off x="3507307" y="2756806"/>
              <a:ext cx="14720373" cy="18662"/>
              <a:chOff x="0" y="0"/>
              <a:chExt cx="14720371" cy="18660"/>
            </a:xfrm>
          </p:grpSpPr>
          <p:sp>
            <p:nvSpPr>
              <p:cNvPr id="694"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5"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6"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7"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8"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699"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0"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1"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03"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704"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5"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6"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7"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8"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09"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10"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11"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12"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3"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4"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5"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6"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17"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719" name="What if we had more linked lists??…"/>
          <p:cNvSpPr txBox="1"/>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720" name="k"/>
          <p:cNvSpPr txBox="1"/>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721" name="log n"/>
          <p:cNvSpPr txBox="1"/>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722" name="3 sorted lists: 3∛n"/>
          <p:cNvSpPr txBox="1"/>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723" name="log n sorted lists: log n   √n"/>
          <p:cNvSpPr txBox="1"/>
          <p:nvPr/>
        </p:nvSpPr>
        <p:spPr>
          <a:xfrm>
            <a:off x="-7248" y="5425135"/>
            <a:ext cx="10669492" cy="132238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a:t>
            </a:r>
          </a:p>
        </p:txBody>
      </p:sp>
      <p:sp>
        <p:nvSpPr>
          <p:cNvPr id="724" name="k sorted lists: k√n"/>
          <p:cNvSpPr txBox="1"/>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pSp>
        <p:nvGrpSpPr>
          <p:cNvPr id="727" name="Group"/>
          <p:cNvGrpSpPr/>
          <p:nvPr/>
        </p:nvGrpSpPr>
        <p:grpSpPr>
          <a:xfrm>
            <a:off x="11991989" y="4981173"/>
            <a:ext cx="7930820" cy="1031261"/>
            <a:chOff x="-756437" y="-93039"/>
            <a:chExt cx="7930819" cy="1031259"/>
          </a:xfrm>
        </p:grpSpPr>
        <p:sp>
          <p:nvSpPr>
            <p:cNvPr id="725" name="What is     √n equal to?"/>
            <p:cNvSpPr txBox="1"/>
            <p:nvPr/>
          </p:nvSpPr>
          <p:spPr>
            <a:xfrm>
              <a:off x="-756438" y="-93040"/>
              <a:ext cx="7930821"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What is     √n equal to?</a:t>
              </a:r>
            </a:p>
          </p:txBody>
        </p:sp>
        <p:sp>
          <p:nvSpPr>
            <p:cNvPr id="726" name="log n"/>
            <p:cNvSpPr txBox="1"/>
            <p:nvPr/>
          </p:nvSpPr>
          <p:spPr>
            <a:xfrm>
              <a:off x="1691294" y="37384"/>
              <a:ext cx="1575474"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grpSp>
        <p:nvGrpSpPr>
          <p:cNvPr id="730" name="Group"/>
          <p:cNvGrpSpPr/>
          <p:nvPr/>
        </p:nvGrpSpPr>
        <p:grpSpPr>
          <a:xfrm>
            <a:off x="12951781" y="6342370"/>
            <a:ext cx="3575180" cy="1031261"/>
            <a:chOff x="780310" y="-93039"/>
            <a:chExt cx="3575179" cy="1031259"/>
          </a:xfrm>
        </p:grpSpPr>
        <p:sp>
          <p:nvSpPr>
            <p:cNvPr id="728" name="√n = 2"/>
            <p:cNvSpPr txBox="1"/>
            <p:nvPr/>
          </p:nvSpPr>
          <p:spPr>
            <a:xfrm>
              <a:off x="2062454" y="-93040"/>
              <a:ext cx="2293037" cy="10312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6200"/>
              </a:lvl1pPr>
            </a:lstStyle>
            <a:p>
              <a:pPr/>
              <a:r>
                <a:t>√n = 2</a:t>
              </a:r>
            </a:p>
          </p:txBody>
        </p:sp>
        <p:sp>
          <p:nvSpPr>
            <p:cNvPr id="729" name="log n"/>
            <p:cNvSpPr txBox="1"/>
            <p:nvPr/>
          </p:nvSpPr>
          <p:spPr>
            <a:xfrm>
              <a:off x="780310" y="135647"/>
              <a:ext cx="1575475" cy="573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grpSp>
      <p:graphicFrame>
        <p:nvGraphicFramePr>
          <p:cNvPr id="731"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3" name="Improving the Linked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Improving the Linked List</a:t>
            </a:r>
          </a:p>
        </p:txBody>
      </p:sp>
      <p:grpSp>
        <p:nvGrpSpPr>
          <p:cNvPr id="759" name="Group"/>
          <p:cNvGrpSpPr/>
          <p:nvPr/>
        </p:nvGrpSpPr>
        <p:grpSpPr>
          <a:xfrm>
            <a:off x="2425700" y="9539420"/>
            <a:ext cx="19537501" cy="4005469"/>
            <a:chOff x="63500" y="63500"/>
            <a:chExt cx="19537500" cy="4005467"/>
          </a:xfrm>
        </p:grpSpPr>
        <p:graphicFrame>
          <p:nvGraphicFramePr>
            <p:cNvPr id="734" name="Table"/>
            <p:cNvGraphicFramePr/>
            <p:nvPr/>
          </p:nvGraphicFramePr>
          <p:xfrm>
            <a:off x="63500" y="2153872"/>
            <a:ext cx="19537501"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23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34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59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defTabSz="876300">
                          <a:defRPr sz="1800">
                            <a:solidFill>
                              <a:srgbClr val="000000"/>
                            </a:solidFill>
                          </a:defRPr>
                        </a:pPr>
                        <a:r>
                          <a:rPr sz="4200">
                            <a:sym typeface="Helvetica Neue"/>
                          </a:rPr>
                          <a:t>79</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grpSp>
          <p:nvGrpSpPr>
            <p:cNvPr id="743" name="Group"/>
            <p:cNvGrpSpPr/>
            <p:nvPr/>
          </p:nvGrpSpPr>
          <p:grpSpPr>
            <a:xfrm>
              <a:off x="3507307" y="2756806"/>
              <a:ext cx="14720373" cy="18662"/>
              <a:chOff x="0" y="0"/>
              <a:chExt cx="14720371" cy="18660"/>
            </a:xfrm>
          </p:grpSpPr>
          <p:sp>
            <p:nvSpPr>
              <p:cNvPr id="735" name="Line"/>
              <p:cNvSpPr/>
              <p:nvPr/>
            </p:nvSpPr>
            <p:spPr>
              <a:xfrm>
                <a:off x="0"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6" name="Line"/>
              <p:cNvSpPr/>
              <p:nvPr/>
            </p:nvSpPr>
            <p:spPr>
              <a:xfrm>
                <a:off x="1916791" y="0"/>
                <a:ext cx="941964" cy="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7" name="Line"/>
              <p:cNvSpPr/>
              <p:nvPr/>
            </p:nvSpPr>
            <p:spPr>
              <a:xfrm>
                <a:off x="3833582"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8" name="Line"/>
              <p:cNvSpPr/>
              <p:nvPr/>
            </p:nvSpPr>
            <p:spPr>
              <a:xfrm>
                <a:off x="5750373"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39" name="Line"/>
              <p:cNvSpPr/>
              <p:nvPr/>
            </p:nvSpPr>
            <p:spPr>
              <a:xfrm>
                <a:off x="7667164"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0" name="Line"/>
              <p:cNvSpPr/>
              <p:nvPr/>
            </p:nvSpPr>
            <p:spPr>
              <a:xfrm>
                <a:off x="9583956"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1" name="Line"/>
              <p:cNvSpPr/>
              <p:nvPr/>
            </p:nvSpPr>
            <p:spPr>
              <a:xfrm>
                <a:off x="11681181"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2" name="Line"/>
              <p:cNvSpPr/>
              <p:nvPr/>
            </p:nvSpPr>
            <p:spPr>
              <a:xfrm>
                <a:off x="13778408" y="18660"/>
                <a:ext cx="941964"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44" name="Table"/>
            <p:cNvGraphicFramePr/>
            <p:nvPr/>
          </p:nvGraphicFramePr>
          <p:xfrm>
            <a:off x="63500" y="63500"/>
            <a:ext cx="19537501"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defTabSz="876300">
                          <a:defRPr sz="1800">
                            <a:solidFill>
                              <a:srgbClr val="000000"/>
                            </a:solidFill>
                          </a:defRPr>
                        </a:pPr>
                        <a:r>
                          <a:rPr sz="4200">
                            <a:sym typeface="Helvetica Neue"/>
                          </a:rPr>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42</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4200">
                            <a:sym typeface="Helvetica Neue"/>
                          </a:rPr>
                          <a:t>66</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1800">
                            <a:solidFill>
                              <a:srgbClr val="000000"/>
                            </a:solidFill>
                          </a:defRPr>
                        </a:pPr>
                        <a:r>
                          <a:rPr sz="5000">
                            <a:solidFill>
                              <a:srgbClr val="00FDFF"/>
                            </a:solidFill>
                            <a:sym typeface="Helvetica Neue"/>
                          </a:rPr>
                          <a:t>} √n</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defTabSz="876300">
                          <a:defRPr sz="4200">
                            <a:solidFill>
                              <a:srgbClr val="000000"/>
                            </a:solidFill>
                            <a:sym typeface="Helvetica Neue"/>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
          <p:nvSpPr>
            <p:cNvPr id="745" name="Line"/>
            <p:cNvSpPr/>
            <p:nvPr/>
          </p:nvSpPr>
          <p:spPr>
            <a:xfrm>
              <a:off x="3320369" y="667191"/>
              <a:ext cx="5150625" cy="1"/>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6" name="Line"/>
            <p:cNvSpPr/>
            <p:nvPr/>
          </p:nvSpPr>
          <p:spPr>
            <a:xfrm>
              <a:off x="9260287" y="686425"/>
              <a:ext cx="4912713" cy="13315"/>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7" name="Line"/>
            <p:cNvSpPr/>
            <p:nvPr/>
          </p:nvSpPr>
          <p:spPr>
            <a:xfrm>
              <a:off x="3016490" y="1224675"/>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8" name="Line"/>
            <p:cNvSpPr/>
            <p:nvPr/>
          </p:nvSpPr>
          <p:spPr>
            <a:xfrm>
              <a:off x="14661525"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49" name="Line"/>
            <p:cNvSpPr/>
            <p:nvPr/>
          </p:nvSpPr>
          <p:spPr>
            <a:xfrm>
              <a:off x="8839008" y="1243238"/>
              <a:ext cx="1" cy="937030"/>
            </a:xfrm>
            <a:prstGeom prst="line">
              <a:avLst/>
            </a:prstGeom>
            <a:noFill/>
            <a:ln w="889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0" name="√n"/>
            <p:cNvSpPr txBox="1"/>
            <p:nvPr/>
          </p:nvSpPr>
          <p:spPr>
            <a:xfrm>
              <a:off x="5166854"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51" name="√n"/>
            <p:cNvSpPr txBox="1"/>
            <p:nvPr/>
          </p:nvSpPr>
          <p:spPr>
            <a:xfrm>
              <a:off x="10940732" y="3337083"/>
              <a:ext cx="699718" cy="7307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52" name="√n"/>
            <p:cNvSpPr txBox="1"/>
            <p:nvPr/>
          </p:nvSpPr>
          <p:spPr>
            <a:xfrm>
              <a:off x="16711567" y="3338198"/>
              <a:ext cx="699718" cy="730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76300">
                <a:defRPr sz="3600">
                  <a:latin typeface="Helvetica Neue"/>
                  <a:ea typeface="Helvetica Neue"/>
                  <a:cs typeface="Helvetica Neue"/>
                  <a:sym typeface="Helvetica Neue"/>
                </a:defRPr>
              </a:lvl1pPr>
            </a:lstStyle>
            <a:p>
              <a:pPr/>
              <a:r>
                <a:t>√n</a:t>
              </a:r>
            </a:p>
          </p:txBody>
        </p:sp>
        <p:sp>
          <p:nvSpPr>
            <p:cNvPr id="753" name="Line"/>
            <p:cNvSpPr/>
            <p:nvPr/>
          </p:nvSpPr>
          <p:spPr>
            <a:xfrm>
              <a:off x="5937705" y="3849246"/>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4" name="Line"/>
            <p:cNvSpPr/>
            <p:nvPr/>
          </p:nvSpPr>
          <p:spPr>
            <a:xfrm>
              <a:off x="11686002" y="3792839"/>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5" name="Line"/>
            <p:cNvSpPr/>
            <p:nvPr/>
          </p:nvSpPr>
          <p:spPr>
            <a:xfrm>
              <a:off x="17482805" y="3785870"/>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6" name="Line"/>
            <p:cNvSpPr/>
            <p:nvPr/>
          </p:nvSpPr>
          <p:spPr>
            <a:xfrm flipH="1">
              <a:off x="3040824" y="3825084"/>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7" name="Line"/>
            <p:cNvSpPr/>
            <p:nvPr/>
          </p:nvSpPr>
          <p:spPr>
            <a:xfrm flipH="1">
              <a:off x="8811854" y="3792839"/>
              <a:ext cx="1876855"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58" name="Line"/>
            <p:cNvSpPr/>
            <p:nvPr/>
          </p:nvSpPr>
          <p:spPr>
            <a:xfrm flipH="1">
              <a:off x="14582885" y="3793952"/>
              <a:ext cx="1876854" cy="1"/>
            </a:xfrm>
            <a:prstGeom prst="line">
              <a:avLst/>
            </a:prstGeom>
            <a:noFill/>
            <a:ln w="76200" cap="flat">
              <a:solidFill>
                <a:srgbClr val="00FDFF"/>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sp>
        <p:nvSpPr>
          <p:cNvPr id="760" name="What if we had more linked lists??…"/>
          <p:cNvSpPr txBox="1"/>
          <p:nvPr>
            <p:ph type="title" idx="4294967295"/>
          </p:nvPr>
        </p:nvSpPr>
        <p:spPr>
          <a:xfrm>
            <a:off x="-7248" y="1956547"/>
            <a:ext cx="13142315" cy="2270900"/>
          </a:xfrm>
          <a:prstGeom prst="rect">
            <a:avLst/>
          </a:prstGeom>
        </p:spPr>
        <p:txBody>
          <a:bodyPr lIns="76200" tIns="76200" rIns="76200" bIns="76200" anchor="t">
            <a:noAutofit/>
          </a:bodyPr>
          <a:lstStyle/>
          <a:p>
            <a:pPr marL="574357" defTabSz="819150">
              <a:lnSpc>
                <a:spcPct val="90000"/>
              </a:lnSpc>
              <a:buFont typeface="Helvetica Neue"/>
              <a:defRPr sz="5900"/>
            </a:pPr>
            <a:r>
              <a:t>What if we had more linked lists??</a:t>
            </a:r>
          </a:p>
          <a:p>
            <a:pPr marL="1323657" indent="-749300" defTabSz="819150">
              <a:lnSpc>
                <a:spcPct val="90000"/>
              </a:lnSpc>
              <a:buSzPct val="75000"/>
              <a:buFont typeface="Helvetica Neue"/>
              <a:defRPr sz="5900"/>
            </a:pPr>
            <a:r>
              <a:t>2 sorted lists: 2√n</a:t>
            </a:r>
          </a:p>
        </p:txBody>
      </p:sp>
      <p:sp>
        <p:nvSpPr>
          <p:cNvPr id="761" name="k"/>
          <p:cNvSpPr txBox="1"/>
          <p:nvPr/>
        </p:nvSpPr>
        <p:spPr>
          <a:xfrm>
            <a:off x="5561760" y="4666307"/>
            <a:ext cx="943573"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k</a:t>
            </a:r>
          </a:p>
        </p:txBody>
      </p:sp>
      <p:sp>
        <p:nvSpPr>
          <p:cNvPr id="762" name="log n"/>
          <p:cNvSpPr txBox="1"/>
          <p:nvPr/>
        </p:nvSpPr>
        <p:spPr>
          <a:xfrm>
            <a:off x="7875102" y="5487753"/>
            <a:ext cx="1575474" cy="573886"/>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marL="574357" algn="l" defTabSz="819150">
              <a:lnSpc>
                <a:spcPct val="90000"/>
              </a:lnSpc>
              <a:defRPr b="1" sz="2800">
                <a:latin typeface="Helvetica Neue"/>
                <a:ea typeface="Helvetica Neue"/>
                <a:cs typeface="Helvetica Neue"/>
                <a:sym typeface="Helvetica Neue"/>
              </a:defRPr>
            </a:lvl1pPr>
          </a:lstStyle>
          <a:p>
            <a:pPr/>
            <a:r>
              <a:t>log n</a:t>
            </a:r>
          </a:p>
        </p:txBody>
      </p:sp>
      <p:sp>
        <p:nvSpPr>
          <p:cNvPr id="763" name="3 sorted lists: 3∛n"/>
          <p:cNvSpPr txBox="1"/>
          <p:nvPr/>
        </p:nvSpPr>
        <p:spPr>
          <a:xfrm>
            <a:off x="-7248" y="3605529"/>
            <a:ext cx="7903447"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3 sorted lists: 3∛n</a:t>
            </a:r>
          </a:p>
        </p:txBody>
      </p:sp>
      <p:sp>
        <p:nvSpPr>
          <p:cNvPr id="764" name="log n sorted lists: log n   √n = 2 log n : logarithmic behavior!"/>
          <p:cNvSpPr txBox="1"/>
          <p:nvPr/>
        </p:nvSpPr>
        <p:spPr>
          <a:xfrm>
            <a:off x="-7248" y="5425135"/>
            <a:ext cx="23641048" cy="3284436"/>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lvl1pPr marL="1323657" indent="-749300" algn="l" defTabSz="819150">
              <a:lnSpc>
                <a:spcPct val="90000"/>
              </a:lnSpc>
              <a:buSzPct val="75000"/>
              <a:buFont typeface="Helvetica Neue"/>
              <a:buChar char="•"/>
              <a:defRPr sz="5900"/>
            </a:lvl1pPr>
          </a:lstStyle>
          <a:p>
            <a:pPr/>
            <a:r>
              <a:t>log n sorted lists: log n   √n = 2 log n : logarithmic behavior!</a:t>
            </a:r>
          </a:p>
        </p:txBody>
      </p:sp>
      <p:sp>
        <p:nvSpPr>
          <p:cNvPr id="765" name="k sorted lists: k√n"/>
          <p:cNvSpPr txBox="1"/>
          <p:nvPr/>
        </p:nvSpPr>
        <p:spPr>
          <a:xfrm>
            <a:off x="-7248" y="4481750"/>
            <a:ext cx="7476779" cy="105325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lstStyle/>
          <a:p>
            <a:pPr marL="1323657" indent="-749300" algn="l" defTabSz="819150">
              <a:lnSpc>
                <a:spcPct val="90000"/>
              </a:lnSpc>
              <a:buSzPct val="75000"/>
              <a:buFont typeface="Helvetica Neue"/>
              <a:buChar char="•"/>
              <a:defRPr sz="5900"/>
            </a:pPr>
            <a:r>
              <a:rPr i="1">
                <a:latin typeface="Helvetica Neue"/>
                <a:ea typeface="Helvetica Neue"/>
                <a:cs typeface="Helvetica Neue"/>
                <a:sym typeface="Helvetica Neue"/>
              </a:rPr>
              <a:t>k</a:t>
            </a:r>
            <a:r>
              <a:t> sorted lists: k√n</a:t>
            </a:r>
          </a:p>
        </p:txBody>
      </p:sp>
      <p:graphicFrame>
        <p:nvGraphicFramePr>
          <p:cNvPr id="766" name="Table"/>
          <p:cNvGraphicFramePr/>
          <p:nvPr/>
        </p:nvGraphicFramePr>
        <p:xfrm>
          <a:off x="2429599" y="7510426"/>
          <a:ext cx="19537502"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52480"/>
                <a:gridCol w="1952480"/>
                <a:gridCol w="1952480"/>
                <a:gridCol w="1952480"/>
                <a:gridCol w="1952480"/>
                <a:gridCol w="1952480"/>
                <a:gridCol w="1952480"/>
                <a:gridCol w="1952480"/>
                <a:gridCol w="1952480"/>
                <a:gridCol w="1952480"/>
              </a:tblGrid>
              <a:tr h="1226615">
                <a:tc>
                  <a:txBody>
                    <a:bodyPr/>
                    <a:lstStyle/>
                    <a:p>
                      <a:pPr algn="ctr" defTabSz="876300">
                        <a:defRPr>
                          <a:solidFill>
                            <a:srgbClr val="000000"/>
                          </a:solidFill>
                        </a:defRPr>
                      </a:pPr>
                      <a:r>
                        <a:rPr sz="4200"/>
                        <a:t>L1</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14</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sz="5000">
                          <a:solidFill>
                            <a:srgbClr val="00FDFF"/>
                          </a:solidFill>
                        </a:defRPr>
                      </a:pP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101600">
                      <a:solidFill>
                        <a:srgbClr val="000000"/>
                      </a:solidFill>
                      <a:miter lim="400000"/>
                    </a:lnL>
                    <a:lnR w="101600">
                      <a:solidFill>
                        <a:srgbClr val="000000"/>
                      </a:solidFill>
                      <a:miter lim="400000"/>
                    </a:lnR>
                    <a:lnT w="101600">
                      <a:solidFill>
                        <a:srgbClr val="000000"/>
                      </a:solidFill>
                      <a:miter lim="400000"/>
                    </a:lnT>
                    <a:lnB w="1016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8" name="Skip List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a:t>
            </a:r>
          </a:p>
        </p:txBody>
      </p:sp>
      <p:sp>
        <p:nvSpPr>
          <p:cNvPr id="769" name="log n linked lists look like a binary tree (and act like one!)"/>
          <p:cNvSpPr txBox="1"/>
          <p:nvPr>
            <p:ph type="title" idx="4294967295"/>
          </p:nvPr>
        </p:nvSpPr>
        <p:spPr>
          <a:xfrm>
            <a:off x="371476" y="2222128"/>
            <a:ext cx="23641048" cy="7610898"/>
          </a:xfrm>
          <a:prstGeom prst="rect">
            <a:avLst/>
          </a:prstGeom>
        </p:spPr>
        <p:txBody>
          <a:bodyPr lIns="76200" tIns="76200" rIns="76200" bIns="76200" anchor="t">
            <a:noAutofit/>
          </a:bodyPr>
          <a:lstStyle>
            <a:lvl1pPr marL="574357" defTabSz="819150">
              <a:lnSpc>
                <a:spcPct val="90000"/>
              </a:lnSpc>
              <a:defRPr sz="5900"/>
            </a:lvl1pPr>
          </a:lstStyle>
          <a:p>
            <a:pPr/>
            <a:r>
              <a:t>log n linked lists look like a binary tree (and act like one!)</a:t>
            </a:r>
          </a:p>
        </p:txBody>
      </p:sp>
      <p:graphicFrame>
        <p:nvGraphicFramePr>
          <p:cNvPr id="770" name="Table"/>
          <p:cNvGraphicFramePr/>
          <p:nvPr/>
        </p:nvGraphicFramePr>
        <p:xfrm>
          <a:off x="496514" y="9036619"/>
          <a:ext cx="23414534"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0203"/>
                <a:gridCol w="2600203"/>
                <a:gridCol w="2600203"/>
                <a:gridCol w="2600203"/>
                <a:gridCol w="2600203"/>
                <a:gridCol w="2600203"/>
                <a:gridCol w="2600203"/>
                <a:gridCol w="2600203"/>
                <a:gridCol w="2600203"/>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23</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42</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72</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grpSp>
        <p:nvGrpSpPr>
          <p:cNvPr id="779" name="Group"/>
          <p:cNvGrpSpPr/>
          <p:nvPr/>
        </p:nvGrpSpPr>
        <p:grpSpPr>
          <a:xfrm>
            <a:off x="2566696" y="9616054"/>
            <a:ext cx="19250610" cy="24405"/>
            <a:chOff x="0" y="0"/>
            <a:chExt cx="19250609" cy="24403"/>
          </a:xfrm>
        </p:grpSpPr>
        <p:sp>
          <p:nvSpPr>
            <p:cNvPr id="771" name="Line"/>
            <p:cNvSpPr/>
            <p:nvPr/>
          </p:nvSpPr>
          <p:spPr>
            <a:xfrm>
              <a:off x="0" y="0"/>
              <a:ext cx="1231856" cy="0"/>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2" name="Line"/>
            <p:cNvSpPr/>
            <p:nvPr/>
          </p:nvSpPr>
          <p:spPr>
            <a:xfrm>
              <a:off x="2506689" y="0"/>
              <a:ext cx="1231856" cy="0"/>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3" name="Line"/>
            <p:cNvSpPr/>
            <p:nvPr/>
          </p:nvSpPr>
          <p:spPr>
            <a:xfrm>
              <a:off x="5013378"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4" name="Line"/>
            <p:cNvSpPr/>
            <p:nvPr/>
          </p:nvSpPr>
          <p:spPr>
            <a:xfrm>
              <a:off x="7520068"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5" name="Line"/>
            <p:cNvSpPr/>
            <p:nvPr/>
          </p:nvSpPr>
          <p:spPr>
            <a:xfrm>
              <a:off x="10026757" y="24403"/>
              <a:ext cx="1231857"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6" name="Line"/>
            <p:cNvSpPr/>
            <p:nvPr/>
          </p:nvSpPr>
          <p:spPr>
            <a:xfrm>
              <a:off x="12533445" y="24403"/>
              <a:ext cx="1231857"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7" name="Line"/>
            <p:cNvSpPr/>
            <p:nvPr/>
          </p:nvSpPr>
          <p:spPr>
            <a:xfrm>
              <a:off x="15276100"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78" name="Line"/>
            <p:cNvSpPr/>
            <p:nvPr/>
          </p:nvSpPr>
          <p:spPr>
            <a:xfrm>
              <a:off x="18018754" y="24403"/>
              <a:ext cx="1231856" cy="1"/>
            </a:xfrm>
            <a:prstGeom prst="line">
              <a:avLst/>
            </a:prstGeom>
            <a:noFill/>
            <a:ln w="50800" cap="flat">
              <a:solidFill>
                <a:srgbClr val="7F0325"/>
              </a:solidFill>
              <a:prstDash val="solid"/>
              <a:miter lim="400000"/>
              <a:headEnd type="triangle" w="med" len="med"/>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pSp>
      <p:graphicFrame>
        <p:nvGraphicFramePr>
          <p:cNvPr id="780" name="Table"/>
          <p:cNvGraphicFramePr/>
          <p:nvPr/>
        </p:nvGraphicFramePr>
        <p:xfrm>
          <a:off x="477532" y="7108114"/>
          <a:ext cx="23452523" cy="12393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34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66</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sp>
        <p:nvSpPr>
          <p:cNvPr id="781" name="Line"/>
          <p:cNvSpPr/>
          <p:nvPr/>
        </p:nvSpPr>
        <p:spPr>
          <a:xfrm flipH="1">
            <a:off x="1833804"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2" name="Line"/>
          <p:cNvSpPr/>
          <p:nvPr/>
        </p:nvSpPr>
        <p:spPr>
          <a:xfrm>
            <a:off x="6955836"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3" name="Line"/>
          <p:cNvSpPr/>
          <p:nvPr/>
        </p:nvSpPr>
        <p:spPr>
          <a:xfrm>
            <a:off x="12191999" y="8118725"/>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4" name="Line"/>
          <p:cNvSpPr/>
          <p:nvPr/>
        </p:nvSpPr>
        <p:spPr>
          <a:xfrm>
            <a:off x="2269618" y="7718248"/>
            <a:ext cx="4193054"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5" name="Line"/>
          <p:cNvSpPr/>
          <p:nvPr/>
        </p:nvSpPr>
        <p:spPr>
          <a:xfrm>
            <a:off x="7548319" y="7723859"/>
            <a:ext cx="4193053"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graphicFrame>
        <p:nvGraphicFramePr>
          <p:cNvPr id="786" name="Table"/>
          <p:cNvGraphicFramePr/>
          <p:nvPr/>
        </p:nvGraphicFramePr>
        <p:xfrm>
          <a:off x="475263" y="5414269"/>
          <a:ext cx="23452523"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50</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graphicFrame>
        <p:nvGraphicFramePr>
          <p:cNvPr id="787" name="Table"/>
          <p:cNvGraphicFramePr/>
          <p:nvPr/>
        </p:nvGraphicFramePr>
        <p:xfrm>
          <a:off x="475263" y="3771706"/>
          <a:ext cx="23452523" cy="12393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04424"/>
                <a:gridCol w="2604424"/>
                <a:gridCol w="2604424"/>
                <a:gridCol w="2604424"/>
                <a:gridCol w="2604424"/>
                <a:gridCol w="2604424"/>
                <a:gridCol w="2604424"/>
                <a:gridCol w="2604424"/>
                <a:gridCol w="2604424"/>
              </a:tblGrid>
              <a:tr h="1226615">
                <a:tc>
                  <a:txBody>
                    <a:bodyPr/>
                    <a:lstStyle/>
                    <a:p>
                      <a:pPr algn="ctr" defTabSz="876300">
                        <a:defRPr>
                          <a:solidFill>
                            <a:srgbClr val="000000"/>
                          </a:solidFill>
                        </a:defRPr>
                      </a:pPr>
                      <a:r>
                        <a:rPr sz="4200"/>
                        <a:t>14</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42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sz="5000">
                          <a:solidFill>
                            <a:srgbClr val="000000"/>
                          </a:solidFill>
                        </a:defRPr>
                      </a:pP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c>
                  <a:txBody>
                    <a:bodyPr/>
                    <a:lstStyle/>
                    <a:p>
                      <a:pPr algn="ctr" defTabSz="876300">
                        <a:defRPr>
                          <a:solidFill>
                            <a:srgbClr val="000000"/>
                          </a:solidFill>
                        </a:defRPr>
                      </a:pPr>
                      <a:r>
                        <a:rPr sz="4200"/>
                        <a:t>79</a:t>
                      </a:r>
                    </a:p>
                  </a:txBody>
                  <a:tcPr marL="50800" marR="50800" marT="50800" marB="50800" anchor="ctr" anchorCtr="0" horzOverflow="overflow">
                    <a:lnL w="63500">
                      <a:solidFill>
                        <a:srgbClr val="000000"/>
                      </a:solidFill>
                      <a:miter lim="400000"/>
                    </a:lnL>
                    <a:lnR w="63500">
                      <a:solidFill>
                        <a:srgbClr val="000000"/>
                      </a:solidFill>
                      <a:miter lim="400000"/>
                    </a:lnR>
                    <a:lnT w="63500">
                      <a:solidFill>
                        <a:srgbClr val="000000"/>
                      </a:solidFill>
                      <a:miter lim="400000"/>
                    </a:lnT>
                    <a:lnB w="63500">
                      <a:solidFill>
                        <a:srgbClr val="000000"/>
                      </a:solidFill>
                      <a:miter lim="400000"/>
                    </a:lnB>
                  </a:tcPr>
                </a:tc>
              </a:tr>
            </a:tbl>
          </a:graphicData>
        </a:graphic>
      </p:graphicFrame>
      <p:sp>
        <p:nvSpPr>
          <p:cNvPr id="788" name="Line"/>
          <p:cNvSpPr/>
          <p:nvPr/>
        </p:nvSpPr>
        <p:spPr>
          <a:xfrm>
            <a:off x="17428164" y="8208804"/>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89" name="Line"/>
          <p:cNvSpPr/>
          <p:nvPr/>
        </p:nvSpPr>
        <p:spPr>
          <a:xfrm>
            <a:off x="22550195" y="8240817"/>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0" name="Line"/>
          <p:cNvSpPr/>
          <p:nvPr/>
        </p:nvSpPr>
        <p:spPr>
          <a:xfrm>
            <a:off x="12827020" y="7718247"/>
            <a:ext cx="4193053"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1" name="Line"/>
          <p:cNvSpPr/>
          <p:nvPr/>
        </p:nvSpPr>
        <p:spPr>
          <a:xfrm>
            <a:off x="17798696" y="7718247"/>
            <a:ext cx="4193054"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2" name="Line"/>
          <p:cNvSpPr/>
          <p:nvPr/>
        </p:nvSpPr>
        <p:spPr>
          <a:xfrm>
            <a:off x="2255756" y="6050043"/>
            <a:ext cx="940016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3" name="Line"/>
          <p:cNvSpPr/>
          <p:nvPr/>
        </p:nvSpPr>
        <p:spPr>
          <a:xfrm>
            <a:off x="12813158" y="6050042"/>
            <a:ext cx="923001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4" name="Line"/>
          <p:cNvSpPr/>
          <p:nvPr/>
        </p:nvSpPr>
        <p:spPr>
          <a:xfrm>
            <a:off x="2298294" y="4381839"/>
            <a:ext cx="19787411" cy="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5" name="Line"/>
          <p:cNvSpPr/>
          <p:nvPr/>
        </p:nvSpPr>
        <p:spPr>
          <a:xfrm flipH="1">
            <a:off x="1833804" y="6294225"/>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6" name="Line"/>
          <p:cNvSpPr/>
          <p:nvPr/>
        </p:nvSpPr>
        <p:spPr>
          <a:xfrm>
            <a:off x="12191999" y="6294225"/>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7" name="Line"/>
          <p:cNvSpPr/>
          <p:nvPr/>
        </p:nvSpPr>
        <p:spPr>
          <a:xfrm>
            <a:off x="22550195" y="6416316"/>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8" name="Line"/>
          <p:cNvSpPr/>
          <p:nvPr/>
        </p:nvSpPr>
        <p:spPr>
          <a:xfrm flipH="1">
            <a:off x="1833804" y="4571802"/>
            <a:ext cx="1" cy="1127550"/>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799" name="Line"/>
          <p:cNvSpPr/>
          <p:nvPr/>
        </p:nvSpPr>
        <p:spPr>
          <a:xfrm>
            <a:off x="22550195" y="4693893"/>
            <a:ext cx="1" cy="1127551"/>
          </a:xfrm>
          <a:prstGeom prst="line">
            <a:avLst/>
          </a:prstGeom>
          <a:ln w="50800">
            <a:solidFill>
              <a:srgbClr val="7F0325"/>
            </a:solidFill>
            <a:miter lim="400000"/>
            <a:headEnd type="triangle"/>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1"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02" name="We just determined that the best option if we have n elements is to have log2n lists."/>
          <p:cNvSpPr txBox="1"/>
          <p:nvPr>
            <p:ph type="title" idx="4294967295"/>
          </p:nvPr>
        </p:nvSpPr>
        <p:spPr>
          <a:xfrm>
            <a:off x="499248" y="4614447"/>
            <a:ext cx="22802851" cy="4487107"/>
          </a:xfrm>
          <a:prstGeom prst="rect">
            <a:avLst/>
          </a:prstGeom>
        </p:spPr>
        <p:txBody>
          <a:bodyPr lIns="76200" tIns="76200" rIns="76200" bIns="76200" anchor="t">
            <a:noAutofit/>
          </a:bodyPr>
          <a:lstStyle/>
          <a:p>
            <a:pPr marL="574357" defTabSz="819150">
              <a:lnSpc>
                <a:spcPct val="90000"/>
              </a:lnSpc>
              <a:defRPr sz="8200"/>
            </a:pPr>
          </a:p>
          <a:p>
            <a:pPr marL="574357" defTabSz="819150">
              <a:lnSpc>
                <a:spcPct val="90000"/>
              </a:lnSpc>
              <a:defRPr sz="8200"/>
            </a:pPr>
            <a:r>
              <a:t>We just determined that the best option if we have </a:t>
            </a:r>
            <a:r>
              <a:rPr b="1" i="1" sz="9000">
                <a:latin typeface="Courier New"/>
                <a:ea typeface="Courier New"/>
                <a:cs typeface="Courier New"/>
                <a:sym typeface="Courier New"/>
              </a:rPr>
              <a:t>n</a:t>
            </a:r>
            <a:r>
              <a:t> elements is to have </a:t>
            </a:r>
            <a:r>
              <a:rPr b="1" i="1" sz="9000">
                <a:latin typeface="Courier New"/>
                <a:ea typeface="Courier New"/>
                <a:cs typeface="Courier New"/>
                <a:sym typeface="Courier New"/>
              </a:rPr>
              <a:t>log</a:t>
            </a:r>
            <a:r>
              <a:rPr b="1" baseline="-5999" i="1" sz="9000">
                <a:latin typeface="Courier New"/>
                <a:ea typeface="Courier New"/>
                <a:cs typeface="Courier New"/>
                <a:sym typeface="Courier New"/>
              </a:rPr>
              <a:t>2</a:t>
            </a:r>
            <a:r>
              <a:rPr b="1" i="1" sz="9000">
                <a:latin typeface="Courier New"/>
                <a:ea typeface="Courier New"/>
                <a:cs typeface="Courier New"/>
                <a:sym typeface="Courier New"/>
              </a:rPr>
              <a:t>n</a:t>
            </a:r>
            <a:r>
              <a:t> lists.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4"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05" name="To build a skip list, we could try to keep all the elements perfectly aligned — in the lowest list, we have n elements, and in the next list up we have n/2 elements, etc."/>
          <p:cNvSpPr txBox="1"/>
          <p:nvPr>
            <p:ph type="title" idx="4294967295"/>
          </p:nvPr>
        </p:nvSpPr>
        <p:spPr>
          <a:xfrm>
            <a:off x="499248" y="4614447"/>
            <a:ext cx="22802851" cy="5829711"/>
          </a:xfrm>
          <a:prstGeom prst="rect">
            <a:avLst/>
          </a:prstGeom>
        </p:spPr>
        <p:txBody>
          <a:bodyPr lIns="76200" tIns="76200" rIns="76200" bIns="76200" anchor="t">
            <a:noAutofit/>
          </a:bodyPr>
          <a:lstStyle>
            <a:lvl1pPr marL="574357" defTabSz="819150">
              <a:lnSpc>
                <a:spcPct val="90000"/>
              </a:lnSpc>
              <a:defRPr sz="8200"/>
            </a:lvl1pPr>
          </a:lstStyle>
          <a:p>
            <a:pPr/>
            <a:r>
              <a:t>To build a skip list, we could try to keep all the elements perfectly aligned — in the lowest list, we have n elements, and in the next list up we have n/2 elements, etc.</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7"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08" name="To build a skip list, we could try to keep all the elements perfectly aligned — in the lowest list, we have n elements, and in the next list up we have n/2 elements, etc.…"/>
          <p:cNvSpPr txBox="1"/>
          <p:nvPr>
            <p:ph type="title" idx="4294967295"/>
          </p:nvPr>
        </p:nvSpPr>
        <p:spPr>
          <a:xfrm>
            <a:off x="499248" y="4614447"/>
            <a:ext cx="22802851" cy="8821842"/>
          </a:xfrm>
          <a:prstGeom prst="rect">
            <a:avLst/>
          </a:prstGeom>
        </p:spPr>
        <p:txBody>
          <a:bodyPr lIns="76200" tIns="76200" rIns="76200" bIns="76200" anchor="t">
            <a:noAutofit/>
          </a:bodyPr>
          <a:lstStyle/>
          <a:p>
            <a:pPr marL="574357" defTabSz="819150">
              <a:lnSpc>
                <a:spcPct val="90000"/>
              </a:lnSpc>
              <a:defRPr sz="8200"/>
            </a:pPr>
            <a:r>
              <a:t>To build a skip list, we could try to keep all the elements perfectly aligned — in the lowest list, we have n elements, and in the next list up we have n/2 elements, etc.</a:t>
            </a:r>
          </a:p>
          <a:p>
            <a:pPr marL="574357" defTabSz="819150">
              <a:lnSpc>
                <a:spcPct val="90000"/>
              </a:lnSpc>
              <a:defRPr sz="8200"/>
            </a:pPr>
          </a:p>
          <a:p>
            <a:pPr marL="574357" algn="ctr" defTabSz="819150">
              <a:lnSpc>
                <a:spcPct val="90000"/>
              </a:lnSpc>
              <a:defRPr sz="8200"/>
            </a:pPr>
            <a:r>
              <a:t>This is not efficient…we would have to be moving links all over the place!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0" name="Building a Skip Li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a:t>
            </a:r>
          </a:p>
        </p:txBody>
      </p:sp>
      <p:sp>
        <p:nvSpPr>
          <p:cNvPr id="811" name="So…what we do instead is implement a probabilistic strategy — we flip a coin!"/>
          <p:cNvSpPr txBox="1"/>
          <p:nvPr>
            <p:ph type="title" idx="4294967295"/>
          </p:nvPr>
        </p:nvSpPr>
        <p:spPr>
          <a:xfrm>
            <a:off x="499248" y="4614447"/>
            <a:ext cx="22802851" cy="5829711"/>
          </a:xfrm>
          <a:prstGeom prst="rect">
            <a:avLst/>
          </a:prstGeom>
        </p:spPr>
        <p:txBody>
          <a:bodyPr lIns="76200" tIns="76200" rIns="76200" bIns="76200" anchor="t">
            <a:noAutofit/>
          </a:bodyPr>
          <a:lstStyle/>
          <a:p>
            <a:pPr marL="574357" defTabSz="819150">
              <a:lnSpc>
                <a:spcPct val="90000"/>
              </a:lnSpc>
              <a:defRPr sz="8200"/>
            </a:pPr>
            <a:r>
              <a:t>So…what we do instead is implement a </a:t>
            </a:r>
            <a:r>
              <a:rPr i="1">
                <a:latin typeface="Helvetica Neue"/>
                <a:ea typeface="Helvetica Neue"/>
                <a:cs typeface="Helvetica Neue"/>
                <a:sym typeface="Helvetica Neue"/>
              </a:rPr>
              <a:t>probabilistic strategy</a:t>
            </a:r>
            <a:r>
              <a:t> — we flip a coin!</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3" name="Building a Skip List Probabilistic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Building a Skip List Probabilistically</a:t>
            </a:r>
          </a:p>
        </p:txBody>
      </p:sp>
      <p:sp>
        <p:nvSpPr>
          <p:cNvPr id="814" name="All elements must go into the bottom list (search to find the spot)…"/>
          <p:cNvSpPr txBox="1"/>
          <p:nvPr/>
        </p:nvSpPr>
        <p:spPr>
          <a:xfrm>
            <a:off x="258047" y="3565555"/>
            <a:ext cx="23867906" cy="65848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1597413" indent="-1023055" algn="l" defTabSz="819150">
              <a:lnSpc>
                <a:spcPct val="90000"/>
              </a:lnSpc>
              <a:buSzPct val="100000"/>
              <a:buAutoNum type="arabicPeriod" startAt="1"/>
              <a:defRPr sz="5800"/>
            </a:pPr>
            <a:r>
              <a:t>All elements must go into the bottom list (search to find the spot)</a:t>
            </a:r>
          </a:p>
          <a:p>
            <a:pPr marL="1597413" indent="-1023055" algn="l" defTabSz="819150">
              <a:lnSpc>
                <a:spcPct val="90000"/>
              </a:lnSpc>
              <a:buSzPct val="100000"/>
              <a:buAutoNum type="arabicPeriod" startAt="1"/>
              <a:defRPr sz="5800"/>
            </a:pPr>
            <a:r>
              <a:t>After inserting into the bottom list, flip a fair, two sided coin. If the coin comes up heads, add the element to the next list up, and flip again, repeating step 2.</a:t>
            </a:r>
          </a:p>
          <a:p>
            <a:pPr marL="1597413" indent="-1023055" algn="l" defTabSz="819150">
              <a:lnSpc>
                <a:spcPct val="90000"/>
              </a:lnSpc>
              <a:buSzPct val="100000"/>
              <a:buAutoNum type="arabicPeriod" startAt="1"/>
              <a:defRPr sz="5800"/>
            </a:pPr>
            <a:r>
              <a:t>If the coin comes up tails, stop.</a:t>
            </a:r>
          </a:p>
          <a:p>
            <a:pPr marL="574357" algn="l" defTabSz="819150">
              <a:lnSpc>
                <a:spcPct val="90000"/>
              </a:lnSpc>
              <a:defRPr sz="5800"/>
            </a:pPr>
            <a:r>
              <a:t>(example on board - you do have to have -∞ on each level)</a:t>
            </a:r>
          </a:p>
          <a:p>
            <a:pPr marL="574357" algn="l" defTabSz="819150">
              <a:lnSpc>
                <a:spcPct val="90000"/>
              </a:lnSpc>
              <a:defRPr sz="5800"/>
            </a:pPr>
          </a:p>
          <a:p>
            <a:pPr marL="574357" algn="l" defTabSz="819150">
              <a:lnSpc>
                <a:spcPct val="90000"/>
              </a:lnSpc>
              <a:defRPr sz="5800"/>
            </a:pPr>
            <a:r>
              <a:t>Let's build one!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6" name="Skip Lists: Big(O) for Building, Searching, Delet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Skip Lists: Big(O) for Building, Searching, Deleting</a:t>
            </a:r>
          </a:p>
        </p:txBody>
      </p:sp>
      <p:sp>
        <p:nvSpPr>
          <p:cNvPr id="817" name="To search a skip list, we &quot;traverse&quot; the list level-by-level, and there is a high probability that there are log n levels. Each level up has a good probability to have approximately half the number of elements. There is a high probability that searching is O(log n).…"/>
          <p:cNvSpPr txBox="1"/>
          <p:nvPr/>
        </p:nvSpPr>
        <p:spPr>
          <a:xfrm>
            <a:off x="-25400" y="2385976"/>
            <a:ext cx="24434801" cy="78304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sz="5100"/>
            </a:pPr>
            <a:r>
              <a:t>To search a skip list, we "traverse" the list level-by-level, and there is a high probability that there are log n levels. Each level up has a good probability to have approximately half the number of elements. There is a high probability that searching is O(log n).</a:t>
            </a:r>
          </a:p>
          <a:p>
            <a:pPr>
              <a:defRPr sz="5100"/>
            </a:pPr>
          </a:p>
          <a:p>
            <a:pPr>
              <a:defRPr sz="5100"/>
            </a:pPr>
            <a:r>
              <a:t>To insert, we first search O(log n), and then we must flip the coin to keep adding. Worst case? O(∞). But, there is a </a:t>
            </a:r>
            <a:r>
              <a:rPr i="1">
                <a:latin typeface="Helvetica Neue"/>
                <a:ea typeface="Helvetica Neue"/>
                <a:cs typeface="Helvetica Neue"/>
                <a:sym typeface="Helvetica Neue"/>
              </a:rPr>
              <a:t>very good probability</a:t>
            </a:r>
            <a:r>
              <a:t> that we will have to do a small number of inserts up the list. So, this has a high probability of also being simply O(log n)</a:t>
            </a:r>
          </a:p>
          <a:p>
            <a:pPr>
              <a:defRPr sz="5100"/>
            </a:pPr>
          </a:p>
          <a:p>
            <a:pPr>
              <a:defRPr sz="5100"/>
            </a:pPr>
            <a:r>
              <a:t>To delete? Find the first instance of your value, then delete from all the lists — also O(log n).</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9"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20" name="Our second esoteric data structure is called a bloom filter, named for its creator, Burton Howard Bloom, who invented the data structure in 1970.…"/>
          <p:cNvSpPr txBox="1"/>
          <p:nvPr/>
        </p:nvSpPr>
        <p:spPr>
          <a:xfrm>
            <a:off x="1014624" y="3695525"/>
            <a:ext cx="22354752" cy="6324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Our second esoteric data structure is called a </a:t>
            </a:r>
            <a:r>
              <a:rPr i="1">
                <a:latin typeface="Helvetica Neue"/>
                <a:ea typeface="Helvetica Neue"/>
                <a:cs typeface="Helvetica Neue"/>
                <a:sym typeface="Helvetica Neue"/>
              </a:rPr>
              <a:t>bloom filter</a:t>
            </a:r>
            <a:r>
              <a:t>, named for its creator, Burton Howard Bloom, who invented the data structure in 1970.</a:t>
            </a:r>
          </a:p>
          <a:p>
            <a:pPr>
              <a:defRPr sz="6800"/>
            </a:pPr>
          </a:p>
          <a:p>
            <a:pPr>
              <a:defRPr sz="6800"/>
            </a:pPr>
            <a:r>
              <a:t>A bloom filter is a space efficient, probabilistic data structure that is used to tell whether a member is in a set.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2"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23" name="Bloom filters are a bit odd because they can definitely tell you whether an element is not in the set, but can only say whether the element is possibly in the set."/>
          <p:cNvSpPr txBox="1"/>
          <p:nvPr/>
        </p:nvSpPr>
        <p:spPr>
          <a:xfrm>
            <a:off x="1014624" y="3695525"/>
            <a:ext cx="22354752" cy="32007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Bloom filters are a bit odd because they can </a:t>
            </a:r>
            <a:r>
              <a:rPr i="1">
                <a:latin typeface="Helvetica Neue"/>
                <a:ea typeface="Helvetica Neue"/>
                <a:cs typeface="Helvetica Neue"/>
                <a:sym typeface="Helvetica Neue"/>
              </a:rPr>
              <a:t>definitely</a:t>
            </a:r>
            <a:r>
              <a:t> tell you whether an element is </a:t>
            </a:r>
            <a:r>
              <a:rPr i="1">
                <a:latin typeface="Helvetica Neue"/>
                <a:ea typeface="Helvetica Neue"/>
                <a:cs typeface="Helvetica Neue"/>
                <a:sym typeface="Helvetica Neue"/>
              </a:rPr>
              <a:t>not</a:t>
            </a:r>
            <a:r>
              <a:t> in the set, but can only say whether the element is </a:t>
            </a:r>
            <a:r>
              <a:rPr i="1">
                <a:latin typeface="Helvetica Neue"/>
                <a:ea typeface="Helvetica Neue"/>
                <a:cs typeface="Helvetica Neue"/>
                <a:sym typeface="Helvetica Neue"/>
              </a:rPr>
              <a:t>possibly</a:t>
            </a:r>
            <a:r>
              <a:t> in the set.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5"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26" name="In other words: “false positives” are possible, but “false negatives” are not.…"/>
          <p:cNvSpPr txBox="1"/>
          <p:nvPr/>
        </p:nvSpPr>
        <p:spPr>
          <a:xfrm>
            <a:off x="1014624" y="3695525"/>
            <a:ext cx="22354752" cy="5283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6800"/>
            </a:pPr>
            <a:r>
              <a:t>In other words: “false positives” are possible, but “false negatives” are not.</a:t>
            </a:r>
          </a:p>
          <a:p>
            <a:pPr>
              <a:defRPr sz="6800"/>
            </a:pPr>
            <a:r>
              <a:t>(A </a:t>
            </a:r>
            <a:r>
              <a:rPr i="1">
                <a:latin typeface="Helvetica Neue"/>
                <a:ea typeface="Helvetica Neue"/>
                <a:cs typeface="Helvetica Neue"/>
                <a:sym typeface="Helvetica Neue"/>
              </a:rPr>
              <a:t>false positive</a:t>
            </a:r>
            <a:r>
              <a:t> would say that the element is in the set when it isn’t, and a </a:t>
            </a:r>
            <a:r>
              <a:rPr i="1">
                <a:latin typeface="Helvetica Neue"/>
                <a:ea typeface="Helvetica Neue"/>
                <a:cs typeface="Helvetica Neue"/>
                <a:sym typeface="Helvetica Neue"/>
              </a:rPr>
              <a:t>false negative</a:t>
            </a:r>
            <a:r>
              <a:t> would say that the element is not in the set when it is.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8"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29" name="The idea is that we have a “bit array.” We will model a bit array with a regular array, but you can compress a bit array by up to 32x because there are 8 bits in a byte, and there are 4 bytes to a 32-bit number (thus, 32x!) (although Bloom Filters themselves need more space per element than 1 bit)."/>
          <p:cNvSpPr txBox="1"/>
          <p:nvPr/>
        </p:nvSpPr>
        <p:spPr>
          <a:xfrm>
            <a:off x="1014624" y="3695525"/>
            <a:ext cx="22354752" cy="52835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800"/>
            </a:lvl1pPr>
          </a:lstStyle>
          <a:p>
            <a:pPr/>
            <a:r>
              <a:t>The idea is that we have a “bit array.” We will model a bit array with a regular array, but you can compress a bit array by up to 32x because there are 8 bits in a byte, and there are 4 bytes to a 32-bit number (thus, 32x!) (although Bloom Filters themselves need more space per element than 1 bit).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1"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32" name="a bit array:"/>
          <p:cNvSpPr txBox="1"/>
          <p:nvPr/>
        </p:nvSpPr>
        <p:spPr>
          <a:xfrm>
            <a:off x="1014624" y="3695525"/>
            <a:ext cx="22354752" cy="1117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800"/>
            </a:lvl1pPr>
          </a:lstStyle>
          <a:p>
            <a:pPr/>
            <a:r>
              <a:t>a bit array:</a:t>
            </a:r>
          </a:p>
        </p:txBody>
      </p:sp>
      <p:graphicFrame>
        <p:nvGraphicFramePr>
          <p:cNvPr id="833" name="Table"/>
          <p:cNvGraphicFramePr/>
          <p:nvPr/>
        </p:nvGraphicFramePr>
        <p:xfrm>
          <a:off x="1613987" y="6636765"/>
          <a:ext cx="21168724" cy="162657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613877">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5"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36" name="Bloom Filters: start with an empty bit array (all zeros), and k hash functions.…"/>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Bloom Filters: start with an empty bit array (all zeros), and </a:t>
            </a:r>
            <a:r>
              <a:rPr i="1">
                <a:latin typeface="Helvetica Neue"/>
                <a:ea typeface="Helvetica Neue"/>
                <a:cs typeface="Helvetica Neue"/>
                <a:sym typeface="Helvetica Neue"/>
              </a:rPr>
              <a:t>k</a:t>
            </a:r>
            <a:r>
              <a:t> hash functions.</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37"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9"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40" name="Bloom Filters: start with an empty bit array (all zeros), and k hash functions.…"/>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Bloom Filters: start with an empty bit array (all zeros), and </a:t>
            </a:r>
            <a:r>
              <a:rPr i="1">
                <a:latin typeface="Helvetica Neue"/>
                <a:ea typeface="Helvetica Neue"/>
                <a:cs typeface="Helvetica Neue"/>
                <a:sym typeface="Helvetica Neue"/>
              </a:rPr>
              <a:t>k</a:t>
            </a:r>
            <a:r>
              <a:t> hash functions.</a:t>
            </a:r>
          </a:p>
          <a:p>
            <a:pPr marL="574357" defTabSz="819150">
              <a:lnSpc>
                <a:spcPct val="90000"/>
              </a:lnSpc>
              <a:defRPr sz="8200"/>
            </a:pPr>
          </a:p>
          <a:p>
            <a:pPr marL="574357" defTabSz="819150">
              <a:lnSpc>
                <a:spcPct val="90000"/>
              </a:lnSpc>
              <a:defRPr sz="5600"/>
            </a:pPr>
            <a:r>
              <a:t>The hash functions should be independent, and the optimal amount is calculable based on the number of items you are hashing, and the length of your table (see Wikipedia for details).</a:t>
            </a:r>
          </a:p>
        </p:txBody>
      </p:sp>
      <p:graphicFrame>
        <p:nvGraphicFramePr>
          <p:cNvPr id="841"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3"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44" name="Values then get hashed by all k hashes, and the bit in the hashed position is set to 1 in each case."/>
          <p:cNvSpPr txBox="1"/>
          <p:nvPr>
            <p:ph type="title" idx="4294967295"/>
          </p:nvPr>
        </p:nvSpPr>
        <p:spPr>
          <a:xfrm>
            <a:off x="486550" y="2077527"/>
            <a:ext cx="22802851" cy="7610897"/>
          </a:xfrm>
          <a:prstGeom prst="rect">
            <a:avLst/>
          </a:prstGeom>
        </p:spPr>
        <p:txBody>
          <a:bodyPr lIns="76200" tIns="76200" rIns="76200" bIns="76200" anchor="t">
            <a:noAutofit/>
          </a:bodyPr>
          <a:lstStyle>
            <a:lvl1pPr marL="574357" defTabSz="819150">
              <a:lnSpc>
                <a:spcPct val="90000"/>
              </a:lnSpc>
              <a:defRPr sz="8200"/>
            </a:lvl1pPr>
          </a:lstStyle>
          <a:p>
            <a:pPr/>
            <a:r>
              <a:t>Values then get hashed by all k hashes, and the bit in the hashed position is set to 1 in each case.</a:t>
            </a:r>
          </a:p>
        </p:txBody>
      </p:sp>
      <p:graphicFrame>
        <p:nvGraphicFramePr>
          <p:cNvPr id="845" name="Table"/>
          <p:cNvGraphicFramePr/>
          <p:nvPr/>
        </p:nvGraphicFramePr>
        <p:xfrm>
          <a:off x="1309962" y="8334657"/>
          <a:ext cx="21168725" cy="286823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7" name="Bloom Filter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 Example</a:t>
            </a:r>
          </a:p>
        </p:txBody>
      </p:sp>
      <p:sp>
        <p:nvSpPr>
          <p:cNvPr id="848" name="Insert 129: x=129, k1=1, k2=4…"/>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Insert 129: x=129, k1=1, k2=4</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49"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50" name="k1 == 1, so we change bit 1 to a 1…"/>
          <p:cNvSpPr txBox="1"/>
          <p:nvPr/>
        </p:nvSpPr>
        <p:spPr>
          <a:xfrm>
            <a:off x="2587417" y="10265623"/>
            <a:ext cx="17933085" cy="24391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74357" algn="l" defTabSz="819150">
              <a:lnSpc>
                <a:spcPct val="90000"/>
              </a:lnSpc>
              <a:defRPr sz="8200"/>
            </a:pPr>
            <a:r>
              <a:t>k1 == 1, so we change bit 1 to a 1</a:t>
            </a:r>
          </a:p>
          <a:p>
            <a:pPr marL="574357" algn="l" defTabSz="819150">
              <a:lnSpc>
                <a:spcPct val="90000"/>
              </a:lnSpc>
              <a:defRPr sz="8200"/>
            </a:pPr>
            <a:r>
              <a:t>k2 == 4, so we change bit 4 to a 1</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2"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53" name="Insert 479: x=479, k1=2, k2=4…"/>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Insert 479: x=479, k1=2, k2=4</a:t>
            </a:r>
          </a:p>
          <a:p>
            <a:pPr marL="574357" defTabSz="819150">
              <a:lnSpc>
                <a:spcPct val="90000"/>
              </a:lnSpc>
              <a:defRPr sz="8200"/>
            </a:pPr>
          </a:p>
          <a:p>
            <a:pPr marL="574357" defTabSz="819150">
              <a:lnSpc>
                <a:spcPct val="90000"/>
              </a:lnSpc>
              <a:defRPr sz="7200"/>
            </a:pPr>
            <a:r>
              <a:t>k1 = (13 - (x % 13))% 7, k2 = (3 + 5x) % 7, etc.</a:t>
            </a:r>
          </a:p>
        </p:txBody>
      </p:sp>
      <p:graphicFrame>
        <p:nvGraphicFramePr>
          <p:cNvPr id="854"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55" name="k1 == 2, so we change bit 2 to a 1…"/>
          <p:cNvSpPr txBox="1"/>
          <p:nvPr/>
        </p:nvSpPr>
        <p:spPr>
          <a:xfrm>
            <a:off x="2837525" y="9761643"/>
            <a:ext cx="19281702" cy="3562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k1 == 2, so we change bit 2 to a 1</a:t>
            </a:r>
          </a:p>
          <a:p>
            <a:pPr marL="574357" algn="l" defTabSz="819150">
              <a:lnSpc>
                <a:spcPct val="90000"/>
              </a:lnSpc>
              <a:defRPr sz="8200"/>
            </a:pPr>
            <a:r>
              <a:t>k2 == 4, so we would change bit </a:t>
            </a:r>
          </a:p>
          <a:p>
            <a:pPr marL="574357" algn="l" defTabSz="819150">
              <a:lnSpc>
                <a:spcPct val="90000"/>
              </a:lnSpc>
              <a:defRPr sz="8200"/>
            </a:pPr>
            <a:r>
              <a:t>              3 to a 1, but it is already a 1.</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7"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58" name="To check if 129 is in the table, just hash again and check the bits.…"/>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129 is in the table, just hash again and check the bits.</a:t>
            </a:r>
          </a:p>
          <a:p>
            <a:pPr marL="574357" defTabSz="819150">
              <a:spcBef>
                <a:spcPts val="1700"/>
              </a:spcBef>
              <a:defRPr sz="8200"/>
            </a:pPr>
            <a:r>
              <a:t>k1=1, k2=4: probably in the table!</a:t>
            </a:r>
          </a:p>
        </p:txBody>
      </p:sp>
      <p:graphicFrame>
        <p:nvGraphicFramePr>
          <p:cNvPr id="859"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60" name="k1 = (13 - (x % 13))% 7, k2 = (3 + 5x) % 7, etc."/>
          <p:cNvSpPr txBox="1"/>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2"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63" name="To check if 123 is in the table, hash and check the bits. k1=0, k2=2: cannot be in table because the 0 bit is still 0."/>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123 is in the table, hash and check the bits. k1=0, k2=2: </a:t>
            </a:r>
            <a:r>
              <a:rPr i="1">
                <a:latin typeface="Helvetica Neue"/>
                <a:ea typeface="Helvetica Neue"/>
                <a:cs typeface="Helvetica Neue"/>
                <a:sym typeface="Helvetica Neue"/>
              </a:rPr>
              <a:t>cannot</a:t>
            </a:r>
            <a:r>
              <a:t> be in table because the 0 bit is still 0.</a:t>
            </a:r>
          </a:p>
          <a:p>
            <a:pPr marL="574357" defTabSz="819150">
              <a:spcBef>
                <a:spcPts val="1700"/>
              </a:spcBef>
              <a:defRPr sz="8200"/>
            </a:pPr>
          </a:p>
        </p:txBody>
      </p:sp>
      <p:graphicFrame>
        <p:nvGraphicFramePr>
          <p:cNvPr id="864"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65" name="k1 = (13 - (x % 13))% 7, k2 = (3 + 5x) % 7, etc."/>
          <p:cNvSpPr txBox="1"/>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7" name="Bloom Fil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a:t>
            </a:r>
          </a:p>
        </p:txBody>
      </p:sp>
      <p:sp>
        <p:nvSpPr>
          <p:cNvPr id="868" name="To check if 402 is in the table, hash and check the bits. k1=1, k2=4:…"/>
          <p:cNvSpPr txBox="1"/>
          <p:nvPr>
            <p:ph type="title" idx="4294967295"/>
          </p:nvPr>
        </p:nvSpPr>
        <p:spPr>
          <a:xfrm>
            <a:off x="486550" y="2077527"/>
            <a:ext cx="22802851" cy="7610897"/>
          </a:xfrm>
          <a:prstGeom prst="rect">
            <a:avLst/>
          </a:prstGeom>
        </p:spPr>
        <p:txBody>
          <a:bodyPr lIns="76200" tIns="76200" rIns="76200" bIns="76200" anchor="t">
            <a:noAutofit/>
          </a:bodyPr>
          <a:lstStyle/>
          <a:p>
            <a:pPr marL="574357" defTabSz="819150">
              <a:lnSpc>
                <a:spcPct val="90000"/>
              </a:lnSpc>
              <a:defRPr sz="8200"/>
            </a:pPr>
            <a:r>
              <a:t>To check if 402 is in the table, hash and check the bits. k1=1, k2=4:</a:t>
            </a:r>
          </a:p>
          <a:p>
            <a:pPr marL="574357" defTabSz="819150">
              <a:spcBef>
                <a:spcPts val="1700"/>
              </a:spcBef>
              <a:defRPr sz="7800"/>
            </a:pPr>
            <a:r>
              <a:t>Probably in the table (but isn’t! False positive!).</a:t>
            </a:r>
          </a:p>
        </p:txBody>
      </p:sp>
      <p:graphicFrame>
        <p:nvGraphicFramePr>
          <p:cNvPr id="869" name="Table"/>
          <p:cNvGraphicFramePr/>
          <p:nvPr/>
        </p:nvGraphicFramePr>
        <p:xfrm>
          <a:off x="1309962" y="6414658"/>
          <a:ext cx="21168725" cy="2868234"/>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644503"/>
                <a:gridCol w="2644503"/>
                <a:gridCol w="2644503"/>
                <a:gridCol w="2644503"/>
                <a:gridCol w="2644503"/>
                <a:gridCol w="2644503"/>
                <a:gridCol w="2644503"/>
                <a:gridCol w="2644503"/>
              </a:tblGrid>
              <a:tr h="1427766">
                <a:tc>
                  <a:txBody>
                    <a:bodyPr/>
                    <a:lstStyle/>
                    <a:p>
                      <a:pPr algn="ctr" defTabSz="876300">
                        <a:defRPr>
                          <a:solidFill>
                            <a:srgbClr val="000000"/>
                          </a:solidFill>
                        </a:defRPr>
                      </a:pPr>
                      <a:r>
                        <a:rPr b="1" sz="44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2</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3</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4</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5</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6</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4400"/>
                        <a:t>7</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r h="1427766">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solidFill>
                            <a:srgbClr val="7F0325"/>
                          </a:solidFill>
                        </a:rPr>
                        <a:t>1</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c>
                  <a:txBody>
                    <a:bodyPr/>
                    <a:lstStyle/>
                    <a:p>
                      <a:pPr algn="ctr" defTabSz="876300">
                        <a:defRPr>
                          <a:solidFill>
                            <a:srgbClr val="000000"/>
                          </a:solidFill>
                        </a:defRPr>
                      </a:pPr>
                      <a:r>
                        <a:rPr b="1" sz="7800"/>
                        <a:t>0</a:t>
                      </a:r>
                    </a:p>
                  </a:txBody>
                  <a:tcPr marL="50800" marR="50800" marT="50800" marB="50800" anchor="ctr" anchorCtr="0" horzOverflow="overflow">
                    <a:lnL w="88900">
                      <a:solidFill>
                        <a:srgbClr val="000000"/>
                      </a:solidFill>
                      <a:miter lim="400000"/>
                    </a:lnL>
                    <a:lnR w="88900">
                      <a:solidFill>
                        <a:srgbClr val="000000"/>
                      </a:solidFill>
                      <a:miter lim="400000"/>
                    </a:lnR>
                    <a:lnT w="88900">
                      <a:solidFill>
                        <a:srgbClr val="000000"/>
                      </a:solidFill>
                      <a:miter lim="400000"/>
                    </a:lnT>
                    <a:lnB w="88900">
                      <a:solidFill>
                        <a:srgbClr val="000000"/>
                      </a:solidFill>
                      <a:miter lim="400000"/>
                    </a:lnB>
                  </a:tcPr>
                </a:tc>
              </a:tr>
            </a:tbl>
          </a:graphicData>
        </a:graphic>
      </p:graphicFrame>
      <p:sp>
        <p:nvSpPr>
          <p:cNvPr id="870" name="k1 = (13 - (x % 13))% 7, k2 = (3 + 5x) % 7, etc."/>
          <p:cNvSpPr txBox="1"/>
          <p:nvPr/>
        </p:nvSpPr>
        <p:spPr>
          <a:xfrm>
            <a:off x="1120091" y="11624812"/>
            <a:ext cx="20377418"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4357" algn="l" defTabSz="819150">
              <a:lnSpc>
                <a:spcPct val="90000"/>
              </a:lnSpc>
              <a:defRPr sz="7200"/>
            </a:lvl1pPr>
          </a:lstStyle>
          <a:p>
            <a:pPr/>
            <a:r>
              <a:t>k1 = (13 - (x % 13))% 7, k2 = (3 + 5x) % 7, etc.</a:t>
            </a:r>
          </a:p>
        </p:txBody>
      </p:sp>
      <p:sp>
        <p:nvSpPr>
          <p:cNvPr id="871" name="Online example: http://billmill.org/bloomfilter-tutorial/"/>
          <p:cNvSpPr txBox="1"/>
          <p:nvPr/>
        </p:nvSpPr>
        <p:spPr>
          <a:xfrm>
            <a:off x="553980" y="9948653"/>
            <a:ext cx="22667990" cy="11799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74357" algn="l" defTabSz="819150">
              <a:lnSpc>
                <a:spcPct val="90000"/>
              </a:lnSpc>
              <a:defRPr sz="7200"/>
            </a:pPr>
            <a:r>
              <a:t>Online example: </a:t>
            </a:r>
            <a:r>
              <a:rPr u="sng">
                <a:hlinkClick r:id="rId2" invalidUrl="" action="" tgtFrame="" tooltip="" history="1" highlightClick="0" endSnd="0"/>
              </a:rPr>
              <a:t>http://billmill.org/bloomfilter-tutorial/</a:t>
            </a:r>
            <a:r>
              <a:t>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3"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74" name="What is the probability that we have a false positive?…"/>
          <p:cNvSpPr txBox="1"/>
          <p:nvPr/>
        </p:nvSpPr>
        <p:spPr>
          <a:xfrm>
            <a:off x="508631" y="2492979"/>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What is the probability that we have a false positive?</a:t>
            </a:r>
          </a:p>
          <a:p>
            <a:pPr marL="574357" algn="l" defTabSz="819150">
              <a:lnSpc>
                <a:spcPct val="90000"/>
              </a:lnSpc>
              <a:defRPr sz="8200"/>
            </a:pPr>
          </a:p>
          <a:p>
            <a:pPr marL="574357" algn="l" defTabSz="819150">
              <a:lnSpc>
                <a:spcPct val="90000"/>
              </a:lnSpc>
              <a:defRPr sz="8200"/>
            </a:pPr>
            <a:r>
              <a:t>If </a:t>
            </a:r>
            <a:r>
              <a:rPr i="1">
                <a:latin typeface="Helvetica Neue"/>
                <a:ea typeface="Helvetica Neue"/>
                <a:cs typeface="Helvetica Neue"/>
                <a:sym typeface="Helvetica Neue"/>
              </a:rPr>
              <a:t>m</a:t>
            </a:r>
            <a:r>
              <a:t> is the number of bits in the array, then the probability that a bit is not set to 1 is</a:t>
            </a:r>
          </a:p>
        </p:txBody>
      </p:sp>
      <p:pic>
        <p:nvPicPr>
          <p:cNvPr id="875" name="pasted-image.tif" descr="pasted-image.tif"/>
          <p:cNvPicPr>
            <a:picLocks noChangeAspect="1"/>
          </p:cNvPicPr>
          <p:nvPr/>
        </p:nvPicPr>
        <p:blipFill>
          <a:blip r:embed="rId2">
            <a:extLst/>
          </a:blip>
          <a:srcRect l="0" t="0" r="5816" b="0"/>
          <a:stretch>
            <a:fillRect/>
          </a:stretch>
        </p:blipFill>
        <p:spPr>
          <a:xfrm>
            <a:off x="10831115" y="8835753"/>
            <a:ext cx="2721831" cy="2042867"/>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7"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78" name="If k is the number of hash functions, the probability that the bit is not set to 1 by any hash function is"/>
          <p:cNvSpPr txBox="1"/>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If k is the number of hash functions, the probability that the bit is not set to 1 by any hash function is</a:t>
            </a:r>
          </a:p>
        </p:txBody>
      </p:sp>
      <p:pic>
        <p:nvPicPr>
          <p:cNvPr id="879" name="pasted-image.tif" descr="pasted-image.tif"/>
          <p:cNvPicPr>
            <a:picLocks noChangeAspect="1"/>
          </p:cNvPicPr>
          <p:nvPr/>
        </p:nvPicPr>
        <p:blipFill>
          <a:blip r:embed="rId2">
            <a:extLst/>
          </a:blip>
          <a:srcRect l="0" t="0" r="4353" b="0"/>
          <a:stretch>
            <a:fillRect/>
          </a:stretch>
        </p:blipFill>
        <p:spPr>
          <a:xfrm>
            <a:off x="10181431" y="7636802"/>
            <a:ext cx="4020942" cy="2079389"/>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1"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82" name="If we have inserted n elements, the probability that a certain bit is still 0 is"/>
          <p:cNvSpPr txBox="1"/>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If we have inserted n elements, the probability that a certain bit is still 0 is</a:t>
            </a:r>
          </a:p>
        </p:txBody>
      </p:sp>
      <p:pic>
        <p:nvPicPr>
          <p:cNvPr id="883" name="pasted-image.tif" descr="pasted-image.tif"/>
          <p:cNvPicPr>
            <a:picLocks noChangeAspect="1"/>
          </p:cNvPicPr>
          <p:nvPr/>
        </p:nvPicPr>
        <p:blipFill>
          <a:blip r:embed="rId2">
            <a:extLst/>
          </a:blip>
          <a:srcRect l="0" t="0" r="5159" b="0"/>
          <a:stretch>
            <a:fillRect/>
          </a:stretch>
        </p:blipFill>
        <p:spPr>
          <a:xfrm>
            <a:off x="10091737" y="7564263"/>
            <a:ext cx="4200495" cy="2017171"/>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5"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86" name="To get the probability that a bit is 1 is just 1- the answer on the previous slide:"/>
          <p:cNvSpPr txBox="1"/>
          <p:nvPr/>
        </p:nvSpPr>
        <p:spPr>
          <a:xfrm>
            <a:off x="508631" y="4177720"/>
            <a:ext cx="23366739" cy="24391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To get the probability that a bit is 1 is just 1- the answer on the previous slide:</a:t>
            </a:r>
          </a:p>
        </p:txBody>
      </p:sp>
      <p:pic>
        <p:nvPicPr>
          <p:cNvPr id="887" name="pasted-image.tif" descr="pasted-image.tif"/>
          <p:cNvPicPr>
            <a:picLocks noChangeAspect="1"/>
          </p:cNvPicPr>
          <p:nvPr/>
        </p:nvPicPr>
        <p:blipFill>
          <a:blip r:embed="rId2">
            <a:extLst/>
          </a:blip>
          <a:srcRect l="0" t="0" r="3390" b="0"/>
          <a:stretch>
            <a:fillRect/>
          </a:stretch>
        </p:blipFill>
        <p:spPr>
          <a:xfrm>
            <a:off x="8971359" y="7296208"/>
            <a:ext cx="6441423" cy="2238730"/>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9"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90" name="Now test membership of an element that is not in the set. Each of the k array positions computed by the hash functions is 1 with a probability as above. The probability of all of them being 1, (false positive):"/>
          <p:cNvSpPr txBox="1"/>
          <p:nvPr/>
        </p:nvSpPr>
        <p:spPr>
          <a:xfrm>
            <a:off x="508631" y="2492979"/>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Now test membership of an element that is not in the set. Each of the k array positions computed by the hash functions is 1 with a probability as above. The probability of all of them being 1, (false positive):</a:t>
            </a:r>
          </a:p>
        </p:txBody>
      </p:sp>
      <p:pic>
        <p:nvPicPr>
          <p:cNvPr id="891" name="pasted-image.tif" descr="pasted-image.tif"/>
          <p:cNvPicPr>
            <a:picLocks noChangeAspect="1"/>
          </p:cNvPicPr>
          <p:nvPr/>
        </p:nvPicPr>
        <p:blipFill>
          <a:blip r:embed="rId2">
            <a:extLst/>
          </a:blip>
          <a:srcRect l="0" t="0" r="1662" b="0"/>
          <a:stretch>
            <a:fillRect/>
          </a:stretch>
        </p:blipFill>
        <p:spPr>
          <a:xfrm>
            <a:off x="5729287" y="9007005"/>
            <a:ext cx="12925281" cy="2339502"/>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3" name="Bloom Filters: Probability of a False Positiv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Probability of a False Positive</a:t>
            </a:r>
          </a:p>
        </p:txBody>
      </p:sp>
      <p:sp>
        <p:nvSpPr>
          <p:cNvPr id="894" name="For our previous example, m=8, n=2, k=2, so:"/>
          <p:cNvSpPr txBox="1"/>
          <p:nvPr/>
        </p:nvSpPr>
        <p:spPr>
          <a:xfrm>
            <a:off x="508631" y="2596936"/>
            <a:ext cx="23366739" cy="13159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For our previous example, m=8, n=2, k=2, so:</a:t>
            </a:r>
          </a:p>
        </p:txBody>
      </p:sp>
      <p:sp>
        <p:nvSpPr>
          <p:cNvPr id="895" name="= 0.17, or 17% of the time we will get…"/>
          <p:cNvSpPr txBox="1"/>
          <p:nvPr/>
        </p:nvSpPr>
        <p:spPr>
          <a:xfrm>
            <a:off x="2211207" y="5936401"/>
            <a:ext cx="19961586" cy="18431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8" marL="574357" indent="5080000" algn="l" defTabSz="819150">
              <a:lnSpc>
                <a:spcPct val="90000"/>
              </a:lnSpc>
              <a:defRPr sz="6000"/>
            </a:pPr>
            <a:r>
              <a:t>= 0.17, or 17% of the time we will get   </a:t>
            </a:r>
          </a:p>
          <a:p>
            <a:pPr lvl="8" marL="574357" indent="5080000" algn="l" defTabSz="819150">
              <a:lnSpc>
                <a:spcPct val="90000"/>
              </a:lnSpc>
              <a:defRPr sz="6000"/>
            </a:pPr>
            <a:r>
              <a:t>               a false positive.</a:t>
            </a:r>
          </a:p>
        </p:txBody>
      </p:sp>
      <p:pic>
        <p:nvPicPr>
          <p:cNvPr id="896" name="pasted-image.tif" descr="pasted-image.tif"/>
          <p:cNvPicPr>
            <a:picLocks noChangeAspect="1"/>
          </p:cNvPicPr>
          <p:nvPr/>
        </p:nvPicPr>
        <p:blipFill>
          <a:blip r:embed="rId2">
            <a:extLst/>
          </a:blip>
          <a:srcRect l="0" t="0" r="48704" b="0"/>
          <a:stretch>
            <a:fillRect/>
          </a:stretch>
        </p:blipFill>
        <p:spPr>
          <a:xfrm>
            <a:off x="3904842" y="5550527"/>
            <a:ext cx="5241736" cy="1818861"/>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8"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899" name="Why would we want a structure that can produce false positives?…"/>
          <p:cNvSpPr txBox="1"/>
          <p:nvPr/>
        </p:nvSpPr>
        <p:spPr>
          <a:xfrm>
            <a:off x="508631" y="3625814"/>
            <a:ext cx="23366739" cy="6931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Why would we want a structure that can produce false positives?</a:t>
            </a:r>
          </a:p>
          <a:p>
            <a:pPr marL="574357" algn="l" defTabSz="819150">
              <a:lnSpc>
                <a:spcPct val="90000"/>
              </a:lnSpc>
              <a:defRPr sz="8200"/>
            </a:pPr>
          </a:p>
          <a:p>
            <a:pPr marL="574357" algn="l" defTabSz="819150">
              <a:lnSpc>
                <a:spcPct val="90000"/>
              </a:lnSpc>
              <a:defRPr sz="8200"/>
            </a:pPr>
            <a:r>
              <a:t>Example: Google Chrome uses a local Bloom Filter to check for malicious URLs — if there is a hit, a stronger check is performed.</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1"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902" name="There is one more negative issue with a Bloom Filter: you can’t delete! If you delete, you might delete another inserted value, as well! You could keep a second bloom filter of removals, but then you could get false positives in that filter…"/>
          <p:cNvSpPr txBox="1"/>
          <p:nvPr/>
        </p:nvSpPr>
        <p:spPr>
          <a:xfrm>
            <a:off x="508631" y="4187394"/>
            <a:ext cx="23366739" cy="58086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4357" algn="l" defTabSz="819150">
              <a:lnSpc>
                <a:spcPct val="90000"/>
              </a:lnSpc>
              <a:defRPr sz="8200"/>
            </a:lvl1pPr>
          </a:lstStyle>
          <a:p>
            <a:pPr/>
            <a:r>
              <a:t>There is one more negative issue with a Bloom Filter: you can’t delete! If you delete, you might delete another inserted value, as well! You could keep a second bloom filter of removals, but then you could get false positives in that filter…</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4" name="Bloom Filters: W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Bloom Filters: Why?</a:t>
            </a:r>
          </a:p>
        </p:txBody>
      </p:sp>
      <p:sp>
        <p:nvSpPr>
          <p:cNvPr id="905" name="You have to perform k hashing functions for an element, and then either flip bits, or read bits. Therefore, they perform in O(k) time, which is independent of the number of elements in the structure. Additionally, because the hashes are independent, they can be parallelized, which gives drastically better performance with multiple processors."/>
          <p:cNvSpPr txBox="1"/>
          <p:nvPr/>
        </p:nvSpPr>
        <p:spPr>
          <a:xfrm>
            <a:off x="508631" y="2502653"/>
            <a:ext cx="23366739" cy="91781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4357" algn="l" defTabSz="819150">
              <a:lnSpc>
                <a:spcPct val="90000"/>
              </a:lnSpc>
              <a:defRPr sz="8200"/>
            </a:pPr>
            <a:r>
              <a:t>You have to perform </a:t>
            </a:r>
            <a:r>
              <a:rPr i="1">
                <a:latin typeface="Helvetica Neue"/>
                <a:ea typeface="Helvetica Neue"/>
                <a:cs typeface="Helvetica Neue"/>
                <a:sym typeface="Helvetica Neue"/>
              </a:rPr>
              <a:t>k</a:t>
            </a:r>
            <a:r>
              <a:t> hashing functions for an element, and then either flip bits, or read bits. Therefore, they perform in O(k) time, which is independent of the number of elements in the structure. Additionally, because the hashes are independent, they can be parallelized, which gives drastically better performance with multiple processors.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7"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908" name="References:…"/>
          <p:cNvSpPr txBox="1"/>
          <p:nvPr/>
        </p:nvSpPr>
        <p:spPr>
          <a:xfrm>
            <a:off x="640426" y="5563433"/>
            <a:ext cx="21424603" cy="42655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MIT Skip Lists lecture: </a:t>
            </a:r>
            <a:r>
              <a:rPr u="sng">
                <a:hlinkClick r:id="rId2" invalidUrl="" action="" tgtFrame="" tooltip="" history="1" highlightClick="0" endSnd="0"/>
              </a:rPr>
              <a:t>http://ocw.mit.edu/courses/electrical-engineering-and-computer-science/6-046j-introduction-to-algorithms-sma-5503-fall-2005/video-lectures/lecture-12-skip-lists/</a:t>
            </a:r>
            <a:r>
              <a:t> </a:t>
            </a:r>
          </a:p>
          <a:p>
            <a:pPr lvl="1" marL="457200" indent="-228600" algn="l">
              <a:buSzPct val="100000"/>
              <a:buChar char="•"/>
              <a:defRPr sz="3900"/>
            </a:pPr>
            <a:r>
              <a:t>Online Bloom Filter example: </a:t>
            </a:r>
            <a:r>
              <a:rPr u="sng">
                <a:hlinkClick r:id="rId3" invalidUrl="" action="" tgtFrame="" tooltip="" history="1" highlightClick="0" endSnd="0"/>
              </a:rPr>
              <a:t>http://billmill.org/bloomfilter-tutorial/</a:t>
            </a:r>
            <a:r>
              <a:t> </a:t>
            </a:r>
          </a:p>
          <a:p>
            <a:pPr lvl="1" marL="457200" indent="-228600" algn="l">
              <a:buSzPct val="100000"/>
              <a:buChar char="•"/>
              <a:defRPr sz="3900"/>
            </a:pPr>
            <a:r>
              <a:t>Wikipedia Bloom Filters: </a:t>
            </a:r>
            <a:r>
              <a:rPr u="sng">
                <a:hlinkClick r:id="rId4" invalidUrl="" action="" tgtFrame="" tooltip="" history="1" highlightClick="0" endSnd="0"/>
              </a:rPr>
              <a:t>https://en.wikipedia.org/wiki/Bloom_filter</a:t>
            </a:r>
            <a:r>
              <a:t>  </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0"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12" name="Esoteric Data Structure: Ropes…"/>
          <p:cNvSpPr txBox="1"/>
          <p:nvPr>
            <p:ph type="title"/>
          </p:nvPr>
        </p:nvSpPr>
        <p:spPr>
          <a:xfrm>
            <a:off x="790575" y="407127"/>
            <a:ext cx="22802850" cy="7610897"/>
          </a:xfrm>
          <a:prstGeom prst="rect">
            <a:avLst/>
          </a:prstGeom>
        </p:spPr>
        <p:txBody>
          <a:bodyPr anchor="t"/>
          <a:lstStyle/>
          <a:p>
            <a:pPr>
              <a:defRPr sz="8200"/>
            </a:pPr>
            <a:r>
              <a:t>Esoteric Data Structure: Ropes</a:t>
            </a:r>
          </a:p>
          <a:p>
            <a:pPr>
              <a:defRPr sz="8200"/>
            </a:pPr>
            <a:r>
              <a:t>Normally, strings are kept in memory in contiguous chunks:</a:t>
            </a:r>
          </a:p>
          <a:p>
            <a:pPr>
              <a:defRPr sz="8200"/>
            </a:pPr>
            <a:r>
              <a:t>“The_quick_fox_jumps_over_the_dog”</a:t>
            </a:r>
          </a:p>
        </p:txBody>
      </p:sp>
      <p:graphicFrame>
        <p:nvGraphicFramePr>
          <p:cNvPr id="913" name="Table"/>
          <p:cNvGraphicFramePr/>
          <p:nvPr/>
        </p:nvGraphicFramePr>
        <p:xfrm>
          <a:off x="602893" y="5652728"/>
          <a:ext cx="23197264" cy="24867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tblGrid>
              <a:tr h="1237022">
                <a:tc>
                  <a:txBody>
                    <a:bodyPr/>
                    <a:lstStyle/>
                    <a:p>
                      <a:pPr algn="ctr" defTabSz="876300">
                        <a:defRPr>
                          <a:solidFill>
                            <a:srgbClr val="000000"/>
                          </a:solidFill>
                        </a:defRPr>
                      </a:pPr>
                      <a:r>
                        <a:rPr sz="4200">
                          <a:solidFill>
                            <a:srgbClr val="818181"/>
                          </a:solidFill>
                        </a:rPr>
                        <a:t>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r h="1237022">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q</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i</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k</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f</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x</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j</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m</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p</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s</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v</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r</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g</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bl>
          </a:graphicData>
        </a:graphic>
      </p:graphicFrame>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17" name="Ropes…"/>
          <p:cNvSpPr txBox="1"/>
          <p:nvPr>
            <p:ph type="title"/>
          </p:nvPr>
        </p:nvSpPr>
        <p:spPr>
          <a:xfrm>
            <a:off x="790575" y="407127"/>
            <a:ext cx="22802850" cy="7610897"/>
          </a:xfrm>
          <a:prstGeom prst="rect">
            <a:avLst/>
          </a:prstGeom>
        </p:spPr>
        <p:txBody>
          <a:bodyPr anchor="t"/>
          <a:lstStyle/>
          <a:p>
            <a:pPr>
              <a:defRPr sz="8200"/>
            </a:pPr>
            <a:r>
              <a:t>Ropes</a:t>
            </a:r>
          </a:p>
          <a:p>
            <a:pPr>
              <a:defRPr sz="7800"/>
            </a:pPr>
            <a:r>
              <a:t>However, this doesn’t make it easy to insert into a string: you have to break the whole string up each time, and re-create a new string.</a:t>
            </a:r>
          </a:p>
        </p:txBody>
      </p:sp>
      <p:graphicFrame>
        <p:nvGraphicFramePr>
          <p:cNvPr id="918" name="Table"/>
          <p:cNvGraphicFramePr/>
          <p:nvPr/>
        </p:nvGraphicFramePr>
        <p:xfrm>
          <a:off x="602893" y="5652728"/>
          <a:ext cx="23197264" cy="24867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gridCol w="724517"/>
              </a:tblGrid>
              <a:tr h="1237022">
                <a:tc>
                  <a:txBody>
                    <a:bodyPr/>
                    <a:lstStyle/>
                    <a:p>
                      <a:pPr algn="ctr" defTabSz="876300">
                        <a:defRPr>
                          <a:solidFill>
                            <a:srgbClr val="000000"/>
                          </a:solidFill>
                        </a:defRPr>
                      </a:pPr>
                      <a:r>
                        <a:rPr sz="4200">
                          <a:solidFill>
                            <a:srgbClr val="818181"/>
                          </a:solidFill>
                        </a:rPr>
                        <a:t>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19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22</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23</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24</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25</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26</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27</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28</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29</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30</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31</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r h="1237022">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q</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i</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c</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k</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f</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x</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j</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u</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m</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p</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s</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v</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r</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t</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h</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e</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_</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d</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o</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c>
                  <a:txBody>
                    <a:bodyPr/>
                    <a:lstStyle/>
                    <a:p>
                      <a:pPr algn="ctr" defTabSz="876300">
                        <a:defRPr>
                          <a:solidFill>
                            <a:srgbClr val="000000"/>
                          </a:solidFill>
                        </a:defRPr>
                      </a:pPr>
                      <a:r>
                        <a:rPr sz="4200">
                          <a:solidFill>
                            <a:srgbClr val="818181"/>
                          </a:solidFill>
                        </a:rPr>
                        <a:t>g</a:t>
                      </a:r>
                    </a:p>
                  </a:txBody>
                  <a:tcPr marL="50800" marR="50800" marT="50800" marB="50800" anchor="ctr" anchorCtr="0" horzOverflow="overflow">
                    <a:lnL w="12700">
                      <a:solidFill>
                        <a:srgbClr val="A1A3A7"/>
                      </a:solidFill>
                      <a:miter lim="400000"/>
                    </a:lnL>
                    <a:lnR w="12700">
                      <a:solidFill>
                        <a:srgbClr val="A1A3A7"/>
                      </a:solidFill>
                      <a:miter lim="400000"/>
                    </a:lnR>
                    <a:lnT w="12700">
                      <a:solidFill>
                        <a:srgbClr val="A1A3A7"/>
                      </a:solidFill>
                      <a:miter lim="400000"/>
                    </a:lnT>
                    <a:lnB w="12700">
                      <a:solidFill>
                        <a:srgbClr val="A1A3A7"/>
                      </a:solidFill>
                      <a:miter lim="400000"/>
                    </a:lnB>
                  </a:tcPr>
                </a:tc>
              </a:tr>
            </a:tbl>
          </a:graphicData>
        </a:graphic>
      </p:graphicFrame>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22"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3"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4"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5"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6"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7"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8"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29"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30" name="Ropes…"/>
          <p:cNvSpPr txBox="1"/>
          <p:nvPr>
            <p:ph type="title"/>
          </p:nvPr>
        </p:nvSpPr>
        <p:spPr>
          <a:xfrm>
            <a:off x="-934708" y="407127"/>
            <a:ext cx="12246544" cy="7610897"/>
          </a:xfrm>
          <a:prstGeom prst="rect">
            <a:avLst/>
          </a:prstGeom>
        </p:spPr>
        <p:txBody>
          <a:bodyPr anchor="t"/>
          <a:lstStyle/>
          <a:p>
            <a:pPr>
              <a:defRPr sz="8200"/>
            </a:pPr>
            <a:r>
              <a:t>Ropes</a:t>
            </a:r>
          </a:p>
          <a:p>
            <a:pPr>
              <a:defRPr sz="6800"/>
            </a:pPr>
            <a:r>
              <a:t>A “rope” is a tree of smaller strings (eventually—it can start as a long string) that makes it efficient to store and manipulate the entire string.</a:t>
            </a:r>
          </a:p>
        </p:txBody>
      </p:sp>
      <p:sp>
        <p:nvSpPr>
          <p:cNvPr id="931"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32"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33"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934"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35"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936"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37"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938"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39"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940" name="The_quick_"/>
          <p:cNvSpPr txBox="1"/>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941" name="brown_"/>
          <p:cNvSpPr txBox="1"/>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942" name="fox_jumps_over_the_"/>
          <p:cNvSpPr txBox="1"/>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943" name="lazy_"/>
          <p:cNvSpPr txBox="1"/>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944" name="dog"/>
          <p:cNvSpPr txBox="1"/>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48"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49"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0"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1"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2"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3"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4"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5"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56" name="Ropes…"/>
          <p:cNvSpPr txBox="1"/>
          <p:nvPr>
            <p:ph type="title"/>
          </p:nvPr>
        </p:nvSpPr>
        <p:spPr>
          <a:xfrm>
            <a:off x="-934708" y="407127"/>
            <a:ext cx="12246544" cy="7610897"/>
          </a:xfrm>
          <a:prstGeom prst="rect">
            <a:avLst/>
          </a:prstGeom>
        </p:spPr>
        <p:txBody>
          <a:bodyPr anchor="t"/>
          <a:lstStyle/>
          <a:p>
            <a:pPr>
              <a:defRPr sz="8200"/>
            </a:pPr>
            <a:r>
              <a:t>Ropes</a:t>
            </a:r>
          </a:p>
          <a:p>
            <a:pPr>
              <a:defRPr sz="6800"/>
            </a:pPr>
            <a:r>
              <a:t>Strings are only kept at leaves, and the weight of a node is the length of the string plus the sum of all of the weights in its left subtree.</a:t>
            </a:r>
          </a:p>
        </p:txBody>
      </p:sp>
      <p:sp>
        <p:nvSpPr>
          <p:cNvPr id="957"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58"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59"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960"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61"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962"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63"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964"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65"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966" name="The_quick_"/>
          <p:cNvSpPr txBox="1"/>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967" name="brown_"/>
          <p:cNvSpPr txBox="1"/>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968" name="fox_jumps_over_the_"/>
          <p:cNvSpPr txBox="1"/>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969" name="lazy_"/>
          <p:cNvSpPr txBox="1"/>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970" name="dog"/>
          <p:cNvSpPr txBox="1"/>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974" name="Line"/>
          <p:cNvSpPr/>
          <p:nvPr/>
        </p:nvSpPr>
        <p:spPr>
          <a:xfrm flipH="1">
            <a:off x="14227731" y="1193679"/>
            <a:ext cx="4626794" cy="1617834"/>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5" name="Line"/>
          <p:cNvSpPr/>
          <p:nvPr/>
        </p:nvSpPr>
        <p:spPr>
          <a:xfrm>
            <a:off x="18608076" y="1327030"/>
            <a:ext cx="2365452" cy="1481519"/>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6" name="Line"/>
          <p:cNvSpPr/>
          <p:nvPr/>
        </p:nvSpPr>
        <p:spPr>
          <a:xfrm flipH="1">
            <a:off x="12401987" y="2770337"/>
            <a:ext cx="1812695" cy="19760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7" name="Line"/>
          <p:cNvSpPr/>
          <p:nvPr/>
        </p:nvSpPr>
        <p:spPr>
          <a:xfrm>
            <a:off x="14269945" y="2714265"/>
            <a:ext cx="1342255" cy="1925075"/>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8" name="Line"/>
          <p:cNvSpPr/>
          <p:nvPr/>
        </p:nvSpPr>
        <p:spPr>
          <a:xfrm flipH="1">
            <a:off x="19711393" y="2759554"/>
            <a:ext cx="1301207" cy="1907623"/>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79" name="Line"/>
          <p:cNvSpPr/>
          <p:nvPr/>
        </p:nvSpPr>
        <p:spPr>
          <a:xfrm>
            <a:off x="20964345" y="2626024"/>
            <a:ext cx="2416510" cy="211223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80" name="Line"/>
          <p:cNvSpPr/>
          <p:nvPr/>
        </p:nvSpPr>
        <p:spPr>
          <a:xfrm>
            <a:off x="19797621" y="4564811"/>
            <a:ext cx="1188595" cy="1737071"/>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81" name="Line"/>
          <p:cNvSpPr/>
          <p:nvPr/>
        </p:nvSpPr>
        <p:spPr>
          <a:xfrm flipH="1">
            <a:off x="18396942" y="4516557"/>
            <a:ext cx="1437701" cy="1873566"/>
          </a:xfrm>
          <a:prstGeom prst="line">
            <a:avLst/>
          </a:prstGeom>
          <a:ln w="38100">
            <a:solidFill>
              <a:srgbClr val="902422"/>
            </a:solidFill>
            <a:miter lim="400000"/>
            <a:tailEnd type="triangle"/>
          </a:ln>
        </p:spPr>
        <p:txBody>
          <a:bodyPr lIns="76200" tIns="76200" rIns="76200" bIns="76200" anchor="ct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982" name="Ropes…"/>
          <p:cNvSpPr txBox="1"/>
          <p:nvPr>
            <p:ph type="title"/>
          </p:nvPr>
        </p:nvSpPr>
        <p:spPr>
          <a:xfrm>
            <a:off x="-109811" y="378970"/>
            <a:ext cx="11163396" cy="7610897"/>
          </a:xfrm>
          <a:prstGeom prst="rect">
            <a:avLst/>
          </a:prstGeom>
        </p:spPr>
        <p:txBody>
          <a:bodyPr anchor="t"/>
          <a:lstStyle/>
          <a:p>
            <a:pPr>
              <a:defRPr sz="5600"/>
            </a:pPr>
            <a:r>
              <a:t>Ropes</a:t>
            </a:r>
          </a:p>
          <a:p>
            <a:pPr>
              <a:defRPr sz="4200"/>
            </a:pPr>
            <a:r>
              <a:t>Searching for a character at a position, do a recursive search from the root: to search for the “j” at character position 21:</a:t>
            </a:r>
          </a:p>
          <a:p>
            <a:pPr marL="1092941" indent="-518583">
              <a:buClr>
                <a:srgbClr val="777775"/>
              </a:buClr>
              <a:buSzPct val="115000"/>
              <a:buFont typeface="Helvetica Neue"/>
              <a:defRPr sz="4200"/>
            </a:pPr>
            <a:r>
              <a:t>The root is 16, which is less than 21. We subtract 21-16==5, and we go right.</a:t>
            </a:r>
          </a:p>
          <a:p>
            <a:pPr marL="1092941" indent="-518583">
              <a:buClr>
                <a:srgbClr val="777775"/>
              </a:buClr>
              <a:buSzPct val="115000"/>
              <a:buFont typeface="Helvetica Neue"/>
              <a:defRPr sz="4200"/>
            </a:pPr>
            <a:r>
              <a:t>24 &gt; 5, no subtraction (only on right), go left</a:t>
            </a:r>
          </a:p>
          <a:p>
            <a:pPr marL="1092941" indent="-518583">
              <a:buClr>
                <a:srgbClr val="777775"/>
              </a:buClr>
              <a:buSzPct val="115000"/>
              <a:buFont typeface="Helvetica Neue"/>
              <a:defRPr sz="4200"/>
            </a:pPr>
            <a:r>
              <a:t>19 &gt; 5, go left.</a:t>
            </a:r>
          </a:p>
          <a:p>
            <a:pPr marL="1092941" indent="-518583">
              <a:buClr>
                <a:srgbClr val="777775"/>
              </a:buClr>
              <a:buSzPct val="115000"/>
              <a:buFont typeface="Helvetica Neue"/>
              <a:defRPr sz="4200"/>
            </a:pPr>
            <a:r>
              <a:t>19 &gt; 5, but no more left! The character at the index of the string at that node is “j”</a:t>
            </a:r>
          </a:p>
        </p:txBody>
      </p:sp>
      <p:sp>
        <p:nvSpPr>
          <p:cNvPr id="983" name="16"/>
          <p:cNvSpPr/>
          <p:nvPr/>
        </p:nvSpPr>
        <p:spPr>
          <a:xfrm>
            <a:off x="18117627" y="525851"/>
            <a:ext cx="1342262"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16</a:t>
            </a:r>
          </a:p>
        </p:txBody>
      </p:sp>
      <p:sp>
        <p:nvSpPr>
          <p:cNvPr id="984" name="10"/>
          <p:cNvSpPr/>
          <p:nvPr/>
        </p:nvSpPr>
        <p:spPr>
          <a:xfrm>
            <a:off x="13588367" y="2096578"/>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85" name="24"/>
          <p:cNvSpPr/>
          <p:nvPr/>
        </p:nvSpPr>
        <p:spPr>
          <a:xfrm>
            <a:off x="20309454" y="2073574"/>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24</a:t>
            </a:r>
          </a:p>
        </p:txBody>
      </p:sp>
      <p:sp>
        <p:nvSpPr>
          <p:cNvPr id="986" name="10"/>
          <p:cNvSpPr/>
          <p:nvPr/>
        </p:nvSpPr>
        <p:spPr>
          <a:xfrm>
            <a:off x="11731531" y="3989357"/>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10</a:t>
            </a:r>
          </a:p>
        </p:txBody>
      </p:sp>
      <p:sp>
        <p:nvSpPr>
          <p:cNvPr id="987" name="6"/>
          <p:cNvSpPr/>
          <p:nvPr/>
        </p:nvSpPr>
        <p:spPr>
          <a:xfrm>
            <a:off x="14875736" y="3996045"/>
            <a:ext cx="1342263"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6</a:t>
            </a:r>
          </a:p>
        </p:txBody>
      </p:sp>
      <p:sp>
        <p:nvSpPr>
          <p:cNvPr id="988" name="19"/>
          <p:cNvSpPr/>
          <p:nvPr/>
        </p:nvSpPr>
        <p:spPr>
          <a:xfrm>
            <a:off x="19165737"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89" name="3"/>
          <p:cNvSpPr/>
          <p:nvPr/>
        </p:nvSpPr>
        <p:spPr>
          <a:xfrm>
            <a:off x="22469518" y="3966353"/>
            <a:ext cx="1342262" cy="1342262"/>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3</a:t>
            </a:r>
          </a:p>
        </p:txBody>
      </p:sp>
      <p:sp>
        <p:nvSpPr>
          <p:cNvPr id="990" name="19"/>
          <p:cNvSpPr/>
          <p:nvPr/>
        </p:nvSpPr>
        <p:spPr>
          <a:xfrm>
            <a:off x="17814983"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19</a:t>
            </a:r>
          </a:p>
        </p:txBody>
      </p:sp>
      <p:sp>
        <p:nvSpPr>
          <p:cNvPr id="991" name="5"/>
          <p:cNvSpPr/>
          <p:nvPr/>
        </p:nvSpPr>
        <p:spPr>
          <a:xfrm>
            <a:off x="20309454" y="5629094"/>
            <a:ext cx="1342263" cy="1342263"/>
          </a:xfrm>
          <a:prstGeom prst="ellipse">
            <a:avLst/>
          </a:prstGeom>
          <a:solidFill>
            <a:srgbClr val="A6AAA8"/>
          </a:solidFill>
          <a:ln w="38100">
            <a:solidFill>
              <a:srgbClr val="83827D"/>
            </a:solidFill>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4200">
                <a:latin typeface="Helvetica Neue"/>
                <a:ea typeface="Helvetica Neue"/>
                <a:cs typeface="Helvetica Neue"/>
                <a:sym typeface="Helvetica Neue"/>
              </a:defRPr>
            </a:lvl1pPr>
          </a:lstStyle>
          <a:p>
            <a:pPr/>
            <a:r>
              <a:t>5</a:t>
            </a:r>
          </a:p>
        </p:txBody>
      </p:sp>
      <p:sp>
        <p:nvSpPr>
          <p:cNvPr id="992" name="The_quick_"/>
          <p:cNvSpPr txBox="1"/>
          <p:nvPr/>
        </p:nvSpPr>
        <p:spPr>
          <a:xfrm>
            <a:off x="10900161" y="5395452"/>
            <a:ext cx="2997302"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993" name="brown_"/>
          <p:cNvSpPr txBox="1"/>
          <p:nvPr/>
        </p:nvSpPr>
        <p:spPr>
          <a:xfrm>
            <a:off x="14538512" y="5395452"/>
            <a:ext cx="2010360"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994" name="fox_jumps_over_the_"/>
          <p:cNvSpPr txBox="1"/>
          <p:nvPr/>
        </p:nvSpPr>
        <p:spPr>
          <a:xfrm>
            <a:off x="14221162" y="6861568"/>
            <a:ext cx="5443628"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995" name="lazy_"/>
          <p:cNvSpPr txBox="1"/>
          <p:nvPr/>
        </p:nvSpPr>
        <p:spPr>
          <a:xfrm>
            <a:off x="20257526" y="6861568"/>
            <a:ext cx="1439774"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996" name="dog"/>
          <p:cNvSpPr txBox="1"/>
          <p:nvPr/>
        </p:nvSpPr>
        <p:spPr>
          <a:xfrm>
            <a:off x="22634500" y="5395452"/>
            <a:ext cx="1067309" cy="871933"/>
          </a:xfrm>
          <a:prstGeom prst="rect">
            <a:avLst/>
          </a:prstGeom>
          <a:ln w="12700">
            <a:miter lim="400000"/>
          </a:ln>
          <a:extLst>
            <a:ext uri="{C572A759-6A51-4108-AA02-DFA0A04FC94B}">
              <ma14:wrappingTextBoxFlag xmlns:ma14="http://schemas.microsoft.com/office/mac/drawingml/2011/main" val="1"/>
            </a:ext>
          </a:extLst>
        </p:spPr>
        <p:txBody>
          <a:bodyPr wrap="none" lIns="76200" tIns="76200" rIns="76200" bIns="76200"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00" name="Ropes: Full search algorithm: O(log n)"/>
          <p:cNvSpPr txBox="1"/>
          <p:nvPr>
            <p:ph type="title"/>
          </p:nvPr>
        </p:nvSpPr>
        <p:spPr>
          <a:xfrm>
            <a:off x="-109811" y="378970"/>
            <a:ext cx="11892534" cy="7610897"/>
          </a:xfrm>
          <a:prstGeom prst="rect">
            <a:avLst/>
          </a:prstGeom>
        </p:spPr>
        <p:txBody>
          <a:bodyPr anchor="t"/>
          <a:lstStyle/>
          <a:p>
            <a:pPr>
              <a:defRPr sz="5600"/>
            </a:pPr>
            <a:r>
              <a:t>Ropes: </a:t>
            </a:r>
            <a:r>
              <a:rPr sz="4600"/>
              <a:t>Full search algorithm: O(log n)</a:t>
            </a:r>
            <a:endParaRPr sz="4600"/>
          </a:p>
        </p:txBody>
      </p:sp>
      <p:grpSp>
        <p:nvGrpSpPr>
          <p:cNvPr id="1023" name="Group"/>
          <p:cNvGrpSpPr/>
          <p:nvPr/>
        </p:nvGrpSpPr>
        <p:grpSpPr>
          <a:xfrm>
            <a:off x="10900161" y="525851"/>
            <a:ext cx="12911619" cy="7207650"/>
            <a:chOff x="0" y="0"/>
            <a:chExt cx="12911618" cy="7207648"/>
          </a:xfrm>
        </p:grpSpPr>
        <p:sp>
          <p:nvSpPr>
            <p:cNvPr id="1001"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2"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3"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4"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5"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6"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7"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8"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09"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10"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11"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012"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13"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014"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15"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016"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17"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018" name="The_quick_"/>
            <p:cNvSpPr txBox="1"/>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19" name="brown_"/>
            <p:cNvSpPr txBox="1"/>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20" name="fox_jumps_over_the_"/>
            <p:cNvSpPr txBox="1"/>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21" name="lazy_"/>
            <p:cNvSpPr txBox="1"/>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22" name="dog"/>
            <p:cNvSpPr txBox="1"/>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
        <p:nvSpPr>
          <p:cNvPr id="1024" name="// Note: Assumes 1-based indexing.…"/>
          <p:cNvSpPr/>
          <p:nvPr/>
        </p:nvSpPr>
        <p:spPr>
          <a:xfrm>
            <a:off x="97559" y="1792205"/>
            <a:ext cx="11685164" cy="5524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6200" tIns="76200" rIns="76200" bIns="76200" anchor="ctr"/>
          <a:lstStyle/>
          <a:p>
            <a:pPr algn="l" defTabSz="685800">
              <a:defRPr i="1" sz="3000">
                <a:solidFill>
                  <a:srgbClr val="808080"/>
                </a:solidFill>
                <a:latin typeface="Courier"/>
                <a:ea typeface="Courier"/>
                <a:cs typeface="Courier"/>
                <a:sym typeface="Courier"/>
              </a:defRPr>
            </a:pPr>
            <a:r>
              <a:rPr i="0">
                <a:solidFill>
                  <a:srgbClr val="252525"/>
                </a:solidFill>
              </a:rPr>
              <a:t> </a:t>
            </a:r>
            <a:r>
              <a:t>// Note: Assumes 1-based indexing.</a:t>
            </a:r>
            <a:endParaRPr i="0">
              <a:solidFill>
                <a:srgbClr val="252525"/>
              </a:solidFill>
            </a:endParaRPr>
          </a:p>
          <a:p>
            <a:pPr algn="l" defTabSz="685800">
              <a:defRPr sz="3000">
                <a:solidFill>
                  <a:srgbClr val="252525"/>
                </a:solidFill>
                <a:latin typeface="Courier"/>
                <a:ea typeface="Courier"/>
                <a:cs typeface="Courier"/>
                <a:sym typeface="Courier"/>
              </a:defRPr>
            </a:pPr>
            <a:r>
              <a:t> </a:t>
            </a:r>
            <a:r>
              <a:rPr b="1"/>
              <a:t>function</a:t>
            </a:r>
            <a:r>
              <a:t> </a:t>
            </a:r>
            <a:r>
              <a:rPr b="1"/>
              <a:t>index</a:t>
            </a:r>
            <a:r>
              <a:rPr>
                <a:solidFill>
                  <a:srgbClr val="009900"/>
                </a:solidFill>
              </a:rPr>
              <a:t>(</a:t>
            </a:r>
            <a:r>
              <a:t>RopeNode node</a:t>
            </a:r>
            <a:r>
              <a:rPr>
                <a:solidFill>
                  <a:srgbClr val="010E66"/>
                </a:solidFill>
              </a:rPr>
              <a:t>,</a:t>
            </a:r>
            <a:r>
              <a:t> </a:t>
            </a:r>
            <a:r>
              <a:rPr b="1">
                <a:solidFill>
                  <a:srgbClr val="010E66"/>
                </a:solidFill>
              </a:rPr>
              <a:t>integer</a:t>
            </a:r>
            <a:r>
              <a:t> i</a:t>
            </a:r>
            <a:r>
              <a:rPr>
                <a:solidFill>
                  <a:srgbClr val="009900"/>
                </a:solidFill>
              </a:rPr>
              <a:t>)</a:t>
            </a:r>
          </a:p>
          <a:p>
            <a:pPr algn="l" defTabSz="685800">
              <a:defRPr sz="3000">
                <a:solidFill>
                  <a:srgbClr val="252525"/>
                </a:solidFill>
                <a:latin typeface="Courier"/>
                <a:ea typeface="Courier"/>
                <a:cs typeface="Courier"/>
                <a:sym typeface="Courier"/>
              </a:defRPr>
            </a:pPr>
            <a:r>
              <a:t>     </a:t>
            </a:r>
            <a:r>
              <a:rPr b="1"/>
              <a:t>if</a:t>
            </a:r>
            <a:r>
              <a:t> node</a:t>
            </a:r>
            <a:r>
              <a:rPr>
                <a:solidFill>
                  <a:srgbClr val="010E66"/>
                </a:solidFill>
              </a:rPr>
              <a:t>.</a:t>
            </a:r>
            <a:r>
              <a:rPr>
                <a:solidFill>
                  <a:srgbClr val="006600"/>
                </a:solidFill>
              </a:rPr>
              <a:t>weight</a:t>
            </a:r>
            <a:r>
              <a:t> &lt; i </a:t>
            </a:r>
            <a:r>
              <a:rPr b="1"/>
              <a:t>then</a:t>
            </a:r>
          </a:p>
          <a:p>
            <a:pPr algn="l" defTabSz="685800">
              <a:defRPr sz="3000">
                <a:solidFill>
                  <a:srgbClr val="252525"/>
                </a:solidFill>
                <a:latin typeface="Courier"/>
                <a:ea typeface="Courier"/>
                <a:cs typeface="Courier"/>
                <a:sym typeface="Courier"/>
              </a:defRPr>
            </a:pPr>
            <a:r>
              <a:t>         return </a:t>
            </a:r>
            <a:r>
              <a:rPr b="1"/>
              <a:t>index</a:t>
            </a:r>
            <a:r>
              <a:rPr>
                <a:solidFill>
                  <a:srgbClr val="009900"/>
                </a:solidFill>
              </a:rPr>
              <a:t>(</a:t>
            </a:r>
            <a:r>
              <a:t>node</a:t>
            </a:r>
            <a:r>
              <a:rPr>
                <a:solidFill>
                  <a:srgbClr val="010E66"/>
                </a:solidFill>
              </a:rPr>
              <a:t>.</a:t>
            </a:r>
            <a:r>
              <a:rPr>
                <a:solidFill>
                  <a:srgbClr val="006600"/>
                </a:solidFill>
              </a:rPr>
              <a:t>right</a:t>
            </a:r>
            <a:r>
              <a:rPr>
                <a:solidFill>
                  <a:srgbClr val="010E66"/>
                </a:solidFill>
              </a:rPr>
              <a:t>,</a:t>
            </a:r>
            <a:r>
              <a:t> i </a:t>
            </a:r>
            <a:r>
              <a:rPr>
                <a:solidFill>
                  <a:srgbClr val="010E66"/>
                </a:solidFill>
              </a:rPr>
              <a:t>-</a:t>
            </a:r>
            <a:r>
              <a:t> node</a:t>
            </a:r>
            <a:r>
              <a:rPr>
                <a:solidFill>
                  <a:srgbClr val="010E66"/>
                </a:solidFill>
              </a:rPr>
              <a:t>.</a:t>
            </a:r>
            <a:r>
              <a:rPr>
                <a:solidFill>
                  <a:srgbClr val="006600"/>
                </a:solidFill>
              </a:rPr>
              <a:t>weight</a:t>
            </a:r>
            <a:r>
              <a:rPr>
                <a:solidFill>
                  <a:srgbClr val="009900"/>
                </a:solidFill>
              </a:rPr>
              <a:t>)</a:t>
            </a:r>
          </a:p>
          <a:p>
            <a:pPr algn="l" defTabSz="685800">
              <a:defRPr sz="3000">
                <a:solidFill>
                  <a:srgbClr val="252525"/>
                </a:solidFill>
                <a:latin typeface="Courier"/>
                <a:ea typeface="Courier"/>
                <a:cs typeface="Courier"/>
                <a:sym typeface="Courier"/>
              </a:defRPr>
            </a:pPr>
            <a:r>
              <a:t>     </a:t>
            </a:r>
            <a:r>
              <a:rPr b="1"/>
              <a:t>else</a:t>
            </a:r>
          </a:p>
          <a:p>
            <a:pPr algn="l" defTabSz="685800">
              <a:defRPr sz="3000">
                <a:solidFill>
                  <a:srgbClr val="252525"/>
                </a:solidFill>
                <a:latin typeface="Courier"/>
                <a:ea typeface="Courier"/>
                <a:cs typeface="Courier"/>
                <a:sym typeface="Courier"/>
              </a:defRPr>
            </a:pPr>
            <a:r>
              <a:t>         </a:t>
            </a:r>
            <a:r>
              <a:rPr b="1"/>
              <a:t>if</a:t>
            </a:r>
            <a:r>
              <a:t> exists</a:t>
            </a:r>
            <a:r>
              <a:rPr>
                <a:solidFill>
                  <a:srgbClr val="009900"/>
                </a:solidFill>
              </a:rPr>
              <a:t>(</a:t>
            </a:r>
            <a:r>
              <a:t>node</a:t>
            </a:r>
            <a:r>
              <a:rPr>
                <a:solidFill>
                  <a:srgbClr val="010E66"/>
                </a:solidFill>
              </a:rPr>
              <a:t>.</a:t>
            </a:r>
            <a:r>
              <a:rPr>
                <a:solidFill>
                  <a:srgbClr val="006600"/>
                </a:solidFill>
              </a:rPr>
              <a:t>left</a:t>
            </a:r>
            <a:r>
              <a:rPr>
                <a:solidFill>
                  <a:srgbClr val="009900"/>
                </a:solidFill>
              </a:rPr>
              <a:t>)</a:t>
            </a:r>
            <a:r>
              <a:t> </a:t>
            </a:r>
            <a:r>
              <a:rPr b="1"/>
              <a:t>then</a:t>
            </a:r>
          </a:p>
          <a:p>
            <a:pPr algn="l" defTabSz="685800">
              <a:defRPr sz="3000">
                <a:solidFill>
                  <a:srgbClr val="252525"/>
                </a:solidFill>
                <a:latin typeface="Courier"/>
                <a:ea typeface="Courier"/>
                <a:cs typeface="Courier"/>
                <a:sym typeface="Courier"/>
              </a:defRPr>
            </a:pPr>
            <a:r>
              <a:t>             return </a:t>
            </a:r>
            <a:r>
              <a:rPr b="1"/>
              <a:t>index</a:t>
            </a:r>
            <a:r>
              <a:rPr>
                <a:solidFill>
                  <a:srgbClr val="009900"/>
                </a:solidFill>
              </a:rPr>
              <a:t>(</a:t>
            </a:r>
            <a:r>
              <a:t>node</a:t>
            </a:r>
            <a:r>
              <a:rPr>
                <a:solidFill>
                  <a:srgbClr val="010E66"/>
                </a:solidFill>
              </a:rPr>
              <a:t>.</a:t>
            </a:r>
            <a:r>
              <a:rPr>
                <a:solidFill>
                  <a:srgbClr val="006600"/>
                </a:solidFill>
              </a:rPr>
              <a:t>left</a:t>
            </a:r>
            <a:r>
              <a:rPr>
                <a:solidFill>
                  <a:srgbClr val="010E66"/>
                </a:solidFill>
              </a:rPr>
              <a:t>,</a:t>
            </a:r>
            <a:r>
              <a:t> i</a:t>
            </a:r>
            <a:r>
              <a:rPr>
                <a:solidFill>
                  <a:srgbClr val="009900"/>
                </a:solidFill>
              </a:rPr>
              <a:t>)</a:t>
            </a:r>
          </a:p>
          <a:p>
            <a:pPr algn="l" defTabSz="685800">
              <a:defRPr sz="3000">
                <a:solidFill>
                  <a:srgbClr val="252525"/>
                </a:solidFill>
                <a:latin typeface="Courier"/>
                <a:ea typeface="Courier"/>
                <a:cs typeface="Courier"/>
                <a:sym typeface="Courier"/>
              </a:defRPr>
            </a:pPr>
            <a:r>
              <a:t>         </a:t>
            </a:r>
            <a:r>
              <a:rPr b="1"/>
              <a:t>else</a:t>
            </a:r>
          </a:p>
          <a:p>
            <a:pPr algn="l" defTabSz="685800">
              <a:defRPr sz="3000">
                <a:solidFill>
                  <a:srgbClr val="252525"/>
                </a:solidFill>
                <a:latin typeface="Courier"/>
                <a:ea typeface="Courier"/>
                <a:cs typeface="Courier"/>
                <a:sym typeface="Courier"/>
              </a:defRPr>
            </a:pPr>
            <a:r>
              <a:t>             return node</a:t>
            </a:r>
            <a:r>
              <a:rPr>
                <a:solidFill>
                  <a:srgbClr val="010E66"/>
                </a:solidFill>
              </a:rPr>
              <a:t>.</a:t>
            </a:r>
            <a:r>
              <a:rPr b="1">
                <a:solidFill>
                  <a:srgbClr val="010E66"/>
                </a:solidFill>
              </a:rPr>
              <a:t>string</a:t>
            </a:r>
            <a:r>
              <a:rPr>
                <a:solidFill>
                  <a:srgbClr val="009900"/>
                </a:solidFill>
              </a:rPr>
              <a:t>[</a:t>
            </a:r>
            <a:r>
              <a:t>i</a:t>
            </a:r>
            <a:r>
              <a:rPr>
                <a:solidFill>
                  <a:srgbClr val="009900"/>
                </a:solidFill>
              </a:rPr>
              <a:t>]</a:t>
            </a:r>
          </a:p>
          <a:p>
            <a:pPr algn="l" defTabSz="685800">
              <a:defRPr sz="3000">
                <a:solidFill>
                  <a:srgbClr val="252525"/>
                </a:solidFill>
                <a:latin typeface="Courier"/>
                <a:ea typeface="Courier"/>
                <a:cs typeface="Courier"/>
                <a:sym typeface="Courier"/>
              </a:defRPr>
            </a:pPr>
            <a:r>
              <a:t>         endif</a:t>
            </a:r>
          </a:p>
          <a:p>
            <a:pPr algn="l" defTabSz="685800">
              <a:defRPr sz="3000">
                <a:solidFill>
                  <a:srgbClr val="252525"/>
                </a:solidFill>
                <a:latin typeface="Courier"/>
                <a:ea typeface="Courier"/>
                <a:cs typeface="Courier"/>
                <a:sym typeface="Courier"/>
              </a:defRPr>
            </a:pPr>
            <a:r>
              <a:t>     endif</a:t>
            </a:r>
          </a:p>
          <a:p>
            <a:pPr algn="l" defTabSz="685800">
              <a:defRPr b="1" sz="3000">
                <a:solidFill>
                  <a:srgbClr val="252525"/>
                </a:solidFill>
                <a:latin typeface="Courier"/>
                <a:ea typeface="Courier"/>
                <a:cs typeface="Courier"/>
                <a:sym typeface="Courier"/>
              </a:defRPr>
            </a:pPr>
            <a:r>
              <a:rPr b="0"/>
              <a:t> </a:t>
            </a:r>
            <a:r>
              <a:t>end</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28" name="Ropes: Concatenate(S1,S2)…"/>
          <p:cNvSpPr txBox="1"/>
          <p:nvPr>
            <p:ph type="title"/>
          </p:nvPr>
        </p:nvSpPr>
        <p:spPr>
          <a:xfrm>
            <a:off x="-109811" y="378970"/>
            <a:ext cx="11163396" cy="7610897"/>
          </a:xfrm>
          <a:prstGeom prst="rect">
            <a:avLst/>
          </a:prstGeom>
        </p:spPr>
        <p:txBody>
          <a:bodyPr anchor="t"/>
          <a:lstStyle/>
          <a:p>
            <a:pPr>
              <a:defRPr sz="5600"/>
            </a:pPr>
            <a:r>
              <a:t>Ropes: Concatenate(S1,S2)</a:t>
            </a:r>
          </a:p>
          <a:p>
            <a:pPr>
              <a:defRPr sz="5600"/>
            </a:pPr>
            <a:r>
              <a:t>Time: O(1) (or O(log N) time to compute the root weight)</a:t>
            </a:r>
          </a:p>
          <a:p>
            <a:pPr>
              <a:defRPr sz="5600"/>
            </a:pPr>
          </a:p>
          <a:p>
            <a:pPr>
              <a:defRPr sz="5600"/>
            </a:pPr>
            <a:r>
              <a:t>Simply create a new root node, with left=S1 and right=S2.</a:t>
            </a:r>
            <a:endParaRPr sz="4600"/>
          </a:p>
        </p:txBody>
      </p:sp>
      <p:pic>
        <p:nvPicPr>
          <p:cNvPr id="1029" name="pasted-image.png" descr="pasted-image.png"/>
          <p:cNvPicPr>
            <a:picLocks noChangeAspect="1"/>
          </p:cNvPicPr>
          <p:nvPr/>
        </p:nvPicPr>
        <p:blipFill>
          <a:blip r:embed="rId3">
            <a:extLst/>
          </a:blip>
          <a:stretch>
            <a:fillRect/>
          </a:stretch>
        </p:blipFill>
        <p:spPr>
          <a:xfrm>
            <a:off x="12202017" y="79459"/>
            <a:ext cx="10369671" cy="8209919"/>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33" name="Ropes: Split(i,S)…"/>
          <p:cNvSpPr txBox="1"/>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a:t>
            </a:r>
            <a:r>
              <a:rPr baseline="-5999"/>
              <a:t>1</a:t>
            </a:r>
            <a:r>
              <a:t>, …, C</a:t>
            </a:r>
            <a:r>
              <a:rPr baseline="-5999"/>
              <a:t>i</a:t>
            </a:r>
            <a:r>
              <a:t>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1: split)</a:t>
            </a:r>
          </a:p>
        </p:txBody>
      </p:sp>
      <p:pic>
        <p:nvPicPr>
          <p:cNvPr id="1034" name="pasted-image.png" descr="pasted-image.png"/>
          <p:cNvPicPr>
            <a:picLocks noChangeAspect="1"/>
          </p:cNvPicPr>
          <p:nvPr/>
        </p:nvPicPr>
        <p:blipFill>
          <a:blip r:embed="rId3">
            <a:extLst/>
          </a:blip>
          <a:stretch>
            <a:fillRect/>
          </a:stretch>
        </p:blipFill>
        <p:spPr>
          <a:xfrm>
            <a:off x="8927495" y="572910"/>
            <a:ext cx="14977835" cy="7223016"/>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38" name="Ropes: Split(i,S)…"/>
          <p:cNvSpPr txBox="1"/>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a:t>
            </a:r>
            <a:r>
              <a:rPr baseline="-5999"/>
              <a:t>1</a:t>
            </a:r>
            <a:r>
              <a:t>, …, C</a:t>
            </a:r>
            <a:r>
              <a:rPr baseline="-5999"/>
              <a:t>i</a:t>
            </a:r>
            <a:r>
              <a:t>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2: update left (node D),</a:t>
            </a:r>
            <a:endParaRPr sz="4600"/>
          </a:p>
          <a:p>
            <a:pPr>
              <a:defRPr sz="4800"/>
            </a:pPr>
            <a:r>
              <a:rPr sz="4600"/>
              <a:t>and elements on right still need </a:t>
            </a:r>
            <a:endParaRPr sz="4600"/>
          </a:p>
          <a:p>
            <a:pPr>
              <a:defRPr sz="4800"/>
            </a:pPr>
            <a:r>
              <a:rPr sz="4600"/>
              <a:t>to be combined)</a:t>
            </a:r>
          </a:p>
        </p:txBody>
      </p:sp>
      <p:pic>
        <p:nvPicPr>
          <p:cNvPr id="1039" name="pasted-image.png" descr="pasted-image.png"/>
          <p:cNvPicPr>
            <a:picLocks noChangeAspect="1"/>
          </p:cNvPicPr>
          <p:nvPr/>
        </p:nvPicPr>
        <p:blipFill>
          <a:blip r:embed="rId3">
            <a:extLst/>
          </a:blip>
          <a:stretch>
            <a:fillRect/>
          </a:stretch>
        </p:blipFill>
        <p:spPr>
          <a:xfrm>
            <a:off x="9118945" y="1012151"/>
            <a:ext cx="14786385" cy="6953216"/>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43" name="Ropes: Split(i,S)…"/>
          <p:cNvSpPr txBox="1"/>
          <p:nvPr>
            <p:ph type="title"/>
          </p:nvPr>
        </p:nvSpPr>
        <p:spPr>
          <a:xfrm>
            <a:off x="-109811" y="378970"/>
            <a:ext cx="11163396" cy="7610897"/>
          </a:xfrm>
          <a:prstGeom prst="rect">
            <a:avLst/>
          </a:prstGeom>
        </p:spPr>
        <p:txBody>
          <a:bodyPr anchor="t"/>
          <a:lstStyle/>
          <a:p>
            <a:pPr>
              <a:defRPr sz="5600"/>
            </a:pPr>
            <a:r>
              <a:t>Ropes: Split(i,S)</a:t>
            </a:r>
          </a:p>
          <a:p>
            <a:pPr>
              <a:defRPr sz="5600"/>
            </a:pPr>
          </a:p>
          <a:p>
            <a:pPr>
              <a:defRPr sz="4800"/>
            </a:pPr>
            <a:r>
              <a:t>split the string S into two new strings S1 and S2, S1 = C1, …, Ci and S2 = C</a:t>
            </a:r>
            <a:r>
              <a:rPr baseline="-5999"/>
              <a:t>i + 1</a:t>
            </a:r>
            <a:r>
              <a:t>, …, C</a:t>
            </a:r>
            <a:r>
              <a:rPr baseline="-5999"/>
              <a:t>m</a:t>
            </a:r>
            <a:r>
              <a:t>.</a:t>
            </a:r>
          </a:p>
          <a:p>
            <a:pPr>
              <a:defRPr sz="4800"/>
            </a:pPr>
            <a:r>
              <a:t>Time complexity: O(log N)</a:t>
            </a:r>
            <a:endParaRPr sz="4600"/>
          </a:p>
          <a:p>
            <a:pPr>
              <a:defRPr sz="4800"/>
            </a:pPr>
            <a:endParaRPr sz="4600"/>
          </a:p>
          <a:p>
            <a:pPr>
              <a:defRPr sz="4800"/>
            </a:pPr>
            <a:r>
              <a:rPr sz="4600"/>
              <a:t>(step 3: combine with new root</a:t>
            </a:r>
            <a:endParaRPr sz="4600"/>
          </a:p>
          <a:p>
            <a:pPr>
              <a:defRPr sz="4800"/>
            </a:pPr>
            <a:r>
              <a:rPr sz="4600"/>
              <a:t>P for right side)</a:t>
            </a:r>
            <a:endParaRPr sz="4600"/>
          </a:p>
          <a:p>
            <a:pPr>
              <a:defRPr sz="4800"/>
            </a:pPr>
            <a:r>
              <a:rPr sz="4600"/>
              <a:t>(may need to balance)</a:t>
            </a:r>
          </a:p>
        </p:txBody>
      </p:sp>
      <p:pic>
        <p:nvPicPr>
          <p:cNvPr id="1044" name="pasted-image.png" descr="pasted-image.png"/>
          <p:cNvPicPr>
            <a:picLocks noChangeAspect="1"/>
          </p:cNvPicPr>
          <p:nvPr/>
        </p:nvPicPr>
        <p:blipFill>
          <a:blip r:embed="rId3">
            <a:extLst/>
          </a:blip>
          <a:stretch>
            <a:fillRect/>
          </a:stretch>
        </p:blipFill>
        <p:spPr>
          <a:xfrm>
            <a:off x="9480122" y="951385"/>
            <a:ext cx="14087324" cy="6466067"/>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48" name="Ropes: Insert(i,S’)…"/>
          <p:cNvSpPr txBox="1"/>
          <p:nvPr>
            <p:ph type="title"/>
          </p:nvPr>
        </p:nvSpPr>
        <p:spPr>
          <a:xfrm>
            <a:off x="-109811" y="378970"/>
            <a:ext cx="11163396" cy="7610897"/>
          </a:xfrm>
          <a:prstGeom prst="rect">
            <a:avLst/>
          </a:prstGeom>
        </p:spPr>
        <p:txBody>
          <a:bodyPr anchor="t"/>
          <a:lstStyle/>
          <a:p>
            <a:pPr>
              <a:defRPr sz="5600"/>
            </a:pPr>
            <a:r>
              <a:t>Ropes: Insert(i,S’)</a:t>
            </a:r>
          </a:p>
          <a:p>
            <a:pPr>
              <a:defRPr sz="5600"/>
            </a:pPr>
          </a:p>
          <a:p>
            <a:pPr>
              <a:defRPr sz="4800"/>
            </a:pPr>
            <a:r>
              <a:t>insert the string S’ beginning at position i in the string s, to form a new string C</a:t>
            </a:r>
            <a:r>
              <a:rPr baseline="-5999" sz="4600"/>
              <a:t>1</a:t>
            </a:r>
            <a:r>
              <a:t>, …, C</a:t>
            </a:r>
            <a:r>
              <a:rPr baseline="-5999"/>
              <a:t>i</a:t>
            </a:r>
            <a:r>
              <a:t>, S’, C</a:t>
            </a:r>
            <a:r>
              <a:rPr baseline="-5999"/>
              <a:t>i + 1</a:t>
            </a:r>
            <a:r>
              <a:t>, …, C</a:t>
            </a:r>
            <a:r>
              <a:rPr baseline="-5999"/>
              <a:t>m</a:t>
            </a:r>
            <a:r>
              <a:t>.</a:t>
            </a:r>
          </a:p>
          <a:p>
            <a:pPr>
              <a:defRPr sz="4800"/>
            </a:pPr>
            <a:r>
              <a:t>Time complexity: O(log N).</a:t>
            </a:r>
          </a:p>
          <a:p>
            <a:pPr>
              <a:defRPr sz="4800"/>
            </a:pPr>
          </a:p>
          <a:p>
            <a:pPr>
              <a:defRPr sz="4800"/>
            </a:pPr>
            <a:r>
              <a:t>Can be done by a Split() and two Concat() operations</a:t>
            </a:r>
          </a:p>
        </p:txBody>
      </p:sp>
      <p:grpSp>
        <p:nvGrpSpPr>
          <p:cNvPr id="1071" name="Group"/>
          <p:cNvGrpSpPr/>
          <p:nvPr/>
        </p:nvGrpSpPr>
        <p:grpSpPr>
          <a:xfrm>
            <a:off x="10900161" y="525851"/>
            <a:ext cx="12911619" cy="7207650"/>
            <a:chOff x="0" y="0"/>
            <a:chExt cx="12911618" cy="7207648"/>
          </a:xfrm>
        </p:grpSpPr>
        <p:sp>
          <p:nvSpPr>
            <p:cNvPr id="1049"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0"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1"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2"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3"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4"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5"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6"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57"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58"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59"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060"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61"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062"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63"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064"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65"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066" name="The_quick_"/>
            <p:cNvSpPr txBox="1"/>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67" name="brown_"/>
            <p:cNvSpPr txBox="1"/>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68" name="fox_jumps_over_the_"/>
            <p:cNvSpPr txBox="1"/>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69" name="lazy_"/>
            <p:cNvSpPr txBox="1"/>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70" name="dog"/>
            <p:cNvSpPr txBox="1"/>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075" name="Ropes: Delete(i,j)…"/>
          <p:cNvSpPr txBox="1"/>
          <p:nvPr>
            <p:ph type="title"/>
          </p:nvPr>
        </p:nvSpPr>
        <p:spPr>
          <a:xfrm>
            <a:off x="-109811" y="378970"/>
            <a:ext cx="11163396" cy="7610897"/>
          </a:xfrm>
          <a:prstGeom prst="rect">
            <a:avLst/>
          </a:prstGeom>
        </p:spPr>
        <p:txBody>
          <a:bodyPr anchor="t"/>
          <a:lstStyle/>
          <a:p>
            <a:pPr>
              <a:defRPr sz="5600"/>
            </a:pPr>
            <a:r>
              <a:t>Ropes: Delete(i,j)</a:t>
            </a:r>
          </a:p>
          <a:p>
            <a:pPr>
              <a:defRPr sz="5600"/>
            </a:pPr>
          </a:p>
          <a:p>
            <a:pPr>
              <a:defRPr sz="4800"/>
            </a:pPr>
            <a:r>
              <a:t>delete the substring C</a:t>
            </a:r>
            <a:r>
              <a:rPr baseline="-5999"/>
              <a:t>i</a:t>
            </a:r>
            <a:r>
              <a:t>, …, C</a:t>
            </a:r>
            <a:r>
              <a:rPr baseline="-5999"/>
              <a:t>i + j − 1</a:t>
            </a:r>
            <a:r>
              <a:t>, from s to form a new string C</a:t>
            </a:r>
            <a:r>
              <a:rPr baseline="-5999"/>
              <a:t>1</a:t>
            </a:r>
            <a:r>
              <a:t>, …, C</a:t>
            </a:r>
            <a:r>
              <a:rPr baseline="-5999"/>
              <a:t>i − 1</a:t>
            </a:r>
            <a:r>
              <a:t>, C</a:t>
            </a:r>
            <a:r>
              <a:rPr baseline="-5999"/>
              <a:t>i + j</a:t>
            </a:r>
            <a:r>
              <a:t>, …, C</a:t>
            </a:r>
            <a:r>
              <a:rPr baseline="-5999"/>
              <a:t>m</a:t>
            </a:r>
            <a:r>
              <a:t>.</a:t>
            </a:r>
          </a:p>
          <a:p>
            <a:pPr>
              <a:defRPr sz="4800"/>
            </a:pPr>
            <a:r>
              <a:t>Time complexity: O(log N).</a:t>
            </a:r>
          </a:p>
          <a:p>
            <a:pPr>
              <a:defRPr sz="4800"/>
            </a:pPr>
          </a:p>
          <a:p>
            <a:pPr>
              <a:defRPr sz="4800"/>
            </a:pPr>
            <a:r>
              <a:t>Can be done by two Split() operations and one Concat() operation</a:t>
            </a:r>
          </a:p>
        </p:txBody>
      </p:sp>
      <p:grpSp>
        <p:nvGrpSpPr>
          <p:cNvPr id="1098" name="Group"/>
          <p:cNvGrpSpPr/>
          <p:nvPr/>
        </p:nvGrpSpPr>
        <p:grpSpPr>
          <a:xfrm>
            <a:off x="10900161" y="525851"/>
            <a:ext cx="12911619" cy="7207650"/>
            <a:chOff x="0" y="0"/>
            <a:chExt cx="12911618" cy="7207648"/>
          </a:xfrm>
        </p:grpSpPr>
        <p:sp>
          <p:nvSpPr>
            <p:cNvPr id="1076"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77"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78"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79"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80"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81"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82"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83"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084"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085"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86"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087"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088"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089"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90"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091"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092"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093" name="The_quick_"/>
            <p:cNvSpPr txBox="1"/>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094" name="brown_"/>
            <p:cNvSpPr txBox="1"/>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095" name="fox_jumps_over_the_"/>
            <p:cNvSpPr txBox="1"/>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096" name="lazy_"/>
            <p:cNvSpPr txBox="1"/>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097" name="dog"/>
            <p:cNvSpPr txBox="1"/>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02" name="Ropes: Report(i,j)…"/>
          <p:cNvSpPr txBox="1"/>
          <p:nvPr>
            <p:ph type="title"/>
          </p:nvPr>
        </p:nvSpPr>
        <p:spPr>
          <a:xfrm>
            <a:off x="-109811" y="378970"/>
            <a:ext cx="11163396" cy="7610897"/>
          </a:xfrm>
          <a:prstGeom prst="rect">
            <a:avLst/>
          </a:prstGeom>
        </p:spPr>
        <p:txBody>
          <a:bodyPr anchor="t"/>
          <a:lstStyle/>
          <a:p>
            <a:pPr>
              <a:defRPr sz="5600"/>
            </a:pPr>
            <a:r>
              <a:t>Ropes: Report(i,j)</a:t>
            </a:r>
          </a:p>
          <a:p>
            <a:pPr>
              <a:defRPr sz="5600"/>
            </a:pPr>
          </a:p>
          <a:p>
            <a:pPr>
              <a:defRPr sz="4800"/>
            </a:pPr>
            <a:r>
              <a:t>output the string C</a:t>
            </a:r>
            <a:r>
              <a:rPr baseline="-5999"/>
              <a:t>i</a:t>
            </a:r>
            <a:r>
              <a:t>, …, C</a:t>
            </a:r>
            <a:r>
              <a:rPr baseline="-5999"/>
              <a:t>i + j − 1</a:t>
            </a:r>
            <a:r>
              <a:t>.</a:t>
            </a:r>
          </a:p>
          <a:p>
            <a:pPr>
              <a:defRPr sz="4800"/>
            </a:pPr>
            <a:r>
              <a:t>Time complexity: O(j + log N)</a:t>
            </a:r>
          </a:p>
          <a:p>
            <a:pPr>
              <a:defRPr sz="4800"/>
            </a:pPr>
          </a:p>
          <a:p>
            <a:pPr>
              <a:defRPr sz="4800"/>
            </a:pPr>
            <a:r>
              <a:t>To report the string C</a:t>
            </a:r>
            <a:r>
              <a:rPr baseline="-5999"/>
              <a:t>i</a:t>
            </a:r>
            <a:r>
              <a:t>, …, C</a:t>
            </a:r>
            <a:r>
              <a:rPr baseline="-5999"/>
              <a:t>i + j − 1</a:t>
            </a:r>
            <a:r>
              <a:t>, output C</a:t>
            </a:r>
            <a:r>
              <a:rPr baseline="-5999"/>
              <a:t>i</a:t>
            </a:r>
            <a:r>
              <a:t>, …, C</a:t>
            </a:r>
            <a:r>
              <a:rPr baseline="-5999"/>
              <a:t>i + j − 1</a:t>
            </a:r>
            <a:r>
              <a:t> by doing an in-order traversal of T starting at the node that has the i</a:t>
            </a:r>
            <a:r>
              <a:rPr baseline="31999" sz="5000"/>
              <a:t>th</a:t>
            </a:r>
            <a:r>
              <a:t> element.</a:t>
            </a:r>
          </a:p>
        </p:txBody>
      </p:sp>
      <p:grpSp>
        <p:nvGrpSpPr>
          <p:cNvPr id="1125" name="Group"/>
          <p:cNvGrpSpPr/>
          <p:nvPr/>
        </p:nvGrpSpPr>
        <p:grpSpPr>
          <a:xfrm>
            <a:off x="10900161" y="525851"/>
            <a:ext cx="12911619" cy="7207650"/>
            <a:chOff x="0" y="0"/>
            <a:chExt cx="12911618" cy="7207648"/>
          </a:xfrm>
        </p:grpSpPr>
        <p:sp>
          <p:nvSpPr>
            <p:cNvPr id="1103" name="Line"/>
            <p:cNvSpPr/>
            <p:nvPr/>
          </p:nvSpPr>
          <p:spPr>
            <a:xfrm flipH="1">
              <a:off x="3327569" y="667828"/>
              <a:ext cx="4626794" cy="161783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4" name="Line"/>
            <p:cNvSpPr/>
            <p:nvPr/>
          </p:nvSpPr>
          <p:spPr>
            <a:xfrm>
              <a:off x="7707914" y="801178"/>
              <a:ext cx="2365452" cy="1481519"/>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5" name="Line"/>
            <p:cNvSpPr/>
            <p:nvPr/>
          </p:nvSpPr>
          <p:spPr>
            <a:xfrm flipH="1">
              <a:off x="1501825" y="2244485"/>
              <a:ext cx="1812696" cy="19760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6" name="Line"/>
            <p:cNvSpPr/>
            <p:nvPr/>
          </p:nvSpPr>
          <p:spPr>
            <a:xfrm>
              <a:off x="3369783" y="2188413"/>
              <a:ext cx="1342255" cy="1925075"/>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7" name="Line"/>
            <p:cNvSpPr/>
            <p:nvPr/>
          </p:nvSpPr>
          <p:spPr>
            <a:xfrm flipH="1">
              <a:off x="8811232" y="2233702"/>
              <a:ext cx="1301207" cy="1907623"/>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8" name="Line"/>
            <p:cNvSpPr/>
            <p:nvPr/>
          </p:nvSpPr>
          <p:spPr>
            <a:xfrm>
              <a:off x="10064184" y="2100172"/>
              <a:ext cx="2416510" cy="2112231"/>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09" name="Line"/>
            <p:cNvSpPr/>
            <p:nvPr/>
          </p:nvSpPr>
          <p:spPr>
            <a:xfrm>
              <a:off x="8897459" y="4038959"/>
              <a:ext cx="1188594" cy="1737072"/>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10" name="Line"/>
            <p:cNvSpPr/>
            <p:nvPr/>
          </p:nvSpPr>
          <p:spPr>
            <a:xfrm flipH="1">
              <a:off x="7496781" y="3990706"/>
              <a:ext cx="1437701" cy="1873566"/>
            </a:xfrm>
            <a:prstGeom prst="line">
              <a:avLst/>
            </a:prstGeom>
            <a:noFill/>
            <a:ln w="38100" cap="flat">
              <a:solidFill>
                <a:srgbClr val="902422"/>
              </a:solidFill>
              <a:prstDash val="solid"/>
              <a:miter lim="400000"/>
              <a:tailEnd type="triangle" w="med" len="med"/>
            </a:ln>
            <a:effectLst/>
          </p:spPr>
          <p:txBody>
            <a:bodyPr wrap="square" lIns="76200" tIns="76200" rIns="76200" bIns="76200" numCol="1" anchor="ctr">
              <a:noAutofit/>
            </a:bodyPr>
            <a:lstStyle/>
            <a:p>
              <a:pPr defTabSz="819150">
                <a:defRPr sz="4200">
                  <a:solidFill>
                    <a:srgbClr val="FFFFFF"/>
                  </a:solidFill>
                  <a:effectLst>
                    <a:outerShdw sx="100000" sy="100000" kx="0" ky="0" algn="b" rotWithShape="0" blurRad="25400" dist="42435" dir="2388334">
                      <a:srgbClr val="000000">
                        <a:alpha val="48275"/>
                      </a:srgbClr>
                    </a:outerShdw>
                  </a:effectLst>
                  <a:latin typeface="Helvetica Neue"/>
                  <a:ea typeface="Helvetica Neue"/>
                  <a:cs typeface="Helvetica Neue"/>
                  <a:sym typeface="Helvetica Neue"/>
                </a:defRPr>
              </a:pPr>
            </a:p>
          </p:txBody>
        </p:sp>
        <p:sp>
          <p:nvSpPr>
            <p:cNvPr id="1111" name="16"/>
            <p:cNvSpPr/>
            <p:nvPr/>
          </p:nvSpPr>
          <p:spPr>
            <a:xfrm>
              <a:off x="7217466" y="0"/>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16</a:t>
              </a:r>
            </a:p>
          </p:txBody>
        </p:sp>
        <p:sp>
          <p:nvSpPr>
            <p:cNvPr id="1112" name="10"/>
            <p:cNvSpPr/>
            <p:nvPr/>
          </p:nvSpPr>
          <p:spPr>
            <a:xfrm>
              <a:off x="2688206" y="1570726"/>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13" name="24"/>
            <p:cNvSpPr/>
            <p:nvPr/>
          </p:nvSpPr>
          <p:spPr>
            <a:xfrm>
              <a:off x="9409293" y="1547722"/>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24</a:t>
              </a:r>
            </a:p>
          </p:txBody>
        </p:sp>
        <p:sp>
          <p:nvSpPr>
            <p:cNvPr id="1114" name="10"/>
            <p:cNvSpPr/>
            <p:nvPr/>
          </p:nvSpPr>
          <p:spPr>
            <a:xfrm>
              <a:off x="831370" y="3463505"/>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10</a:t>
              </a:r>
            </a:p>
          </p:txBody>
        </p:sp>
        <p:sp>
          <p:nvSpPr>
            <p:cNvPr id="1115" name="6"/>
            <p:cNvSpPr/>
            <p:nvPr/>
          </p:nvSpPr>
          <p:spPr>
            <a:xfrm>
              <a:off x="3975575" y="347019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6</a:t>
              </a:r>
            </a:p>
          </p:txBody>
        </p:sp>
        <p:sp>
          <p:nvSpPr>
            <p:cNvPr id="1116" name="19"/>
            <p:cNvSpPr/>
            <p:nvPr/>
          </p:nvSpPr>
          <p:spPr>
            <a:xfrm>
              <a:off x="8265576"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17" name="3"/>
            <p:cNvSpPr/>
            <p:nvPr/>
          </p:nvSpPr>
          <p:spPr>
            <a:xfrm>
              <a:off x="11569357" y="3440501"/>
              <a:ext cx="1342262"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3</a:t>
              </a:r>
            </a:p>
          </p:txBody>
        </p:sp>
        <p:sp>
          <p:nvSpPr>
            <p:cNvPr id="1118" name="19"/>
            <p:cNvSpPr/>
            <p:nvPr/>
          </p:nvSpPr>
          <p:spPr>
            <a:xfrm>
              <a:off x="6914822"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19</a:t>
              </a:r>
            </a:p>
          </p:txBody>
        </p:sp>
        <p:sp>
          <p:nvSpPr>
            <p:cNvPr id="1119" name="5"/>
            <p:cNvSpPr/>
            <p:nvPr/>
          </p:nvSpPr>
          <p:spPr>
            <a:xfrm>
              <a:off x="9409293" y="5103243"/>
              <a:ext cx="1342263" cy="1342262"/>
            </a:xfrm>
            <a:prstGeom prst="ellipse">
              <a:avLst/>
            </a:prstGeom>
            <a:solidFill>
              <a:srgbClr val="A6AAA8"/>
            </a:solidFill>
            <a:ln w="38100" cap="flat">
              <a:solidFill>
                <a:srgbClr val="83827D"/>
              </a:solidFill>
              <a:prstDash val="solid"/>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4200">
                  <a:latin typeface="Helvetica Neue"/>
                  <a:ea typeface="Helvetica Neue"/>
                  <a:cs typeface="Helvetica Neue"/>
                  <a:sym typeface="Helvetica Neue"/>
                </a:defRPr>
              </a:lvl1pPr>
            </a:lstStyle>
            <a:p>
              <a:pPr/>
              <a:r>
                <a:t>5</a:t>
              </a:r>
            </a:p>
          </p:txBody>
        </p:sp>
        <p:sp>
          <p:nvSpPr>
            <p:cNvPr id="1120" name="The_quick_"/>
            <p:cNvSpPr txBox="1"/>
            <p:nvPr/>
          </p:nvSpPr>
          <p:spPr>
            <a:xfrm>
              <a:off x="0" y="4869601"/>
              <a:ext cx="2997302"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The_quick_</a:t>
              </a:r>
            </a:p>
          </p:txBody>
        </p:sp>
        <p:sp>
          <p:nvSpPr>
            <p:cNvPr id="1121" name="brown_"/>
            <p:cNvSpPr txBox="1"/>
            <p:nvPr/>
          </p:nvSpPr>
          <p:spPr>
            <a:xfrm>
              <a:off x="3638351" y="4869601"/>
              <a:ext cx="2010360"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brown_</a:t>
              </a:r>
            </a:p>
          </p:txBody>
        </p:sp>
        <p:sp>
          <p:nvSpPr>
            <p:cNvPr id="1122" name="fox_jumps_over_the_"/>
            <p:cNvSpPr txBox="1"/>
            <p:nvPr/>
          </p:nvSpPr>
          <p:spPr>
            <a:xfrm>
              <a:off x="3321001" y="6335717"/>
              <a:ext cx="5443628"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fox_jumps_over_the_</a:t>
              </a:r>
            </a:p>
          </p:txBody>
        </p:sp>
        <p:sp>
          <p:nvSpPr>
            <p:cNvPr id="1123" name="lazy_"/>
            <p:cNvSpPr txBox="1"/>
            <p:nvPr/>
          </p:nvSpPr>
          <p:spPr>
            <a:xfrm>
              <a:off x="9357365" y="6335717"/>
              <a:ext cx="1439774"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lazy_</a:t>
              </a:r>
            </a:p>
          </p:txBody>
        </p:sp>
        <p:sp>
          <p:nvSpPr>
            <p:cNvPr id="1124" name="dog"/>
            <p:cNvSpPr txBox="1"/>
            <p:nvPr/>
          </p:nvSpPr>
          <p:spPr>
            <a:xfrm>
              <a:off x="11734338" y="4869601"/>
              <a:ext cx="1067309" cy="871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6200" tIns="76200" rIns="76200" bIns="76200" numCol="1" anchor="ctr">
              <a:spAutoFit/>
            </a:bodyPr>
            <a:lstStyle>
              <a:lvl1pPr algn="l" defTabSz="819150">
                <a:lnSpc>
                  <a:spcPct val="110000"/>
                </a:lnSpc>
                <a:defRPr sz="4800">
                  <a:solidFill>
                    <a:srgbClr val="6696B6"/>
                  </a:solidFill>
                  <a:latin typeface="Helvetica Neue Bold Condensed"/>
                  <a:ea typeface="Helvetica Neue Bold Condensed"/>
                  <a:cs typeface="Helvetica Neue Bold Condensed"/>
                  <a:sym typeface="Helvetica Neue Bold Condensed"/>
                </a:defRPr>
              </a:lvl1pPr>
            </a:lstStyle>
            <a:p>
              <a:pPr/>
              <a:r>
                <a:t>dog</a:t>
              </a:r>
            </a:p>
          </p:txBody>
        </p:sp>
      </p:gr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29" name="Comparison: Ropes -vs- Strings (from Wikipedia)…"/>
          <p:cNvSpPr txBox="1"/>
          <p:nvPr>
            <p:ph type="title"/>
          </p:nvPr>
        </p:nvSpPr>
        <p:spPr>
          <a:xfrm>
            <a:off x="-109811" y="378970"/>
            <a:ext cx="23424249" cy="7610897"/>
          </a:xfrm>
          <a:prstGeom prst="rect">
            <a:avLst/>
          </a:prstGeom>
        </p:spPr>
        <p:txBody>
          <a:bodyPr anchor="t"/>
          <a:lstStyle/>
          <a:p>
            <a:pPr>
              <a:defRPr sz="5600"/>
            </a:pPr>
            <a:r>
              <a:t>Comparison: Ropes -vs- Strings (from Wikipedia)</a:t>
            </a:r>
          </a:p>
          <a:p>
            <a:pPr>
              <a:defRPr sz="4800"/>
            </a:pPr>
            <a:r>
              <a:t>Rope Advantages: </a:t>
            </a:r>
          </a:p>
          <a:p>
            <a:pPr>
              <a:defRPr sz="4800"/>
            </a:pPr>
            <a:r>
              <a:t>	•	Ropes enable much faster insertion and deletion of text than monolithic string arrays, on which operations have time complexity O(n).</a:t>
            </a:r>
          </a:p>
          <a:p>
            <a:pPr>
              <a:defRPr sz="4800"/>
            </a:pPr>
            <a:r>
              <a:t>	•	Ropes don't require O(n) extra memory when operated upon (arrays need that for copying operations)</a:t>
            </a:r>
          </a:p>
          <a:p>
            <a:pPr>
              <a:defRPr sz="4800"/>
            </a:pPr>
            <a:r>
              <a:t>	•	Ropes don't require large contiguous memory spaces.</a:t>
            </a:r>
          </a:p>
          <a:p>
            <a:pPr>
              <a:defRPr sz="4800"/>
            </a:pPr>
            <a:r>
              <a:t>	•	If only nondestructive versions of operations are used, rope is a persistent data structure. For the text editing program example, this leads to an easy support for multiple undo levels.</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FFFFFF"/>
        </a:solidFill>
      </p:bgPr>
    </p:bg>
    <p:spTree>
      <p:nvGrpSpPr>
        <p:cNvPr id="1" name=""/>
        <p:cNvGrpSpPr/>
        <p:nvPr/>
      </p:nvGrpSpPr>
      <p:grpSpPr>
        <a:xfrm>
          <a:off x="0" y="0"/>
          <a:ext cx="0" cy="0"/>
          <a:chOff x="0" y="0"/>
          <a:chExt cx="0" cy="0"/>
        </a:xfrm>
      </p:grpSpPr>
      <p:sp>
        <p:nvSpPr>
          <p:cNvPr id="1133" name="Comparison: Ropes -vs- Strings (from Wikipedia)…"/>
          <p:cNvSpPr txBox="1"/>
          <p:nvPr>
            <p:ph type="title"/>
          </p:nvPr>
        </p:nvSpPr>
        <p:spPr>
          <a:xfrm>
            <a:off x="-109811" y="378970"/>
            <a:ext cx="23424249" cy="7610897"/>
          </a:xfrm>
          <a:prstGeom prst="rect">
            <a:avLst/>
          </a:prstGeom>
        </p:spPr>
        <p:txBody>
          <a:bodyPr anchor="t"/>
          <a:lstStyle/>
          <a:p>
            <a:pPr>
              <a:defRPr sz="5600"/>
            </a:pPr>
            <a:r>
              <a:t>Comparison: Ropes -vs- Strings (from Wikipedia)</a:t>
            </a:r>
          </a:p>
          <a:p>
            <a:pPr>
              <a:defRPr sz="4800"/>
            </a:pPr>
            <a:r>
              <a:t>Rope Disadvantages: </a:t>
            </a:r>
          </a:p>
          <a:p>
            <a:pPr>
              <a:defRPr sz="4800"/>
            </a:pPr>
            <a:r>
              <a:t>	•	Greater overall space usage when not being operated on, mainly to store parent nodes. There is a trade-off between how much of the total memory is such overhead and how long pieces of data are being processed as strings; note that the strings in example figures above are unrealistically short for modern architectures. The overhead is always O(n), but the constant can be made arbitrarily small.</a:t>
            </a:r>
          </a:p>
          <a:p>
            <a:pPr>
              <a:defRPr sz="4800"/>
            </a:pPr>
            <a:r>
              <a:t>	•	Increase in time to manage the extra storage</a:t>
            </a:r>
          </a:p>
          <a:p>
            <a:pPr>
              <a:defRPr sz="4800"/>
            </a:pPr>
            <a:r>
              <a:t>	•	Increased complexity of source code; greater risk for bugs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