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Light"/>
          <a:ea typeface="Helvetica Neue Light"/>
          <a:cs typeface="Helvetica Neue Light"/>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Light"/>
          <a:ea typeface="Helvetica Neue Light"/>
          <a:cs typeface="Helvetica Neue Light"/>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Light"/>
          <a:ea typeface="Helvetica Neue Light"/>
          <a:cs typeface="Helvetica Neue Light"/>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Light"/>
          <a:ea typeface="Helvetica Neue Light"/>
          <a:cs typeface="Helvetica Neue Light"/>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C7B018BB-80A7-4F77-B60F-C8B233D01FF8}" styleName="">
    <a:tblBg/>
    <a:wholeTbl>
      <a:tcTxStyle b="off" i="off">
        <a:font>
          <a:latin typeface="Helvetica Neue Light"/>
          <a:ea typeface="Helvetica Neue Light"/>
          <a:cs typeface="Helvetica Neue Light"/>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Light"/>
          <a:ea typeface="Helvetica Neue Light"/>
          <a:cs typeface="Helvetica Neue Light"/>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25400" cap="flat">
              <a:solidFill>
                <a:srgbClr val="C4C6C6"/>
              </a:solidFill>
              <a:prstDash val="solid"/>
              <a:miter lim="400000"/>
            </a:ln>
          </a:insideV>
        </a:tcBdr>
        <a:fill>
          <a:solidFill>
            <a:srgbClr val="E8E9E8"/>
          </a:solidFill>
        </a:fill>
      </a:tcStyle>
    </a:firstCol>
    <a:lastRow>
      <a:tcTxStyle b="off" i="off">
        <a:font>
          <a:latin typeface="Helvetica Neue Light"/>
          <a:ea typeface="Helvetica Neue Light"/>
          <a:cs typeface="Helvetica Neue Light"/>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Light"/>
          <a:ea typeface="Helvetica Neue Light"/>
          <a:cs typeface="Helvetica Neue Light"/>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325E6A"/>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7D9"/>
          </a:solidFill>
        </a:fill>
      </a:tcStyle>
    </a:wholeTbl>
    <a:band2H>
      <a:tcTxStyle b="def" i="def"/>
      <a:tcStyle>
        <a:tcBdr/>
        <a:fill>
          <a:solidFill>
            <a:srgbClr val="E9EC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Helvetica Neue Light"/>
          <a:ea typeface="Helvetica Neue Light"/>
          <a:cs typeface="Helvetica Neu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DED8"/>
          </a:solidFill>
        </a:fill>
      </a:tcStyle>
    </a:wholeTbl>
    <a:band2H>
      <a:tcTxStyle b="def" i="def"/>
      <a:tcStyle>
        <a:tcBdr/>
        <a:fill>
          <a:solidFill>
            <a:srgbClr val="F2EF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Helvetica Neue Light"/>
          <a:ea typeface="Helvetica Neue Light"/>
          <a:cs typeface="Helvetica Neue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2D6"/>
          </a:solidFill>
        </a:fill>
      </a:tcStyle>
    </a:wholeTbl>
    <a:band2H>
      <a:tcTxStyle b="def" i="def"/>
      <a:tcStyle>
        <a:tcBdr/>
        <a:fill>
          <a:solidFill>
            <a:srgbClr val="EAEA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
          <a:latin typeface="Helvetica Neue Light"/>
          <a:ea typeface="Helvetica Neue Light"/>
          <a:cs typeface="Helvetica Neue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1"/>
            <a:ext cx="22252676" cy="179"/>
          </a:xfrm>
          <a:prstGeom prst="line">
            <a:avLst/>
          </a:prstGeom>
          <a:ln w="12700">
            <a:solidFill>
              <a:srgbClr val="9A9A9A"/>
            </a:solidFill>
            <a:miter lim="400000"/>
          </a:ln>
        </p:spPr>
        <p:txBody>
          <a:bodyPr lIns="45718" tIns="45718" rIns="45718" bIns="45718"/>
          <a:lstStyle/>
          <a:p>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mn-lt"/>
                <a:ea typeface="+mn-ea"/>
                <a:cs typeface="+mn-cs"/>
                <a:sym typeface="Helvetica Neue"/>
              </a:defRPr>
            </a:lvl1pPr>
            <a:lvl2pPr marL="0" indent="0">
              <a:spcBef>
                <a:spcPts val="0"/>
              </a:spcBef>
              <a:buSzTx/>
              <a:buFontTx/>
              <a:buNone/>
              <a:defRPr sz="3600">
                <a:latin typeface="+mn-lt"/>
                <a:ea typeface="+mn-ea"/>
                <a:cs typeface="+mn-cs"/>
                <a:sym typeface="Helvetica Neue"/>
              </a:defRPr>
            </a:lvl2pPr>
            <a:lvl3pPr marL="0" indent="0">
              <a:spcBef>
                <a:spcPts val="0"/>
              </a:spcBef>
              <a:buSzTx/>
              <a:buFontTx/>
              <a:buNone/>
              <a:defRPr sz="3600">
                <a:latin typeface="+mn-lt"/>
                <a:ea typeface="+mn-ea"/>
                <a:cs typeface="+mn-cs"/>
                <a:sym typeface="Helvetica Neue"/>
              </a:defRPr>
            </a:lvl3pPr>
            <a:lvl4pPr marL="0" indent="0">
              <a:spcBef>
                <a:spcPts val="0"/>
              </a:spcBef>
              <a:buSzTx/>
              <a:buFontTx/>
              <a:buNone/>
              <a:defRPr sz="3600">
                <a:latin typeface="+mn-lt"/>
                <a:ea typeface="+mn-ea"/>
                <a:cs typeface="+mn-cs"/>
                <a:sym typeface="Helvetica Neue"/>
              </a:defRPr>
            </a:lvl4pPr>
            <a:lvl5pPr marL="0" indent="0">
              <a:spcBef>
                <a:spcPts val="0"/>
              </a:spcBef>
              <a:buSzTx/>
              <a:buFontTx/>
              <a:buNone/>
              <a:defRPr sz="3600">
                <a:latin typeface="+mn-lt"/>
                <a:ea typeface="+mn-ea"/>
                <a:cs typeface="+mn-cs"/>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099"/>
            <a:ext cx="1" cy="2000431"/>
          </a:xfrm>
          <a:prstGeom prst="line">
            <a:avLst/>
          </a:prstGeom>
          <a:ln w="12700">
            <a:solidFill>
              <a:srgbClr val="9A9A9A"/>
            </a:solidFill>
            <a:miter lim="400000"/>
          </a:ln>
        </p:spPr>
        <p:txBody>
          <a:bodyPr lIns="45718" tIns="45718" rIns="45718" bIns="45718"/>
          <a:lstStyle/>
          <a:p>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mn-lt"/>
                <a:ea typeface="+mn-ea"/>
                <a:cs typeface="+mn-cs"/>
                <a:sym typeface="Helvetica Neue"/>
              </a:defRPr>
            </a:lvl1pPr>
            <a:lvl2pPr marL="0" indent="0">
              <a:spcBef>
                <a:spcPts val="0"/>
              </a:spcBef>
              <a:buSzTx/>
              <a:buFontTx/>
              <a:buNone/>
              <a:defRPr sz="3600">
                <a:latin typeface="+mn-lt"/>
                <a:ea typeface="+mn-ea"/>
                <a:cs typeface="+mn-cs"/>
                <a:sym typeface="Helvetica Neue"/>
              </a:defRPr>
            </a:lvl2pPr>
            <a:lvl3pPr marL="0" indent="0">
              <a:spcBef>
                <a:spcPts val="0"/>
              </a:spcBef>
              <a:buSzTx/>
              <a:buFontTx/>
              <a:buNone/>
              <a:defRPr sz="3600">
                <a:latin typeface="+mn-lt"/>
                <a:ea typeface="+mn-ea"/>
                <a:cs typeface="+mn-cs"/>
                <a:sym typeface="Helvetica Neue"/>
              </a:defRPr>
            </a:lvl3pPr>
            <a:lvl4pPr marL="0" indent="0">
              <a:spcBef>
                <a:spcPts val="0"/>
              </a:spcBef>
              <a:buSzTx/>
              <a:buFontTx/>
              <a:buNone/>
              <a:defRPr sz="3600">
                <a:latin typeface="+mn-lt"/>
                <a:ea typeface="+mn-ea"/>
                <a:cs typeface="+mn-cs"/>
                <a:sym typeface="Helvetica Neue"/>
              </a:defRPr>
            </a:lvl4pPr>
            <a:lvl5pPr marL="0" indent="0">
              <a:spcBef>
                <a:spcPts val="0"/>
              </a:spcBef>
              <a:buSzTx/>
              <a:buFontTx/>
              <a:buNone/>
              <a:defRPr sz="3600">
                <a:latin typeface="+mn-lt"/>
                <a:ea typeface="+mn-ea"/>
                <a:cs typeface="+mn-cs"/>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45718" tIns="45718" rIns="45718" bIns="45718"/>
          <a:lstStyle/>
          <a:p>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mn-lt"/>
                <a:ea typeface="+mn-ea"/>
                <a:cs typeface="+mn-cs"/>
                <a:sym typeface="Helvetica Neue"/>
              </a:defRPr>
            </a:lvl1pPr>
            <a:lvl2pPr marL="0" indent="0">
              <a:spcBef>
                <a:spcPts val="0"/>
              </a:spcBef>
              <a:buSzTx/>
              <a:buFontTx/>
              <a:buNone/>
              <a:defRPr sz="3600">
                <a:latin typeface="+mn-lt"/>
                <a:ea typeface="+mn-ea"/>
                <a:cs typeface="+mn-cs"/>
                <a:sym typeface="Helvetica Neue"/>
              </a:defRPr>
            </a:lvl2pPr>
            <a:lvl3pPr marL="0" indent="0">
              <a:spcBef>
                <a:spcPts val="0"/>
              </a:spcBef>
              <a:buSzTx/>
              <a:buFontTx/>
              <a:buNone/>
              <a:defRPr sz="3600">
                <a:latin typeface="+mn-lt"/>
                <a:ea typeface="+mn-ea"/>
                <a:cs typeface="+mn-cs"/>
                <a:sym typeface="Helvetica Neue"/>
              </a:defRPr>
            </a:lvl3pPr>
            <a:lvl4pPr marL="0" indent="0">
              <a:spcBef>
                <a:spcPts val="0"/>
              </a:spcBef>
              <a:buSzTx/>
              <a:buFontTx/>
              <a:buNone/>
              <a:defRPr sz="3600">
                <a:latin typeface="+mn-lt"/>
                <a:ea typeface="+mn-ea"/>
                <a:cs typeface="+mn-cs"/>
                <a:sym typeface="Helvetica Neue"/>
              </a:defRPr>
            </a:lvl4pPr>
            <a:lvl5pPr marL="0" indent="0">
              <a:spcBef>
                <a:spcPts val="0"/>
              </a:spcBef>
              <a:buSzTx/>
              <a:buFontTx/>
              <a:buNone/>
              <a:defRPr sz="3600">
                <a:latin typeface="+mn-lt"/>
                <a:ea typeface="+mn-ea"/>
                <a:cs typeface="+mn-cs"/>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50" name="Slide Number"/>
          <p:cNvSpPr txBox="1"/>
          <p:nvPr>
            <p:ph type="sldNum" sz="quarter" idx="2"/>
          </p:nvPr>
        </p:nvSpPr>
        <p:spPr>
          <a:xfrm>
            <a:off x="952500"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799" y="2768599"/>
            <a:ext cx="9512614" cy="188"/>
          </a:xfrm>
          <a:prstGeom prst="line">
            <a:avLst/>
          </a:prstGeom>
          <a:ln w="12700">
            <a:solidFill>
              <a:srgbClr val="9A9A9A"/>
            </a:solidFill>
            <a:miter lim="400000"/>
          </a:ln>
        </p:spPr>
        <p:txBody>
          <a:bodyPr lIns="45718" tIns="45718" rIns="45718" bIns="45718"/>
          <a:lstStyle/>
          <a:p>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mn-lt"/>
                <a:ea typeface="+mn-ea"/>
                <a:cs typeface="+mn-cs"/>
                <a:sym typeface="Helvetica Neue"/>
              </a:defRPr>
            </a:lvl1pPr>
            <a:lvl2pPr marL="914400" indent="-457200">
              <a:spcBef>
                <a:spcPts val="4200"/>
              </a:spcBef>
              <a:defRPr sz="3600">
                <a:latin typeface="+mn-lt"/>
                <a:ea typeface="+mn-ea"/>
                <a:cs typeface="+mn-cs"/>
                <a:sym typeface="Helvetica Neue"/>
              </a:defRPr>
            </a:lvl2pPr>
            <a:lvl3pPr marL="1371600" indent="-457200">
              <a:spcBef>
                <a:spcPts val="4200"/>
              </a:spcBef>
              <a:defRPr sz="3600">
                <a:latin typeface="+mn-lt"/>
                <a:ea typeface="+mn-ea"/>
                <a:cs typeface="+mn-cs"/>
                <a:sym typeface="Helvetica Neue"/>
              </a:defRPr>
            </a:lvl3pPr>
            <a:lvl4pPr marL="1828800" indent="-457200">
              <a:spcBef>
                <a:spcPts val="4200"/>
              </a:spcBef>
              <a:defRPr sz="3600">
                <a:latin typeface="+mn-lt"/>
                <a:ea typeface="+mn-ea"/>
                <a:cs typeface="+mn-cs"/>
                <a:sym typeface="Helvetica Neue"/>
              </a:defRPr>
            </a:lvl4pPr>
            <a:lvl5pPr marL="2286000" indent="-457200">
              <a:spcBef>
                <a:spcPts val="4200"/>
              </a:spcBef>
              <a:defRPr sz="3600">
                <a:latin typeface="+mn-lt"/>
                <a:ea typeface="+mn-ea"/>
                <a:cs typeface="+mn-cs"/>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7"/>
          </a:xfrm>
          <a:prstGeom prst="line">
            <a:avLst/>
          </a:prstGeom>
          <a:ln w="12700">
            <a:solidFill>
              <a:srgbClr val="9A9A9A"/>
            </a:solidFill>
            <a:miter lim="400000"/>
          </a:ln>
        </p:spPr>
        <p:txBody>
          <a:bodyPr lIns="45718" tIns="45718" rIns="45718" bIns="45718"/>
          <a:lstStyle/>
          <a:p>
            <a:pPr/>
          </a:p>
        </p:txBody>
      </p:sp>
      <p:sp>
        <p:nvSpPr>
          <p:cNvPr id="96" name="Line"/>
          <p:cNvSpPr/>
          <p:nvPr/>
        </p:nvSpPr>
        <p:spPr>
          <a:xfrm>
            <a:off x="15811500" y="6277570"/>
            <a:ext cx="7763086" cy="1"/>
          </a:xfrm>
          <a:prstGeom prst="line">
            <a:avLst/>
          </a:prstGeom>
          <a:ln w="12700">
            <a:solidFill>
              <a:srgbClr val="9A9A9A"/>
            </a:solidFill>
            <a:miter lim="400000"/>
          </a:ln>
        </p:spPr>
        <p:txBody>
          <a:bodyPr lIns="45718" tIns="45718" rIns="45718" bIns="45718"/>
          <a:lstStyle/>
          <a:p>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5"/>
            <a:ext cx="7569200" cy="5346703"/>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mn-lt"/>
                <a:ea typeface="+mn-ea"/>
                <a:cs typeface="+mn-cs"/>
                <a:sym typeface="Helvetica Neue"/>
              </a:defRPr>
            </a:lvl1pPr>
            <a:lvl2pPr marL="0" indent="0">
              <a:spcBef>
                <a:spcPts val="0"/>
              </a:spcBef>
              <a:buSzTx/>
              <a:buFontTx/>
              <a:buNone/>
              <a:defRPr sz="3600">
                <a:latin typeface="+mn-lt"/>
                <a:ea typeface="+mn-ea"/>
                <a:cs typeface="+mn-cs"/>
                <a:sym typeface="Helvetica Neue"/>
              </a:defRPr>
            </a:lvl2pPr>
            <a:lvl3pPr marL="0" indent="0">
              <a:spcBef>
                <a:spcPts val="0"/>
              </a:spcBef>
              <a:buSzTx/>
              <a:buFontTx/>
              <a:buNone/>
              <a:defRPr sz="3600">
                <a:latin typeface="+mn-lt"/>
                <a:ea typeface="+mn-ea"/>
                <a:cs typeface="+mn-cs"/>
                <a:sym typeface="Helvetica Neue"/>
              </a:defRPr>
            </a:lvl3pPr>
            <a:lvl4pPr marL="0" indent="0">
              <a:spcBef>
                <a:spcPts val="0"/>
              </a:spcBef>
              <a:buSzTx/>
              <a:buFontTx/>
              <a:buNone/>
              <a:defRPr sz="3600">
                <a:latin typeface="+mn-lt"/>
                <a:ea typeface="+mn-ea"/>
                <a:cs typeface="+mn-cs"/>
                <a:sym typeface="Helvetica Neue"/>
              </a:defRPr>
            </a:lvl4pPr>
            <a:lvl5pPr marL="0" indent="0">
              <a:spcBef>
                <a:spcPts val="0"/>
              </a:spcBef>
              <a:buSzTx/>
              <a:buFontTx/>
              <a:buNone/>
              <a:defRPr sz="3600">
                <a:latin typeface="+mn-lt"/>
                <a:ea typeface="+mn-ea"/>
                <a:cs typeface="+mn-cs"/>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Body Level One…"/>
          <p:cNvSpPr txBox="1"/>
          <p:nvPr>
            <p:ph type="body" sz="quarter" idx="1"/>
          </p:nvPr>
        </p:nvSpPr>
        <p:spPr>
          <a:xfrm>
            <a:off x="2387600" y="8953500"/>
            <a:ext cx="19621500" cy="647700"/>
          </a:xfrm>
          <a:prstGeom prst="rect">
            <a:avLst/>
          </a:prstGeom>
        </p:spPr>
        <p:txBody>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vl2pPr marL="1092200" indent="-457200" algn="ctr" defTabSz="647700">
              <a:spcBef>
                <a:spcPts val="0"/>
              </a:spcBef>
              <a:buFontTx/>
              <a:defRPr sz="3600">
                <a:solidFill>
                  <a:srgbClr val="000000"/>
                </a:solidFill>
                <a:latin typeface="Helvetica Neue Medium"/>
                <a:ea typeface="Helvetica Neue Medium"/>
                <a:cs typeface="Helvetica Neue Medium"/>
                <a:sym typeface="Helvetica Neue Medium"/>
              </a:defRPr>
            </a:lvl2pPr>
            <a:lvl3pPr marL="1727200" indent="-457200" algn="ctr" defTabSz="647700">
              <a:spcBef>
                <a:spcPts val="0"/>
              </a:spcBef>
              <a:buFontTx/>
              <a:defRPr sz="3600">
                <a:solidFill>
                  <a:srgbClr val="000000"/>
                </a:solidFill>
                <a:latin typeface="Helvetica Neue Medium"/>
                <a:ea typeface="Helvetica Neue Medium"/>
                <a:cs typeface="Helvetica Neue Medium"/>
                <a:sym typeface="Helvetica Neue Medium"/>
              </a:defRPr>
            </a:lvl3pPr>
            <a:lvl4pPr marL="2362200" indent="-457200" algn="ctr" defTabSz="647700">
              <a:spcBef>
                <a:spcPts val="0"/>
              </a:spcBef>
              <a:buFontTx/>
              <a:defRPr sz="3600">
                <a:solidFill>
                  <a:srgbClr val="000000"/>
                </a:solidFill>
                <a:latin typeface="Helvetica Neue Medium"/>
                <a:ea typeface="Helvetica Neue Medium"/>
                <a:cs typeface="Helvetica Neue Medium"/>
                <a:sym typeface="Helvetica Neue Medium"/>
              </a:defRPr>
            </a:lvl4pPr>
            <a:lvl5pPr marL="2997200" indent="-457200" algn="ctr" defTabSz="647700">
              <a:spcBef>
                <a:spcPts val="0"/>
              </a:spcBef>
              <a:buFontTx/>
              <a:defRPr sz="3600">
                <a:solidFill>
                  <a:srgbClr val="000000"/>
                </a:solidFill>
                <a:latin typeface="Helvetica Neue Medium"/>
                <a:ea typeface="Helvetica Neue Medium"/>
                <a:cs typeface="Helvetica Neue Medium"/>
                <a:sym typeface="Helvetica Neue Medium"/>
              </a:defRPr>
            </a:lvl5pPr>
          </a:lstStyle>
          <a:p>
            <a:pPr/>
            <a:r>
              <a:t>Body Level One</a:t>
            </a:r>
          </a:p>
          <a:p>
            <a:pPr lvl="1"/>
            <a:r>
              <a:t>Body Level Two</a:t>
            </a:r>
          </a:p>
          <a:p>
            <a:pPr lvl="2"/>
            <a:r>
              <a:t>Body Level Three</a:t>
            </a:r>
          </a:p>
          <a:p>
            <a:pPr lvl="3"/>
            <a:r>
              <a:t>Body Level Four</a:t>
            </a:r>
          </a:p>
          <a:p>
            <a:pPr lvl="4"/>
            <a:r>
              <a:t>Body Level Five</a:t>
            </a:r>
          </a:p>
        </p:txBody>
      </p:sp>
      <p:sp>
        <p:nvSpPr>
          <p:cNvPr id="110" name="Rectangle"/>
          <p:cNvSpPr/>
          <p:nvPr>
            <p:ph type="body" sz="quarter" idx="13"/>
          </p:nvPr>
        </p:nvSpPr>
        <p:spPr>
          <a:xfrm>
            <a:off x="2387600" y="6061864"/>
            <a:ext cx="19621500" cy="944573"/>
          </a:xfrm>
          <a:prstGeom prst="rect">
            <a:avLst/>
          </a:prstGeom>
        </p:spPr>
        <p:txBody>
          <a:bodyPr anchor="ctr"/>
          <a:lstStyle/>
          <a:p>
            <a:pPr marL="0" indent="0" algn="ctr" defTabSz="647700">
              <a:spcBef>
                <a:spcPts val="3400"/>
              </a:spcBef>
              <a:buSzTx/>
              <a:buFontTx/>
              <a:buNone/>
              <a:defRPr sz="5600"/>
            </a:pPr>
          </a:p>
        </p:txBody>
      </p:sp>
      <p:pic>
        <p:nvPicPr>
          <p:cNvPr id="111"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799" y="2768602"/>
            <a:ext cx="22252700" cy="178"/>
          </a:xfrm>
          <a:prstGeom prst="line">
            <a:avLst/>
          </a:prstGeom>
          <a:ln w="12700">
            <a:solidFill>
              <a:srgbClr val="9A9A9A"/>
            </a:solidFill>
            <a:miter lim="400000"/>
          </a:ln>
        </p:spPr>
        <p:txBody>
          <a:bodyPr lIns="45718" tIns="45718" rIns="45718" bIns="45718"/>
          <a:lstStyle/>
          <a:p>
            <a:pPr/>
          </a:p>
        </p:txBody>
      </p:sp>
      <p:pic>
        <p:nvPicPr>
          <p:cNvPr id="3" name="image1.tif" descr="image1.tif"/>
          <p:cNvPicPr>
            <a:picLocks noChangeAspect="1"/>
          </p:cNvPicPr>
          <p:nvPr/>
        </p:nvPicPr>
        <p:blipFill>
          <a:blip r:embed="rId2">
            <a:extLst/>
          </a:blip>
          <a:stretch>
            <a:fillRect/>
          </a:stretch>
        </p:blipFill>
        <p:spPr>
          <a:xfrm>
            <a:off x="22410526" y="11762640"/>
            <a:ext cx="2086234" cy="2086234"/>
          </a:xfrm>
          <a:prstGeom prst="rect">
            <a:avLst/>
          </a:prstGeom>
          <a:ln w="12700">
            <a:miter lim="400000"/>
          </a:ln>
        </p:spPr>
      </p:pic>
      <p:sp>
        <p:nvSpPr>
          <p:cNvPr id="4"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3" y="12992100"/>
            <a:ext cx="368504" cy="374600"/>
          </a:xfrm>
          <a:prstGeom prst="rect">
            <a:avLst/>
          </a:prstGeom>
          <a:ln w="12700">
            <a:miter lim="400000"/>
          </a:ln>
        </p:spPr>
        <p:txBody>
          <a:bodyPr wrap="none" lIns="50800" tIns="50800" rIns="50800" bIns="50800">
            <a:spAutoFit/>
          </a:bodyPr>
          <a:lstStyle>
            <a:lvl1pPr algn="r">
              <a:defRPr sz="1800">
                <a:latin typeface="+mn-lt"/>
                <a:ea typeface="+mn-ea"/>
                <a:cs typeface="+mn-cs"/>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1pPr>
      <a:lvl2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2pPr>
      <a:lvl3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3pPr>
      <a:lvl4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4pPr>
      <a:lvl5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5pPr>
      <a:lvl6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6pPr>
      <a:lvl7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7pPr>
      <a:lvl8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8pPr>
      <a:lvl9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Helvetica Neue Light"/>
          <a:ea typeface="Helvetica Neue Light"/>
          <a:cs typeface="Helvetica Neue Light"/>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Helvetica Neue Light"/>
          <a:ea typeface="Helvetica Neue Light"/>
          <a:cs typeface="Helvetica Neue Light"/>
          <a:sym typeface="Helvetica Neue Light"/>
        </a:defRPr>
      </a:lvl9pPr>
    </p:bodyStyle>
    <p:otherStyle>
      <a:lvl1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0" algn="r" defTabSz="8255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nytimes.com/2017/04/12/science/ocellated-lizards-scales-cellular-automata.html?module=WatchingPortal&amp;region=c-column-middle-span-region&amp;pgType=Homepage&amp;action=click&amp;mediaId=thumb_square&amp;state=standard&amp;contentPlacement=1&amp;version=internal&amp;contentCollection=www.nytimes.com&amp;contentId=https%3A%2F%2Fwww.nytimes.com%2F2017%2F04%2F12%2Fscience%2Focellated-lizards-scales-cellular-automata.html%3F_r%3D0&amp;eventName=Watching-article-click&amp;_r=1" TargetMode="External"/><Relationship Id="rId3" Type="http://schemas.openxmlformats.org/officeDocument/2006/relationships/image" Target="../media/image4.tif"/></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tanford.edu/~stepp/cppdoc/Stack-class.html" TargetMode="External"/><Relationship Id="rId3" Type="http://schemas.openxmlformats.org/officeDocument/2006/relationships/hyperlink" Target="http://stanford.edu/~stepp/cppdoc/Queue-class.html" TargetMode="External"/><Relationship Id="rId4" Type="http://schemas.openxmlformats.org/officeDocument/2006/relationships/hyperlink" Target="http://en.wikipedia.org/wiki/Hewlett-Packard_9100A" TargetMode="External"/><Relationship Id="rId5" Type="http://schemas.openxmlformats.org/officeDocument/2006/relationships/hyperlink" Target="http://en.wikipedia.org/wiki/Reverse_Polish_notation" TargetMode="External"/><Relationship Id="rId6" Type="http://schemas.openxmlformats.org/officeDocument/2006/relationships/hyperlink" Target="http://www.cplusplus.com/reference/stack/stack/" TargetMode="External"/><Relationship Id="rId7" Type="http://schemas.openxmlformats.org/officeDocument/2006/relationships/hyperlink" Target="http://www.cplusplus.com/reference/queue/queue" TargetMode="External"/><Relationship Id="rId8" Type="http://schemas.openxmlformats.org/officeDocument/2006/relationships/hyperlink" Target="http://libraprod.lib.virginia.edu/file_assets/libra-oa:797" TargetMode="External"/><Relationship Id="rId9" Type="http://schemas.openxmlformats.org/officeDocument/2006/relationships/hyperlink" Target="http://www.hardwaresecrets.com/how-the-cache-memory-works/"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 Id="rId3" Type="http://schemas.openxmlformats.org/officeDocument/2006/relationships/image" Target="../media/image3.tif"/></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Monday, July 3, 2017"/>
          <p:cNvSpPr txBox="1"/>
          <p:nvPr>
            <p:ph type="title"/>
          </p:nvPr>
        </p:nvSpPr>
        <p:spPr>
          <a:xfrm>
            <a:off x="1066800" y="4403468"/>
            <a:ext cx="10007600" cy="2086232"/>
          </a:xfrm>
          <a:prstGeom prst="rect">
            <a:avLst/>
          </a:prstGeom>
        </p:spPr>
        <p:txBody>
          <a:bodyPr/>
          <a:lstStyle/>
          <a:p>
            <a:pPr/>
            <a:r>
              <a:t>Monday, July 3, 2017</a:t>
            </a:r>
          </a:p>
        </p:txBody>
      </p:sp>
      <p:sp>
        <p:nvSpPr>
          <p:cNvPr id="139" name="Programming Abstractions…"/>
          <p:cNvSpPr txBox="1"/>
          <p:nvPr>
            <p:ph type="body" sz="half" idx="1"/>
          </p:nvPr>
        </p:nvSpPr>
        <p:spPr>
          <a:xfrm>
            <a:off x="1066800" y="7213600"/>
            <a:ext cx="11372420" cy="6209678"/>
          </a:xfrm>
          <a:prstGeom prst="rect">
            <a:avLst/>
          </a:prstGeom>
        </p:spPr>
        <p:txBody>
          <a:bodyPr/>
          <a:lstStyle/>
          <a:p>
            <a:pPr/>
            <a:r>
              <a:t>Programming Abstractions</a:t>
            </a:r>
          </a:p>
          <a:p>
            <a:pPr/>
            <a:r>
              <a:t>Summer 2017</a:t>
            </a:r>
          </a:p>
          <a:p>
            <a:pPr/>
            <a:r>
              <a:t>Stanford University </a:t>
            </a:r>
          </a:p>
          <a:p>
            <a:pPr/>
            <a:r>
              <a:t>Computer Science Department</a:t>
            </a:r>
          </a:p>
          <a:p>
            <a:pPr/>
          </a:p>
          <a:p>
            <a:pPr/>
            <a:r>
              <a:t>Lecturer: Chris Gregg</a:t>
            </a:r>
          </a:p>
          <a:p>
            <a:pPr/>
          </a:p>
          <a:p>
            <a:pPr algn="ctr"/>
            <a:r>
              <a:t>reading:</a:t>
            </a:r>
          </a:p>
          <a:p>
            <a:pPr algn="ctr"/>
            <a:r>
              <a:t>Programming Abstractions in C++, Chapter 5.2-5.3</a:t>
            </a:r>
          </a:p>
        </p:txBody>
      </p:sp>
      <p:sp>
        <p:nvSpPr>
          <p:cNvPr id="140" name="CS 106B…"/>
          <p:cNvSpPr txBox="1"/>
          <p:nvPr/>
        </p:nvSpPr>
        <p:spPr>
          <a:xfrm>
            <a:off x="1064069" y="1746925"/>
            <a:ext cx="11377881" cy="2375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46708">
              <a:defRPr sz="8400">
                <a:solidFill>
                  <a:srgbClr val="7F0325"/>
                </a:solidFill>
              </a:defRPr>
            </a:pPr>
            <a:r>
              <a:t>CS 106B</a:t>
            </a:r>
          </a:p>
          <a:p>
            <a:pPr algn="l" defTabSz="346708">
              <a:defRPr sz="6600">
                <a:solidFill>
                  <a:srgbClr val="7F0325"/>
                </a:solidFill>
              </a:defRPr>
            </a:pPr>
            <a:r>
              <a:t>Lecture 5: Stacks and Queues</a:t>
            </a:r>
          </a:p>
        </p:txBody>
      </p:sp>
      <p:pic>
        <p:nvPicPr>
          <p:cNvPr id="141" name="image2.tif" descr="image2.tif"/>
          <p:cNvPicPr>
            <a:picLocks noChangeAspect="1"/>
          </p:cNvPicPr>
          <p:nvPr/>
        </p:nvPicPr>
        <p:blipFill>
          <a:blip r:embed="rId2">
            <a:extLst/>
          </a:blip>
          <a:stretch>
            <a:fillRect/>
          </a:stretch>
        </p:blipFill>
        <p:spPr>
          <a:xfrm>
            <a:off x="13765651" y="7696757"/>
            <a:ext cx="8470902" cy="5638802"/>
          </a:xfrm>
          <a:prstGeom prst="rect">
            <a:avLst/>
          </a:prstGeom>
          <a:ln w="12700">
            <a:miter lim="400000"/>
          </a:ln>
        </p:spPr>
      </p:pic>
      <p:pic>
        <p:nvPicPr>
          <p:cNvPr id="142" name="image3.tif" descr="image3.tif"/>
          <p:cNvPicPr>
            <a:picLocks noChangeAspect="1"/>
          </p:cNvPicPr>
          <p:nvPr/>
        </p:nvPicPr>
        <p:blipFill>
          <a:blip r:embed="rId3">
            <a:extLst/>
          </a:blip>
          <a:stretch>
            <a:fillRect/>
          </a:stretch>
        </p:blipFill>
        <p:spPr>
          <a:xfrm>
            <a:off x="15340451" y="1320800"/>
            <a:ext cx="5321302" cy="58674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46" name="Group"/>
          <p:cNvGrpSpPr/>
          <p:nvPr/>
        </p:nvGrpSpPr>
        <p:grpSpPr>
          <a:xfrm>
            <a:off x="-57113" y="-6902"/>
            <a:ext cx="24498226" cy="1524590"/>
            <a:chOff x="1" y="0"/>
            <a:chExt cx="24498225" cy="1524588"/>
          </a:xfrm>
        </p:grpSpPr>
        <p:sp>
          <p:nvSpPr>
            <p:cNvPr id="14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45" name="Today's Topics"/>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Today's Topics</a:t>
              </a:r>
            </a:p>
          </p:txBody>
        </p:sp>
      </p:grpSp>
      <p:sp>
        <p:nvSpPr>
          <p:cNvPr id="147" name="Logistics:…"/>
          <p:cNvSpPr txBox="1"/>
          <p:nvPr/>
        </p:nvSpPr>
        <p:spPr>
          <a:xfrm>
            <a:off x="903693" y="4437592"/>
            <a:ext cx="22576614" cy="617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Logistics:</a:t>
            </a:r>
          </a:p>
          <a:p>
            <a:pPr lvl="1" marL="457200" indent="-228600" algn="l">
              <a:buSzPct val="100000"/>
              <a:buChar char="•"/>
            </a:pPr>
            <a:r>
              <a:t>LIFE due on Wednesday!</a:t>
            </a:r>
          </a:p>
          <a:p>
            <a:pPr lvl="1" marL="457200" indent="-228600" algn="l">
              <a:buSzPct val="100000"/>
              <a:buChar char="•"/>
            </a:pPr>
            <a:r>
              <a:t>No class tomorrow (Independence Day)</a:t>
            </a:r>
          </a:p>
          <a:p>
            <a:pPr marL="228600" indent="-228600" algn="l">
              <a:buSzPct val="100000"/>
              <a:buChar char="•"/>
            </a:pPr>
            <a:r>
              <a:t>Do we have to implement a Vector with an array?</a:t>
            </a:r>
          </a:p>
          <a:p>
            <a:pPr lvl="1" marL="457200" indent="-228600" algn="l">
              <a:buSzPct val="100000"/>
              <a:buChar char="•"/>
            </a:pPr>
            <a:r>
              <a:t>We can implement the Vector Abstract Data Type any way we want!</a:t>
            </a:r>
          </a:p>
          <a:p>
            <a:pPr lvl="1" marL="457200" indent="-228600" algn="l">
              <a:buSzPct val="100000"/>
              <a:buChar char="•"/>
            </a:pPr>
            <a:r>
              <a:t>Efficiency of element manipulation</a:t>
            </a:r>
          </a:p>
          <a:p>
            <a:pPr marL="228600" indent="-228600" algn="l">
              <a:buSzPct val="100000"/>
              <a:buChar char="•"/>
            </a:pPr>
            <a:r>
              <a:t>Stacks</a:t>
            </a:r>
          </a:p>
          <a:p>
            <a:pPr marL="228600" indent="-228600" algn="l">
              <a:buSzPct val="100000"/>
              <a:buChar char="•"/>
            </a:pPr>
            <a:r>
              <a:t>Queues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51" name="Group"/>
          <p:cNvGrpSpPr/>
          <p:nvPr/>
        </p:nvGrpSpPr>
        <p:grpSpPr>
          <a:xfrm>
            <a:off x="-57113" y="-6902"/>
            <a:ext cx="24498226" cy="1524590"/>
            <a:chOff x="1" y="0"/>
            <a:chExt cx="24498225" cy="1524588"/>
          </a:xfrm>
        </p:grpSpPr>
        <p:sp>
          <p:nvSpPr>
            <p:cNvPr id="14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8500">
                  <a:solidFill>
                    <a:srgbClr val="FFFFFF"/>
                  </a:solidFill>
                </a:defRPr>
              </a:pPr>
            </a:p>
          </p:txBody>
        </p:sp>
        <p:sp>
          <p:nvSpPr>
            <p:cNvPr id="150" name="Real Life Cellular Automata?"/>
            <p:cNvSpPr txBox="1"/>
            <p:nvPr/>
          </p:nvSpPr>
          <p:spPr>
            <a:xfrm>
              <a:off x="1" y="79450"/>
              <a:ext cx="24498226" cy="13656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8500">
                  <a:solidFill>
                    <a:srgbClr val="FFFFFF"/>
                  </a:solidFill>
                </a:defRPr>
              </a:lvl1pPr>
            </a:lstStyle>
            <a:p>
              <a:pPr/>
              <a:r>
                <a:t>Real Life Cellular Automata?</a:t>
              </a:r>
            </a:p>
          </p:txBody>
        </p:sp>
      </p:grpSp>
      <p:sp>
        <p:nvSpPr>
          <p:cNvPr id="152" name="A Lizard With Scales That Behave Like a Computer Simulation"/>
          <p:cNvSpPr txBox="1"/>
          <p:nvPr/>
        </p:nvSpPr>
        <p:spPr>
          <a:xfrm>
            <a:off x="3658234" y="2071445"/>
            <a:ext cx="170675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solidFill>
                  <a:srgbClr val="0000FF"/>
                </a:solidFill>
                <a:uFill>
                  <a:solidFill>
                    <a:srgbClr val="0000FF"/>
                  </a:solidFill>
                </a:uFill>
                <a:hlinkClick r:id="rId2"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2" invalidUrl="" action="" tgtFrame="" tooltip="" history="1" highlightClick="0" endSnd="0"/>
              </a:rPr>
              <a:t>A Lizard With Scales That Behave Like a Computer Simulation</a:t>
            </a:r>
          </a:p>
        </p:txBody>
      </p:sp>
      <p:pic>
        <p:nvPicPr>
          <p:cNvPr id="153" name="pasted-image.tiff" descr="pasted-image.tiff"/>
          <p:cNvPicPr>
            <a:picLocks noChangeAspect="1"/>
          </p:cNvPicPr>
          <p:nvPr/>
        </p:nvPicPr>
        <p:blipFill>
          <a:blip r:embed="rId3">
            <a:extLst/>
          </a:blip>
          <a:stretch>
            <a:fillRect/>
          </a:stretch>
        </p:blipFill>
        <p:spPr>
          <a:xfrm>
            <a:off x="5106971" y="3470385"/>
            <a:ext cx="14170058" cy="9465155"/>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57" name="Group"/>
          <p:cNvGrpSpPr/>
          <p:nvPr/>
        </p:nvGrpSpPr>
        <p:grpSpPr>
          <a:xfrm>
            <a:off x="-57113" y="-6902"/>
            <a:ext cx="24498226" cy="1524590"/>
            <a:chOff x="1" y="0"/>
            <a:chExt cx="24498225" cy="1524588"/>
          </a:xfrm>
        </p:grpSpPr>
        <p:sp>
          <p:nvSpPr>
            <p:cNvPr id="15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156" name="Vector (&quot;dynamic array&quot;) Review"/>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Vector ("dynamic array") Review</a:t>
              </a:r>
            </a:p>
          </p:txBody>
        </p:sp>
      </p:grpSp>
      <p:sp>
        <p:nvSpPr>
          <p:cNvPr id="158" name="Pop quiz: what gives better speed, inserting and removing at the beginning or at the end of a Vector, and what is the Big O?"/>
          <p:cNvSpPr txBox="1"/>
          <p:nvPr/>
        </p:nvSpPr>
        <p:spPr>
          <a:xfrm>
            <a:off x="946099" y="3928555"/>
            <a:ext cx="22491802" cy="15498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lnSpc>
                <a:spcPct val="110000"/>
              </a:lnSpc>
              <a:buSzPct val="100000"/>
              <a:buChar char="•"/>
              <a:defRPr sz="4600"/>
            </a:lvl1pPr>
          </a:lstStyle>
          <a:p>
            <a:pPr/>
            <a:r>
              <a:t>Pop quiz: what gives better speed, inserting and removing at the beginning or at the end of a Vector, and what is the Big O?</a:t>
            </a:r>
          </a:p>
        </p:txBody>
      </p:sp>
      <p:sp>
        <p:nvSpPr>
          <p:cNvPr id="159" name="Answer: At the end (no moving of elements necessary) O(1)"/>
          <p:cNvSpPr txBox="1"/>
          <p:nvPr/>
        </p:nvSpPr>
        <p:spPr>
          <a:xfrm>
            <a:off x="5766674" y="5490644"/>
            <a:ext cx="17292550" cy="7958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b="1" sz="4600">
                <a:latin typeface="+mn-lt"/>
                <a:ea typeface="+mn-ea"/>
                <a:cs typeface="+mn-cs"/>
                <a:sym typeface="Helvetica Neue"/>
              </a:defRPr>
            </a:lvl1pPr>
          </a:lstStyle>
          <a:p>
            <a:pPr/>
            <a:r>
              <a:t>Answer: At the end (no moving of elements necessary) O(1)</a:t>
            </a:r>
          </a:p>
        </p:txBody>
      </p:sp>
      <p:sp>
        <p:nvSpPr>
          <p:cNvPr id="160" name="Pop quiz: If a Vector has n elements, and we are going to insert somewhere into the Vector, what is the maximum number of elements that must be moved?"/>
          <p:cNvSpPr txBox="1"/>
          <p:nvPr/>
        </p:nvSpPr>
        <p:spPr>
          <a:xfrm>
            <a:off x="946099" y="6565371"/>
            <a:ext cx="22491802" cy="15504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lnSpc>
                <a:spcPct val="110000"/>
              </a:lnSpc>
              <a:buSzPct val="100000"/>
              <a:buChar char="•"/>
              <a:defRPr sz="4600"/>
            </a:pPr>
            <a:r>
              <a:t>Pop quiz: If a Vector has </a:t>
            </a:r>
            <a:r>
              <a:rPr i="1">
                <a:latin typeface="+mn-lt"/>
                <a:ea typeface="+mn-ea"/>
                <a:cs typeface="+mn-cs"/>
                <a:sym typeface="Helvetica Neue"/>
              </a:rPr>
              <a:t>n</a:t>
            </a:r>
            <a:r>
              <a:t> elements, and we are going to insert somewhere into the Vector, what is the maximum number of elements that must be moved?</a:t>
            </a:r>
          </a:p>
        </p:txBody>
      </p:sp>
      <p:sp>
        <p:nvSpPr>
          <p:cNvPr id="161" name="Answer: n"/>
          <p:cNvSpPr txBox="1"/>
          <p:nvPr/>
        </p:nvSpPr>
        <p:spPr>
          <a:xfrm>
            <a:off x="19328654" y="7321512"/>
            <a:ext cx="3082530" cy="7958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lnSpc>
                <a:spcPct val="110000"/>
              </a:lnSpc>
              <a:defRPr b="1" sz="4600">
                <a:latin typeface="+mn-lt"/>
                <a:ea typeface="+mn-ea"/>
                <a:cs typeface="+mn-cs"/>
                <a:sym typeface="Helvetica Neue"/>
              </a:defRPr>
            </a:pPr>
            <a:r>
              <a:t>Answer: </a:t>
            </a:r>
            <a:r>
              <a:rPr i="1"/>
              <a:t>n</a:t>
            </a:r>
          </a:p>
        </p:txBody>
      </p:sp>
      <p:sp>
        <p:nvSpPr>
          <p:cNvPr id="162" name="Pop quiz: If a Vector has n elements, and we are going to insert somewhere into the Vector, what is the minimum number of elements that must be moved?"/>
          <p:cNvSpPr txBox="1"/>
          <p:nvPr/>
        </p:nvSpPr>
        <p:spPr>
          <a:xfrm>
            <a:off x="946099" y="9503312"/>
            <a:ext cx="22491802" cy="15504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lnSpc>
                <a:spcPct val="110000"/>
              </a:lnSpc>
              <a:buSzPct val="100000"/>
              <a:buChar char="•"/>
              <a:defRPr sz="4600"/>
            </a:pPr>
            <a:r>
              <a:t>Pop quiz: If a Vector has </a:t>
            </a:r>
            <a:r>
              <a:rPr i="1">
                <a:latin typeface="+mn-lt"/>
                <a:ea typeface="+mn-ea"/>
                <a:cs typeface="+mn-cs"/>
                <a:sym typeface="Helvetica Neue"/>
              </a:rPr>
              <a:t>n</a:t>
            </a:r>
            <a:r>
              <a:t> elements, and we are going to insert somewhere into the Vector, what is the minimum number of elements that must be moved?</a:t>
            </a:r>
          </a:p>
        </p:txBody>
      </p:sp>
      <p:sp>
        <p:nvSpPr>
          <p:cNvPr id="163" name="Answer: 0"/>
          <p:cNvSpPr txBox="1"/>
          <p:nvPr/>
        </p:nvSpPr>
        <p:spPr>
          <a:xfrm>
            <a:off x="19328654" y="10259455"/>
            <a:ext cx="3082530" cy="7958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110000"/>
              </a:lnSpc>
              <a:defRPr b="1" sz="4600">
                <a:latin typeface="+mn-lt"/>
                <a:ea typeface="+mn-ea"/>
                <a:cs typeface="+mn-cs"/>
                <a:sym typeface="Helvetica Neue"/>
              </a:defRPr>
            </a:lvl1pPr>
          </a:lstStyle>
          <a:p>
            <a:pPr/>
            <a:r>
              <a:t>Answer: 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2" grpId="4"/>
      <p:bldP build="whole" bldLvl="1" animBg="1" rev="0" advAuto="0" spid="161" grpId="3"/>
      <p:bldP build="whole" bldLvl="1" animBg="1" rev="0" advAuto="0" spid="163" grpId="5"/>
      <p:bldP build="whole" bldLvl="1" animBg="1" rev="0" advAuto="0" spid="159" grpId="1"/>
      <p:bldP build="whole" bldLvl="1" animBg="1" rev="0" advAuto="0" spid="160" grpId="2"/>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67" name="Group"/>
          <p:cNvGrpSpPr/>
          <p:nvPr/>
        </p:nvGrpSpPr>
        <p:grpSpPr>
          <a:xfrm>
            <a:off x="-57113" y="-6902"/>
            <a:ext cx="24498226" cy="1524590"/>
            <a:chOff x="1" y="0"/>
            <a:chExt cx="24498225" cy="1524588"/>
          </a:xfrm>
        </p:grpSpPr>
        <p:sp>
          <p:nvSpPr>
            <p:cNvPr id="16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166" name="Vector: Actually an Abstract Data Typ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Vector: Actually an Abstract Data Type</a:t>
              </a:r>
            </a:p>
          </p:txBody>
        </p:sp>
      </p:grpSp>
      <p:sp>
        <p:nvSpPr>
          <p:cNvPr id="168" name="In the last class, we talked about how a Vector is implemented under the hood. And that may be important to the user -- the user should know about the speed of the operations so that he or she can make good choices about using the Vector.…"/>
          <p:cNvSpPr txBox="1"/>
          <p:nvPr/>
        </p:nvSpPr>
        <p:spPr>
          <a:xfrm>
            <a:off x="589755" y="3628399"/>
            <a:ext cx="23204490" cy="46304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lnSpc>
                <a:spcPct val="110000"/>
              </a:lnSpc>
              <a:buSzPct val="100000"/>
              <a:buChar char="•"/>
              <a:defRPr sz="4600"/>
            </a:pPr>
            <a:r>
              <a:t>In the last class, we talked about how a Vector is implemented under the hood. And that may be important to the user -- the user should know about the speed of the operations so that he or she can make good choices about using the Vector.</a:t>
            </a:r>
          </a:p>
          <a:p>
            <a:pPr marL="228600" indent="-228600" algn="l">
              <a:lnSpc>
                <a:spcPct val="110000"/>
              </a:lnSpc>
              <a:buSzPct val="100000"/>
              <a:buChar char="•"/>
              <a:defRPr sz="4600"/>
            </a:pPr>
            <a:r>
              <a:t>But -- is it necessary to implement a Vector with an array? We are going to switch gears a bit and talk about </a:t>
            </a:r>
            <a:r>
              <a:rPr b="1">
                <a:latin typeface="+mn-lt"/>
                <a:ea typeface="+mn-ea"/>
                <a:cs typeface="+mn-cs"/>
                <a:sym typeface="Helvetica Neue"/>
              </a:rPr>
              <a:t>Abstract Data Types (ADT)</a:t>
            </a:r>
            <a:r>
              <a:t>, and the Vector actually counts as an ADT.</a:t>
            </a:r>
          </a:p>
        </p:txBody>
      </p:sp>
      <p:grpSp>
        <p:nvGrpSpPr>
          <p:cNvPr id="171" name="Group"/>
          <p:cNvGrpSpPr/>
          <p:nvPr/>
        </p:nvGrpSpPr>
        <p:grpSpPr>
          <a:xfrm>
            <a:off x="5620640" y="7827769"/>
            <a:ext cx="13142719" cy="4105663"/>
            <a:chOff x="-1" y="0"/>
            <a:chExt cx="13142717" cy="4105661"/>
          </a:xfrm>
        </p:grpSpPr>
        <p:sp>
          <p:nvSpPr>
            <p:cNvPr id="169" name="An abstract data type is a model that describes how data is manipulated from the point of view of the user. In other words, the user should get a set of functions and behaviors that are identical regardless of how the model is implemented."/>
            <p:cNvSpPr txBox="1"/>
            <p:nvPr/>
          </p:nvSpPr>
          <p:spPr>
            <a:xfrm>
              <a:off x="63499" y="127000"/>
              <a:ext cx="13015718" cy="38516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a:lnSpc>
                  <a:spcPct val="110000"/>
                </a:lnSpc>
                <a:defRPr sz="4600"/>
              </a:pPr>
              <a:r>
                <a:t>An abstract data type is a model that describes how data is manipulated </a:t>
              </a:r>
              <a:r>
                <a:rPr i="1">
                  <a:latin typeface="+mn-lt"/>
                  <a:ea typeface="+mn-ea"/>
                  <a:cs typeface="+mn-cs"/>
                  <a:sym typeface="Helvetica Neue"/>
                </a:rPr>
                <a:t>from the point of view of the user</a:t>
              </a:r>
              <a:r>
                <a:t>. In other words, the user should get a set of functions and behaviors that are identical </a:t>
              </a:r>
              <a:r>
                <a:rPr i="1">
                  <a:latin typeface="+mn-lt"/>
                  <a:ea typeface="+mn-ea"/>
                  <a:cs typeface="+mn-cs"/>
                  <a:sym typeface="Helvetica Neue"/>
                </a:rPr>
                <a:t>regardless of how the model is implemented</a:t>
              </a:r>
              <a:r>
                <a:t>.</a:t>
              </a:r>
            </a:p>
          </p:txBody>
        </p:sp>
        <p:pic>
          <p:nvPicPr>
            <p:cNvPr id="170" name="image1.png" descr="image1.png"/>
            <p:cNvPicPr>
              <a:picLocks noChangeAspect="1"/>
            </p:cNvPicPr>
            <p:nvPr/>
          </p:nvPicPr>
          <p:blipFill>
            <a:blip r:embed="rId2">
              <a:extLst/>
            </a:blip>
            <a:stretch>
              <a:fillRect/>
            </a:stretch>
          </p:blipFill>
          <p:spPr>
            <a:xfrm>
              <a:off x="-2" y="-1"/>
              <a:ext cx="13142718" cy="410566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75" name="Group"/>
          <p:cNvGrpSpPr/>
          <p:nvPr/>
        </p:nvGrpSpPr>
        <p:grpSpPr>
          <a:xfrm>
            <a:off x="-57113" y="-6902"/>
            <a:ext cx="24498226" cy="1524590"/>
            <a:chOff x="1" y="0"/>
            <a:chExt cx="24498225" cy="1524588"/>
          </a:xfrm>
        </p:grpSpPr>
        <p:sp>
          <p:nvSpPr>
            <p:cNvPr id="17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174" name="Vector: Does the user care how it is implemented?"/>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Vector: Does the user care how it is implemented?</a:t>
              </a:r>
            </a:p>
          </p:txBody>
        </p:sp>
      </p:grpSp>
      <p:grpSp>
        <p:nvGrpSpPr>
          <p:cNvPr id="178" name="Group"/>
          <p:cNvGrpSpPr/>
          <p:nvPr/>
        </p:nvGrpSpPr>
        <p:grpSpPr>
          <a:xfrm>
            <a:off x="343147" y="3174999"/>
            <a:ext cx="13994908" cy="10464801"/>
            <a:chOff x="0" y="0"/>
            <a:chExt cx="13994907" cy="10464800"/>
          </a:xfrm>
        </p:grpSpPr>
        <p:sp>
          <p:nvSpPr>
            <p:cNvPr id="176" name="int main() {…"/>
            <p:cNvSpPr txBox="1"/>
            <p:nvPr/>
          </p:nvSpPr>
          <p:spPr>
            <a:xfrm>
              <a:off x="50799" y="101600"/>
              <a:ext cx="13893306" cy="10261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3300">
                  <a:solidFill>
                    <a:srgbClr val="0433FF"/>
                  </a:solidFill>
                  <a:latin typeface="Courier"/>
                  <a:ea typeface="Courier"/>
                  <a:cs typeface="Courier"/>
                  <a:sym typeface="Courier"/>
                </a:defRPr>
              </a:pPr>
              <a:r>
                <a:t>int</a:t>
              </a:r>
              <a:r>
                <a:rPr>
                  <a:solidFill>
                    <a:srgbClr val="000000"/>
                  </a:solidFill>
                </a:rPr>
                <a:t> </a:t>
              </a:r>
              <a:r>
                <a:t>main</a:t>
              </a:r>
              <a:r>
                <a:rPr>
                  <a:solidFill>
                    <a:srgbClr val="000000"/>
                  </a:solidFill>
                </a:rPr>
                <a:t>() {</a:t>
              </a:r>
            </a:p>
            <a:p>
              <a:pPr algn="l" defTabSz="457200">
                <a:tabLst>
                  <a:tab pos="558800" algn="l"/>
                </a:tabLst>
                <a:defRPr sz="3300">
                  <a:latin typeface="Courier"/>
                  <a:ea typeface="Courier"/>
                  <a:cs typeface="Courier"/>
                  <a:sym typeface="Courier"/>
                </a:defRPr>
              </a:pPr>
              <a:r>
                <a:t>    </a:t>
              </a:r>
              <a:r>
                <a:rPr>
                  <a:solidFill>
                    <a:srgbClr val="3495AF"/>
                  </a:solidFill>
                </a:rPr>
                <a:t>Vector</a:t>
              </a:r>
              <a:r>
                <a:t>&lt;</a:t>
              </a:r>
              <a:r>
                <a:rPr>
                  <a:solidFill>
                    <a:srgbClr val="3495AF"/>
                  </a:solidFill>
                </a:rPr>
                <a:t>string</a:t>
              </a:r>
              <a:r>
                <a:t>&gt; states;</a:t>
              </a:r>
            </a:p>
            <a:p>
              <a:pPr algn="l" defTabSz="457200">
                <a:tabLst>
                  <a:tab pos="558800" algn="l"/>
                </a:tabLst>
                <a:defRPr sz="3300">
                  <a:solidFill>
                    <a:srgbClr val="009051"/>
                  </a:solidFill>
                  <a:latin typeface="Courier"/>
                  <a:ea typeface="Courier"/>
                  <a:cs typeface="Courier"/>
                  <a:sym typeface="Courier"/>
                </a:defRPr>
              </a:pPr>
              <a:r>
                <a:t>    // manually add in alphabetic order</a:t>
              </a:r>
            </a:p>
            <a:p>
              <a:pPr algn="l" defTabSz="457200">
                <a:tabLst>
                  <a:tab pos="558800" algn="l"/>
                </a:tabLst>
                <a:defRPr sz="3300">
                  <a:latin typeface="Courier"/>
                  <a:ea typeface="Courier"/>
                  <a:cs typeface="Courier"/>
                  <a:sym typeface="Courier"/>
                </a:defRPr>
              </a:pPr>
              <a:r>
                <a:t>    states.</a:t>
              </a:r>
              <a:r>
                <a:rPr>
                  <a:solidFill>
                    <a:srgbClr val="3495AF"/>
                  </a:solidFill>
                </a:rPr>
                <a:t>add</a:t>
              </a:r>
              <a:r>
                <a:t>(</a:t>
              </a:r>
              <a:r>
                <a:rPr>
                  <a:solidFill>
                    <a:srgbClr val="B4261A"/>
                  </a:solidFill>
                </a:rPr>
                <a:t>"California"</a:t>
              </a:r>
              <a:r>
                <a:t>);</a:t>
              </a:r>
            </a:p>
            <a:p>
              <a:pPr algn="l" defTabSz="457200">
                <a:tabLst>
                  <a:tab pos="558800" algn="l"/>
                </a:tabLst>
                <a:defRPr sz="3300">
                  <a:latin typeface="Courier"/>
                  <a:ea typeface="Courier"/>
                  <a:cs typeface="Courier"/>
                  <a:sym typeface="Courier"/>
                </a:defRPr>
              </a:pPr>
              <a:r>
                <a:t>    states.</a:t>
              </a:r>
              <a:r>
                <a:rPr>
                  <a:solidFill>
                    <a:srgbClr val="3495AF"/>
                  </a:solidFill>
                </a:rPr>
                <a:t>insert</a:t>
              </a:r>
              <a:r>
                <a:t>(0,</a:t>
              </a:r>
              <a:r>
                <a:rPr>
                  <a:solidFill>
                    <a:srgbClr val="B4261A"/>
                  </a:solidFill>
                </a:rPr>
                <a:t>"Alaska"</a:t>
              </a:r>
              <a:r>
                <a:t>);</a:t>
              </a:r>
            </a:p>
            <a:p>
              <a:pPr algn="l" defTabSz="457200">
                <a:tabLst>
                  <a:tab pos="558800" algn="l"/>
                </a:tabLst>
                <a:defRPr sz="3300">
                  <a:latin typeface="Courier"/>
                  <a:ea typeface="Courier"/>
                  <a:cs typeface="Courier"/>
                  <a:sym typeface="Courier"/>
                </a:defRPr>
              </a:pPr>
              <a:r>
                <a:t>    states.</a:t>
              </a:r>
              <a:r>
                <a:rPr>
                  <a:solidFill>
                    <a:srgbClr val="3495AF"/>
                  </a:solidFill>
                </a:rPr>
                <a:t>add</a:t>
              </a:r>
              <a:r>
                <a:t>(</a:t>
              </a:r>
              <a:r>
                <a:rPr>
                  <a:solidFill>
                    <a:srgbClr val="B4261A"/>
                  </a:solidFill>
                </a:rPr>
                <a:t>"Texas"</a:t>
              </a:r>
              <a:r>
                <a:t>);</a:t>
              </a:r>
            </a:p>
            <a:p>
              <a:pPr algn="l" defTabSz="457200">
                <a:tabLst>
                  <a:tab pos="558800" algn="l"/>
                </a:tabLst>
                <a:defRPr sz="3300">
                  <a:latin typeface="Courier"/>
                  <a:ea typeface="Courier"/>
                  <a:cs typeface="Courier"/>
                  <a:sym typeface="Courier"/>
                </a:defRPr>
              </a:pPr>
              <a:r>
                <a:t>    states.</a:t>
              </a:r>
              <a:r>
                <a:rPr>
                  <a:solidFill>
                    <a:srgbClr val="3495AF"/>
                  </a:solidFill>
                </a:rPr>
                <a:t>insert</a:t>
              </a:r>
              <a:r>
                <a:t>(3,</a:t>
              </a:r>
              <a:r>
                <a:rPr>
                  <a:solidFill>
                    <a:srgbClr val="B4261A"/>
                  </a:solidFill>
                </a:rPr>
                <a:t>"Utah"</a:t>
              </a:r>
              <a:r>
                <a:t>);</a:t>
              </a:r>
            </a:p>
            <a:p>
              <a:pPr algn="l" defTabSz="457200">
                <a:tabLst>
                  <a:tab pos="558800" algn="l"/>
                </a:tabLst>
                <a:defRPr sz="3300">
                  <a:latin typeface="Courier"/>
                  <a:ea typeface="Courier"/>
                  <a:cs typeface="Courier"/>
                  <a:sym typeface="Courier"/>
                </a:defRPr>
              </a:pPr>
              <a:r>
                <a:t>    states.</a:t>
              </a:r>
              <a:r>
                <a:rPr>
                  <a:solidFill>
                    <a:srgbClr val="3495AF"/>
                  </a:solidFill>
                </a:rPr>
                <a:t>insert</a:t>
              </a:r>
              <a:r>
                <a:t>(2,</a:t>
              </a:r>
              <a:r>
                <a:rPr>
                  <a:solidFill>
                    <a:srgbClr val="B4261A"/>
                  </a:solidFill>
                </a:rPr>
                <a:t>"Nebraska"</a:t>
              </a:r>
              <a:r>
                <a:t>);</a:t>
              </a:r>
            </a:p>
            <a:p>
              <a:pPr algn="l" defTabSz="457200">
                <a:tabLst>
                  <a:tab pos="558800" algn="l"/>
                </a:tabLst>
                <a:defRPr sz="3300">
                  <a:latin typeface="Courier"/>
                  <a:ea typeface="Courier"/>
                  <a:cs typeface="Courier"/>
                  <a:sym typeface="Courier"/>
                </a:defRPr>
              </a:pPr>
              <a:r>
                <a:t>    </a:t>
              </a:r>
            </a:p>
            <a:p>
              <a:pPr algn="l" defTabSz="457200">
                <a:tabLst>
                  <a:tab pos="558800" algn="l"/>
                </a:tabLst>
                <a:defRPr sz="3300">
                  <a:latin typeface="Courier"/>
                  <a:ea typeface="Courier"/>
                  <a:cs typeface="Courier"/>
                  <a:sym typeface="Courier"/>
                </a:defRPr>
              </a:pPr>
              <a:r>
                <a:t>    </a:t>
              </a:r>
              <a:r>
                <a:rPr>
                  <a:solidFill>
                    <a:srgbClr val="3495AF"/>
                  </a:solidFill>
                </a:rPr>
                <a:t>cout</a:t>
              </a:r>
              <a:r>
                <a:t> &lt;&lt; </a:t>
              </a:r>
              <a:r>
                <a:rPr>
                  <a:solidFill>
                    <a:srgbClr val="B4261A"/>
                  </a:solidFill>
                </a:rPr>
                <a:t>"Originals: "</a:t>
              </a:r>
              <a:r>
                <a:t> </a:t>
              </a:r>
            </a:p>
            <a:p>
              <a:pPr algn="l" defTabSz="457200">
                <a:tabLst>
                  <a:tab pos="558800" algn="l"/>
                </a:tabLst>
                <a:defRPr sz="3300">
                  <a:latin typeface="Courier"/>
                  <a:ea typeface="Courier"/>
                  <a:cs typeface="Courier"/>
                  <a:sym typeface="Courier"/>
                </a:defRPr>
              </a:pPr>
              <a:r>
                <a:t>         &lt;&lt; states.</a:t>
              </a:r>
              <a:r>
                <a:rPr>
                  <a:solidFill>
                    <a:srgbClr val="3495AF"/>
                  </a:solidFill>
                </a:rPr>
                <a:t>toString</a:t>
              </a:r>
              <a:r>
                <a:t>() &lt;&lt; </a:t>
              </a:r>
              <a:r>
                <a:rPr>
                  <a:solidFill>
                    <a:srgbClr val="3495AF"/>
                  </a:solidFill>
                </a:rPr>
                <a:t>endl</a:t>
              </a:r>
              <a:r>
                <a:t>; </a:t>
              </a:r>
              <a:r>
                <a:rPr>
                  <a:solidFill>
                    <a:srgbClr val="008F00"/>
                  </a:solidFill>
                </a:rPr>
                <a:t>// for testing</a:t>
              </a:r>
            </a:p>
            <a:p>
              <a:pPr algn="l" defTabSz="457200">
                <a:tabLst>
                  <a:tab pos="558800" algn="l"/>
                </a:tabLst>
                <a:defRPr sz="3300">
                  <a:latin typeface="Courier"/>
                  <a:ea typeface="Courier"/>
                  <a:cs typeface="Courier"/>
                  <a:sym typeface="Courier"/>
                </a:defRPr>
              </a:pPr>
              <a:r>
                <a:t>    </a:t>
              </a:r>
            </a:p>
            <a:p>
              <a:pPr algn="l" defTabSz="457200">
                <a:tabLst>
                  <a:tab pos="558800" algn="l"/>
                </a:tabLst>
                <a:defRPr sz="3300">
                  <a:latin typeface="Courier"/>
                  <a:ea typeface="Courier"/>
                  <a:cs typeface="Courier"/>
                  <a:sym typeface="Courier"/>
                </a:defRPr>
              </a:pPr>
              <a:r>
                <a:t>    </a:t>
              </a:r>
              <a:r>
                <a:rPr>
                  <a:solidFill>
                    <a:srgbClr val="008F00"/>
                  </a:solidFill>
                </a:rPr>
                <a:t>// revolution happens</a:t>
              </a:r>
            </a:p>
            <a:p>
              <a:pPr algn="l" defTabSz="457200">
                <a:tabLst>
                  <a:tab pos="558800" algn="l"/>
                </a:tabLst>
                <a:defRPr sz="3300">
                  <a:latin typeface="Courier"/>
                  <a:ea typeface="Courier"/>
                  <a:cs typeface="Courier"/>
                  <a:sym typeface="Courier"/>
                </a:defRPr>
              </a:pPr>
              <a:r>
                <a:t>    states.</a:t>
              </a:r>
              <a:r>
                <a:rPr>
                  <a:solidFill>
                    <a:srgbClr val="3495AF"/>
                  </a:solidFill>
                </a:rPr>
                <a:t>remove</a:t>
              </a:r>
              <a:r>
                <a:t>(3); </a:t>
              </a:r>
              <a:r>
                <a:rPr>
                  <a:solidFill>
                    <a:srgbClr val="008F00"/>
                  </a:solidFill>
                </a:rPr>
                <a:t>// Texas</a:t>
              </a:r>
            </a:p>
            <a:p>
              <a:pPr algn="l" defTabSz="457200">
                <a:tabLst>
                  <a:tab pos="558800" algn="l"/>
                </a:tabLst>
                <a:defRPr sz="3300">
                  <a:latin typeface="Courier"/>
                  <a:ea typeface="Courier"/>
                  <a:cs typeface="Courier"/>
                  <a:sym typeface="Courier"/>
                </a:defRPr>
              </a:pPr>
              <a:r>
                <a:t>    </a:t>
              </a:r>
            </a:p>
            <a:p>
              <a:pPr algn="l" defTabSz="457200">
                <a:tabLst>
                  <a:tab pos="558800" algn="l"/>
                </a:tabLst>
                <a:defRPr sz="3300">
                  <a:latin typeface="Courier"/>
                  <a:ea typeface="Courier"/>
                  <a:cs typeface="Courier"/>
                  <a:sym typeface="Courier"/>
                </a:defRPr>
              </a:pPr>
              <a:r>
                <a:t>    </a:t>
              </a:r>
              <a:r>
                <a:rPr>
                  <a:solidFill>
                    <a:srgbClr val="3495AF"/>
                  </a:solidFill>
                </a:rPr>
                <a:t>cout</a:t>
              </a:r>
              <a:r>
                <a:t> &lt;&lt; </a:t>
              </a:r>
              <a:r>
                <a:rPr>
                  <a:solidFill>
                    <a:srgbClr val="B4261A"/>
                  </a:solidFill>
                </a:rPr>
                <a:t>"After removing Texas: "</a:t>
              </a:r>
            </a:p>
            <a:p>
              <a:pPr algn="l" defTabSz="457200">
                <a:tabLst>
                  <a:tab pos="558800" algn="l"/>
                </a:tabLst>
                <a:defRPr sz="3300">
                  <a:latin typeface="Courier"/>
                  <a:ea typeface="Courier"/>
                  <a:cs typeface="Courier"/>
                  <a:sym typeface="Courier"/>
                </a:defRPr>
              </a:pPr>
              <a:r>
                <a:t>         &lt;&lt; states.</a:t>
              </a:r>
              <a:r>
                <a:rPr>
                  <a:solidFill>
                    <a:srgbClr val="3495AF"/>
                  </a:solidFill>
                </a:rPr>
                <a:t>toString</a:t>
              </a:r>
              <a:r>
                <a:t>() &lt;&lt; </a:t>
              </a:r>
              <a:r>
                <a:rPr>
                  <a:solidFill>
                    <a:srgbClr val="3495AF"/>
                  </a:solidFill>
                </a:rPr>
                <a:t>endl</a:t>
              </a:r>
              <a:r>
                <a:t>;</a:t>
              </a:r>
            </a:p>
            <a:p>
              <a:pPr algn="l" defTabSz="457200">
                <a:tabLst>
                  <a:tab pos="558800" algn="l"/>
                </a:tabLst>
                <a:defRPr sz="3300">
                  <a:latin typeface="Courier"/>
                  <a:ea typeface="Courier"/>
                  <a:cs typeface="Courier"/>
                  <a:sym typeface="Courier"/>
                </a:defRPr>
              </a:pPr>
              <a:r>
                <a:t>    </a:t>
              </a:r>
            </a:p>
            <a:p>
              <a:pPr algn="l" defTabSz="457200">
                <a:tabLst>
                  <a:tab pos="558800" algn="l"/>
                </a:tabLst>
                <a:defRPr sz="3300">
                  <a:latin typeface="Courier"/>
                  <a:ea typeface="Courier"/>
                  <a:cs typeface="Courier"/>
                  <a:sym typeface="Courier"/>
                </a:defRPr>
              </a:pPr>
              <a:r>
                <a:t>    </a:t>
              </a:r>
              <a:r>
                <a:rPr>
                  <a:solidFill>
                    <a:srgbClr val="0433FF"/>
                  </a:solidFill>
                </a:rPr>
                <a:t>return</a:t>
              </a:r>
              <a:r>
                <a:t> 0;</a:t>
              </a:r>
            </a:p>
            <a:p>
              <a:pPr algn="l" defTabSz="457200">
                <a:tabLst>
                  <a:tab pos="558800" algn="l"/>
                </a:tabLst>
                <a:defRPr sz="3300">
                  <a:latin typeface="Courier"/>
                  <a:ea typeface="Courier"/>
                  <a:cs typeface="Courier"/>
                  <a:sym typeface="Courier"/>
                </a:defRPr>
              </a:pPr>
              <a:r>
                <a:t>}</a:t>
              </a:r>
            </a:p>
          </p:txBody>
        </p:sp>
        <p:pic>
          <p:nvPicPr>
            <p:cNvPr id="177" name="image2.png" descr="image2.png"/>
            <p:cNvPicPr>
              <a:picLocks noChangeAspect="1"/>
            </p:cNvPicPr>
            <p:nvPr/>
          </p:nvPicPr>
          <p:blipFill>
            <a:blip r:embed="rId2">
              <a:extLst/>
            </a:blip>
            <a:stretch>
              <a:fillRect/>
            </a:stretch>
          </p:blipFill>
          <p:spPr>
            <a:xfrm>
              <a:off x="-1" y="-1"/>
              <a:ext cx="13994908" cy="10464801"/>
            </a:xfrm>
            <a:prstGeom prst="rect">
              <a:avLst/>
            </a:prstGeom>
            <a:ln w="12700" cap="flat">
              <a:noFill/>
              <a:miter lim="400000"/>
            </a:ln>
            <a:effectLst/>
          </p:spPr>
        </p:pic>
      </p:grpSp>
      <p:sp>
        <p:nvSpPr>
          <p:cNvPr id="179" name="Consider the following program that uses a Vector:"/>
          <p:cNvSpPr txBox="1"/>
          <p:nvPr/>
        </p:nvSpPr>
        <p:spPr>
          <a:xfrm>
            <a:off x="366712" y="2177752"/>
            <a:ext cx="139477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Consider the following program that uses a Vector:</a:t>
            </a:r>
          </a:p>
        </p:txBody>
      </p:sp>
      <p:sp>
        <p:nvSpPr>
          <p:cNvPr id="180" name="From the perspective of the user, the Vector class needs to have certain behaviors, but the user isn't really concerned with how those behaviors are implemented under the hood.…"/>
          <p:cNvSpPr txBox="1"/>
          <p:nvPr/>
        </p:nvSpPr>
        <p:spPr>
          <a:xfrm>
            <a:off x="14620036" y="2337439"/>
            <a:ext cx="9285790" cy="108259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700"/>
            </a:pPr>
            <a:r>
              <a:t>From the perspective of the user, the Vector class needs to have certain behaviors, but the user isn't really concerned with how those behaviors are implemented under the hood.</a:t>
            </a:r>
          </a:p>
          <a:p>
            <a:pPr>
              <a:defRPr sz="4700"/>
            </a:pPr>
          </a:p>
          <a:p>
            <a:pPr>
              <a:defRPr sz="4700"/>
            </a:pPr>
            <a:r>
              <a:t>This is the idea behind an ADT -- the Vector needs to have </a:t>
            </a:r>
            <a:r>
              <a:rPr b="1" sz="4300">
                <a:latin typeface="Courier New"/>
                <a:ea typeface="Courier New"/>
                <a:cs typeface="Courier New"/>
                <a:sym typeface="Courier New"/>
              </a:rPr>
              <a:t>add()</a:t>
            </a:r>
            <a:r>
              <a:t>, </a:t>
            </a:r>
            <a:r>
              <a:rPr b="1" sz="4300">
                <a:latin typeface="Courier New"/>
                <a:ea typeface="Courier New"/>
                <a:cs typeface="Courier New"/>
                <a:sym typeface="Courier New"/>
              </a:rPr>
              <a:t>insert()</a:t>
            </a:r>
            <a:r>
              <a:t>, and </a:t>
            </a:r>
            <a:r>
              <a:rPr b="1" sz="4300">
                <a:latin typeface="Courier New"/>
                <a:ea typeface="Courier New"/>
                <a:cs typeface="Courier New"/>
                <a:sym typeface="Courier New"/>
              </a:rPr>
              <a:t>remove()</a:t>
            </a:r>
            <a:r>
              <a:t> functions, but the fact that it is an array under the hood is not relevant if you just want certain behaviors.</a:t>
            </a:r>
          </a:p>
          <a:p>
            <a:pPr>
              <a:defRPr sz="4700"/>
            </a:pPr>
          </a:p>
          <a:p>
            <a:pPr>
              <a:defRPr sz="4700"/>
            </a:pPr>
            <a:r>
              <a:t>So...</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84" name="Group"/>
          <p:cNvGrpSpPr/>
          <p:nvPr/>
        </p:nvGrpSpPr>
        <p:grpSpPr>
          <a:xfrm>
            <a:off x="-57113" y="-6902"/>
            <a:ext cx="24498226" cy="1524590"/>
            <a:chOff x="1" y="0"/>
            <a:chExt cx="24498225" cy="1524588"/>
          </a:xfrm>
        </p:grpSpPr>
        <p:sp>
          <p:nvSpPr>
            <p:cNvPr id="18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183" name="Vector: Implemented with Moon Monkey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Vector: Implemented with Moon Monkeys®</a:t>
              </a:r>
            </a:p>
          </p:txBody>
        </p:sp>
      </p:grpSp>
      <p:sp>
        <p:nvSpPr>
          <p:cNvPr id="185" name="We could imagine implementing the Stanford Library Vector using Moon Monkeys®, who keep all of our data on the Moon, and simply pass back the results of our functions as we need them."/>
          <p:cNvSpPr txBox="1"/>
          <p:nvPr/>
        </p:nvSpPr>
        <p:spPr>
          <a:xfrm>
            <a:off x="646111" y="1917401"/>
            <a:ext cx="11835708"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We could imagine implementing the Stanford Library Vector using Moon Monkeys®, who keep all of our data on the Moon, and simply pass back the results of our functions as we need them.</a:t>
            </a:r>
          </a:p>
        </p:txBody>
      </p:sp>
      <p:pic>
        <p:nvPicPr>
          <p:cNvPr id="186" name="image4.tif" descr="image4.tif"/>
          <p:cNvPicPr>
            <a:picLocks noChangeAspect="1"/>
          </p:cNvPicPr>
          <p:nvPr/>
        </p:nvPicPr>
        <p:blipFill>
          <a:blip r:embed="rId2">
            <a:extLst/>
          </a:blip>
          <a:stretch>
            <a:fillRect/>
          </a:stretch>
        </p:blipFill>
        <p:spPr>
          <a:xfrm>
            <a:off x="14284531" y="2162434"/>
            <a:ext cx="9558704" cy="7169029"/>
          </a:xfrm>
          <a:prstGeom prst="rect">
            <a:avLst/>
          </a:prstGeom>
          <a:ln w="12700">
            <a:miter lim="400000"/>
          </a:ln>
        </p:spPr>
      </p:pic>
      <p:grpSp>
        <p:nvGrpSpPr>
          <p:cNvPr id="189" name="Group"/>
          <p:cNvGrpSpPr/>
          <p:nvPr/>
        </p:nvGrpSpPr>
        <p:grpSpPr>
          <a:xfrm>
            <a:off x="1441002" y="5956298"/>
            <a:ext cx="10245927" cy="1549403"/>
            <a:chOff x="0" y="-1"/>
            <a:chExt cx="10245925" cy="1549401"/>
          </a:xfrm>
        </p:grpSpPr>
        <p:sp>
          <p:nvSpPr>
            <p:cNvPr id="187" name="Vector&lt;string&gt; states;…"/>
            <p:cNvSpPr txBox="1"/>
            <p:nvPr/>
          </p:nvSpPr>
          <p:spPr>
            <a:xfrm>
              <a:off x="50800" y="101599"/>
              <a:ext cx="10144326" cy="1346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558800" algn="l"/>
                </a:tabLst>
                <a:defRPr sz="4100">
                  <a:latin typeface="Courier"/>
                  <a:ea typeface="Courier"/>
                  <a:cs typeface="Courier"/>
                  <a:sym typeface="Courier"/>
                </a:defRPr>
              </a:pPr>
              <a:r>
                <a:t>    </a:t>
              </a:r>
              <a:r>
                <a:rPr>
                  <a:solidFill>
                    <a:srgbClr val="3495AF"/>
                  </a:solidFill>
                </a:rPr>
                <a:t>Vector</a:t>
              </a:r>
              <a:r>
                <a:t>&lt;</a:t>
              </a:r>
              <a:r>
                <a:rPr>
                  <a:solidFill>
                    <a:srgbClr val="3495AF"/>
                  </a:solidFill>
                </a:rPr>
                <a:t>string</a:t>
              </a:r>
              <a:r>
                <a:t>&gt; states;</a:t>
              </a:r>
            </a:p>
            <a:p>
              <a:pPr algn="l" defTabSz="457200">
                <a:tabLst>
                  <a:tab pos="558800" algn="l"/>
                </a:tabLst>
                <a:defRPr sz="4100">
                  <a:latin typeface="Courier"/>
                  <a:ea typeface="Courier"/>
                  <a:cs typeface="Courier"/>
                  <a:sym typeface="Courier"/>
                </a:defRPr>
              </a:pPr>
              <a:r>
                <a:t>    states.</a:t>
              </a:r>
              <a:r>
                <a:rPr>
                  <a:solidFill>
                    <a:srgbClr val="3495AF"/>
                  </a:solidFill>
                </a:rPr>
                <a:t>add</a:t>
              </a:r>
              <a:r>
                <a:t>(</a:t>
              </a:r>
              <a:r>
                <a:rPr>
                  <a:solidFill>
                    <a:srgbClr val="B4261A"/>
                  </a:solidFill>
                </a:rPr>
                <a:t>"California"</a:t>
              </a:r>
              <a:r>
                <a:t>);</a:t>
              </a:r>
            </a:p>
          </p:txBody>
        </p:sp>
        <p:pic>
          <p:nvPicPr>
            <p:cNvPr id="188" name="image3.png" descr="image3.png"/>
            <p:cNvPicPr>
              <a:picLocks noChangeAspect="1"/>
            </p:cNvPicPr>
            <p:nvPr/>
          </p:nvPicPr>
          <p:blipFill>
            <a:blip r:embed="rId3">
              <a:extLst/>
            </a:blip>
            <a:stretch>
              <a:fillRect/>
            </a:stretch>
          </p:blipFill>
          <p:spPr>
            <a:xfrm>
              <a:off x="-1" y="-2"/>
              <a:ext cx="10245926" cy="1549403"/>
            </a:xfrm>
            <a:prstGeom prst="rect">
              <a:avLst/>
            </a:prstGeom>
            <a:ln w="12700" cap="flat">
              <a:noFill/>
              <a:miter lim="400000"/>
            </a:ln>
            <a:effectLst/>
          </p:spPr>
        </p:pic>
      </p:grpSp>
      <p:sp>
        <p:nvSpPr>
          <p:cNvPr id="190" name="For these statements, we call up the Moon Monkeys, and say &quot;we want a Vector that holds strings,&quot; and then we radio up to them, 'Please add &quot;California&quot; to the Vector.'"/>
          <p:cNvSpPr txBox="1"/>
          <p:nvPr/>
        </p:nvSpPr>
        <p:spPr>
          <a:xfrm>
            <a:off x="333672" y="7810165"/>
            <a:ext cx="12460586"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For these statements, we call up the Moon Monkeys, and say "we want a Vector that holds strings," and then we radio up to them, 'Please add "California" to the Vector.'</a:t>
            </a:r>
          </a:p>
        </p:txBody>
      </p:sp>
      <p:sp>
        <p:nvSpPr>
          <p:cNvPr id="191" name="Is this efficient? No. Does it meet the requirements of our Vector ADT? Yes.…"/>
          <p:cNvSpPr txBox="1"/>
          <p:nvPr/>
        </p:nvSpPr>
        <p:spPr>
          <a:xfrm>
            <a:off x="395882" y="11201362"/>
            <a:ext cx="21182312" cy="2381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Is this efficient? No. Does it meet the requirements of our Vector ADT? </a:t>
            </a:r>
            <a:r>
              <a:rPr b="1">
                <a:latin typeface="+mn-lt"/>
                <a:ea typeface="+mn-ea"/>
                <a:cs typeface="+mn-cs"/>
                <a:sym typeface="Helvetica Neue"/>
              </a:rPr>
              <a:t>Yes</a:t>
            </a:r>
            <a:r>
              <a:t>.</a:t>
            </a:r>
          </a:p>
          <a:p>
            <a:pPr/>
            <a:r>
              <a:t>That is the principle idea behind ADTs: the functional behavior is what matters, not the implementation.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95" name="Group"/>
          <p:cNvGrpSpPr/>
          <p:nvPr/>
        </p:nvGrpSpPr>
        <p:grpSpPr>
          <a:xfrm>
            <a:off x="-57113" y="-6902"/>
            <a:ext cx="24498226" cy="1524590"/>
            <a:chOff x="1" y="0"/>
            <a:chExt cx="24498225" cy="1524588"/>
          </a:xfrm>
        </p:grpSpPr>
        <p:sp>
          <p:nvSpPr>
            <p:cNvPr id="19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194" name="Stack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a:t>
              </a:r>
            </a:p>
          </p:txBody>
        </p:sp>
      </p:grpSp>
      <p:sp>
        <p:nvSpPr>
          <p:cNvPr id="196" name="A “stack” is another example of an abstract data type. A stack has the following behaviors / functions:…"/>
          <p:cNvSpPr txBox="1"/>
          <p:nvPr>
            <p:ph type="title" idx="4294967295"/>
          </p:nvPr>
        </p:nvSpPr>
        <p:spPr>
          <a:xfrm>
            <a:off x="433787" y="1989606"/>
            <a:ext cx="23796988" cy="6700471"/>
          </a:xfrm>
          <a:prstGeom prst="rect">
            <a:avLst/>
          </a:prstGeom>
        </p:spPr>
        <p:txBody>
          <a:bodyPr anchor="t"/>
          <a:lstStyle/>
          <a:p>
            <a:pPr indent="382904" defTabSz="546100">
              <a:lnSpc>
                <a:spcPct val="90000"/>
              </a:lnSpc>
              <a:defRPr sz="4600"/>
            </a:pPr>
            <a:r>
              <a:t>A “stack” is another example of an abstract data type. A stack has the following behaviors / functions:</a:t>
            </a:r>
          </a:p>
          <a:p>
            <a:pPr indent="382904" defTabSz="546100">
              <a:lnSpc>
                <a:spcPct val="90000"/>
              </a:lnSpc>
              <a:defRPr b="1" sz="4600">
                <a:latin typeface="+mn-lt"/>
                <a:ea typeface="+mn-ea"/>
                <a:cs typeface="+mn-cs"/>
                <a:sym typeface="Helvetica Neue"/>
              </a:defRPr>
            </a:pPr>
          </a:p>
          <a:p>
            <a:pPr indent="382904" defTabSz="546100">
              <a:lnSpc>
                <a:spcPct val="90000"/>
              </a:lnSpc>
              <a:defRPr b="1" sz="4600">
                <a:latin typeface="+mn-lt"/>
                <a:ea typeface="+mn-ea"/>
                <a:cs typeface="+mn-cs"/>
                <a:sym typeface="Helvetica Neue"/>
              </a:defRPr>
            </a:pPr>
            <a:r>
              <a:t>push(</a:t>
            </a:r>
            <a:r>
              <a:rPr i="1"/>
              <a:t>value</a:t>
            </a:r>
            <a:r>
              <a:t>) </a:t>
            </a:r>
            <a:r>
              <a:rPr b="0">
                <a:latin typeface="Helvetica Neue Light"/>
                <a:ea typeface="Helvetica Neue Light"/>
                <a:cs typeface="Helvetica Neue Light"/>
                <a:sym typeface="Helvetica Neue Light"/>
              </a:rPr>
              <a:t>(</a:t>
            </a:r>
            <a:r>
              <a:t>or add(</a:t>
            </a:r>
            <a:r>
              <a:rPr i="1"/>
              <a:t>value</a:t>
            </a:r>
            <a:r>
              <a:t>)</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place an entity onto the top of the stack</a:t>
            </a:r>
          </a:p>
          <a:p>
            <a:pPr indent="382904" defTabSz="546100">
              <a:lnSpc>
                <a:spcPct val="90000"/>
              </a:lnSpc>
              <a:defRPr b="1" sz="4600">
                <a:latin typeface="+mn-lt"/>
                <a:ea typeface="+mn-ea"/>
                <a:cs typeface="+mn-cs"/>
                <a:sym typeface="Helvetica Neue"/>
              </a:defRPr>
            </a:pPr>
            <a:r>
              <a:t>pop() </a:t>
            </a:r>
            <a:r>
              <a:rPr b="0">
                <a:latin typeface="Helvetica Neue Light"/>
                <a:ea typeface="Helvetica Neue Light"/>
                <a:cs typeface="Helvetica Neue Light"/>
                <a:sym typeface="Helvetica Neue Light"/>
              </a:rPr>
              <a:t>(</a:t>
            </a:r>
            <a:r>
              <a:t>or remove()</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remove an entity from the top of the stack and return it</a:t>
            </a:r>
          </a:p>
          <a:p>
            <a:pPr indent="382904" defTabSz="546100">
              <a:lnSpc>
                <a:spcPct val="90000"/>
              </a:lnSpc>
              <a:defRPr b="1" sz="4600">
                <a:latin typeface="+mn-lt"/>
                <a:ea typeface="+mn-ea"/>
                <a:cs typeface="+mn-cs"/>
                <a:sym typeface="Helvetica Neue"/>
              </a:defRPr>
            </a:pPr>
            <a:r>
              <a:t>top() </a:t>
            </a:r>
            <a:r>
              <a:rPr b="0">
                <a:latin typeface="Helvetica Neue Light"/>
                <a:ea typeface="Helvetica Neue Light"/>
                <a:cs typeface="Helvetica Neue Light"/>
                <a:sym typeface="Helvetica Neue Light"/>
              </a:rPr>
              <a:t>(</a:t>
            </a:r>
            <a:r>
              <a:t>or peek()</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look at the entity at the top of the stack, but don’t remove it</a:t>
            </a:r>
          </a:p>
          <a:p>
            <a:pPr indent="382904" defTabSz="546100">
              <a:lnSpc>
                <a:spcPct val="90000"/>
              </a:lnSpc>
              <a:defRPr b="1" sz="4600">
                <a:latin typeface="+mn-lt"/>
                <a:ea typeface="+mn-ea"/>
                <a:cs typeface="+mn-cs"/>
                <a:sym typeface="Helvetica Neue"/>
              </a:defRPr>
            </a:pPr>
            <a:r>
              <a:t>isEmpty()</a:t>
            </a:r>
            <a:r>
              <a:rPr b="0">
                <a:latin typeface="Helvetica Neue Light"/>
                <a:ea typeface="Helvetica Neue Light"/>
                <a:cs typeface="Helvetica Neue Light"/>
                <a:sym typeface="Helvetica Neue Light"/>
              </a:rPr>
              <a:t> - a boolean value, </a:t>
            </a:r>
            <a:r>
              <a:rPr>
                <a:latin typeface="Courier New"/>
                <a:ea typeface="Courier New"/>
                <a:cs typeface="Courier New"/>
                <a:sym typeface="Courier New"/>
              </a:rPr>
              <a:t>true</a:t>
            </a:r>
            <a:r>
              <a:rPr b="0">
                <a:latin typeface="Helvetica Neue Light"/>
                <a:ea typeface="Helvetica Neue Light"/>
                <a:cs typeface="Helvetica Neue Light"/>
                <a:sym typeface="Helvetica Neue Light"/>
              </a:rPr>
              <a:t> if the stack is empty, </a:t>
            </a:r>
            <a:r>
              <a:rPr>
                <a:latin typeface="Courier New"/>
                <a:ea typeface="Courier New"/>
                <a:cs typeface="Courier New"/>
                <a:sym typeface="Courier New"/>
              </a:rPr>
              <a:t>false</a:t>
            </a:r>
            <a:r>
              <a:rPr b="0">
                <a:latin typeface="Helvetica Neue Light"/>
                <a:ea typeface="Helvetica Neue Light"/>
                <a:cs typeface="Helvetica Neue Light"/>
                <a:sym typeface="Helvetica Neue Light"/>
              </a:rPr>
              <a:t> if it has at least one element. (note: a runtime error occurs if a </a:t>
            </a:r>
            <a:r>
              <a:rPr sz="4300">
                <a:latin typeface="Courier New"/>
                <a:ea typeface="Courier New"/>
                <a:cs typeface="Courier New"/>
                <a:sym typeface="Courier New"/>
              </a:rPr>
              <a:t>pop()</a:t>
            </a:r>
            <a:r>
              <a:rPr b="0">
                <a:latin typeface="Helvetica Neue Light"/>
                <a:ea typeface="Helvetica Neue Light"/>
                <a:cs typeface="Helvetica Neue Light"/>
                <a:sym typeface="Helvetica Neue Light"/>
              </a:rPr>
              <a:t> or </a:t>
            </a:r>
            <a:r>
              <a:rPr sz="4300">
                <a:latin typeface="Courier New"/>
                <a:ea typeface="Courier New"/>
                <a:cs typeface="Courier New"/>
                <a:sym typeface="Courier New"/>
              </a:rPr>
              <a:t>top()</a:t>
            </a:r>
            <a:r>
              <a:rPr b="0">
                <a:latin typeface="Helvetica Neue Light"/>
                <a:ea typeface="Helvetica Neue Light"/>
                <a:cs typeface="Helvetica Neue Light"/>
                <a:sym typeface="Helvetica Neue Light"/>
              </a:rPr>
              <a:t> operation is attempted on an empty stack.)</a:t>
            </a:r>
          </a:p>
          <a:p>
            <a:pPr indent="382904" defTabSz="546100">
              <a:lnSpc>
                <a:spcPct val="90000"/>
              </a:lnSpc>
              <a:defRPr sz="4600"/>
            </a:pPr>
          </a:p>
          <a:p>
            <a:pPr indent="382904" defTabSz="546100">
              <a:lnSpc>
                <a:spcPct val="90000"/>
              </a:lnSpc>
              <a:defRPr sz="4600"/>
            </a:pPr>
            <a:r>
              <a:t>Why do we call it a "stack?" Because we model it using a stack of things:</a:t>
            </a:r>
          </a:p>
        </p:txBody>
      </p:sp>
      <p:grpSp>
        <p:nvGrpSpPr>
          <p:cNvPr id="204" name="Group"/>
          <p:cNvGrpSpPr/>
          <p:nvPr/>
        </p:nvGrpSpPr>
        <p:grpSpPr>
          <a:xfrm>
            <a:off x="9025852" y="8782150"/>
            <a:ext cx="6332295" cy="4813336"/>
            <a:chOff x="0" y="0"/>
            <a:chExt cx="6332293" cy="4813334"/>
          </a:xfrm>
        </p:grpSpPr>
        <p:graphicFrame>
          <p:nvGraphicFramePr>
            <p:cNvPr id="197" name="Table"/>
            <p:cNvGraphicFramePr/>
            <p:nvPr/>
          </p:nvGraphicFramePr>
          <p:xfrm>
            <a:off x="2011277" y="351729"/>
            <a:ext cx="2499393" cy="446160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99392"/>
                </a:tblGrid>
                <a:tr h="892321">
                  <a:tc>
                    <a:txBody>
                      <a:bodyPr/>
                      <a:lstStyle/>
                      <a:p>
                        <a:pPr defTabSz="584200">
                          <a:defRPr sz="1800">
                            <a:solidFill>
                              <a:srgbClr val="000000"/>
                            </a:solidFill>
                          </a:defRPr>
                        </a:pPr>
                        <a:r>
                          <a:rPr sz="2900">
                            <a:solidFill>
                              <a:srgbClr val="FFFFFF"/>
                            </a:solidFill>
                          </a:rPr>
                          <a:t>4</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892321">
                  <a:tc>
                    <a:txBody>
                      <a:bodyPr/>
                      <a:lstStyle/>
                      <a:p>
                        <a:pPr defTabSz="584200">
                          <a:defRPr sz="1800">
                            <a:solidFill>
                              <a:srgbClr val="000000"/>
                            </a:solidFill>
                          </a:defRPr>
                        </a:pPr>
                        <a:r>
                          <a:rPr sz="2900">
                            <a:solidFill>
                              <a:srgbClr val="FFFFFF"/>
                            </a:solidFill>
                          </a:rPr>
                          <a:t>2</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892321">
                  <a:tc>
                    <a:txBody>
                      <a:bodyPr/>
                      <a:lstStyle/>
                      <a:p>
                        <a:pPr defTabSz="584200">
                          <a:defRPr sz="1800">
                            <a:solidFill>
                              <a:srgbClr val="000000"/>
                            </a:solidFill>
                          </a:defRPr>
                        </a:pPr>
                        <a:r>
                          <a:rPr sz="2900">
                            <a:solidFill>
                              <a:srgbClr val="FFFFFF"/>
                            </a:solidFill>
                          </a:rPr>
                          <a:t>5</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892321">
                  <a:tc>
                    <a:txBody>
                      <a:bodyPr/>
                      <a:lstStyle/>
                      <a:p>
                        <a:pPr defTabSz="584200">
                          <a:defRPr sz="1800">
                            <a:solidFill>
                              <a:srgbClr val="000000"/>
                            </a:solidFill>
                          </a:defRPr>
                        </a:pPr>
                        <a:r>
                          <a:rPr sz="2900">
                            <a:solidFill>
                              <a:srgbClr val="FFFFFF"/>
                            </a:solidFill>
                          </a:rPr>
                          <a:t>7</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892321">
                  <a:tc>
                    <a:txBody>
                      <a:bodyPr/>
                      <a:lstStyle/>
                      <a:p>
                        <a:pPr defTabSz="584200">
                          <a:defRPr sz="1800">
                            <a:solidFill>
                              <a:srgbClr val="000000"/>
                            </a:solidFill>
                          </a:defRPr>
                        </a:pPr>
                        <a:r>
                          <a:rPr sz="2900">
                            <a:solidFill>
                              <a:srgbClr val="FFFFFF"/>
                            </a:solidFill>
                          </a:rPr>
                          <a:t>3</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sp>
          <p:nvSpPr>
            <p:cNvPr id="198" name="Line"/>
            <p:cNvSpPr/>
            <p:nvPr/>
          </p:nvSpPr>
          <p:spPr>
            <a:xfrm>
              <a:off x="449984" y="0"/>
              <a:ext cx="2405085" cy="698291"/>
            </a:xfrm>
            <a:custGeom>
              <a:avLst/>
              <a:gdLst/>
              <a:ahLst/>
              <a:cxnLst>
                <a:cxn ang="0">
                  <a:pos x="wd2" y="hd2"/>
                </a:cxn>
                <a:cxn ang="5400000">
                  <a:pos x="wd2" y="hd2"/>
                </a:cxn>
                <a:cxn ang="10800000">
                  <a:pos x="wd2" y="hd2"/>
                </a:cxn>
                <a:cxn ang="16200000">
                  <a:pos x="wd2" y="hd2"/>
                </a:cxn>
              </a:cxnLst>
              <a:rect l="0" t="0" r="r" b="b"/>
              <a:pathLst>
                <a:path w="21600" h="16381" fill="norm" stroke="1" extrusionOk="0">
                  <a:moveTo>
                    <a:pt x="0" y="10215"/>
                  </a:moveTo>
                  <a:cubicBezTo>
                    <a:pt x="7932" y="-5219"/>
                    <a:pt x="15132" y="-3164"/>
                    <a:pt x="21600" y="16381"/>
                  </a:cubicBezTo>
                </a:path>
              </a:pathLst>
            </a:custGeom>
            <a:noFill/>
            <a:ln w="114300" cap="flat">
              <a:solidFill>
                <a:srgbClr val="902422"/>
              </a:solidFill>
              <a:prstDash val="solid"/>
              <a:miter lim="400000"/>
              <a:tailEnd type="triangle" w="med" len="med"/>
            </a:ln>
            <a:effectLst/>
          </p:spPr>
          <p:txBody>
            <a:bodyPr wrap="square" lIns="50800" tIns="50800" rIns="50800" bIns="50800" numCol="1" anchor="t">
              <a:noAutofit/>
            </a:bodyPr>
            <a:lstStyle/>
            <a:p>
              <a:pPr/>
            </a:p>
          </p:txBody>
        </p:sp>
        <p:sp>
          <p:nvSpPr>
            <p:cNvPr id="199" name="Line"/>
            <p:cNvSpPr/>
            <p:nvPr/>
          </p:nvSpPr>
          <p:spPr>
            <a:xfrm>
              <a:off x="3837821" y="21254"/>
              <a:ext cx="2018505" cy="694207"/>
            </a:xfrm>
            <a:custGeom>
              <a:avLst/>
              <a:gdLst/>
              <a:ahLst/>
              <a:cxnLst>
                <a:cxn ang="0">
                  <a:pos x="wd2" y="hd2"/>
                </a:cxn>
                <a:cxn ang="5400000">
                  <a:pos x="wd2" y="hd2"/>
                </a:cxn>
                <a:cxn ang="10800000">
                  <a:pos x="wd2" y="hd2"/>
                </a:cxn>
                <a:cxn ang="16200000">
                  <a:pos x="wd2" y="hd2"/>
                </a:cxn>
              </a:cxnLst>
              <a:rect l="0" t="0" r="r" b="b"/>
              <a:pathLst>
                <a:path w="21600" h="16375" fill="norm" stroke="1" extrusionOk="0">
                  <a:moveTo>
                    <a:pt x="0" y="16375"/>
                  </a:moveTo>
                  <a:cubicBezTo>
                    <a:pt x="6184" y="-3199"/>
                    <a:pt x="13384" y="-5225"/>
                    <a:pt x="21600" y="10298"/>
                  </a:cubicBezTo>
                </a:path>
              </a:pathLst>
            </a:custGeom>
            <a:noFill/>
            <a:ln w="114300" cap="flat">
              <a:solidFill>
                <a:srgbClr val="902422"/>
              </a:solidFill>
              <a:prstDash val="solid"/>
              <a:miter lim="400000"/>
              <a:tailEnd type="triangle" w="med" len="med"/>
            </a:ln>
            <a:effectLst/>
          </p:spPr>
          <p:txBody>
            <a:bodyPr wrap="square" lIns="50800" tIns="50800" rIns="50800" bIns="50800" numCol="1" anchor="t">
              <a:noAutofit/>
            </a:bodyPr>
            <a:lstStyle/>
            <a:p>
              <a:pPr/>
            </a:p>
          </p:txBody>
        </p:sp>
        <p:sp>
          <p:nvSpPr>
            <p:cNvPr id="200" name="Push"/>
            <p:cNvSpPr txBox="1"/>
            <p:nvPr/>
          </p:nvSpPr>
          <p:spPr>
            <a:xfrm>
              <a:off x="0" y="518138"/>
              <a:ext cx="910736" cy="5234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Push</a:t>
              </a:r>
            </a:p>
          </p:txBody>
        </p:sp>
        <p:sp>
          <p:nvSpPr>
            <p:cNvPr id="201" name="Pop"/>
            <p:cNvSpPr txBox="1"/>
            <p:nvPr/>
          </p:nvSpPr>
          <p:spPr>
            <a:xfrm>
              <a:off x="5621268" y="518138"/>
              <a:ext cx="711026" cy="5234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Pop</a:t>
              </a:r>
            </a:p>
          </p:txBody>
        </p:sp>
        <p:sp>
          <p:nvSpPr>
            <p:cNvPr id="202" name="Line"/>
            <p:cNvSpPr/>
            <p:nvPr/>
          </p:nvSpPr>
          <p:spPr>
            <a:xfrm flipH="1" flipV="1">
              <a:off x="4647400" y="869100"/>
              <a:ext cx="851584" cy="853813"/>
            </a:xfrm>
            <a:prstGeom prst="line">
              <a:avLst/>
            </a:prstGeom>
            <a:noFill/>
            <a:ln w="114300" cap="flat">
              <a:solidFill>
                <a:srgbClr val="902422"/>
              </a:solidFill>
              <a:prstDash val="solid"/>
              <a:miter lim="400000"/>
              <a:tailEnd type="triangle" w="med" len="med"/>
            </a:ln>
            <a:effectLst/>
          </p:spPr>
          <p:txBody>
            <a:bodyPr wrap="square" lIns="45718" tIns="45718" rIns="45718" bIns="45718" numCol="1" anchor="t">
              <a:noAutofit/>
            </a:bodyPr>
            <a:lstStyle/>
            <a:p>
              <a:pPr/>
            </a:p>
          </p:txBody>
        </p:sp>
        <p:sp>
          <p:nvSpPr>
            <p:cNvPr id="203" name="Top"/>
            <p:cNvSpPr txBox="1"/>
            <p:nvPr/>
          </p:nvSpPr>
          <p:spPr>
            <a:xfrm>
              <a:off x="5296162" y="1770746"/>
              <a:ext cx="696549" cy="5234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Top</a:t>
              </a: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08" name="Group"/>
          <p:cNvGrpSpPr/>
          <p:nvPr/>
        </p:nvGrpSpPr>
        <p:grpSpPr>
          <a:xfrm>
            <a:off x="-57113" y="-6902"/>
            <a:ext cx="24498226" cy="1524590"/>
            <a:chOff x="1" y="0"/>
            <a:chExt cx="24498225" cy="1524588"/>
          </a:xfrm>
        </p:grpSpPr>
        <p:sp>
          <p:nvSpPr>
            <p:cNvPr id="206"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07" name="Stack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a:t>
              </a:r>
            </a:p>
          </p:txBody>
        </p:sp>
      </p:grpSp>
      <p:sp>
        <p:nvSpPr>
          <p:cNvPr id="209" name="The push, pop, and top operations are the only operations allowed by the stack ADT, and as such, only the top element is accessible. Therefore, a stack is a “Last-In-First-Out” (LIFO) structure: the last item in is the first one out of a stack."/>
          <p:cNvSpPr txBox="1"/>
          <p:nvPr>
            <p:ph type="title" idx="4294967295"/>
          </p:nvPr>
        </p:nvSpPr>
        <p:spPr>
          <a:xfrm>
            <a:off x="433787" y="1989606"/>
            <a:ext cx="23796988" cy="6700471"/>
          </a:xfrm>
          <a:prstGeom prst="rect">
            <a:avLst/>
          </a:prstGeom>
        </p:spPr>
        <p:txBody>
          <a:bodyPr anchor="t"/>
          <a:lstStyle/>
          <a:p>
            <a:pPr indent="382904" defTabSz="546100">
              <a:lnSpc>
                <a:spcPct val="90000"/>
              </a:lnSpc>
              <a:defRPr sz="5700"/>
            </a:pPr>
            <a:r>
              <a:t>The push, pop, and top operations are the only operations allowed by the stack ADT, and as such, </a:t>
            </a:r>
            <a:r>
              <a:rPr i="1">
                <a:latin typeface="+mn-lt"/>
                <a:ea typeface="+mn-ea"/>
                <a:cs typeface="+mn-cs"/>
                <a:sym typeface="Helvetica Neue"/>
              </a:rPr>
              <a:t>only</a:t>
            </a:r>
            <a:r>
              <a:t> the top element is accessible. Therefore, a stack is a “Last-In-First-Out” (LIFO) structure: the last item in is the first one out of a stack.</a:t>
            </a:r>
          </a:p>
        </p:txBody>
      </p:sp>
      <p:grpSp>
        <p:nvGrpSpPr>
          <p:cNvPr id="217" name="Group"/>
          <p:cNvGrpSpPr/>
          <p:nvPr/>
        </p:nvGrpSpPr>
        <p:grpSpPr>
          <a:xfrm>
            <a:off x="6607933" y="4829017"/>
            <a:ext cx="11168135" cy="8483193"/>
            <a:chOff x="0" y="0"/>
            <a:chExt cx="11168134" cy="8483192"/>
          </a:xfrm>
        </p:grpSpPr>
        <p:graphicFrame>
          <p:nvGraphicFramePr>
            <p:cNvPr id="210" name="Table"/>
            <p:cNvGraphicFramePr/>
            <p:nvPr/>
          </p:nvGraphicFramePr>
          <p:xfrm>
            <a:off x="3547248" y="620337"/>
            <a:ext cx="4448426" cy="786285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448425"/>
                </a:tblGrid>
                <a:tr h="1572571">
                  <a:tc>
                    <a:txBody>
                      <a:bodyPr/>
                      <a:lstStyle/>
                      <a:p>
                        <a:pPr defTabSz="584200">
                          <a:defRPr sz="1800">
                            <a:solidFill>
                              <a:srgbClr val="000000"/>
                            </a:solidFill>
                          </a:defRPr>
                        </a:pPr>
                        <a:r>
                          <a:rPr sz="2900">
                            <a:solidFill>
                              <a:srgbClr val="FFFFFF"/>
                            </a:solidFill>
                          </a:rPr>
                          <a:t>4</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572571">
                  <a:tc>
                    <a:txBody>
                      <a:bodyPr/>
                      <a:lstStyle/>
                      <a:p>
                        <a:pPr defTabSz="584200">
                          <a:defRPr sz="1800">
                            <a:solidFill>
                              <a:srgbClr val="000000"/>
                            </a:solidFill>
                          </a:defRPr>
                        </a:pPr>
                        <a:r>
                          <a:rPr sz="2900">
                            <a:solidFill>
                              <a:srgbClr val="FFFFFF"/>
                            </a:solidFill>
                          </a:rPr>
                          <a:t>2</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572571">
                  <a:tc>
                    <a:txBody>
                      <a:bodyPr/>
                      <a:lstStyle/>
                      <a:p>
                        <a:pPr defTabSz="584200">
                          <a:defRPr sz="1800">
                            <a:solidFill>
                              <a:srgbClr val="000000"/>
                            </a:solidFill>
                          </a:defRPr>
                        </a:pPr>
                        <a:r>
                          <a:rPr sz="2900">
                            <a:solidFill>
                              <a:srgbClr val="FFFFFF"/>
                            </a:solidFill>
                          </a:rPr>
                          <a:t>5</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572571">
                  <a:tc>
                    <a:txBody>
                      <a:bodyPr/>
                      <a:lstStyle/>
                      <a:p>
                        <a:pPr defTabSz="584200">
                          <a:defRPr sz="1800">
                            <a:solidFill>
                              <a:srgbClr val="000000"/>
                            </a:solidFill>
                          </a:defRPr>
                        </a:pPr>
                        <a:r>
                          <a:rPr sz="2900">
                            <a:solidFill>
                              <a:srgbClr val="FFFFFF"/>
                            </a:solidFill>
                          </a:rPr>
                          <a:t>7</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572571">
                  <a:tc>
                    <a:txBody>
                      <a:bodyPr/>
                      <a:lstStyle/>
                      <a:p>
                        <a:pPr defTabSz="584200">
                          <a:defRPr sz="1800">
                            <a:solidFill>
                              <a:srgbClr val="000000"/>
                            </a:solidFill>
                          </a:defRPr>
                        </a:pPr>
                        <a:r>
                          <a:rPr sz="2900">
                            <a:solidFill>
                              <a:srgbClr val="FFFFFF"/>
                            </a:solidFill>
                          </a:rPr>
                          <a:t>3</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sp>
          <p:nvSpPr>
            <p:cNvPr id="211" name="Line"/>
            <p:cNvSpPr/>
            <p:nvPr/>
          </p:nvSpPr>
          <p:spPr>
            <a:xfrm>
              <a:off x="793628" y="-1"/>
              <a:ext cx="4241798" cy="1231562"/>
            </a:xfrm>
            <a:custGeom>
              <a:avLst/>
              <a:gdLst/>
              <a:ahLst/>
              <a:cxnLst>
                <a:cxn ang="0">
                  <a:pos x="wd2" y="hd2"/>
                </a:cxn>
                <a:cxn ang="5400000">
                  <a:pos x="wd2" y="hd2"/>
                </a:cxn>
                <a:cxn ang="10800000">
                  <a:pos x="wd2" y="hd2"/>
                </a:cxn>
                <a:cxn ang="16200000">
                  <a:pos x="wd2" y="hd2"/>
                </a:cxn>
              </a:cxnLst>
              <a:rect l="0" t="0" r="r" b="b"/>
              <a:pathLst>
                <a:path w="21600" h="16381" fill="norm" stroke="1" extrusionOk="0">
                  <a:moveTo>
                    <a:pt x="0" y="10215"/>
                  </a:moveTo>
                  <a:cubicBezTo>
                    <a:pt x="7932" y="-5219"/>
                    <a:pt x="15132" y="-3164"/>
                    <a:pt x="21600" y="16381"/>
                  </a:cubicBezTo>
                </a:path>
              </a:pathLst>
            </a:custGeom>
            <a:noFill/>
            <a:ln w="114300" cap="flat">
              <a:solidFill>
                <a:srgbClr val="902422"/>
              </a:solidFill>
              <a:prstDash val="solid"/>
              <a:miter lim="400000"/>
              <a:tailEnd type="triangle" w="med" len="med"/>
            </a:ln>
            <a:effectLst/>
          </p:spPr>
          <p:txBody>
            <a:bodyPr wrap="square" lIns="50800" tIns="50800" rIns="50800" bIns="50800" numCol="1" anchor="t">
              <a:noAutofit/>
            </a:bodyPr>
            <a:lstStyle/>
            <a:p>
              <a:pPr/>
            </a:p>
          </p:txBody>
        </p:sp>
        <p:sp>
          <p:nvSpPr>
            <p:cNvPr id="212" name="Line"/>
            <p:cNvSpPr/>
            <p:nvPr/>
          </p:nvSpPr>
          <p:spPr>
            <a:xfrm>
              <a:off x="6768685" y="37486"/>
              <a:ext cx="3559994" cy="1224358"/>
            </a:xfrm>
            <a:custGeom>
              <a:avLst/>
              <a:gdLst/>
              <a:ahLst/>
              <a:cxnLst>
                <a:cxn ang="0">
                  <a:pos x="wd2" y="hd2"/>
                </a:cxn>
                <a:cxn ang="5400000">
                  <a:pos x="wd2" y="hd2"/>
                </a:cxn>
                <a:cxn ang="10800000">
                  <a:pos x="wd2" y="hd2"/>
                </a:cxn>
                <a:cxn ang="16200000">
                  <a:pos x="wd2" y="hd2"/>
                </a:cxn>
              </a:cxnLst>
              <a:rect l="0" t="0" r="r" b="b"/>
              <a:pathLst>
                <a:path w="21600" h="16375" fill="norm" stroke="1" extrusionOk="0">
                  <a:moveTo>
                    <a:pt x="0" y="16375"/>
                  </a:moveTo>
                  <a:cubicBezTo>
                    <a:pt x="6184" y="-3199"/>
                    <a:pt x="13384" y="-5225"/>
                    <a:pt x="21600" y="10298"/>
                  </a:cubicBezTo>
                </a:path>
              </a:pathLst>
            </a:custGeom>
            <a:noFill/>
            <a:ln w="114300" cap="flat">
              <a:solidFill>
                <a:srgbClr val="902422"/>
              </a:solidFill>
              <a:prstDash val="solid"/>
              <a:miter lim="400000"/>
              <a:tailEnd type="triangle" w="med" len="med"/>
            </a:ln>
            <a:effectLst/>
          </p:spPr>
          <p:txBody>
            <a:bodyPr wrap="square" lIns="50800" tIns="50800" rIns="50800" bIns="50800" numCol="1" anchor="t">
              <a:noAutofit/>
            </a:bodyPr>
            <a:lstStyle/>
            <a:p>
              <a:pPr/>
            </a:p>
          </p:txBody>
        </p:sp>
        <p:sp>
          <p:nvSpPr>
            <p:cNvPr id="213" name="Push"/>
            <p:cNvSpPr txBox="1"/>
            <p:nvPr/>
          </p:nvSpPr>
          <p:spPr>
            <a:xfrm>
              <a:off x="0" y="1113701"/>
              <a:ext cx="1606245" cy="5234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Push</a:t>
              </a:r>
            </a:p>
          </p:txBody>
        </p:sp>
        <p:sp>
          <p:nvSpPr>
            <p:cNvPr id="214" name="Pop"/>
            <p:cNvSpPr txBox="1"/>
            <p:nvPr/>
          </p:nvSpPr>
          <p:spPr>
            <a:xfrm>
              <a:off x="9914114" y="1113701"/>
              <a:ext cx="1254021" cy="5234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Pop</a:t>
              </a:r>
            </a:p>
          </p:txBody>
        </p:sp>
        <p:sp>
          <p:nvSpPr>
            <p:cNvPr id="215" name="Line"/>
            <p:cNvSpPr/>
            <p:nvPr/>
          </p:nvSpPr>
          <p:spPr>
            <a:xfrm flipH="1" flipV="1">
              <a:off x="8196524" y="1532815"/>
              <a:ext cx="1501919" cy="1505850"/>
            </a:xfrm>
            <a:prstGeom prst="line">
              <a:avLst/>
            </a:prstGeom>
            <a:noFill/>
            <a:ln w="114300" cap="flat">
              <a:solidFill>
                <a:srgbClr val="902422"/>
              </a:solidFill>
              <a:prstDash val="solid"/>
              <a:miter lim="400000"/>
              <a:tailEnd type="triangle" w="med" len="med"/>
            </a:ln>
            <a:effectLst/>
          </p:spPr>
          <p:txBody>
            <a:bodyPr wrap="square" lIns="45718" tIns="45718" rIns="45718" bIns="45718" numCol="1" anchor="t">
              <a:noAutofit/>
            </a:bodyPr>
            <a:lstStyle/>
            <a:p>
              <a:pPr/>
            </a:p>
          </p:txBody>
        </p:sp>
        <p:sp>
          <p:nvSpPr>
            <p:cNvPr id="216" name="Top"/>
            <p:cNvSpPr txBox="1"/>
            <p:nvPr/>
          </p:nvSpPr>
          <p:spPr>
            <a:xfrm>
              <a:off x="9340732" y="3322899"/>
              <a:ext cx="1228488" cy="5234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546100">
                <a:defRPr cap="all" sz="2800">
                  <a:solidFill>
                    <a:srgbClr val="902422"/>
                  </a:solidFill>
                  <a:latin typeface="Helvetica Neue Bold Condensed"/>
                  <a:ea typeface="Helvetica Neue Bold Condensed"/>
                  <a:cs typeface="Helvetica Neue Bold Condensed"/>
                  <a:sym typeface="Helvetica Neue Bold Condensed"/>
                </a:defRPr>
              </a:lvl1pPr>
            </a:lstStyle>
            <a:p>
              <a:pPr/>
              <a:r>
                <a:t>Top</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21" name="Group"/>
          <p:cNvGrpSpPr/>
          <p:nvPr/>
        </p:nvGrpSpPr>
        <p:grpSpPr>
          <a:xfrm>
            <a:off x="-57113" y="-6902"/>
            <a:ext cx="24498226" cy="1524590"/>
            <a:chOff x="1" y="0"/>
            <a:chExt cx="24498225" cy="1524588"/>
          </a:xfrm>
        </p:grpSpPr>
        <p:sp>
          <p:nvSpPr>
            <p:cNvPr id="21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20" name="Stack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a:t>
              </a:r>
            </a:p>
          </p:txBody>
        </p:sp>
      </p:grpSp>
      <p:sp>
        <p:nvSpPr>
          <p:cNvPr id="222" name="Despite the stack’s limitations (and indeed, because of them), the stack is a very frequently used ADT. In fact, most computer architectures implement a stack at the very core of their instruction sets — both push and pop are assembly code instructions.…"/>
          <p:cNvSpPr txBox="1"/>
          <p:nvPr>
            <p:ph type="title" idx="4294967295"/>
          </p:nvPr>
        </p:nvSpPr>
        <p:spPr>
          <a:xfrm>
            <a:off x="433788" y="1989606"/>
            <a:ext cx="20648064" cy="6444161"/>
          </a:xfrm>
          <a:prstGeom prst="rect">
            <a:avLst/>
          </a:prstGeom>
        </p:spPr>
        <p:txBody>
          <a:bodyPr anchor="t"/>
          <a:lstStyle/>
          <a:p>
            <a:pPr indent="382904" defTabSz="546100">
              <a:lnSpc>
                <a:spcPct val="90000"/>
              </a:lnSpc>
              <a:defRPr sz="4800"/>
            </a:pPr>
            <a:r>
              <a:t>Despite the stack’s limitations (and indeed, because of them), the stack is a very frequently used ADT. In fact, most computer architectures implement a stack at the very core of their instruction sets — both </a:t>
            </a:r>
            <a:r>
              <a:rPr b="1">
                <a:latin typeface="+mn-lt"/>
                <a:ea typeface="+mn-ea"/>
                <a:cs typeface="+mn-cs"/>
                <a:sym typeface="Helvetica Neue"/>
              </a:rPr>
              <a:t>push</a:t>
            </a:r>
            <a:r>
              <a:t> and </a:t>
            </a:r>
            <a:r>
              <a:rPr b="1">
                <a:latin typeface="+mn-lt"/>
                <a:ea typeface="+mn-ea"/>
                <a:cs typeface="+mn-cs"/>
                <a:sym typeface="Helvetica Neue"/>
              </a:rPr>
              <a:t>pop</a:t>
            </a:r>
            <a:r>
              <a:t> are assembly code instructions.</a:t>
            </a:r>
          </a:p>
          <a:p>
            <a:pPr indent="382904" defTabSz="546100">
              <a:lnSpc>
                <a:spcPct val="90000"/>
              </a:lnSpc>
              <a:defRPr sz="4800"/>
            </a:pPr>
          </a:p>
          <a:p>
            <a:pPr indent="382904" defTabSz="546100">
              <a:lnSpc>
                <a:spcPct val="90000"/>
              </a:lnSpc>
              <a:defRPr sz="4800"/>
            </a:pPr>
            <a:r>
              <a:t>Stack operations are so useful that there is a stack built in to every program running on your PC — the stack is a memory block that gets used to store the state of memory when a function is called, and to restore it when a function returns.</a:t>
            </a:r>
          </a:p>
        </p:txBody>
      </p:sp>
      <p:sp>
        <p:nvSpPr>
          <p:cNvPr id="223" name="Why are stacks used to when functions are called?…"/>
          <p:cNvSpPr txBox="1"/>
          <p:nvPr/>
        </p:nvSpPr>
        <p:spPr>
          <a:xfrm>
            <a:off x="1992393" y="8047611"/>
            <a:ext cx="20399214" cy="53807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382904" algn="l" defTabSz="546100">
              <a:lnSpc>
                <a:spcPct val="90000"/>
              </a:lnSpc>
              <a:defRPr sz="4800"/>
            </a:pPr>
            <a:r>
              <a:t>Why are stacks used to when functions are called?</a:t>
            </a:r>
          </a:p>
          <a:p>
            <a:pPr indent="382904" algn="l" defTabSz="546100">
              <a:lnSpc>
                <a:spcPct val="90000"/>
              </a:lnSpc>
              <a:defRPr sz="4800"/>
            </a:pPr>
          </a:p>
          <a:p>
            <a:pPr indent="382904" algn="l" defTabSz="546100">
              <a:lnSpc>
                <a:spcPct val="90000"/>
              </a:lnSpc>
              <a:defRPr sz="4800"/>
            </a:pPr>
            <a:r>
              <a:t>Let’s say we had a program like this:</a:t>
            </a:r>
          </a:p>
          <a:p>
            <a:pPr indent="382904" algn="l" defTabSz="546100">
              <a:lnSpc>
                <a:spcPct val="90000"/>
              </a:lnSpc>
              <a:defRPr sz="4800"/>
            </a:pPr>
          </a:p>
          <a:p>
            <a:pPr indent="382904" algn="l" defTabSz="546100">
              <a:lnSpc>
                <a:spcPct val="90000"/>
              </a:lnSpc>
              <a:defRPr sz="4800"/>
            </a:pPr>
          </a:p>
          <a:p>
            <a:pPr indent="382904" algn="l" defTabSz="546100">
              <a:lnSpc>
                <a:spcPct val="90000"/>
              </a:lnSpc>
              <a:defRPr sz="4800"/>
            </a:pPr>
          </a:p>
          <a:p>
            <a:pPr indent="382904" algn="l" defTabSz="546100">
              <a:lnSpc>
                <a:spcPct val="90000"/>
              </a:lnSpc>
              <a:defRPr sz="4800"/>
            </a:pPr>
          </a:p>
          <a:p>
            <a:pPr indent="382904" algn="l" defTabSz="546100">
              <a:lnSpc>
                <a:spcPct val="90000"/>
              </a:lnSpc>
              <a:defRPr sz="4800"/>
            </a:pPr>
            <a:r>
              <a:t>What happens to the state of the system as this program runs?</a:t>
            </a:r>
          </a:p>
        </p:txBody>
      </p:sp>
      <p:grpSp>
        <p:nvGrpSpPr>
          <p:cNvPr id="226" name="Group"/>
          <p:cNvGrpSpPr/>
          <p:nvPr/>
        </p:nvGrpSpPr>
        <p:grpSpPr>
          <a:xfrm>
            <a:off x="3182099" y="10418260"/>
            <a:ext cx="4679215" cy="2043434"/>
            <a:chOff x="0" y="0"/>
            <a:chExt cx="4679213" cy="2043433"/>
          </a:xfrm>
        </p:grpSpPr>
        <p:sp>
          <p:nvSpPr>
            <p:cNvPr id="224" name="main() {…"/>
            <p:cNvSpPr txBox="1"/>
            <p:nvPr/>
          </p:nvSpPr>
          <p:spPr>
            <a:xfrm>
              <a:off x="50799"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main() {</a:t>
              </a:r>
            </a:p>
            <a:p>
              <a:pPr indent="382904" algn="l" defTabSz="546100">
                <a:lnSpc>
                  <a:spcPct val="90000"/>
                </a:lnSpc>
                <a:defRPr b="1" sz="3300">
                  <a:latin typeface="Courier New"/>
                  <a:ea typeface="Courier New"/>
                  <a:cs typeface="Courier New"/>
                  <a:sym typeface="Courier New"/>
                </a:defRPr>
              </a:pPr>
              <a:r>
                <a:t>		function1();</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25" name="image4.png" descr="image4.png"/>
            <p:cNvPicPr>
              <a:picLocks noChangeAspect="1"/>
            </p:cNvPicPr>
            <p:nvPr/>
          </p:nvPicPr>
          <p:blipFill>
            <a:blip r:embed="rId2">
              <a:extLst/>
            </a:blip>
            <a:stretch>
              <a:fillRect/>
            </a:stretch>
          </p:blipFill>
          <p:spPr>
            <a:xfrm>
              <a:off x="-1" y="-1"/>
              <a:ext cx="4679215" cy="2043434"/>
            </a:xfrm>
            <a:prstGeom prst="rect">
              <a:avLst/>
            </a:prstGeom>
            <a:ln w="12700" cap="flat">
              <a:noFill/>
              <a:miter lim="400000"/>
            </a:ln>
            <a:effectLst/>
          </p:spPr>
        </p:pic>
      </p:grpSp>
      <p:grpSp>
        <p:nvGrpSpPr>
          <p:cNvPr id="229" name="Group"/>
          <p:cNvGrpSpPr/>
          <p:nvPr/>
        </p:nvGrpSpPr>
        <p:grpSpPr>
          <a:xfrm>
            <a:off x="8620842" y="10418260"/>
            <a:ext cx="4679215" cy="2043434"/>
            <a:chOff x="0" y="0"/>
            <a:chExt cx="4679213" cy="2043433"/>
          </a:xfrm>
        </p:grpSpPr>
        <p:sp>
          <p:nvSpPr>
            <p:cNvPr id="227" name="function1() {…"/>
            <p:cNvSpPr txBox="1"/>
            <p:nvPr/>
          </p:nvSpPr>
          <p:spPr>
            <a:xfrm>
              <a:off x="50799"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function1() {</a:t>
              </a:r>
            </a:p>
            <a:p>
              <a:pPr indent="382904" algn="l" defTabSz="546100">
                <a:lnSpc>
                  <a:spcPct val="90000"/>
                </a:lnSpc>
                <a:defRPr b="1" sz="3300">
                  <a:latin typeface="Courier New"/>
                  <a:ea typeface="Courier New"/>
                  <a:cs typeface="Courier New"/>
                  <a:sym typeface="Courier New"/>
                </a:defRPr>
              </a:pPr>
              <a:r>
                <a:t>		function2();</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28" name="image4.png" descr="image4.png"/>
            <p:cNvPicPr>
              <a:picLocks noChangeAspect="1"/>
            </p:cNvPicPr>
            <p:nvPr/>
          </p:nvPicPr>
          <p:blipFill>
            <a:blip r:embed="rId2">
              <a:extLst/>
            </a:blip>
            <a:stretch>
              <a:fillRect/>
            </a:stretch>
          </p:blipFill>
          <p:spPr>
            <a:xfrm>
              <a:off x="-1" y="-1"/>
              <a:ext cx="4679215" cy="2043434"/>
            </a:xfrm>
            <a:prstGeom prst="rect">
              <a:avLst/>
            </a:prstGeom>
            <a:ln w="12700" cap="flat">
              <a:noFill/>
              <a:miter lim="400000"/>
            </a:ln>
            <a:effectLst/>
          </p:spPr>
        </p:pic>
      </p:grpSp>
      <p:grpSp>
        <p:nvGrpSpPr>
          <p:cNvPr id="232" name="Group"/>
          <p:cNvGrpSpPr/>
          <p:nvPr/>
        </p:nvGrpSpPr>
        <p:grpSpPr>
          <a:xfrm>
            <a:off x="13755926" y="10418260"/>
            <a:ext cx="4679215" cy="2043434"/>
            <a:chOff x="0" y="0"/>
            <a:chExt cx="4679213" cy="2043433"/>
          </a:xfrm>
        </p:grpSpPr>
        <p:sp>
          <p:nvSpPr>
            <p:cNvPr id="230" name="function2() {…"/>
            <p:cNvSpPr txBox="1"/>
            <p:nvPr/>
          </p:nvSpPr>
          <p:spPr>
            <a:xfrm>
              <a:off x="50799"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function2() {</a:t>
              </a:r>
            </a:p>
            <a:p>
              <a:pPr indent="382904" algn="l" defTabSz="546100">
                <a:lnSpc>
                  <a:spcPct val="90000"/>
                </a:lnSpc>
                <a:defRPr b="1" sz="3300">
                  <a:latin typeface="Courier New"/>
                  <a:ea typeface="Courier New"/>
                  <a:cs typeface="Courier New"/>
                  <a:sym typeface="Courier New"/>
                </a:defRPr>
              </a:pPr>
              <a:r>
                <a:t>		function3();</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31" name="image4.png" descr="image4.png"/>
            <p:cNvPicPr>
              <a:picLocks noChangeAspect="1"/>
            </p:cNvPicPr>
            <p:nvPr/>
          </p:nvPicPr>
          <p:blipFill>
            <a:blip r:embed="rId2">
              <a:extLst/>
            </a:blip>
            <a:stretch>
              <a:fillRect/>
            </a:stretch>
          </p:blipFill>
          <p:spPr>
            <a:xfrm>
              <a:off x="-1" y="-1"/>
              <a:ext cx="4679215" cy="2043434"/>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36" name="Group"/>
          <p:cNvGrpSpPr/>
          <p:nvPr/>
        </p:nvGrpSpPr>
        <p:grpSpPr>
          <a:xfrm>
            <a:off x="-57113" y="-6902"/>
            <a:ext cx="24498226" cy="1524590"/>
            <a:chOff x="1" y="0"/>
            <a:chExt cx="24498225" cy="1524588"/>
          </a:xfrm>
        </p:grpSpPr>
        <p:sp>
          <p:nvSpPr>
            <p:cNvPr id="23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35" name="Stack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a:t>
              </a:r>
            </a:p>
          </p:txBody>
        </p:sp>
      </p:grpSp>
      <p:sp>
        <p:nvSpPr>
          <p:cNvPr id="237" name="main calls function1, which calls function2, which calls function3.…"/>
          <p:cNvSpPr txBox="1"/>
          <p:nvPr/>
        </p:nvSpPr>
        <p:spPr>
          <a:xfrm>
            <a:off x="793132" y="4634455"/>
            <a:ext cx="23101398" cy="42541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382904" algn="l" defTabSz="546100">
              <a:lnSpc>
                <a:spcPct val="90000"/>
              </a:lnSpc>
              <a:defRPr b="1" sz="4300">
                <a:latin typeface="Courier New"/>
                <a:ea typeface="Courier New"/>
                <a:cs typeface="Courier New"/>
                <a:sym typeface="Courier New"/>
              </a:defRPr>
            </a:pPr>
            <a:r>
              <a:t>main</a:t>
            </a:r>
            <a:r>
              <a:rPr b="0" sz="4900">
                <a:latin typeface="Helvetica Neue Light"/>
                <a:ea typeface="Helvetica Neue Light"/>
                <a:cs typeface="Helvetica Neue Light"/>
                <a:sym typeface="Helvetica Neue Light"/>
              </a:rPr>
              <a:t> calls </a:t>
            </a:r>
            <a:r>
              <a:t>function1</a:t>
            </a:r>
            <a:r>
              <a:rPr b="0" sz="4900">
                <a:latin typeface="Helvetica Neue Light"/>
                <a:ea typeface="Helvetica Neue Light"/>
                <a:cs typeface="Helvetica Neue Light"/>
                <a:sym typeface="Helvetica Neue Light"/>
              </a:rPr>
              <a:t>, which calls </a:t>
            </a:r>
            <a:r>
              <a:t>function2</a:t>
            </a:r>
            <a:r>
              <a:rPr b="0" sz="4900">
                <a:latin typeface="Helvetica Neue Light"/>
                <a:ea typeface="Helvetica Neue Light"/>
                <a:cs typeface="Helvetica Neue Light"/>
                <a:sym typeface="Helvetica Neue Light"/>
              </a:rPr>
              <a:t>, which calls </a:t>
            </a:r>
            <a:r>
              <a:t>function3</a:t>
            </a:r>
            <a:r>
              <a:rPr b="0" sz="4900">
                <a:latin typeface="Helvetica Neue Light"/>
                <a:ea typeface="Helvetica Neue Light"/>
                <a:cs typeface="Helvetica Neue Light"/>
                <a:sym typeface="Helvetica Neue Light"/>
              </a:rPr>
              <a:t>.</a:t>
            </a:r>
            <a:endParaRPr sz="4900"/>
          </a:p>
          <a:p>
            <a:pPr indent="382904" algn="l" defTabSz="546100">
              <a:lnSpc>
                <a:spcPct val="90000"/>
              </a:lnSpc>
              <a:defRPr sz="4900"/>
            </a:pPr>
          </a:p>
          <a:p>
            <a:pPr indent="382904" algn="l" defTabSz="546100">
              <a:lnSpc>
                <a:spcPct val="90000"/>
              </a:lnSpc>
              <a:defRPr sz="4900"/>
            </a:pPr>
            <a:r>
              <a:t>Then, </a:t>
            </a:r>
            <a:r>
              <a:rPr b="1" sz="4300">
                <a:latin typeface="Courier New"/>
                <a:ea typeface="Courier New"/>
                <a:cs typeface="Courier New"/>
                <a:sym typeface="Courier New"/>
              </a:rPr>
              <a:t>function3</a:t>
            </a:r>
            <a:r>
              <a:t> returns, then </a:t>
            </a:r>
            <a:r>
              <a:rPr b="1" sz="4300">
                <a:latin typeface="Courier New"/>
                <a:ea typeface="Courier New"/>
                <a:cs typeface="Courier New"/>
                <a:sym typeface="Courier New"/>
              </a:rPr>
              <a:t>function2</a:t>
            </a:r>
            <a:r>
              <a:t> returns, then </a:t>
            </a:r>
            <a:r>
              <a:rPr b="1" sz="4300">
                <a:latin typeface="Courier New"/>
                <a:ea typeface="Courier New"/>
                <a:cs typeface="Courier New"/>
                <a:sym typeface="Courier New"/>
              </a:rPr>
              <a:t>function1</a:t>
            </a:r>
            <a:r>
              <a:t> returns, then </a:t>
            </a:r>
            <a:r>
              <a:rPr b="1" sz="4300">
                <a:latin typeface="Courier New"/>
                <a:ea typeface="Courier New"/>
                <a:cs typeface="Courier New"/>
                <a:sym typeface="Courier New"/>
              </a:rPr>
              <a:t>main</a:t>
            </a:r>
            <a:r>
              <a:t> returns.</a:t>
            </a:r>
          </a:p>
          <a:p>
            <a:pPr indent="382904" algn="l" defTabSz="546100">
              <a:lnSpc>
                <a:spcPct val="90000"/>
              </a:lnSpc>
              <a:defRPr sz="4900"/>
            </a:pPr>
          </a:p>
          <a:p>
            <a:pPr indent="382904" algn="l" defTabSz="546100">
              <a:lnSpc>
                <a:spcPct val="90000"/>
              </a:lnSpc>
              <a:defRPr b="1" sz="4900">
                <a:latin typeface="+mn-lt"/>
                <a:ea typeface="+mn-ea"/>
                <a:cs typeface="+mn-cs"/>
                <a:sym typeface="Helvetica Neue"/>
              </a:defRPr>
            </a:pPr>
            <a:r>
              <a:t>This is a LIFO pattern!</a:t>
            </a:r>
          </a:p>
        </p:txBody>
      </p:sp>
      <p:grpSp>
        <p:nvGrpSpPr>
          <p:cNvPr id="240" name="Group"/>
          <p:cNvGrpSpPr/>
          <p:nvPr/>
        </p:nvGrpSpPr>
        <p:grpSpPr>
          <a:xfrm>
            <a:off x="4565480" y="2054355"/>
            <a:ext cx="4679215" cy="2043434"/>
            <a:chOff x="0" y="0"/>
            <a:chExt cx="4679213" cy="2043433"/>
          </a:xfrm>
        </p:grpSpPr>
        <p:sp>
          <p:nvSpPr>
            <p:cNvPr id="238" name="main() {…"/>
            <p:cNvSpPr txBox="1"/>
            <p:nvPr/>
          </p:nvSpPr>
          <p:spPr>
            <a:xfrm>
              <a:off x="50799"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main() {</a:t>
              </a:r>
            </a:p>
            <a:p>
              <a:pPr indent="382904" algn="l" defTabSz="546100">
                <a:lnSpc>
                  <a:spcPct val="90000"/>
                </a:lnSpc>
                <a:defRPr b="1" sz="3300">
                  <a:latin typeface="Courier New"/>
                  <a:ea typeface="Courier New"/>
                  <a:cs typeface="Courier New"/>
                  <a:sym typeface="Courier New"/>
                </a:defRPr>
              </a:pPr>
              <a:r>
                <a:t>		function1();</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39" name="image4.png" descr="image4.png"/>
            <p:cNvPicPr>
              <a:picLocks noChangeAspect="1"/>
            </p:cNvPicPr>
            <p:nvPr/>
          </p:nvPicPr>
          <p:blipFill>
            <a:blip r:embed="rId2">
              <a:extLst/>
            </a:blip>
            <a:stretch>
              <a:fillRect/>
            </a:stretch>
          </p:blipFill>
          <p:spPr>
            <a:xfrm>
              <a:off x="-1" y="-1"/>
              <a:ext cx="4679215" cy="2043434"/>
            </a:xfrm>
            <a:prstGeom prst="rect">
              <a:avLst/>
            </a:prstGeom>
            <a:ln w="12700" cap="flat">
              <a:noFill/>
              <a:miter lim="400000"/>
            </a:ln>
            <a:effectLst/>
          </p:spPr>
        </p:pic>
      </p:grpSp>
      <p:grpSp>
        <p:nvGrpSpPr>
          <p:cNvPr id="243" name="Group"/>
          <p:cNvGrpSpPr/>
          <p:nvPr/>
        </p:nvGrpSpPr>
        <p:grpSpPr>
          <a:xfrm>
            <a:off x="10004224" y="2054355"/>
            <a:ext cx="4679215" cy="2043434"/>
            <a:chOff x="0" y="0"/>
            <a:chExt cx="4679213" cy="2043433"/>
          </a:xfrm>
        </p:grpSpPr>
        <p:sp>
          <p:nvSpPr>
            <p:cNvPr id="241" name="function1() {…"/>
            <p:cNvSpPr txBox="1"/>
            <p:nvPr/>
          </p:nvSpPr>
          <p:spPr>
            <a:xfrm>
              <a:off x="50799"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function1() {</a:t>
              </a:r>
            </a:p>
            <a:p>
              <a:pPr indent="382904" algn="l" defTabSz="546100">
                <a:lnSpc>
                  <a:spcPct val="90000"/>
                </a:lnSpc>
                <a:defRPr b="1" sz="3300">
                  <a:latin typeface="Courier New"/>
                  <a:ea typeface="Courier New"/>
                  <a:cs typeface="Courier New"/>
                  <a:sym typeface="Courier New"/>
                </a:defRPr>
              </a:pPr>
              <a:r>
                <a:t>		function2();</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42" name="image4.png" descr="image4.png"/>
            <p:cNvPicPr>
              <a:picLocks noChangeAspect="1"/>
            </p:cNvPicPr>
            <p:nvPr/>
          </p:nvPicPr>
          <p:blipFill>
            <a:blip r:embed="rId2">
              <a:extLst/>
            </a:blip>
            <a:stretch>
              <a:fillRect/>
            </a:stretch>
          </p:blipFill>
          <p:spPr>
            <a:xfrm>
              <a:off x="-1" y="-1"/>
              <a:ext cx="4679215" cy="2043434"/>
            </a:xfrm>
            <a:prstGeom prst="rect">
              <a:avLst/>
            </a:prstGeom>
            <a:ln w="12700" cap="flat">
              <a:noFill/>
              <a:miter lim="400000"/>
            </a:ln>
            <a:effectLst/>
          </p:spPr>
        </p:pic>
      </p:grpSp>
      <p:grpSp>
        <p:nvGrpSpPr>
          <p:cNvPr id="246" name="Group"/>
          <p:cNvGrpSpPr/>
          <p:nvPr/>
        </p:nvGrpSpPr>
        <p:grpSpPr>
          <a:xfrm>
            <a:off x="15139305" y="2054355"/>
            <a:ext cx="4679216" cy="2043434"/>
            <a:chOff x="0" y="0"/>
            <a:chExt cx="4679214" cy="2043433"/>
          </a:xfrm>
        </p:grpSpPr>
        <p:sp>
          <p:nvSpPr>
            <p:cNvPr id="244" name="function2() {…"/>
            <p:cNvSpPr txBox="1"/>
            <p:nvPr/>
          </p:nvSpPr>
          <p:spPr>
            <a:xfrm>
              <a:off x="50800" y="101601"/>
              <a:ext cx="4476013" cy="1840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indent="382904" algn="l" defTabSz="546100">
                <a:lnSpc>
                  <a:spcPct val="90000"/>
                </a:lnSpc>
                <a:defRPr b="1" sz="3300">
                  <a:latin typeface="Courier New"/>
                  <a:ea typeface="Courier New"/>
                  <a:cs typeface="Courier New"/>
                  <a:sym typeface="Courier New"/>
                </a:defRPr>
              </a:pPr>
              <a:r>
                <a:t>function2() {</a:t>
              </a:r>
            </a:p>
            <a:p>
              <a:pPr indent="382904" algn="l" defTabSz="546100">
                <a:lnSpc>
                  <a:spcPct val="90000"/>
                </a:lnSpc>
                <a:defRPr b="1" sz="3300">
                  <a:latin typeface="Courier New"/>
                  <a:ea typeface="Courier New"/>
                  <a:cs typeface="Courier New"/>
                  <a:sym typeface="Courier New"/>
                </a:defRPr>
              </a:pPr>
              <a:r>
                <a:t>		function3();</a:t>
              </a:r>
            </a:p>
            <a:p>
              <a:pPr indent="382904" algn="l" defTabSz="546100">
                <a:lnSpc>
                  <a:spcPct val="90000"/>
                </a:lnSpc>
                <a:defRPr b="1" sz="3300">
                  <a:latin typeface="Courier New"/>
                  <a:ea typeface="Courier New"/>
                  <a:cs typeface="Courier New"/>
                  <a:sym typeface="Courier New"/>
                </a:defRPr>
              </a:pPr>
              <a:r>
                <a:t>		return;</a:t>
              </a:r>
            </a:p>
            <a:p>
              <a:pPr indent="382904" algn="l" defTabSz="546100">
                <a:lnSpc>
                  <a:spcPct val="90000"/>
                </a:lnSpc>
                <a:defRPr b="1" sz="3300">
                  <a:latin typeface="Courier New"/>
                  <a:ea typeface="Courier New"/>
                  <a:cs typeface="Courier New"/>
                  <a:sym typeface="Courier New"/>
                </a:defRPr>
              </a:pPr>
              <a:r>
                <a:t>}</a:t>
              </a:r>
            </a:p>
          </p:txBody>
        </p:sp>
        <p:pic>
          <p:nvPicPr>
            <p:cNvPr id="245" name="image4.png" descr="image4.png"/>
            <p:cNvPicPr>
              <a:picLocks noChangeAspect="1"/>
            </p:cNvPicPr>
            <p:nvPr/>
          </p:nvPicPr>
          <p:blipFill>
            <a:blip r:embed="rId2">
              <a:extLst/>
            </a:blip>
            <a:stretch>
              <a:fillRect/>
            </a:stretch>
          </p:blipFill>
          <p:spPr>
            <a:xfrm>
              <a:off x="0" y="-1"/>
              <a:ext cx="4679215" cy="2043434"/>
            </a:xfrm>
            <a:prstGeom prst="rect">
              <a:avLst/>
            </a:prstGeom>
            <a:ln w="12700" cap="flat">
              <a:noFill/>
              <a:miter lim="400000"/>
            </a:ln>
            <a:effectLst/>
          </p:spPr>
        </p:pic>
      </p:grpSp>
      <p:graphicFrame>
        <p:nvGraphicFramePr>
          <p:cNvPr id="247" name="Table"/>
          <p:cNvGraphicFramePr/>
          <p:nvPr/>
        </p:nvGraphicFramePr>
        <p:xfrm>
          <a:off x="2616094"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48" name="Table"/>
          <p:cNvGraphicFramePr/>
          <p:nvPr/>
        </p:nvGraphicFramePr>
        <p:xfrm>
          <a:off x="5533063"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function1</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49" name="Table"/>
          <p:cNvGraphicFramePr/>
          <p:nvPr/>
        </p:nvGraphicFramePr>
        <p:xfrm>
          <a:off x="8406985"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function2</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function1</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50" name="Table"/>
          <p:cNvGraphicFramePr/>
          <p:nvPr/>
        </p:nvGraphicFramePr>
        <p:xfrm>
          <a:off x="11323953"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a:solidFill>
                            <a:srgbClr val="000000"/>
                          </a:solidFill>
                        </a:defRPr>
                      </a:pPr>
                      <a:r>
                        <a:rPr sz="3000">
                          <a:solidFill>
                            <a:srgbClr val="FFFFFF"/>
                          </a:solidFill>
                          <a:sym typeface="Helvetica Neue Light"/>
                        </a:rPr>
                        <a:t>function3</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function2</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function1</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51" name="Table"/>
          <p:cNvGraphicFramePr/>
          <p:nvPr/>
        </p:nvGraphicFramePr>
        <p:xfrm>
          <a:off x="14197874"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function2</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function1</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52" name="Table"/>
          <p:cNvGraphicFramePr/>
          <p:nvPr/>
        </p:nvGraphicFramePr>
        <p:xfrm>
          <a:off x="17114845"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function1</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graphicFrame>
        <p:nvGraphicFramePr>
          <p:cNvPr id="253" name="Table"/>
          <p:cNvGraphicFramePr/>
          <p:nvPr/>
        </p:nvGraphicFramePr>
        <p:xfrm>
          <a:off x="19988764" y="9132020"/>
          <a:ext cx="2088217" cy="441439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88216"/>
              </a:tblGrid>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sz="3000">
                          <a:solidFill>
                            <a:srgbClr val="FFFFFF"/>
                          </a:solidFill>
                          <a:sym typeface="Helvetica Neue Light"/>
                        </a:defRPr>
                      </a:pP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r h="1103599">
                <a:tc>
                  <a:txBody>
                    <a:bodyPr/>
                    <a:lstStyle/>
                    <a:p>
                      <a:pPr algn="ctr" defTabSz="584200">
                        <a:defRPr>
                          <a:solidFill>
                            <a:srgbClr val="000000"/>
                          </a:solidFill>
                        </a:defRPr>
                      </a:pPr>
                      <a:r>
                        <a:rPr sz="3000">
                          <a:solidFill>
                            <a:srgbClr val="FFFFFF"/>
                          </a:solidFill>
                          <a:sym typeface="Helvetica Neue Light"/>
                        </a:rPr>
                        <a:t>main</a:t>
                      </a:r>
                    </a:p>
                  </a:txBody>
                  <a:tcPr marL="50800" marR="50800" marT="50800" marB="50800" anchor="ctr" anchorCtr="0" horzOverflow="overflow">
                    <a:lnL w="63500">
                      <a:solidFill>
                        <a:srgbClr val="902422"/>
                      </a:solidFill>
                      <a:miter lim="400000"/>
                    </a:lnL>
                    <a:lnR w="63500">
                      <a:solidFill>
                        <a:srgbClr val="902422"/>
                      </a:solidFill>
                      <a:miter lim="400000"/>
                    </a:lnR>
                    <a:lnT w="63500">
                      <a:solidFill>
                        <a:srgbClr val="902422"/>
                      </a:solidFill>
                      <a:miter lim="400000"/>
                    </a:lnT>
                    <a:lnB w="63500">
                      <a:solidFill>
                        <a:srgbClr val="902422"/>
                      </a:solidFill>
                      <a:miter lim="400000"/>
                    </a:lnB>
                    <a:solidFill>
                      <a:srgbClr val="8EA5C6"/>
                    </a:solidFill>
                  </a:tcPr>
                </a:tc>
              </a:tr>
            </a:tbl>
          </a:graphicData>
        </a:graphic>
      </p:graphicFrame>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57" name="Group"/>
          <p:cNvGrpSpPr/>
          <p:nvPr/>
        </p:nvGrpSpPr>
        <p:grpSpPr>
          <a:xfrm>
            <a:off x="-57113" y="-6902"/>
            <a:ext cx="24498226" cy="1524590"/>
            <a:chOff x="1" y="0"/>
            <a:chExt cx="24498225" cy="1524588"/>
          </a:xfrm>
        </p:grpSpPr>
        <p:sp>
          <p:nvSpPr>
            <p:cNvPr id="25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56" name="Stack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a:t>
              </a:r>
            </a:p>
          </p:txBody>
        </p:sp>
      </p:grpSp>
      <p:sp>
        <p:nvSpPr>
          <p:cNvPr id="258" name="What are some downsides to using a stack?"/>
          <p:cNvSpPr txBox="1"/>
          <p:nvPr>
            <p:ph type="title" idx="4294967295"/>
          </p:nvPr>
        </p:nvSpPr>
        <p:spPr>
          <a:xfrm>
            <a:off x="761683" y="2209012"/>
            <a:ext cx="14603957" cy="1029144"/>
          </a:xfrm>
          <a:prstGeom prst="rect">
            <a:avLst/>
          </a:prstGeom>
        </p:spPr>
        <p:txBody>
          <a:bodyPr anchor="t"/>
          <a:lstStyle>
            <a:lvl1pPr indent="382904" defTabSz="546100">
              <a:lnSpc>
                <a:spcPct val="90000"/>
              </a:lnSpc>
              <a:defRPr sz="4800"/>
            </a:lvl1pPr>
          </a:lstStyle>
          <a:p>
            <a:pPr/>
            <a:r>
              <a:t>What are some downsides to using a stack?</a:t>
            </a:r>
          </a:p>
        </p:txBody>
      </p:sp>
      <p:sp>
        <p:nvSpPr>
          <p:cNvPr id="259" name="No random access. You get the top, or nothing.…"/>
          <p:cNvSpPr txBox="1"/>
          <p:nvPr/>
        </p:nvSpPr>
        <p:spPr>
          <a:xfrm>
            <a:off x="1297831" y="3331521"/>
            <a:ext cx="22715288" cy="27676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64445" indent="-481541" algn="l" defTabSz="546100">
              <a:lnSpc>
                <a:spcPct val="90000"/>
              </a:lnSpc>
              <a:buClr>
                <a:srgbClr val="777775"/>
              </a:buClr>
              <a:buSzPct val="115000"/>
              <a:buFont typeface="Helvetica Neue"/>
              <a:buChar char="•"/>
              <a:defRPr sz="4800"/>
            </a:pPr>
            <a:r>
              <a:t>No random access. You get the top, or nothing.</a:t>
            </a:r>
          </a:p>
          <a:p>
            <a:pPr marL="864445" indent="-481541" algn="l" defTabSz="546100">
              <a:lnSpc>
                <a:spcPct val="90000"/>
              </a:lnSpc>
              <a:buClr>
                <a:srgbClr val="777775"/>
              </a:buClr>
              <a:buSzPct val="115000"/>
              <a:buFont typeface="Helvetica Neue"/>
              <a:buChar char="•"/>
              <a:defRPr sz="4800"/>
            </a:pPr>
            <a:r>
              <a:t>No walking through the stack at all — you can only reach an element by popping all the elements higher up off first</a:t>
            </a:r>
          </a:p>
          <a:p>
            <a:pPr marL="864445" indent="-481541" algn="l" defTabSz="546100">
              <a:lnSpc>
                <a:spcPct val="90000"/>
              </a:lnSpc>
              <a:buClr>
                <a:srgbClr val="777775"/>
              </a:buClr>
              <a:buSzPct val="115000"/>
              <a:buFont typeface="Helvetica Neue"/>
              <a:buChar char="•"/>
              <a:defRPr sz="4800"/>
            </a:pPr>
            <a:r>
              <a:t>No searching through a stack.</a:t>
            </a:r>
          </a:p>
        </p:txBody>
      </p:sp>
      <p:sp>
        <p:nvSpPr>
          <p:cNvPr id="260" name="Useful for lots of problems -- many real-world problems can be solved with a Last-In-First-Out model (we'll see one in a minute)…"/>
          <p:cNvSpPr txBox="1"/>
          <p:nvPr/>
        </p:nvSpPr>
        <p:spPr>
          <a:xfrm>
            <a:off x="1102430" y="7876378"/>
            <a:ext cx="22715288" cy="34209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64445" indent="-481541" algn="l" defTabSz="546100">
              <a:lnSpc>
                <a:spcPct val="90000"/>
              </a:lnSpc>
              <a:buClr>
                <a:srgbClr val="777775"/>
              </a:buClr>
              <a:buSzPct val="115000"/>
              <a:buFont typeface="Helvetica Neue"/>
              <a:buChar char="•"/>
              <a:defRPr sz="4800"/>
            </a:pPr>
            <a:r>
              <a:t>Useful for lots of problems -- many real-world problems can be solved with a Last-In-First-Out model (we'll see one in a minute)</a:t>
            </a:r>
          </a:p>
          <a:p>
            <a:pPr marL="864445" indent="-481541" algn="l" defTabSz="546100">
              <a:lnSpc>
                <a:spcPct val="90000"/>
              </a:lnSpc>
              <a:buClr>
                <a:srgbClr val="777775"/>
              </a:buClr>
              <a:buSzPct val="115000"/>
              <a:buFont typeface="Helvetica Neue"/>
              <a:buChar char="•"/>
              <a:defRPr sz="4800"/>
            </a:pPr>
            <a:r>
              <a:t>Very easy to build one from an array such that access is guaranteed to be fast.</a:t>
            </a:r>
          </a:p>
          <a:p>
            <a:pPr lvl="1" marL="1308945" indent="-481541" algn="l" defTabSz="546100">
              <a:lnSpc>
                <a:spcPct val="90000"/>
              </a:lnSpc>
              <a:buClr>
                <a:srgbClr val="777775"/>
              </a:buClr>
              <a:buSzPct val="115000"/>
              <a:buFont typeface="Helvetica Neue"/>
              <a:buChar char="•"/>
              <a:defRPr sz="4800"/>
            </a:pPr>
            <a:r>
              <a:t>Where would you have the top of the stack if you built one using a Vector? Why would that be fast?</a:t>
            </a:r>
          </a:p>
        </p:txBody>
      </p:sp>
      <p:sp>
        <p:nvSpPr>
          <p:cNvPr id="261" name="What are some benefits to using a stack?"/>
          <p:cNvSpPr txBox="1"/>
          <p:nvPr/>
        </p:nvSpPr>
        <p:spPr>
          <a:xfrm>
            <a:off x="566283" y="6753869"/>
            <a:ext cx="1460395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What are some benefits to using a stack?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59">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59">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259">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2" fill="hold">
                                  <p:stCondLst>
                                    <p:cond delay="0"/>
                                  </p:stCondLst>
                                  <p:iterate type="el" backwards="0">
                                    <p:tmAbs val="0"/>
                                  </p:iterate>
                                  <p:childTnLst>
                                    <p:set>
                                      <p:cBhvr>
                                        <p:cTn id="19" fill="hold"/>
                                        <p:tgtEl>
                                          <p:spTgt spid="260">
                                            <p:bg/>
                                          </p:spTgt>
                                        </p:tgtEl>
                                        <p:attrNameLst>
                                          <p:attrName>style.visibility</p:attrName>
                                        </p:attrNameLst>
                                      </p:cBhvr>
                                      <p:to>
                                        <p:strVal val="visible"/>
                                      </p:to>
                                    </p:set>
                                  </p:childTnLst>
                                </p:cTn>
                              </p:par>
                              <p:par>
                                <p:cTn id="20" presetClass="entr" nodeType="withEffect" presetSubtype="0" presetID="1" grpId="2" fill="hold">
                                  <p:stCondLst>
                                    <p:cond delay="0"/>
                                  </p:stCondLst>
                                  <p:iterate type="el" backwards="0">
                                    <p:tmAbs val="0"/>
                                  </p:iterate>
                                  <p:childTnLst>
                                    <p:set>
                                      <p:cBhvr>
                                        <p:cTn id="21" fill="hold"/>
                                        <p:tgtEl>
                                          <p:spTgt spid="260">
                                            <p:txEl>
                                              <p:pRg st="0" end="0"/>
                                            </p:txEl>
                                          </p:spTgt>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2" fill="hold">
                                  <p:stCondLst>
                                    <p:cond delay="0"/>
                                  </p:stCondLst>
                                  <p:iterate type="el" backwards="0">
                                    <p:tmAbs val="0"/>
                                  </p:iterate>
                                  <p:childTnLst>
                                    <p:set>
                                      <p:cBhvr>
                                        <p:cTn id="24" fill="hold"/>
                                        <p:tgtEl>
                                          <p:spTgt spid="260">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2" fill="hold">
                                  <p:stCondLst>
                                    <p:cond delay="0"/>
                                  </p:stCondLst>
                                  <p:iterate type="el" backwards="0">
                                    <p:tmAbs val="0"/>
                                  </p:iterate>
                                  <p:childTnLst>
                                    <p:set>
                                      <p:cBhvr>
                                        <p:cTn id="28" fill="hold"/>
                                        <p:tgtEl>
                                          <p:spTgt spid="260">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0" grpId="2"/>
      <p:bldP build="p" bldLvl="5" animBg="1" rev="0" advAuto="0" spid="259"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65" name="Group"/>
          <p:cNvGrpSpPr/>
          <p:nvPr/>
        </p:nvGrpSpPr>
        <p:grpSpPr>
          <a:xfrm>
            <a:off x="-57113" y="-6902"/>
            <a:ext cx="24498226" cy="1524590"/>
            <a:chOff x="1" y="0"/>
            <a:chExt cx="24498225" cy="1524588"/>
          </a:xfrm>
        </p:grpSpPr>
        <p:sp>
          <p:nvSpPr>
            <p:cNvPr id="26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64" name="Simple Stack Exampl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Simple Stack Example</a:t>
              </a:r>
            </a:p>
          </p:txBody>
        </p:sp>
      </p:grpSp>
      <p:sp>
        <p:nvSpPr>
          <p:cNvPr id="266" name="The following is a simple example of a program that uses a Stack. It simply creates a stack, pushes words onto the stack, then pops off the words and prints them."/>
          <p:cNvSpPr txBox="1"/>
          <p:nvPr>
            <p:ph type="title" idx="4294967295"/>
          </p:nvPr>
        </p:nvSpPr>
        <p:spPr>
          <a:xfrm>
            <a:off x="834356" y="1646520"/>
            <a:ext cx="22715288" cy="1524589"/>
          </a:xfrm>
          <a:prstGeom prst="rect">
            <a:avLst/>
          </a:prstGeom>
        </p:spPr>
        <p:txBody>
          <a:bodyPr anchor="t"/>
          <a:lstStyle>
            <a:lvl1pPr indent="382904" defTabSz="546100">
              <a:lnSpc>
                <a:spcPct val="90000"/>
              </a:lnSpc>
              <a:defRPr sz="4800"/>
            </a:lvl1pPr>
          </a:lstStyle>
          <a:p>
            <a:pPr/>
            <a:r>
              <a:t>The following is a simple example of a program that uses a Stack. It simply creates a stack, pushes words onto the stack, then pops off the words and prints them.</a:t>
            </a:r>
          </a:p>
        </p:txBody>
      </p:sp>
      <p:sp>
        <p:nvSpPr>
          <p:cNvPr id="267" name="// Simple Stack Example…"/>
          <p:cNvSpPr/>
          <p:nvPr/>
        </p:nvSpPr>
        <p:spPr>
          <a:xfrm>
            <a:off x="233993" y="3503141"/>
            <a:ext cx="13591184" cy="72136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 Simple Stack Example</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#include &lt;iostream&gt;</a:t>
            </a:r>
          </a:p>
          <a:p>
            <a:pPr algn="l">
              <a:defRPr b="1" sz="3200">
                <a:latin typeface="Courier New"/>
                <a:ea typeface="Courier New"/>
                <a:cs typeface="Courier New"/>
                <a:sym typeface="Courier New"/>
              </a:defRPr>
            </a:pPr>
            <a:r>
              <a:t>#include "console.h"</a:t>
            </a:r>
          </a:p>
          <a:p>
            <a:pPr algn="l">
              <a:defRPr b="1" sz="3200">
                <a:latin typeface="Courier New"/>
                <a:ea typeface="Courier New"/>
                <a:cs typeface="Courier New"/>
                <a:sym typeface="Courier New"/>
              </a:defRPr>
            </a:pPr>
            <a:r>
              <a:t>#include "stack.h"</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using namespace std;</a:t>
            </a:r>
          </a:p>
          <a:p>
            <a:pPr algn="l">
              <a:defRPr b="1" sz="3200">
                <a:latin typeface="Courier New"/>
                <a:ea typeface="Courier New"/>
                <a:cs typeface="Courier New"/>
                <a:sym typeface="Courier New"/>
              </a:defRPr>
            </a:pPr>
            <a:r>
              <a:t>const char SPACE = ' ';</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int main() {</a:t>
            </a:r>
          </a:p>
          <a:p>
            <a:pPr algn="l">
              <a:defRPr b="1" sz="3200">
                <a:latin typeface="Courier New"/>
                <a:ea typeface="Courier New"/>
                <a:cs typeface="Courier New"/>
                <a:sym typeface="Courier New"/>
              </a:defRPr>
            </a:pPr>
            <a:r>
              <a:t>    string sentence = "hope is what defines humanity";</a:t>
            </a:r>
          </a:p>
          <a:p>
            <a:pPr algn="l">
              <a:defRPr b="1" sz="3200">
                <a:latin typeface="Courier New"/>
                <a:ea typeface="Courier New"/>
                <a:cs typeface="Courier New"/>
                <a:sym typeface="Courier New"/>
              </a:defRPr>
            </a:pPr>
            <a:r>
              <a:t>    string word;</a:t>
            </a:r>
          </a:p>
          <a:p>
            <a:pPr algn="l">
              <a:defRPr b="1" sz="3200">
                <a:latin typeface="Courier New"/>
                <a:ea typeface="Courier New"/>
                <a:cs typeface="Courier New"/>
                <a:sym typeface="Courier New"/>
              </a:defRPr>
            </a:pPr>
            <a:r>
              <a:t>    Stack&lt;string&gt; wordStack;</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    cout &lt;&lt; "Original sentence: " &lt;&lt; sentence &lt;&lt; endl;</a:t>
            </a:r>
          </a:p>
        </p:txBody>
      </p:sp>
      <p:sp>
        <p:nvSpPr>
          <p:cNvPr id="268" name="for (char c : sentence) {…"/>
          <p:cNvSpPr/>
          <p:nvPr/>
        </p:nvSpPr>
        <p:spPr>
          <a:xfrm>
            <a:off x="14170156" y="3053148"/>
            <a:ext cx="9932989" cy="10502901"/>
          </a:xfrm>
          <a:prstGeom prst="rect">
            <a:avLst/>
          </a:prstGeom>
          <a:ln w="635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    for (char c : sentence) {</a:t>
            </a:r>
          </a:p>
          <a:p>
            <a:pPr algn="l">
              <a:defRPr b="1" sz="3200">
                <a:latin typeface="Courier New"/>
                <a:ea typeface="Courier New"/>
                <a:cs typeface="Courier New"/>
                <a:sym typeface="Courier New"/>
              </a:defRPr>
            </a:pPr>
            <a:r>
              <a:t>       if (c == SPACE and word != "") {</a:t>
            </a:r>
          </a:p>
          <a:p>
            <a:pPr algn="l">
              <a:defRPr b="1" sz="3200">
                <a:latin typeface="Courier New"/>
                <a:ea typeface="Courier New"/>
                <a:cs typeface="Courier New"/>
                <a:sym typeface="Courier New"/>
              </a:defRPr>
            </a:pPr>
            <a:r>
              <a:t>           wordStack.push(word);</a:t>
            </a:r>
          </a:p>
          <a:p>
            <a:pPr algn="l">
              <a:defRPr b="1" sz="3200">
                <a:latin typeface="Courier New"/>
                <a:ea typeface="Courier New"/>
                <a:cs typeface="Courier New"/>
                <a:sym typeface="Courier New"/>
              </a:defRPr>
            </a:pPr>
            <a:r>
              <a:t>           word = ""; // reset</a:t>
            </a:r>
          </a:p>
          <a:p>
            <a:pPr algn="l">
              <a:defRPr b="1" sz="3200">
                <a:latin typeface="Courier New"/>
                <a:ea typeface="Courier New"/>
                <a:cs typeface="Courier New"/>
                <a:sym typeface="Courier New"/>
              </a:defRPr>
            </a:pPr>
            <a:r>
              <a:t>       }</a:t>
            </a:r>
          </a:p>
          <a:p>
            <a:pPr algn="l">
              <a:defRPr b="1" sz="3200">
                <a:latin typeface="Courier New"/>
                <a:ea typeface="Courier New"/>
                <a:cs typeface="Courier New"/>
                <a:sym typeface="Courier New"/>
              </a:defRPr>
            </a:pPr>
            <a:r>
              <a:t>       else {</a:t>
            </a:r>
          </a:p>
          <a:p>
            <a:pPr algn="l">
              <a:defRPr b="1" sz="3200">
                <a:latin typeface="Courier New"/>
                <a:ea typeface="Courier New"/>
                <a:cs typeface="Courier New"/>
                <a:sym typeface="Courier New"/>
              </a:defRPr>
            </a:pPr>
            <a:r>
              <a:t>           word += c;</a:t>
            </a:r>
          </a:p>
          <a:p>
            <a:pPr algn="l">
              <a:defRPr b="1" sz="3200">
                <a:latin typeface="Courier New"/>
                <a:ea typeface="Courier New"/>
                <a:cs typeface="Courier New"/>
                <a:sym typeface="Courier New"/>
              </a:defRPr>
            </a:pPr>
            <a:r>
              <a:t>       }</a:t>
            </a:r>
          </a:p>
          <a:p>
            <a:pPr algn="l">
              <a:defRPr b="1" sz="3200">
                <a:latin typeface="Courier New"/>
                <a:ea typeface="Courier New"/>
                <a:cs typeface="Courier New"/>
                <a:sym typeface="Courier New"/>
              </a:defRPr>
            </a:pPr>
            <a:r>
              <a:t>    }</a:t>
            </a:r>
          </a:p>
          <a:p>
            <a:pPr algn="l">
              <a:defRPr b="1" sz="3200">
                <a:latin typeface="Courier New"/>
                <a:ea typeface="Courier New"/>
                <a:cs typeface="Courier New"/>
                <a:sym typeface="Courier New"/>
              </a:defRPr>
            </a:pPr>
            <a:r>
              <a:t>    if (word != "") {</a:t>
            </a:r>
          </a:p>
          <a:p>
            <a:pPr algn="l">
              <a:defRPr b="1" sz="3200">
                <a:latin typeface="Courier New"/>
                <a:ea typeface="Courier New"/>
                <a:cs typeface="Courier New"/>
                <a:sym typeface="Courier New"/>
              </a:defRPr>
            </a:pPr>
            <a:r>
              <a:t>        wordStack.push(word);</a:t>
            </a:r>
          </a:p>
          <a:p>
            <a:pPr algn="l">
              <a:defRPr b="1" sz="3200">
                <a:latin typeface="Courier New"/>
                <a:ea typeface="Courier New"/>
                <a:cs typeface="Courier New"/>
                <a:sym typeface="Courier New"/>
              </a:defRPr>
            </a:pPr>
            <a:r>
              <a:t>    }</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    cout &lt;&lt; "    New sentence: ";</a:t>
            </a:r>
          </a:p>
          <a:p>
            <a:pPr algn="l">
              <a:defRPr b="1" sz="3200">
                <a:latin typeface="Courier New"/>
                <a:ea typeface="Courier New"/>
                <a:cs typeface="Courier New"/>
                <a:sym typeface="Courier New"/>
              </a:defRPr>
            </a:pPr>
            <a:r>
              <a:t>    while (!wordStack.isEmpty()) {</a:t>
            </a:r>
          </a:p>
          <a:p>
            <a:pPr algn="l">
              <a:defRPr b="1" sz="3200">
                <a:latin typeface="Courier New"/>
                <a:ea typeface="Courier New"/>
                <a:cs typeface="Courier New"/>
                <a:sym typeface="Courier New"/>
              </a:defRPr>
            </a:pPr>
            <a:r>
              <a:t>        string word = wordStack.pop();</a:t>
            </a:r>
          </a:p>
          <a:p>
            <a:pPr algn="l">
              <a:defRPr b="1" sz="3200">
                <a:latin typeface="Courier New"/>
                <a:ea typeface="Courier New"/>
                <a:cs typeface="Courier New"/>
                <a:sym typeface="Courier New"/>
              </a:defRPr>
            </a:pPr>
            <a:r>
              <a:t>        cout &lt;&lt; word &lt;&lt; SPACE;</a:t>
            </a:r>
          </a:p>
          <a:p>
            <a:pPr algn="l">
              <a:defRPr b="1" sz="3200">
                <a:latin typeface="Courier New"/>
                <a:ea typeface="Courier New"/>
                <a:cs typeface="Courier New"/>
                <a:sym typeface="Courier New"/>
              </a:defRPr>
            </a:pPr>
            <a:r>
              <a:t>    }</a:t>
            </a:r>
          </a:p>
          <a:p>
            <a:pPr algn="l">
              <a:defRPr b="1" sz="3200">
                <a:latin typeface="Courier New"/>
                <a:ea typeface="Courier New"/>
                <a:cs typeface="Courier New"/>
                <a:sym typeface="Courier New"/>
              </a:defRPr>
            </a:pPr>
            <a:r>
              <a:t>    cout &lt;&lt; endl;</a:t>
            </a:r>
          </a:p>
          <a:p>
            <a:pPr algn="l">
              <a:defRPr b="1" sz="3200">
                <a:latin typeface="Courier New"/>
                <a:ea typeface="Courier New"/>
                <a:cs typeface="Courier New"/>
                <a:sym typeface="Courier New"/>
              </a:defRPr>
            </a:pPr>
          </a:p>
          <a:p>
            <a:pPr algn="l">
              <a:defRPr b="1" sz="3200">
                <a:latin typeface="Courier New"/>
                <a:ea typeface="Courier New"/>
                <a:cs typeface="Courier New"/>
                <a:sym typeface="Courier New"/>
              </a:defRPr>
            </a:pPr>
            <a:r>
              <a:t>    return 0;</a:t>
            </a:r>
          </a:p>
          <a:p>
            <a:pPr algn="l">
              <a:defRPr b="1" sz="3200">
                <a:latin typeface="Courier New"/>
                <a:ea typeface="Courier New"/>
                <a:cs typeface="Courier New"/>
                <a:sym typeface="Courier New"/>
              </a:defRPr>
            </a:pPr>
            <a:r>
              <a:t>}</a:t>
            </a:r>
          </a:p>
        </p:txBody>
      </p:sp>
      <p:sp>
        <p:nvSpPr>
          <p:cNvPr id="269" name="Output:…"/>
          <p:cNvSpPr/>
          <p:nvPr/>
        </p:nvSpPr>
        <p:spPr>
          <a:xfrm>
            <a:off x="218750" y="11569362"/>
            <a:ext cx="13621669" cy="1905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pPr>
            <a:r>
              <a:t>Output:</a:t>
            </a:r>
          </a:p>
          <a:p>
            <a:pPr>
              <a:defRPr sz="3600">
                <a:latin typeface="Courier"/>
                <a:ea typeface="Courier"/>
                <a:cs typeface="Courier"/>
                <a:sym typeface="Courier"/>
              </a:defRPr>
            </a:pPr>
            <a:r>
              <a:t>Original sentence: hope is what defines humanity</a:t>
            </a:r>
          </a:p>
          <a:p>
            <a:pPr>
              <a:defRPr sz="3600">
                <a:latin typeface="Courier"/>
                <a:ea typeface="Courier"/>
                <a:cs typeface="Courier"/>
                <a:sym typeface="Courier"/>
              </a:defRPr>
            </a:pPr>
            <a:r>
              <a:t>     New sentence: humanity defines what is hope </a:t>
            </a:r>
          </a:p>
        </p:txBody>
      </p:sp>
      <p:sp>
        <p:nvSpPr>
          <p:cNvPr id="270" name="Line"/>
          <p:cNvSpPr/>
          <p:nvPr/>
        </p:nvSpPr>
        <p:spPr>
          <a:xfrm flipV="1">
            <a:off x="13497595" y="3772254"/>
            <a:ext cx="1688463" cy="6673827"/>
          </a:xfrm>
          <a:prstGeom prst="line">
            <a:avLst/>
          </a:prstGeom>
          <a:ln w="76200">
            <a:solidFill>
              <a:srgbClr val="7F0325"/>
            </a:solidFill>
            <a:miter lim="400000"/>
            <a:tailEnd type="triangle"/>
          </a:ln>
        </p:spPr>
        <p:txBody>
          <a:bodyPr lIns="45718" tIns="45718" rIns="45718" bIns="45718"/>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9"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74" name="Group"/>
          <p:cNvGrpSpPr/>
          <p:nvPr/>
        </p:nvGrpSpPr>
        <p:grpSpPr>
          <a:xfrm>
            <a:off x="-57113" y="-6902"/>
            <a:ext cx="24498226" cy="1524590"/>
            <a:chOff x="1" y="0"/>
            <a:chExt cx="24498225" cy="1524588"/>
          </a:xfrm>
        </p:grpSpPr>
        <p:sp>
          <p:nvSpPr>
            <p:cNvPr id="27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73" name="More Advanced Stack Exampl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More Advanced Stack Example</a:t>
              </a:r>
            </a:p>
          </p:txBody>
        </p:sp>
      </p:grpSp>
      <p:sp>
        <p:nvSpPr>
          <p:cNvPr id="275" name="When you were first learning algebraic expressions, your teacher probably gave you a problem like this, and said, &quot;What is the result?&quot;"/>
          <p:cNvSpPr txBox="1"/>
          <p:nvPr>
            <p:ph type="title" idx="4294967295"/>
          </p:nvPr>
        </p:nvSpPr>
        <p:spPr>
          <a:xfrm>
            <a:off x="761683" y="2209012"/>
            <a:ext cx="14603957" cy="2294068"/>
          </a:xfrm>
          <a:prstGeom prst="rect">
            <a:avLst/>
          </a:prstGeom>
        </p:spPr>
        <p:txBody>
          <a:bodyPr anchor="t"/>
          <a:lstStyle>
            <a:lvl1pPr indent="382904" defTabSz="546100">
              <a:lnSpc>
                <a:spcPct val="90000"/>
              </a:lnSpc>
              <a:defRPr sz="4800"/>
            </a:lvl1pPr>
          </a:lstStyle>
          <a:p>
            <a:pPr/>
            <a:r>
              <a:t>When you were first learning algebraic expressions, your teacher probably gave you a problem like this, and said, "What is the result?"</a:t>
            </a:r>
          </a:p>
        </p:txBody>
      </p:sp>
      <p:sp>
        <p:nvSpPr>
          <p:cNvPr id="276" name="5 * 4 - 8 / 2 + 9"/>
          <p:cNvSpPr txBox="1"/>
          <p:nvPr/>
        </p:nvSpPr>
        <p:spPr>
          <a:xfrm>
            <a:off x="1741887" y="4824217"/>
            <a:ext cx="630077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b="1" sz="4200">
                <a:latin typeface="Courier New"/>
                <a:ea typeface="Courier New"/>
                <a:cs typeface="Courier New"/>
                <a:sym typeface="Courier New"/>
              </a:defRPr>
            </a:lvl1pPr>
          </a:lstStyle>
          <a:p>
            <a:pPr/>
            <a:r>
              <a:t>5 * 4 - 8 / 2 + 9</a:t>
            </a:r>
          </a:p>
        </p:txBody>
      </p:sp>
      <p:sp>
        <p:nvSpPr>
          <p:cNvPr id="277" name="The class got all sorts of different answers, because no one knew the order of operations yet (the correct answer is 25, by the way). Parenthesis become necessary as well                 (e.g., 10 / (8-3))."/>
          <p:cNvSpPr txBox="1"/>
          <p:nvPr/>
        </p:nvSpPr>
        <p:spPr>
          <a:xfrm>
            <a:off x="784730" y="5680068"/>
            <a:ext cx="16793170" cy="28017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382904" algn="l" defTabSz="546100">
              <a:lnSpc>
                <a:spcPct val="90000"/>
              </a:lnSpc>
              <a:defRPr sz="4800"/>
            </a:pPr>
            <a:r>
              <a:t>The class got all sorts of different answers, because no one knew the order of operations yet (the correct answer is 25, by the way). Parenthesis become necessary as well                 (e.g., </a:t>
            </a:r>
            <a:r>
              <a:rPr b="1" sz="4300">
                <a:latin typeface="Courier New"/>
                <a:ea typeface="Courier New"/>
                <a:cs typeface="Courier New"/>
                <a:sym typeface="Courier New"/>
              </a:rPr>
              <a:t>10 / (8-3)</a:t>
            </a:r>
            <a:r>
              <a:t>).</a:t>
            </a:r>
          </a:p>
        </p:txBody>
      </p:sp>
      <p:sp>
        <p:nvSpPr>
          <p:cNvPr id="278" name="As it turns out, there is a &quot;better&quot; way! We can use a system of arithmetic called &quot;postfix&quot; notation — the expression above would become the following:"/>
          <p:cNvSpPr txBox="1"/>
          <p:nvPr/>
        </p:nvSpPr>
        <p:spPr>
          <a:xfrm>
            <a:off x="761683" y="10584046"/>
            <a:ext cx="21454048" cy="14610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As it turns out, there is a "better" way! We can use a system of arithmetic called "postfix" notation — the expression above would become the following:</a:t>
            </a:r>
          </a:p>
        </p:txBody>
      </p:sp>
      <p:sp>
        <p:nvSpPr>
          <p:cNvPr id="279" name="This is a somewhat annoying problem — it would be nice if there were a better way to do arithmetic so we didn't have to worry about order of operations and parenthesis."/>
          <p:cNvSpPr txBox="1"/>
          <p:nvPr/>
        </p:nvSpPr>
        <p:spPr>
          <a:xfrm>
            <a:off x="770499" y="8697253"/>
            <a:ext cx="23028228" cy="14610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indent="382904" algn="l" defTabSz="546100">
              <a:lnSpc>
                <a:spcPct val="90000"/>
              </a:lnSpc>
              <a:defRPr sz="4800"/>
            </a:lvl1pPr>
          </a:lstStyle>
          <a:p>
            <a:pPr/>
            <a:r>
              <a:t>This is a somewhat annoying problem — it would be nice if there were a better way to do arithmetic so we didn't have to worry about order of operations and parenthesis.</a:t>
            </a:r>
          </a:p>
        </p:txBody>
      </p:sp>
      <p:sp>
        <p:nvSpPr>
          <p:cNvPr id="280" name="5 4 * 8 2 / - 9 +"/>
          <p:cNvSpPr txBox="1"/>
          <p:nvPr/>
        </p:nvSpPr>
        <p:spPr>
          <a:xfrm>
            <a:off x="1741887" y="12389690"/>
            <a:ext cx="630077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b="1" sz="4200">
                <a:latin typeface="Courier New"/>
                <a:ea typeface="Courier New"/>
                <a:cs typeface="Courier New"/>
                <a:sym typeface="Courier New"/>
              </a:defRPr>
            </a:lvl1pPr>
          </a:lstStyle>
          <a:p>
            <a:pPr/>
            <a:r>
              <a:t>5 4 * 8 2 / - 9 +</a:t>
            </a:r>
          </a:p>
        </p:txBody>
      </p:sp>
      <p:sp>
        <p:nvSpPr>
          <p:cNvPr id="281" name="Wat?"/>
          <p:cNvSpPr txBox="1"/>
          <p:nvPr/>
        </p:nvSpPr>
        <p:spPr>
          <a:xfrm>
            <a:off x="8338322" y="12389690"/>
            <a:ext cx="2192826" cy="721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i="1" sz="4200"/>
            </a:lvl1pPr>
          </a:lstStyle>
          <a:p>
            <a:pPr/>
            <a:r>
              <a:t>Wat?</a:t>
            </a:r>
          </a:p>
        </p:txBody>
      </p:sp>
      <p:pic>
        <p:nvPicPr>
          <p:cNvPr id="282" name="image3.tif" descr="image3.tif"/>
          <p:cNvPicPr>
            <a:picLocks noChangeAspect="1"/>
          </p:cNvPicPr>
          <p:nvPr/>
        </p:nvPicPr>
        <p:blipFill>
          <a:blip r:embed="rId2">
            <a:extLst/>
          </a:blip>
          <a:stretch>
            <a:fillRect/>
          </a:stretch>
        </p:blipFill>
        <p:spPr>
          <a:xfrm>
            <a:off x="17785286" y="2539482"/>
            <a:ext cx="5321302" cy="586740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80"/>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3"/>
      <p:bldP build="whole" bldLvl="1" animBg="1" rev="0" advAuto="0" spid="278" grpId="1"/>
      <p:bldP build="whole" bldLvl="1" animBg="1" rev="0" advAuto="0" spid="280" grpId="2"/>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86" name="Group"/>
          <p:cNvGrpSpPr/>
          <p:nvPr/>
        </p:nvGrpSpPr>
        <p:grpSpPr>
          <a:xfrm>
            <a:off x="-57113" y="-6902"/>
            <a:ext cx="24498226" cy="1524590"/>
            <a:chOff x="1" y="0"/>
            <a:chExt cx="24498225" cy="1524588"/>
          </a:xfrm>
        </p:grpSpPr>
        <p:sp>
          <p:nvSpPr>
            <p:cNvPr id="28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85" name="Postfix Exampl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a:t>
              </a:r>
            </a:p>
          </p:txBody>
        </p:sp>
      </p:grpSp>
      <p:sp>
        <p:nvSpPr>
          <p:cNvPr id="287" name="Postfix notation* works like this: Operands (the numbers) come first, followed by an operator (+, -, *, /, etc.). When an operator is read in, it uses the previous operands to perform the calculation, depending on how many are needed (most of the time it is two).…"/>
          <p:cNvSpPr txBox="1"/>
          <p:nvPr>
            <p:ph type="title" idx="4294967295"/>
          </p:nvPr>
        </p:nvSpPr>
        <p:spPr>
          <a:xfrm>
            <a:off x="378155" y="3169147"/>
            <a:ext cx="23627690" cy="5589516"/>
          </a:xfrm>
          <a:prstGeom prst="rect">
            <a:avLst/>
          </a:prstGeom>
        </p:spPr>
        <p:txBody>
          <a:bodyPr anchor="t"/>
          <a:lstStyle/>
          <a:p>
            <a:pPr indent="382904" defTabSz="546100">
              <a:lnSpc>
                <a:spcPct val="90000"/>
              </a:lnSpc>
              <a:defRPr sz="4800"/>
            </a:pPr>
            <a:r>
              <a:t>Postfix notation* works like this: Operands (the numbers) come first, followed by an operator (+, -, *, /, etc.). When an operator is read in, it uses the previous operands to perform the calculation, depending on how many are needed (most of the time it is two).</a:t>
            </a:r>
          </a:p>
          <a:p>
            <a:pPr indent="382904" defTabSz="546100">
              <a:lnSpc>
                <a:spcPct val="90000"/>
              </a:lnSpc>
              <a:defRPr sz="4800"/>
            </a:pPr>
          </a:p>
          <a:p>
            <a:pPr indent="382904" defTabSz="546100">
              <a:lnSpc>
                <a:spcPct val="90000"/>
              </a:lnSpc>
              <a:defRPr sz="4800"/>
            </a:pPr>
            <a:r>
              <a:t>So, to multiply 5 and 4 in postfix, the postfix is </a:t>
            </a:r>
            <a:r>
              <a:rPr b="1" sz="4300">
                <a:latin typeface="Courier New"/>
                <a:ea typeface="Courier New"/>
                <a:cs typeface="Courier New"/>
                <a:sym typeface="Courier New"/>
              </a:rPr>
              <a:t>5 4 * </a:t>
            </a:r>
            <a:r>
              <a:t>To divide 8 by 2, it is </a:t>
            </a:r>
            <a:r>
              <a:rPr b="1" sz="4300">
                <a:latin typeface="Courier New"/>
                <a:ea typeface="Courier New"/>
                <a:cs typeface="Courier New"/>
                <a:sym typeface="Courier New"/>
              </a:rPr>
              <a:t>8 2 /</a:t>
            </a:r>
          </a:p>
          <a:p>
            <a:pPr indent="382904" defTabSz="546100">
              <a:lnSpc>
                <a:spcPct val="90000"/>
              </a:lnSpc>
              <a:defRPr sz="4800"/>
            </a:pPr>
          </a:p>
          <a:p>
            <a:pPr indent="382904" defTabSz="546100">
              <a:lnSpc>
                <a:spcPct val="90000"/>
              </a:lnSpc>
              <a:defRPr sz="4800"/>
            </a:pPr>
            <a:r>
              <a:t>There is a simple and clever method using a stack to perform arithmetic on a postfix expression: (talk to your neighbor about how you might do this!)</a:t>
            </a:r>
          </a:p>
        </p:txBody>
      </p:sp>
      <p:sp>
        <p:nvSpPr>
          <p:cNvPr id="288" name="5 4 * 8 2 / - 9 +"/>
          <p:cNvSpPr txBox="1"/>
          <p:nvPr/>
        </p:nvSpPr>
        <p:spPr>
          <a:xfrm>
            <a:off x="8159261" y="1927350"/>
            <a:ext cx="8250705" cy="90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b="1" sz="5500">
                <a:latin typeface="Courier New"/>
                <a:ea typeface="Courier New"/>
                <a:cs typeface="Courier New"/>
                <a:sym typeface="Courier New"/>
              </a:defRPr>
            </a:lvl1pPr>
          </a:lstStyle>
          <a:p>
            <a:pPr/>
            <a:r>
              <a:t>5 4 * 8 2 / - 9 +</a:t>
            </a:r>
          </a:p>
        </p:txBody>
      </p:sp>
      <p:sp>
        <p:nvSpPr>
          <p:cNvPr id="289" name="*Postfix notation is also called &quot;Reverse Polish Notation&quot; (RPN) because in the 1920s a Polish logician named Jan Łukasiewicz invented &quot;prefix&quot; notation, and postfix is the opposite of postfix, and therefore so-called &quot;Reverse Polish Notation&quot;"/>
          <p:cNvSpPr txBox="1"/>
          <p:nvPr/>
        </p:nvSpPr>
        <p:spPr>
          <a:xfrm>
            <a:off x="-82054" y="12367384"/>
            <a:ext cx="22435910" cy="10320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3200"/>
            </a:lvl1pPr>
          </a:lstStyle>
          <a:p>
            <a:pPr/>
            <a:r>
              <a:t>*Postfix notation is also called "Reverse Polish Notation" (RPN) because in the 1920s a Polish logician named Jan Łukasiewicz invented "prefix" notation, and postfix is the opposite of postfix, and therefore so-called "Reverse Polish Notation"</a:t>
            </a:r>
          </a:p>
        </p:txBody>
      </p:sp>
      <p:sp>
        <p:nvSpPr>
          <p:cNvPr id="290" name="Read the input and push numbers onto a stack until you reach an operator.…"/>
          <p:cNvSpPr/>
          <p:nvPr/>
        </p:nvSpPr>
        <p:spPr>
          <a:xfrm>
            <a:off x="688979" y="9102229"/>
            <a:ext cx="23191268" cy="2316842"/>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indent="382904" algn="l" defTabSz="546100">
              <a:lnSpc>
                <a:spcPct val="90000"/>
              </a:lnSpc>
              <a:defRPr b="1" sz="3800">
                <a:latin typeface="+mn-lt"/>
                <a:ea typeface="+mn-ea"/>
                <a:cs typeface="+mn-cs"/>
                <a:sym typeface="Helvetica Neue"/>
              </a:defRPr>
            </a:pPr>
            <a:r>
              <a:t>Read the input and push numbers onto a stack until you reach an operator. </a:t>
            </a:r>
          </a:p>
          <a:p>
            <a:pPr indent="382904" algn="l" defTabSz="546100">
              <a:lnSpc>
                <a:spcPct val="90000"/>
              </a:lnSpc>
              <a:defRPr b="1" sz="3800">
                <a:latin typeface="+mn-lt"/>
                <a:ea typeface="+mn-ea"/>
                <a:cs typeface="+mn-cs"/>
                <a:sym typeface="Helvetica Neue"/>
              </a:defRPr>
            </a:pPr>
            <a:r>
              <a:t>When you see an operator, apply the operator to the two numbers that are popped from the stack.</a:t>
            </a:r>
          </a:p>
          <a:p>
            <a:pPr indent="382904" algn="l" defTabSz="546100">
              <a:lnSpc>
                <a:spcPct val="90000"/>
              </a:lnSpc>
              <a:defRPr b="1" sz="3800">
                <a:latin typeface="+mn-lt"/>
                <a:ea typeface="+mn-ea"/>
                <a:cs typeface="+mn-cs"/>
                <a:sym typeface="Helvetica Neue"/>
              </a:defRPr>
            </a:pPr>
            <a:r>
              <a:t>Push the resulting value back onto the stack. </a:t>
            </a:r>
          </a:p>
          <a:p>
            <a:pPr indent="382904" algn="l" defTabSz="546100">
              <a:lnSpc>
                <a:spcPct val="90000"/>
              </a:lnSpc>
              <a:defRPr b="1" sz="3800">
                <a:latin typeface="+mn-lt"/>
                <a:ea typeface="+mn-ea"/>
                <a:cs typeface="+mn-cs"/>
                <a:sym typeface="Helvetica Neue"/>
              </a:defRPr>
            </a:pPr>
            <a:r>
              <a:t>When the input is complete, the value left on the stack is the result.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0"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94" name="Group"/>
          <p:cNvGrpSpPr/>
          <p:nvPr/>
        </p:nvGrpSpPr>
        <p:grpSpPr>
          <a:xfrm>
            <a:off x="-57113" y="-6902"/>
            <a:ext cx="24498226" cy="1524590"/>
            <a:chOff x="1" y="0"/>
            <a:chExt cx="24498225" cy="1524588"/>
          </a:xfrm>
        </p:grpSpPr>
        <p:sp>
          <p:nvSpPr>
            <p:cNvPr id="292"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93"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295" name="// Postfix arithmetic, implementing +, -, *, /…"/>
          <p:cNvSpPr txBox="1"/>
          <p:nvPr>
            <p:ph type="title" idx="4294967295"/>
          </p:nvPr>
        </p:nvSpPr>
        <p:spPr>
          <a:xfrm>
            <a:off x="4375196" y="3200898"/>
            <a:ext cx="15633610" cy="9361941"/>
          </a:xfrm>
          <a:prstGeom prst="rect">
            <a:avLst/>
          </a:prstGeom>
          <a:ln w="63500">
            <a:solidFill>
              <a:srgbClr val="7F0325"/>
            </a:solidFill>
          </a:ln>
        </p:spPr>
        <p:txBody>
          <a:bodyPr anchor="t"/>
          <a:lstStyle/>
          <a:p>
            <a:pPr defTabSz="457200">
              <a:tabLst>
                <a:tab pos="342900" algn="l"/>
              </a:tabLst>
              <a:defRPr b="1" sz="3800">
                <a:solidFill>
                  <a:srgbClr val="008F00"/>
                </a:solidFill>
                <a:latin typeface="Courier New"/>
                <a:ea typeface="Courier New"/>
                <a:cs typeface="Courier New"/>
                <a:sym typeface="Courier New"/>
              </a:defRPr>
            </a:pPr>
            <a:r>
              <a:t>// Postfix arithmetic, implementing +, -, *, /</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&lt;iostream&gt;</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"console.h"</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"simpio.h"</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"stack.h"</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const</a:t>
            </a:r>
            <a:r>
              <a:rPr>
                <a:solidFill>
                  <a:srgbClr val="000000"/>
                </a:solidFill>
              </a:rPr>
              <a:t> </a:t>
            </a:r>
            <a:r>
              <a:rPr>
                <a:solidFill>
                  <a:srgbClr val="3495AF"/>
                </a:solidFill>
              </a:rPr>
              <a:t>string</a:t>
            </a:r>
            <a:r>
              <a:rPr>
                <a:solidFill>
                  <a:srgbClr val="000000"/>
                </a:solidFill>
              </a:rPr>
              <a:t> OPERATORS = </a:t>
            </a:r>
            <a:r>
              <a:rPr>
                <a:solidFill>
                  <a:srgbClr val="B4261A"/>
                </a:solidFill>
              </a:rPr>
              <a:t>"+-*x/"</a:t>
            </a:r>
            <a:r>
              <a:rPr>
                <a:solidFill>
                  <a:srgbClr val="000000"/>
                </a:solidFill>
              </a:rPr>
              <a:t>;</a:t>
            </a:r>
          </a:p>
          <a:p>
            <a:pPr defTabSz="457200">
              <a:tabLst>
                <a:tab pos="342900" algn="l"/>
              </a:tabLst>
              <a:defRPr b="1" sz="3800">
                <a:solidFill>
                  <a:srgbClr val="0433FF"/>
                </a:solidFill>
                <a:latin typeface="Courier New"/>
                <a:ea typeface="Courier New"/>
                <a:cs typeface="Courier New"/>
                <a:sym typeface="Courier New"/>
              </a:defRPr>
            </a:pPr>
            <a:r>
              <a:t>const</a:t>
            </a:r>
            <a:r>
              <a:rPr>
                <a:solidFill>
                  <a:srgbClr val="000000"/>
                </a:solidFill>
              </a:rPr>
              <a:t> </a:t>
            </a:r>
            <a:r>
              <a:rPr>
                <a:solidFill>
                  <a:srgbClr val="3495AF"/>
                </a:solidFill>
              </a:rPr>
              <a:t>string</a:t>
            </a:r>
            <a:r>
              <a:rPr>
                <a:solidFill>
                  <a:srgbClr val="000000"/>
                </a:solidFill>
              </a:rPr>
              <a:t> SEPARATOR = </a:t>
            </a:r>
            <a:r>
              <a:rPr>
                <a:solidFill>
                  <a:srgbClr val="B4261A"/>
                </a:solidFill>
              </a:rPr>
              <a:t>" "</a:t>
            </a:r>
            <a:r>
              <a:rPr>
                <a:solidFill>
                  <a:srgbClr val="000000"/>
                </a:solidFill>
              </a:rPr>
              <a:t>;</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08F00"/>
                </a:solidFill>
                <a:latin typeface="Courier New"/>
                <a:ea typeface="Courier New"/>
                <a:cs typeface="Courier New"/>
                <a:sym typeface="Courier New"/>
              </a:defRPr>
            </a:pPr>
            <a:r>
              <a:t>// function prototypes</a:t>
            </a:r>
          </a:p>
          <a:p>
            <a:pPr defTabSz="457200">
              <a:tabLst>
                <a:tab pos="342900" algn="l"/>
              </a:tabLst>
              <a:defRPr b="1" sz="3800">
                <a:solidFill>
                  <a:srgbClr val="0433FF"/>
                </a:solidFill>
                <a:latin typeface="Courier New"/>
                <a:ea typeface="Courier New"/>
                <a:cs typeface="Courier New"/>
                <a:sym typeface="Courier New"/>
              </a:defRPr>
            </a:pPr>
            <a:r>
              <a:t>double</a:t>
            </a:r>
            <a:r>
              <a:rPr>
                <a:solidFill>
                  <a:srgbClr val="000000"/>
                </a:solidFill>
              </a:rPr>
              <a:t> parsePostfix(</a:t>
            </a:r>
            <a:r>
              <a:rPr>
                <a:solidFill>
                  <a:srgbClr val="3495AF"/>
                </a:solidFill>
              </a:rPr>
              <a:t>string</a:t>
            </a:r>
            <a:r>
              <a:rPr>
                <a:solidFill>
                  <a:srgbClr val="000000"/>
                </a:solidFill>
              </a:rPr>
              <a:t> expression);</a:t>
            </a:r>
          </a:p>
          <a:p>
            <a:pPr defTabSz="457200">
              <a:tabLst>
                <a:tab pos="342900" algn="l"/>
              </a:tabLst>
              <a:defRPr b="1" sz="3800">
                <a:solidFill>
                  <a:srgbClr val="3495AF"/>
                </a:solidFill>
                <a:latin typeface="Courier New"/>
                <a:ea typeface="Courier New"/>
                <a:cs typeface="Courier New"/>
                <a:sym typeface="Courier New"/>
              </a:defRPr>
            </a:pPr>
            <a:r>
              <a:t>string</a:t>
            </a:r>
            <a:r>
              <a:rPr>
                <a:solidFill>
                  <a:srgbClr val="000000"/>
                </a:solidFill>
              </a:rPr>
              <a:t> getNextToken(</a:t>
            </a:r>
            <a:r>
              <a:t>string</a:t>
            </a:r>
            <a:r>
              <a:rPr>
                <a:solidFill>
                  <a:srgbClr val="000000"/>
                </a:solidFill>
              </a:rPr>
              <a:t> &amp;expression);</a:t>
            </a:r>
          </a:p>
          <a:p>
            <a:pPr defTabSz="457200">
              <a:tabLst>
                <a:tab pos="342900" algn="l"/>
              </a:tabLst>
              <a:defRPr b="1" sz="3800">
                <a:solidFill>
                  <a:srgbClr val="0433FF"/>
                </a:solidFill>
                <a:latin typeface="Courier New"/>
                <a:ea typeface="Courier New"/>
                <a:cs typeface="Courier New"/>
                <a:sym typeface="Courier New"/>
              </a:defRPr>
            </a:pPr>
            <a:r>
              <a:t>void</a:t>
            </a:r>
            <a:r>
              <a:rPr>
                <a:solidFill>
                  <a:srgbClr val="000000"/>
                </a:solidFill>
              </a:rPr>
              <a:t> performCalculation(Stack&lt;</a:t>
            </a:r>
            <a:r>
              <a:t>double</a:t>
            </a:r>
            <a:r>
              <a:rPr>
                <a:solidFill>
                  <a:srgbClr val="000000"/>
                </a:solidFill>
              </a:rPr>
              <a:t>&gt; &amp;s, </a:t>
            </a:r>
            <a:r>
              <a:t>char</a:t>
            </a:r>
            <a:r>
              <a:rPr>
                <a:solidFill>
                  <a:srgbClr val="000000"/>
                </a:solidFill>
              </a:rPr>
              <a:t> op);</a:t>
            </a:r>
          </a:p>
        </p:txBody>
      </p:sp>
      <p:sp>
        <p:nvSpPr>
          <p:cNvPr id="296" name="Top of program:"/>
          <p:cNvSpPr txBox="1"/>
          <p:nvPr/>
        </p:nvSpPr>
        <p:spPr>
          <a:xfrm>
            <a:off x="811870" y="1920826"/>
            <a:ext cx="44792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Top of program:</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00" name="Group"/>
          <p:cNvGrpSpPr/>
          <p:nvPr/>
        </p:nvGrpSpPr>
        <p:grpSpPr>
          <a:xfrm>
            <a:off x="-57113" y="-6902"/>
            <a:ext cx="24498226" cy="1524590"/>
            <a:chOff x="1" y="0"/>
            <a:chExt cx="24498225" cy="1524588"/>
          </a:xfrm>
        </p:grpSpPr>
        <p:sp>
          <p:nvSpPr>
            <p:cNvPr id="29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299"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01" name="// Postfix arithmetic, implementing +, -, *, /…"/>
          <p:cNvSpPr txBox="1"/>
          <p:nvPr>
            <p:ph type="title" idx="4294967295"/>
          </p:nvPr>
        </p:nvSpPr>
        <p:spPr>
          <a:xfrm>
            <a:off x="4375196" y="3200898"/>
            <a:ext cx="15633610" cy="9361941"/>
          </a:xfrm>
          <a:prstGeom prst="rect">
            <a:avLst/>
          </a:prstGeom>
          <a:ln w="63500">
            <a:solidFill>
              <a:srgbClr val="7F0325"/>
            </a:solidFill>
          </a:ln>
        </p:spPr>
        <p:txBody>
          <a:bodyPr anchor="t"/>
          <a:lstStyle/>
          <a:p>
            <a:pPr defTabSz="457200">
              <a:tabLst>
                <a:tab pos="342900" algn="l"/>
              </a:tabLst>
              <a:defRPr b="1" sz="3800">
                <a:solidFill>
                  <a:srgbClr val="008F00"/>
                </a:solidFill>
                <a:latin typeface="Courier New"/>
                <a:ea typeface="Courier New"/>
                <a:cs typeface="Courier New"/>
                <a:sym typeface="Courier New"/>
              </a:defRPr>
            </a:pPr>
            <a:r>
              <a:t>// Postfix arithmetic, implementing +, -, *, /</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&lt;iostream&gt;</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"console.h"</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"simpio.h"</a:t>
            </a:r>
          </a:p>
          <a:p>
            <a:pPr defTabSz="457200">
              <a:tabLst>
                <a:tab pos="342900" algn="l"/>
              </a:tabLst>
              <a:defRPr b="1" sz="3800">
                <a:solidFill>
                  <a:srgbClr val="0433FF"/>
                </a:solidFill>
                <a:latin typeface="Courier New"/>
                <a:ea typeface="Courier New"/>
                <a:cs typeface="Courier New"/>
                <a:sym typeface="Courier New"/>
              </a:defRPr>
            </a:pPr>
            <a:r>
              <a:t>#include </a:t>
            </a:r>
            <a:r>
              <a:rPr>
                <a:solidFill>
                  <a:srgbClr val="B4261A"/>
                </a:solidFill>
              </a:rPr>
              <a:t>"stack.h"</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433FF"/>
                </a:solidFill>
                <a:latin typeface="Courier New"/>
                <a:ea typeface="Courier New"/>
                <a:cs typeface="Courier New"/>
                <a:sym typeface="Courier New"/>
              </a:defRPr>
            </a:pPr>
            <a:r>
              <a:t>const</a:t>
            </a:r>
            <a:r>
              <a:rPr>
                <a:solidFill>
                  <a:srgbClr val="000000"/>
                </a:solidFill>
              </a:rPr>
              <a:t> </a:t>
            </a:r>
            <a:r>
              <a:rPr>
                <a:solidFill>
                  <a:srgbClr val="3495AF"/>
                </a:solidFill>
              </a:rPr>
              <a:t>string</a:t>
            </a:r>
            <a:r>
              <a:rPr>
                <a:solidFill>
                  <a:srgbClr val="000000"/>
                </a:solidFill>
              </a:rPr>
              <a:t> OPERATORS = </a:t>
            </a:r>
            <a:r>
              <a:rPr>
                <a:solidFill>
                  <a:srgbClr val="B4261A"/>
                </a:solidFill>
              </a:rPr>
              <a:t>"+-*x/"</a:t>
            </a:r>
            <a:r>
              <a:rPr>
                <a:solidFill>
                  <a:srgbClr val="000000"/>
                </a:solidFill>
              </a:rPr>
              <a:t>;</a:t>
            </a:r>
          </a:p>
          <a:p>
            <a:pPr defTabSz="457200">
              <a:tabLst>
                <a:tab pos="342900" algn="l"/>
              </a:tabLst>
              <a:defRPr b="1" sz="3800">
                <a:solidFill>
                  <a:srgbClr val="0433FF"/>
                </a:solidFill>
                <a:latin typeface="Courier New"/>
                <a:ea typeface="Courier New"/>
                <a:cs typeface="Courier New"/>
                <a:sym typeface="Courier New"/>
              </a:defRPr>
            </a:pPr>
            <a:r>
              <a:t>const</a:t>
            </a:r>
            <a:r>
              <a:rPr>
                <a:solidFill>
                  <a:srgbClr val="000000"/>
                </a:solidFill>
              </a:rPr>
              <a:t> </a:t>
            </a:r>
            <a:r>
              <a:rPr>
                <a:solidFill>
                  <a:srgbClr val="3495AF"/>
                </a:solidFill>
              </a:rPr>
              <a:t>string</a:t>
            </a:r>
            <a:r>
              <a:rPr>
                <a:solidFill>
                  <a:srgbClr val="000000"/>
                </a:solidFill>
              </a:rPr>
              <a:t> SEPARATOR = </a:t>
            </a:r>
            <a:r>
              <a:rPr>
                <a:solidFill>
                  <a:srgbClr val="B4261A"/>
                </a:solidFill>
              </a:rPr>
              <a:t>" "</a:t>
            </a:r>
            <a:r>
              <a:rPr>
                <a:solidFill>
                  <a:srgbClr val="000000"/>
                </a:solidFill>
              </a:rPr>
              <a:t>;</a:t>
            </a:r>
          </a:p>
          <a:p>
            <a:pPr defTabSz="457200">
              <a:tabLst>
                <a:tab pos="342900" algn="l"/>
              </a:tabLst>
              <a:defRPr b="1" sz="3800">
                <a:latin typeface="Courier New"/>
                <a:ea typeface="Courier New"/>
                <a:cs typeface="Courier New"/>
                <a:sym typeface="Courier New"/>
              </a:defRPr>
            </a:pPr>
          </a:p>
          <a:p>
            <a:pPr defTabSz="457200">
              <a:tabLst>
                <a:tab pos="342900" algn="l"/>
              </a:tabLst>
              <a:defRPr b="1" sz="3800">
                <a:solidFill>
                  <a:srgbClr val="008F00"/>
                </a:solidFill>
                <a:latin typeface="Courier New"/>
                <a:ea typeface="Courier New"/>
                <a:cs typeface="Courier New"/>
                <a:sym typeface="Courier New"/>
              </a:defRPr>
            </a:pPr>
            <a:r>
              <a:t>// function prototypes</a:t>
            </a:r>
          </a:p>
          <a:p>
            <a:pPr defTabSz="457200">
              <a:tabLst>
                <a:tab pos="342900" algn="l"/>
              </a:tabLst>
              <a:defRPr b="1" sz="3800">
                <a:solidFill>
                  <a:srgbClr val="0433FF"/>
                </a:solidFill>
                <a:latin typeface="Courier New"/>
                <a:ea typeface="Courier New"/>
                <a:cs typeface="Courier New"/>
                <a:sym typeface="Courier New"/>
              </a:defRPr>
            </a:pPr>
            <a:r>
              <a:t>double</a:t>
            </a:r>
            <a:r>
              <a:rPr>
                <a:solidFill>
                  <a:srgbClr val="000000"/>
                </a:solidFill>
              </a:rPr>
              <a:t> parsePostfix(</a:t>
            </a:r>
            <a:r>
              <a:rPr>
                <a:solidFill>
                  <a:srgbClr val="3495AF"/>
                </a:solidFill>
              </a:rPr>
              <a:t>string</a:t>
            </a:r>
            <a:r>
              <a:rPr>
                <a:solidFill>
                  <a:srgbClr val="000000"/>
                </a:solidFill>
              </a:rPr>
              <a:t> expression);</a:t>
            </a:r>
          </a:p>
          <a:p>
            <a:pPr defTabSz="457200">
              <a:tabLst>
                <a:tab pos="342900" algn="l"/>
              </a:tabLst>
              <a:defRPr b="1" sz="3800">
                <a:solidFill>
                  <a:srgbClr val="3495AF"/>
                </a:solidFill>
                <a:latin typeface="Courier New"/>
                <a:ea typeface="Courier New"/>
                <a:cs typeface="Courier New"/>
                <a:sym typeface="Courier New"/>
              </a:defRPr>
            </a:pPr>
            <a:r>
              <a:t>string</a:t>
            </a:r>
            <a:r>
              <a:rPr>
                <a:solidFill>
                  <a:srgbClr val="000000"/>
                </a:solidFill>
              </a:rPr>
              <a:t> getNextToken(</a:t>
            </a:r>
            <a:r>
              <a:t>string</a:t>
            </a:r>
            <a:r>
              <a:rPr>
                <a:solidFill>
                  <a:srgbClr val="000000"/>
                </a:solidFill>
              </a:rPr>
              <a:t> &amp;expression);</a:t>
            </a:r>
          </a:p>
          <a:p>
            <a:pPr defTabSz="457200">
              <a:tabLst>
                <a:tab pos="342900" algn="l"/>
              </a:tabLst>
              <a:defRPr b="1" sz="3800">
                <a:solidFill>
                  <a:srgbClr val="0433FF"/>
                </a:solidFill>
                <a:latin typeface="Courier New"/>
                <a:ea typeface="Courier New"/>
                <a:cs typeface="Courier New"/>
                <a:sym typeface="Courier New"/>
              </a:defRPr>
            </a:pPr>
            <a:r>
              <a:t>void</a:t>
            </a:r>
            <a:r>
              <a:rPr>
                <a:solidFill>
                  <a:srgbClr val="000000"/>
                </a:solidFill>
              </a:rPr>
              <a:t> performCalculation(Stack&lt;</a:t>
            </a:r>
            <a:r>
              <a:t>double</a:t>
            </a:r>
            <a:r>
              <a:rPr>
                <a:solidFill>
                  <a:srgbClr val="000000"/>
                </a:solidFill>
              </a:rPr>
              <a:t>&gt; &amp;s, </a:t>
            </a:r>
            <a:r>
              <a:t>char</a:t>
            </a:r>
            <a:r>
              <a:rPr>
                <a:solidFill>
                  <a:srgbClr val="000000"/>
                </a:solidFill>
              </a:rPr>
              <a:t> op);</a:t>
            </a:r>
          </a:p>
        </p:txBody>
      </p:sp>
      <p:sp>
        <p:nvSpPr>
          <p:cNvPr id="302" name="Top of program:"/>
          <p:cNvSpPr txBox="1"/>
          <p:nvPr/>
        </p:nvSpPr>
        <p:spPr>
          <a:xfrm>
            <a:off x="811870" y="1920826"/>
            <a:ext cx="44792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Top of program:</a:t>
            </a:r>
          </a:p>
        </p:txBody>
      </p:sp>
      <p:sp>
        <p:nvSpPr>
          <p:cNvPr id="303" name="Uses a stack"/>
          <p:cNvSpPr txBox="1"/>
          <p:nvPr/>
        </p:nvSpPr>
        <p:spPr>
          <a:xfrm>
            <a:off x="10370818" y="5844642"/>
            <a:ext cx="36423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Uses a stack</a:t>
            </a:r>
          </a:p>
        </p:txBody>
      </p:sp>
      <p:sp>
        <p:nvSpPr>
          <p:cNvPr id="304" name="Allows * or x for multiplication"/>
          <p:cNvSpPr txBox="1"/>
          <p:nvPr/>
        </p:nvSpPr>
        <p:spPr>
          <a:xfrm>
            <a:off x="14310036" y="7671861"/>
            <a:ext cx="4805427"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Allows * or x for multiplication</a:t>
            </a:r>
          </a:p>
        </p:txBody>
      </p:sp>
      <p:sp>
        <p:nvSpPr>
          <p:cNvPr id="305" name="Three functions"/>
          <p:cNvSpPr txBox="1"/>
          <p:nvPr/>
        </p:nvSpPr>
        <p:spPr>
          <a:xfrm>
            <a:off x="15196519" y="9599712"/>
            <a:ext cx="431355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Three functions</a:t>
            </a:r>
          </a:p>
        </p:txBody>
      </p:sp>
      <p:sp>
        <p:nvSpPr>
          <p:cNvPr id="306" name="Rounded Rectangle"/>
          <p:cNvSpPr/>
          <p:nvPr/>
        </p:nvSpPr>
        <p:spPr>
          <a:xfrm>
            <a:off x="4357110" y="5979176"/>
            <a:ext cx="5496817" cy="576117"/>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07" name="Rounded Rectangle"/>
          <p:cNvSpPr/>
          <p:nvPr/>
        </p:nvSpPr>
        <p:spPr>
          <a:xfrm>
            <a:off x="8140303" y="8187394"/>
            <a:ext cx="6092047"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08" name="Rounded Rectangle"/>
          <p:cNvSpPr/>
          <p:nvPr/>
        </p:nvSpPr>
        <p:spPr>
          <a:xfrm>
            <a:off x="4357110" y="10395612"/>
            <a:ext cx="15090700" cy="1937192"/>
          </a:xfrm>
          <a:prstGeom prst="roundRect">
            <a:avLst>
              <a:gd name="adj" fmla="val 26997"/>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2" name="Group"/>
          <p:cNvGrpSpPr/>
          <p:nvPr/>
        </p:nvGrpSpPr>
        <p:grpSpPr>
          <a:xfrm>
            <a:off x="-57113" y="-6902"/>
            <a:ext cx="24498226" cy="1524590"/>
            <a:chOff x="1" y="0"/>
            <a:chExt cx="24498225" cy="1524588"/>
          </a:xfrm>
        </p:grpSpPr>
        <p:sp>
          <p:nvSpPr>
            <p:cNvPr id="310"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11"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13" name="main():"/>
          <p:cNvSpPr txBox="1"/>
          <p:nvPr/>
        </p:nvSpPr>
        <p:spPr>
          <a:xfrm>
            <a:off x="2094570" y="1920826"/>
            <a:ext cx="19138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main():</a:t>
            </a:r>
          </a:p>
        </p:txBody>
      </p:sp>
      <p:sp>
        <p:nvSpPr>
          <p:cNvPr id="314" name="int main() {…"/>
          <p:cNvSpPr txBox="1"/>
          <p:nvPr>
            <p:ph type="title" idx="4294967295"/>
          </p:nvPr>
        </p:nvSpPr>
        <p:spPr>
          <a:xfrm>
            <a:off x="623423" y="3200898"/>
            <a:ext cx="23137154" cy="5419777"/>
          </a:xfrm>
          <a:prstGeom prst="rect">
            <a:avLst/>
          </a:prstGeom>
          <a:ln w="63500">
            <a:solidFill>
              <a:srgbClr val="7F0325"/>
            </a:solidFill>
          </a:ln>
        </p:spPr>
        <p:txBody>
          <a:bodyPr anchor="t"/>
          <a:lstStyle/>
          <a:p>
            <a:pPr defTabSz="457200">
              <a:tabLst>
                <a:tab pos="342900" algn="l"/>
              </a:tabLst>
              <a:defRPr b="1" sz="3500">
                <a:solidFill>
                  <a:srgbClr val="0433FF"/>
                </a:solidFill>
                <a:latin typeface="Courier New"/>
                <a:ea typeface="Courier New"/>
                <a:cs typeface="Courier New"/>
                <a:sym typeface="Courier New"/>
              </a:defRPr>
            </a:pPr>
            <a:r>
              <a:t>int</a:t>
            </a:r>
            <a:r>
              <a:rPr>
                <a:solidFill>
                  <a:srgbClr val="000000"/>
                </a:solidFill>
              </a:rPr>
              <a:t> main() {</a:t>
            </a:r>
          </a:p>
          <a:p>
            <a:pPr defTabSz="457200">
              <a:tabLst>
                <a:tab pos="342900" algn="l"/>
              </a:tabLst>
              <a:defRPr b="1" sz="3500">
                <a:latin typeface="Courier New"/>
                <a:ea typeface="Courier New"/>
                <a:cs typeface="Courier New"/>
                <a:sym typeface="Courier New"/>
              </a:defRPr>
            </a:pPr>
            <a:r>
              <a:t>    </a:t>
            </a:r>
            <a:r>
              <a:rPr>
                <a:solidFill>
                  <a:srgbClr val="3495AF"/>
                </a:solidFill>
              </a:rPr>
              <a:t>string</a:t>
            </a:r>
            <a:r>
              <a:t> expression;</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answer;</a:t>
            </a:r>
          </a:p>
          <a:p>
            <a:pPr defTabSz="457200">
              <a:tabLst>
                <a:tab pos="342900" algn="l"/>
              </a:tabLst>
              <a:defRPr b="1" sz="3500">
                <a:latin typeface="Courier New"/>
                <a:ea typeface="Courier New"/>
                <a:cs typeface="Courier New"/>
                <a:sym typeface="Courier New"/>
              </a:defRPr>
            </a:pPr>
            <a:r>
              <a:t>    </a:t>
            </a:r>
            <a:r>
              <a:rPr>
                <a:solidFill>
                  <a:srgbClr val="0433FF"/>
                </a:solidFill>
              </a:rPr>
              <a:t>do</a:t>
            </a:r>
            <a:r>
              <a:t> {</a:t>
            </a:r>
          </a:p>
          <a:p>
            <a:pPr defTabSz="457200">
              <a:tabLst>
                <a:tab pos="342900" algn="l"/>
              </a:tabLst>
              <a:defRPr b="1" sz="3500">
                <a:latin typeface="Courier New"/>
                <a:ea typeface="Courier New"/>
                <a:cs typeface="Courier New"/>
                <a:sym typeface="Courier New"/>
              </a:defRPr>
            </a:pPr>
            <a:r>
              <a:t>        expression = getLine(</a:t>
            </a:r>
            <a:r>
              <a:rPr>
                <a:solidFill>
                  <a:srgbClr val="B4261A"/>
                </a:solidFill>
              </a:rPr>
              <a:t>"Please enter a postfix expression (blank to quit): "</a:t>
            </a:r>
            <a:r>
              <a:t>);</a:t>
            </a:r>
          </a:p>
          <a:p>
            <a:pPr defTabSz="457200">
              <a:tabLst>
                <a:tab pos="342900" algn="l"/>
              </a:tabLst>
              <a:defRPr b="1" sz="3500">
                <a:latin typeface="Courier New"/>
                <a:ea typeface="Courier New"/>
                <a:cs typeface="Courier New"/>
                <a:sym typeface="Courier New"/>
              </a:defRPr>
            </a:pPr>
            <a:r>
              <a:t>        answer = parsePostfix(expression);</a:t>
            </a:r>
          </a:p>
          <a:p>
            <a:pPr defTabSz="457200">
              <a:tabLst>
                <a:tab pos="342900" algn="l"/>
              </a:tabLst>
              <a:defRPr b="1" sz="3500">
                <a:latin typeface="Courier New"/>
                <a:ea typeface="Courier New"/>
                <a:cs typeface="Courier New"/>
                <a:sym typeface="Courier New"/>
              </a:defRPr>
            </a:pPr>
            <a:r>
              <a:t>        cout &lt;&lt; </a:t>
            </a:r>
            <a:r>
              <a:rPr>
                <a:solidFill>
                  <a:srgbClr val="B4261A"/>
                </a:solidFill>
              </a:rPr>
              <a:t>"The answer is: "</a:t>
            </a:r>
            <a:r>
              <a:t> &lt;&lt; answer &lt;&lt; endl &lt;&lt; endl;</a:t>
            </a:r>
          </a:p>
          <a:p>
            <a:pPr defTabSz="457200">
              <a:tabLst>
                <a:tab pos="342900" algn="l"/>
              </a:tabLst>
              <a:defRPr b="1" sz="3500">
                <a:latin typeface="Courier New"/>
                <a:ea typeface="Courier New"/>
                <a:cs typeface="Courier New"/>
                <a:sym typeface="Courier New"/>
              </a:defRPr>
            </a:pPr>
            <a:r>
              <a:t>    } </a:t>
            </a:r>
            <a:r>
              <a:rPr>
                <a:solidFill>
                  <a:srgbClr val="0433FF"/>
                </a:solidFill>
              </a:rPr>
              <a:t>while</a:t>
            </a:r>
            <a:r>
              <a:t> (expression != </a:t>
            </a:r>
            <a:r>
              <a:rPr>
                <a:solidFill>
                  <a:srgbClr val="B4261A"/>
                </a:solidFill>
              </a:rPr>
              <a:t>""</a:t>
            </a:r>
            <a:r>
              <a:t>);</a:t>
            </a:r>
          </a:p>
          <a:p>
            <a:pPr defTabSz="457200">
              <a:tabLst>
                <a:tab pos="342900" algn="l"/>
              </a:tabLst>
              <a:defRPr b="1" sz="3500">
                <a:latin typeface="Courier New"/>
                <a:ea typeface="Courier New"/>
                <a:cs typeface="Courier New"/>
                <a:sym typeface="Courier New"/>
              </a:defRPr>
            </a:pPr>
            <a:r>
              <a:t>    </a:t>
            </a:r>
            <a:r>
              <a:rPr>
                <a:solidFill>
                  <a:srgbClr val="0433FF"/>
                </a:solidFill>
              </a:rPr>
              <a:t>return</a:t>
            </a:r>
            <a:r>
              <a:t> 0;</a:t>
            </a:r>
          </a:p>
          <a:p>
            <a:pPr defTabSz="457200">
              <a:tabLst>
                <a:tab pos="342900" algn="l"/>
              </a:tabLst>
              <a:defRPr b="1" sz="3500">
                <a:latin typeface="Courier New"/>
                <a:ea typeface="Courier New"/>
                <a:cs typeface="Courier New"/>
                <a:sym typeface="Courier New"/>
              </a:defRPr>
            </a:pPr>
            <a: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18" name="Group"/>
          <p:cNvGrpSpPr/>
          <p:nvPr/>
        </p:nvGrpSpPr>
        <p:grpSpPr>
          <a:xfrm>
            <a:off x="-57113" y="-6902"/>
            <a:ext cx="24498226" cy="1524590"/>
            <a:chOff x="1" y="0"/>
            <a:chExt cx="24498225" cy="1524588"/>
          </a:xfrm>
        </p:grpSpPr>
        <p:sp>
          <p:nvSpPr>
            <p:cNvPr id="316"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17"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19" name="int main() {…"/>
          <p:cNvSpPr txBox="1"/>
          <p:nvPr>
            <p:ph type="title" idx="4294967295"/>
          </p:nvPr>
        </p:nvSpPr>
        <p:spPr>
          <a:xfrm>
            <a:off x="623423" y="3200898"/>
            <a:ext cx="23137154" cy="5419777"/>
          </a:xfrm>
          <a:prstGeom prst="rect">
            <a:avLst/>
          </a:prstGeom>
          <a:ln w="63500">
            <a:solidFill>
              <a:srgbClr val="7F0325"/>
            </a:solidFill>
          </a:ln>
        </p:spPr>
        <p:txBody>
          <a:bodyPr anchor="t"/>
          <a:lstStyle/>
          <a:p>
            <a:pPr defTabSz="457200">
              <a:tabLst>
                <a:tab pos="342900" algn="l"/>
              </a:tabLst>
              <a:defRPr b="1" sz="3500">
                <a:solidFill>
                  <a:srgbClr val="0433FF"/>
                </a:solidFill>
                <a:latin typeface="Courier New"/>
                <a:ea typeface="Courier New"/>
                <a:cs typeface="Courier New"/>
                <a:sym typeface="Courier New"/>
              </a:defRPr>
            </a:pPr>
            <a:r>
              <a:t>int</a:t>
            </a:r>
            <a:r>
              <a:rPr>
                <a:solidFill>
                  <a:srgbClr val="000000"/>
                </a:solidFill>
              </a:rPr>
              <a:t> main() {</a:t>
            </a:r>
          </a:p>
          <a:p>
            <a:pPr defTabSz="457200">
              <a:tabLst>
                <a:tab pos="342900" algn="l"/>
              </a:tabLst>
              <a:defRPr b="1" sz="3500">
                <a:latin typeface="Courier New"/>
                <a:ea typeface="Courier New"/>
                <a:cs typeface="Courier New"/>
                <a:sym typeface="Courier New"/>
              </a:defRPr>
            </a:pPr>
            <a:r>
              <a:t>    </a:t>
            </a:r>
            <a:r>
              <a:rPr>
                <a:solidFill>
                  <a:srgbClr val="3495AF"/>
                </a:solidFill>
              </a:rPr>
              <a:t>string</a:t>
            </a:r>
            <a:r>
              <a:t> expression;</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answer;</a:t>
            </a:r>
          </a:p>
          <a:p>
            <a:pPr defTabSz="457200">
              <a:tabLst>
                <a:tab pos="342900" algn="l"/>
              </a:tabLst>
              <a:defRPr b="1" sz="3500">
                <a:latin typeface="Courier New"/>
                <a:ea typeface="Courier New"/>
                <a:cs typeface="Courier New"/>
                <a:sym typeface="Courier New"/>
              </a:defRPr>
            </a:pPr>
            <a:r>
              <a:t>    </a:t>
            </a:r>
            <a:r>
              <a:rPr>
                <a:solidFill>
                  <a:srgbClr val="0433FF"/>
                </a:solidFill>
              </a:rPr>
              <a:t>do</a:t>
            </a:r>
            <a:r>
              <a:t> {</a:t>
            </a:r>
          </a:p>
          <a:p>
            <a:pPr defTabSz="457200">
              <a:tabLst>
                <a:tab pos="342900" algn="l"/>
              </a:tabLst>
              <a:defRPr b="1" sz="3500">
                <a:latin typeface="Courier New"/>
                <a:ea typeface="Courier New"/>
                <a:cs typeface="Courier New"/>
                <a:sym typeface="Courier New"/>
              </a:defRPr>
            </a:pPr>
            <a:r>
              <a:t>        expression = getLine(</a:t>
            </a:r>
            <a:r>
              <a:rPr>
                <a:solidFill>
                  <a:srgbClr val="B4261A"/>
                </a:solidFill>
              </a:rPr>
              <a:t>"Please enter a postfix expression (blank to quit): "</a:t>
            </a:r>
            <a:r>
              <a:t>);</a:t>
            </a:r>
          </a:p>
          <a:p>
            <a:pPr defTabSz="457200">
              <a:tabLst>
                <a:tab pos="342900" algn="l"/>
              </a:tabLst>
              <a:defRPr b="1" sz="3500">
                <a:latin typeface="Courier New"/>
                <a:ea typeface="Courier New"/>
                <a:cs typeface="Courier New"/>
                <a:sym typeface="Courier New"/>
              </a:defRPr>
            </a:pPr>
            <a:r>
              <a:t>        answer = parsePostfix(expression);</a:t>
            </a:r>
          </a:p>
          <a:p>
            <a:pPr defTabSz="457200">
              <a:tabLst>
                <a:tab pos="342900" algn="l"/>
              </a:tabLst>
              <a:defRPr b="1" sz="3500">
                <a:latin typeface="Courier New"/>
                <a:ea typeface="Courier New"/>
                <a:cs typeface="Courier New"/>
                <a:sym typeface="Courier New"/>
              </a:defRPr>
            </a:pPr>
            <a:r>
              <a:t>        cout &lt;&lt; </a:t>
            </a:r>
            <a:r>
              <a:rPr>
                <a:solidFill>
                  <a:srgbClr val="B4261A"/>
                </a:solidFill>
              </a:rPr>
              <a:t>"The answer is: "</a:t>
            </a:r>
            <a:r>
              <a:t> &lt;&lt; answer &lt;&lt; endl &lt;&lt; endl;</a:t>
            </a:r>
          </a:p>
          <a:p>
            <a:pPr defTabSz="457200">
              <a:tabLst>
                <a:tab pos="342900" algn="l"/>
              </a:tabLst>
              <a:defRPr b="1" sz="3500">
                <a:latin typeface="Courier New"/>
                <a:ea typeface="Courier New"/>
                <a:cs typeface="Courier New"/>
                <a:sym typeface="Courier New"/>
              </a:defRPr>
            </a:pPr>
            <a:r>
              <a:t>    } </a:t>
            </a:r>
            <a:r>
              <a:rPr>
                <a:solidFill>
                  <a:srgbClr val="0433FF"/>
                </a:solidFill>
              </a:rPr>
              <a:t>while</a:t>
            </a:r>
            <a:r>
              <a:t> (expression != </a:t>
            </a:r>
            <a:r>
              <a:rPr>
                <a:solidFill>
                  <a:srgbClr val="B4261A"/>
                </a:solidFill>
              </a:rPr>
              <a:t>""</a:t>
            </a:r>
            <a:r>
              <a:t>);</a:t>
            </a:r>
          </a:p>
          <a:p>
            <a:pPr defTabSz="457200">
              <a:tabLst>
                <a:tab pos="342900" algn="l"/>
              </a:tabLst>
              <a:defRPr b="1" sz="3500">
                <a:latin typeface="Courier New"/>
                <a:ea typeface="Courier New"/>
                <a:cs typeface="Courier New"/>
                <a:sym typeface="Courier New"/>
              </a:defRPr>
            </a:pPr>
            <a:r>
              <a:t>    </a:t>
            </a:r>
            <a:r>
              <a:rPr>
                <a:solidFill>
                  <a:srgbClr val="0433FF"/>
                </a:solidFill>
              </a:rPr>
              <a:t>return</a:t>
            </a:r>
            <a:r>
              <a:t> 0;</a:t>
            </a:r>
          </a:p>
          <a:p>
            <a:pPr defTabSz="457200">
              <a:tabLst>
                <a:tab pos="342900" algn="l"/>
              </a:tabLst>
              <a:defRPr b="1" sz="3500">
                <a:latin typeface="Courier New"/>
                <a:ea typeface="Courier New"/>
                <a:cs typeface="Courier New"/>
                <a:sym typeface="Courier New"/>
              </a:defRPr>
            </a:pPr>
            <a:r>
              <a:t>}</a:t>
            </a:r>
          </a:p>
        </p:txBody>
      </p:sp>
      <p:sp>
        <p:nvSpPr>
          <p:cNvPr id="320" name="main():"/>
          <p:cNvSpPr txBox="1"/>
          <p:nvPr/>
        </p:nvSpPr>
        <p:spPr>
          <a:xfrm>
            <a:off x="2094570" y="1920826"/>
            <a:ext cx="19138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main():</a:t>
            </a:r>
          </a:p>
        </p:txBody>
      </p:sp>
      <p:sp>
        <p:nvSpPr>
          <p:cNvPr id="321" name="do / while to continue until user quits"/>
          <p:cNvSpPr txBox="1"/>
          <p:nvPr/>
        </p:nvSpPr>
        <p:spPr>
          <a:xfrm>
            <a:off x="3566450" y="4593540"/>
            <a:ext cx="11008213"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do / while to continue until user quits</a:t>
            </a:r>
          </a:p>
        </p:txBody>
      </p:sp>
      <p:sp>
        <p:nvSpPr>
          <p:cNvPr id="322" name="Rounded Rectangle"/>
          <p:cNvSpPr/>
          <p:nvPr/>
        </p:nvSpPr>
        <p:spPr>
          <a:xfrm>
            <a:off x="1615404" y="4728073"/>
            <a:ext cx="1526309" cy="576117"/>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23" name="Rounded Rectangle"/>
          <p:cNvSpPr/>
          <p:nvPr/>
        </p:nvSpPr>
        <p:spPr>
          <a:xfrm>
            <a:off x="1615404" y="6823792"/>
            <a:ext cx="7564961"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27" name="Group"/>
          <p:cNvGrpSpPr/>
          <p:nvPr/>
        </p:nvGrpSpPr>
        <p:grpSpPr>
          <a:xfrm>
            <a:off x="-57113" y="-6902"/>
            <a:ext cx="24498226" cy="1524590"/>
            <a:chOff x="1" y="0"/>
            <a:chExt cx="24498225" cy="1524588"/>
          </a:xfrm>
        </p:grpSpPr>
        <p:sp>
          <p:nvSpPr>
            <p:cNvPr id="32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26"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28" name="string getNextToken(string &amp;expression) {…"/>
          <p:cNvSpPr txBox="1"/>
          <p:nvPr>
            <p:ph type="title" idx="4294967295"/>
          </p:nvPr>
        </p:nvSpPr>
        <p:spPr>
          <a:xfrm>
            <a:off x="623423" y="3200898"/>
            <a:ext cx="23137154" cy="9361941"/>
          </a:xfrm>
          <a:prstGeom prst="rect">
            <a:avLst/>
          </a:prstGeom>
          <a:ln w="63500">
            <a:solidFill>
              <a:srgbClr val="7F0325"/>
            </a:solidFill>
          </a:ln>
        </p:spPr>
        <p:txBody>
          <a:bodyPr anchor="t"/>
          <a:lstStyle/>
          <a:p>
            <a:pPr defTabSz="452627">
              <a:tabLst>
                <a:tab pos="330200" algn="l"/>
              </a:tabLst>
              <a:defRPr b="1" sz="3762">
                <a:latin typeface="Courier New"/>
                <a:ea typeface="Courier New"/>
                <a:cs typeface="Courier New"/>
                <a:sym typeface="Courier New"/>
              </a:defRPr>
            </a:pPr>
            <a:r>
              <a:t>string getNextToken(string &amp;expression) {</a:t>
            </a:r>
          </a:p>
          <a:p>
            <a:pPr defTabSz="452627">
              <a:tabLst>
                <a:tab pos="330200" algn="l"/>
              </a:tabLst>
              <a:defRPr b="1" sz="3762">
                <a:latin typeface="Courier New"/>
                <a:ea typeface="Courier New"/>
                <a:cs typeface="Courier New"/>
                <a:sym typeface="Courier New"/>
              </a:defRPr>
            </a:pPr>
            <a:r>
              <a:t>    </a:t>
            </a:r>
            <a:r>
              <a:rPr>
                <a:solidFill>
                  <a:srgbClr val="008F00"/>
                </a:solidFill>
              </a:rPr>
              <a:t>// pull out the substring up to the first space</a:t>
            </a:r>
            <a:endParaRPr>
              <a:solidFill>
                <a:srgbClr val="008F00"/>
              </a:solidFill>
            </a:endParaRPr>
          </a:p>
          <a:p>
            <a:pPr defTabSz="452627">
              <a:tabLst>
                <a:tab pos="330200" algn="l"/>
              </a:tabLst>
              <a:defRPr b="1" sz="3762">
                <a:solidFill>
                  <a:srgbClr val="008F00"/>
                </a:solidFill>
                <a:latin typeface="Courier New"/>
                <a:ea typeface="Courier New"/>
                <a:cs typeface="Courier New"/>
                <a:sym typeface="Courier New"/>
              </a:defRPr>
            </a:pPr>
            <a:r>
              <a:t>    // and return the token, removing it from the expression</a:t>
            </a:r>
          </a:p>
          <a:p>
            <a:pPr defTabSz="452627">
              <a:tabLst>
                <a:tab pos="330200" algn="l"/>
              </a:tabLst>
              <a:defRPr b="1" sz="3762">
                <a:latin typeface="Courier New"/>
                <a:ea typeface="Courier New"/>
                <a:cs typeface="Courier New"/>
                <a:sym typeface="Courier New"/>
              </a:defRPr>
            </a:pPr>
          </a:p>
          <a:p>
            <a:pPr defTabSz="452627">
              <a:tabLst>
                <a:tab pos="330200" algn="l"/>
              </a:tabLst>
              <a:defRPr b="1" sz="3762">
                <a:latin typeface="Courier New"/>
                <a:ea typeface="Courier New"/>
                <a:cs typeface="Courier New"/>
                <a:sym typeface="Courier New"/>
              </a:defRPr>
            </a:pPr>
            <a:r>
              <a:t>    string token;</a:t>
            </a:r>
          </a:p>
          <a:p>
            <a:pPr defTabSz="452627">
              <a:tabLst>
                <a:tab pos="330200" algn="l"/>
              </a:tabLst>
              <a:defRPr b="1" sz="3762">
                <a:latin typeface="Courier New"/>
                <a:ea typeface="Courier New"/>
                <a:cs typeface="Courier New"/>
                <a:sym typeface="Courier New"/>
              </a:defRPr>
            </a:pPr>
            <a:r>
              <a:t>    </a:t>
            </a:r>
            <a:r>
              <a:rPr>
                <a:solidFill>
                  <a:srgbClr val="0433FF"/>
                </a:solidFill>
              </a:rPr>
              <a:t>int</a:t>
            </a:r>
            <a:r>
              <a:t> sepLoc = expression.find(SEPARATOR);</a:t>
            </a:r>
          </a:p>
          <a:p>
            <a:pPr defTabSz="452627">
              <a:tabLst>
                <a:tab pos="330200" algn="l"/>
              </a:tabLst>
              <a:defRPr b="1" sz="3762">
                <a:latin typeface="Courier New"/>
                <a:ea typeface="Courier New"/>
                <a:cs typeface="Courier New"/>
                <a:sym typeface="Courier New"/>
              </a:defRPr>
            </a:pPr>
            <a:r>
              <a:t>    </a:t>
            </a:r>
            <a:r>
              <a:rPr>
                <a:solidFill>
                  <a:srgbClr val="0433FF"/>
                </a:solidFill>
              </a:rPr>
              <a:t>if</a:t>
            </a:r>
            <a:r>
              <a:t> (sepLoc != (</a:t>
            </a:r>
            <a:r>
              <a:rPr>
                <a:solidFill>
                  <a:srgbClr val="0433FF"/>
                </a:solidFill>
              </a:rPr>
              <a:t>int</a:t>
            </a:r>
            <a:r>
              <a:t>) string::npos) {</a:t>
            </a:r>
          </a:p>
          <a:p>
            <a:pPr defTabSz="452627">
              <a:tabLst>
                <a:tab pos="330200" algn="l"/>
              </a:tabLst>
              <a:defRPr b="1" sz="3762">
                <a:latin typeface="Courier New"/>
                <a:ea typeface="Courier New"/>
                <a:cs typeface="Courier New"/>
                <a:sym typeface="Courier New"/>
              </a:defRPr>
            </a:pPr>
            <a:r>
              <a:t>        token = expression.substr(0,sepLoc);</a:t>
            </a:r>
          </a:p>
          <a:p>
            <a:pPr defTabSz="452627">
              <a:tabLst>
                <a:tab pos="330200" algn="l"/>
              </a:tabLst>
              <a:defRPr b="1" sz="3762">
                <a:latin typeface="Courier New"/>
                <a:ea typeface="Courier New"/>
                <a:cs typeface="Courier New"/>
                <a:sym typeface="Courier New"/>
              </a:defRPr>
            </a:pPr>
            <a:r>
              <a:t>        expression = expression.substr(sepLoc+1,expression.size()-sepLoc);</a:t>
            </a:r>
          </a:p>
          <a:p>
            <a:pPr defTabSz="452627">
              <a:tabLst>
                <a:tab pos="330200" algn="l"/>
              </a:tabLst>
              <a:defRPr b="1" sz="3762">
                <a:latin typeface="Courier New"/>
                <a:ea typeface="Courier New"/>
                <a:cs typeface="Courier New"/>
                <a:sym typeface="Courier New"/>
              </a:defRPr>
            </a:pPr>
            <a:r>
              <a:t>        </a:t>
            </a:r>
            <a:r>
              <a:rPr>
                <a:solidFill>
                  <a:srgbClr val="0433FF"/>
                </a:solidFill>
              </a:rPr>
              <a:t>return</a:t>
            </a:r>
            <a:r>
              <a:t> token;</a:t>
            </a:r>
          </a:p>
          <a:p>
            <a:pPr defTabSz="452627">
              <a:tabLst>
                <a:tab pos="330200" algn="l"/>
              </a:tabLst>
              <a:defRPr b="1" sz="3762">
                <a:latin typeface="Courier New"/>
                <a:ea typeface="Courier New"/>
                <a:cs typeface="Courier New"/>
                <a:sym typeface="Courier New"/>
              </a:defRPr>
            </a:pPr>
            <a:r>
              <a:t>    }</a:t>
            </a:r>
          </a:p>
          <a:p>
            <a:pPr defTabSz="452627">
              <a:tabLst>
                <a:tab pos="330200" algn="l"/>
              </a:tabLst>
              <a:defRPr b="1" sz="3762">
                <a:latin typeface="Courier New"/>
                <a:ea typeface="Courier New"/>
                <a:cs typeface="Courier New"/>
                <a:sym typeface="Courier New"/>
              </a:defRPr>
            </a:pPr>
            <a:r>
              <a:t>    </a:t>
            </a:r>
            <a:r>
              <a:rPr>
                <a:solidFill>
                  <a:srgbClr val="0433FF"/>
                </a:solidFill>
              </a:rPr>
              <a:t>else</a:t>
            </a:r>
            <a:r>
              <a:t> {</a:t>
            </a:r>
          </a:p>
          <a:p>
            <a:pPr defTabSz="452627">
              <a:tabLst>
                <a:tab pos="330200" algn="l"/>
              </a:tabLst>
              <a:defRPr b="1" sz="3762">
                <a:latin typeface="Courier New"/>
                <a:ea typeface="Courier New"/>
                <a:cs typeface="Courier New"/>
                <a:sym typeface="Courier New"/>
              </a:defRPr>
            </a:pPr>
            <a:r>
              <a:t>        token = expression;</a:t>
            </a:r>
          </a:p>
          <a:p>
            <a:pPr defTabSz="452627">
              <a:tabLst>
                <a:tab pos="330200" algn="l"/>
              </a:tabLst>
              <a:defRPr b="1" sz="3762">
                <a:latin typeface="Courier New"/>
                <a:ea typeface="Courier New"/>
                <a:cs typeface="Courier New"/>
                <a:sym typeface="Courier New"/>
              </a:defRPr>
            </a:pPr>
            <a:r>
              <a:t>        expression = </a:t>
            </a:r>
            <a:r>
              <a:rPr>
                <a:solidFill>
                  <a:srgbClr val="B4261A"/>
                </a:solidFill>
              </a:rPr>
              <a:t>""</a:t>
            </a:r>
            <a:r>
              <a:t>;</a:t>
            </a:r>
          </a:p>
          <a:p>
            <a:pPr defTabSz="452627">
              <a:tabLst>
                <a:tab pos="330200" algn="l"/>
              </a:tabLst>
              <a:defRPr b="1" sz="3762">
                <a:latin typeface="Courier New"/>
                <a:ea typeface="Courier New"/>
                <a:cs typeface="Courier New"/>
                <a:sym typeface="Courier New"/>
              </a:defRPr>
            </a:pPr>
            <a:r>
              <a:t>        </a:t>
            </a:r>
            <a:r>
              <a:rPr>
                <a:solidFill>
                  <a:srgbClr val="0433FF"/>
                </a:solidFill>
              </a:rPr>
              <a:t>return</a:t>
            </a:r>
            <a:r>
              <a:t> token;</a:t>
            </a:r>
          </a:p>
          <a:p>
            <a:pPr defTabSz="452627">
              <a:tabLst>
                <a:tab pos="330200" algn="l"/>
              </a:tabLst>
              <a:defRPr b="1" sz="3762">
                <a:latin typeface="Courier New"/>
                <a:ea typeface="Courier New"/>
                <a:cs typeface="Courier New"/>
                <a:sym typeface="Courier New"/>
              </a:defRPr>
            </a:pPr>
            <a:r>
              <a:t>    }</a:t>
            </a:r>
          </a:p>
          <a:p>
            <a:pPr defTabSz="452627">
              <a:tabLst>
                <a:tab pos="330200" algn="l"/>
              </a:tabLst>
              <a:defRPr b="1" sz="3762">
                <a:latin typeface="Courier New"/>
                <a:ea typeface="Courier New"/>
                <a:cs typeface="Courier New"/>
                <a:sym typeface="Courier New"/>
              </a:defRPr>
            </a:pPr>
            <a:r>
              <a:t>}</a:t>
            </a:r>
          </a:p>
        </p:txBody>
      </p:sp>
      <p:sp>
        <p:nvSpPr>
          <p:cNvPr id="329" name="getNextToken():"/>
          <p:cNvSpPr txBox="1"/>
          <p:nvPr/>
        </p:nvSpPr>
        <p:spPr>
          <a:xfrm>
            <a:off x="870924" y="1920826"/>
            <a:ext cx="43611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getNextToken():</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33" name="Group"/>
          <p:cNvGrpSpPr/>
          <p:nvPr/>
        </p:nvGrpSpPr>
        <p:grpSpPr>
          <a:xfrm>
            <a:off x="-57113" y="-6902"/>
            <a:ext cx="24498226" cy="1524590"/>
            <a:chOff x="1" y="0"/>
            <a:chExt cx="24498225" cy="1524588"/>
          </a:xfrm>
        </p:grpSpPr>
        <p:sp>
          <p:nvSpPr>
            <p:cNvPr id="33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32"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34" name="string getNextToken(string &amp;expression) {…"/>
          <p:cNvSpPr txBox="1"/>
          <p:nvPr>
            <p:ph type="title" idx="4294967295"/>
          </p:nvPr>
        </p:nvSpPr>
        <p:spPr>
          <a:xfrm>
            <a:off x="623423" y="3200898"/>
            <a:ext cx="23137154" cy="9361941"/>
          </a:xfrm>
          <a:prstGeom prst="rect">
            <a:avLst/>
          </a:prstGeom>
          <a:ln w="63500">
            <a:solidFill>
              <a:srgbClr val="7F0325"/>
            </a:solidFill>
          </a:ln>
        </p:spPr>
        <p:txBody>
          <a:bodyPr anchor="t"/>
          <a:lstStyle/>
          <a:p>
            <a:pPr defTabSz="452627">
              <a:tabLst>
                <a:tab pos="330200" algn="l"/>
              </a:tabLst>
              <a:defRPr b="1" sz="3762">
                <a:latin typeface="Courier New"/>
                <a:ea typeface="Courier New"/>
                <a:cs typeface="Courier New"/>
                <a:sym typeface="Courier New"/>
              </a:defRPr>
            </a:pPr>
            <a:r>
              <a:t>string getNextToken(string &amp;expression) {</a:t>
            </a:r>
          </a:p>
          <a:p>
            <a:pPr defTabSz="452627">
              <a:tabLst>
                <a:tab pos="330200" algn="l"/>
              </a:tabLst>
              <a:defRPr b="1" sz="3762">
                <a:latin typeface="Courier New"/>
                <a:ea typeface="Courier New"/>
                <a:cs typeface="Courier New"/>
                <a:sym typeface="Courier New"/>
              </a:defRPr>
            </a:pPr>
            <a:r>
              <a:t>    </a:t>
            </a:r>
            <a:r>
              <a:rPr>
                <a:solidFill>
                  <a:srgbClr val="008F00"/>
                </a:solidFill>
              </a:rPr>
              <a:t>// pull out the substring up to the first space</a:t>
            </a:r>
            <a:endParaRPr>
              <a:solidFill>
                <a:srgbClr val="008F00"/>
              </a:solidFill>
            </a:endParaRPr>
          </a:p>
          <a:p>
            <a:pPr defTabSz="452627">
              <a:tabLst>
                <a:tab pos="330200" algn="l"/>
              </a:tabLst>
              <a:defRPr b="1" sz="3762">
                <a:solidFill>
                  <a:srgbClr val="008F00"/>
                </a:solidFill>
                <a:latin typeface="Courier New"/>
                <a:ea typeface="Courier New"/>
                <a:cs typeface="Courier New"/>
                <a:sym typeface="Courier New"/>
              </a:defRPr>
            </a:pPr>
            <a:r>
              <a:t>    // and return the token, removing it from the expression</a:t>
            </a:r>
          </a:p>
          <a:p>
            <a:pPr defTabSz="452627">
              <a:tabLst>
                <a:tab pos="330200" algn="l"/>
              </a:tabLst>
              <a:defRPr b="1" sz="3762">
                <a:latin typeface="Courier New"/>
                <a:ea typeface="Courier New"/>
                <a:cs typeface="Courier New"/>
                <a:sym typeface="Courier New"/>
              </a:defRPr>
            </a:pPr>
          </a:p>
          <a:p>
            <a:pPr defTabSz="452627">
              <a:tabLst>
                <a:tab pos="330200" algn="l"/>
              </a:tabLst>
              <a:defRPr b="1" sz="3762">
                <a:latin typeface="Courier New"/>
                <a:ea typeface="Courier New"/>
                <a:cs typeface="Courier New"/>
                <a:sym typeface="Courier New"/>
              </a:defRPr>
            </a:pPr>
            <a:r>
              <a:t>    string token;</a:t>
            </a:r>
          </a:p>
          <a:p>
            <a:pPr defTabSz="452627">
              <a:tabLst>
                <a:tab pos="330200" algn="l"/>
              </a:tabLst>
              <a:defRPr b="1" sz="3762">
                <a:latin typeface="Courier New"/>
                <a:ea typeface="Courier New"/>
                <a:cs typeface="Courier New"/>
                <a:sym typeface="Courier New"/>
              </a:defRPr>
            </a:pPr>
            <a:r>
              <a:t>    </a:t>
            </a:r>
            <a:r>
              <a:rPr>
                <a:solidFill>
                  <a:srgbClr val="0433FF"/>
                </a:solidFill>
              </a:rPr>
              <a:t>int</a:t>
            </a:r>
            <a:r>
              <a:t> sepLoc = expression.find(SEPARATOR);</a:t>
            </a:r>
          </a:p>
          <a:p>
            <a:pPr defTabSz="452627">
              <a:tabLst>
                <a:tab pos="330200" algn="l"/>
              </a:tabLst>
              <a:defRPr b="1" sz="3762">
                <a:latin typeface="Courier New"/>
                <a:ea typeface="Courier New"/>
                <a:cs typeface="Courier New"/>
                <a:sym typeface="Courier New"/>
              </a:defRPr>
            </a:pPr>
            <a:r>
              <a:t>    </a:t>
            </a:r>
            <a:r>
              <a:rPr>
                <a:solidFill>
                  <a:srgbClr val="0433FF"/>
                </a:solidFill>
              </a:rPr>
              <a:t>if</a:t>
            </a:r>
            <a:r>
              <a:t> (sepLoc != (</a:t>
            </a:r>
            <a:r>
              <a:rPr>
                <a:solidFill>
                  <a:srgbClr val="0433FF"/>
                </a:solidFill>
              </a:rPr>
              <a:t>int</a:t>
            </a:r>
            <a:r>
              <a:t>) string::npos) {</a:t>
            </a:r>
          </a:p>
          <a:p>
            <a:pPr defTabSz="452627">
              <a:tabLst>
                <a:tab pos="330200" algn="l"/>
              </a:tabLst>
              <a:defRPr b="1" sz="3762">
                <a:latin typeface="Courier New"/>
                <a:ea typeface="Courier New"/>
                <a:cs typeface="Courier New"/>
                <a:sym typeface="Courier New"/>
              </a:defRPr>
            </a:pPr>
            <a:r>
              <a:t>        token = expression.substr(0,sepLoc);</a:t>
            </a:r>
          </a:p>
          <a:p>
            <a:pPr defTabSz="452627">
              <a:tabLst>
                <a:tab pos="330200" algn="l"/>
              </a:tabLst>
              <a:defRPr b="1" sz="3762">
                <a:latin typeface="Courier New"/>
                <a:ea typeface="Courier New"/>
                <a:cs typeface="Courier New"/>
                <a:sym typeface="Courier New"/>
              </a:defRPr>
            </a:pPr>
            <a:r>
              <a:t>        expression = expression.substr(sepLoc+1,expression.size()-sepLoc);</a:t>
            </a:r>
          </a:p>
          <a:p>
            <a:pPr defTabSz="452627">
              <a:tabLst>
                <a:tab pos="330200" algn="l"/>
              </a:tabLst>
              <a:defRPr b="1" sz="3762">
                <a:latin typeface="Courier New"/>
                <a:ea typeface="Courier New"/>
                <a:cs typeface="Courier New"/>
                <a:sym typeface="Courier New"/>
              </a:defRPr>
            </a:pPr>
            <a:r>
              <a:t>        </a:t>
            </a:r>
            <a:r>
              <a:rPr>
                <a:solidFill>
                  <a:srgbClr val="0433FF"/>
                </a:solidFill>
              </a:rPr>
              <a:t>return</a:t>
            </a:r>
            <a:r>
              <a:t> token;</a:t>
            </a:r>
          </a:p>
          <a:p>
            <a:pPr defTabSz="452627">
              <a:tabLst>
                <a:tab pos="330200" algn="l"/>
              </a:tabLst>
              <a:defRPr b="1" sz="3762">
                <a:latin typeface="Courier New"/>
                <a:ea typeface="Courier New"/>
                <a:cs typeface="Courier New"/>
                <a:sym typeface="Courier New"/>
              </a:defRPr>
            </a:pPr>
            <a:r>
              <a:t>    }</a:t>
            </a:r>
          </a:p>
          <a:p>
            <a:pPr defTabSz="452627">
              <a:tabLst>
                <a:tab pos="330200" algn="l"/>
              </a:tabLst>
              <a:defRPr b="1" sz="3762">
                <a:latin typeface="Courier New"/>
                <a:ea typeface="Courier New"/>
                <a:cs typeface="Courier New"/>
                <a:sym typeface="Courier New"/>
              </a:defRPr>
            </a:pPr>
            <a:r>
              <a:t>    </a:t>
            </a:r>
            <a:r>
              <a:rPr>
                <a:solidFill>
                  <a:srgbClr val="0433FF"/>
                </a:solidFill>
              </a:rPr>
              <a:t>else</a:t>
            </a:r>
            <a:r>
              <a:t> {</a:t>
            </a:r>
          </a:p>
          <a:p>
            <a:pPr defTabSz="452627">
              <a:tabLst>
                <a:tab pos="330200" algn="l"/>
              </a:tabLst>
              <a:defRPr b="1" sz="3762">
                <a:latin typeface="Courier New"/>
                <a:ea typeface="Courier New"/>
                <a:cs typeface="Courier New"/>
                <a:sym typeface="Courier New"/>
              </a:defRPr>
            </a:pPr>
            <a:r>
              <a:t>        token = expression;</a:t>
            </a:r>
          </a:p>
          <a:p>
            <a:pPr defTabSz="452627">
              <a:tabLst>
                <a:tab pos="330200" algn="l"/>
              </a:tabLst>
              <a:defRPr b="1" sz="3762">
                <a:latin typeface="Courier New"/>
                <a:ea typeface="Courier New"/>
                <a:cs typeface="Courier New"/>
                <a:sym typeface="Courier New"/>
              </a:defRPr>
            </a:pPr>
            <a:r>
              <a:t>        expression = </a:t>
            </a:r>
            <a:r>
              <a:rPr>
                <a:solidFill>
                  <a:srgbClr val="B4261A"/>
                </a:solidFill>
              </a:rPr>
              <a:t>""</a:t>
            </a:r>
            <a:r>
              <a:t>;</a:t>
            </a:r>
          </a:p>
          <a:p>
            <a:pPr defTabSz="452627">
              <a:tabLst>
                <a:tab pos="330200" algn="l"/>
              </a:tabLst>
              <a:defRPr b="1" sz="3762">
                <a:latin typeface="Courier New"/>
                <a:ea typeface="Courier New"/>
                <a:cs typeface="Courier New"/>
                <a:sym typeface="Courier New"/>
              </a:defRPr>
            </a:pPr>
            <a:r>
              <a:t>        </a:t>
            </a:r>
            <a:r>
              <a:rPr>
                <a:solidFill>
                  <a:srgbClr val="0433FF"/>
                </a:solidFill>
              </a:rPr>
              <a:t>return</a:t>
            </a:r>
            <a:r>
              <a:t> token;</a:t>
            </a:r>
          </a:p>
          <a:p>
            <a:pPr defTabSz="452627">
              <a:tabLst>
                <a:tab pos="330200" algn="l"/>
              </a:tabLst>
              <a:defRPr b="1" sz="3762">
                <a:latin typeface="Courier New"/>
                <a:ea typeface="Courier New"/>
                <a:cs typeface="Courier New"/>
                <a:sym typeface="Courier New"/>
              </a:defRPr>
            </a:pPr>
            <a:r>
              <a:t>    }</a:t>
            </a:r>
          </a:p>
          <a:p>
            <a:pPr defTabSz="452627">
              <a:tabLst>
                <a:tab pos="330200" algn="l"/>
              </a:tabLst>
              <a:defRPr b="1" sz="3762">
                <a:latin typeface="Courier New"/>
                <a:ea typeface="Courier New"/>
                <a:cs typeface="Courier New"/>
                <a:sym typeface="Courier New"/>
              </a:defRPr>
            </a:pPr>
            <a:r>
              <a:t>}</a:t>
            </a:r>
          </a:p>
        </p:txBody>
      </p:sp>
      <p:sp>
        <p:nvSpPr>
          <p:cNvPr id="335" name="getNextToken():"/>
          <p:cNvSpPr txBox="1"/>
          <p:nvPr/>
        </p:nvSpPr>
        <p:spPr>
          <a:xfrm>
            <a:off x="870924" y="1920826"/>
            <a:ext cx="43611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getNextToken():</a:t>
            </a:r>
          </a:p>
        </p:txBody>
      </p:sp>
      <p:sp>
        <p:nvSpPr>
          <p:cNvPr id="336" name="string functions!"/>
          <p:cNvSpPr txBox="1"/>
          <p:nvPr/>
        </p:nvSpPr>
        <p:spPr>
          <a:xfrm>
            <a:off x="9303863" y="8716665"/>
            <a:ext cx="11008212"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string functions!</a:t>
            </a:r>
          </a:p>
        </p:txBody>
      </p:sp>
      <p:sp>
        <p:nvSpPr>
          <p:cNvPr id="337" name="Rounded Rectangle"/>
          <p:cNvSpPr/>
          <p:nvPr/>
        </p:nvSpPr>
        <p:spPr>
          <a:xfrm>
            <a:off x="5496595" y="6006246"/>
            <a:ext cx="8271590"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38" name="Rounded Rectangle"/>
          <p:cNvSpPr/>
          <p:nvPr/>
        </p:nvSpPr>
        <p:spPr>
          <a:xfrm>
            <a:off x="5173602" y="7117606"/>
            <a:ext cx="8271589"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39" name="Rounded Rectangle"/>
          <p:cNvSpPr/>
          <p:nvPr/>
        </p:nvSpPr>
        <p:spPr>
          <a:xfrm>
            <a:off x="6763078" y="7636743"/>
            <a:ext cx="15451594"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3" name="Group"/>
          <p:cNvGrpSpPr/>
          <p:nvPr/>
        </p:nvGrpSpPr>
        <p:grpSpPr>
          <a:xfrm>
            <a:off x="-57113" y="-6902"/>
            <a:ext cx="24498226" cy="1524590"/>
            <a:chOff x="1" y="0"/>
            <a:chExt cx="24498225" cy="1524588"/>
          </a:xfrm>
        </p:grpSpPr>
        <p:sp>
          <p:nvSpPr>
            <p:cNvPr id="34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42"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44" name="double parsePostfix(string expression) {…"/>
          <p:cNvSpPr txBox="1"/>
          <p:nvPr>
            <p:ph type="title" idx="4294967295"/>
          </p:nvPr>
        </p:nvSpPr>
        <p:spPr>
          <a:xfrm>
            <a:off x="623423" y="3200898"/>
            <a:ext cx="23137154" cy="9361941"/>
          </a:xfrm>
          <a:prstGeom prst="rect">
            <a:avLst/>
          </a:prstGeom>
          <a:ln w="63500">
            <a:solidFill>
              <a:srgbClr val="7F0325"/>
            </a:solidFill>
          </a:ln>
        </p:spPr>
        <p:txBody>
          <a:bodyPr anchor="t"/>
          <a:lstStyle/>
          <a:p>
            <a:pPr defTabSz="457200">
              <a:tabLst>
                <a:tab pos="342900" algn="l"/>
              </a:tabLst>
              <a:defRPr b="1" sz="3100">
                <a:solidFill>
                  <a:srgbClr val="0433FF"/>
                </a:solidFill>
                <a:latin typeface="Courier New"/>
                <a:ea typeface="Courier New"/>
                <a:cs typeface="Courier New"/>
                <a:sym typeface="Courier New"/>
              </a:defRPr>
            </a:pPr>
            <a:r>
              <a:t>double</a:t>
            </a:r>
            <a:r>
              <a:rPr>
                <a:solidFill>
                  <a:srgbClr val="000000"/>
                </a:solidFill>
              </a:rPr>
              <a:t> parsePostfix(</a:t>
            </a:r>
            <a:r>
              <a:rPr>
                <a:solidFill>
                  <a:srgbClr val="3495AF"/>
                </a:solidFill>
              </a:rPr>
              <a:t>string</a:t>
            </a:r>
            <a:r>
              <a:rPr>
                <a:solidFill>
                  <a:srgbClr val="000000"/>
                </a:solidFill>
              </a:rPr>
              <a:t> expression) {</a:t>
            </a:r>
          </a:p>
          <a:p>
            <a:pPr defTabSz="457200">
              <a:tabLst>
                <a:tab pos="342900" algn="l"/>
              </a:tabLst>
              <a:defRPr b="1" sz="3100">
                <a:latin typeface="Courier New"/>
                <a:ea typeface="Courier New"/>
                <a:cs typeface="Courier New"/>
                <a:sym typeface="Courier New"/>
              </a:defRPr>
            </a:pPr>
            <a:r>
              <a:t>    Stack&lt;</a:t>
            </a:r>
            <a:r>
              <a:rPr>
                <a:solidFill>
                  <a:srgbClr val="0433FF"/>
                </a:solidFill>
              </a:rPr>
              <a:t>double</a:t>
            </a:r>
            <a:r>
              <a:t>&gt; s;</a:t>
            </a:r>
          </a:p>
          <a:p>
            <a:pPr defTabSz="457200">
              <a:tabLst>
                <a:tab pos="342900" algn="l"/>
              </a:tabLst>
              <a:defRPr b="1" sz="3100">
                <a:latin typeface="Courier New"/>
                <a:ea typeface="Courier New"/>
                <a:cs typeface="Courier New"/>
                <a:sym typeface="Courier New"/>
              </a:defRPr>
            </a:pPr>
            <a:r>
              <a:t>    </a:t>
            </a:r>
            <a:r>
              <a:rPr>
                <a:solidFill>
                  <a:srgbClr val="3495AF"/>
                </a:solidFill>
              </a:rPr>
              <a:t>string</a:t>
            </a:r>
            <a:r>
              <a:t> nextToken;</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while</a:t>
            </a:r>
            <a:r>
              <a:t> (expression != </a:t>
            </a:r>
            <a:r>
              <a:rPr>
                <a:solidFill>
                  <a:srgbClr val="B4261A"/>
                </a:solidFill>
              </a:rPr>
              <a:t>""</a:t>
            </a:r>
            <a:r>
              <a:t>) {</a:t>
            </a:r>
          </a:p>
          <a:p>
            <a:pPr defTabSz="457200">
              <a:tabLst>
                <a:tab pos="342900" algn="l"/>
              </a:tabLst>
              <a:defRPr b="1" sz="3100">
                <a:latin typeface="Courier New"/>
                <a:ea typeface="Courier New"/>
                <a:cs typeface="Courier New"/>
                <a:sym typeface="Courier New"/>
              </a:defRPr>
            </a:pPr>
            <a:r>
              <a:t>        </a:t>
            </a:r>
            <a:r>
              <a:rPr>
                <a:solidFill>
                  <a:srgbClr val="008F00"/>
                </a:solidFill>
              </a:rPr>
              <a:t>// gets the next token and removes it from expression</a:t>
            </a:r>
          </a:p>
          <a:p>
            <a:pPr defTabSz="457200">
              <a:tabLst>
                <a:tab pos="342900" algn="l"/>
              </a:tabLst>
              <a:defRPr b="1" sz="3100">
                <a:latin typeface="Courier New"/>
                <a:ea typeface="Courier New"/>
                <a:cs typeface="Courier New"/>
                <a:sym typeface="Courier New"/>
              </a:defRPr>
            </a:pPr>
            <a:r>
              <a:t>        nextToken = getNextToken(expression);</a:t>
            </a:r>
          </a:p>
          <a:p>
            <a:pPr defTabSz="457200">
              <a:tabLst>
                <a:tab pos="342900" algn="l"/>
              </a:tabLst>
              <a:defRPr b="1" sz="3100">
                <a:latin typeface="Courier New"/>
                <a:ea typeface="Courier New"/>
                <a:cs typeface="Courier New"/>
                <a:sym typeface="Courier New"/>
              </a:defRPr>
            </a:pPr>
            <a:r>
              <a:t>        </a:t>
            </a:r>
            <a:r>
              <a:rPr>
                <a:solidFill>
                  <a:srgbClr val="0433FF"/>
                </a:solidFill>
              </a:rPr>
              <a:t>if</a:t>
            </a:r>
            <a:r>
              <a:t> (OPERATORS.find(nextToken) == string::npos) {</a:t>
            </a:r>
          </a:p>
          <a:p>
            <a:pPr defTabSz="457200">
              <a:tabLst>
                <a:tab pos="342900" algn="l"/>
              </a:tabLst>
              <a:defRPr b="1" sz="3100">
                <a:latin typeface="Courier New"/>
                <a:ea typeface="Courier New"/>
                <a:cs typeface="Courier New"/>
                <a:sym typeface="Courier New"/>
              </a:defRPr>
            </a:pPr>
            <a:r>
              <a:t>            </a:t>
            </a:r>
            <a:r>
              <a:rPr>
                <a:solidFill>
                  <a:srgbClr val="008F00"/>
                </a:solidFill>
              </a:rPr>
              <a:t>// we have a number</a:t>
            </a:r>
          </a:p>
          <a:p>
            <a:pPr defTabSz="457200">
              <a:tabLst>
                <a:tab pos="342900" algn="l"/>
              </a:tabLst>
              <a:defRPr b="1" sz="3100">
                <a:latin typeface="Courier New"/>
                <a:ea typeface="Courier New"/>
                <a:cs typeface="Courier New"/>
                <a:sym typeface="Courier New"/>
              </a:defRPr>
            </a:pPr>
            <a:r>
              <a:t>            </a:t>
            </a:r>
            <a:r>
              <a:rPr>
                <a:solidFill>
                  <a:srgbClr val="0433FF"/>
                </a:solidFill>
              </a:rPr>
              <a:t>double</a:t>
            </a:r>
            <a:r>
              <a:t> operand = stringToDouble(nextToken);</a:t>
            </a:r>
          </a:p>
          <a:p>
            <a:pPr defTabSz="457200">
              <a:tabLst>
                <a:tab pos="342900" algn="l"/>
              </a:tabLst>
              <a:defRPr b="1" sz="3100">
                <a:latin typeface="Courier New"/>
                <a:ea typeface="Courier New"/>
                <a:cs typeface="Courier New"/>
                <a:sym typeface="Courier New"/>
              </a:defRPr>
            </a:pPr>
            <a:r>
              <a:t>            s.push(operand);</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else</a:t>
            </a:r>
            <a:r>
              <a:t> {</a:t>
            </a:r>
          </a:p>
          <a:p>
            <a:pPr defTabSz="457200">
              <a:tabLst>
                <a:tab pos="342900" algn="l"/>
              </a:tabLst>
              <a:defRPr b="1" sz="3100">
                <a:latin typeface="Courier New"/>
                <a:ea typeface="Courier New"/>
                <a:cs typeface="Courier New"/>
                <a:sym typeface="Courier New"/>
              </a:defRPr>
            </a:pPr>
            <a:r>
              <a:t>            </a:t>
            </a:r>
            <a:r>
              <a:rPr>
                <a:solidFill>
                  <a:srgbClr val="008F00"/>
                </a:solidFill>
              </a:rPr>
              <a:t>// we have an operator</a:t>
            </a:r>
          </a:p>
          <a:p>
            <a:pPr defTabSz="457200">
              <a:tabLst>
                <a:tab pos="342900" algn="l"/>
              </a:tabLst>
              <a:defRPr b="1" sz="3100">
                <a:latin typeface="Courier New"/>
                <a:ea typeface="Courier New"/>
                <a:cs typeface="Courier New"/>
                <a:sym typeface="Courier New"/>
              </a:defRPr>
            </a:pPr>
            <a:r>
              <a:t>            </a:t>
            </a:r>
            <a:r>
              <a:rPr>
                <a:solidFill>
                  <a:srgbClr val="0433FF"/>
                </a:solidFill>
              </a:rPr>
              <a:t>char</a:t>
            </a:r>
            <a:r>
              <a:t> op = stringToChar(nextToken);</a:t>
            </a:r>
          </a:p>
          <a:p>
            <a:pPr defTabSz="457200">
              <a:tabLst>
                <a:tab pos="342900" algn="l"/>
              </a:tabLst>
              <a:defRPr b="1" sz="3100">
                <a:latin typeface="Courier New"/>
                <a:ea typeface="Courier New"/>
                <a:cs typeface="Courier New"/>
                <a:sym typeface="Courier New"/>
              </a:defRPr>
            </a:pPr>
            <a:r>
              <a:t>            performCalculation(s,op);</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return</a:t>
            </a:r>
            <a:r>
              <a:t> s.pop();</a:t>
            </a:r>
          </a:p>
          <a:p>
            <a:pPr defTabSz="457200">
              <a:tabLst>
                <a:tab pos="342900" algn="l"/>
              </a:tabLst>
              <a:defRPr b="1" sz="3100">
                <a:latin typeface="Courier New"/>
                <a:ea typeface="Courier New"/>
                <a:cs typeface="Courier New"/>
                <a:sym typeface="Courier New"/>
              </a:defRPr>
            </a:pPr>
            <a:r>
              <a:t>}</a:t>
            </a:r>
          </a:p>
        </p:txBody>
      </p:sp>
      <p:sp>
        <p:nvSpPr>
          <p:cNvPr id="345" name="parsePostfix():"/>
          <p:cNvSpPr txBox="1"/>
          <p:nvPr/>
        </p:nvSpPr>
        <p:spPr>
          <a:xfrm>
            <a:off x="1071584" y="1920826"/>
            <a:ext cx="39598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parsePostfix():</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9" name="Group"/>
          <p:cNvGrpSpPr/>
          <p:nvPr/>
        </p:nvGrpSpPr>
        <p:grpSpPr>
          <a:xfrm>
            <a:off x="-57113" y="-6902"/>
            <a:ext cx="24498226" cy="1524590"/>
            <a:chOff x="1" y="0"/>
            <a:chExt cx="24498225" cy="1524588"/>
          </a:xfrm>
        </p:grpSpPr>
        <p:sp>
          <p:nvSpPr>
            <p:cNvPr id="347"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48"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50" name="double parsePostfix(string expression) {…"/>
          <p:cNvSpPr txBox="1"/>
          <p:nvPr>
            <p:ph type="title" idx="4294967295"/>
          </p:nvPr>
        </p:nvSpPr>
        <p:spPr>
          <a:xfrm>
            <a:off x="623423" y="3200898"/>
            <a:ext cx="23137154" cy="9361941"/>
          </a:xfrm>
          <a:prstGeom prst="rect">
            <a:avLst/>
          </a:prstGeom>
          <a:ln w="63500">
            <a:solidFill>
              <a:srgbClr val="7F0325"/>
            </a:solidFill>
          </a:ln>
        </p:spPr>
        <p:txBody>
          <a:bodyPr anchor="t"/>
          <a:lstStyle/>
          <a:p>
            <a:pPr defTabSz="457200">
              <a:tabLst>
                <a:tab pos="342900" algn="l"/>
              </a:tabLst>
              <a:defRPr b="1" sz="3100">
                <a:solidFill>
                  <a:srgbClr val="0433FF"/>
                </a:solidFill>
                <a:latin typeface="Courier New"/>
                <a:ea typeface="Courier New"/>
                <a:cs typeface="Courier New"/>
                <a:sym typeface="Courier New"/>
              </a:defRPr>
            </a:pPr>
            <a:r>
              <a:t>double</a:t>
            </a:r>
            <a:r>
              <a:rPr>
                <a:solidFill>
                  <a:srgbClr val="000000"/>
                </a:solidFill>
              </a:rPr>
              <a:t> parsePostfix(</a:t>
            </a:r>
            <a:r>
              <a:rPr>
                <a:solidFill>
                  <a:srgbClr val="3495AF"/>
                </a:solidFill>
              </a:rPr>
              <a:t>string</a:t>
            </a:r>
            <a:r>
              <a:rPr>
                <a:solidFill>
                  <a:srgbClr val="000000"/>
                </a:solidFill>
              </a:rPr>
              <a:t> expression) {</a:t>
            </a:r>
          </a:p>
          <a:p>
            <a:pPr defTabSz="457200">
              <a:tabLst>
                <a:tab pos="342900" algn="l"/>
              </a:tabLst>
              <a:defRPr b="1" sz="3100">
                <a:latin typeface="Courier New"/>
                <a:ea typeface="Courier New"/>
                <a:cs typeface="Courier New"/>
                <a:sym typeface="Courier New"/>
              </a:defRPr>
            </a:pPr>
            <a:r>
              <a:t>    Stack&lt;</a:t>
            </a:r>
            <a:r>
              <a:rPr>
                <a:solidFill>
                  <a:srgbClr val="0433FF"/>
                </a:solidFill>
              </a:rPr>
              <a:t>double</a:t>
            </a:r>
            <a:r>
              <a:t>&gt; s;</a:t>
            </a:r>
          </a:p>
          <a:p>
            <a:pPr defTabSz="457200">
              <a:tabLst>
                <a:tab pos="342900" algn="l"/>
              </a:tabLst>
              <a:defRPr b="1" sz="3100">
                <a:latin typeface="Courier New"/>
                <a:ea typeface="Courier New"/>
                <a:cs typeface="Courier New"/>
                <a:sym typeface="Courier New"/>
              </a:defRPr>
            </a:pPr>
            <a:r>
              <a:t>    </a:t>
            </a:r>
            <a:r>
              <a:rPr>
                <a:solidFill>
                  <a:srgbClr val="3495AF"/>
                </a:solidFill>
              </a:rPr>
              <a:t>string</a:t>
            </a:r>
            <a:r>
              <a:t> nextToken;</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while</a:t>
            </a:r>
            <a:r>
              <a:t> (expression != </a:t>
            </a:r>
            <a:r>
              <a:rPr>
                <a:solidFill>
                  <a:srgbClr val="B4261A"/>
                </a:solidFill>
              </a:rPr>
              <a:t>""</a:t>
            </a:r>
            <a:r>
              <a:t>) {</a:t>
            </a:r>
          </a:p>
          <a:p>
            <a:pPr defTabSz="457200">
              <a:tabLst>
                <a:tab pos="342900" algn="l"/>
              </a:tabLst>
              <a:defRPr b="1" sz="3100">
                <a:latin typeface="Courier New"/>
                <a:ea typeface="Courier New"/>
                <a:cs typeface="Courier New"/>
                <a:sym typeface="Courier New"/>
              </a:defRPr>
            </a:pPr>
            <a:r>
              <a:t>        </a:t>
            </a:r>
            <a:r>
              <a:rPr>
                <a:solidFill>
                  <a:srgbClr val="008F00"/>
                </a:solidFill>
              </a:rPr>
              <a:t>// gets the next token and removes it from expression</a:t>
            </a:r>
          </a:p>
          <a:p>
            <a:pPr defTabSz="457200">
              <a:tabLst>
                <a:tab pos="342900" algn="l"/>
              </a:tabLst>
              <a:defRPr b="1" sz="3100">
                <a:latin typeface="Courier New"/>
                <a:ea typeface="Courier New"/>
                <a:cs typeface="Courier New"/>
                <a:sym typeface="Courier New"/>
              </a:defRPr>
            </a:pPr>
            <a:r>
              <a:t>        nextToken = getNextToken(expression);</a:t>
            </a:r>
          </a:p>
          <a:p>
            <a:pPr defTabSz="457200">
              <a:tabLst>
                <a:tab pos="342900" algn="l"/>
              </a:tabLst>
              <a:defRPr b="1" sz="3100">
                <a:latin typeface="Courier New"/>
                <a:ea typeface="Courier New"/>
                <a:cs typeface="Courier New"/>
                <a:sym typeface="Courier New"/>
              </a:defRPr>
            </a:pPr>
            <a:r>
              <a:t>        </a:t>
            </a:r>
            <a:r>
              <a:rPr>
                <a:solidFill>
                  <a:srgbClr val="0433FF"/>
                </a:solidFill>
              </a:rPr>
              <a:t>if</a:t>
            </a:r>
            <a:r>
              <a:t> (OPERATORS.find(nextToken) == string::npos) {</a:t>
            </a:r>
          </a:p>
          <a:p>
            <a:pPr defTabSz="457200">
              <a:tabLst>
                <a:tab pos="342900" algn="l"/>
              </a:tabLst>
              <a:defRPr b="1" sz="3100">
                <a:latin typeface="Courier New"/>
                <a:ea typeface="Courier New"/>
                <a:cs typeface="Courier New"/>
                <a:sym typeface="Courier New"/>
              </a:defRPr>
            </a:pPr>
            <a:r>
              <a:t>            </a:t>
            </a:r>
            <a:r>
              <a:rPr>
                <a:solidFill>
                  <a:srgbClr val="008F00"/>
                </a:solidFill>
              </a:rPr>
              <a:t>// we have a number</a:t>
            </a:r>
          </a:p>
          <a:p>
            <a:pPr defTabSz="457200">
              <a:tabLst>
                <a:tab pos="342900" algn="l"/>
              </a:tabLst>
              <a:defRPr b="1" sz="3100">
                <a:latin typeface="Courier New"/>
                <a:ea typeface="Courier New"/>
                <a:cs typeface="Courier New"/>
                <a:sym typeface="Courier New"/>
              </a:defRPr>
            </a:pPr>
            <a:r>
              <a:t>            </a:t>
            </a:r>
            <a:r>
              <a:rPr>
                <a:solidFill>
                  <a:srgbClr val="0433FF"/>
                </a:solidFill>
              </a:rPr>
              <a:t>double</a:t>
            </a:r>
            <a:r>
              <a:t> operand = stringToDouble(nextToken);</a:t>
            </a:r>
          </a:p>
          <a:p>
            <a:pPr defTabSz="457200">
              <a:tabLst>
                <a:tab pos="342900" algn="l"/>
              </a:tabLst>
              <a:defRPr b="1" sz="3100">
                <a:latin typeface="Courier New"/>
                <a:ea typeface="Courier New"/>
                <a:cs typeface="Courier New"/>
                <a:sym typeface="Courier New"/>
              </a:defRPr>
            </a:pPr>
            <a:r>
              <a:t>            s.push(operand);</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else</a:t>
            </a:r>
            <a:r>
              <a:t> {</a:t>
            </a:r>
          </a:p>
          <a:p>
            <a:pPr defTabSz="457200">
              <a:tabLst>
                <a:tab pos="342900" algn="l"/>
              </a:tabLst>
              <a:defRPr b="1" sz="3100">
                <a:latin typeface="Courier New"/>
                <a:ea typeface="Courier New"/>
                <a:cs typeface="Courier New"/>
                <a:sym typeface="Courier New"/>
              </a:defRPr>
            </a:pPr>
            <a:r>
              <a:t>            </a:t>
            </a:r>
            <a:r>
              <a:rPr>
                <a:solidFill>
                  <a:srgbClr val="008F00"/>
                </a:solidFill>
              </a:rPr>
              <a:t>// we have an operator</a:t>
            </a:r>
          </a:p>
          <a:p>
            <a:pPr defTabSz="457200">
              <a:tabLst>
                <a:tab pos="342900" algn="l"/>
              </a:tabLst>
              <a:defRPr b="1" sz="3100">
                <a:latin typeface="Courier New"/>
                <a:ea typeface="Courier New"/>
                <a:cs typeface="Courier New"/>
                <a:sym typeface="Courier New"/>
              </a:defRPr>
            </a:pPr>
            <a:r>
              <a:t>            </a:t>
            </a:r>
            <a:r>
              <a:rPr>
                <a:solidFill>
                  <a:srgbClr val="0433FF"/>
                </a:solidFill>
              </a:rPr>
              <a:t>char</a:t>
            </a:r>
            <a:r>
              <a:t> op = stringToChar(nextToken);</a:t>
            </a:r>
          </a:p>
          <a:p>
            <a:pPr defTabSz="457200">
              <a:tabLst>
                <a:tab pos="342900" algn="l"/>
              </a:tabLst>
              <a:defRPr b="1" sz="3100">
                <a:latin typeface="Courier New"/>
                <a:ea typeface="Courier New"/>
                <a:cs typeface="Courier New"/>
                <a:sym typeface="Courier New"/>
              </a:defRPr>
            </a:pPr>
            <a:r>
              <a:t>            performCalculation(s,op);</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p>
          <a:p>
            <a:pPr defTabSz="457200">
              <a:tabLst>
                <a:tab pos="342900" algn="l"/>
              </a:tabLst>
              <a:defRPr b="1" sz="3100">
                <a:latin typeface="Courier New"/>
                <a:ea typeface="Courier New"/>
                <a:cs typeface="Courier New"/>
                <a:sym typeface="Courier New"/>
              </a:defRPr>
            </a:pPr>
            <a:r>
              <a:t>    </a:t>
            </a:r>
            <a:r>
              <a:rPr>
                <a:solidFill>
                  <a:srgbClr val="0433FF"/>
                </a:solidFill>
              </a:rPr>
              <a:t>return</a:t>
            </a:r>
            <a:r>
              <a:t> s.pop();</a:t>
            </a:r>
          </a:p>
          <a:p>
            <a:pPr defTabSz="457200">
              <a:tabLst>
                <a:tab pos="342900" algn="l"/>
              </a:tabLst>
              <a:defRPr b="1" sz="3100">
                <a:latin typeface="Courier New"/>
                <a:ea typeface="Courier New"/>
                <a:cs typeface="Courier New"/>
                <a:sym typeface="Courier New"/>
              </a:defRPr>
            </a:pPr>
            <a:r>
              <a:t>}</a:t>
            </a:r>
          </a:p>
        </p:txBody>
      </p:sp>
      <p:sp>
        <p:nvSpPr>
          <p:cNvPr id="351" name="parsePostfix():"/>
          <p:cNvSpPr txBox="1"/>
          <p:nvPr/>
        </p:nvSpPr>
        <p:spPr>
          <a:xfrm>
            <a:off x="1071584" y="1920826"/>
            <a:ext cx="39598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parsePostfix():</a:t>
            </a:r>
          </a:p>
        </p:txBody>
      </p:sp>
      <p:sp>
        <p:nvSpPr>
          <p:cNvPr id="352" name="push when you get a number"/>
          <p:cNvSpPr txBox="1"/>
          <p:nvPr/>
        </p:nvSpPr>
        <p:spPr>
          <a:xfrm>
            <a:off x="6857024" y="7558458"/>
            <a:ext cx="1015019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push when you get a number</a:t>
            </a:r>
          </a:p>
        </p:txBody>
      </p:sp>
      <p:sp>
        <p:nvSpPr>
          <p:cNvPr id="353" name="Rounded Rectangle"/>
          <p:cNvSpPr/>
          <p:nvPr/>
        </p:nvSpPr>
        <p:spPr>
          <a:xfrm>
            <a:off x="3388131" y="7692991"/>
            <a:ext cx="4130688"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54" name="calculate when you get an operator"/>
          <p:cNvSpPr txBox="1"/>
          <p:nvPr/>
        </p:nvSpPr>
        <p:spPr>
          <a:xfrm>
            <a:off x="9824607" y="9794801"/>
            <a:ext cx="1015019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calculate when you get an operator</a:t>
            </a:r>
          </a:p>
        </p:txBody>
      </p:sp>
      <p:sp>
        <p:nvSpPr>
          <p:cNvPr id="355" name="Rounded Rectangle"/>
          <p:cNvSpPr/>
          <p:nvPr/>
        </p:nvSpPr>
        <p:spPr>
          <a:xfrm>
            <a:off x="3487006" y="9929335"/>
            <a:ext cx="6053486" cy="576115"/>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59" name="Group"/>
          <p:cNvGrpSpPr/>
          <p:nvPr/>
        </p:nvGrpSpPr>
        <p:grpSpPr>
          <a:xfrm>
            <a:off x="-57113" y="-6902"/>
            <a:ext cx="24498226" cy="1524590"/>
            <a:chOff x="1" y="0"/>
            <a:chExt cx="24498225" cy="1524588"/>
          </a:xfrm>
        </p:grpSpPr>
        <p:sp>
          <p:nvSpPr>
            <p:cNvPr id="357"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58"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60" name="void performCalculation(Stack&lt;double&gt; &amp;s, char op) {…"/>
          <p:cNvSpPr txBox="1"/>
          <p:nvPr>
            <p:ph type="title" idx="4294967295"/>
          </p:nvPr>
        </p:nvSpPr>
        <p:spPr>
          <a:xfrm>
            <a:off x="623423" y="3200898"/>
            <a:ext cx="23137154" cy="9614073"/>
          </a:xfrm>
          <a:prstGeom prst="rect">
            <a:avLst/>
          </a:prstGeom>
          <a:ln w="63500">
            <a:solidFill>
              <a:srgbClr val="7F0325"/>
            </a:solidFill>
          </a:ln>
        </p:spPr>
        <p:txBody>
          <a:bodyPr anchor="t"/>
          <a:lstStyle/>
          <a:p>
            <a:pPr defTabSz="457200">
              <a:tabLst>
                <a:tab pos="342900" algn="l"/>
              </a:tabLst>
              <a:defRPr b="1" sz="3500">
                <a:solidFill>
                  <a:srgbClr val="0433FF"/>
                </a:solidFill>
                <a:latin typeface="Courier New"/>
                <a:ea typeface="Courier New"/>
                <a:cs typeface="Courier New"/>
                <a:sym typeface="Courier New"/>
              </a:defRPr>
            </a:pPr>
            <a:r>
              <a:t>void</a:t>
            </a:r>
            <a:r>
              <a:rPr>
                <a:solidFill>
                  <a:srgbClr val="000000"/>
                </a:solidFill>
              </a:rPr>
              <a:t> performCalculation(Stack&lt;</a:t>
            </a:r>
            <a:r>
              <a:t>double</a:t>
            </a:r>
            <a:r>
              <a:rPr>
                <a:solidFill>
                  <a:srgbClr val="000000"/>
                </a:solidFill>
              </a:rPr>
              <a:t>&gt; &amp;s, </a:t>
            </a:r>
            <a:r>
              <a:t>char</a:t>
            </a:r>
            <a:r>
              <a:rPr>
                <a:solidFill>
                  <a:srgbClr val="000000"/>
                </a:solidFill>
              </a:rPr>
              <a:t> op) {</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result;</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operand2 = s.pop(); </a:t>
            </a:r>
            <a:r>
              <a:rPr>
                <a:solidFill>
                  <a:srgbClr val="008F00"/>
                </a:solidFill>
              </a:rPr>
              <a:t>// LIFO!</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operand1 = s.pop();</a:t>
            </a:r>
          </a:p>
          <a:p>
            <a:pPr defTabSz="457200">
              <a:tabLst>
                <a:tab pos="342900" algn="l"/>
              </a:tabLst>
              <a:defRPr b="1" sz="3500">
                <a:latin typeface="Courier New"/>
                <a:ea typeface="Courier New"/>
                <a:cs typeface="Courier New"/>
                <a:sym typeface="Courier New"/>
              </a:defRPr>
            </a:pPr>
            <a:r>
              <a:t>    </a:t>
            </a:r>
            <a:r>
              <a:rPr>
                <a:solidFill>
                  <a:srgbClr val="0433FF"/>
                </a:solidFill>
              </a:rPr>
              <a:t>switch</a:t>
            </a:r>
            <a:r>
              <a:t>(op) {</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08F00"/>
                </a:solidFill>
              </a:rPr>
              <a:t>// allow "*" or "x" for times</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'x':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p>
          <a:p>
            <a:pPr defTabSz="457200">
              <a:tabLst>
                <a:tab pos="342900" algn="l"/>
              </a:tabLst>
              <a:defRPr b="1" sz="3500">
                <a:latin typeface="Courier New"/>
                <a:ea typeface="Courier New"/>
                <a:cs typeface="Courier New"/>
                <a:sym typeface="Courier New"/>
              </a:defRPr>
            </a:pPr>
            <a:r>
              <a:t>    s.push(result);</a:t>
            </a:r>
          </a:p>
          <a:p>
            <a:pPr defTabSz="457200">
              <a:tabLst>
                <a:tab pos="342900" algn="l"/>
              </a:tabLst>
              <a:defRPr b="1" sz="3500">
                <a:latin typeface="Courier New"/>
                <a:ea typeface="Courier New"/>
                <a:cs typeface="Courier New"/>
                <a:sym typeface="Courier New"/>
              </a:defRPr>
            </a:pPr>
            <a:r>
              <a:t>}</a:t>
            </a:r>
          </a:p>
        </p:txBody>
      </p:sp>
      <p:sp>
        <p:nvSpPr>
          <p:cNvPr id="361" name="performCalculation():"/>
          <p:cNvSpPr txBox="1"/>
          <p:nvPr/>
        </p:nvSpPr>
        <p:spPr>
          <a:xfrm>
            <a:off x="177187" y="1920826"/>
            <a:ext cx="574865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performCalculation():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65" name="Group"/>
          <p:cNvGrpSpPr/>
          <p:nvPr/>
        </p:nvGrpSpPr>
        <p:grpSpPr>
          <a:xfrm>
            <a:off x="-57113" y="-6902"/>
            <a:ext cx="24498226" cy="1524590"/>
            <a:chOff x="1" y="0"/>
            <a:chExt cx="24498225" cy="1524588"/>
          </a:xfrm>
        </p:grpSpPr>
        <p:sp>
          <p:nvSpPr>
            <p:cNvPr id="36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64" name="Postfix Example Cod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Code</a:t>
              </a:r>
            </a:p>
          </p:txBody>
        </p:sp>
      </p:grpSp>
      <p:sp>
        <p:nvSpPr>
          <p:cNvPr id="366" name="void performCalculation(Stack&lt;double&gt; &amp;s, char op) {…"/>
          <p:cNvSpPr txBox="1"/>
          <p:nvPr>
            <p:ph type="title" idx="4294967295"/>
          </p:nvPr>
        </p:nvSpPr>
        <p:spPr>
          <a:xfrm>
            <a:off x="623423" y="3200898"/>
            <a:ext cx="23137154" cy="9729538"/>
          </a:xfrm>
          <a:prstGeom prst="rect">
            <a:avLst/>
          </a:prstGeom>
          <a:ln w="63500">
            <a:solidFill>
              <a:srgbClr val="7F0325"/>
            </a:solidFill>
          </a:ln>
        </p:spPr>
        <p:txBody>
          <a:bodyPr anchor="t"/>
          <a:lstStyle/>
          <a:p>
            <a:pPr defTabSz="457200">
              <a:tabLst>
                <a:tab pos="342900" algn="l"/>
              </a:tabLst>
              <a:defRPr b="1" sz="3500">
                <a:solidFill>
                  <a:srgbClr val="0433FF"/>
                </a:solidFill>
                <a:latin typeface="Courier New"/>
                <a:ea typeface="Courier New"/>
                <a:cs typeface="Courier New"/>
                <a:sym typeface="Courier New"/>
              </a:defRPr>
            </a:pPr>
            <a:r>
              <a:t>void</a:t>
            </a:r>
            <a:r>
              <a:rPr>
                <a:solidFill>
                  <a:srgbClr val="000000"/>
                </a:solidFill>
              </a:rPr>
              <a:t> performCalculation(Stack&lt;</a:t>
            </a:r>
            <a:r>
              <a:t>double</a:t>
            </a:r>
            <a:r>
              <a:rPr>
                <a:solidFill>
                  <a:srgbClr val="000000"/>
                </a:solidFill>
              </a:rPr>
              <a:t>&gt; &amp;s, </a:t>
            </a:r>
            <a:r>
              <a:t>char</a:t>
            </a:r>
            <a:r>
              <a:rPr>
                <a:solidFill>
                  <a:srgbClr val="000000"/>
                </a:solidFill>
              </a:rPr>
              <a:t> op) {</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result;</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operand2 = s.pop(); </a:t>
            </a:r>
            <a:r>
              <a:rPr>
                <a:solidFill>
                  <a:srgbClr val="008F00"/>
                </a:solidFill>
              </a:rPr>
              <a:t>// LIFO!</a:t>
            </a:r>
          </a:p>
          <a:p>
            <a:pPr defTabSz="457200">
              <a:tabLst>
                <a:tab pos="342900" algn="l"/>
              </a:tabLst>
              <a:defRPr b="1" sz="3500">
                <a:latin typeface="Courier New"/>
                <a:ea typeface="Courier New"/>
                <a:cs typeface="Courier New"/>
                <a:sym typeface="Courier New"/>
              </a:defRPr>
            </a:pPr>
            <a:r>
              <a:t>    </a:t>
            </a:r>
            <a:r>
              <a:rPr>
                <a:solidFill>
                  <a:srgbClr val="0433FF"/>
                </a:solidFill>
              </a:rPr>
              <a:t>double</a:t>
            </a:r>
            <a:r>
              <a:t> operand1 = s.pop();</a:t>
            </a:r>
          </a:p>
          <a:p>
            <a:pPr defTabSz="457200">
              <a:tabLst>
                <a:tab pos="342900" algn="l"/>
              </a:tabLst>
              <a:defRPr b="1" sz="3500">
                <a:latin typeface="Courier New"/>
                <a:ea typeface="Courier New"/>
                <a:cs typeface="Courier New"/>
                <a:sym typeface="Courier New"/>
              </a:defRPr>
            </a:pPr>
            <a:r>
              <a:t>    </a:t>
            </a:r>
            <a:r>
              <a:rPr>
                <a:solidFill>
                  <a:srgbClr val="0433FF"/>
                </a:solidFill>
              </a:rPr>
              <a:t>switch</a:t>
            </a:r>
            <a:r>
              <a:t>(op) {</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08F00"/>
                </a:solidFill>
              </a:rPr>
              <a:t>// allow "*" or "x" for times</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'x':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r>
              <a:rPr>
                <a:solidFill>
                  <a:srgbClr val="0433FF"/>
                </a:solidFill>
              </a:rPr>
              <a:t>case</a:t>
            </a:r>
            <a:r>
              <a:t> '/': result = operand1 / operand2;</a:t>
            </a:r>
          </a:p>
          <a:p>
            <a:pPr defTabSz="457200">
              <a:tabLst>
                <a:tab pos="342900" algn="l"/>
              </a:tabLst>
              <a:defRPr b="1" sz="3500">
                <a:latin typeface="Courier New"/>
                <a:ea typeface="Courier New"/>
                <a:cs typeface="Courier New"/>
                <a:sym typeface="Courier New"/>
              </a:defRPr>
            </a:pPr>
            <a:r>
              <a:t>            </a:t>
            </a:r>
            <a:r>
              <a:rPr>
                <a:solidFill>
                  <a:srgbClr val="0433FF"/>
                </a:solidFill>
              </a:rPr>
              <a:t>break</a:t>
            </a:r>
            <a:r>
              <a:t>;</a:t>
            </a:r>
          </a:p>
          <a:p>
            <a:pPr defTabSz="457200">
              <a:tabLst>
                <a:tab pos="342900" algn="l"/>
              </a:tabLst>
              <a:defRPr b="1" sz="3500">
                <a:latin typeface="Courier New"/>
                <a:ea typeface="Courier New"/>
                <a:cs typeface="Courier New"/>
                <a:sym typeface="Courier New"/>
              </a:defRPr>
            </a:pPr>
            <a:r>
              <a:t>    }</a:t>
            </a:r>
          </a:p>
          <a:p>
            <a:pPr defTabSz="457200">
              <a:tabLst>
                <a:tab pos="342900" algn="l"/>
              </a:tabLst>
              <a:defRPr b="1" sz="3500">
                <a:latin typeface="Courier New"/>
                <a:ea typeface="Courier New"/>
                <a:cs typeface="Courier New"/>
                <a:sym typeface="Courier New"/>
              </a:defRPr>
            </a:pPr>
            <a:r>
              <a:t>    s.push(result);</a:t>
            </a:r>
          </a:p>
          <a:p>
            <a:pPr defTabSz="457200">
              <a:tabLst>
                <a:tab pos="342900" algn="l"/>
              </a:tabLst>
              <a:defRPr b="1" sz="3500">
                <a:latin typeface="Courier New"/>
                <a:ea typeface="Courier New"/>
                <a:cs typeface="Courier New"/>
                <a:sym typeface="Courier New"/>
              </a:defRPr>
            </a:pPr>
            <a:r>
              <a:t>}</a:t>
            </a:r>
          </a:p>
        </p:txBody>
      </p:sp>
      <p:sp>
        <p:nvSpPr>
          <p:cNvPr id="367" name="performCalculation():"/>
          <p:cNvSpPr txBox="1"/>
          <p:nvPr/>
        </p:nvSpPr>
        <p:spPr>
          <a:xfrm>
            <a:off x="177187" y="1920826"/>
            <a:ext cx="574865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performCalculation():</a:t>
            </a:r>
          </a:p>
        </p:txBody>
      </p:sp>
      <p:sp>
        <p:nvSpPr>
          <p:cNvPr id="368" name="remember LIFO behavior (subtraction and division are not commutative)"/>
          <p:cNvSpPr txBox="1"/>
          <p:nvPr/>
        </p:nvSpPr>
        <p:spPr>
          <a:xfrm>
            <a:off x="11103834" y="4015397"/>
            <a:ext cx="10926586"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remember LIFO behavior (subtraction and division are not commutative)</a:t>
            </a:r>
          </a:p>
        </p:txBody>
      </p:sp>
      <p:sp>
        <p:nvSpPr>
          <p:cNvPr id="369" name="Rounded Rectangle"/>
          <p:cNvSpPr/>
          <p:nvPr/>
        </p:nvSpPr>
        <p:spPr>
          <a:xfrm>
            <a:off x="3472503" y="4250015"/>
            <a:ext cx="5390141" cy="1137948"/>
          </a:xfrm>
          <a:prstGeom prst="roundRect">
            <a:avLst>
              <a:gd name="adj" fmla="val 21845"/>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70" name="Rounded Rectangle"/>
          <p:cNvSpPr/>
          <p:nvPr/>
        </p:nvSpPr>
        <p:spPr>
          <a:xfrm>
            <a:off x="1574534" y="11373001"/>
            <a:ext cx="4497846" cy="702018"/>
          </a:xfrm>
          <a:prstGeom prst="roundRect">
            <a:avLst>
              <a:gd name="adj" fmla="val 35410"/>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371" name="the result simply gets pushed back on the stack"/>
          <p:cNvSpPr txBox="1"/>
          <p:nvPr/>
        </p:nvSpPr>
        <p:spPr>
          <a:xfrm>
            <a:off x="6112164" y="10920418"/>
            <a:ext cx="7959992"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result simply gets pushed back on the stack</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75" name="Group"/>
          <p:cNvGrpSpPr/>
          <p:nvPr/>
        </p:nvGrpSpPr>
        <p:grpSpPr>
          <a:xfrm>
            <a:off x="-57113" y="-6902"/>
            <a:ext cx="24498226" cy="1524590"/>
            <a:chOff x="1" y="0"/>
            <a:chExt cx="24498225" cy="1524588"/>
          </a:xfrm>
        </p:grpSpPr>
        <p:sp>
          <p:nvSpPr>
            <p:cNvPr id="37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74" name="Postfix Example Output"/>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Postfix Example Output</a:t>
              </a:r>
            </a:p>
          </p:txBody>
        </p:sp>
      </p:grpSp>
      <p:pic>
        <p:nvPicPr>
          <p:cNvPr id="376" name="image5.png" descr="image5.png"/>
          <p:cNvPicPr>
            <a:picLocks noChangeAspect="1"/>
          </p:cNvPicPr>
          <p:nvPr/>
        </p:nvPicPr>
        <p:blipFill>
          <a:blip r:embed="rId2">
            <a:extLst/>
          </a:blip>
          <a:stretch>
            <a:fillRect/>
          </a:stretch>
        </p:blipFill>
        <p:spPr>
          <a:xfrm>
            <a:off x="1422359" y="1341808"/>
            <a:ext cx="21539283" cy="13244921"/>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80" name="Group"/>
          <p:cNvGrpSpPr/>
          <p:nvPr/>
        </p:nvGrpSpPr>
        <p:grpSpPr>
          <a:xfrm>
            <a:off x="-57113" y="-6902"/>
            <a:ext cx="24498226" cy="1524590"/>
            <a:chOff x="1" y="0"/>
            <a:chExt cx="24498225" cy="1524588"/>
          </a:xfrm>
        </p:grpSpPr>
        <p:sp>
          <p:nvSpPr>
            <p:cNvPr id="37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79" name="World's First Programmable Desktop Computer"/>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World's First Programmable Desktop Computer</a:t>
              </a:r>
            </a:p>
          </p:txBody>
        </p:sp>
      </p:grpSp>
      <p:sp>
        <p:nvSpPr>
          <p:cNvPr id="381" name="The HP 9100A Desktop Calculator: the world’s first programmable scientific desktop computer — really, the first desktop computer…"/>
          <p:cNvSpPr txBox="1"/>
          <p:nvPr/>
        </p:nvSpPr>
        <p:spPr>
          <a:xfrm>
            <a:off x="-2001" y="1975330"/>
            <a:ext cx="23321391" cy="24679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indent="382904" algn="l" defTabSz="546100">
              <a:lnSpc>
                <a:spcPct val="90000"/>
              </a:lnSpc>
              <a:defRPr sz="5500"/>
            </a:pPr>
            <a:r>
              <a:t>The HP 9100A Desktop Calculator: the world’s first programmable scientific desktop computer — really, the first desktop computer </a:t>
            </a:r>
          </a:p>
          <a:p>
            <a:pPr indent="382904" algn="l" defTabSz="546100">
              <a:lnSpc>
                <a:spcPct val="90000"/>
              </a:lnSpc>
              <a:defRPr sz="5500"/>
            </a:pPr>
            <a:r>
              <a:t>																		                                     (Wired, Dec. 2000)</a:t>
            </a:r>
          </a:p>
        </p:txBody>
      </p:sp>
      <p:sp>
        <p:nvSpPr>
          <p:cNvPr id="382" name="RPN (postfix)…"/>
          <p:cNvSpPr txBox="1"/>
          <p:nvPr/>
        </p:nvSpPr>
        <p:spPr>
          <a:xfrm>
            <a:off x="12124072" y="7219585"/>
            <a:ext cx="11399008" cy="40035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64445" indent="-481541" algn="l" defTabSz="546100">
              <a:lnSpc>
                <a:spcPct val="90000"/>
              </a:lnSpc>
              <a:buClr>
                <a:srgbClr val="777775"/>
              </a:buClr>
              <a:buSzPct val="115000"/>
              <a:buFont typeface="Helvetica Neue"/>
              <a:buChar char="•"/>
              <a:defRPr sz="5500"/>
            </a:pPr>
            <a:r>
              <a:t>RPN (postfix)</a:t>
            </a:r>
          </a:p>
          <a:p>
            <a:pPr marL="864445" indent="-481541" algn="l" defTabSz="546100">
              <a:lnSpc>
                <a:spcPct val="90000"/>
              </a:lnSpc>
              <a:buClr>
                <a:srgbClr val="777775"/>
              </a:buClr>
              <a:buSzPct val="115000"/>
              <a:buFont typeface="Helvetica Neue"/>
              <a:buChar char="•"/>
              <a:defRPr sz="5500"/>
            </a:pPr>
            <a:r>
              <a:t>Special algorithm for trigonometric and logarithmic functions</a:t>
            </a:r>
          </a:p>
          <a:p>
            <a:pPr marL="864445" indent="-481541" algn="l" defTabSz="546100">
              <a:lnSpc>
                <a:spcPct val="90000"/>
              </a:lnSpc>
              <a:buClr>
                <a:srgbClr val="777775"/>
              </a:buClr>
              <a:buSzPct val="115000"/>
              <a:buFont typeface="Helvetica Neue"/>
              <a:buChar char="•"/>
              <a:defRPr sz="5500"/>
            </a:pPr>
            <a:r>
              <a:t>Cost $5000 in 1968               ($35,000 today)</a:t>
            </a:r>
          </a:p>
        </p:txBody>
      </p:sp>
      <p:pic>
        <p:nvPicPr>
          <p:cNvPr id="383" name="image5.tif" descr="image5.tif"/>
          <p:cNvPicPr>
            <a:picLocks noChangeAspect="1"/>
          </p:cNvPicPr>
          <p:nvPr/>
        </p:nvPicPr>
        <p:blipFill>
          <a:blip r:embed="rId2">
            <a:extLst/>
          </a:blip>
          <a:stretch>
            <a:fillRect/>
          </a:stretch>
        </p:blipFill>
        <p:spPr>
          <a:xfrm>
            <a:off x="134479" y="4900884"/>
            <a:ext cx="11713293" cy="8189165"/>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87" name="Group"/>
          <p:cNvGrpSpPr/>
          <p:nvPr/>
        </p:nvGrpSpPr>
        <p:grpSpPr>
          <a:xfrm>
            <a:off x="-57113" y="-6902"/>
            <a:ext cx="24498226" cy="1524590"/>
            <a:chOff x="1" y="0"/>
            <a:chExt cx="24498225" cy="1524588"/>
          </a:xfrm>
        </p:grpSpPr>
        <p:sp>
          <p:nvSpPr>
            <p:cNvPr id="385"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86" name="Next..."/>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Next...</a:t>
              </a:r>
            </a:p>
          </p:txBody>
        </p:sp>
      </p:grpSp>
      <p:pic>
        <p:nvPicPr>
          <p:cNvPr id="388" name="image2.tif" descr="image2.tif"/>
          <p:cNvPicPr>
            <a:picLocks noChangeAspect="1"/>
          </p:cNvPicPr>
          <p:nvPr/>
        </p:nvPicPr>
        <p:blipFill>
          <a:blip r:embed="rId2">
            <a:extLst/>
          </a:blip>
          <a:srcRect l="0" t="0" r="679" b="254"/>
          <a:stretch>
            <a:fillRect/>
          </a:stretch>
        </p:blipFill>
        <p:spPr>
          <a:xfrm>
            <a:off x="5462899" y="2947451"/>
            <a:ext cx="13458368" cy="8997114"/>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0" name="image2.tif" descr="image2.tif"/>
          <p:cNvPicPr>
            <a:picLocks noChangeAspect="1"/>
          </p:cNvPicPr>
          <p:nvPr/>
        </p:nvPicPr>
        <p:blipFill>
          <a:blip r:embed="rId2">
            <a:extLst/>
          </a:blip>
          <a:srcRect l="0" t="0" r="679" b="254"/>
          <a:stretch>
            <a:fillRect/>
          </a:stretch>
        </p:blipFill>
        <p:spPr>
          <a:xfrm>
            <a:off x="5462899" y="2947451"/>
            <a:ext cx="13458368" cy="8997114"/>
          </a:xfrm>
          <a:prstGeom prst="rect">
            <a:avLst/>
          </a:prstGeom>
          <a:ln w="12700">
            <a:miter lim="400000"/>
          </a:ln>
        </p:spPr>
      </p:pic>
      <p:grpSp>
        <p:nvGrpSpPr>
          <p:cNvPr id="393" name="Group"/>
          <p:cNvGrpSpPr/>
          <p:nvPr/>
        </p:nvGrpSpPr>
        <p:grpSpPr>
          <a:xfrm>
            <a:off x="-57113" y="-6902"/>
            <a:ext cx="24498226" cy="1524590"/>
            <a:chOff x="1" y="0"/>
            <a:chExt cx="24498225" cy="1524588"/>
          </a:xfrm>
        </p:grpSpPr>
        <p:sp>
          <p:nvSpPr>
            <p:cNvPr id="39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392" name="Queue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Queues</a:t>
              </a:r>
            </a:p>
          </p:txBody>
        </p:sp>
      </p:grpSp>
      <p:sp>
        <p:nvSpPr>
          <p:cNvPr id="394" name="The next ADT we are going to talk about is a &quot;queue.&quot; A queue is similar to a stack, except that (much like a real queue/line), it follows a &quot;First-In-First-Out&quot; (FIFO) model:"/>
          <p:cNvSpPr txBox="1"/>
          <p:nvPr/>
        </p:nvSpPr>
        <p:spPr>
          <a:xfrm>
            <a:off x="239032" y="1560194"/>
            <a:ext cx="23905936"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next ADT we are going to talk about is a "queue." A queue is similar to a stack, except that (much like a real queue/line), it follows a "First-In-First-Out" (FIFO) model:</a:t>
            </a:r>
          </a:p>
        </p:txBody>
      </p:sp>
      <p:sp>
        <p:nvSpPr>
          <p:cNvPr id="395" name="The first person in line…"/>
          <p:cNvSpPr txBox="1"/>
          <p:nvPr/>
        </p:nvSpPr>
        <p:spPr>
          <a:xfrm>
            <a:off x="19488714" y="3921336"/>
            <a:ext cx="4725394"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first person in line</a:t>
            </a:r>
          </a:p>
          <a:p>
            <a:pPr/>
            <a:r>
              <a:t>is the first person served</a:t>
            </a:r>
          </a:p>
        </p:txBody>
      </p:sp>
      <p:sp>
        <p:nvSpPr>
          <p:cNvPr id="396" name="The last person in line…"/>
          <p:cNvSpPr txBox="1"/>
          <p:nvPr/>
        </p:nvSpPr>
        <p:spPr>
          <a:xfrm>
            <a:off x="169892" y="9648821"/>
            <a:ext cx="4725393"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last person in line</a:t>
            </a:r>
          </a:p>
          <a:p>
            <a:pPr/>
            <a:r>
              <a:t>is the last person served</a:t>
            </a:r>
          </a:p>
        </p:txBody>
      </p:sp>
      <p:sp>
        <p:nvSpPr>
          <p:cNvPr id="397" name="Line"/>
          <p:cNvSpPr/>
          <p:nvPr/>
        </p:nvSpPr>
        <p:spPr>
          <a:xfrm flipV="1">
            <a:off x="1670330" y="6286819"/>
            <a:ext cx="3352428" cy="3214323"/>
          </a:xfrm>
          <a:prstGeom prst="line">
            <a:avLst/>
          </a:prstGeom>
          <a:ln w="76200">
            <a:solidFill>
              <a:srgbClr val="7F0325"/>
            </a:solidFill>
            <a:miter lim="400000"/>
            <a:tailEnd type="triangle"/>
          </a:ln>
        </p:spPr>
        <p:txBody>
          <a:bodyPr lIns="45718" tIns="45718" rIns="45718" bIns="45718"/>
          <a:lstStyle/>
          <a:p>
            <a:pPr/>
          </a:p>
        </p:txBody>
      </p:sp>
      <p:sp>
        <p:nvSpPr>
          <p:cNvPr id="398" name="Line"/>
          <p:cNvSpPr/>
          <p:nvPr/>
        </p:nvSpPr>
        <p:spPr>
          <a:xfrm flipH="1" flipV="1">
            <a:off x="18800576" y="4900893"/>
            <a:ext cx="1656304" cy="349712"/>
          </a:xfrm>
          <a:prstGeom prst="line">
            <a:avLst/>
          </a:prstGeom>
          <a:ln w="76200">
            <a:solidFill>
              <a:srgbClr val="7F0325"/>
            </a:solidFill>
            <a:miter lim="400000"/>
            <a:tailEnd type="triangle"/>
          </a:ln>
        </p:spPr>
        <p:txBody>
          <a:bodyPr lIns="45718" tIns="45718" rIns="45718" bIns="45718"/>
          <a:lstStyle/>
          <a:p>
            <a:pPr/>
          </a:p>
        </p:txBody>
      </p:sp>
      <p:sp>
        <p:nvSpPr>
          <p:cNvPr id="399" name="Insertion into a queue &quot;enqueue()&quot; is done at the back of the queue, and removal from a queue &quot;dequeue()&quot; is done at the front of the queue."/>
          <p:cNvSpPr txBox="1"/>
          <p:nvPr/>
        </p:nvSpPr>
        <p:spPr>
          <a:xfrm>
            <a:off x="5330557" y="12114993"/>
            <a:ext cx="16644696" cy="13815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200"/>
            </a:pPr>
            <a:r>
              <a:t>Insertion into a queue "enqueue()" is done at the </a:t>
            </a:r>
            <a:r>
              <a:rPr i="1">
                <a:latin typeface="+mn-lt"/>
                <a:ea typeface="+mn-ea"/>
                <a:cs typeface="+mn-cs"/>
                <a:sym typeface="Helvetica Neue"/>
              </a:rPr>
              <a:t>back</a:t>
            </a:r>
            <a:r>
              <a:t> of the queue, and removal from a queue "dequeue()" is done at the </a:t>
            </a:r>
            <a:r>
              <a:rPr i="1">
                <a:latin typeface="+mn-lt"/>
                <a:ea typeface="+mn-ea"/>
                <a:cs typeface="+mn-cs"/>
                <a:sym typeface="Helvetica Neue"/>
              </a:rPr>
              <a:t>front</a:t>
            </a:r>
            <a:r>
              <a:t> of the queue.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9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97"/>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3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8" grpId="1"/>
      <p:bldP build="whole" bldLvl="1" animBg="1" rev="0" advAuto="0" spid="395" grpId="2"/>
      <p:bldP build="whole" bldLvl="1" animBg="1" rev="0" advAuto="0" spid="396" grpId="4"/>
      <p:bldP build="whole" bldLvl="1" animBg="1" rev="0" advAuto="0" spid="399" grpId="5"/>
      <p:bldP build="whole" bldLvl="1" animBg="1" rev="0" advAuto="0" spid="397" grpId="3"/>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03" name="Group"/>
          <p:cNvGrpSpPr/>
          <p:nvPr/>
        </p:nvGrpSpPr>
        <p:grpSpPr>
          <a:xfrm>
            <a:off x="-57113" y="-6902"/>
            <a:ext cx="24498226" cy="1524590"/>
            <a:chOff x="1" y="0"/>
            <a:chExt cx="24498225" cy="1524588"/>
          </a:xfrm>
        </p:grpSpPr>
        <p:sp>
          <p:nvSpPr>
            <p:cNvPr id="401"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02" name="Queue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Queues</a:t>
              </a:r>
            </a:p>
          </p:txBody>
        </p:sp>
      </p:grpSp>
      <p:sp>
        <p:nvSpPr>
          <p:cNvPr id="404" name="Like the stack, the queue Abstract Data Type can be implemented in many ways (we will talk about some later!). A queue must implement at least the following functions:…"/>
          <p:cNvSpPr txBox="1"/>
          <p:nvPr>
            <p:ph type="title" idx="4294967295"/>
          </p:nvPr>
        </p:nvSpPr>
        <p:spPr>
          <a:xfrm>
            <a:off x="293507" y="1966105"/>
            <a:ext cx="23796988" cy="8678758"/>
          </a:xfrm>
          <a:prstGeom prst="rect">
            <a:avLst/>
          </a:prstGeom>
        </p:spPr>
        <p:txBody>
          <a:bodyPr anchor="t"/>
          <a:lstStyle/>
          <a:p>
            <a:pPr indent="382904" defTabSz="546100">
              <a:lnSpc>
                <a:spcPct val="90000"/>
              </a:lnSpc>
              <a:defRPr sz="4300"/>
            </a:pPr>
            <a:r>
              <a:t>Like the stack, the queue Abstract Data Type can be implemented in many ways (we will talk about some later!). A queue must implement at least the following functions:</a:t>
            </a:r>
          </a:p>
          <a:p>
            <a:pPr indent="382904" defTabSz="546100">
              <a:lnSpc>
                <a:spcPct val="90000"/>
              </a:lnSpc>
              <a:defRPr sz="4300"/>
            </a:pPr>
          </a:p>
          <a:p>
            <a:pPr indent="382904" defTabSz="546100">
              <a:lnSpc>
                <a:spcPct val="90000"/>
              </a:lnSpc>
              <a:defRPr b="1" sz="4300">
                <a:latin typeface="+mn-lt"/>
                <a:ea typeface="+mn-ea"/>
                <a:cs typeface="+mn-cs"/>
                <a:sym typeface="Helvetica Neue"/>
              </a:defRPr>
            </a:pPr>
            <a:r>
              <a:t>enqueue(</a:t>
            </a:r>
            <a:r>
              <a:rPr i="1"/>
              <a:t>value)</a:t>
            </a:r>
            <a:r>
              <a:t> </a:t>
            </a:r>
            <a:r>
              <a:rPr b="0">
                <a:latin typeface="Helvetica Neue Light"/>
                <a:ea typeface="Helvetica Neue Light"/>
                <a:cs typeface="Helvetica Neue Light"/>
                <a:sym typeface="Helvetica Neue Light"/>
              </a:rPr>
              <a:t>(</a:t>
            </a:r>
            <a:r>
              <a:t>or add(</a:t>
            </a:r>
            <a:r>
              <a:rPr i="1"/>
              <a:t>value)</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place an entity onto the </a:t>
            </a:r>
            <a:r>
              <a:rPr b="0" i="1"/>
              <a:t>back</a:t>
            </a:r>
            <a:r>
              <a:rPr b="0">
                <a:latin typeface="Helvetica Neue Light"/>
                <a:ea typeface="Helvetica Neue Light"/>
                <a:cs typeface="Helvetica Neue Light"/>
                <a:sym typeface="Helvetica Neue Light"/>
              </a:rPr>
              <a:t> of the queue</a:t>
            </a:r>
          </a:p>
          <a:p>
            <a:pPr indent="382904" defTabSz="546100">
              <a:lnSpc>
                <a:spcPct val="90000"/>
              </a:lnSpc>
              <a:defRPr b="1" sz="4300">
                <a:latin typeface="+mn-lt"/>
                <a:ea typeface="+mn-ea"/>
                <a:cs typeface="+mn-cs"/>
                <a:sym typeface="Helvetica Neue"/>
              </a:defRPr>
            </a:pPr>
            <a:r>
              <a:t>dequeue() </a:t>
            </a:r>
            <a:r>
              <a:rPr b="0">
                <a:latin typeface="Helvetica Neue Light"/>
                <a:ea typeface="Helvetica Neue Light"/>
                <a:cs typeface="Helvetica Neue Light"/>
                <a:sym typeface="Helvetica Neue Light"/>
              </a:rPr>
              <a:t>(</a:t>
            </a:r>
            <a:r>
              <a:t>or remove()</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remove an entity from the </a:t>
            </a:r>
            <a:r>
              <a:rPr b="0" i="1"/>
              <a:t>front</a:t>
            </a:r>
            <a:r>
              <a:rPr b="0">
                <a:latin typeface="Helvetica Neue Light"/>
                <a:ea typeface="Helvetica Neue Light"/>
                <a:cs typeface="Helvetica Neue Light"/>
                <a:sym typeface="Helvetica Neue Light"/>
              </a:rPr>
              <a:t> of the queue</a:t>
            </a:r>
          </a:p>
          <a:p>
            <a:pPr indent="382904" defTabSz="546100">
              <a:lnSpc>
                <a:spcPct val="90000"/>
              </a:lnSpc>
              <a:defRPr b="1" sz="4300">
                <a:latin typeface="+mn-lt"/>
                <a:ea typeface="+mn-ea"/>
                <a:cs typeface="+mn-cs"/>
                <a:sym typeface="Helvetica Neue"/>
              </a:defRPr>
            </a:pPr>
            <a:r>
              <a:t>front() </a:t>
            </a:r>
            <a:r>
              <a:rPr b="0">
                <a:latin typeface="Helvetica Neue Light"/>
                <a:ea typeface="Helvetica Neue Light"/>
                <a:cs typeface="Helvetica Neue Light"/>
                <a:sym typeface="Helvetica Neue Light"/>
              </a:rPr>
              <a:t>(</a:t>
            </a:r>
            <a:r>
              <a:t>or peek()</a:t>
            </a:r>
            <a:r>
              <a:rPr b="0">
                <a:latin typeface="Helvetica Neue Light"/>
                <a:ea typeface="Helvetica Neue Light"/>
                <a:cs typeface="Helvetica Neue Light"/>
                <a:sym typeface="Helvetica Neue Light"/>
              </a:rPr>
              <a:t>)</a:t>
            </a:r>
            <a:r>
              <a:t> </a:t>
            </a:r>
            <a:r>
              <a:rPr b="0">
                <a:latin typeface="Helvetica Neue Light"/>
                <a:ea typeface="Helvetica Neue Light"/>
                <a:cs typeface="Helvetica Neue Light"/>
                <a:sym typeface="Helvetica Neue Light"/>
              </a:rPr>
              <a:t>- look at the entity at the front of the queue, but don’t remove it</a:t>
            </a:r>
          </a:p>
          <a:p>
            <a:pPr indent="382904" defTabSz="546100">
              <a:lnSpc>
                <a:spcPct val="90000"/>
              </a:lnSpc>
              <a:defRPr b="1" sz="4300">
                <a:latin typeface="+mn-lt"/>
                <a:ea typeface="+mn-ea"/>
                <a:cs typeface="+mn-cs"/>
                <a:sym typeface="Helvetica Neue"/>
              </a:defRPr>
            </a:pPr>
            <a:r>
              <a:t>isEmpty()</a:t>
            </a:r>
            <a:r>
              <a:rPr b="0">
                <a:latin typeface="Helvetica Neue Light"/>
                <a:ea typeface="Helvetica Neue Light"/>
                <a:cs typeface="Helvetica Neue Light"/>
                <a:sym typeface="Helvetica Neue Light"/>
              </a:rPr>
              <a:t> - a boolean value, </a:t>
            </a:r>
            <a:r>
              <a:rPr>
                <a:latin typeface="Courier New"/>
                <a:ea typeface="Courier New"/>
                <a:cs typeface="Courier New"/>
                <a:sym typeface="Courier New"/>
              </a:rPr>
              <a:t>true</a:t>
            </a:r>
            <a:r>
              <a:rPr b="0">
                <a:latin typeface="Helvetica Neue Light"/>
                <a:ea typeface="Helvetica Neue Light"/>
                <a:cs typeface="Helvetica Neue Light"/>
                <a:sym typeface="Helvetica Neue Light"/>
              </a:rPr>
              <a:t> if the queue is empty, </a:t>
            </a:r>
            <a:r>
              <a:rPr>
                <a:latin typeface="Courier New"/>
                <a:ea typeface="Courier New"/>
                <a:cs typeface="Courier New"/>
                <a:sym typeface="Courier New"/>
              </a:rPr>
              <a:t>false</a:t>
            </a:r>
            <a:r>
              <a:rPr b="0">
                <a:latin typeface="Helvetica Neue Light"/>
                <a:ea typeface="Helvetica Neue Light"/>
                <a:cs typeface="Helvetica Neue Light"/>
                <a:sym typeface="Helvetica Neue Light"/>
              </a:rPr>
              <a:t> if it has at least one element. (note: a runtime error occurs if a </a:t>
            </a:r>
            <a:r>
              <a:rPr sz="4000">
                <a:latin typeface="Courier New"/>
                <a:ea typeface="Courier New"/>
                <a:cs typeface="Courier New"/>
                <a:sym typeface="Courier New"/>
              </a:rPr>
              <a:t>dequeue()</a:t>
            </a:r>
            <a:r>
              <a:rPr b="0">
                <a:latin typeface="Helvetica Neue Light"/>
                <a:ea typeface="Helvetica Neue Light"/>
                <a:cs typeface="Helvetica Neue Light"/>
                <a:sym typeface="Helvetica Neue Light"/>
              </a:rPr>
              <a:t> or </a:t>
            </a:r>
            <a:r>
              <a:rPr sz="4000">
                <a:latin typeface="Courier New"/>
                <a:ea typeface="Courier New"/>
                <a:cs typeface="Courier New"/>
                <a:sym typeface="Courier New"/>
              </a:rPr>
              <a:t>front()</a:t>
            </a:r>
            <a:r>
              <a:rPr b="0">
                <a:latin typeface="Helvetica Neue Light"/>
                <a:ea typeface="Helvetica Neue Light"/>
                <a:cs typeface="Helvetica Neue Light"/>
                <a:sym typeface="Helvetica Neue Light"/>
              </a:rPr>
              <a:t> operation is attempted on an empty queue.)</a:t>
            </a:r>
          </a:p>
          <a:p>
            <a:pPr indent="382904" defTabSz="546100">
              <a:lnSpc>
                <a:spcPct val="90000"/>
              </a:lnSpc>
              <a:defRPr sz="4300"/>
            </a:pPr>
          </a:p>
          <a:p>
            <a:pPr indent="382904" defTabSz="546100">
              <a:lnSpc>
                <a:spcPct val="90000"/>
              </a:lnSpc>
              <a:defRPr sz="4300"/>
            </a:pPr>
            <a:r>
              <a:t>Please look at the Stanford Library Queue reference for other functions (e.g., there is a </a:t>
            </a:r>
            <a:r>
              <a:rPr b="1" sz="4000">
                <a:latin typeface="Courier New"/>
                <a:ea typeface="Courier New"/>
                <a:cs typeface="Courier New"/>
                <a:sym typeface="Courier New"/>
              </a:rPr>
              <a:t>back()</a:t>
            </a:r>
            <a:r>
              <a:t> function that is analogous to </a:t>
            </a:r>
            <a:r>
              <a:rPr b="1" sz="4000">
                <a:latin typeface="Courier New"/>
                <a:ea typeface="Courier New"/>
                <a:cs typeface="Courier New"/>
                <a:sym typeface="Courier New"/>
              </a:rPr>
              <a:t>front()</a:t>
            </a:r>
            <a:r>
              <a:t> for the back of the queue -- but no removing the value!)</a:t>
            </a:r>
          </a:p>
        </p:txBody>
      </p:sp>
      <p:sp>
        <p:nvSpPr>
          <p:cNvPr id="405" name="Queue&lt;int&gt; q;                // {}, empty queue…"/>
          <p:cNvSpPr txBox="1"/>
          <p:nvPr/>
        </p:nvSpPr>
        <p:spPr>
          <a:xfrm>
            <a:off x="4555525" y="9587851"/>
            <a:ext cx="15272948" cy="4013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tabLst>
                <a:tab pos="558800" algn="l"/>
              </a:tabLst>
              <a:defRPr b="1" sz="3900">
                <a:latin typeface="Courier New"/>
                <a:ea typeface="Courier New"/>
                <a:cs typeface="Courier New"/>
                <a:sym typeface="Courier New"/>
              </a:defRPr>
            </a:pPr>
            <a:r>
              <a:t>Queue&lt;</a:t>
            </a:r>
            <a:r>
              <a:rPr>
                <a:solidFill>
                  <a:srgbClr val="0433FF"/>
                </a:solidFill>
              </a:rPr>
              <a:t>int</a:t>
            </a:r>
            <a:r>
              <a:t>&gt; q;                </a:t>
            </a:r>
            <a:r>
              <a:rPr>
                <a:solidFill>
                  <a:srgbClr val="008F00"/>
                </a:solidFill>
              </a:rPr>
              <a:t>// {}, empty queue</a:t>
            </a:r>
          </a:p>
          <a:p>
            <a:pPr algn="l" defTabSz="457200">
              <a:tabLst>
                <a:tab pos="558800" algn="l"/>
              </a:tabLst>
              <a:defRPr b="1" sz="3900">
                <a:latin typeface="Courier New"/>
                <a:ea typeface="Courier New"/>
                <a:cs typeface="Courier New"/>
                <a:sym typeface="Courier New"/>
              </a:defRPr>
            </a:pPr>
            <a:r>
              <a:t>q.enqueue(42);               </a:t>
            </a:r>
            <a:r>
              <a:rPr>
                <a:solidFill>
                  <a:srgbClr val="008F00"/>
                </a:solidFill>
              </a:rPr>
              <a:t>// {42}</a:t>
            </a:r>
          </a:p>
          <a:p>
            <a:pPr algn="l" defTabSz="457200">
              <a:tabLst>
                <a:tab pos="558800" algn="l"/>
              </a:tabLst>
              <a:defRPr b="1" sz="3900">
                <a:latin typeface="Courier New"/>
                <a:ea typeface="Courier New"/>
                <a:cs typeface="Courier New"/>
                <a:sym typeface="Courier New"/>
              </a:defRPr>
            </a:pPr>
            <a:r>
              <a:t>q.enqueue(-3);               </a:t>
            </a:r>
            <a:r>
              <a:rPr>
                <a:solidFill>
                  <a:srgbClr val="008F00"/>
                </a:solidFill>
              </a:rPr>
              <a:t>// {42, -3}</a:t>
            </a:r>
          </a:p>
          <a:p>
            <a:pPr algn="l" defTabSz="457200">
              <a:tabLst>
                <a:tab pos="558800" algn="l"/>
              </a:tabLst>
              <a:defRPr b="1" sz="3900">
                <a:latin typeface="Courier New"/>
                <a:ea typeface="Courier New"/>
                <a:cs typeface="Courier New"/>
                <a:sym typeface="Courier New"/>
              </a:defRPr>
            </a:pPr>
            <a:r>
              <a:t>q.enqueue(17);               </a:t>
            </a:r>
            <a:r>
              <a:rPr>
                <a:solidFill>
                  <a:srgbClr val="008F00"/>
                </a:solidFill>
              </a:rPr>
              <a:t>// {42, -3, 17}</a:t>
            </a:r>
          </a:p>
          <a:p>
            <a:pPr algn="l" defTabSz="457200">
              <a:tabLst>
                <a:tab pos="558800" algn="l"/>
              </a:tabLst>
              <a:defRPr b="1" sz="3900">
                <a:latin typeface="Courier New"/>
                <a:ea typeface="Courier New"/>
                <a:cs typeface="Courier New"/>
                <a:sym typeface="Courier New"/>
              </a:defRPr>
            </a:pPr>
            <a:r>
              <a:t>cout &lt;&lt; q.dequeue() &lt;&lt; endl; </a:t>
            </a:r>
            <a:r>
              <a:rPr>
                <a:solidFill>
                  <a:srgbClr val="008F00"/>
                </a:solidFill>
              </a:rPr>
              <a:t>// 42 (q is {-3, 17})</a:t>
            </a:r>
          </a:p>
          <a:p>
            <a:pPr algn="l" defTabSz="457200">
              <a:tabLst>
                <a:tab pos="558800" algn="l"/>
              </a:tabLst>
              <a:defRPr b="1" sz="3900">
                <a:latin typeface="Courier New"/>
                <a:ea typeface="Courier New"/>
                <a:cs typeface="Courier New"/>
                <a:sym typeface="Courier New"/>
              </a:defRPr>
            </a:pPr>
            <a:r>
              <a:t>cout &lt;&lt; q.front() &lt;&lt; endl;   </a:t>
            </a:r>
            <a:r>
              <a:rPr>
                <a:solidFill>
                  <a:srgbClr val="008F00"/>
                </a:solidFill>
              </a:rPr>
              <a:t>// -3 (q is {-3, 17})</a:t>
            </a:r>
          </a:p>
          <a:p>
            <a:pPr algn="l" defTabSz="457200">
              <a:tabLst>
                <a:tab pos="558800" algn="l"/>
              </a:tabLst>
              <a:defRPr b="1" sz="3900">
                <a:latin typeface="Courier New"/>
                <a:ea typeface="Courier New"/>
                <a:cs typeface="Courier New"/>
                <a:sym typeface="Courier New"/>
              </a:defRPr>
            </a:pPr>
            <a:r>
              <a:t>cout &lt;&lt; q.dequeue() &lt;&lt; endl; </a:t>
            </a:r>
            <a:r>
              <a:rPr>
                <a:solidFill>
                  <a:srgbClr val="008F00"/>
                </a:solidFill>
              </a:rPr>
              <a:t>// -3 (q is {17})</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09" name="Group"/>
          <p:cNvGrpSpPr/>
          <p:nvPr/>
        </p:nvGrpSpPr>
        <p:grpSpPr>
          <a:xfrm>
            <a:off x="-57113" y="-6902"/>
            <a:ext cx="24498226" cy="1524590"/>
            <a:chOff x="1" y="0"/>
            <a:chExt cx="24498225" cy="1524588"/>
          </a:xfrm>
        </p:grpSpPr>
        <p:sp>
          <p:nvSpPr>
            <p:cNvPr id="407"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08" name="Queue Example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Examples</a:t>
              </a:r>
            </a:p>
          </p:txBody>
        </p:sp>
      </p:grpSp>
      <p:sp>
        <p:nvSpPr>
          <p:cNvPr id="410" name="There are many real world problems that are modeled well with a queue:…"/>
          <p:cNvSpPr txBox="1"/>
          <p:nvPr>
            <p:ph type="title" idx="4294967295"/>
          </p:nvPr>
        </p:nvSpPr>
        <p:spPr>
          <a:xfrm>
            <a:off x="-192648" y="1626277"/>
            <a:ext cx="24769296" cy="5602398"/>
          </a:xfrm>
          <a:prstGeom prst="rect">
            <a:avLst/>
          </a:prstGeom>
        </p:spPr>
        <p:txBody>
          <a:bodyPr anchor="t"/>
          <a:lstStyle/>
          <a:p>
            <a:pPr indent="382904" defTabSz="546100">
              <a:lnSpc>
                <a:spcPct val="90000"/>
              </a:lnSpc>
              <a:defRPr sz="4200"/>
            </a:pPr>
            <a:r>
              <a:t>There are many real world problems that are modeled well with a queue:</a:t>
            </a:r>
          </a:p>
          <a:p>
            <a:pPr indent="382904" defTabSz="546100">
              <a:lnSpc>
                <a:spcPct val="90000"/>
              </a:lnSpc>
              <a:defRPr sz="4200"/>
            </a:pPr>
          </a:p>
          <a:p>
            <a:pPr marL="584200" indent="-201294" defTabSz="546100">
              <a:lnSpc>
                <a:spcPct val="90000"/>
              </a:lnSpc>
              <a:defRPr sz="4200"/>
            </a:pPr>
            <a:r>
              <a:t>Jobs submitted to a printer go into a queue (although they can be deleted, so it breaks the model a bit)</a:t>
            </a:r>
          </a:p>
          <a:p>
            <a:pPr marL="584200" indent="-201294" defTabSz="546100">
              <a:lnSpc>
                <a:spcPct val="90000"/>
              </a:lnSpc>
              <a:defRPr sz="4200"/>
            </a:pPr>
            <a:r>
              <a:t>Ticket counters, supermarkets, etc.</a:t>
            </a:r>
          </a:p>
          <a:p>
            <a:pPr marL="584200" indent="-201294" defTabSz="546100">
              <a:lnSpc>
                <a:spcPct val="90000"/>
              </a:lnSpc>
              <a:defRPr sz="4200"/>
            </a:pPr>
            <a:r>
              <a:t>File server - files are doled out on a first-come-first served basis</a:t>
            </a:r>
          </a:p>
          <a:p>
            <a:pPr marL="584200" indent="-201294" defTabSz="546100">
              <a:lnSpc>
                <a:spcPct val="90000"/>
              </a:lnSpc>
              <a:defRPr sz="4200"/>
            </a:pPr>
            <a:r>
              <a:t>Call centers (“your call will be handled by the next available agent”)</a:t>
            </a:r>
          </a:p>
          <a:p>
            <a:pPr marL="584200" indent="-201294" defTabSz="546100">
              <a:lnSpc>
                <a:spcPct val="90000"/>
              </a:lnSpc>
              <a:defRPr sz="4200"/>
            </a:pPr>
            <a:r>
              <a:t>The LaIR is a queue!</a:t>
            </a:r>
          </a:p>
          <a:p>
            <a:pPr marL="584200" indent="-201294" defTabSz="546100">
              <a:lnSpc>
                <a:spcPct val="90000"/>
              </a:lnSpc>
              <a:defRPr sz="4200"/>
            </a:pPr>
            <a:r>
              <a:t>Chris G’s research! Scheduling work between a CPU and a GPU is queue based.</a:t>
            </a:r>
          </a:p>
        </p:txBody>
      </p:sp>
      <p:grpSp>
        <p:nvGrpSpPr>
          <p:cNvPr id="416" name="Group"/>
          <p:cNvGrpSpPr/>
          <p:nvPr/>
        </p:nvGrpSpPr>
        <p:grpSpPr>
          <a:xfrm>
            <a:off x="7050929" y="6976117"/>
            <a:ext cx="10282142" cy="6209949"/>
            <a:chOff x="0" y="0"/>
            <a:chExt cx="10282141" cy="6209948"/>
          </a:xfrm>
        </p:grpSpPr>
        <p:sp>
          <p:nvSpPr>
            <p:cNvPr id="411" name="The Scheduling Algorithm"/>
            <p:cNvSpPr txBox="1"/>
            <p:nvPr/>
          </p:nvSpPr>
          <p:spPr>
            <a:xfrm>
              <a:off x="0" y="0"/>
              <a:ext cx="10282142" cy="1219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defTabSz="546100">
                <a:defRPr sz="7600">
                  <a:latin typeface="Gill Sans"/>
                  <a:ea typeface="Gill Sans"/>
                  <a:cs typeface="Gill Sans"/>
                  <a:sym typeface="Gill Sans"/>
                </a:defRPr>
              </a:lvl1pPr>
            </a:lstStyle>
            <a:p>
              <a:pPr/>
              <a:r>
                <a:t>The Scheduling Algorithm</a:t>
              </a:r>
            </a:p>
          </p:txBody>
        </p:sp>
        <p:sp>
          <p:nvSpPr>
            <p:cNvPr id="412" name="Applications are moved from a main queue into a device sub-queue based on a set of rules (assuming one CPU and one GPU):"/>
            <p:cNvSpPr txBox="1"/>
            <p:nvPr/>
          </p:nvSpPr>
          <p:spPr>
            <a:xfrm>
              <a:off x="0" y="1150620"/>
              <a:ext cx="10282142" cy="914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lvl1pPr algn="l" defTabSz="436880">
                <a:spcBef>
                  <a:spcPts val="2800"/>
                </a:spcBef>
                <a:defRPr sz="2800">
                  <a:latin typeface="Gill Sans"/>
                  <a:ea typeface="Gill Sans"/>
                  <a:cs typeface="Gill Sans"/>
                  <a:sym typeface="Gill Sans"/>
                </a:defRPr>
              </a:lvl1pPr>
            </a:lstStyle>
            <a:p>
              <a:pPr/>
              <a:r>
                <a:t>Applications are moved from a main queue into a device sub-queue based on a set of rules (assuming one CPU and one GPU):</a:t>
              </a:r>
            </a:p>
          </p:txBody>
        </p:sp>
        <p:grpSp>
          <p:nvGrpSpPr>
            <p:cNvPr id="415" name="Group"/>
            <p:cNvGrpSpPr/>
            <p:nvPr/>
          </p:nvGrpSpPr>
          <p:grpSpPr>
            <a:xfrm>
              <a:off x="946669" y="2207690"/>
              <a:ext cx="8210720" cy="4002259"/>
              <a:chOff x="0" y="0"/>
              <a:chExt cx="8210718" cy="4002258"/>
            </a:xfrm>
          </p:grpSpPr>
          <p:sp>
            <p:nvSpPr>
              <p:cNvPr id="413" name="Rectangle"/>
              <p:cNvSpPr/>
              <p:nvPr/>
            </p:nvSpPr>
            <p:spPr>
              <a:xfrm>
                <a:off x="0" y="-1"/>
                <a:ext cx="8210720" cy="4002259"/>
              </a:xfrm>
              <a:prstGeom prst="rect">
                <a:avLst/>
              </a:prstGeom>
              <a:solidFill>
                <a:srgbClr val="FFFFFF"/>
              </a:solidFill>
              <a:ln w="12700" cap="flat">
                <a:noFill/>
                <a:miter lim="400000"/>
              </a:ln>
              <a:effectLst>
                <a:outerShdw sx="100000" sy="100000" kx="0" ky="0" algn="b" rotWithShape="0" blurRad="76200" dist="0" dir="18900000">
                  <a:srgbClr val="000000">
                    <a:alpha val="80000"/>
                  </a:srgbClr>
                </a:outerShdw>
              </a:effectLst>
            </p:spPr>
            <p:txBody>
              <a:bodyPr wrap="square" lIns="50800" tIns="50800" rIns="50800" bIns="50800" numCol="1" anchor="ctr">
                <a:noAutofit/>
              </a:bodyPr>
              <a:lstStyle/>
              <a:p>
                <a:pPr defTabSz="800100">
                  <a:defRPr sz="2600">
                    <a:solidFill>
                      <a:srgbClr val="FFFFFF"/>
                    </a:solidFill>
                    <a:effectLst>
                      <a:outerShdw sx="100000" sy="100000" kx="0" ky="0" algn="b" rotWithShape="0" blurRad="25400" dist="23998" dir="2700000">
                        <a:srgbClr val="000000">
                          <a:alpha val="31033"/>
                        </a:srgbClr>
                      </a:outerShdw>
                    </a:effectLst>
                    <a:latin typeface="Gill Sans"/>
                    <a:ea typeface="Gill Sans"/>
                    <a:cs typeface="Gill Sans"/>
                    <a:sym typeface="Gill Sans"/>
                  </a:defRPr>
                </a:pPr>
              </a:p>
            </p:txBody>
          </p:sp>
          <p:pic>
            <p:nvPicPr>
              <p:cNvPr id="414" name="image6.png" descr="image6.png"/>
              <p:cNvPicPr>
                <a:picLocks noChangeAspect="1"/>
              </p:cNvPicPr>
              <p:nvPr/>
            </p:nvPicPr>
            <p:blipFill>
              <a:blip r:embed="rId2">
                <a:extLst/>
              </a:blip>
              <a:stretch>
                <a:fillRect/>
              </a:stretch>
            </p:blipFill>
            <p:spPr>
              <a:xfrm>
                <a:off x="824820" y="74982"/>
                <a:ext cx="6743102" cy="3730445"/>
              </a:xfrm>
              <a:prstGeom prst="rect">
                <a:avLst/>
              </a:prstGeom>
              <a:ln w="12700" cap="flat">
                <a:noFill/>
                <a:miter lim="400000"/>
              </a:ln>
              <a:effectLst/>
            </p:spPr>
          </p:pic>
        </p:grpSp>
      </p:grpSp>
      <p:sp>
        <p:nvSpPr>
          <p:cNvPr id="417" name="Actual slide from Chris’s…"/>
          <p:cNvSpPr txBox="1"/>
          <p:nvPr/>
        </p:nvSpPr>
        <p:spPr>
          <a:xfrm rot="18051035">
            <a:off x="2427464" y="9223133"/>
            <a:ext cx="5066189" cy="147725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defTabSz="914400">
              <a:defRPr b="1" baseline="-17121" sz="4100">
                <a:solidFill>
                  <a:srgbClr val="941100"/>
                </a:solidFill>
                <a:uFill>
                  <a:solidFill>
                    <a:srgbClr val="000000"/>
                  </a:solidFill>
                </a:uFill>
                <a:latin typeface="Verdana"/>
                <a:ea typeface="Verdana"/>
                <a:cs typeface="Verdana"/>
                <a:sym typeface="Verdana"/>
              </a:defRPr>
            </a:pPr>
            <a:r>
              <a:t>Actual slide from Chris’s</a:t>
            </a:r>
          </a:p>
          <a:p>
            <a:pPr defTabSz="914400">
              <a:defRPr b="1" baseline="-17121" sz="4100">
                <a:solidFill>
                  <a:srgbClr val="941100"/>
                </a:solidFill>
                <a:uFill>
                  <a:solidFill>
                    <a:srgbClr val="000000"/>
                  </a:solidFill>
                </a:uFill>
                <a:latin typeface="Verdana"/>
                <a:ea typeface="Verdana"/>
                <a:cs typeface="Verdana"/>
                <a:sym typeface="Verdana"/>
              </a:defRPr>
            </a:pPr>
            <a:r>
              <a:t>Dissertation Defense</a:t>
            </a:r>
          </a:p>
        </p:txBody>
      </p:sp>
      <p:sp>
        <p:nvSpPr>
          <p:cNvPr id="418" name="Rectangle"/>
          <p:cNvSpPr/>
          <p:nvPr/>
        </p:nvSpPr>
        <p:spPr>
          <a:xfrm>
            <a:off x="7050930" y="7098796"/>
            <a:ext cx="10282142" cy="6292144"/>
          </a:xfrm>
          <a:prstGeom prst="rect">
            <a:avLst/>
          </a:prstGeom>
          <a:ln w="76200">
            <a:solidFill>
              <a:srgbClr val="7F0325"/>
            </a:solidFill>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22" name="Group"/>
          <p:cNvGrpSpPr/>
          <p:nvPr/>
        </p:nvGrpSpPr>
        <p:grpSpPr>
          <a:xfrm>
            <a:off x="-57113" y="-6902"/>
            <a:ext cx="24498226" cy="1524590"/>
            <a:chOff x="1" y="0"/>
            <a:chExt cx="24498225" cy="1524588"/>
          </a:xfrm>
        </p:grpSpPr>
        <p:sp>
          <p:nvSpPr>
            <p:cNvPr id="420"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21" name="Queue Mystery"/>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Mystery</a:t>
              </a:r>
            </a:p>
          </p:txBody>
        </p:sp>
      </p:grpSp>
      <p:sp>
        <p:nvSpPr>
          <p:cNvPr id="423" name="Both the Stanford Stack and Queue classes have a size() function that returns the number of elements in the object.…"/>
          <p:cNvSpPr txBox="1"/>
          <p:nvPr>
            <p:ph type="title" idx="4294967295"/>
          </p:nvPr>
        </p:nvSpPr>
        <p:spPr>
          <a:xfrm>
            <a:off x="643355" y="1879795"/>
            <a:ext cx="23097288" cy="7923598"/>
          </a:xfrm>
          <a:prstGeom prst="rect">
            <a:avLst/>
          </a:prstGeom>
        </p:spPr>
        <p:txBody>
          <a:bodyPr anchor="t"/>
          <a:lstStyle/>
          <a:p>
            <a:pPr indent="382904" defTabSz="546100">
              <a:lnSpc>
                <a:spcPct val="90000"/>
              </a:lnSpc>
              <a:defRPr sz="4200"/>
            </a:pPr>
            <a:r>
              <a:t>Both the Stanford Stack and Queue classes have a </a:t>
            </a:r>
            <a:r>
              <a:rPr b="1" sz="4300">
                <a:latin typeface="Courier New"/>
                <a:ea typeface="Courier New"/>
                <a:cs typeface="Courier New"/>
                <a:sym typeface="Courier New"/>
              </a:rPr>
              <a:t>size()</a:t>
            </a:r>
            <a:r>
              <a:t> function that returns the number of elements in the object.</a:t>
            </a:r>
          </a:p>
          <a:p>
            <a:pPr indent="382904" defTabSz="546100">
              <a:lnSpc>
                <a:spcPct val="90000"/>
              </a:lnSpc>
              <a:defRPr sz="4200"/>
            </a:pPr>
          </a:p>
          <a:p>
            <a:pPr indent="382904" defTabSz="546100">
              <a:lnSpc>
                <a:spcPct val="90000"/>
              </a:lnSpc>
              <a:defRPr sz="4200"/>
            </a:pPr>
            <a:r>
              <a:t>What is the output of the following code?</a:t>
            </a:r>
          </a:p>
          <a:p>
            <a:pPr indent="382904" defTabSz="546100">
              <a:lnSpc>
                <a:spcPct val="90000"/>
              </a:lnSpc>
              <a:defRPr sz="4200"/>
            </a:pPr>
          </a:p>
          <a:p>
            <a:pPr defTabSz="457200">
              <a:tabLst>
                <a:tab pos="558800" algn="l"/>
              </a:tabLst>
              <a:defRPr b="1" sz="3600">
                <a:latin typeface="Courier New"/>
                <a:ea typeface="Courier New"/>
                <a:cs typeface="Courier New"/>
                <a:sym typeface="Courier New"/>
              </a:defRPr>
            </a:pPr>
            <a:r>
              <a:t>    Queue&lt;</a:t>
            </a:r>
            <a:r>
              <a:rPr>
                <a:solidFill>
                  <a:srgbClr val="0433FF"/>
                </a:solidFill>
              </a:rPr>
              <a:t>int</a:t>
            </a:r>
            <a:r>
              <a:t>&gt; queue;</a:t>
            </a:r>
          </a:p>
          <a:p>
            <a:pPr defTabSz="457200">
              <a:tabLst>
                <a:tab pos="558800" algn="l"/>
              </a:tabLst>
              <a:defRPr b="1" sz="3600">
                <a:latin typeface="Courier New"/>
                <a:ea typeface="Courier New"/>
                <a:cs typeface="Courier New"/>
                <a:sym typeface="Courier New"/>
              </a:defRPr>
            </a:pPr>
            <a:r>
              <a:t>    </a:t>
            </a:r>
            <a:r>
              <a:rPr>
                <a:solidFill>
                  <a:srgbClr val="008F00"/>
                </a:solidFill>
              </a:rPr>
              <a:t>// produce: {1, 2, 3, 4, 5, 6}</a:t>
            </a:r>
          </a:p>
          <a:p>
            <a:pPr defTabSz="457200">
              <a:tabLst>
                <a:tab pos="558800" algn="l"/>
              </a:tabLst>
              <a:defRPr b="1" sz="3600">
                <a:latin typeface="Courier New"/>
                <a:ea typeface="Courier New"/>
                <a:cs typeface="Courier New"/>
                <a:sym typeface="Courier New"/>
              </a:defRPr>
            </a:pPr>
            <a:r>
              <a:t>    </a:t>
            </a:r>
            <a:r>
              <a:rPr>
                <a:solidFill>
                  <a:srgbClr val="0433FF"/>
                </a:solidFill>
              </a:rPr>
              <a:t>for</a:t>
            </a:r>
            <a:r>
              <a:t> (</a:t>
            </a:r>
            <a:r>
              <a:rPr>
                <a:solidFill>
                  <a:srgbClr val="0433FF"/>
                </a:solidFill>
              </a:rPr>
              <a:t>int</a:t>
            </a:r>
            <a:r>
              <a:t> i = 1; i &lt;= 6; i++) {</a:t>
            </a:r>
          </a:p>
          <a:p>
            <a:pPr defTabSz="457200">
              <a:tabLst>
                <a:tab pos="558800" algn="l"/>
              </a:tabLst>
              <a:defRPr b="1" sz="3600">
                <a:latin typeface="Courier New"/>
                <a:ea typeface="Courier New"/>
                <a:cs typeface="Courier New"/>
                <a:sym typeface="Courier New"/>
              </a:defRPr>
            </a:pPr>
            <a:r>
              <a:t>        queue.enqueue(i);</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a:t>
            </a:r>
            <a:r>
              <a:rPr>
                <a:solidFill>
                  <a:srgbClr val="0433FF"/>
                </a:solidFill>
              </a:rPr>
              <a:t>for</a:t>
            </a:r>
            <a:r>
              <a:t> (</a:t>
            </a:r>
            <a:r>
              <a:rPr>
                <a:solidFill>
                  <a:srgbClr val="0433FF"/>
                </a:solidFill>
              </a:rPr>
              <a:t>int</a:t>
            </a:r>
            <a:r>
              <a:t> i = 0; i &lt; queue.size(); i++) {</a:t>
            </a:r>
          </a:p>
          <a:p>
            <a:pPr defTabSz="457200">
              <a:tabLst>
                <a:tab pos="558800" algn="l"/>
              </a:tabLst>
              <a:defRPr b="1" sz="3600">
                <a:latin typeface="Courier New"/>
                <a:ea typeface="Courier New"/>
                <a:cs typeface="Courier New"/>
                <a:sym typeface="Courier New"/>
              </a:defRPr>
            </a:pPr>
            <a:r>
              <a:t>        cout &lt;&lt; queue.dequeue() &lt;&lt; </a:t>
            </a:r>
            <a:r>
              <a:rPr>
                <a:solidFill>
                  <a:srgbClr val="B4261A"/>
                </a:solidFill>
              </a:rPr>
              <a:t>" "</a:t>
            </a:r>
            <a:r>
              <a:t>;</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cout &lt;&lt; queue.toString() &lt;&lt; </a:t>
            </a:r>
            <a:r>
              <a:rPr>
                <a:solidFill>
                  <a:srgbClr val="B4261A"/>
                </a:solidFill>
              </a:rPr>
              <a:t>"  size "</a:t>
            </a:r>
            <a:r>
              <a:t> &lt;&lt; queue.size() &lt;&lt; endl;</a:t>
            </a:r>
          </a:p>
        </p:txBody>
      </p:sp>
      <p:grpSp>
        <p:nvGrpSpPr>
          <p:cNvPr id="426" name="Group"/>
          <p:cNvGrpSpPr/>
          <p:nvPr/>
        </p:nvGrpSpPr>
        <p:grpSpPr>
          <a:xfrm>
            <a:off x="5473897" y="10165503"/>
            <a:ext cx="13802027" cy="2997203"/>
            <a:chOff x="0" y="0"/>
            <a:chExt cx="13802025" cy="2997201"/>
          </a:xfrm>
        </p:grpSpPr>
        <p:sp>
          <p:nvSpPr>
            <p:cNvPr id="424" name="A. 1 2 3 4 5 6 {} size 0…"/>
            <p:cNvSpPr txBox="1"/>
            <p:nvPr/>
          </p:nvSpPr>
          <p:spPr>
            <a:xfrm>
              <a:off x="38099" y="76200"/>
              <a:ext cx="13649624" cy="2844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a:defRPr b="1" sz="4800">
                  <a:latin typeface="Courier New"/>
                  <a:ea typeface="Courier New"/>
                  <a:cs typeface="Courier New"/>
                  <a:sym typeface="Courier New"/>
                </a:defRPr>
              </a:pPr>
              <a:r>
                <a:t>A. 1 2 3 4 5 6 {} size 0</a:t>
              </a:r>
            </a:p>
            <a:p>
              <a:pPr algn="l">
                <a:defRPr b="1" sz="4800">
                  <a:latin typeface="Courier New"/>
                  <a:ea typeface="Courier New"/>
                  <a:cs typeface="Courier New"/>
                  <a:sym typeface="Courier New"/>
                </a:defRPr>
              </a:pPr>
              <a:r>
                <a:t>B. 1 2 3 {4,5,6} size 3</a:t>
              </a:r>
            </a:p>
            <a:p>
              <a:pPr algn="l">
                <a:defRPr b="1" sz="4800">
                  <a:latin typeface="Courier New"/>
                  <a:ea typeface="Courier New"/>
                  <a:cs typeface="Courier New"/>
                  <a:sym typeface="Courier New"/>
                </a:defRPr>
              </a:pPr>
              <a:r>
                <a:t>C. 1 2 3 4 5 6 {1,2,3,4,5,6} size 6 </a:t>
              </a:r>
            </a:p>
            <a:p>
              <a:pPr algn="l">
                <a:defRPr b="1" sz="4800">
                  <a:latin typeface="Courier New"/>
                  <a:ea typeface="Courier New"/>
                  <a:cs typeface="Courier New"/>
                  <a:sym typeface="Courier New"/>
                </a:defRPr>
              </a:pPr>
              <a:r>
                <a:t>D. none of the above</a:t>
              </a:r>
            </a:p>
          </p:txBody>
        </p:sp>
        <p:pic>
          <p:nvPicPr>
            <p:cNvPr id="425" name="image7.png" descr="image7.png"/>
            <p:cNvPicPr>
              <a:picLocks noChangeAspect="1"/>
            </p:cNvPicPr>
            <p:nvPr/>
          </p:nvPicPr>
          <p:blipFill>
            <a:blip r:embed="rId2">
              <a:extLst/>
            </a:blip>
            <a:stretch>
              <a:fillRect/>
            </a:stretch>
          </p:blipFill>
          <p:spPr>
            <a:xfrm>
              <a:off x="-1" y="-1"/>
              <a:ext cx="13802027" cy="299720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8" name="Both the Stanford Stack and Queue classes have a size() function that returns the number of elements in the object. But, you must be careful using it!…"/>
          <p:cNvSpPr txBox="1"/>
          <p:nvPr>
            <p:ph type="title" idx="4294967295"/>
          </p:nvPr>
        </p:nvSpPr>
        <p:spPr>
          <a:xfrm>
            <a:off x="643355" y="1879795"/>
            <a:ext cx="23097288" cy="7923598"/>
          </a:xfrm>
          <a:prstGeom prst="rect">
            <a:avLst/>
          </a:prstGeom>
        </p:spPr>
        <p:txBody>
          <a:bodyPr anchor="t"/>
          <a:lstStyle/>
          <a:p>
            <a:pPr indent="382904" defTabSz="546100">
              <a:lnSpc>
                <a:spcPct val="90000"/>
              </a:lnSpc>
              <a:defRPr sz="4200"/>
            </a:pPr>
            <a:r>
              <a:t>Both the Stanford Stack and Queue classes have a </a:t>
            </a:r>
            <a:r>
              <a:rPr b="1" sz="4300">
                <a:latin typeface="Courier New"/>
                <a:ea typeface="Courier New"/>
                <a:cs typeface="Courier New"/>
                <a:sym typeface="Courier New"/>
              </a:rPr>
              <a:t>size()</a:t>
            </a:r>
            <a:r>
              <a:t> function that returns the number of elements in the object. But, you must be careful using it!</a:t>
            </a:r>
          </a:p>
          <a:p>
            <a:pPr indent="382904" defTabSz="546100">
              <a:lnSpc>
                <a:spcPct val="90000"/>
              </a:lnSpc>
              <a:defRPr sz="4200"/>
            </a:pPr>
          </a:p>
          <a:p>
            <a:pPr indent="382904" defTabSz="546100">
              <a:lnSpc>
                <a:spcPct val="90000"/>
              </a:lnSpc>
              <a:defRPr sz="4200"/>
            </a:pPr>
            <a:r>
              <a:t>What is the output of the following code?</a:t>
            </a:r>
          </a:p>
          <a:p>
            <a:pPr indent="382904" defTabSz="546100">
              <a:lnSpc>
                <a:spcPct val="90000"/>
              </a:lnSpc>
              <a:defRPr sz="4200"/>
            </a:pPr>
          </a:p>
          <a:p>
            <a:pPr defTabSz="457200">
              <a:tabLst>
                <a:tab pos="558800" algn="l"/>
              </a:tabLst>
              <a:defRPr b="1" sz="3600">
                <a:latin typeface="Courier New"/>
                <a:ea typeface="Courier New"/>
                <a:cs typeface="Courier New"/>
                <a:sym typeface="Courier New"/>
              </a:defRPr>
            </a:pPr>
            <a:r>
              <a:t>    Queue&lt;</a:t>
            </a:r>
            <a:r>
              <a:rPr>
                <a:solidFill>
                  <a:srgbClr val="0433FF"/>
                </a:solidFill>
              </a:rPr>
              <a:t>int</a:t>
            </a:r>
            <a:r>
              <a:t>&gt; queue;</a:t>
            </a:r>
          </a:p>
          <a:p>
            <a:pPr defTabSz="457200">
              <a:tabLst>
                <a:tab pos="558800" algn="l"/>
              </a:tabLst>
              <a:defRPr b="1" sz="3600">
                <a:latin typeface="Courier New"/>
                <a:ea typeface="Courier New"/>
                <a:cs typeface="Courier New"/>
                <a:sym typeface="Courier New"/>
              </a:defRPr>
            </a:pPr>
            <a:r>
              <a:t>    </a:t>
            </a:r>
            <a:r>
              <a:rPr>
                <a:solidFill>
                  <a:srgbClr val="008F00"/>
                </a:solidFill>
              </a:rPr>
              <a:t>// produce: {1, 2, 3, 4, 5, 6}</a:t>
            </a:r>
          </a:p>
          <a:p>
            <a:pPr defTabSz="457200">
              <a:tabLst>
                <a:tab pos="558800" algn="l"/>
              </a:tabLst>
              <a:defRPr b="1" sz="3600">
                <a:latin typeface="Courier New"/>
                <a:ea typeface="Courier New"/>
                <a:cs typeface="Courier New"/>
                <a:sym typeface="Courier New"/>
              </a:defRPr>
            </a:pPr>
            <a:r>
              <a:t>    </a:t>
            </a:r>
            <a:r>
              <a:rPr>
                <a:solidFill>
                  <a:srgbClr val="0433FF"/>
                </a:solidFill>
              </a:rPr>
              <a:t>for</a:t>
            </a:r>
            <a:r>
              <a:t> (</a:t>
            </a:r>
            <a:r>
              <a:rPr>
                <a:solidFill>
                  <a:srgbClr val="0433FF"/>
                </a:solidFill>
              </a:rPr>
              <a:t>int</a:t>
            </a:r>
            <a:r>
              <a:t> i = 1; i &lt;= 6; i++) {</a:t>
            </a:r>
          </a:p>
          <a:p>
            <a:pPr defTabSz="457200">
              <a:tabLst>
                <a:tab pos="558800" algn="l"/>
              </a:tabLst>
              <a:defRPr b="1" sz="3600">
                <a:latin typeface="Courier New"/>
                <a:ea typeface="Courier New"/>
                <a:cs typeface="Courier New"/>
                <a:sym typeface="Courier New"/>
              </a:defRPr>
            </a:pPr>
            <a:r>
              <a:t>        queue.enqueue(i);</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a:t>
            </a:r>
            <a:r>
              <a:rPr>
                <a:solidFill>
                  <a:srgbClr val="0433FF"/>
                </a:solidFill>
              </a:rPr>
              <a:t>for</a:t>
            </a:r>
            <a:r>
              <a:t> (</a:t>
            </a:r>
            <a:r>
              <a:rPr>
                <a:solidFill>
                  <a:srgbClr val="0433FF"/>
                </a:solidFill>
              </a:rPr>
              <a:t>int</a:t>
            </a:r>
            <a:r>
              <a:t> i = 0; i &lt; queue.size(); i++) {</a:t>
            </a:r>
          </a:p>
          <a:p>
            <a:pPr defTabSz="457200">
              <a:tabLst>
                <a:tab pos="558800" algn="l"/>
              </a:tabLst>
              <a:defRPr b="1" sz="3600">
                <a:latin typeface="Courier New"/>
                <a:ea typeface="Courier New"/>
                <a:cs typeface="Courier New"/>
                <a:sym typeface="Courier New"/>
              </a:defRPr>
            </a:pPr>
            <a:r>
              <a:t>        cout &lt;&lt; queue.dequeue() &lt;&lt; </a:t>
            </a:r>
            <a:r>
              <a:rPr>
                <a:solidFill>
                  <a:srgbClr val="B4261A"/>
                </a:solidFill>
              </a:rPr>
              <a:t>" "</a:t>
            </a:r>
            <a:r>
              <a:t>;</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cout &lt;&lt; queue.toString() &lt;&lt; </a:t>
            </a:r>
            <a:r>
              <a:rPr>
                <a:solidFill>
                  <a:srgbClr val="B4261A"/>
                </a:solidFill>
              </a:rPr>
              <a:t>"  size "</a:t>
            </a:r>
            <a:r>
              <a:t> &lt;&lt; queue.size() &lt;&lt; endl;</a:t>
            </a:r>
          </a:p>
        </p:txBody>
      </p:sp>
      <p:grpSp>
        <p:nvGrpSpPr>
          <p:cNvPr id="431" name="Group"/>
          <p:cNvGrpSpPr/>
          <p:nvPr/>
        </p:nvGrpSpPr>
        <p:grpSpPr>
          <a:xfrm>
            <a:off x="-57113" y="-6902"/>
            <a:ext cx="24498226" cy="1524590"/>
            <a:chOff x="1" y="0"/>
            <a:chExt cx="24498225" cy="1524588"/>
          </a:xfrm>
        </p:grpSpPr>
        <p:sp>
          <p:nvSpPr>
            <p:cNvPr id="42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30" name="Queue Mystery"/>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Mystery</a:t>
              </a:r>
            </a:p>
          </p:txBody>
        </p:sp>
      </p:grpSp>
      <p:grpSp>
        <p:nvGrpSpPr>
          <p:cNvPr id="434" name="Group"/>
          <p:cNvGrpSpPr/>
          <p:nvPr/>
        </p:nvGrpSpPr>
        <p:grpSpPr>
          <a:xfrm>
            <a:off x="5473897" y="10165503"/>
            <a:ext cx="13802027" cy="2997203"/>
            <a:chOff x="0" y="0"/>
            <a:chExt cx="13802025" cy="2997201"/>
          </a:xfrm>
        </p:grpSpPr>
        <p:sp>
          <p:nvSpPr>
            <p:cNvPr id="432" name="A. 1 2 3 4 5 6 {} size 0…"/>
            <p:cNvSpPr txBox="1"/>
            <p:nvPr/>
          </p:nvSpPr>
          <p:spPr>
            <a:xfrm>
              <a:off x="38099" y="76200"/>
              <a:ext cx="13649624" cy="2844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a:defRPr b="1" sz="4800">
                  <a:latin typeface="Courier New"/>
                  <a:ea typeface="Courier New"/>
                  <a:cs typeface="Courier New"/>
                  <a:sym typeface="Courier New"/>
                </a:defRPr>
              </a:pPr>
              <a:r>
                <a:t>A. 1 2 3 4 5 6 {} size 0</a:t>
              </a:r>
            </a:p>
            <a:p>
              <a:pPr algn="l">
                <a:defRPr b="1" sz="4800">
                  <a:latin typeface="Courier New"/>
                  <a:ea typeface="Courier New"/>
                  <a:cs typeface="Courier New"/>
                  <a:sym typeface="Courier New"/>
                </a:defRPr>
              </a:pPr>
              <a:r>
                <a:t>B. 1 2 3 {4,5,6} size 3</a:t>
              </a:r>
            </a:p>
            <a:p>
              <a:pPr algn="l">
                <a:defRPr b="1" sz="4800">
                  <a:latin typeface="Courier New"/>
                  <a:ea typeface="Courier New"/>
                  <a:cs typeface="Courier New"/>
                  <a:sym typeface="Courier New"/>
                </a:defRPr>
              </a:pPr>
              <a:r>
                <a:t>C. 1 2 3 4 5 6 {1,2,3,4,5,6} size 6 </a:t>
              </a:r>
            </a:p>
            <a:p>
              <a:pPr algn="l">
                <a:defRPr b="1" sz="4800">
                  <a:latin typeface="Courier New"/>
                  <a:ea typeface="Courier New"/>
                  <a:cs typeface="Courier New"/>
                  <a:sym typeface="Courier New"/>
                </a:defRPr>
              </a:pPr>
              <a:r>
                <a:t>D. none of the above</a:t>
              </a:r>
            </a:p>
          </p:txBody>
        </p:sp>
        <p:pic>
          <p:nvPicPr>
            <p:cNvPr id="433" name="image7.png" descr="image7.png"/>
            <p:cNvPicPr>
              <a:picLocks noChangeAspect="1"/>
            </p:cNvPicPr>
            <p:nvPr/>
          </p:nvPicPr>
          <p:blipFill>
            <a:blip r:embed="rId2">
              <a:extLst/>
            </a:blip>
            <a:stretch>
              <a:fillRect/>
            </a:stretch>
          </p:blipFill>
          <p:spPr>
            <a:xfrm>
              <a:off x="-1" y="-1"/>
              <a:ext cx="13802027" cy="2997202"/>
            </a:xfrm>
            <a:prstGeom prst="rect">
              <a:avLst/>
            </a:prstGeom>
            <a:ln w="12700" cap="flat">
              <a:noFill/>
              <a:miter lim="400000"/>
            </a:ln>
            <a:effectLst/>
          </p:spPr>
        </p:pic>
      </p:grpSp>
      <p:sp>
        <p:nvSpPr>
          <p:cNvPr id="435" name="Rounded Rectangle"/>
          <p:cNvSpPr/>
          <p:nvPr/>
        </p:nvSpPr>
        <p:spPr>
          <a:xfrm>
            <a:off x="5462384" y="11034845"/>
            <a:ext cx="8456549"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436" name="Rounded Rectangle"/>
          <p:cNvSpPr/>
          <p:nvPr/>
        </p:nvSpPr>
        <p:spPr>
          <a:xfrm>
            <a:off x="7075692" y="7462518"/>
            <a:ext cx="3780118"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437" name="Line"/>
          <p:cNvSpPr/>
          <p:nvPr/>
        </p:nvSpPr>
        <p:spPr>
          <a:xfrm>
            <a:off x="9374482" y="6119614"/>
            <a:ext cx="3590543" cy="1232952"/>
          </a:xfrm>
          <a:custGeom>
            <a:avLst/>
            <a:gdLst/>
            <a:ahLst/>
            <a:cxnLst>
              <a:cxn ang="0">
                <a:pos x="wd2" y="hd2"/>
              </a:cxn>
              <a:cxn ang="5400000">
                <a:pos x="wd2" y="hd2"/>
              </a:cxn>
              <a:cxn ang="10800000">
                <a:pos x="wd2" y="hd2"/>
              </a:cxn>
              <a:cxn ang="16200000">
                <a:pos x="wd2" y="hd2"/>
              </a:cxn>
            </a:cxnLst>
            <a:rect l="0" t="0" r="r" b="b"/>
            <a:pathLst>
              <a:path w="21600" h="20197" fill="norm" stroke="1" extrusionOk="0">
                <a:moveTo>
                  <a:pt x="21600" y="245"/>
                </a:moveTo>
                <a:cubicBezTo>
                  <a:pt x="14098" y="-1403"/>
                  <a:pt x="6898" y="5248"/>
                  <a:pt x="0" y="20197"/>
                </a:cubicBezTo>
              </a:path>
            </a:pathLst>
          </a:custGeom>
          <a:ln w="88900">
            <a:solidFill>
              <a:srgbClr val="7F0325"/>
            </a:solidFill>
            <a:miter lim="400000"/>
            <a:tailEnd type="triangle"/>
          </a:ln>
        </p:spPr>
        <p:txBody>
          <a:bodyPr lIns="50800" tIns="50800" rIns="50800" bIns="50800"/>
          <a:lstStyle/>
          <a:p>
            <a:pPr/>
          </a:p>
        </p:txBody>
      </p:sp>
      <p:sp>
        <p:nvSpPr>
          <p:cNvPr id="438" name="Changes during the loop! Be careful!!"/>
          <p:cNvSpPr txBox="1"/>
          <p:nvPr/>
        </p:nvSpPr>
        <p:spPr>
          <a:xfrm>
            <a:off x="13051396" y="5671644"/>
            <a:ext cx="102196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Changes during the loop! Be careful!!</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42" name="Group"/>
          <p:cNvGrpSpPr/>
          <p:nvPr/>
        </p:nvGrpSpPr>
        <p:grpSpPr>
          <a:xfrm>
            <a:off x="-57113" y="-6902"/>
            <a:ext cx="24498226" cy="1524590"/>
            <a:chOff x="1" y="0"/>
            <a:chExt cx="24498225" cy="1524588"/>
          </a:xfrm>
        </p:grpSpPr>
        <p:sp>
          <p:nvSpPr>
            <p:cNvPr id="440"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41" name="Queue Idiom 1"/>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Idiom 1</a:t>
              </a:r>
            </a:p>
          </p:txBody>
        </p:sp>
      </p:grpSp>
      <p:sp>
        <p:nvSpPr>
          <p:cNvPr id="443" name="If you are going to empty a stack or queue, a very good programming idiom is the following:…"/>
          <p:cNvSpPr txBox="1"/>
          <p:nvPr>
            <p:ph type="title" idx="4294967295"/>
          </p:nvPr>
        </p:nvSpPr>
        <p:spPr>
          <a:xfrm>
            <a:off x="643355" y="1879795"/>
            <a:ext cx="23097288" cy="7923598"/>
          </a:xfrm>
          <a:prstGeom prst="rect">
            <a:avLst/>
          </a:prstGeom>
        </p:spPr>
        <p:txBody>
          <a:bodyPr anchor="t"/>
          <a:lstStyle/>
          <a:p>
            <a:pPr indent="382904" defTabSz="546100">
              <a:lnSpc>
                <a:spcPct val="90000"/>
              </a:lnSpc>
              <a:defRPr sz="4200"/>
            </a:pPr>
            <a:r>
              <a:t>If you are going to empty a stack or queue, a very good programming idiom is the following:</a:t>
            </a:r>
          </a:p>
          <a:p>
            <a:pPr indent="382904" defTabSz="546100">
              <a:lnSpc>
                <a:spcPct val="90000"/>
              </a:lnSpc>
              <a:defRPr sz="4200"/>
            </a:pPr>
          </a:p>
          <a:p>
            <a:pPr defTabSz="457200">
              <a:tabLst>
                <a:tab pos="558800" algn="l"/>
              </a:tabLst>
              <a:defRPr b="1" sz="3600">
                <a:latin typeface="Courier New"/>
                <a:ea typeface="Courier New"/>
                <a:cs typeface="Courier New"/>
                <a:sym typeface="Courier New"/>
              </a:defRPr>
            </a:pPr>
            <a:r>
              <a:t>    Queue&lt;</a:t>
            </a:r>
            <a:r>
              <a:rPr>
                <a:solidFill>
                  <a:srgbClr val="0433FF"/>
                </a:solidFill>
              </a:rPr>
              <a:t>int</a:t>
            </a:r>
            <a:r>
              <a:t>&gt; queue;</a:t>
            </a:r>
          </a:p>
          <a:p>
            <a:pPr defTabSz="457200">
              <a:tabLst>
                <a:tab pos="558800" algn="l"/>
              </a:tabLst>
              <a:defRPr b="1" sz="3600">
                <a:latin typeface="Courier New"/>
                <a:ea typeface="Courier New"/>
                <a:cs typeface="Courier New"/>
                <a:sym typeface="Courier New"/>
              </a:defRPr>
            </a:pPr>
            <a:r>
              <a:t>    </a:t>
            </a:r>
            <a:r>
              <a:rPr>
                <a:solidFill>
                  <a:srgbClr val="008F00"/>
                </a:solidFill>
              </a:rPr>
              <a:t>// produce: {1, 2, 3, 4, 5, 6}</a:t>
            </a:r>
          </a:p>
          <a:p>
            <a:pPr defTabSz="457200">
              <a:tabLst>
                <a:tab pos="558800" algn="l"/>
              </a:tabLst>
              <a:defRPr b="1" sz="3600">
                <a:latin typeface="Courier New"/>
                <a:ea typeface="Courier New"/>
                <a:cs typeface="Courier New"/>
                <a:sym typeface="Courier New"/>
              </a:defRPr>
            </a:pPr>
            <a:r>
              <a:t>    </a:t>
            </a:r>
            <a:r>
              <a:rPr>
                <a:solidFill>
                  <a:srgbClr val="0433FF"/>
                </a:solidFill>
              </a:rPr>
              <a:t>for</a:t>
            </a:r>
            <a:r>
              <a:t> (</a:t>
            </a:r>
            <a:r>
              <a:rPr>
                <a:solidFill>
                  <a:srgbClr val="0433FF"/>
                </a:solidFill>
              </a:rPr>
              <a:t>int</a:t>
            </a:r>
            <a:r>
              <a:t> i = 1; i &lt;= 6; i++) {</a:t>
            </a:r>
          </a:p>
          <a:p>
            <a:pPr defTabSz="457200">
              <a:tabLst>
                <a:tab pos="558800" algn="l"/>
              </a:tabLst>
              <a:defRPr b="1" sz="3600">
                <a:latin typeface="Courier New"/>
                <a:ea typeface="Courier New"/>
                <a:cs typeface="Courier New"/>
                <a:sym typeface="Courier New"/>
              </a:defRPr>
            </a:pPr>
            <a:r>
              <a:t>        queue.enqueue(i);</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a:t>
            </a:r>
            <a:r>
              <a:rPr>
                <a:solidFill>
                  <a:srgbClr val="0433FF"/>
                </a:solidFill>
              </a:rPr>
              <a:t>while</a:t>
            </a:r>
            <a:r>
              <a:t> (!queue.isEmpty()) {</a:t>
            </a:r>
          </a:p>
          <a:p>
            <a:pPr defTabSz="457200">
              <a:tabLst>
                <a:tab pos="558800" algn="l"/>
              </a:tabLst>
              <a:defRPr b="1" sz="3600">
                <a:latin typeface="Courier New"/>
                <a:ea typeface="Courier New"/>
                <a:cs typeface="Courier New"/>
                <a:sym typeface="Courier New"/>
              </a:defRPr>
            </a:pPr>
            <a:r>
              <a:t>        cout &lt;&lt; queue.dequeue() &lt;&lt; </a:t>
            </a:r>
            <a:r>
              <a:rPr>
                <a:solidFill>
                  <a:srgbClr val="B4261A"/>
                </a:solidFill>
              </a:rPr>
              <a:t>" "</a:t>
            </a:r>
            <a:r>
              <a:t>;</a:t>
            </a:r>
          </a:p>
          <a:p>
            <a:pPr defTabSz="457200">
              <a:tabLst>
                <a:tab pos="558800" algn="l"/>
              </a:tabLst>
              <a:defRPr b="1" sz="3600">
                <a:latin typeface="Courier New"/>
                <a:ea typeface="Courier New"/>
                <a:cs typeface="Courier New"/>
                <a:sym typeface="Courier New"/>
              </a:defRPr>
            </a:pPr>
            <a:r>
              <a:t>    }</a:t>
            </a:r>
          </a:p>
          <a:p>
            <a:pPr defTabSz="457200">
              <a:tabLst>
                <a:tab pos="558800" algn="l"/>
              </a:tabLst>
              <a:defRPr b="1" sz="3600">
                <a:latin typeface="Courier New"/>
                <a:ea typeface="Courier New"/>
                <a:cs typeface="Courier New"/>
                <a:sym typeface="Courier New"/>
              </a:defRPr>
            </a:pPr>
            <a:r>
              <a:t>    cout &lt;&lt; queue.toString() &lt;&lt; </a:t>
            </a:r>
            <a:r>
              <a:rPr>
                <a:solidFill>
                  <a:srgbClr val="B4261A"/>
                </a:solidFill>
              </a:rPr>
              <a:t>"  size "</a:t>
            </a:r>
            <a:r>
              <a:t> &lt;&lt; queue.size() &lt;&lt; endl;</a:t>
            </a:r>
          </a:p>
        </p:txBody>
      </p:sp>
      <p:grpSp>
        <p:nvGrpSpPr>
          <p:cNvPr id="446" name="Group"/>
          <p:cNvGrpSpPr/>
          <p:nvPr/>
        </p:nvGrpSpPr>
        <p:grpSpPr>
          <a:xfrm>
            <a:off x="5473897" y="10165503"/>
            <a:ext cx="13802027" cy="2997203"/>
            <a:chOff x="0" y="0"/>
            <a:chExt cx="13802025" cy="2997201"/>
          </a:xfrm>
        </p:grpSpPr>
        <p:sp>
          <p:nvSpPr>
            <p:cNvPr id="444" name="A. 1 2 3 4 5 6 {} size 0…"/>
            <p:cNvSpPr txBox="1"/>
            <p:nvPr/>
          </p:nvSpPr>
          <p:spPr>
            <a:xfrm>
              <a:off x="38099" y="76200"/>
              <a:ext cx="13649624" cy="2844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a:defRPr b="1" sz="4800">
                  <a:latin typeface="Courier New"/>
                  <a:ea typeface="Courier New"/>
                  <a:cs typeface="Courier New"/>
                  <a:sym typeface="Courier New"/>
                </a:defRPr>
              </a:pPr>
              <a:r>
                <a:t>A. 1 2 3 4 5 6 {} size 0</a:t>
              </a:r>
            </a:p>
            <a:p>
              <a:pPr algn="l">
                <a:defRPr b="1" sz="4800">
                  <a:latin typeface="Courier New"/>
                  <a:ea typeface="Courier New"/>
                  <a:cs typeface="Courier New"/>
                  <a:sym typeface="Courier New"/>
                </a:defRPr>
              </a:pPr>
              <a:r>
                <a:t>B. 1 2 3 {4,5,6} size 3</a:t>
              </a:r>
            </a:p>
            <a:p>
              <a:pPr algn="l">
                <a:defRPr b="1" sz="4800">
                  <a:latin typeface="Courier New"/>
                  <a:ea typeface="Courier New"/>
                  <a:cs typeface="Courier New"/>
                  <a:sym typeface="Courier New"/>
                </a:defRPr>
              </a:pPr>
              <a:r>
                <a:t>C. 1 2 3 4 5 6 {1,2,3,4,5,6} size 6 </a:t>
              </a:r>
            </a:p>
            <a:p>
              <a:pPr algn="l">
                <a:defRPr b="1" sz="4800">
                  <a:latin typeface="Courier New"/>
                  <a:ea typeface="Courier New"/>
                  <a:cs typeface="Courier New"/>
                  <a:sym typeface="Courier New"/>
                </a:defRPr>
              </a:pPr>
              <a:r>
                <a:t>D. none of the above</a:t>
              </a:r>
            </a:p>
          </p:txBody>
        </p:sp>
        <p:pic>
          <p:nvPicPr>
            <p:cNvPr id="445" name="image7.png" descr="image7.png"/>
            <p:cNvPicPr>
              <a:picLocks noChangeAspect="1"/>
            </p:cNvPicPr>
            <p:nvPr/>
          </p:nvPicPr>
          <p:blipFill>
            <a:blip r:embed="rId2">
              <a:extLst/>
            </a:blip>
            <a:stretch>
              <a:fillRect/>
            </a:stretch>
          </p:blipFill>
          <p:spPr>
            <a:xfrm>
              <a:off x="-1" y="-1"/>
              <a:ext cx="13802027" cy="2997202"/>
            </a:xfrm>
            <a:prstGeom prst="rect">
              <a:avLst/>
            </a:prstGeom>
            <a:ln w="12700" cap="flat">
              <a:noFill/>
              <a:miter lim="400000"/>
            </a:ln>
            <a:effectLst/>
          </p:spPr>
        </p:pic>
      </p:grpSp>
      <p:sp>
        <p:nvSpPr>
          <p:cNvPr id="447" name="Rounded Rectangle"/>
          <p:cNvSpPr/>
          <p:nvPr/>
        </p:nvSpPr>
        <p:spPr>
          <a:xfrm>
            <a:off x="1636539" y="5655138"/>
            <a:ext cx="9894032" cy="1620895"/>
          </a:xfrm>
          <a:prstGeom prst="roundRect">
            <a:avLst>
              <a:gd name="adj" fmla="val 30762"/>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448" name="Rounded Rectangle"/>
          <p:cNvSpPr/>
          <p:nvPr/>
        </p:nvSpPr>
        <p:spPr>
          <a:xfrm>
            <a:off x="5508478" y="10343426"/>
            <a:ext cx="8628865" cy="576116"/>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52" name="Group"/>
          <p:cNvGrpSpPr/>
          <p:nvPr/>
        </p:nvGrpSpPr>
        <p:grpSpPr>
          <a:xfrm>
            <a:off x="-57113" y="-6902"/>
            <a:ext cx="24498226" cy="1524590"/>
            <a:chOff x="1" y="0"/>
            <a:chExt cx="24498225" cy="1524588"/>
          </a:xfrm>
        </p:grpSpPr>
        <p:sp>
          <p:nvSpPr>
            <p:cNvPr id="450"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51" name="Queue Idiom 2"/>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Idiom 2</a:t>
              </a:r>
            </a:p>
          </p:txBody>
        </p:sp>
      </p:grpSp>
      <p:sp>
        <p:nvSpPr>
          <p:cNvPr id="453" name="If you are going to go through a stack or queue once for the original values, a very good programming idiom is the following:…"/>
          <p:cNvSpPr txBox="1"/>
          <p:nvPr>
            <p:ph type="title" idx="4294967295"/>
          </p:nvPr>
        </p:nvSpPr>
        <p:spPr>
          <a:xfrm>
            <a:off x="643355" y="1879795"/>
            <a:ext cx="23097288" cy="7923598"/>
          </a:xfrm>
          <a:prstGeom prst="rect">
            <a:avLst/>
          </a:prstGeom>
        </p:spPr>
        <p:txBody>
          <a:bodyPr anchor="t"/>
          <a:lstStyle/>
          <a:p>
            <a:pPr indent="382904" defTabSz="546100">
              <a:lnSpc>
                <a:spcPct val="90000"/>
              </a:lnSpc>
              <a:defRPr sz="4200"/>
            </a:pPr>
            <a:r>
              <a:t>If you are going to go through a stack or queue once for the original values, a very good programming idiom is the following:</a:t>
            </a:r>
          </a:p>
          <a:p>
            <a:pPr indent="382904" defTabSz="546100">
              <a:lnSpc>
                <a:spcPct val="90000"/>
              </a:lnSpc>
              <a:defRPr sz="4200"/>
            </a:pPr>
          </a:p>
          <a:p>
            <a:pPr defTabSz="457200">
              <a:tabLst>
                <a:tab pos="558800" algn="l"/>
              </a:tabLst>
              <a:defRPr b="1" sz="4300">
                <a:latin typeface="Courier New"/>
                <a:ea typeface="Courier New"/>
                <a:cs typeface="Courier New"/>
                <a:sym typeface="Courier New"/>
              </a:defRPr>
            </a:pPr>
            <a:r>
              <a:t>    </a:t>
            </a:r>
            <a:r>
              <a:rPr>
                <a:solidFill>
                  <a:srgbClr val="0433FF"/>
                </a:solidFill>
              </a:rPr>
              <a:t>int</a:t>
            </a:r>
            <a:r>
              <a:t> origQSize = queue.size();</a:t>
            </a:r>
          </a:p>
          <a:p>
            <a:pPr defTabSz="457200">
              <a:tabLst>
                <a:tab pos="558800" algn="l"/>
              </a:tabLst>
              <a:defRPr b="1" sz="4300">
                <a:latin typeface="Courier New"/>
                <a:ea typeface="Courier New"/>
                <a:cs typeface="Courier New"/>
                <a:sym typeface="Courier New"/>
              </a:defRPr>
            </a:pPr>
            <a:r>
              <a:t>    </a:t>
            </a:r>
            <a:r>
              <a:rPr>
                <a:solidFill>
                  <a:srgbClr val="0433FF"/>
                </a:solidFill>
              </a:rPr>
              <a:t>for</a:t>
            </a:r>
            <a:r>
              <a:t> (</a:t>
            </a:r>
            <a:r>
              <a:rPr>
                <a:solidFill>
                  <a:srgbClr val="0433FF"/>
                </a:solidFill>
              </a:rPr>
              <a:t>int</a:t>
            </a:r>
            <a:r>
              <a:t> i=0; i &lt; origQSize; i++) {</a:t>
            </a:r>
          </a:p>
          <a:p>
            <a:pPr defTabSz="457200">
              <a:tabLst>
                <a:tab pos="558800" algn="l"/>
              </a:tabLst>
              <a:defRPr b="1" sz="4300">
                <a:latin typeface="Courier New"/>
                <a:ea typeface="Courier New"/>
                <a:cs typeface="Courier New"/>
                <a:sym typeface="Courier New"/>
              </a:defRPr>
            </a:pPr>
            <a:r>
              <a:t>        </a:t>
            </a:r>
            <a:r>
              <a:rPr>
                <a:solidFill>
                  <a:srgbClr val="0433FF"/>
                </a:solidFill>
              </a:rPr>
              <a:t>int</a:t>
            </a:r>
            <a:r>
              <a:t> value = queue.dequeue();</a:t>
            </a:r>
          </a:p>
          <a:p>
            <a:pPr defTabSz="457200">
              <a:tabLst>
                <a:tab pos="558800" algn="l"/>
              </a:tabLst>
              <a:defRPr b="1" sz="4300">
                <a:latin typeface="Courier New"/>
                <a:ea typeface="Courier New"/>
                <a:cs typeface="Courier New"/>
                <a:sym typeface="Courier New"/>
              </a:defRPr>
            </a:pPr>
            <a:r>
              <a:t>        cout &lt;&lt; value &lt;&lt; </a:t>
            </a:r>
            <a:r>
              <a:rPr>
                <a:solidFill>
                  <a:srgbClr val="B4261A"/>
                </a:solidFill>
              </a:rPr>
              <a:t>" "</a:t>
            </a:r>
            <a:r>
              <a:t>;</a:t>
            </a:r>
          </a:p>
          <a:p>
            <a:pPr defTabSz="457200">
              <a:tabLst>
                <a:tab pos="558800" algn="l"/>
              </a:tabLst>
              <a:defRPr b="1" sz="4300">
                <a:latin typeface="Courier New"/>
                <a:ea typeface="Courier New"/>
                <a:cs typeface="Courier New"/>
                <a:sym typeface="Courier New"/>
              </a:defRPr>
            </a:pPr>
            <a:r>
              <a:t>        </a:t>
            </a:r>
            <a:r>
              <a:rPr>
                <a:solidFill>
                  <a:srgbClr val="008F00"/>
                </a:solidFill>
              </a:rPr>
              <a:t>// re-enqueue even values</a:t>
            </a:r>
          </a:p>
          <a:p>
            <a:pPr defTabSz="457200">
              <a:tabLst>
                <a:tab pos="558800" algn="l"/>
              </a:tabLst>
              <a:defRPr b="1" sz="4300">
                <a:latin typeface="Courier New"/>
                <a:ea typeface="Courier New"/>
                <a:cs typeface="Courier New"/>
                <a:sym typeface="Courier New"/>
              </a:defRPr>
            </a:pPr>
            <a:r>
              <a:t>        </a:t>
            </a:r>
            <a:r>
              <a:rPr>
                <a:solidFill>
                  <a:srgbClr val="0433FF"/>
                </a:solidFill>
              </a:rPr>
              <a:t>if</a:t>
            </a:r>
            <a:r>
              <a:t> (value % 2 == 0) {</a:t>
            </a:r>
          </a:p>
          <a:p>
            <a:pPr defTabSz="457200">
              <a:tabLst>
                <a:tab pos="558800" algn="l"/>
              </a:tabLst>
              <a:defRPr b="1" sz="4300">
                <a:latin typeface="Courier New"/>
                <a:ea typeface="Courier New"/>
                <a:cs typeface="Courier New"/>
                <a:sym typeface="Courier New"/>
              </a:defRPr>
            </a:pPr>
            <a:r>
              <a:t>            queue.enqueue(value);</a:t>
            </a:r>
          </a:p>
          <a:p>
            <a:pPr defTabSz="457200">
              <a:tabLst>
                <a:tab pos="558800" algn="l"/>
              </a:tabLst>
              <a:defRPr b="1" sz="4300">
                <a:latin typeface="Courier New"/>
                <a:ea typeface="Courier New"/>
                <a:cs typeface="Courier New"/>
                <a:sym typeface="Courier New"/>
              </a:defRPr>
            </a:pPr>
            <a:r>
              <a:t>        }</a:t>
            </a:r>
          </a:p>
          <a:p>
            <a:pPr defTabSz="457200">
              <a:tabLst>
                <a:tab pos="558800" algn="l"/>
              </a:tabLst>
              <a:defRPr b="1" sz="4300">
                <a:latin typeface="Courier New"/>
                <a:ea typeface="Courier New"/>
                <a:cs typeface="Courier New"/>
                <a:sym typeface="Courier New"/>
              </a:defRPr>
            </a:pPr>
            <a:r>
              <a:t>    }</a:t>
            </a:r>
          </a:p>
        </p:txBody>
      </p:sp>
      <p:grpSp>
        <p:nvGrpSpPr>
          <p:cNvPr id="456" name="Group"/>
          <p:cNvGrpSpPr/>
          <p:nvPr/>
        </p:nvGrpSpPr>
        <p:grpSpPr>
          <a:xfrm>
            <a:off x="5473896" y="10146453"/>
            <a:ext cx="11607111" cy="3035303"/>
            <a:chOff x="-1" y="0"/>
            <a:chExt cx="11607109" cy="3035301"/>
          </a:xfrm>
        </p:grpSpPr>
        <p:sp>
          <p:nvSpPr>
            <p:cNvPr id="454" name="Output:…"/>
            <p:cNvSpPr txBox="1"/>
            <p:nvPr/>
          </p:nvSpPr>
          <p:spPr>
            <a:xfrm>
              <a:off x="38099" y="419100"/>
              <a:ext cx="11088887" cy="219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a:defRPr sz="4800"/>
              </a:pPr>
              <a:r>
                <a:t>Output:</a:t>
              </a:r>
            </a:p>
            <a:p>
              <a:pPr algn="l">
                <a:defRPr b="1" sz="4800">
                  <a:latin typeface="Courier New"/>
                  <a:ea typeface="Courier New"/>
                  <a:cs typeface="Courier New"/>
                  <a:sym typeface="Courier New"/>
                </a:defRPr>
              </a:pPr>
            </a:p>
            <a:p>
              <a:pPr algn="l">
                <a:defRPr b="1" sz="4800">
                  <a:latin typeface="Courier New"/>
                  <a:ea typeface="Courier New"/>
                  <a:cs typeface="Courier New"/>
                  <a:sym typeface="Courier New"/>
                </a:defRPr>
              </a:pPr>
              <a:r>
                <a:t>1 2 3 4 5 6 {2, 4, 6}  size 3 </a:t>
              </a:r>
            </a:p>
          </p:txBody>
        </p:sp>
        <p:pic>
          <p:nvPicPr>
            <p:cNvPr id="455" name="image8.png" descr="image8.png"/>
            <p:cNvPicPr>
              <a:picLocks noChangeAspect="1"/>
            </p:cNvPicPr>
            <p:nvPr/>
          </p:nvPicPr>
          <p:blipFill>
            <a:blip r:embed="rId2">
              <a:extLst/>
            </a:blip>
            <a:stretch>
              <a:fillRect/>
            </a:stretch>
          </p:blipFill>
          <p:spPr>
            <a:xfrm>
              <a:off x="-2" y="-1"/>
              <a:ext cx="11607111" cy="303530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60" name="Group"/>
          <p:cNvGrpSpPr/>
          <p:nvPr/>
        </p:nvGrpSpPr>
        <p:grpSpPr>
          <a:xfrm>
            <a:off x="-57113" y="-6902"/>
            <a:ext cx="24498226" cy="1524590"/>
            <a:chOff x="1" y="0"/>
            <a:chExt cx="24498225" cy="1524588"/>
          </a:xfrm>
        </p:grpSpPr>
        <p:sp>
          <p:nvSpPr>
            <p:cNvPr id="458"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59" name="Queue Idiom 2"/>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Queue Idiom 2</a:t>
              </a:r>
            </a:p>
          </p:txBody>
        </p:sp>
      </p:grpSp>
      <p:sp>
        <p:nvSpPr>
          <p:cNvPr id="461" name="If you are going to go through a stack or queue once for the original values, a very good programming idiom is the following:…"/>
          <p:cNvSpPr txBox="1"/>
          <p:nvPr>
            <p:ph type="title" idx="4294967295"/>
          </p:nvPr>
        </p:nvSpPr>
        <p:spPr>
          <a:xfrm>
            <a:off x="643355" y="1879795"/>
            <a:ext cx="23097288" cy="7923598"/>
          </a:xfrm>
          <a:prstGeom prst="rect">
            <a:avLst/>
          </a:prstGeom>
        </p:spPr>
        <p:txBody>
          <a:bodyPr anchor="t"/>
          <a:lstStyle/>
          <a:p>
            <a:pPr indent="382904" defTabSz="546100">
              <a:lnSpc>
                <a:spcPct val="90000"/>
              </a:lnSpc>
              <a:defRPr sz="4200"/>
            </a:pPr>
            <a:r>
              <a:t>If you are going to go through a stack or queue once for the original values, a very good programming idiom is the following:</a:t>
            </a:r>
          </a:p>
          <a:p>
            <a:pPr indent="382904" defTabSz="546100">
              <a:lnSpc>
                <a:spcPct val="90000"/>
              </a:lnSpc>
              <a:defRPr sz="4200"/>
            </a:pPr>
          </a:p>
          <a:p>
            <a:pPr defTabSz="457200">
              <a:tabLst>
                <a:tab pos="558800" algn="l"/>
              </a:tabLst>
              <a:defRPr b="1" sz="4300">
                <a:latin typeface="Courier New"/>
                <a:ea typeface="Courier New"/>
                <a:cs typeface="Courier New"/>
                <a:sym typeface="Courier New"/>
              </a:defRPr>
            </a:pPr>
            <a:r>
              <a:t>    </a:t>
            </a:r>
            <a:r>
              <a:rPr>
                <a:solidFill>
                  <a:srgbClr val="0433FF"/>
                </a:solidFill>
              </a:rPr>
              <a:t>int</a:t>
            </a:r>
            <a:r>
              <a:t> origQSize = queue.size();</a:t>
            </a:r>
          </a:p>
          <a:p>
            <a:pPr defTabSz="457200">
              <a:tabLst>
                <a:tab pos="558800" algn="l"/>
              </a:tabLst>
              <a:defRPr b="1" sz="4300">
                <a:latin typeface="Courier New"/>
                <a:ea typeface="Courier New"/>
                <a:cs typeface="Courier New"/>
                <a:sym typeface="Courier New"/>
              </a:defRPr>
            </a:pPr>
            <a:r>
              <a:t>    </a:t>
            </a:r>
            <a:r>
              <a:rPr>
                <a:solidFill>
                  <a:srgbClr val="0433FF"/>
                </a:solidFill>
              </a:rPr>
              <a:t>for</a:t>
            </a:r>
            <a:r>
              <a:t> (</a:t>
            </a:r>
            <a:r>
              <a:rPr>
                <a:solidFill>
                  <a:srgbClr val="0433FF"/>
                </a:solidFill>
              </a:rPr>
              <a:t>int</a:t>
            </a:r>
            <a:r>
              <a:t> i=0; i &lt; origQSize; i++) {</a:t>
            </a:r>
          </a:p>
          <a:p>
            <a:pPr defTabSz="457200">
              <a:tabLst>
                <a:tab pos="558800" algn="l"/>
              </a:tabLst>
              <a:defRPr b="1" sz="4300">
                <a:latin typeface="Courier New"/>
                <a:ea typeface="Courier New"/>
                <a:cs typeface="Courier New"/>
                <a:sym typeface="Courier New"/>
              </a:defRPr>
            </a:pPr>
            <a:r>
              <a:t>        </a:t>
            </a:r>
            <a:r>
              <a:rPr>
                <a:solidFill>
                  <a:srgbClr val="0433FF"/>
                </a:solidFill>
              </a:rPr>
              <a:t>int</a:t>
            </a:r>
            <a:r>
              <a:t> value = queue.dequeue();</a:t>
            </a:r>
          </a:p>
          <a:p>
            <a:pPr defTabSz="457200">
              <a:tabLst>
                <a:tab pos="558800" algn="l"/>
              </a:tabLst>
              <a:defRPr b="1" sz="4300">
                <a:latin typeface="Courier New"/>
                <a:ea typeface="Courier New"/>
                <a:cs typeface="Courier New"/>
                <a:sym typeface="Courier New"/>
              </a:defRPr>
            </a:pPr>
            <a:r>
              <a:t>        cout &lt;&lt; value &lt;&lt; </a:t>
            </a:r>
            <a:r>
              <a:rPr>
                <a:solidFill>
                  <a:srgbClr val="B4261A"/>
                </a:solidFill>
              </a:rPr>
              <a:t>" "</a:t>
            </a:r>
            <a:r>
              <a:t>;</a:t>
            </a:r>
          </a:p>
          <a:p>
            <a:pPr defTabSz="457200">
              <a:tabLst>
                <a:tab pos="558800" algn="l"/>
              </a:tabLst>
              <a:defRPr b="1" sz="4300">
                <a:latin typeface="Courier New"/>
                <a:ea typeface="Courier New"/>
                <a:cs typeface="Courier New"/>
                <a:sym typeface="Courier New"/>
              </a:defRPr>
            </a:pPr>
            <a:r>
              <a:t>        </a:t>
            </a:r>
            <a:r>
              <a:rPr>
                <a:solidFill>
                  <a:srgbClr val="008F00"/>
                </a:solidFill>
              </a:rPr>
              <a:t>// re-enqueue even values</a:t>
            </a:r>
          </a:p>
          <a:p>
            <a:pPr defTabSz="457200">
              <a:tabLst>
                <a:tab pos="558800" algn="l"/>
              </a:tabLst>
              <a:defRPr b="1" sz="4300">
                <a:latin typeface="Courier New"/>
                <a:ea typeface="Courier New"/>
                <a:cs typeface="Courier New"/>
                <a:sym typeface="Courier New"/>
              </a:defRPr>
            </a:pPr>
            <a:r>
              <a:t>        </a:t>
            </a:r>
            <a:r>
              <a:rPr>
                <a:solidFill>
                  <a:srgbClr val="0433FF"/>
                </a:solidFill>
              </a:rPr>
              <a:t>if</a:t>
            </a:r>
            <a:r>
              <a:t> (value % 2 == 0) {</a:t>
            </a:r>
          </a:p>
          <a:p>
            <a:pPr defTabSz="457200">
              <a:tabLst>
                <a:tab pos="558800" algn="l"/>
              </a:tabLst>
              <a:defRPr b="1" sz="4300">
                <a:latin typeface="Courier New"/>
                <a:ea typeface="Courier New"/>
                <a:cs typeface="Courier New"/>
                <a:sym typeface="Courier New"/>
              </a:defRPr>
            </a:pPr>
            <a:r>
              <a:t>            queue.enqueue(value);</a:t>
            </a:r>
          </a:p>
          <a:p>
            <a:pPr defTabSz="457200">
              <a:tabLst>
                <a:tab pos="558800" algn="l"/>
              </a:tabLst>
              <a:defRPr b="1" sz="4300">
                <a:latin typeface="Courier New"/>
                <a:ea typeface="Courier New"/>
                <a:cs typeface="Courier New"/>
                <a:sym typeface="Courier New"/>
              </a:defRPr>
            </a:pPr>
            <a:r>
              <a:t>        }</a:t>
            </a:r>
          </a:p>
          <a:p>
            <a:pPr defTabSz="457200">
              <a:tabLst>
                <a:tab pos="558800" algn="l"/>
              </a:tabLst>
              <a:defRPr b="1" sz="4300">
                <a:latin typeface="Courier New"/>
                <a:ea typeface="Courier New"/>
                <a:cs typeface="Courier New"/>
                <a:sym typeface="Courier New"/>
              </a:defRPr>
            </a:pPr>
            <a:r>
              <a:t>    }</a:t>
            </a:r>
          </a:p>
        </p:txBody>
      </p:sp>
      <p:grpSp>
        <p:nvGrpSpPr>
          <p:cNvPr id="464" name="Group"/>
          <p:cNvGrpSpPr/>
          <p:nvPr/>
        </p:nvGrpSpPr>
        <p:grpSpPr>
          <a:xfrm>
            <a:off x="5473896" y="10146453"/>
            <a:ext cx="11607111" cy="3035303"/>
            <a:chOff x="-1" y="0"/>
            <a:chExt cx="11607109" cy="3035301"/>
          </a:xfrm>
        </p:grpSpPr>
        <p:sp>
          <p:nvSpPr>
            <p:cNvPr id="462" name="Output:…"/>
            <p:cNvSpPr txBox="1"/>
            <p:nvPr/>
          </p:nvSpPr>
          <p:spPr>
            <a:xfrm>
              <a:off x="38099" y="419100"/>
              <a:ext cx="11088887" cy="2197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a:defRPr sz="4800"/>
              </a:pPr>
              <a:r>
                <a:t>Output:</a:t>
              </a:r>
            </a:p>
            <a:p>
              <a:pPr algn="l">
                <a:defRPr b="1" sz="4800">
                  <a:latin typeface="Courier New"/>
                  <a:ea typeface="Courier New"/>
                  <a:cs typeface="Courier New"/>
                  <a:sym typeface="Courier New"/>
                </a:defRPr>
              </a:pPr>
            </a:p>
            <a:p>
              <a:pPr algn="l">
                <a:defRPr b="1" sz="4800">
                  <a:latin typeface="Courier New"/>
                  <a:ea typeface="Courier New"/>
                  <a:cs typeface="Courier New"/>
                  <a:sym typeface="Courier New"/>
                </a:defRPr>
              </a:pPr>
              <a:r>
                <a:t>1 2 3 4 5 6 {2, 4, 6}  size 3 </a:t>
              </a:r>
            </a:p>
          </p:txBody>
        </p:sp>
        <p:pic>
          <p:nvPicPr>
            <p:cNvPr id="463" name="image8.png" descr="image8.png"/>
            <p:cNvPicPr>
              <a:picLocks noChangeAspect="1"/>
            </p:cNvPicPr>
            <p:nvPr/>
          </p:nvPicPr>
          <p:blipFill>
            <a:blip r:embed="rId2">
              <a:extLst/>
            </a:blip>
            <a:stretch>
              <a:fillRect/>
            </a:stretch>
          </p:blipFill>
          <p:spPr>
            <a:xfrm>
              <a:off x="-2" y="-1"/>
              <a:ext cx="11607111" cy="3035302"/>
            </a:xfrm>
            <a:prstGeom prst="rect">
              <a:avLst/>
            </a:prstGeom>
            <a:ln w="12700" cap="flat">
              <a:noFill/>
              <a:miter lim="400000"/>
            </a:ln>
            <a:effectLst/>
          </p:spPr>
        </p:pic>
      </p:grpSp>
      <p:sp>
        <p:nvSpPr>
          <p:cNvPr id="465" name="Rounded Rectangle"/>
          <p:cNvSpPr/>
          <p:nvPr/>
        </p:nvSpPr>
        <p:spPr>
          <a:xfrm>
            <a:off x="7651874" y="4328092"/>
            <a:ext cx="3780117" cy="576115"/>
          </a:xfrm>
          <a:prstGeom prst="roundRect">
            <a:avLst>
              <a:gd name="adj" fmla="val 33066"/>
            </a:avLst>
          </a:prstGeom>
          <a:solidFill>
            <a:srgbClr val="7F0325">
              <a:alpha val="21745"/>
            </a:srgbClr>
          </a:solidFill>
          <a:ln w="12700">
            <a:miter lim="400000"/>
          </a:ln>
        </p:spPr>
        <p:txBody>
          <a:bodyPr lIns="50800" tIns="50800" rIns="50800" bIns="50800" anchor="ctr"/>
          <a:lstStyle/>
          <a:p>
            <a:pPr>
              <a:defRPr>
                <a:solidFill>
                  <a:srgbClr val="FFFFFF"/>
                </a:solidFill>
              </a:defRPr>
            </a:pPr>
          </a:p>
        </p:txBody>
      </p:sp>
      <p:sp>
        <p:nvSpPr>
          <p:cNvPr id="466" name="Line"/>
          <p:cNvSpPr/>
          <p:nvPr/>
        </p:nvSpPr>
        <p:spPr>
          <a:xfrm>
            <a:off x="11319274" y="3427993"/>
            <a:ext cx="2036205" cy="940673"/>
          </a:xfrm>
          <a:custGeom>
            <a:avLst/>
            <a:gdLst/>
            <a:ahLst/>
            <a:cxnLst>
              <a:cxn ang="0">
                <a:pos x="wd2" y="hd2"/>
              </a:cxn>
              <a:cxn ang="5400000">
                <a:pos x="wd2" y="hd2"/>
              </a:cxn>
              <a:cxn ang="10800000">
                <a:pos x="wd2" y="hd2"/>
              </a:cxn>
              <a:cxn ang="16200000">
                <a:pos x="wd2" y="hd2"/>
              </a:cxn>
            </a:cxnLst>
            <a:rect l="0" t="0" r="r" b="b"/>
            <a:pathLst>
              <a:path w="21600" h="18628" fill="norm" stroke="1" extrusionOk="0">
                <a:moveTo>
                  <a:pt x="21600" y="1439"/>
                </a:moveTo>
                <a:cubicBezTo>
                  <a:pt x="12634" y="-2972"/>
                  <a:pt x="5434" y="2758"/>
                  <a:pt x="0" y="18628"/>
                </a:cubicBezTo>
              </a:path>
            </a:pathLst>
          </a:custGeom>
          <a:ln w="88900">
            <a:solidFill>
              <a:srgbClr val="7F0325"/>
            </a:solidFill>
            <a:miter lim="400000"/>
            <a:tailEnd type="triangle"/>
          </a:ln>
        </p:spPr>
        <p:txBody>
          <a:bodyPr lIns="50800" tIns="50800" rIns="50800" bIns="50800"/>
          <a:lstStyle/>
          <a:p>
            <a:pPr/>
          </a:p>
        </p:txBody>
      </p:sp>
      <p:sp>
        <p:nvSpPr>
          <p:cNvPr id="467" name="Fix value of origQSize at the beginning"/>
          <p:cNvSpPr txBox="1"/>
          <p:nvPr/>
        </p:nvSpPr>
        <p:spPr>
          <a:xfrm>
            <a:off x="13469461" y="3136444"/>
            <a:ext cx="105359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Fix value of origQSize at the beginning</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71" name="Group"/>
          <p:cNvGrpSpPr/>
          <p:nvPr/>
        </p:nvGrpSpPr>
        <p:grpSpPr>
          <a:xfrm>
            <a:off x="-57113" y="-6902"/>
            <a:ext cx="24498226" cy="1524590"/>
            <a:chOff x="1" y="0"/>
            <a:chExt cx="24498225" cy="1524588"/>
          </a:xfrm>
        </p:grpSpPr>
        <p:sp>
          <p:nvSpPr>
            <p:cNvPr id="46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70" name="Recap"/>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Recap</a:t>
              </a:r>
            </a:p>
          </p:txBody>
        </p:sp>
      </p:grpSp>
      <p:sp>
        <p:nvSpPr>
          <p:cNvPr id="472" name="Vectors Review:…"/>
          <p:cNvSpPr txBox="1"/>
          <p:nvPr/>
        </p:nvSpPr>
        <p:spPr>
          <a:xfrm>
            <a:off x="571284" y="1624250"/>
            <a:ext cx="21424604" cy="11959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mn-lt"/>
                <a:ea typeface="+mn-ea"/>
                <a:cs typeface="+mn-cs"/>
                <a:sym typeface="Helvetica Neue"/>
              </a:defRPr>
            </a:pPr>
            <a:r>
              <a:t>Vectors Review:</a:t>
            </a:r>
          </a:p>
          <a:p>
            <a:pPr lvl="1" marL="457200" indent="-228600" algn="l">
              <a:buSzPct val="100000"/>
              <a:buChar char="•"/>
              <a:defRPr sz="4500"/>
            </a:pPr>
            <a:r>
              <a:t>Stored as arrays under the hood -- you should be cognizant of the ramifications of inserting or removing from the middle of the Vector.</a:t>
            </a:r>
          </a:p>
          <a:p>
            <a:pPr lvl="1" marL="457200" indent="-228600" algn="l">
              <a:buSzPct val="100000"/>
              <a:buChar char="•"/>
              <a:defRPr sz="4500"/>
            </a:pPr>
            <a:r>
              <a:t>But, the Vector </a:t>
            </a:r>
            <a:r>
              <a:rPr i="1">
                <a:latin typeface="+mn-lt"/>
                <a:ea typeface="+mn-ea"/>
                <a:cs typeface="+mn-cs"/>
                <a:sym typeface="Helvetica Neue"/>
              </a:rPr>
              <a:t>ADT</a:t>
            </a:r>
            <a:r>
              <a:t> does not require an array! We could have Moon Monkeys.</a:t>
            </a:r>
          </a:p>
          <a:p>
            <a:pPr marL="228600" indent="-228600" algn="l">
              <a:buSzPct val="100000"/>
              <a:buChar char="•"/>
              <a:defRPr sz="4500"/>
            </a:pPr>
          </a:p>
          <a:p>
            <a:pPr marL="228600" indent="-228600" algn="l">
              <a:buSzPct val="100000"/>
              <a:buChar char="•"/>
              <a:defRPr b="1" sz="4500">
                <a:latin typeface="+mn-lt"/>
                <a:ea typeface="+mn-ea"/>
                <a:cs typeface="+mn-cs"/>
                <a:sym typeface="Helvetica Neue"/>
              </a:defRPr>
            </a:pPr>
            <a:r>
              <a:t>Abstract Data Types:</a:t>
            </a:r>
          </a:p>
          <a:p>
            <a:pPr lvl="1" marL="457200" indent="-228600" algn="l">
              <a:buSzPct val="100000"/>
              <a:buChar char="•"/>
              <a:defRPr sz="4500"/>
            </a:pPr>
            <a:r>
              <a:t>An ADT is a set of behaviors that the underlying code must produce, but how the underlying code is written does not affect the ADT behavior (but it might affect the speed!)</a:t>
            </a:r>
          </a:p>
          <a:p>
            <a:pPr algn="l">
              <a:defRPr sz="4500"/>
            </a:pPr>
          </a:p>
          <a:p>
            <a:pPr marL="228600" indent="-228600" algn="l">
              <a:buSzPct val="100000"/>
              <a:buChar char="•"/>
              <a:defRPr b="1" sz="4500">
                <a:latin typeface="+mn-lt"/>
                <a:ea typeface="+mn-ea"/>
                <a:cs typeface="+mn-cs"/>
                <a:sym typeface="Helvetica Neue"/>
              </a:defRPr>
            </a:pPr>
            <a:r>
              <a:t>Stacks:</a:t>
            </a:r>
          </a:p>
          <a:p>
            <a:pPr lvl="1" marL="457200" indent="-228600" algn="l">
              <a:buSzPct val="100000"/>
              <a:buChar char="•"/>
              <a:defRPr sz="4500"/>
            </a:pPr>
            <a:r>
              <a:t>Stacks are Last-In-First-Out (LIFO) and will have push(</a:t>
            </a:r>
            <a:r>
              <a:rPr i="1">
                <a:latin typeface="+mn-lt"/>
                <a:ea typeface="+mn-ea"/>
                <a:cs typeface="+mn-cs"/>
                <a:sym typeface="Helvetica Neue"/>
              </a:rPr>
              <a:t>value</a:t>
            </a:r>
            <a:r>
              <a:t>), pop(), top(), and isEmpty().</a:t>
            </a:r>
          </a:p>
          <a:p>
            <a:pPr algn="l">
              <a:defRPr sz="4500"/>
            </a:pPr>
          </a:p>
          <a:p>
            <a:pPr marL="228600" indent="-228600" algn="l">
              <a:buSzPct val="100000"/>
              <a:buChar char="•"/>
              <a:defRPr b="1" sz="4500">
                <a:latin typeface="+mn-lt"/>
                <a:ea typeface="+mn-ea"/>
                <a:cs typeface="+mn-cs"/>
                <a:sym typeface="Helvetica Neue"/>
              </a:defRPr>
            </a:pPr>
            <a:r>
              <a:t>Queues:</a:t>
            </a:r>
          </a:p>
          <a:p>
            <a:pPr lvl="1" marL="457200" indent="-228600" algn="l">
              <a:buSzPct val="100000"/>
              <a:buChar char="•"/>
              <a:defRPr sz="4500"/>
            </a:pPr>
            <a:r>
              <a:t>Queues are First-In-First-Out (FIFO) and will have enqueue(</a:t>
            </a:r>
            <a:r>
              <a:rPr i="1">
                <a:latin typeface="+mn-lt"/>
                <a:ea typeface="+mn-ea"/>
                <a:cs typeface="+mn-cs"/>
                <a:sym typeface="Helvetica Neue"/>
              </a:rPr>
              <a:t>value</a:t>
            </a:r>
            <a:r>
              <a:t>), dequeue(), front(), and isEmpty().</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76" name="Group"/>
          <p:cNvGrpSpPr/>
          <p:nvPr/>
        </p:nvGrpSpPr>
        <p:grpSpPr>
          <a:xfrm>
            <a:off x="-57113" y="-6902"/>
            <a:ext cx="24498226" cy="1524590"/>
            <a:chOff x="1" y="0"/>
            <a:chExt cx="24498225" cy="1524588"/>
          </a:xfrm>
        </p:grpSpPr>
        <p:sp>
          <p:nvSpPr>
            <p:cNvPr id="47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75" name="References and Advanced Reading"/>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References and Advanced Reading</a:t>
              </a:r>
            </a:p>
          </p:txBody>
        </p:sp>
      </p:grpSp>
      <p:sp>
        <p:nvSpPr>
          <p:cNvPr id="477" name="References:…"/>
          <p:cNvSpPr txBox="1"/>
          <p:nvPr/>
        </p:nvSpPr>
        <p:spPr>
          <a:xfrm>
            <a:off x="640425" y="2764187"/>
            <a:ext cx="21424604" cy="9864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mn-lt"/>
                <a:ea typeface="+mn-ea"/>
                <a:cs typeface="+mn-cs"/>
                <a:sym typeface="Helvetica Neue"/>
              </a:defRPr>
            </a:pPr>
            <a:r>
              <a:t>References:</a:t>
            </a:r>
          </a:p>
          <a:p>
            <a:pPr lvl="1" marL="457200" indent="-228600" algn="l">
              <a:buSzPct val="100000"/>
              <a:buChar char="•"/>
              <a:defRPr sz="4500"/>
            </a:pPr>
            <a:r>
              <a:t>Stanford Stack reference: </a:t>
            </a:r>
            <a:r>
              <a:rPr u="sng">
                <a:solidFill>
                  <a:srgbClr val="0000FF"/>
                </a:solidFill>
                <a:uFill>
                  <a:solidFill>
                    <a:srgbClr val="0000FF"/>
                  </a:solidFill>
                </a:uFill>
                <a:hlinkClick r:id="rId2" invalidUrl="" action="" tgtFrame="" tooltip="" history="1" highlightClick="0" endSnd="0"/>
              </a:rPr>
              <a:t>http://stanford.edu/~stepp/cppdoc/Stack-class.html</a:t>
            </a:r>
            <a:r>
              <a:t> </a:t>
            </a:r>
          </a:p>
          <a:p>
            <a:pPr lvl="1" marL="457200" indent="-228600" algn="l">
              <a:buSzPct val="100000"/>
              <a:buChar char="•"/>
              <a:defRPr sz="4500"/>
            </a:pPr>
            <a:r>
              <a:t>Stanford Queue reference: </a:t>
            </a:r>
            <a:r>
              <a:rPr u="sng">
                <a:solidFill>
                  <a:srgbClr val="0000FF"/>
                </a:solidFill>
                <a:uFill>
                  <a:solidFill>
                    <a:srgbClr val="0000FF"/>
                  </a:solidFill>
                </a:uFill>
                <a:hlinkClick r:id="rId3" invalidUrl="" action="" tgtFrame="" tooltip="" history="1" highlightClick="0" endSnd="0"/>
              </a:rPr>
              <a:t>stanford.edu/~stepp/cppdoc/Queue-class.html</a:t>
            </a:r>
          </a:p>
          <a:p>
            <a:pPr marL="228600" indent="-228600" algn="l">
              <a:buSzPct val="100000"/>
              <a:buChar char="•"/>
              <a:defRPr sz="4500"/>
            </a:pPr>
          </a:p>
          <a:p>
            <a:pPr marL="228600" indent="-228600" algn="l">
              <a:buSzPct val="100000"/>
              <a:buChar char="•"/>
              <a:defRPr b="1" sz="4500">
                <a:latin typeface="+mn-lt"/>
                <a:ea typeface="+mn-ea"/>
                <a:cs typeface="+mn-cs"/>
                <a:sym typeface="Helvetica Neue"/>
              </a:defRPr>
            </a:pPr>
            <a:r>
              <a:t>Advanced Reading:</a:t>
            </a:r>
          </a:p>
          <a:p>
            <a:pPr lvl="1" marL="457200" indent="-228600" algn="l">
              <a:buSzPct val="100000"/>
              <a:buChar char="•"/>
              <a:defRPr sz="4500"/>
            </a:pPr>
            <a:r>
              <a:t> Hewlett-Packard 9100A: </a:t>
            </a:r>
            <a:r>
              <a:rPr u="sng">
                <a:solidFill>
                  <a:srgbClr val="0000FF"/>
                </a:solidFill>
                <a:uFill>
                  <a:solidFill>
                    <a:srgbClr val="0000FF"/>
                  </a:solidFill>
                </a:uFill>
                <a:hlinkClick r:id="rId4" invalidUrl="" action="" tgtFrame="" tooltip="" history="1" highlightClick="0" endSnd="0"/>
              </a:rPr>
              <a:t>http://en.wikipedia.org/wiki/Hewlett-Packard_9100A</a:t>
            </a:r>
            <a:r>
              <a:t> </a:t>
            </a:r>
          </a:p>
          <a:p>
            <a:pPr lvl="1" marL="457200" indent="-228600" algn="l">
              <a:buSzPct val="100000"/>
              <a:buChar char="•"/>
              <a:defRPr sz="4500"/>
            </a:pPr>
            <a:r>
              <a:t> Reverse Polish Notation: </a:t>
            </a:r>
            <a:r>
              <a:rPr u="sng">
                <a:solidFill>
                  <a:srgbClr val="0000FF"/>
                </a:solidFill>
                <a:uFill>
                  <a:solidFill>
                    <a:srgbClr val="0000FF"/>
                  </a:solidFill>
                </a:uFill>
                <a:hlinkClick r:id="rId5" invalidUrl="" action="" tgtFrame="" tooltip="" history="1" highlightClick="0" endSnd="0"/>
              </a:rPr>
              <a:t>http://en.wikipedia.org/wiki/Reverse_Polish_notation</a:t>
            </a:r>
            <a:r>
              <a:t> </a:t>
            </a:r>
          </a:p>
          <a:p>
            <a:pPr lvl="1" marL="457200" indent="-228600" algn="l">
              <a:buSzPct val="100000"/>
              <a:buChar char="•"/>
              <a:defRPr sz="4500"/>
            </a:pPr>
            <a:r>
              <a:t> Standard stack library (not Stanford) reference: </a:t>
            </a:r>
            <a:r>
              <a:rPr u="sng">
                <a:solidFill>
                  <a:srgbClr val="0000FF"/>
                </a:solidFill>
                <a:uFill>
                  <a:solidFill>
                    <a:srgbClr val="0000FF"/>
                  </a:solidFill>
                </a:uFill>
                <a:hlinkClick r:id="rId6" invalidUrl="" action="" tgtFrame="" tooltip="" history="1" highlightClick="0" endSnd="0"/>
              </a:rPr>
              <a:t>http://www.cplusplus.com/reference/stack/stack/</a:t>
            </a:r>
            <a:r>
              <a:t> </a:t>
            </a:r>
          </a:p>
          <a:p>
            <a:pPr lvl="1" marL="457200" indent="-228600" algn="l">
              <a:buSzPct val="100000"/>
              <a:buChar char="•"/>
              <a:defRPr sz="4500"/>
            </a:pPr>
            <a:r>
              <a:t>Standard queue library (not Stanford) reference: </a:t>
            </a:r>
            <a:r>
              <a:rPr u="sng">
                <a:solidFill>
                  <a:srgbClr val="0000FF"/>
                </a:solidFill>
                <a:uFill>
                  <a:solidFill>
                    <a:srgbClr val="0000FF"/>
                  </a:solidFill>
                </a:uFill>
                <a:hlinkClick r:id="rId7" invalidUrl="" action="" tgtFrame="" tooltip="" history="1" highlightClick="0" endSnd="0"/>
              </a:rPr>
              <a:t>www.cplusplus.com/reference/queue/queue</a:t>
            </a:r>
            <a:r>
              <a:t> </a:t>
            </a:r>
          </a:p>
          <a:p>
            <a:pPr lvl="1" marL="457200" indent="-228600" algn="l">
              <a:buSzPct val="100000"/>
              <a:buChar char="•"/>
              <a:defRPr sz="4500" u="sng"/>
            </a:pPr>
            <a:r>
              <a:rPr>
                <a:solidFill>
                  <a:srgbClr val="0000FF"/>
                </a:solidFill>
                <a:uFill>
                  <a:solidFill>
                    <a:srgbClr val="0000FF"/>
                  </a:solidFill>
                </a:uFill>
                <a:hlinkClick r:id="rId8" invalidUrl="" action="" tgtFrame="" tooltip="" history="1" highlightClick="0" endSnd="0"/>
              </a:rPr>
              <a:t>Chris G's dissertation (you will be one of few people to actually read it!)</a:t>
            </a:r>
          </a:p>
          <a:p>
            <a:pPr lvl="1" marL="457200" indent="-228600" algn="l">
              <a:buSzPct val="100000"/>
              <a:buChar char="•"/>
              <a:defRPr sz="4500"/>
            </a:pPr>
            <a:r>
              <a:t>All about memory caching: </a:t>
            </a:r>
            <a:r>
              <a:rPr u="sng">
                <a:solidFill>
                  <a:srgbClr val="0000FF"/>
                </a:solidFill>
                <a:uFill>
                  <a:solidFill>
                    <a:srgbClr val="0000FF"/>
                  </a:solidFill>
                </a:uFill>
                <a:hlinkClick r:id="rId9" invalidUrl="" action="" tgtFrame="" tooltip="" history="1" highlightClick="0" endSnd="0"/>
              </a:rPr>
              <a:t>http://www.hardwaresecrets.com/how-the-cache-memory-works/</a:t>
            </a:r>
            <a:r>
              <a:t>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81" name="Group"/>
          <p:cNvGrpSpPr/>
          <p:nvPr/>
        </p:nvGrpSpPr>
        <p:grpSpPr>
          <a:xfrm>
            <a:off x="-57113" y="-6902"/>
            <a:ext cx="24498226" cy="1524590"/>
            <a:chOff x="1" y="0"/>
            <a:chExt cx="24498225" cy="1524588"/>
          </a:xfrm>
        </p:grpSpPr>
        <p:sp>
          <p:nvSpPr>
            <p:cNvPr id="479"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80" name="Extra Slide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Extra Slides</a:t>
              </a:r>
            </a:p>
          </p:txBody>
        </p:sp>
      </p:gr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85" name="Group"/>
          <p:cNvGrpSpPr/>
          <p:nvPr/>
        </p:nvGrpSpPr>
        <p:grpSpPr>
          <a:xfrm>
            <a:off x="-57113" y="-6902"/>
            <a:ext cx="24498226" cy="1524590"/>
            <a:chOff x="1" y="0"/>
            <a:chExt cx="24498225" cy="1524588"/>
          </a:xfrm>
        </p:grpSpPr>
        <p:sp>
          <p:nvSpPr>
            <p:cNvPr id="483"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84" name="Stack Example"/>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 Example</a:t>
              </a:r>
            </a:p>
          </p:txBody>
        </p:sp>
      </p:grpSp>
      <p:sp>
        <p:nvSpPr>
          <p:cNvPr id="486" name="What is wrong with the following code?"/>
          <p:cNvSpPr txBox="1"/>
          <p:nvPr>
            <p:ph type="title" idx="4294967295"/>
          </p:nvPr>
        </p:nvSpPr>
        <p:spPr>
          <a:xfrm>
            <a:off x="761683" y="2209012"/>
            <a:ext cx="14603957" cy="1029144"/>
          </a:xfrm>
          <a:prstGeom prst="rect">
            <a:avLst/>
          </a:prstGeom>
        </p:spPr>
        <p:txBody>
          <a:bodyPr anchor="t"/>
          <a:lstStyle>
            <a:lvl1pPr indent="382904" defTabSz="546100">
              <a:lnSpc>
                <a:spcPct val="90000"/>
              </a:lnSpc>
              <a:defRPr sz="4800"/>
            </a:lvl1pPr>
          </a:lstStyle>
          <a:p>
            <a:pPr/>
            <a:r>
              <a:t>What is wrong with the following code?</a:t>
            </a:r>
          </a:p>
        </p:txBody>
      </p:sp>
      <p:sp>
        <p:nvSpPr>
          <p:cNvPr id="487" name="int main() {…"/>
          <p:cNvSpPr txBox="1"/>
          <p:nvPr/>
        </p:nvSpPr>
        <p:spPr>
          <a:xfrm>
            <a:off x="2220005" y="3331521"/>
            <a:ext cx="11538534" cy="4003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382904" algn="l" defTabSz="546100">
              <a:lnSpc>
                <a:spcPct val="90000"/>
              </a:lnSpc>
              <a:defRPr b="1" sz="4200">
                <a:latin typeface="Courier New"/>
                <a:ea typeface="Courier New"/>
                <a:cs typeface="Courier New"/>
                <a:sym typeface="Courier New"/>
              </a:defRPr>
            </a:pPr>
            <a:r>
              <a:t>int main() {</a:t>
            </a:r>
          </a:p>
          <a:p>
            <a:pPr indent="382904" algn="l" defTabSz="546100">
              <a:lnSpc>
                <a:spcPct val="90000"/>
              </a:lnSpc>
              <a:defRPr b="1" sz="4200">
                <a:latin typeface="Courier New"/>
                <a:ea typeface="Courier New"/>
                <a:cs typeface="Courier New"/>
                <a:sym typeface="Courier New"/>
              </a:defRPr>
            </a:pPr>
            <a:r>
              <a:t>    for (int i=0; i &lt; 10; i++) {</a:t>
            </a:r>
          </a:p>
          <a:p>
            <a:pPr indent="382904" algn="l" defTabSz="546100">
              <a:lnSpc>
                <a:spcPct val="90000"/>
              </a:lnSpc>
              <a:defRPr b="1" sz="4200">
                <a:latin typeface="Courier New"/>
                <a:ea typeface="Courier New"/>
                <a:cs typeface="Courier New"/>
                <a:sym typeface="Courier New"/>
              </a:defRPr>
            </a:pPr>
            <a:r>
              <a:t>        if (i % 2 == 0) {</a:t>
            </a:r>
          </a:p>
          <a:p>
            <a:pPr indent="382904" algn="l" defTabSz="546100">
              <a:lnSpc>
                <a:spcPct val="90000"/>
              </a:lnSpc>
              <a:defRPr b="1" sz="4200">
                <a:latin typeface="Courier New"/>
                <a:ea typeface="Courier New"/>
                <a:cs typeface="Courier New"/>
                <a:sym typeface="Courier New"/>
              </a:defRPr>
            </a:pPr>
            <a:r>
              <a:t>            cout &lt;&lt; i &lt;&lt; endl;</a:t>
            </a:r>
          </a:p>
          <a:p>
            <a:pPr indent="382904" algn="l" defTabSz="546100">
              <a:lnSpc>
                <a:spcPct val="90000"/>
              </a:lnSpc>
              <a:defRPr b="1" sz="4200">
                <a:latin typeface="Courier New"/>
                <a:ea typeface="Courier New"/>
                <a:cs typeface="Courier New"/>
                <a:sym typeface="Courier New"/>
              </a:defRPr>
            </a:pPr>
            <a:r>
              <a:t>    }</a:t>
            </a:r>
          </a:p>
          <a:p>
            <a:pPr indent="382904" algn="l" defTabSz="546100">
              <a:lnSpc>
                <a:spcPct val="90000"/>
              </a:lnSpc>
              <a:defRPr b="1" sz="4200">
                <a:latin typeface="Courier New"/>
                <a:ea typeface="Courier New"/>
                <a:cs typeface="Courier New"/>
                <a:sym typeface="Courier New"/>
              </a:defRPr>
            </a:pPr>
            <a:r>
              <a:t>    return 0;</a:t>
            </a:r>
          </a:p>
          <a:p>
            <a:pPr indent="382904" algn="l" defTabSz="546100">
              <a:lnSpc>
                <a:spcPct val="90000"/>
              </a:lnSpc>
              <a:defRPr b="1" sz="4200">
                <a:latin typeface="Courier New"/>
                <a:ea typeface="Courier New"/>
                <a:cs typeface="Courier New"/>
                <a:sym typeface="Courier New"/>
              </a:defRPr>
            </a:pPr>
            <a:r>
              <a:t>}</a:t>
            </a:r>
          </a:p>
        </p:txBody>
      </p:sp>
      <p:sp>
        <p:nvSpPr>
          <p:cNvPr id="488" name="In Qt Creator, this is what happens when you compile:"/>
          <p:cNvSpPr txBox="1"/>
          <p:nvPr/>
        </p:nvSpPr>
        <p:spPr>
          <a:xfrm>
            <a:off x="566283" y="8196105"/>
            <a:ext cx="16312090"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In Qt Creator, this is what happens when you compile:</a:t>
            </a:r>
          </a:p>
        </p:txBody>
      </p:sp>
      <p:sp>
        <p:nvSpPr>
          <p:cNvPr id="489" name="1516…"/>
          <p:cNvSpPr txBox="1"/>
          <p:nvPr/>
        </p:nvSpPr>
        <p:spPr>
          <a:xfrm>
            <a:off x="845791" y="3331521"/>
            <a:ext cx="1299116" cy="4003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382904" algn="l" defTabSz="546100">
              <a:lnSpc>
                <a:spcPct val="90000"/>
              </a:lnSpc>
              <a:defRPr b="1" sz="4200">
                <a:solidFill>
                  <a:srgbClr val="797979"/>
                </a:solidFill>
                <a:latin typeface="Courier New"/>
                <a:ea typeface="Courier New"/>
                <a:cs typeface="Courier New"/>
                <a:sym typeface="Courier New"/>
              </a:defRPr>
            </a:pPr>
            <a:r>
              <a:t>1516</a:t>
            </a:r>
          </a:p>
          <a:p>
            <a:pPr indent="382904" algn="l" defTabSz="546100">
              <a:lnSpc>
                <a:spcPct val="90000"/>
              </a:lnSpc>
              <a:defRPr b="1" sz="4200">
                <a:solidFill>
                  <a:srgbClr val="797979"/>
                </a:solidFill>
                <a:latin typeface="Courier New"/>
                <a:ea typeface="Courier New"/>
                <a:cs typeface="Courier New"/>
                <a:sym typeface="Courier New"/>
              </a:defRPr>
            </a:pPr>
            <a:r>
              <a:t>17</a:t>
            </a:r>
          </a:p>
          <a:p>
            <a:pPr indent="382904" algn="l" defTabSz="546100">
              <a:lnSpc>
                <a:spcPct val="90000"/>
              </a:lnSpc>
              <a:defRPr b="1" sz="4200">
                <a:solidFill>
                  <a:srgbClr val="797979"/>
                </a:solidFill>
                <a:latin typeface="Courier New"/>
                <a:ea typeface="Courier New"/>
                <a:cs typeface="Courier New"/>
                <a:sym typeface="Courier New"/>
              </a:defRPr>
            </a:pPr>
            <a:r>
              <a:t>18</a:t>
            </a:r>
          </a:p>
          <a:p>
            <a:pPr indent="382904" algn="l" defTabSz="546100">
              <a:lnSpc>
                <a:spcPct val="90000"/>
              </a:lnSpc>
              <a:defRPr b="1" sz="4200">
                <a:solidFill>
                  <a:srgbClr val="797979"/>
                </a:solidFill>
                <a:latin typeface="Courier New"/>
                <a:ea typeface="Courier New"/>
                <a:cs typeface="Courier New"/>
                <a:sym typeface="Courier New"/>
              </a:defRPr>
            </a:pPr>
            <a:r>
              <a:t>19</a:t>
            </a:r>
          </a:p>
          <a:p>
            <a:pPr indent="382904" algn="l" defTabSz="546100">
              <a:lnSpc>
                <a:spcPct val="90000"/>
              </a:lnSpc>
              <a:defRPr b="1" sz="4200">
                <a:solidFill>
                  <a:srgbClr val="797979"/>
                </a:solidFill>
                <a:latin typeface="Courier New"/>
                <a:ea typeface="Courier New"/>
                <a:cs typeface="Courier New"/>
                <a:sym typeface="Courier New"/>
              </a:defRPr>
            </a:pPr>
            <a:r>
              <a:t>20</a:t>
            </a:r>
          </a:p>
          <a:p>
            <a:pPr indent="382904" algn="l" defTabSz="546100">
              <a:lnSpc>
                <a:spcPct val="90000"/>
              </a:lnSpc>
              <a:defRPr b="1" sz="4200">
                <a:solidFill>
                  <a:srgbClr val="797979"/>
                </a:solidFill>
                <a:latin typeface="Courier New"/>
                <a:ea typeface="Courier New"/>
                <a:cs typeface="Courier New"/>
                <a:sym typeface="Courier New"/>
              </a:defRPr>
            </a:pPr>
            <a:r>
              <a:t>21</a:t>
            </a:r>
          </a:p>
        </p:txBody>
      </p:sp>
      <p:pic>
        <p:nvPicPr>
          <p:cNvPr id="490" name="image9.png" descr="image9.png"/>
          <p:cNvPicPr>
            <a:picLocks noChangeAspect="1"/>
          </p:cNvPicPr>
          <p:nvPr/>
        </p:nvPicPr>
        <p:blipFill>
          <a:blip r:embed="rId2">
            <a:extLst/>
          </a:blip>
          <a:stretch>
            <a:fillRect/>
          </a:stretch>
        </p:blipFill>
        <p:spPr>
          <a:xfrm>
            <a:off x="2372839" y="9428681"/>
            <a:ext cx="13861610" cy="2385365"/>
          </a:xfrm>
          <a:prstGeom prst="rect">
            <a:avLst/>
          </a:prstGeom>
          <a:ln w="12700">
            <a:miter lim="400000"/>
          </a:ln>
        </p:spPr>
      </p:pic>
      <p:sp>
        <p:nvSpPr>
          <p:cNvPr id="491" name="How does Qt Creator know that there are un-matched curly braces? A stack!"/>
          <p:cNvSpPr txBox="1"/>
          <p:nvPr/>
        </p:nvSpPr>
        <p:spPr>
          <a:xfrm>
            <a:off x="350147" y="12291184"/>
            <a:ext cx="21282684"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How does Qt Creator know that there are un-matched curly braces? A stack!</a:t>
            </a:r>
          </a:p>
        </p:txBody>
      </p:sp>
      <p:pic>
        <p:nvPicPr>
          <p:cNvPr id="492" name="image3.tif" descr="image3.tif"/>
          <p:cNvPicPr>
            <a:picLocks noChangeAspect="1"/>
          </p:cNvPicPr>
          <p:nvPr/>
        </p:nvPicPr>
        <p:blipFill>
          <a:blip r:embed="rId3">
            <a:extLst/>
          </a:blip>
          <a:stretch>
            <a:fillRect/>
          </a:stretch>
        </p:blipFill>
        <p:spPr>
          <a:xfrm>
            <a:off x="17774003" y="2539482"/>
            <a:ext cx="5321302" cy="5867403"/>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96" name="Group"/>
          <p:cNvGrpSpPr/>
          <p:nvPr/>
        </p:nvGrpSpPr>
        <p:grpSpPr>
          <a:xfrm>
            <a:off x="-57113" y="-6902"/>
            <a:ext cx="24498226" cy="1524590"/>
            <a:chOff x="1" y="0"/>
            <a:chExt cx="24498225" cy="1524588"/>
          </a:xfrm>
        </p:grpSpPr>
        <p:sp>
          <p:nvSpPr>
            <p:cNvPr id="494" name="Rectangle"/>
            <p:cNvSpPr/>
            <p:nvPr/>
          </p:nvSpPr>
          <p:spPr>
            <a:xfrm>
              <a:off x="1" y="-1"/>
              <a:ext cx="24498226" cy="1524590"/>
            </a:xfrm>
            <a:prstGeom prst="rect">
              <a:avLst/>
            </a:prstGeom>
            <a:solidFill>
              <a:srgbClr val="7F0325"/>
            </a:solidFill>
            <a:ln w="12700" cap="flat">
              <a:noFill/>
              <a:miter lim="400000"/>
            </a:ln>
            <a:effectLst/>
          </p:spPr>
          <p:txBody>
            <a:bodyPr wrap="square" lIns="50800" tIns="50800" rIns="50800" bIns="50800" numCol="1" anchor="ctr">
              <a:noAutofit/>
            </a:bodyPr>
            <a:lstStyle/>
            <a:p>
              <a:pPr>
                <a:defRPr sz="7800">
                  <a:solidFill>
                    <a:srgbClr val="FFFFFF"/>
                  </a:solidFill>
                </a:defRPr>
              </a:pPr>
            </a:p>
          </p:txBody>
        </p:sp>
        <p:sp>
          <p:nvSpPr>
            <p:cNvPr id="495" name="Stacks Example: Properly matched brackets"/>
            <p:cNvSpPr txBox="1"/>
            <p:nvPr/>
          </p:nvSpPr>
          <p:spPr>
            <a:xfrm>
              <a:off x="1" y="128961"/>
              <a:ext cx="24498226" cy="1266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sz="7800">
                  <a:solidFill>
                    <a:srgbClr val="FFFFFF"/>
                  </a:solidFill>
                </a:defRPr>
              </a:lvl1pPr>
            </a:lstStyle>
            <a:p>
              <a:pPr/>
              <a:r>
                <a:t>Stacks Example: Properly matched brackets</a:t>
              </a:r>
            </a:p>
          </p:txBody>
        </p:sp>
      </p:grpSp>
      <p:sp>
        <p:nvSpPr>
          <p:cNvPr id="497" name="A Stack example algorithm: determine if a program has properly matched bracket symbols — parentheses, square brackets, and curly brackets: ( ) [ ] { }"/>
          <p:cNvSpPr txBox="1"/>
          <p:nvPr>
            <p:ph type="title" idx="4294967295"/>
          </p:nvPr>
        </p:nvSpPr>
        <p:spPr>
          <a:xfrm>
            <a:off x="761682" y="2209012"/>
            <a:ext cx="22860636" cy="1897034"/>
          </a:xfrm>
          <a:prstGeom prst="rect">
            <a:avLst/>
          </a:prstGeom>
        </p:spPr>
        <p:txBody>
          <a:bodyPr anchor="t"/>
          <a:lstStyle/>
          <a:p>
            <a:pPr indent="382904" defTabSz="546100">
              <a:lnSpc>
                <a:spcPct val="90000"/>
              </a:lnSpc>
              <a:defRPr sz="4800"/>
            </a:pPr>
            <a:r>
              <a:t>A Stack example algorithm: determine if a program has properly matched bracket symbols — parentheses, square brackets, and curly brackets: </a:t>
            </a:r>
            <a:r>
              <a:rPr b="1">
                <a:latin typeface="Courier New"/>
                <a:ea typeface="Courier New"/>
                <a:cs typeface="Courier New"/>
                <a:sym typeface="Courier New"/>
              </a:rPr>
              <a:t>( ) [ ] { }</a:t>
            </a:r>
          </a:p>
        </p:txBody>
      </p:sp>
      <p:sp>
        <p:nvSpPr>
          <p:cNvPr id="498" name="Algorithm: Think about it for a few minutes -- talk to your neighbor!"/>
          <p:cNvSpPr txBox="1"/>
          <p:nvPr/>
        </p:nvSpPr>
        <p:spPr>
          <a:xfrm>
            <a:off x="761682" y="4797369"/>
            <a:ext cx="22860636"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Algorithm: Think about it for a few minutes -- talk to your neighbor!</a:t>
            </a:r>
          </a:p>
        </p:txBody>
      </p:sp>
      <p:sp>
        <p:nvSpPr>
          <p:cNvPr id="499" name="Make an empty stack.…"/>
          <p:cNvSpPr txBox="1"/>
          <p:nvPr/>
        </p:nvSpPr>
        <p:spPr>
          <a:xfrm>
            <a:off x="761682" y="6018110"/>
            <a:ext cx="22860636" cy="47274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11505" indent="-228600" algn="l" defTabSz="546100">
              <a:lnSpc>
                <a:spcPct val="90000"/>
              </a:lnSpc>
              <a:buSzPct val="100000"/>
              <a:buChar char="•"/>
              <a:defRPr sz="4800"/>
            </a:pPr>
            <a:r>
              <a:t>Make an empty stack.</a:t>
            </a:r>
          </a:p>
          <a:p>
            <a:pPr marL="611505" indent="-228600" algn="l" defTabSz="546100">
              <a:lnSpc>
                <a:spcPct val="90000"/>
              </a:lnSpc>
              <a:buSzPct val="100000"/>
              <a:buChar char="•"/>
              <a:defRPr sz="4800"/>
            </a:pPr>
            <a:r>
              <a:t>Start reading characters.</a:t>
            </a:r>
          </a:p>
          <a:p>
            <a:pPr marL="611505" indent="-228600" algn="l" defTabSz="546100">
              <a:lnSpc>
                <a:spcPct val="90000"/>
              </a:lnSpc>
              <a:buSzPct val="100000"/>
              <a:buChar char="•"/>
              <a:defRPr sz="4800"/>
            </a:pPr>
            <a:r>
              <a:t>If the character is an opening symbol, push it onto the stack.</a:t>
            </a:r>
          </a:p>
          <a:p>
            <a:pPr marL="611505" indent="-228600" algn="l" defTabSz="546100">
              <a:lnSpc>
                <a:spcPct val="90000"/>
              </a:lnSpc>
              <a:buSzPct val="100000"/>
              <a:buChar char="•"/>
              <a:defRPr sz="4800"/>
            </a:pPr>
            <a:r>
              <a:t>If it is a closing symbol, then if the stack is empty, report an error. Otherwise, pop the stack. </a:t>
            </a:r>
          </a:p>
          <a:p>
            <a:pPr marL="611505" indent="-228600" algn="l" defTabSz="546100">
              <a:lnSpc>
                <a:spcPct val="90000"/>
              </a:lnSpc>
              <a:buSzPct val="100000"/>
              <a:buChar char="•"/>
              <a:defRPr sz="4800"/>
            </a:pPr>
            <a:r>
              <a:t>If the symbol popped is not the corresponding opening symbol, then report an error. </a:t>
            </a:r>
          </a:p>
          <a:p>
            <a:pPr marL="611505" indent="-228600" algn="l" defTabSz="546100">
              <a:lnSpc>
                <a:spcPct val="90000"/>
              </a:lnSpc>
              <a:buSzPct val="100000"/>
              <a:buChar char="•"/>
              <a:defRPr sz="4800"/>
            </a:pPr>
            <a:r>
              <a:t>At the end of the input, if the stack is not empty, report an error.</a:t>
            </a:r>
          </a:p>
        </p:txBody>
      </p:sp>
      <p:sp>
        <p:nvSpPr>
          <p:cNvPr id="500" name="See code from lecture for full program."/>
          <p:cNvSpPr txBox="1"/>
          <p:nvPr/>
        </p:nvSpPr>
        <p:spPr>
          <a:xfrm>
            <a:off x="761682" y="11131787"/>
            <a:ext cx="22860636"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indent="382904" algn="l" defTabSz="546100">
              <a:lnSpc>
                <a:spcPct val="90000"/>
              </a:lnSpc>
              <a:defRPr sz="4800"/>
            </a:lvl1pPr>
          </a:lstStyle>
          <a:p>
            <a:pPr/>
            <a:r>
              <a:t>See code from lecture for full program.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9" grpId="1"/>
    </p:bldLst>
  </p:timing>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A7A7A7"/>
      </a:dk2>
      <a:lt2>
        <a:srgbClr val="535353"/>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a:ea typeface="Helvetica"/>
        <a:cs typeface="Helvetica"/>
      </a:majorFont>
      <a:minorFont>
        <a:latin typeface="Helvetica Neue"/>
        <a:ea typeface="Helvetica Neue"/>
        <a:cs typeface="Helvetica Neue"/>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A7A7A7"/>
      </a:dk2>
      <a:lt2>
        <a:srgbClr val="535353"/>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a:ea typeface="Helvetica"/>
        <a:cs typeface="Helvetica"/>
      </a:majorFont>
      <a:minorFont>
        <a:latin typeface="Helvetica Neue"/>
        <a:ea typeface="Helvetica Neue"/>
        <a:cs typeface="Helvetica Neue"/>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