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09"/>
  </p:notesMasterIdLst>
  <p:sldIdLst>
    <p:sldId id="256" r:id="rId2"/>
    <p:sldId id="257" r:id="rId3"/>
    <p:sldId id="366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372" r:id="rId34"/>
    <p:sldId id="369" r:id="rId35"/>
    <p:sldId id="370" r:id="rId36"/>
    <p:sldId id="371" r:id="rId37"/>
    <p:sldId id="373" r:id="rId38"/>
    <p:sldId id="290" r:id="rId39"/>
    <p:sldId id="289" r:id="rId40"/>
    <p:sldId id="291" r:id="rId41"/>
    <p:sldId id="292" r:id="rId42"/>
    <p:sldId id="361" r:id="rId43"/>
    <p:sldId id="293" r:id="rId44"/>
    <p:sldId id="294" r:id="rId45"/>
    <p:sldId id="368" r:id="rId46"/>
    <p:sldId id="296" r:id="rId47"/>
    <p:sldId id="374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55" r:id="rId68"/>
    <p:sldId id="317" r:id="rId69"/>
    <p:sldId id="356" r:id="rId70"/>
    <p:sldId id="318" r:id="rId71"/>
    <p:sldId id="319" r:id="rId72"/>
    <p:sldId id="320" r:id="rId73"/>
    <p:sldId id="321" r:id="rId74"/>
    <p:sldId id="322" r:id="rId75"/>
    <p:sldId id="324" r:id="rId76"/>
    <p:sldId id="325" r:id="rId77"/>
    <p:sldId id="357" r:id="rId78"/>
    <p:sldId id="326" r:id="rId79"/>
    <p:sldId id="327" r:id="rId80"/>
    <p:sldId id="328" r:id="rId81"/>
    <p:sldId id="329" r:id="rId82"/>
    <p:sldId id="330" r:id="rId83"/>
    <p:sldId id="331" r:id="rId84"/>
    <p:sldId id="332" r:id="rId85"/>
    <p:sldId id="333" r:id="rId86"/>
    <p:sldId id="334" r:id="rId87"/>
    <p:sldId id="335" r:id="rId88"/>
    <p:sldId id="359" r:id="rId89"/>
    <p:sldId id="362" r:id="rId90"/>
    <p:sldId id="363" r:id="rId91"/>
    <p:sldId id="364" r:id="rId92"/>
    <p:sldId id="336" r:id="rId93"/>
    <p:sldId id="338" r:id="rId94"/>
    <p:sldId id="339" r:id="rId95"/>
    <p:sldId id="340" r:id="rId96"/>
    <p:sldId id="345" r:id="rId97"/>
    <p:sldId id="346" r:id="rId98"/>
    <p:sldId id="347" r:id="rId99"/>
    <p:sldId id="348" r:id="rId100"/>
    <p:sldId id="358" r:id="rId101"/>
    <p:sldId id="351" r:id="rId102"/>
    <p:sldId id="350" r:id="rId103"/>
    <p:sldId id="352" r:id="rId104"/>
    <p:sldId id="353" r:id="rId105"/>
    <p:sldId id="365" r:id="rId106"/>
    <p:sldId id="354" r:id="rId107"/>
    <p:sldId id="367" r:id="rId10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79"/>
    <p:restoredTop sz="94664"/>
  </p:normalViewPr>
  <p:slideViewPr>
    <p:cSldViewPr snapToGrid="0" snapToObjects="1">
      <p:cViewPr>
        <p:scale>
          <a:sx n="97" d="100"/>
          <a:sy n="97" d="100"/>
        </p:scale>
        <p:origin x="9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slide" Target="slides/slide107.xml"/><Relationship Id="rId10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presProps" Target="presProps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11" Type="http://schemas.openxmlformats.org/officeDocument/2006/relationships/viewProps" Target="viewProps.xml"/><Relationship Id="rId112" Type="http://schemas.openxmlformats.org/officeDocument/2006/relationships/theme" Target="theme/theme1.xml"/><Relationship Id="rId113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77D49-3A5F-6D43-B9E5-8CFA34B81AA9}" type="datetimeFigureOut">
              <a:rPr lang="en-US" smtClean="0"/>
              <a:t>10/25/17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E7243-BB0B-4144-9C4D-31226D86D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640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36A2-E044-D245-97E5-12E09F5DD24C}" type="datetimeFigureOut">
              <a:rPr lang="en-US" smtClean="0"/>
              <a:t>10/25/17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36A2-E044-D245-97E5-12E09F5DD24C}" type="datetimeFigureOut">
              <a:rPr lang="en-US" smtClean="0"/>
              <a:t>10/25/17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36A2-E044-D245-97E5-12E09F5DD24C}" type="datetimeFigureOut">
              <a:rPr lang="en-US" smtClean="0"/>
              <a:t>10/25/17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36A2-E044-D245-97E5-12E09F5DD24C}" type="datetimeFigureOut">
              <a:rPr lang="en-US" smtClean="0"/>
              <a:t>10/25/17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36A2-E044-D245-97E5-12E09F5DD24C}" type="datetimeFigureOut">
              <a:rPr lang="en-US" smtClean="0"/>
              <a:t>10/25/17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36A2-E044-D245-97E5-12E09F5DD24C}" type="datetimeFigureOut">
              <a:rPr lang="en-US" smtClean="0"/>
              <a:t>10/25/17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36A2-E044-D245-97E5-12E09F5DD24C}" type="datetimeFigureOut">
              <a:rPr lang="en-US" smtClean="0"/>
              <a:t>10/25/17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36A2-E044-D245-97E5-12E09F5DD24C}" type="datetimeFigureOut">
              <a:rPr lang="en-US" smtClean="0"/>
              <a:t>10/25/17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36A2-E044-D245-97E5-12E09F5DD24C}" type="datetimeFigureOut">
              <a:rPr lang="en-US" smtClean="0"/>
              <a:t>10/25/17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36A2-E044-D245-97E5-12E09F5DD24C}" type="datetimeFigureOut">
              <a:rPr lang="en-US" smtClean="0"/>
              <a:t>10/25/17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736A2-E044-D245-97E5-12E09F5DD24C}" type="datetimeFigureOut">
              <a:rPr lang="en-US" smtClean="0"/>
              <a:t>10/25/17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736A2-E044-D245-97E5-12E09F5DD24C}" type="datetimeFigureOut">
              <a:rPr lang="en-US" smtClean="0"/>
              <a:t>10/25/17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96C45-57D5-3248-8B38-2BB5411AD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7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Relationship Id="rId3" Type="http://schemas.openxmlformats.org/officeDocument/2006/relationships/image" Target="../media/image2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Relationship Id="rId3" Type="http://schemas.openxmlformats.org/officeDocument/2006/relationships/image" Target="../media/image5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Relationship Id="rId3" Type="http://schemas.openxmlformats.org/officeDocument/2006/relationships/image" Target="../media/image7.tif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Relationship Id="rId3" Type="http://schemas.openxmlformats.org/officeDocument/2006/relationships/image" Target="../media/image7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Relationship Id="rId3" Type="http://schemas.openxmlformats.org/officeDocument/2006/relationships/image" Target="../media/image7.tif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Relationship Id="rId3" Type="http://schemas.openxmlformats.org/officeDocument/2006/relationships/image" Target="../media/image7.tif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Relationship Id="rId3" Type="http://schemas.openxmlformats.org/officeDocument/2006/relationships/image" Target="../media/image7.tif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Relationship Id="rId3" Type="http://schemas.openxmlformats.org/officeDocument/2006/relationships/image" Target="../media/image8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Relationship Id="rId3" Type="http://schemas.openxmlformats.org/officeDocument/2006/relationships/image" Target="../media/image9.tif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4" Type="http://schemas.openxmlformats.org/officeDocument/2006/relationships/image" Target="../media/image13.tiff"/><Relationship Id="rId5" Type="http://schemas.openxmlformats.org/officeDocument/2006/relationships/image" Target="../media/image14.tiff"/><Relationship Id="rId6" Type="http://schemas.openxmlformats.org/officeDocument/2006/relationships/image" Target="../media/image15.tiff"/><Relationship Id="rId7" Type="http://schemas.openxmlformats.org/officeDocument/2006/relationships/image" Target="../media/image16.tiff"/><Relationship Id="rId8" Type="http://schemas.openxmlformats.org/officeDocument/2006/relationships/image" Target="../media/image17.tiff"/><Relationship Id="rId9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4" Type="http://schemas.openxmlformats.org/officeDocument/2006/relationships/image" Target="../media/image13.tiff"/><Relationship Id="rId5" Type="http://schemas.openxmlformats.org/officeDocument/2006/relationships/image" Target="../media/image14.tiff"/><Relationship Id="rId6" Type="http://schemas.openxmlformats.org/officeDocument/2006/relationships/image" Target="../media/image15.tiff"/><Relationship Id="rId7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tif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tif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tif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4.tiff"/><Relationship Id="rId9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4" Type="http://schemas.openxmlformats.org/officeDocument/2006/relationships/image" Target="../media/image15.tiff"/><Relationship Id="rId5" Type="http://schemas.openxmlformats.org/officeDocument/2006/relationships/image" Target="../media/image25.tiff"/><Relationship Id="rId6" Type="http://schemas.openxmlformats.org/officeDocument/2006/relationships/image" Target="../media/image22.tiff"/><Relationship Id="rId7" Type="http://schemas.openxmlformats.org/officeDocument/2006/relationships/image" Target="../media/image18.tiff"/><Relationship Id="rId8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4" Type="http://schemas.openxmlformats.org/officeDocument/2006/relationships/image" Target="../media/image12.tiff"/><Relationship Id="rId5" Type="http://schemas.openxmlformats.org/officeDocument/2006/relationships/image" Target="../media/image22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4" Type="http://schemas.openxmlformats.org/officeDocument/2006/relationships/image" Target="../media/image12.tiff"/><Relationship Id="rId5" Type="http://schemas.openxmlformats.org/officeDocument/2006/relationships/image" Target="../media/image22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4" Type="http://schemas.openxmlformats.org/officeDocument/2006/relationships/image" Target="../media/image12.tiff"/><Relationship Id="rId5" Type="http://schemas.openxmlformats.org/officeDocument/2006/relationships/image" Target="../media/image22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4" Type="http://schemas.openxmlformats.org/officeDocument/2006/relationships/image" Target="../media/image12.tiff"/><Relationship Id="rId5" Type="http://schemas.openxmlformats.org/officeDocument/2006/relationships/image" Target="../media/image22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4" Type="http://schemas.openxmlformats.org/officeDocument/2006/relationships/image" Target="../media/image12.tiff"/><Relationship Id="rId5" Type="http://schemas.openxmlformats.org/officeDocument/2006/relationships/image" Target="../media/image22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tif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8.tiff"/><Relationship Id="rId7" Type="http://schemas.openxmlformats.org/officeDocument/2006/relationships/image" Target="../media/image23.tiff"/><Relationship Id="rId8" Type="http://schemas.openxmlformats.org/officeDocument/2006/relationships/image" Target="../media/image26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4" Type="http://schemas.openxmlformats.org/officeDocument/2006/relationships/image" Target="../media/image23.tiff"/><Relationship Id="rId5" Type="http://schemas.openxmlformats.org/officeDocument/2006/relationships/image" Target="../media/image12.tiff"/><Relationship Id="rId6" Type="http://schemas.openxmlformats.org/officeDocument/2006/relationships/image" Target="../media/image14.tiff"/><Relationship Id="rId7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tif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4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tif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4" Type="http://schemas.openxmlformats.org/officeDocument/2006/relationships/image" Target="../media/image23.tiff"/><Relationship Id="rId5" Type="http://schemas.openxmlformats.org/officeDocument/2006/relationships/image" Target="../media/image12.tiff"/><Relationship Id="rId6" Type="http://schemas.openxmlformats.org/officeDocument/2006/relationships/image" Target="../media/image14.tiff"/><Relationship Id="rId7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tif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4" Type="http://schemas.openxmlformats.org/officeDocument/2006/relationships/image" Target="../media/image23.tiff"/><Relationship Id="rId5" Type="http://schemas.openxmlformats.org/officeDocument/2006/relationships/image" Target="../media/image12.tiff"/><Relationship Id="rId6" Type="http://schemas.openxmlformats.org/officeDocument/2006/relationships/image" Target="../media/image14.tiff"/><Relationship Id="rId7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tif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4" Type="http://schemas.openxmlformats.org/officeDocument/2006/relationships/image" Target="../media/image23.tiff"/><Relationship Id="rId5" Type="http://schemas.openxmlformats.org/officeDocument/2006/relationships/image" Target="../media/image12.tiff"/><Relationship Id="rId6" Type="http://schemas.openxmlformats.org/officeDocument/2006/relationships/image" Target="../media/image14.tiff"/><Relationship Id="rId7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tiff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4" Type="http://schemas.openxmlformats.org/officeDocument/2006/relationships/image" Target="../media/image22.tiff"/><Relationship Id="rId5" Type="http://schemas.openxmlformats.org/officeDocument/2006/relationships/image" Target="../media/image18.tiff"/><Relationship Id="rId6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4" Type="http://schemas.openxmlformats.org/officeDocument/2006/relationships/image" Target="../media/image29.tiff"/><Relationship Id="rId5" Type="http://schemas.openxmlformats.org/officeDocument/2006/relationships/image" Target="../media/image30.tiff"/><Relationship Id="rId6" Type="http://schemas.openxmlformats.org/officeDocument/2006/relationships/image" Target="../media/image31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tif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4" Type="http://schemas.openxmlformats.org/officeDocument/2006/relationships/image" Target="../media/image29.tiff"/><Relationship Id="rId5" Type="http://schemas.openxmlformats.org/officeDocument/2006/relationships/image" Target="../media/image30.tiff"/><Relationship Id="rId6" Type="http://schemas.openxmlformats.org/officeDocument/2006/relationships/image" Target="../media/image31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tif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4" Type="http://schemas.openxmlformats.org/officeDocument/2006/relationships/image" Target="../media/image29.tiff"/><Relationship Id="rId5" Type="http://schemas.openxmlformats.org/officeDocument/2006/relationships/image" Target="../media/image30.tiff"/><Relationship Id="rId6" Type="http://schemas.openxmlformats.org/officeDocument/2006/relationships/image" Target="../media/image31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tif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4" Type="http://schemas.openxmlformats.org/officeDocument/2006/relationships/image" Target="../media/image29.tiff"/><Relationship Id="rId5" Type="http://schemas.openxmlformats.org/officeDocument/2006/relationships/image" Target="../media/image30.tiff"/><Relationship Id="rId6" Type="http://schemas.openxmlformats.org/officeDocument/2006/relationships/image" Target="../media/image31.tiff"/><Relationship Id="rId7" Type="http://schemas.openxmlformats.org/officeDocument/2006/relationships/image" Target="../media/image3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tif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4" Type="http://schemas.openxmlformats.org/officeDocument/2006/relationships/image" Target="../media/image22.tiff"/><Relationship Id="rId5" Type="http://schemas.openxmlformats.org/officeDocument/2006/relationships/image" Target="../media/image18.tiff"/><Relationship Id="rId6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4" Type="http://schemas.openxmlformats.org/officeDocument/2006/relationships/image" Target="../media/image22.tiff"/><Relationship Id="rId5" Type="http://schemas.openxmlformats.org/officeDocument/2006/relationships/image" Target="../media/image18.tiff"/><Relationship Id="rId6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4" Type="http://schemas.openxmlformats.org/officeDocument/2006/relationships/image" Target="../media/image12.tiff"/><Relationship Id="rId5" Type="http://schemas.openxmlformats.org/officeDocument/2006/relationships/image" Target="../media/image14.tiff"/><Relationship Id="rId6" Type="http://schemas.openxmlformats.org/officeDocument/2006/relationships/image" Target="../media/image15.tiff"/><Relationship Id="rId7" Type="http://schemas.openxmlformats.org/officeDocument/2006/relationships/image" Target="../media/image2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tiff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Finding strongly connected components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69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Announcements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4730"/>
            <a:ext cx="7886700" cy="598998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HW4</a:t>
            </a:r>
            <a:r>
              <a:rPr lang="en-US" dirty="0" smtClean="0"/>
              <a:t> due Friday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Nothing assigned Friday because</a:t>
            </a:r>
            <a:r>
              <a:rPr lang="mr-IN" dirty="0" smtClean="0">
                <a:solidFill>
                  <a:srgbClr val="FF0000"/>
                </a:solidFill>
              </a:rPr>
              <a:t>…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b="1" u="sng" dirty="0" smtClean="0"/>
              <a:t>MIDTERM</a:t>
            </a:r>
            <a:r>
              <a:rPr lang="en-US" dirty="0" smtClean="0"/>
              <a:t> </a:t>
            </a:r>
            <a:r>
              <a:rPr lang="en-US" dirty="0"/>
              <a:t>in class, Monday 10/30.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Please </a:t>
            </a:r>
            <a:r>
              <a:rPr lang="en-US" b="1" dirty="0">
                <a:solidFill>
                  <a:srgbClr val="FF0000"/>
                </a:solidFill>
              </a:rPr>
              <a:t>show up.</a:t>
            </a:r>
            <a:endParaRPr lang="en-US" dirty="0">
              <a:solidFill>
                <a:schemeClr val="accent1"/>
              </a:solidFill>
            </a:endParaRPr>
          </a:p>
          <a:p>
            <a:pPr lvl="1"/>
            <a:r>
              <a:rPr lang="en-US" dirty="0">
                <a:solidFill>
                  <a:schemeClr val="accent4"/>
                </a:solidFill>
              </a:rPr>
              <a:t>During class, 1:30-2:50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If your last name is A-M: 370-370 (here)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If your last name is N-V: 160-124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If your last name is W-Z: 160-323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You may bring one double-sided letter-size page of notes, that </a:t>
            </a:r>
            <a:r>
              <a:rPr lang="en-US" b="1" i="1" dirty="0">
                <a:solidFill>
                  <a:srgbClr val="7030A0"/>
                </a:solidFill>
              </a:rPr>
              <a:t>you have prepared yourself</a:t>
            </a:r>
            <a:r>
              <a:rPr lang="en-US" dirty="0">
                <a:solidFill>
                  <a:srgbClr val="7030A0"/>
                </a:solidFill>
              </a:rPr>
              <a:t>.  </a:t>
            </a:r>
            <a:endParaRPr lang="en-US" dirty="0" smtClean="0">
              <a:solidFill>
                <a:srgbClr val="7030A0"/>
              </a:solidFill>
            </a:endParaRPr>
          </a:p>
          <a:p>
            <a:pPr lvl="1"/>
            <a:endParaRPr lang="en-US" dirty="0">
              <a:solidFill>
                <a:srgbClr val="7030A0"/>
              </a:solidFill>
            </a:endParaRPr>
          </a:p>
          <a:p>
            <a:pPr lvl="1"/>
            <a:r>
              <a:rPr lang="en-US" dirty="0">
                <a:solidFill>
                  <a:schemeClr val="accent1"/>
                </a:solidFill>
              </a:rPr>
              <a:t>Any material through Hashing (Lecture 8) is fair game.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Practice exams on the website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0143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45856"/>
            <a:ext cx="7886700" cy="1325563"/>
          </a:xfrm>
        </p:spPr>
        <p:txBody>
          <a:bodyPr/>
          <a:lstStyle/>
          <a:p>
            <a:r>
              <a:rPr lang="en-US" dirty="0" smtClean="0"/>
              <a:t>More midterm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85888"/>
            <a:ext cx="7886700" cy="509442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There will be four sections: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1. Multiple choice</a:t>
            </a:r>
          </a:p>
          <a:p>
            <a:pPr lvl="2"/>
            <a:r>
              <a:rPr lang="en-US" dirty="0" smtClean="0">
                <a:solidFill>
                  <a:schemeClr val="accent4"/>
                </a:solidFill>
              </a:rPr>
              <a:t>Tests basic knowledge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2. Short answer</a:t>
            </a:r>
          </a:p>
          <a:p>
            <a:pPr lvl="2"/>
            <a:r>
              <a:rPr lang="en-US" dirty="0" smtClean="0">
                <a:solidFill>
                  <a:schemeClr val="accent4"/>
                </a:solidFill>
              </a:rPr>
              <a:t>Tests your ability to apply basic knowledge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3. Algorithm Design</a:t>
            </a:r>
          </a:p>
          <a:p>
            <a:pPr lvl="2"/>
            <a:r>
              <a:rPr lang="en-US" dirty="0" smtClean="0">
                <a:solidFill>
                  <a:schemeClr val="accent4"/>
                </a:solidFill>
              </a:rPr>
              <a:t>Similar to a alg. design HW problem (a bit easier)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4. Proving Stuff</a:t>
            </a:r>
          </a:p>
          <a:p>
            <a:pPr lvl="2"/>
            <a:r>
              <a:rPr lang="en-US" dirty="0" smtClean="0">
                <a:solidFill>
                  <a:schemeClr val="accent4"/>
                </a:solidFill>
              </a:rPr>
              <a:t>Similar to a proving-stuff HW problem (a bit easier)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This may be a </a:t>
            </a:r>
            <a:r>
              <a:rPr lang="en-US" dirty="0" smtClean="0"/>
              <a:t>hard exam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If it is, that </a:t>
            </a:r>
            <a:r>
              <a:rPr lang="en-US" b="1" dirty="0" smtClean="0">
                <a:solidFill>
                  <a:srgbClr val="FF0000"/>
                </a:solidFill>
              </a:rPr>
              <a:t>means it’s okay if you don’t get all the questions.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(Please don’t freak out).</a:t>
            </a:r>
          </a:p>
        </p:txBody>
      </p:sp>
    </p:spTree>
    <p:extLst>
      <p:ext uri="{BB962C8B-B14F-4D97-AF65-F5344CB8AC3E}">
        <p14:creationId xmlns:p14="http://schemas.microsoft.com/office/powerpoint/2010/main" val="140817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Breadth-first and depth-first search</a:t>
            </a:r>
          </a:p>
          <a:p>
            <a:r>
              <a:rPr lang="en-US" dirty="0" smtClean="0"/>
              <a:t>Plus, applications!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Topological sorting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In-order traversal of BSTs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Shortest path in unweighted graphs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Testing bipartite-ness</a:t>
            </a:r>
          </a:p>
          <a:p>
            <a:pPr lvl="1"/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The key was paying attention to the structure of the tree that these search algorithms implicitly build.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4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more application:</a:t>
            </a:r>
          </a:p>
          <a:p>
            <a:pPr lvl="1"/>
            <a:r>
              <a:rPr lang="en-US" dirty="0" smtClean="0"/>
              <a:t>Finding </a:t>
            </a:r>
            <a:endParaRPr lang="en-US" dirty="0" smtClean="0"/>
          </a:p>
          <a:p>
            <a:pPr marL="457200" lvl="1" indent="0" algn="ctr">
              <a:buNone/>
            </a:pPr>
            <a:r>
              <a:rPr lang="en-US" sz="3200" b="1" dirty="0" smtClean="0">
                <a:solidFill>
                  <a:schemeClr val="accent1"/>
                </a:solidFill>
              </a:rPr>
              <a:t>strongly </a:t>
            </a:r>
            <a:r>
              <a:rPr lang="en-US" sz="3200" b="1" dirty="0" smtClean="0">
                <a:solidFill>
                  <a:schemeClr val="accent1"/>
                </a:solidFill>
              </a:rPr>
              <a:t>connected components</a:t>
            </a:r>
          </a:p>
          <a:p>
            <a:pPr lvl="1"/>
            <a:endParaRPr lang="en-US" dirty="0" smtClean="0"/>
          </a:p>
          <a:p>
            <a:pPr lvl="1"/>
            <a:endParaRPr lang="en-US" dirty="0">
              <a:solidFill>
                <a:schemeClr val="accent4"/>
              </a:solidFill>
            </a:endParaRPr>
          </a:p>
          <a:p>
            <a:r>
              <a:rPr lang="en-US" dirty="0" smtClean="0"/>
              <a:t>But first!  Let’s briefly recap DFS</a:t>
            </a:r>
            <a:r>
              <a:rPr lang="mr-IN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97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74799"/>
            <a:ext cx="8675370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Recall: DFS</a:t>
            </a:r>
            <a:br>
              <a:rPr lang="en-US" dirty="0" smtClean="0"/>
            </a:br>
            <a:r>
              <a:rPr lang="en-US" sz="2700" dirty="0" smtClean="0">
                <a:solidFill>
                  <a:schemeClr val="accent5"/>
                </a:solidFill>
              </a:rPr>
              <a:t>It’s how you’d explore </a:t>
            </a:r>
            <a:r>
              <a:rPr lang="en-US" sz="2700" smtClean="0">
                <a:solidFill>
                  <a:schemeClr val="accent5"/>
                </a:solidFill>
              </a:rPr>
              <a:t>a labyrinth </a:t>
            </a:r>
            <a:r>
              <a:rPr lang="en-US" sz="2700" dirty="0" smtClean="0">
                <a:solidFill>
                  <a:schemeClr val="accent5"/>
                </a:solidFill>
              </a:rPr>
              <a:t>with chalk and a piece of string.</a:t>
            </a:r>
            <a:endParaRPr lang="en-US" sz="2700" dirty="0">
              <a:solidFill>
                <a:schemeClr val="accent5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980329"/>
            <a:ext cx="4269684" cy="267036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479989" y="240870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658789" y="4027642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>
            <a:stCxn id="12" idx="0"/>
          </p:cNvCxnSpPr>
          <p:nvPr/>
        </p:nvCxnSpPr>
        <p:spPr>
          <a:xfrm flipV="1">
            <a:off x="1787318" y="4509546"/>
            <a:ext cx="957166" cy="1279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12" idx="0"/>
          </p:cNvCxnSpPr>
          <p:nvPr/>
        </p:nvCxnSpPr>
        <p:spPr>
          <a:xfrm flipV="1">
            <a:off x="1787318" y="2973294"/>
            <a:ext cx="985253" cy="281539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2772571" y="2973294"/>
            <a:ext cx="178800" cy="1054349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1557183" y="3748926"/>
            <a:ext cx="1187300" cy="36139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407401" y="2196563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102972" y="3088446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146551" y="173635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7858808" y="212184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Straight Connector 16"/>
          <p:cNvCxnSpPr>
            <a:stCxn id="17" idx="2"/>
            <a:endCxn id="10" idx="6"/>
          </p:cNvCxnSpPr>
          <p:nvPr/>
        </p:nvCxnSpPr>
        <p:spPr>
          <a:xfrm flipH="1">
            <a:off x="3065153" y="2478856"/>
            <a:ext cx="1342248" cy="212146"/>
          </a:xfrm>
          <a:prstGeom prst="line">
            <a:avLst/>
          </a:prstGeom>
          <a:ln w="666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8" idx="2"/>
            <a:endCxn id="10" idx="6"/>
          </p:cNvCxnSpPr>
          <p:nvPr/>
        </p:nvCxnSpPr>
        <p:spPr>
          <a:xfrm flipH="1" flipV="1">
            <a:off x="3065153" y="2691002"/>
            <a:ext cx="3037819" cy="67973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8" idx="0"/>
            <a:endCxn id="19" idx="4"/>
          </p:cNvCxnSpPr>
          <p:nvPr/>
        </p:nvCxnSpPr>
        <p:spPr>
          <a:xfrm flipV="1">
            <a:off x="6395554" y="2300944"/>
            <a:ext cx="43579" cy="78750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1" idx="7"/>
            <a:endCxn id="19" idx="3"/>
          </p:cNvCxnSpPr>
          <p:nvPr/>
        </p:nvCxnSpPr>
        <p:spPr>
          <a:xfrm flipV="1">
            <a:off x="3158258" y="2218262"/>
            <a:ext cx="3073988" cy="18920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20" idx="2"/>
            <a:endCxn id="17" idx="6"/>
          </p:cNvCxnSpPr>
          <p:nvPr/>
        </p:nvCxnSpPr>
        <p:spPr>
          <a:xfrm flipH="1">
            <a:off x="4992565" y="2404133"/>
            <a:ext cx="2866243" cy="7472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8" idx="1"/>
            <a:endCxn id="17" idx="6"/>
          </p:cNvCxnSpPr>
          <p:nvPr/>
        </p:nvCxnSpPr>
        <p:spPr>
          <a:xfrm flipH="1" flipV="1">
            <a:off x="4992565" y="2478856"/>
            <a:ext cx="1196102" cy="69227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8" idx="2"/>
            <a:endCxn id="12" idx="6"/>
          </p:cNvCxnSpPr>
          <p:nvPr/>
        </p:nvCxnSpPr>
        <p:spPr>
          <a:xfrm flipH="1">
            <a:off x="2079900" y="3370739"/>
            <a:ext cx="4023072" cy="27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8" idx="6"/>
            <a:endCxn id="20" idx="3"/>
          </p:cNvCxnSpPr>
          <p:nvPr/>
        </p:nvCxnSpPr>
        <p:spPr>
          <a:xfrm flipV="1">
            <a:off x="6688136" y="2603743"/>
            <a:ext cx="1256367" cy="766996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731" y="2421454"/>
            <a:ext cx="721144" cy="1022714"/>
          </a:xfrm>
          <a:prstGeom prst="rect">
            <a:avLst/>
          </a:prstGeom>
        </p:spPr>
      </p:pic>
      <p:cxnSp>
        <p:nvCxnSpPr>
          <p:cNvPr id="26" name="Straight Connector 25"/>
          <p:cNvCxnSpPr>
            <a:stCxn id="17" idx="3"/>
            <a:endCxn id="9" idx="6"/>
          </p:cNvCxnSpPr>
          <p:nvPr/>
        </p:nvCxnSpPr>
        <p:spPr>
          <a:xfrm flipH="1">
            <a:off x="1642878" y="2678466"/>
            <a:ext cx="2850218" cy="870849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25067" y="135467"/>
            <a:ext cx="3016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Today, all graphs are </a:t>
            </a:r>
            <a:r>
              <a:rPr lang="en-US" b="1" dirty="0" smtClean="0">
                <a:solidFill>
                  <a:srgbClr val="7030A0"/>
                </a:solidFill>
              </a:rPr>
              <a:t>directed</a:t>
            </a:r>
            <a:r>
              <a:rPr lang="en-US" dirty="0" smtClean="0">
                <a:solidFill>
                  <a:srgbClr val="7030A0"/>
                </a:solidFill>
              </a:rPr>
              <a:t>!  Check that the things we did on Monday still all work!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Depth First Search </a:t>
            </a:r>
            <a:r>
              <a:rPr lang="en-US" sz="3200" dirty="0" smtClean="0">
                <a:solidFill>
                  <a:schemeClr val="accent5"/>
                </a:solidFill>
              </a:rPr>
              <a:t/>
            </a:r>
            <a:br>
              <a:rPr lang="en-US" sz="3200" dirty="0" smtClean="0">
                <a:solidFill>
                  <a:schemeClr val="accent5"/>
                </a:solidFill>
              </a:rPr>
            </a:br>
            <a:r>
              <a:rPr lang="en-US" sz="3200" dirty="0" smtClean="0">
                <a:solidFill>
                  <a:schemeClr val="accent5"/>
                </a:solidFill>
              </a:rPr>
              <a:t>Exploring a maze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>
            <a:stCxn id="10" idx="0"/>
            <a:endCxn id="9" idx="3"/>
          </p:cNvCxnSpPr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10" idx="0"/>
            <a:endCxn id="8" idx="4"/>
          </p:cNvCxnSpPr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9" idx="1"/>
            <a:endCxn id="8" idx="4"/>
          </p:cNvCxnSpPr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9" idx="2"/>
            <a:endCxn id="7" idx="5"/>
          </p:cNvCxnSpPr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>
            <a:stCxn id="16" idx="2"/>
            <a:endCxn id="8" idx="5"/>
          </p:cNvCxnSpPr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6" idx="0"/>
            <a:endCxn id="17" idx="4"/>
          </p:cNvCxnSpPr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9" idx="7"/>
            <a:endCxn id="17" idx="3"/>
          </p:cNvCxnSpPr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6" idx="2"/>
            <a:endCxn id="10" idx="6"/>
          </p:cNvCxnSpPr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731" y="2421454"/>
            <a:ext cx="721144" cy="1022714"/>
          </a:xfrm>
          <a:prstGeom prst="rect">
            <a:avLst/>
          </a:prstGeom>
        </p:spPr>
      </p:pic>
      <p:cxnSp>
        <p:nvCxnSpPr>
          <p:cNvPr id="51" name="Straight Connector 50"/>
          <p:cNvCxnSpPr>
            <a:stCxn id="15" idx="3"/>
            <a:endCxn id="7" idx="6"/>
          </p:cNvCxnSpPr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</a:t>
            </a:r>
            <a:r>
              <a:rPr lang="en-US" smtClean="0"/>
              <a:t>been there yet</a:t>
            </a: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haven’t explored all the paths out.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 explored all the paths out.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46032" y="5191917"/>
            <a:ext cx="3004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This is the same picture we had Monday, except I’ve directed all of the edges.  Notice that there </a:t>
            </a:r>
            <a:r>
              <a:rPr lang="en-US" b="1" dirty="0" smtClean="0">
                <a:solidFill>
                  <a:srgbClr val="7030A0"/>
                </a:solidFill>
              </a:rPr>
              <a:t>ARE</a:t>
            </a:r>
            <a:r>
              <a:rPr lang="en-US" dirty="0" smtClean="0">
                <a:solidFill>
                  <a:srgbClr val="7030A0"/>
                </a:solidFill>
              </a:rPr>
              <a:t> cycles.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60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Depth First Search </a:t>
            </a:r>
            <a:r>
              <a:rPr lang="en-US" sz="3200" dirty="0" smtClean="0">
                <a:solidFill>
                  <a:schemeClr val="accent5"/>
                </a:solidFill>
              </a:rPr>
              <a:t/>
            </a:r>
            <a:br>
              <a:rPr lang="en-US" sz="3200" dirty="0" smtClean="0">
                <a:solidFill>
                  <a:schemeClr val="accent5"/>
                </a:solidFill>
              </a:rPr>
            </a:br>
            <a:r>
              <a:rPr lang="en-US" sz="3200" dirty="0" smtClean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731" y="2421454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</a:t>
            </a:r>
            <a:r>
              <a:rPr lang="en-US" smtClean="0"/>
              <a:t>been there yet</a:t>
            </a: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haven’t explored all the paths out.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 explored all the paths out.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start=0</a:t>
            </a:r>
          </a:p>
        </p:txBody>
      </p:sp>
      <p:cxnSp>
        <p:nvCxnSpPr>
          <p:cNvPr id="27" name="Straight Connector 26"/>
          <p:cNvCxnSpPr>
            <a:stCxn id="39" idx="0"/>
            <a:endCxn id="37" idx="3"/>
          </p:cNvCxnSpPr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39" idx="0"/>
            <a:endCxn id="35" idx="4"/>
          </p:cNvCxnSpPr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37" idx="1"/>
            <a:endCxn id="35" idx="4"/>
          </p:cNvCxnSpPr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37" idx="2"/>
            <a:endCxn id="34" idx="5"/>
          </p:cNvCxnSpPr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35" idx="5"/>
          </p:cNvCxnSpPr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37" idx="7"/>
          </p:cNvCxnSpPr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39" idx="6"/>
          </p:cNvCxnSpPr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endCxn id="34" idx="6"/>
          </p:cNvCxnSpPr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Recall we also keep track of </a:t>
            </a:r>
            <a:r>
              <a:rPr lang="en-US" b="1" dirty="0" smtClean="0">
                <a:solidFill>
                  <a:srgbClr val="7030A0"/>
                </a:solidFill>
              </a:rPr>
              <a:t>start</a:t>
            </a:r>
            <a:r>
              <a:rPr lang="en-US" dirty="0" smtClean="0">
                <a:solidFill>
                  <a:srgbClr val="7030A0"/>
                </a:solidFill>
              </a:rPr>
              <a:t> and </a:t>
            </a:r>
            <a:r>
              <a:rPr lang="en-US" b="1" dirty="0" smtClean="0">
                <a:solidFill>
                  <a:srgbClr val="7030A0"/>
                </a:solidFill>
              </a:rPr>
              <a:t>finish</a:t>
            </a:r>
            <a:r>
              <a:rPr lang="en-US" dirty="0" smtClean="0">
                <a:solidFill>
                  <a:srgbClr val="7030A0"/>
                </a:solidFill>
              </a:rPr>
              <a:t> times for every node.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2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Depth First Search </a:t>
            </a:r>
            <a:r>
              <a:rPr lang="en-US" sz="3200" dirty="0" smtClean="0">
                <a:solidFill>
                  <a:schemeClr val="accent5"/>
                </a:solidFill>
              </a:rPr>
              <a:t/>
            </a:r>
            <a:br>
              <a:rPr lang="en-US" sz="3200" dirty="0" smtClean="0">
                <a:solidFill>
                  <a:schemeClr val="accent5"/>
                </a:solidFill>
              </a:rPr>
            </a:br>
            <a:r>
              <a:rPr lang="en-US" sz="3200" dirty="0" smtClean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731" y="3636848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</a:t>
            </a:r>
            <a:r>
              <a:rPr lang="en-US" smtClean="0"/>
              <a:t>been there yet</a:t>
            </a: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haven’t explored all the paths out.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 explored all the paths out.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</a:t>
            </a:r>
            <a:endParaRPr lang="en-US"/>
          </a:p>
        </p:txBody>
      </p:sp>
      <p:cxnSp>
        <p:nvCxnSpPr>
          <p:cNvPr id="55" name="Straight Connector 54"/>
          <p:cNvCxnSpPr>
            <a:stCxn id="63" idx="0"/>
            <a:endCxn id="62" idx="3"/>
          </p:cNvCxnSpPr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63" idx="0"/>
            <a:endCxn id="61" idx="4"/>
          </p:cNvCxnSpPr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62" idx="1"/>
            <a:endCxn id="61" idx="4"/>
          </p:cNvCxnSpPr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62" idx="2"/>
            <a:endCxn id="60" idx="5"/>
          </p:cNvCxnSpPr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endCxn id="61" idx="5"/>
          </p:cNvCxnSpPr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62" idx="7"/>
          </p:cNvCxnSpPr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endCxn id="63" idx="6"/>
          </p:cNvCxnSpPr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60" idx="6"/>
          </p:cNvCxnSpPr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start=1</a:t>
            </a:r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Recall we also keep track of </a:t>
            </a:r>
            <a:r>
              <a:rPr lang="en-US" b="1" dirty="0" smtClean="0">
                <a:solidFill>
                  <a:srgbClr val="7030A0"/>
                </a:solidFill>
              </a:rPr>
              <a:t>start</a:t>
            </a:r>
            <a:r>
              <a:rPr lang="en-US" dirty="0" smtClean="0">
                <a:solidFill>
                  <a:srgbClr val="7030A0"/>
                </a:solidFill>
              </a:rPr>
              <a:t> and </a:t>
            </a:r>
            <a:r>
              <a:rPr lang="en-US" b="1" dirty="0" smtClean="0">
                <a:solidFill>
                  <a:srgbClr val="7030A0"/>
                </a:solidFill>
              </a:rPr>
              <a:t>finish</a:t>
            </a:r>
            <a:r>
              <a:rPr lang="en-US" dirty="0" smtClean="0">
                <a:solidFill>
                  <a:srgbClr val="7030A0"/>
                </a:solidFill>
              </a:rPr>
              <a:t> times for every node.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59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Depth First Search </a:t>
            </a:r>
            <a:r>
              <a:rPr lang="en-US" sz="3200" dirty="0" smtClean="0">
                <a:solidFill>
                  <a:schemeClr val="accent5"/>
                </a:solidFill>
              </a:rPr>
              <a:t/>
            </a:r>
            <a:br>
              <a:rPr lang="en-US" sz="3200" dirty="0" smtClean="0">
                <a:solidFill>
                  <a:schemeClr val="accent5"/>
                </a:solidFill>
              </a:rPr>
            </a:br>
            <a:r>
              <a:rPr lang="en-US" sz="3200" dirty="0" smtClean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9684" y="5098472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</a:t>
            </a:r>
            <a:r>
              <a:rPr lang="en-US" smtClean="0"/>
              <a:t>been there yet</a:t>
            </a: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haven’t explored all the paths out.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 explored all the paths out.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</a:t>
            </a:r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start=1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002963" y="6166380"/>
            <a:ext cx="94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start=2</a:t>
            </a:r>
            <a:endParaRPr lang="en-US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Recall we also keep track of </a:t>
            </a:r>
            <a:r>
              <a:rPr lang="en-US" b="1" dirty="0" smtClean="0">
                <a:solidFill>
                  <a:srgbClr val="7030A0"/>
                </a:solidFill>
              </a:rPr>
              <a:t>start</a:t>
            </a:r>
            <a:r>
              <a:rPr lang="en-US" dirty="0" smtClean="0">
                <a:solidFill>
                  <a:srgbClr val="7030A0"/>
                </a:solidFill>
              </a:rPr>
              <a:t> and </a:t>
            </a:r>
            <a:r>
              <a:rPr lang="en-US" b="1" dirty="0" smtClean="0">
                <a:solidFill>
                  <a:srgbClr val="7030A0"/>
                </a:solidFill>
              </a:rPr>
              <a:t>finish</a:t>
            </a:r>
            <a:r>
              <a:rPr lang="en-US" dirty="0" smtClean="0">
                <a:solidFill>
                  <a:srgbClr val="7030A0"/>
                </a:solidFill>
              </a:rPr>
              <a:t> times for every node.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2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Depth First Search </a:t>
            </a:r>
            <a:r>
              <a:rPr lang="en-US" sz="3200" dirty="0" smtClean="0">
                <a:solidFill>
                  <a:schemeClr val="accent5"/>
                </a:solidFill>
              </a:rPr>
              <a:t/>
            </a:r>
            <a:br>
              <a:rPr lang="en-US" sz="3200" dirty="0" smtClean="0">
                <a:solidFill>
                  <a:schemeClr val="accent5"/>
                </a:solidFill>
              </a:rPr>
            </a:br>
            <a:r>
              <a:rPr lang="en-US" sz="3200" dirty="0" smtClean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9859" y="4522619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</a:t>
            </a:r>
            <a:r>
              <a:rPr lang="en-US" smtClean="0"/>
              <a:t>been there yet</a:t>
            </a: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haven’t explored all the paths out.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 explored all the paths out.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</a:t>
            </a:r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start=1</a:t>
            </a:r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2002963" y="6166380"/>
            <a:ext cx="94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start=2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511003" y="5444101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start=3</a:t>
            </a:r>
            <a:endParaRPr lang="en-US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Recall we also keep track of </a:t>
            </a:r>
            <a:r>
              <a:rPr lang="en-US" b="1" dirty="0" smtClean="0">
                <a:solidFill>
                  <a:srgbClr val="7030A0"/>
                </a:solidFill>
              </a:rPr>
              <a:t>start</a:t>
            </a:r>
            <a:r>
              <a:rPr lang="en-US" dirty="0" smtClean="0">
                <a:solidFill>
                  <a:srgbClr val="7030A0"/>
                </a:solidFill>
              </a:rPr>
              <a:t> and </a:t>
            </a:r>
            <a:r>
              <a:rPr lang="en-US" b="1" dirty="0" smtClean="0">
                <a:solidFill>
                  <a:srgbClr val="7030A0"/>
                </a:solidFill>
              </a:rPr>
              <a:t>finish</a:t>
            </a:r>
            <a:r>
              <a:rPr lang="en-US" dirty="0" smtClean="0">
                <a:solidFill>
                  <a:srgbClr val="7030A0"/>
                </a:solidFill>
              </a:rPr>
              <a:t> times for every node.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58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Depth First Search </a:t>
            </a:r>
            <a:r>
              <a:rPr lang="en-US" sz="3200" dirty="0" smtClean="0">
                <a:solidFill>
                  <a:schemeClr val="accent5"/>
                </a:solidFill>
              </a:rPr>
              <a:t/>
            </a:r>
            <a:br>
              <a:rPr lang="en-US" sz="3200" dirty="0" smtClean="0">
                <a:solidFill>
                  <a:schemeClr val="accent5"/>
                </a:solidFill>
              </a:rPr>
            </a:br>
            <a:r>
              <a:rPr lang="en-US" sz="3200" dirty="0" smtClean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9788" y="2255777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</a:t>
            </a:r>
            <a:r>
              <a:rPr lang="en-US" smtClean="0"/>
              <a:t>been there yet</a:t>
            </a: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haven’t explored all the paths out.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 explored all the paths out.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</a:t>
            </a:r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start=1</a:t>
            </a:r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2002963" y="6166380"/>
            <a:ext cx="94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start=2</a:t>
            </a:r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5511003" y="5444101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start=3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760815" y="3462275"/>
            <a:ext cx="868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start=4</a:t>
            </a:r>
            <a:endParaRPr lang="en-US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Recall we also keep track of </a:t>
            </a:r>
            <a:r>
              <a:rPr lang="en-US" b="1" dirty="0" smtClean="0">
                <a:solidFill>
                  <a:srgbClr val="7030A0"/>
                </a:solidFill>
              </a:rPr>
              <a:t>start</a:t>
            </a:r>
            <a:r>
              <a:rPr lang="en-US" dirty="0" smtClean="0">
                <a:solidFill>
                  <a:srgbClr val="7030A0"/>
                </a:solidFill>
              </a:rPr>
              <a:t> and </a:t>
            </a:r>
            <a:r>
              <a:rPr lang="en-US" b="1" dirty="0" smtClean="0">
                <a:solidFill>
                  <a:srgbClr val="7030A0"/>
                </a:solidFill>
              </a:rPr>
              <a:t>finish</a:t>
            </a:r>
            <a:r>
              <a:rPr lang="en-US" dirty="0" smtClean="0">
                <a:solidFill>
                  <a:srgbClr val="7030A0"/>
                </a:solidFill>
              </a:rPr>
              <a:t> times for every node.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22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Depth First Search </a:t>
            </a:r>
            <a:r>
              <a:rPr lang="en-US" sz="3200" dirty="0" smtClean="0">
                <a:solidFill>
                  <a:schemeClr val="accent5"/>
                </a:solidFill>
              </a:rPr>
              <a:t/>
            </a:r>
            <a:br>
              <a:rPr lang="en-US" sz="3200" dirty="0" smtClean="0">
                <a:solidFill>
                  <a:schemeClr val="accent5"/>
                </a:solidFill>
              </a:rPr>
            </a:br>
            <a:r>
              <a:rPr lang="en-US" sz="3200" dirty="0" smtClean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9788" y="2255777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</a:t>
            </a:r>
            <a:r>
              <a:rPr lang="en-US" smtClean="0"/>
              <a:t>been there yet</a:t>
            </a: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haven’t explored all the paths out.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 explored all the paths out.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</a:t>
            </a:r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start=1</a:t>
            </a:r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2002963" y="6166380"/>
            <a:ext cx="94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start=2</a:t>
            </a:r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5511003" y="5444101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start=3</a:t>
            </a:r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start=4</a:t>
            </a:r>
          </a:p>
          <a:p>
            <a:r>
              <a:rPr lang="en-US" dirty="0" smtClean="0"/>
              <a:t>leave=5</a:t>
            </a:r>
            <a:endParaRPr lang="en-US" dirty="0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Recall we also keep track of </a:t>
            </a:r>
            <a:r>
              <a:rPr lang="en-US" b="1" dirty="0" smtClean="0">
                <a:solidFill>
                  <a:srgbClr val="7030A0"/>
                </a:solidFill>
              </a:rPr>
              <a:t>start</a:t>
            </a:r>
            <a:r>
              <a:rPr lang="en-US" dirty="0" smtClean="0">
                <a:solidFill>
                  <a:srgbClr val="7030A0"/>
                </a:solidFill>
              </a:rPr>
              <a:t> and </a:t>
            </a:r>
            <a:r>
              <a:rPr lang="en-US" b="1" dirty="0" smtClean="0">
                <a:solidFill>
                  <a:srgbClr val="7030A0"/>
                </a:solidFill>
              </a:rPr>
              <a:t>finish</a:t>
            </a:r>
            <a:r>
              <a:rPr lang="en-US" dirty="0" smtClean="0">
                <a:solidFill>
                  <a:srgbClr val="7030A0"/>
                </a:solidFill>
              </a:rPr>
              <a:t> times for every node.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38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Depth First Search </a:t>
            </a:r>
            <a:r>
              <a:rPr lang="en-US" sz="3200" dirty="0" smtClean="0">
                <a:solidFill>
                  <a:schemeClr val="accent5"/>
                </a:solidFill>
              </a:rPr>
              <a:t/>
            </a:r>
            <a:br>
              <a:rPr lang="en-US" sz="3200" dirty="0" smtClean="0">
                <a:solidFill>
                  <a:schemeClr val="accent5"/>
                </a:solidFill>
              </a:rPr>
            </a:br>
            <a:r>
              <a:rPr lang="en-US" sz="3200" dirty="0" smtClean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9724" y="4483682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</a:t>
            </a:r>
            <a:r>
              <a:rPr lang="en-US" smtClean="0"/>
              <a:t>been there yet</a:t>
            </a: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haven’t explored all the paths out.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 explored all the paths out.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</a:t>
            </a:r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start=1</a:t>
            </a:r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2002963" y="6166380"/>
            <a:ext cx="94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start=2</a:t>
            </a:r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5511003" y="5444101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start=3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start=4</a:t>
            </a:r>
          </a:p>
          <a:p>
            <a:r>
              <a:rPr lang="en-US" dirty="0" smtClean="0"/>
              <a:t>leave=5</a:t>
            </a:r>
            <a:endParaRPr lang="en-US" dirty="0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Recall we also keep track of </a:t>
            </a:r>
            <a:r>
              <a:rPr lang="en-US" b="1" dirty="0" smtClean="0">
                <a:solidFill>
                  <a:srgbClr val="7030A0"/>
                </a:solidFill>
              </a:rPr>
              <a:t>start</a:t>
            </a:r>
            <a:r>
              <a:rPr lang="en-US" dirty="0" smtClean="0">
                <a:solidFill>
                  <a:srgbClr val="7030A0"/>
                </a:solidFill>
              </a:rPr>
              <a:t> and </a:t>
            </a:r>
            <a:r>
              <a:rPr lang="en-US" b="1" dirty="0" smtClean="0">
                <a:solidFill>
                  <a:srgbClr val="7030A0"/>
                </a:solidFill>
              </a:rPr>
              <a:t>finish</a:t>
            </a:r>
            <a:r>
              <a:rPr lang="en-US" dirty="0" smtClean="0">
                <a:solidFill>
                  <a:srgbClr val="7030A0"/>
                </a:solidFill>
              </a:rPr>
              <a:t> times for every node.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78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Depth First Search </a:t>
            </a:r>
            <a:r>
              <a:rPr lang="en-US" sz="3200" dirty="0" smtClean="0">
                <a:solidFill>
                  <a:schemeClr val="accent5"/>
                </a:solidFill>
              </a:rPr>
              <a:t/>
            </a:r>
            <a:br>
              <a:rPr lang="en-US" sz="3200" dirty="0" smtClean="0">
                <a:solidFill>
                  <a:schemeClr val="accent5"/>
                </a:solidFill>
              </a:rPr>
            </a:br>
            <a:r>
              <a:rPr lang="en-US" sz="3200" dirty="0" smtClean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27048">
            <a:off x="2004552" y="1347998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</a:t>
            </a:r>
            <a:r>
              <a:rPr lang="en-US" smtClean="0"/>
              <a:t>been there yet</a:t>
            </a: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haven’t explored all the paths out.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 explored all the paths out.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</a:t>
            </a:r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start=1</a:t>
            </a:r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2002963" y="6166380"/>
            <a:ext cx="94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start=2</a:t>
            </a:r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5511003" y="5444101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start=3</a:t>
            </a:r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start=4</a:t>
            </a:r>
          </a:p>
          <a:p>
            <a:r>
              <a:rPr lang="en-US" dirty="0" smtClean="0"/>
              <a:t>leave=5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3084010" y="1754491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start=7</a:t>
            </a:r>
            <a:endParaRPr lang="en-US" dirty="0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Recall we also keep track of </a:t>
            </a:r>
            <a:r>
              <a:rPr lang="en-US" b="1" dirty="0" smtClean="0">
                <a:solidFill>
                  <a:srgbClr val="7030A0"/>
                </a:solidFill>
              </a:rPr>
              <a:t>start</a:t>
            </a:r>
            <a:r>
              <a:rPr lang="en-US" dirty="0" smtClean="0">
                <a:solidFill>
                  <a:srgbClr val="7030A0"/>
                </a:solidFill>
              </a:rPr>
              <a:t> and </a:t>
            </a:r>
            <a:r>
              <a:rPr lang="en-US" b="1" dirty="0" smtClean="0">
                <a:solidFill>
                  <a:srgbClr val="7030A0"/>
                </a:solidFill>
              </a:rPr>
              <a:t>finish</a:t>
            </a:r>
            <a:r>
              <a:rPr lang="en-US" dirty="0" smtClean="0">
                <a:solidFill>
                  <a:srgbClr val="7030A0"/>
                </a:solidFill>
              </a:rPr>
              <a:t> times for every node.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66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Depth First Search </a:t>
            </a:r>
            <a:r>
              <a:rPr lang="en-US" sz="3200" dirty="0" smtClean="0">
                <a:solidFill>
                  <a:schemeClr val="accent5"/>
                </a:solidFill>
              </a:rPr>
              <a:t/>
            </a:r>
            <a:br>
              <a:rPr lang="en-US" sz="3200" dirty="0" smtClean="0">
                <a:solidFill>
                  <a:schemeClr val="accent5"/>
                </a:solidFill>
              </a:rPr>
            </a:br>
            <a:r>
              <a:rPr lang="en-US" sz="3200" dirty="0" smtClean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27048">
            <a:off x="2004552" y="1347998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</a:t>
            </a:r>
            <a:r>
              <a:rPr lang="en-US" smtClean="0"/>
              <a:t>been there yet</a:t>
            </a: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haven’t explored all the paths out.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 explored all the paths out.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</a:t>
            </a:r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start=1</a:t>
            </a:r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2002963" y="6166380"/>
            <a:ext cx="94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start=2</a:t>
            </a:r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5511003" y="5444101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start=3</a:t>
            </a:r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start=4</a:t>
            </a:r>
          </a:p>
          <a:p>
            <a:r>
              <a:rPr lang="en-US" dirty="0" smtClean="0"/>
              <a:t>leave=5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3084010" y="1754491"/>
            <a:ext cx="909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start=7</a:t>
            </a:r>
          </a:p>
          <a:p>
            <a:r>
              <a:rPr lang="en-US" dirty="0" smtClean="0"/>
              <a:t>leave=8</a:t>
            </a:r>
            <a:endParaRPr lang="en-US" dirty="0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Recall we also keep track of </a:t>
            </a:r>
            <a:r>
              <a:rPr lang="en-US" b="1" dirty="0" smtClean="0">
                <a:solidFill>
                  <a:srgbClr val="7030A0"/>
                </a:solidFill>
              </a:rPr>
              <a:t>start</a:t>
            </a:r>
            <a:r>
              <a:rPr lang="en-US" dirty="0" smtClean="0">
                <a:solidFill>
                  <a:srgbClr val="7030A0"/>
                </a:solidFill>
              </a:rPr>
              <a:t> and </a:t>
            </a:r>
            <a:r>
              <a:rPr lang="en-US" b="1" dirty="0" smtClean="0">
                <a:solidFill>
                  <a:srgbClr val="7030A0"/>
                </a:solidFill>
              </a:rPr>
              <a:t>finish</a:t>
            </a:r>
            <a:r>
              <a:rPr lang="en-US" dirty="0" smtClean="0">
                <a:solidFill>
                  <a:srgbClr val="7030A0"/>
                </a:solidFill>
              </a:rPr>
              <a:t> times for every node.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38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Depth First Search </a:t>
            </a:r>
            <a:r>
              <a:rPr lang="en-US" sz="3200" dirty="0" smtClean="0">
                <a:solidFill>
                  <a:schemeClr val="accent5"/>
                </a:solidFill>
              </a:rPr>
              <a:t/>
            </a:r>
            <a:br>
              <a:rPr lang="en-US" sz="3200" dirty="0" smtClean="0">
                <a:solidFill>
                  <a:schemeClr val="accent5"/>
                </a:solidFill>
              </a:rPr>
            </a:br>
            <a:r>
              <a:rPr lang="en-US" sz="3200" dirty="0" smtClean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7168" y="4522619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</a:t>
            </a:r>
            <a:r>
              <a:rPr lang="en-US" smtClean="0"/>
              <a:t>been there yet</a:t>
            </a: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haven’t explored all the paths out.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 explored all the paths out.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</a:t>
            </a:r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start=1</a:t>
            </a:r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2002963" y="6166380"/>
            <a:ext cx="94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start=2</a:t>
            </a:r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5511003" y="5444101"/>
            <a:ext cx="909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start=3</a:t>
            </a:r>
          </a:p>
          <a:p>
            <a:r>
              <a:rPr lang="en-US" dirty="0" smtClean="0"/>
              <a:t>leave=9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start=4</a:t>
            </a:r>
          </a:p>
          <a:p>
            <a:r>
              <a:rPr lang="en-US" dirty="0" smtClean="0"/>
              <a:t>leave=5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3084010" y="1754491"/>
            <a:ext cx="909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start=7</a:t>
            </a:r>
          </a:p>
          <a:p>
            <a:r>
              <a:rPr lang="en-US" dirty="0" smtClean="0"/>
              <a:t>leave=8</a:t>
            </a:r>
            <a:endParaRPr lang="en-US" dirty="0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Recall we also keep track of </a:t>
            </a:r>
            <a:r>
              <a:rPr lang="en-US" b="1" dirty="0" smtClean="0">
                <a:solidFill>
                  <a:srgbClr val="7030A0"/>
                </a:solidFill>
              </a:rPr>
              <a:t>start</a:t>
            </a:r>
            <a:r>
              <a:rPr lang="en-US" dirty="0" smtClean="0">
                <a:solidFill>
                  <a:srgbClr val="7030A0"/>
                </a:solidFill>
              </a:rPr>
              <a:t> and </a:t>
            </a:r>
            <a:r>
              <a:rPr lang="en-US" b="1" dirty="0" smtClean="0">
                <a:solidFill>
                  <a:srgbClr val="7030A0"/>
                </a:solidFill>
              </a:rPr>
              <a:t>finish</a:t>
            </a:r>
            <a:r>
              <a:rPr lang="en-US" dirty="0" smtClean="0">
                <a:solidFill>
                  <a:srgbClr val="7030A0"/>
                </a:solidFill>
              </a:rPr>
              <a:t> times for every node.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01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Depth First Search </a:t>
            </a:r>
            <a:r>
              <a:rPr lang="en-US" sz="3200" dirty="0" smtClean="0">
                <a:solidFill>
                  <a:schemeClr val="accent5"/>
                </a:solidFill>
              </a:rPr>
              <a:t/>
            </a:r>
            <a:br>
              <a:rPr lang="en-US" sz="3200" dirty="0" smtClean="0">
                <a:solidFill>
                  <a:schemeClr val="accent5"/>
                </a:solidFill>
              </a:rPr>
            </a:br>
            <a:r>
              <a:rPr lang="en-US" sz="3200" dirty="0" smtClean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0766" y="5095894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</a:t>
            </a:r>
            <a:r>
              <a:rPr lang="en-US" smtClean="0"/>
              <a:t>been there yet</a:t>
            </a: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haven’t explored all the paths out.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 explored all the paths out.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</a:t>
            </a:r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start=1</a:t>
            </a:r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97798" y="4898313"/>
            <a:ext cx="84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start=1</a:t>
            </a:r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2002963" y="6166380"/>
            <a:ext cx="1111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start=2</a:t>
            </a:r>
          </a:p>
          <a:p>
            <a:r>
              <a:rPr lang="en-US" dirty="0" smtClean="0"/>
              <a:t>leave=10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5511003" y="5444101"/>
            <a:ext cx="909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start=3</a:t>
            </a:r>
          </a:p>
          <a:p>
            <a:r>
              <a:rPr lang="en-US" dirty="0" smtClean="0"/>
              <a:t>leave=9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start=4</a:t>
            </a:r>
          </a:p>
          <a:p>
            <a:r>
              <a:rPr lang="en-US" dirty="0" smtClean="0"/>
              <a:t>leave=5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3084010" y="1754491"/>
            <a:ext cx="909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start=7</a:t>
            </a:r>
          </a:p>
          <a:p>
            <a:r>
              <a:rPr lang="en-US" dirty="0" smtClean="0"/>
              <a:t>leave=8</a:t>
            </a:r>
            <a:endParaRPr lang="en-US" dirty="0"/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Recall we also keep track of </a:t>
            </a:r>
            <a:r>
              <a:rPr lang="en-US" b="1" dirty="0" smtClean="0">
                <a:solidFill>
                  <a:srgbClr val="7030A0"/>
                </a:solidFill>
              </a:rPr>
              <a:t>start</a:t>
            </a:r>
            <a:r>
              <a:rPr lang="en-US" dirty="0" smtClean="0">
                <a:solidFill>
                  <a:srgbClr val="7030A0"/>
                </a:solidFill>
              </a:rPr>
              <a:t> and </a:t>
            </a:r>
            <a:r>
              <a:rPr lang="en-US" b="1" dirty="0" smtClean="0">
                <a:solidFill>
                  <a:srgbClr val="7030A0"/>
                </a:solidFill>
              </a:rPr>
              <a:t>finish</a:t>
            </a:r>
            <a:r>
              <a:rPr lang="en-US" dirty="0" smtClean="0">
                <a:solidFill>
                  <a:srgbClr val="7030A0"/>
                </a:solidFill>
              </a:rPr>
              <a:t> times for every node.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6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Depth First Search </a:t>
            </a:r>
            <a:r>
              <a:rPr lang="en-US" sz="3200" dirty="0" smtClean="0">
                <a:solidFill>
                  <a:schemeClr val="accent5"/>
                </a:solidFill>
              </a:rPr>
              <a:t/>
            </a:r>
            <a:br>
              <a:rPr lang="en-US" sz="3200" dirty="0" smtClean="0">
                <a:solidFill>
                  <a:schemeClr val="accent5"/>
                </a:solidFill>
              </a:rPr>
            </a:br>
            <a:r>
              <a:rPr lang="en-US" sz="3200" dirty="0" smtClean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0589" y="3697606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</a:t>
            </a:r>
            <a:r>
              <a:rPr lang="en-US" smtClean="0"/>
              <a:t>been there yet</a:t>
            </a: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haven’t explored all the paths out.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 explored all the paths out.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469" y="3811121"/>
            <a:ext cx="928533" cy="37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</a:t>
            </a:r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97798" y="4898313"/>
            <a:ext cx="1026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start=1</a:t>
            </a:r>
          </a:p>
          <a:p>
            <a:r>
              <a:rPr lang="en-US" dirty="0" smtClean="0"/>
              <a:t>leave=11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002963" y="6166380"/>
            <a:ext cx="1111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start=2</a:t>
            </a:r>
          </a:p>
          <a:p>
            <a:r>
              <a:rPr lang="en-US" dirty="0" smtClean="0"/>
              <a:t>leave=10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5511003" y="5444101"/>
            <a:ext cx="909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start=3</a:t>
            </a:r>
          </a:p>
          <a:p>
            <a:r>
              <a:rPr lang="en-US" dirty="0" smtClean="0"/>
              <a:t>leave=9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start=4</a:t>
            </a:r>
          </a:p>
          <a:p>
            <a:r>
              <a:rPr lang="en-US" dirty="0" smtClean="0"/>
              <a:t>leave=5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3084010" y="1754491"/>
            <a:ext cx="909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start=7</a:t>
            </a:r>
          </a:p>
          <a:p>
            <a:r>
              <a:rPr lang="en-US" dirty="0" smtClean="0"/>
              <a:t>leave=8</a:t>
            </a:r>
            <a:endParaRPr lang="en-US" dirty="0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Recall we also keep track of </a:t>
            </a:r>
            <a:r>
              <a:rPr lang="en-US" b="1" dirty="0" smtClean="0">
                <a:solidFill>
                  <a:srgbClr val="7030A0"/>
                </a:solidFill>
              </a:rPr>
              <a:t>start</a:t>
            </a:r>
            <a:r>
              <a:rPr lang="en-US" dirty="0" smtClean="0">
                <a:solidFill>
                  <a:srgbClr val="7030A0"/>
                </a:solidFill>
              </a:rPr>
              <a:t> and </a:t>
            </a:r>
            <a:r>
              <a:rPr lang="en-US" b="1" dirty="0" smtClean="0">
                <a:solidFill>
                  <a:srgbClr val="7030A0"/>
                </a:solidFill>
              </a:rPr>
              <a:t>finish</a:t>
            </a:r>
            <a:r>
              <a:rPr lang="en-US" dirty="0" smtClean="0">
                <a:solidFill>
                  <a:srgbClr val="7030A0"/>
                </a:solidFill>
              </a:rPr>
              <a:t> times for every node.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02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Depth First Search </a:t>
            </a:r>
            <a:r>
              <a:rPr lang="en-US" sz="3200" dirty="0" smtClean="0">
                <a:solidFill>
                  <a:schemeClr val="accent5"/>
                </a:solidFill>
              </a:rPr>
              <a:t/>
            </a:r>
            <a:br>
              <a:rPr lang="en-US" sz="3200" dirty="0" smtClean="0">
                <a:solidFill>
                  <a:schemeClr val="accent5"/>
                </a:solidFill>
              </a:rPr>
            </a:br>
            <a:r>
              <a:rPr lang="en-US" sz="3200" dirty="0" smtClean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107" y="2541538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</a:t>
            </a:r>
            <a:r>
              <a:rPr lang="en-US" smtClean="0"/>
              <a:t>been there yet</a:t>
            </a: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haven’t explored all the paths out.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 explored all the paths out.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97798" y="4898313"/>
            <a:ext cx="1026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start=1</a:t>
            </a:r>
          </a:p>
          <a:p>
            <a:r>
              <a:rPr lang="en-US" dirty="0" smtClean="0"/>
              <a:t>leave=11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2002963" y="6166380"/>
            <a:ext cx="1111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start=2</a:t>
            </a:r>
          </a:p>
          <a:p>
            <a:r>
              <a:rPr lang="en-US" dirty="0" smtClean="0"/>
              <a:t>leave=10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5511003" y="5444101"/>
            <a:ext cx="909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start=3</a:t>
            </a:r>
          </a:p>
          <a:p>
            <a:r>
              <a:rPr lang="en-US" dirty="0" smtClean="0"/>
              <a:t>leave=9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start=4</a:t>
            </a:r>
          </a:p>
          <a:p>
            <a:r>
              <a:rPr lang="en-US" dirty="0" smtClean="0"/>
              <a:t>leave=5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3084010" y="1754491"/>
            <a:ext cx="909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start=7</a:t>
            </a:r>
          </a:p>
          <a:p>
            <a:r>
              <a:rPr lang="en-US" dirty="0" smtClean="0"/>
              <a:t>leave=8</a:t>
            </a:r>
            <a:endParaRPr lang="en-US" dirty="0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Recall we also keep track of </a:t>
            </a:r>
            <a:r>
              <a:rPr lang="en-US" b="1" dirty="0" smtClean="0">
                <a:solidFill>
                  <a:srgbClr val="7030A0"/>
                </a:solidFill>
              </a:rPr>
              <a:t>start</a:t>
            </a:r>
            <a:r>
              <a:rPr lang="en-US" dirty="0" smtClean="0">
                <a:solidFill>
                  <a:srgbClr val="7030A0"/>
                </a:solidFill>
              </a:rPr>
              <a:t> and </a:t>
            </a:r>
            <a:r>
              <a:rPr lang="en-US" b="1" dirty="0" smtClean="0">
                <a:solidFill>
                  <a:srgbClr val="7030A0"/>
                </a:solidFill>
              </a:rPr>
              <a:t>finish</a:t>
            </a:r>
            <a:r>
              <a:rPr lang="en-US" dirty="0" smtClean="0">
                <a:solidFill>
                  <a:srgbClr val="7030A0"/>
                </a:solidFill>
              </a:rPr>
              <a:t> times for every node.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8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Depth First Search </a:t>
            </a:r>
            <a:r>
              <a:rPr lang="en-US" sz="3200" dirty="0" smtClean="0">
                <a:solidFill>
                  <a:schemeClr val="accent5"/>
                </a:solidFill>
              </a:rPr>
              <a:t/>
            </a:r>
            <a:br>
              <a:rPr lang="en-US" sz="3200" dirty="0" smtClean="0">
                <a:solidFill>
                  <a:schemeClr val="accent5"/>
                </a:solidFill>
              </a:rPr>
            </a:br>
            <a:r>
              <a:rPr lang="en-US" sz="3200" dirty="0" smtClean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5167" y="1341468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</a:t>
            </a:r>
            <a:r>
              <a:rPr lang="en-US" smtClean="0"/>
              <a:t>been there yet</a:t>
            </a: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haven’t explored all the paths out.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 explored all the paths out.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rgbClr val="FF000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30469" y="3811121"/>
            <a:ext cx="92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start=0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97798" y="4898313"/>
            <a:ext cx="1026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start=1</a:t>
            </a:r>
          </a:p>
          <a:p>
            <a:r>
              <a:rPr lang="en-US" dirty="0" smtClean="0"/>
              <a:t>leave=11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2002963" y="6166380"/>
            <a:ext cx="1111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start=2</a:t>
            </a:r>
          </a:p>
          <a:p>
            <a:r>
              <a:rPr lang="en-US" dirty="0" smtClean="0"/>
              <a:t>leave=10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5511003" y="5444101"/>
            <a:ext cx="909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start=3</a:t>
            </a:r>
          </a:p>
          <a:p>
            <a:r>
              <a:rPr lang="en-US" dirty="0" smtClean="0"/>
              <a:t>leave=9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start=4</a:t>
            </a:r>
          </a:p>
          <a:p>
            <a:r>
              <a:rPr lang="en-US" dirty="0" smtClean="0"/>
              <a:t>leave=5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4450043" y="2461808"/>
            <a:ext cx="131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start=13</a:t>
            </a:r>
          </a:p>
          <a:p>
            <a:r>
              <a:rPr lang="en-US" dirty="0" smtClean="0"/>
              <a:t>leave=14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084010" y="1754491"/>
            <a:ext cx="909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start=7</a:t>
            </a:r>
          </a:p>
          <a:p>
            <a:r>
              <a:rPr lang="en-US" dirty="0" smtClean="0"/>
              <a:t>leave=8</a:t>
            </a:r>
            <a:endParaRPr lang="en-US" dirty="0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7" y="4951294"/>
            <a:ext cx="1107689" cy="1473152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7458891" y="5224103"/>
            <a:ext cx="1776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Recall we also keep track of </a:t>
            </a:r>
            <a:r>
              <a:rPr lang="en-US" b="1" dirty="0" smtClean="0">
                <a:solidFill>
                  <a:srgbClr val="7030A0"/>
                </a:solidFill>
              </a:rPr>
              <a:t>start</a:t>
            </a:r>
            <a:r>
              <a:rPr lang="en-US" dirty="0" smtClean="0">
                <a:solidFill>
                  <a:srgbClr val="7030A0"/>
                </a:solidFill>
              </a:rPr>
              <a:t> and </a:t>
            </a:r>
            <a:r>
              <a:rPr lang="en-US" b="1" dirty="0" smtClean="0">
                <a:solidFill>
                  <a:srgbClr val="7030A0"/>
                </a:solidFill>
              </a:rPr>
              <a:t>finish</a:t>
            </a:r>
            <a:r>
              <a:rPr lang="en-US" dirty="0" smtClean="0">
                <a:solidFill>
                  <a:srgbClr val="7030A0"/>
                </a:solidFill>
              </a:rPr>
              <a:t> times for every node.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02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Depth First Search </a:t>
            </a:r>
            <a:r>
              <a:rPr lang="en-US" sz="3200" dirty="0" smtClean="0">
                <a:solidFill>
                  <a:schemeClr val="accent5"/>
                </a:solidFill>
              </a:rPr>
              <a:t/>
            </a:r>
            <a:br>
              <a:rPr lang="en-US" sz="3200" dirty="0" smtClean="0">
                <a:solidFill>
                  <a:schemeClr val="accent5"/>
                </a:solidFill>
              </a:rPr>
            </a:br>
            <a:r>
              <a:rPr lang="en-US" sz="3200" dirty="0" smtClean="0">
                <a:solidFill>
                  <a:schemeClr val="accent5"/>
                </a:solidFill>
              </a:rPr>
              <a:t>Exploring a labyrinth with chalk and a piece of string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57714" y="3267022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29375" y="1870468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21426" y="438670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94736" y="5788688"/>
            <a:ext cx="585164" cy="56458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1147" y="1934270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75704" y="5224103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0868" y="2984729"/>
            <a:ext cx="585164" cy="5645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107" y="2552809"/>
            <a:ext cx="721144" cy="102271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731466" y="2123363"/>
            <a:ext cx="292582" cy="3169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4048" y="2068967"/>
            <a:ext cx="202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</a:t>
            </a:r>
            <a:r>
              <a:rPr lang="en-US" smtClean="0"/>
              <a:t>been there yet</a:t>
            </a: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31466" y="2644566"/>
            <a:ext cx="292582" cy="31690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4048" y="2631911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haven’t explored all the paths out.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024048" y="3650205"/>
            <a:ext cx="202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Been there, have explored all the paths out.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731466" y="3693676"/>
            <a:ext cx="292582" cy="31690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20774928">
            <a:off x="5968370" y="5293777"/>
            <a:ext cx="3004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5"/>
                </a:solidFill>
                <a:ea typeface="Phosphate Inline" charset="0"/>
                <a:cs typeface="Phosphate Inline" charset="0"/>
              </a:rPr>
              <a:t>Labyrinth:</a:t>
            </a:r>
            <a:r>
              <a:rPr lang="en-US" sz="2400" dirty="0" smtClean="0">
                <a:solidFill>
                  <a:schemeClr val="accent5"/>
                </a:solidFill>
                <a:latin typeface="Phosphate Inline" charset="0"/>
                <a:ea typeface="Phosphate Inline" charset="0"/>
                <a:cs typeface="Phosphate Inline" charset="0"/>
              </a:rPr>
              <a:t> </a:t>
            </a:r>
          </a:p>
          <a:p>
            <a:pPr algn="ctr"/>
            <a:r>
              <a:rPr lang="en-US" sz="3600" dirty="0" smtClean="0">
                <a:solidFill>
                  <a:schemeClr val="accent5"/>
                </a:solidFill>
                <a:latin typeface="Phosphate Inline" charset="0"/>
                <a:ea typeface="Phosphate Inline" charset="0"/>
                <a:cs typeface="Phosphate Inline" charset="0"/>
              </a:rPr>
              <a:t>explored!</a:t>
            </a:r>
            <a:endParaRPr lang="en-US" sz="3600" dirty="0">
              <a:solidFill>
                <a:schemeClr val="accent5"/>
              </a:solidFill>
              <a:latin typeface="Phosphate Inline" charset="0"/>
              <a:ea typeface="Phosphate Inline" charset="0"/>
              <a:cs typeface="Phosphate Inline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1787318" y="4868612"/>
            <a:ext cx="1619803" cy="920076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2821957" y="2435053"/>
            <a:ext cx="585164" cy="203433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1557183" y="3748925"/>
            <a:ext cx="1764243" cy="92007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3028844" y="2352371"/>
            <a:ext cx="1846860" cy="3154025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5168286" y="3549314"/>
            <a:ext cx="585164" cy="167478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3820895" y="3466632"/>
            <a:ext cx="1725668" cy="100275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2079900" y="5506396"/>
            <a:ext cx="2795804" cy="56458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1642878" y="2416173"/>
            <a:ext cx="2833964" cy="113314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1787318" y="2435053"/>
            <a:ext cx="1034639" cy="335363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030469" y="3811121"/>
            <a:ext cx="1020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start=0</a:t>
            </a:r>
          </a:p>
          <a:p>
            <a:r>
              <a:rPr lang="en-US" dirty="0" smtClean="0"/>
              <a:t>leave=15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397798" y="4898313"/>
            <a:ext cx="1026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start=1</a:t>
            </a:r>
          </a:p>
          <a:p>
            <a:r>
              <a:rPr lang="en-US" dirty="0" smtClean="0"/>
              <a:t>leave=11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2002963" y="6166380"/>
            <a:ext cx="1111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start=2</a:t>
            </a:r>
          </a:p>
          <a:p>
            <a:r>
              <a:rPr lang="en-US" dirty="0" smtClean="0"/>
              <a:t>leave=10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5511003" y="5444101"/>
            <a:ext cx="909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start=3</a:t>
            </a:r>
          </a:p>
          <a:p>
            <a:r>
              <a:rPr lang="en-US" dirty="0" smtClean="0"/>
              <a:t>leave=9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5760814" y="3462275"/>
            <a:ext cx="91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start=4</a:t>
            </a:r>
          </a:p>
          <a:p>
            <a:r>
              <a:rPr lang="en-US" dirty="0" smtClean="0"/>
              <a:t>leave=5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450043" y="2461808"/>
            <a:ext cx="131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start=13</a:t>
            </a:r>
          </a:p>
          <a:p>
            <a:r>
              <a:rPr lang="en-US" dirty="0" smtClean="0"/>
              <a:t>leave=14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084010" y="1754491"/>
            <a:ext cx="909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start=7</a:t>
            </a:r>
          </a:p>
          <a:p>
            <a:r>
              <a:rPr lang="en-US" dirty="0" smtClean="0"/>
              <a:t>leave=8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27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Depth first search  </a:t>
            </a:r>
            <a:br>
              <a:rPr lang="en-US" dirty="0" smtClean="0"/>
            </a:br>
            <a:r>
              <a:rPr lang="en-US" sz="3100" dirty="0" smtClean="0">
                <a:solidFill>
                  <a:schemeClr val="accent5"/>
                </a:solidFill>
              </a:rPr>
              <a:t>implicitly creates a tree on everything you can reach</a:t>
            </a:r>
            <a:endParaRPr lang="en-US" sz="3100" dirty="0">
              <a:solidFill>
                <a:schemeClr val="accent5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17449" y="2278016"/>
            <a:ext cx="4048998" cy="3699719"/>
            <a:chOff x="1057714" y="1870468"/>
            <a:chExt cx="4988318" cy="4482804"/>
          </a:xfrm>
        </p:grpSpPr>
        <p:sp>
          <p:nvSpPr>
            <p:cNvPr id="5" name="Oval 4"/>
            <p:cNvSpPr/>
            <p:nvPr/>
          </p:nvSpPr>
          <p:spPr>
            <a:xfrm>
              <a:off x="1057714" y="3267022"/>
              <a:ext cx="585164" cy="56458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A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2529375" y="1870468"/>
              <a:ext cx="585164" cy="56458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D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3321426" y="4386709"/>
              <a:ext cx="585164" cy="56458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4736" y="5788688"/>
              <a:ext cx="585164" cy="5645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391147" y="1934270"/>
              <a:ext cx="585164" cy="56458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75704" y="5224103"/>
              <a:ext cx="585164" cy="56458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G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460868" y="2984729"/>
              <a:ext cx="585164" cy="56458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F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74" y="2536044"/>
            <a:ext cx="1855729" cy="98896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50282" y="2143726"/>
            <a:ext cx="1368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YOINK!</a:t>
            </a:r>
            <a:endParaRPr lang="en-US" sz="2400" b="1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6523651" y="1493386"/>
            <a:ext cx="2620348" cy="5172018"/>
            <a:chOff x="6523651" y="1493386"/>
            <a:chExt cx="2620348" cy="5172018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7325478" y="1493386"/>
              <a:ext cx="1818521" cy="988962"/>
            </a:xfrm>
            <a:prstGeom prst="rect">
              <a:avLst/>
            </a:prstGeom>
          </p:spPr>
        </p:pic>
        <p:grpSp>
          <p:nvGrpSpPr>
            <p:cNvPr id="25" name="Group 24"/>
            <p:cNvGrpSpPr/>
            <p:nvPr/>
          </p:nvGrpSpPr>
          <p:grpSpPr>
            <a:xfrm>
              <a:off x="6523651" y="2350986"/>
              <a:ext cx="2303943" cy="4314418"/>
              <a:chOff x="6523651" y="2350986"/>
              <a:chExt cx="2303943" cy="4314418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7626982" y="2350986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A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7" name="Straight Connector 26"/>
              <p:cNvCxnSpPr>
                <a:stCxn id="25" idx="4"/>
                <a:endCxn id="29" idx="0"/>
              </p:cNvCxnSpPr>
              <p:nvPr/>
            </p:nvCxnSpPr>
            <p:spPr>
              <a:xfrm flipH="1">
                <a:off x="7525848" y="2816946"/>
                <a:ext cx="410411" cy="506288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Oval 27"/>
              <p:cNvSpPr/>
              <p:nvPr/>
            </p:nvSpPr>
            <p:spPr>
              <a:xfrm>
                <a:off x="7216571" y="3323234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" name="Straight Connector 28"/>
              <p:cNvCxnSpPr>
                <a:stCxn id="29" idx="4"/>
                <a:endCxn id="31" idx="0"/>
              </p:cNvCxnSpPr>
              <p:nvPr/>
            </p:nvCxnSpPr>
            <p:spPr>
              <a:xfrm flipH="1">
                <a:off x="7458290" y="3789194"/>
                <a:ext cx="67558" cy="348396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Oval 29"/>
              <p:cNvSpPr/>
              <p:nvPr/>
            </p:nvSpPr>
            <p:spPr>
              <a:xfrm>
                <a:off x="7149013" y="4137590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6974854" y="5131589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G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2" name="Straight Connector 31"/>
              <p:cNvCxnSpPr>
                <a:stCxn id="31" idx="4"/>
                <a:endCxn id="40" idx="0"/>
              </p:cNvCxnSpPr>
              <p:nvPr/>
            </p:nvCxnSpPr>
            <p:spPr>
              <a:xfrm flipH="1">
                <a:off x="7284131" y="4603550"/>
                <a:ext cx="174159" cy="528039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Oval 32"/>
              <p:cNvSpPr/>
              <p:nvPr/>
            </p:nvSpPr>
            <p:spPr>
              <a:xfrm>
                <a:off x="6523651" y="6199444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cxnSp>
            <p:nvCxnSpPr>
              <p:cNvPr id="34" name="Straight Connector 33"/>
              <p:cNvCxnSpPr>
                <a:stCxn id="40" idx="4"/>
              </p:cNvCxnSpPr>
              <p:nvPr/>
            </p:nvCxnSpPr>
            <p:spPr>
              <a:xfrm flipH="1">
                <a:off x="6832928" y="5597549"/>
                <a:ext cx="451203" cy="601895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Oval 34"/>
              <p:cNvSpPr/>
              <p:nvPr/>
            </p:nvSpPr>
            <p:spPr>
              <a:xfrm>
                <a:off x="7851424" y="6125588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mtClean="0">
                    <a:solidFill>
                      <a:schemeClr val="tx1"/>
                    </a:solidFill>
                  </a:rPr>
                  <a:t>D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7454956" y="5531232"/>
                <a:ext cx="705745" cy="594356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Oval 36"/>
              <p:cNvSpPr/>
              <p:nvPr/>
            </p:nvSpPr>
            <p:spPr>
              <a:xfrm>
                <a:off x="8209041" y="3432003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E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8" name="Straight Connector 37"/>
              <p:cNvCxnSpPr>
                <a:stCxn id="25" idx="4"/>
              </p:cNvCxnSpPr>
              <p:nvPr/>
            </p:nvCxnSpPr>
            <p:spPr>
              <a:xfrm>
                <a:off x="7936259" y="2816946"/>
                <a:ext cx="582059" cy="615057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Group 38"/>
          <p:cNvGrpSpPr/>
          <p:nvPr/>
        </p:nvGrpSpPr>
        <p:grpSpPr>
          <a:xfrm>
            <a:off x="6523651" y="3556214"/>
            <a:ext cx="1637050" cy="2876210"/>
            <a:chOff x="6523651" y="3556214"/>
            <a:chExt cx="1637050" cy="2876210"/>
          </a:xfrm>
        </p:grpSpPr>
        <p:cxnSp>
          <p:nvCxnSpPr>
            <p:cNvPr id="40" name="Straight Connector 39"/>
            <p:cNvCxnSpPr/>
            <p:nvPr/>
          </p:nvCxnSpPr>
          <p:spPr>
            <a:xfrm flipH="1" flipV="1">
              <a:off x="7744539" y="3720956"/>
              <a:ext cx="416162" cy="2404632"/>
            </a:xfrm>
            <a:prstGeom prst="line">
              <a:avLst/>
            </a:prstGeom>
            <a:ln w="79375" cmpd="dbl">
              <a:solidFill>
                <a:schemeClr val="accent4"/>
              </a:solidFill>
              <a:prstDash val="solid"/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6523651" y="3556214"/>
              <a:ext cx="692920" cy="2876210"/>
            </a:xfrm>
            <a:prstGeom prst="line">
              <a:avLst/>
            </a:prstGeom>
            <a:ln w="73025" cmpd="dbl">
              <a:solidFill>
                <a:schemeClr val="accent4"/>
              </a:solidFill>
              <a:prstDash val="solid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endCxn id="31" idx="4"/>
            </p:cNvCxnSpPr>
            <p:nvPr/>
          </p:nvCxnSpPr>
          <p:spPr>
            <a:xfrm flipH="1" flipV="1">
              <a:off x="7458290" y="4603550"/>
              <a:ext cx="702411" cy="1522038"/>
            </a:xfrm>
            <a:prstGeom prst="line">
              <a:avLst/>
            </a:prstGeom>
            <a:ln w="76200" cmpd="dbl">
              <a:solidFill>
                <a:schemeClr val="accent4"/>
              </a:solidFill>
              <a:prstDash val="solid"/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/>
          <p:cNvSpPr txBox="1"/>
          <p:nvPr/>
        </p:nvSpPr>
        <p:spPr>
          <a:xfrm>
            <a:off x="5490681" y="4867569"/>
            <a:ext cx="1582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Call this the “DFS tree”</a:t>
            </a:r>
            <a:endParaRPr lang="en-US" dirty="0">
              <a:solidFill>
                <a:srgbClr val="C00000"/>
              </a:solidFill>
            </a:endParaRPr>
          </a:p>
        </p:txBody>
      </p:sp>
      <p:cxnSp>
        <p:nvCxnSpPr>
          <p:cNvPr id="53" name="Straight Connector 52"/>
          <p:cNvCxnSpPr>
            <a:stCxn id="8" idx="7"/>
          </p:cNvCxnSpPr>
          <p:nvPr/>
        </p:nvCxnSpPr>
        <p:spPr>
          <a:xfrm flipV="1">
            <a:off x="1677595" y="4770141"/>
            <a:ext cx="1138912" cy="809873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2349609" y="2734404"/>
            <a:ext cx="466898" cy="170177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 flipV="1">
            <a:off x="1340455" y="3833493"/>
            <a:ext cx="1407677" cy="769669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 flipV="1">
            <a:off x="2514683" y="2665238"/>
            <a:ext cx="1473597" cy="2638426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4221729" y="3666513"/>
            <a:ext cx="466898" cy="1401006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3146655" y="3597347"/>
            <a:ext cx="1376898" cy="83883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1757527" y="5303664"/>
            <a:ext cx="2230752" cy="472290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1408830" y="2718610"/>
            <a:ext cx="2261200" cy="947904"/>
          </a:xfrm>
          <a:prstGeom prst="line">
            <a:avLst/>
          </a:prstGeom>
          <a:ln w="66675">
            <a:solidFill>
              <a:srgbClr val="FF000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1524078" y="2734404"/>
            <a:ext cx="825531" cy="280540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17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you can’t reach everything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DFS repeatedly to get a </a:t>
            </a:r>
            <a:r>
              <a:rPr lang="en-US" dirty="0" smtClean="0">
                <a:solidFill>
                  <a:schemeClr val="accent5"/>
                </a:solidFill>
              </a:rPr>
              <a:t>depth-first forest</a:t>
            </a:r>
            <a:endParaRPr lang="en-US" dirty="0">
              <a:solidFill>
                <a:schemeClr val="accent5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96601" y="2710184"/>
            <a:ext cx="3775399" cy="3601715"/>
            <a:chOff x="917449" y="2278016"/>
            <a:chExt cx="4048998" cy="3699719"/>
          </a:xfrm>
        </p:grpSpPr>
        <p:grpSp>
          <p:nvGrpSpPr>
            <p:cNvPr id="4" name="Group 3"/>
            <p:cNvGrpSpPr/>
            <p:nvPr/>
          </p:nvGrpSpPr>
          <p:grpSpPr>
            <a:xfrm>
              <a:off x="917449" y="2278016"/>
              <a:ext cx="4048998" cy="3699719"/>
              <a:chOff x="1057714" y="1870468"/>
              <a:chExt cx="4988318" cy="4482804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057714" y="3267022"/>
                <a:ext cx="585164" cy="564585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A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529375" y="1870468"/>
                <a:ext cx="585164" cy="564585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D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321426" y="4386709"/>
                <a:ext cx="585164" cy="564585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494736" y="5788688"/>
                <a:ext cx="585164" cy="56458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C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391147" y="1934270"/>
                <a:ext cx="585164" cy="564585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E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875704" y="5224103"/>
                <a:ext cx="585164" cy="564585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G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460868" y="2984729"/>
                <a:ext cx="585164" cy="564585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F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2" name="Straight Connector 11"/>
            <p:cNvCxnSpPr>
              <a:stCxn id="10" idx="7"/>
            </p:cNvCxnSpPr>
            <p:nvPr/>
          </p:nvCxnSpPr>
          <p:spPr>
            <a:xfrm flipV="1">
              <a:off x="1677595" y="4770141"/>
              <a:ext cx="1138912" cy="809873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349609" y="2734404"/>
              <a:ext cx="466898" cy="1701778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1340455" y="3833493"/>
              <a:ext cx="1407677" cy="769669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2514683" y="2665238"/>
              <a:ext cx="1473597" cy="2638426"/>
            </a:xfrm>
            <a:prstGeom prst="line">
              <a:avLst/>
            </a:prstGeom>
            <a:ln w="66675">
              <a:solidFill>
                <a:schemeClr val="accent4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221729" y="3666513"/>
              <a:ext cx="466898" cy="1401006"/>
            </a:xfrm>
            <a:prstGeom prst="line">
              <a:avLst/>
            </a:prstGeom>
            <a:ln w="66675">
              <a:solidFill>
                <a:schemeClr val="accent4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146655" y="3597347"/>
              <a:ext cx="1376898" cy="838835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757527" y="5303664"/>
              <a:ext cx="2230752" cy="472290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08830" y="2718610"/>
              <a:ext cx="2261200" cy="947904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1524078" y="2734404"/>
              <a:ext cx="825531" cy="2805405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val 21"/>
          <p:cNvSpPr/>
          <p:nvPr/>
        </p:nvSpPr>
        <p:spPr>
          <a:xfrm>
            <a:off x="6558190" y="4318403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cxnSp>
        <p:nvCxnSpPr>
          <p:cNvPr id="23" name="Straight Connector 22"/>
          <p:cNvCxnSpPr>
            <a:stCxn id="22" idx="2"/>
            <a:endCxn id="11" idx="6"/>
          </p:cNvCxnSpPr>
          <p:nvPr/>
        </p:nvCxnSpPr>
        <p:spPr>
          <a:xfrm flipH="1" flipV="1">
            <a:off x="4572000" y="3832248"/>
            <a:ext cx="1986190" cy="71296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66199" y="5198652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969334" y="5287231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</a:t>
            </a:r>
          </a:p>
        </p:txBody>
      </p:sp>
      <p:cxnSp>
        <p:nvCxnSpPr>
          <p:cNvPr id="28" name="Straight Connector 27"/>
          <p:cNvCxnSpPr>
            <a:stCxn id="22" idx="3"/>
            <a:endCxn id="26" idx="7"/>
          </p:cNvCxnSpPr>
          <p:nvPr/>
        </p:nvCxnSpPr>
        <p:spPr>
          <a:xfrm flipH="1">
            <a:off x="6244221" y="4705589"/>
            <a:ext cx="378827" cy="55949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2" idx="5"/>
            <a:endCxn id="27" idx="0"/>
          </p:cNvCxnSpPr>
          <p:nvPr/>
        </p:nvCxnSpPr>
        <p:spPr>
          <a:xfrm>
            <a:off x="6936212" y="4705589"/>
            <a:ext cx="254562" cy="581642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6"/>
            <a:endCxn id="27" idx="1"/>
          </p:cNvCxnSpPr>
          <p:nvPr/>
        </p:nvCxnSpPr>
        <p:spPr>
          <a:xfrm flipV="1">
            <a:off x="6309079" y="5353662"/>
            <a:ext cx="725113" cy="7179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7" idx="2"/>
            <a:endCxn id="26" idx="5"/>
          </p:cNvCxnSpPr>
          <p:nvPr/>
        </p:nvCxnSpPr>
        <p:spPr>
          <a:xfrm flipH="1">
            <a:off x="6244221" y="5514040"/>
            <a:ext cx="725113" cy="71798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431" y="3154482"/>
            <a:ext cx="574028" cy="81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37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5.92593E-6 L 0.20296 0.17778 L 0.03629 0.35163 L 0.31876 0.26667 L 0.37397 0.01922 L 0.30869 0.3014 L 0.13907 -0.11782 L 0.29706 0.29746 L 0.04497 0.35927 L 0.20001 0.16991 L -0.00711 0.07339 L 0.28977 -0.08124 L -0.00572 0.07524 " pathEditMode="relative" ptsTypes="AAAAAAAAAAAAA">
                                      <p:cBhvr>
                                        <p:cTn id="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you can’t reach everything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DFS repeatedly to get a </a:t>
            </a:r>
            <a:r>
              <a:rPr lang="en-US" dirty="0" smtClean="0">
                <a:solidFill>
                  <a:schemeClr val="accent5"/>
                </a:solidFill>
              </a:rPr>
              <a:t>depth-first forest</a:t>
            </a:r>
            <a:endParaRPr lang="en-US" dirty="0">
              <a:solidFill>
                <a:schemeClr val="accent5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96601" y="2710184"/>
            <a:ext cx="3775399" cy="3601715"/>
            <a:chOff x="917449" y="2278016"/>
            <a:chExt cx="4048998" cy="3699719"/>
          </a:xfrm>
        </p:grpSpPr>
        <p:grpSp>
          <p:nvGrpSpPr>
            <p:cNvPr id="4" name="Group 3"/>
            <p:cNvGrpSpPr/>
            <p:nvPr/>
          </p:nvGrpSpPr>
          <p:grpSpPr>
            <a:xfrm>
              <a:off x="917449" y="2278016"/>
              <a:ext cx="4048998" cy="3699719"/>
              <a:chOff x="1057714" y="1870468"/>
              <a:chExt cx="4988318" cy="4482804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057714" y="3267022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529375" y="1870468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D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321426" y="438670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494736" y="5788688"/>
                <a:ext cx="585164" cy="564584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C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391147" y="1934270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E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875704" y="5224103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G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460868" y="298472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F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2" name="Straight Connector 11"/>
            <p:cNvCxnSpPr>
              <a:stCxn id="10" idx="7"/>
            </p:cNvCxnSpPr>
            <p:nvPr/>
          </p:nvCxnSpPr>
          <p:spPr>
            <a:xfrm flipV="1">
              <a:off x="1677595" y="4770141"/>
              <a:ext cx="1138912" cy="809873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349609" y="2734404"/>
              <a:ext cx="466898" cy="1701778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1340455" y="3833493"/>
              <a:ext cx="1407677" cy="769669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2514683" y="2665238"/>
              <a:ext cx="1473597" cy="263842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221729" y="3666513"/>
              <a:ext cx="466898" cy="140100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146655" y="3597347"/>
              <a:ext cx="1376898" cy="838835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757527" y="5303664"/>
              <a:ext cx="2230752" cy="472290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08830" y="2718610"/>
              <a:ext cx="2261200" cy="947904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1524078" y="2734404"/>
              <a:ext cx="825531" cy="2805405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val 21"/>
          <p:cNvSpPr/>
          <p:nvPr/>
        </p:nvSpPr>
        <p:spPr>
          <a:xfrm>
            <a:off x="6558190" y="4318403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cxnSp>
        <p:nvCxnSpPr>
          <p:cNvPr id="23" name="Straight Connector 22"/>
          <p:cNvCxnSpPr>
            <a:stCxn id="22" idx="2"/>
            <a:endCxn id="11" idx="6"/>
          </p:cNvCxnSpPr>
          <p:nvPr/>
        </p:nvCxnSpPr>
        <p:spPr>
          <a:xfrm flipH="1" flipV="1">
            <a:off x="4572000" y="3832248"/>
            <a:ext cx="1986190" cy="71296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66199" y="5198652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969334" y="5287231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</a:t>
            </a:r>
          </a:p>
        </p:txBody>
      </p:sp>
      <p:cxnSp>
        <p:nvCxnSpPr>
          <p:cNvPr id="28" name="Straight Connector 27"/>
          <p:cNvCxnSpPr>
            <a:stCxn id="22" idx="3"/>
            <a:endCxn id="26" idx="7"/>
          </p:cNvCxnSpPr>
          <p:nvPr/>
        </p:nvCxnSpPr>
        <p:spPr>
          <a:xfrm flipH="1">
            <a:off x="6244221" y="4705589"/>
            <a:ext cx="378827" cy="55949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2" idx="5"/>
            <a:endCxn id="27" idx="0"/>
          </p:cNvCxnSpPr>
          <p:nvPr/>
        </p:nvCxnSpPr>
        <p:spPr>
          <a:xfrm>
            <a:off x="6936212" y="4705589"/>
            <a:ext cx="254562" cy="581642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6"/>
            <a:endCxn id="27" idx="1"/>
          </p:cNvCxnSpPr>
          <p:nvPr/>
        </p:nvCxnSpPr>
        <p:spPr>
          <a:xfrm flipV="1">
            <a:off x="6309079" y="5353662"/>
            <a:ext cx="725113" cy="7179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7" idx="2"/>
            <a:endCxn id="26" idx="5"/>
          </p:cNvCxnSpPr>
          <p:nvPr/>
        </p:nvCxnSpPr>
        <p:spPr>
          <a:xfrm flipH="1">
            <a:off x="6244221" y="5514040"/>
            <a:ext cx="725113" cy="71798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431" y="3154482"/>
            <a:ext cx="574028" cy="81407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 rot="1387416">
            <a:off x="6472651" y="3592005"/>
            <a:ext cx="2258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What about these vertices???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87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you can’t reach everything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DFS repeatedly to get a </a:t>
            </a:r>
            <a:r>
              <a:rPr lang="en-US" dirty="0" smtClean="0">
                <a:solidFill>
                  <a:schemeClr val="accent5"/>
                </a:solidFill>
              </a:rPr>
              <a:t>depth-first forest</a:t>
            </a:r>
            <a:endParaRPr lang="en-US" dirty="0">
              <a:solidFill>
                <a:schemeClr val="accent5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96601" y="2710184"/>
            <a:ext cx="3775399" cy="3601715"/>
            <a:chOff x="917449" y="2278016"/>
            <a:chExt cx="4048998" cy="3699719"/>
          </a:xfrm>
        </p:grpSpPr>
        <p:grpSp>
          <p:nvGrpSpPr>
            <p:cNvPr id="4" name="Group 3"/>
            <p:cNvGrpSpPr/>
            <p:nvPr/>
          </p:nvGrpSpPr>
          <p:grpSpPr>
            <a:xfrm>
              <a:off x="917449" y="2278016"/>
              <a:ext cx="4048998" cy="3699719"/>
              <a:chOff x="1057714" y="1870468"/>
              <a:chExt cx="4988318" cy="4482804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057714" y="3267022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529375" y="1870468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D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321426" y="438670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494736" y="5788688"/>
                <a:ext cx="585164" cy="564584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C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391147" y="1934270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E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875704" y="5224103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G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460868" y="298472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F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2" name="Straight Connector 11"/>
            <p:cNvCxnSpPr>
              <a:stCxn id="10" idx="7"/>
            </p:cNvCxnSpPr>
            <p:nvPr/>
          </p:nvCxnSpPr>
          <p:spPr>
            <a:xfrm flipV="1">
              <a:off x="1677595" y="4770141"/>
              <a:ext cx="1138912" cy="809873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349609" y="2734404"/>
              <a:ext cx="466898" cy="1701778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1340455" y="3833493"/>
              <a:ext cx="1407677" cy="769669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2514683" y="2665238"/>
              <a:ext cx="1473597" cy="263842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221729" y="3666513"/>
              <a:ext cx="466898" cy="140100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146655" y="3597347"/>
              <a:ext cx="1376898" cy="838835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757527" y="5303664"/>
              <a:ext cx="2230752" cy="472290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08830" y="2718610"/>
              <a:ext cx="2261200" cy="947904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1524078" y="2734404"/>
              <a:ext cx="825531" cy="2805405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val 21"/>
          <p:cNvSpPr/>
          <p:nvPr/>
        </p:nvSpPr>
        <p:spPr>
          <a:xfrm>
            <a:off x="6558190" y="4318403"/>
            <a:ext cx="442880" cy="45361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cxnSp>
        <p:nvCxnSpPr>
          <p:cNvPr id="23" name="Straight Connector 22"/>
          <p:cNvCxnSpPr>
            <a:stCxn id="22" idx="2"/>
            <a:endCxn id="11" idx="6"/>
          </p:cNvCxnSpPr>
          <p:nvPr/>
        </p:nvCxnSpPr>
        <p:spPr>
          <a:xfrm flipH="1" flipV="1">
            <a:off x="4572000" y="3832248"/>
            <a:ext cx="1986190" cy="71296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66199" y="5198652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969334" y="5287231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</a:t>
            </a:r>
          </a:p>
        </p:txBody>
      </p:sp>
      <p:cxnSp>
        <p:nvCxnSpPr>
          <p:cNvPr id="28" name="Straight Connector 27"/>
          <p:cNvCxnSpPr>
            <a:stCxn id="22" idx="3"/>
            <a:endCxn id="26" idx="7"/>
          </p:cNvCxnSpPr>
          <p:nvPr/>
        </p:nvCxnSpPr>
        <p:spPr>
          <a:xfrm flipH="1">
            <a:off x="6244221" y="4705589"/>
            <a:ext cx="378827" cy="55949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2" idx="5"/>
            <a:endCxn id="27" idx="0"/>
          </p:cNvCxnSpPr>
          <p:nvPr/>
        </p:nvCxnSpPr>
        <p:spPr>
          <a:xfrm>
            <a:off x="6936212" y="4705589"/>
            <a:ext cx="254562" cy="581642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6"/>
            <a:endCxn id="27" idx="1"/>
          </p:cNvCxnSpPr>
          <p:nvPr/>
        </p:nvCxnSpPr>
        <p:spPr>
          <a:xfrm flipV="1">
            <a:off x="6309079" y="5353662"/>
            <a:ext cx="725113" cy="7179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7" idx="2"/>
            <a:endCxn id="26" idx="5"/>
          </p:cNvCxnSpPr>
          <p:nvPr/>
        </p:nvCxnSpPr>
        <p:spPr>
          <a:xfrm flipH="1">
            <a:off x="6244221" y="5514040"/>
            <a:ext cx="725113" cy="71798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431" y="3154482"/>
            <a:ext cx="574028" cy="81407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713" y="3697312"/>
            <a:ext cx="513313" cy="78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6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you can’t reach everything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DFS repeatedly to get a </a:t>
            </a:r>
            <a:r>
              <a:rPr lang="en-US" dirty="0" smtClean="0">
                <a:solidFill>
                  <a:schemeClr val="accent5"/>
                </a:solidFill>
              </a:rPr>
              <a:t>depth-first forest</a:t>
            </a:r>
            <a:endParaRPr lang="en-US" dirty="0">
              <a:solidFill>
                <a:schemeClr val="accent5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96601" y="2710184"/>
            <a:ext cx="3775399" cy="3601715"/>
            <a:chOff x="917449" y="2278016"/>
            <a:chExt cx="4048998" cy="3699719"/>
          </a:xfrm>
        </p:grpSpPr>
        <p:grpSp>
          <p:nvGrpSpPr>
            <p:cNvPr id="4" name="Group 3"/>
            <p:cNvGrpSpPr/>
            <p:nvPr/>
          </p:nvGrpSpPr>
          <p:grpSpPr>
            <a:xfrm>
              <a:off x="917449" y="2278016"/>
              <a:ext cx="4048998" cy="3699719"/>
              <a:chOff x="1057714" y="1870468"/>
              <a:chExt cx="4988318" cy="4482804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057714" y="3267022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529375" y="1870468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D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321426" y="438670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494736" y="5788688"/>
                <a:ext cx="585164" cy="564584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C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391147" y="1934270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E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875704" y="5224103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G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460868" y="298472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F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2" name="Straight Connector 11"/>
            <p:cNvCxnSpPr>
              <a:stCxn id="10" idx="7"/>
            </p:cNvCxnSpPr>
            <p:nvPr/>
          </p:nvCxnSpPr>
          <p:spPr>
            <a:xfrm flipV="1">
              <a:off x="1677595" y="4770141"/>
              <a:ext cx="1138912" cy="809873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349609" y="2734404"/>
              <a:ext cx="466898" cy="1701778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1340455" y="3833493"/>
              <a:ext cx="1407677" cy="769669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2514683" y="2665238"/>
              <a:ext cx="1473597" cy="263842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221729" y="3666513"/>
              <a:ext cx="466898" cy="140100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146655" y="3597347"/>
              <a:ext cx="1376898" cy="838835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757527" y="5303664"/>
              <a:ext cx="2230752" cy="472290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08830" y="2718610"/>
              <a:ext cx="2261200" cy="947904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1524078" y="2734404"/>
              <a:ext cx="825531" cy="2805405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val 21"/>
          <p:cNvSpPr/>
          <p:nvPr/>
        </p:nvSpPr>
        <p:spPr>
          <a:xfrm>
            <a:off x="6558190" y="4318403"/>
            <a:ext cx="442880" cy="45361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cxnSp>
        <p:nvCxnSpPr>
          <p:cNvPr id="23" name="Straight Connector 22"/>
          <p:cNvCxnSpPr>
            <a:stCxn id="22" idx="2"/>
            <a:endCxn id="11" idx="6"/>
          </p:cNvCxnSpPr>
          <p:nvPr/>
        </p:nvCxnSpPr>
        <p:spPr>
          <a:xfrm flipH="1" flipV="1">
            <a:off x="4572000" y="3832248"/>
            <a:ext cx="1986190" cy="71296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66199" y="5198652"/>
            <a:ext cx="442880" cy="45361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969334" y="5287231"/>
            <a:ext cx="442880" cy="4536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</a:t>
            </a:r>
          </a:p>
        </p:txBody>
      </p:sp>
      <p:cxnSp>
        <p:nvCxnSpPr>
          <p:cNvPr id="28" name="Straight Connector 27"/>
          <p:cNvCxnSpPr>
            <a:stCxn id="22" idx="3"/>
            <a:endCxn id="26" idx="7"/>
          </p:cNvCxnSpPr>
          <p:nvPr/>
        </p:nvCxnSpPr>
        <p:spPr>
          <a:xfrm flipH="1">
            <a:off x="6244221" y="4705589"/>
            <a:ext cx="378827" cy="559494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2" idx="5"/>
            <a:endCxn id="27" idx="0"/>
          </p:cNvCxnSpPr>
          <p:nvPr/>
        </p:nvCxnSpPr>
        <p:spPr>
          <a:xfrm>
            <a:off x="6936212" y="4705589"/>
            <a:ext cx="254562" cy="581642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6"/>
            <a:endCxn id="27" idx="1"/>
          </p:cNvCxnSpPr>
          <p:nvPr/>
        </p:nvCxnSpPr>
        <p:spPr>
          <a:xfrm flipV="1">
            <a:off x="6309079" y="5353662"/>
            <a:ext cx="725113" cy="71799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7" idx="2"/>
            <a:endCxn id="26" idx="5"/>
          </p:cNvCxnSpPr>
          <p:nvPr/>
        </p:nvCxnSpPr>
        <p:spPr>
          <a:xfrm flipH="1">
            <a:off x="6244221" y="5514040"/>
            <a:ext cx="725113" cy="71798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431" y="3154482"/>
            <a:ext cx="574028" cy="81407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5830" y="4615838"/>
            <a:ext cx="513313" cy="78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60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you can’t reach everything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DFS repeatedly to get a </a:t>
            </a:r>
            <a:r>
              <a:rPr lang="en-US" dirty="0" smtClean="0">
                <a:solidFill>
                  <a:schemeClr val="accent5"/>
                </a:solidFill>
              </a:rPr>
              <a:t>depth-first forest</a:t>
            </a:r>
            <a:endParaRPr lang="en-US" dirty="0">
              <a:solidFill>
                <a:schemeClr val="accent5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96601" y="2710184"/>
            <a:ext cx="3775399" cy="3601715"/>
            <a:chOff x="917449" y="2278016"/>
            <a:chExt cx="4048998" cy="3699719"/>
          </a:xfrm>
        </p:grpSpPr>
        <p:grpSp>
          <p:nvGrpSpPr>
            <p:cNvPr id="4" name="Group 3"/>
            <p:cNvGrpSpPr/>
            <p:nvPr/>
          </p:nvGrpSpPr>
          <p:grpSpPr>
            <a:xfrm>
              <a:off x="917449" y="2278016"/>
              <a:ext cx="4048998" cy="3699719"/>
              <a:chOff x="1057714" y="1870468"/>
              <a:chExt cx="4988318" cy="4482804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057714" y="3267022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529375" y="1870468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D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321426" y="438670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494736" y="5788688"/>
                <a:ext cx="585164" cy="564584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C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391147" y="1934270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E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875704" y="5224103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G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460868" y="298472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F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2" name="Straight Connector 11"/>
            <p:cNvCxnSpPr>
              <a:stCxn id="10" idx="7"/>
            </p:cNvCxnSpPr>
            <p:nvPr/>
          </p:nvCxnSpPr>
          <p:spPr>
            <a:xfrm flipV="1">
              <a:off x="1677595" y="4770141"/>
              <a:ext cx="1138912" cy="809873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349609" y="2734404"/>
              <a:ext cx="466898" cy="1701778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1340455" y="3833493"/>
              <a:ext cx="1407677" cy="769669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2514683" y="2665238"/>
              <a:ext cx="1473597" cy="263842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221729" y="3666513"/>
              <a:ext cx="466898" cy="140100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146655" y="3597347"/>
              <a:ext cx="1376898" cy="838835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757527" y="5303664"/>
              <a:ext cx="2230752" cy="472290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08830" y="2718610"/>
              <a:ext cx="2261200" cy="947904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1524078" y="2734404"/>
              <a:ext cx="825531" cy="2805405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val 21"/>
          <p:cNvSpPr/>
          <p:nvPr/>
        </p:nvSpPr>
        <p:spPr>
          <a:xfrm>
            <a:off x="6558190" y="4318403"/>
            <a:ext cx="442880" cy="45361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cxnSp>
        <p:nvCxnSpPr>
          <p:cNvPr id="23" name="Straight Connector 22"/>
          <p:cNvCxnSpPr>
            <a:stCxn id="22" idx="2"/>
            <a:endCxn id="11" idx="6"/>
          </p:cNvCxnSpPr>
          <p:nvPr/>
        </p:nvCxnSpPr>
        <p:spPr>
          <a:xfrm flipH="1" flipV="1">
            <a:off x="4572000" y="3832248"/>
            <a:ext cx="1986190" cy="71296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66199" y="5198652"/>
            <a:ext cx="442880" cy="45361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969334" y="5287231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</a:t>
            </a:r>
          </a:p>
        </p:txBody>
      </p:sp>
      <p:cxnSp>
        <p:nvCxnSpPr>
          <p:cNvPr id="28" name="Straight Connector 27"/>
          <p:cNvCxnSpPr>
            <a:stCxn id="22" idx="3"/>
            <a:endCxn id="26" idx="7"/>
          </p:cNvCxnSpPr>
          <p:nvPr/>
        </p:nvCxnSpPr>
        <p:spPr>
          <a:xfrm flipH="1">
            <a:off x="6244221" y="4705589"/>
            <a:ext cx="378827" cy="559494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2" idx="5"/>
            <a:endCxn id="27" idx="0"/>
          </p:cNvCxnSpPr>
          <p:nvPr/>
        </p:nvCxnSpPr>
        <p:spPr>
          <a:xfrm>
            <a:off x="6936212" y="4705589"/>
            <a:ext cx="254562" cy="581642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6"/>
            <a:endCxn id="27" idx="1"/>
          </p:cNvCxnSpPr>
          <p:nvPr/>
        </p:nvCxnSpPr>
        <p:spPr>
          <a:xfrm flipV="1">
            <a:off x="6309079" y="5353662"/>
            <a:ext cx="725113" cy="71799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7" idx="2"/>
            <a:endCxn id="26" idx="5"/>
          </p:cNvCxnSpPr>
          <p:nvPr/>
        </p:nvCxnSpPr>
        <p:spPr>
          <a:xfrm flipH="1">
            <a:off x="6244221" y="5514040"/>
            <a:ext cx="725113" cy="71798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431" y="3154482"/>
            <a:ext cx="574028" cy="81407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63681">
            <a:off x="7247281" y="4706179"/>
            <a:ext cx="513313" cy="78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84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you can’t reach everything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DFS repeatedly to get a </a:t>
            </a:r>
            <a:r>
              <a:rPr lang="en-US" dirty="0" smtClean="0">
                <a:solidFill>
                  <a:schemeClr val="accent5"/>
                </a:solidFill>
              </a:rPr>
              <a:t>depth-first forest</a:t>
            </a:r>
            <a:endParaRPr lang="en-US" dirty="0">
              <a:solidFill>
                <a:schemeClr val="accent5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96601" y="2710184"/>
            <a:ext cx="3775399" cy="3601715"/>
            <a:chOff x="917449" y="2278016"/>
            <a:chExt cx="4048998" cy="3699719"/>
          </a:xfrm>
        </p:grpSpPr>
        <p:grpSp>
          <p:nvGrpSpPr>
            <p:cNvPr id="4" name="Group 3"/>
            <p:cNvGrpSpPr/>
            <p:nvPr/>
          </p:nvGrpSpPr>
          <p:grpSpPr>
            <a:xfrm>
              <a:off x="917449" y="2278016"/>
              <a:ext cx="4048998" cy="3699719"/>
              <a:chOff x="1057714" y="1870468"/>
              <a:chExt cx="4988318" cy="4482804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057714" y="3267022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529375" y="1870468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D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321426" y="438670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494736" y="5788688"/>
                <a:ext cx="585164" cy="564584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C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391147" y="1934270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E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875704" y="5224103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G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460868" y="298472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F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2" name="Straight Connector 11"/>
            <p:cNvCxnSpPr>
              <a:stCxn id="10" idx="7"/>
            </p:cNvCxnSpPr>
            <p:nvPr/>
          </p:nvCxnSpPr>
          <p:spPr>
            <a:xfrm flipV="1">
              <a:off x="1677595" y="4770141"/>
              <a:ext cx="1138912" cy="809873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349609" y="2734404"/>
              <a:ext cx="466898" cy="1701778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1340455" y="3833493"/>
              <a:ext cx="1407677" cy="769669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2514683" y="2665238"/>
              <a:ext cx="1473597" cy="263842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221729" y="3666513"/>
              <a:ext cx="466898" cy="140100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146655" y="3597347"/>
              <a:ext cx="1376898" cy="838835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757527" y="5303664"/>
              <a:ext cx="2230752" cy="472290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08830" y="2718610"/>
              <a:ext cx="2261200" cy="947904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1524078" y="2734404"/>
              <a:ext cx="825531" cy="2805405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val 21"/>
          <p:cNvSpPr/>
          <p:nvPr/>
        </p:nvSpPr>
        <p:spPr>
          <a:xfrm>
            <a:off x="6558190" y="4318403"/>
            <a:ext cx="442880" cy="45361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cxnSp>
        <p:nvCxnSpPr>
          <p:cNvPr id="23" name="Straight Connector 22"/>
          <p:cNvCxnSpPr>
            <a:stCxn id="22" idx="2"/>
            <a:endCxn id="11" idx="6"/>
          </p:cNvCxnSpPr>
          <p:nvPr/>
        </p:nvCxnSpPr>
        <p:spPr>
          <a:xfrm flipH="1" flipV="1">
            <a:off x="4572000" y="3832248"/>
            <a:ext cx="1986190" cy="71296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66199" y="5198652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969334" y="5287231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</a:t>
            </a:r>
          </a:p>
        </p:txBody>
      </p:sp>
      <p:cxnSp>
        <p:nvCxnSpPr>
          <p:cNvPr id="28" name="Straight Connector 27"/>
          <p:cNvCxnSpPr>
            <a:stCxn id="22" idx="3"/>
            <a:endCxn id="26" idx="7"/>
          </p:cNvCxnSpPr>
          <p:nvPr/>
        </p:nvCxnSpPr>
        <p:spPr>
          <a:xfrm flipH="1">
            <a:off x="6244221" y="4705589"/>
            <a:ext cx="378827" cy="559494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2" idx="5"/>
            <a:endCxn id="27" idx="0"/>
          </p:cNvCxnSpPr>
          <p:nvPr/>
        </p:nvCxnSpPr>
        <p:spPr>
          <a:xfrm>
            <a:off x="6936212" y="4705589"/>
            <a:ext cx="254562" cy="581642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6"/>
            <a:endCxn id="27" idx="1"/>
          </p:cNvCxnSpPr>
          <p:nvPr/>
        </p:nvCxnSpPr>
        <p:spPr>
          <a:xfrm flipV="1">
            <a:off x="6309079" y="5353662"/>
            <a:ext cx="725113" cy="71799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7" idx="2"/>
            <a:endCxn id="26" idx="5"/>
          </p:cNvCxnSpPr>
          <p:nvPr/>
        </p:nvCxnSpPr>
        <p:spPr>
          <a:xfrm flipH="1">
            <a:off x="6244221" y="5514040"/>
            <a:ext cx="725113" cy="71798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431" y="3154482"/>
            <a:ext cx="574028" cy="81407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6124" y="4557706"/>
            <a:ext cx="513313" cy="78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38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you can’t reach everything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59365"/>
            <a:ext cx="7886700" cy="4351338"/>
          </a:xfrm>
        </p:spPr>
        <p:txBody>
          <a:bodyPr/>
          <a:lstStyle/>
          <a:p>
            <a:r>
              <a:rPr lang="en-US" dirty="0" smtClean="0"/>
              <a:t>Run DFS repeatedly to get a </a:t>
            </a:r>
            <a:r>
              <a:rPr lang="en-US" dirty="0" smtClean="0">
                <a:solidFill>
                  <a:schemeClr val="accent5"/>
                </a:solidFill>
              </a:rPr>
              <a:t>depth-first forest</a:t>
            </a:r>
            <a:endParaRPr lang="en-US" dirty="0">
              <a:solidFill>
                <a:schemeClr val="accent5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96601" y="2710184"/>
            <a:ext cx="3775399" cy="3601715"/>
            <a:chOff x="917449" y="2278016"/>
            <a:chExt cx="4048998" cy="3699719"/>
          </a:xfrm>
        </p:grpSpPr>
        <p:grpSp>
          <p:nvGrpSpPr>
            <p:cNvPr id="4" name="Group 3"/>
            <p:cNvGrpSpPr/>
            <p:nvPr/>
          </p:nvGrpSpPr>
          <p:grpSpPr>
            <a:xfrm>
              <a:off x="917449" y="2278016"/>
              <a:ext cx="4048998" cy="3699719"/>
              <a:chOff x="1057714" y="1870468"/>
              <a:chExt cx="4988318" cy="4482804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057714" y="3267022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529375" y="1870468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D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321426" y="438670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494736" y="5788688"/>
                <a:ext cx="585164" cy="564584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C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391147" y="1934270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E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875704" y="5224103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G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460868" y="298472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F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2" name="Straight Connector 11"/>
            <p:cNvCxnSpPr>
              <a:stCxn id="10" idx="7"/>
            </p:cNvCxnSpPr>
            <p:nvPr/>
          </p:nvCxnSpPr>
          <p:spPr>
            <a:xfrm flipV="1">
              <a:off x="1677595" y="4770141"/>
              <a:ext cx="1138912" cy="809873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349609" y="2734404"/>
              <a:ext cx="466898" cy="1701778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1340455" y="3833493"/>
              <a:ext cx="1407677" cy="769669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2514683" y="2665238"/>
              <a:ext cx="1473597" cy="263842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221729" y="3666513"/>
              <a:ext cx="466898" cy="140100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146655" y="3597347"/>
              <a:ext cx="1376898" cy="838835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757527" y="5303664"/>
              <a:ext cx="2230752" cy="472290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08830" y="2718610"/>
              <a:ext cx="2261200" cy="947904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1524078" y="2734404"/>
              <a:ext cx="825531" cy="2805405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val 21"/>
          <p:cNvSpPr/>
          <p:nvPr/>
        </p:nvSpPr>
        <p:spPr>
          <a:xfrm>
            <a:off x="6558190" y="4318403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</a:t>
            </a:r>
          </a:p>
        </p:txBody>
      </p:sp>
      <p:cxnSp>
        <p:nvCxnSpPr>
          <p:cNvPr id="23" name="Straight Connector 22"/>
          <p:cNvCxnSpPr>
            <a:stCxn id="22" idx="2"/>
            <a:endCxn id="11" idx="6"/>
          </p:cNvCxnSpPr>
          <p:nvPr/>
        </p:nvCxnSpPr>
        <p:spPr>
          <a:xfrm flipH="1" flipV="1">
            <a:off x="4572000" y="3832248"/>
            <a:ext cx="1986190" cy="71296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66199" y="5198652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969334" y="5287231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</a:t>
            </a:r>
          </a:p>
        </p:txBody>
      </p:sp>
      <p:cxnSp>
        <p:nvCxnSpPr>
          <p:cNvPr id="28" name="Straight Connector 27"/>
          <p:cNvCxnSpPr>
            <a:stCxn id="22" idx="3"/>
            <a:endCxn id="26" idx="7"/>
          </p:cNvCxnSpPr>
          <p:nvPr/>
        </p:nvCxnSpPr>
        <p:spPr>
          <a:xfrm flipH="1">
            <a:off x="6244221" y="4705589"/>
            <a:ext cx="378827" cy="559494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2" idx="5"/>
            <a:endCxn id="27" idx="0"/>
          </p:cNvCxnSpPr>
          <p:nvPr/>
        </p:nvCxnSpPr>
        <p:spPr>
          <a:xfrm>
            <a:off x="6936212" y="4705589"/>
            <a:ext cx="254562" cy="581642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6"/>
            <a:endCxn id="27" idx="1"/>
          </p:cNvCxnSpPr>
          <p:nvPr/>
        </p:nvCxnSpPr>
        <p:spPr>
          <a:xfrm flipV="1">
            <a:off x="6309079" y="5353662"/>
            <a:ext cx="725113" cy="71799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7" idx="2"/>
            <a:endCxn id="26" idx="5"/>
          </p:cNvCxnSpPr>
          <p:nvPr/>
        </p:nvCxnSpPr>
        <p:spPr>
          <a:xfrm flipH="1">
            <a:off x="6244221" y="5514040"/>
            <a:ext cx="725113" cy="71798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431" y="3154482"/>
            <a:ext cx="574028" cy="81407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180" y="3677238"/>
            <a:ext cx="513313" cy="78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65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you can’t reach everything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59365"/>
            <a:ext cx="7886700" cy="4351338"/>
          </a:xfrm>
        </p:spPr>
        <p:txBody>
          <a:bodyPr/>
          <a:lstStyle/>
          <a:p>
            <a:r>
              <a:rPr lang="en-US" dirty="0" smtClean="0"/>
              <a:t>Run DFS repeatedly to get a </a:t>
            </a:r>
            <a:r>
              <a:rPr lang="en-US" dirty="0" smtClean="0">
                <a:solidFill>
                  <a:schemeClr val="accent5"/>
                </a:solidFill>
              </a:rPr>
              <a:t>depth-first forest</a:t>
            </a:r>
            <a:endParaRPr lang="en-US" dirty="0">
              <a:solidFill>
                <a:schemeClr val="accent5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96601" y="2710184"/>
            <a:ext cx="3775399" cy="3601715"/>
            <a:chOff x="917449" y="2278016"/>
            <a:chExt cx="4048998" cy="3699719"/>
          </a:xfrm>
        </p:grpSpPr>
        <p:grpSp>
          <p:nvGrpSpPr>
            <p:cNvPr id="4" name="Group 3"/>
            <p:cNvGrpSpPr/>
            <p:nvPr/>
          </p:nvGrpSpPr>
          <p:grpSpPr>
            <a:xfrm>
              <a:off x="917449" y="2278016"/>
              <a:ext cx="4048998" cy="3699719"/>
              <a:chOff x="1057714" y="1870468"/>
              <a:chExt cx="4988318" cy="4482804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057714" y="3267022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A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529375" y="1870468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D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321426" y="438670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494736" y="5788688"/>
                <a:ext cx="585164" cy="564584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C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391147" y="1934270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E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875704" y="5224103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G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460868" y="2984729"/>
                <a:ext cx="585164" cy="564585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F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2" name="Straight Connector 11"/>
            <p:cNvCxnSpPr>
              <a:stCxn id="10" idx="7"/>
            </p:cNvCxnSpPr>
            <p:nvPr/>
          </p:nvCxnSpPr>
          <p:spPr>
            <a:xfrm flipV="1">
              <a:off x="1677595" y="4770141"/>
              <a:ext cx="1138912" cy="809873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2349609" y="2734404"/>
              <a:ext cx="466898" cy="1701778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1340455" y="3833493"/>
              <a:ext cx="1407677" cy="769669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2514683" y="2665238"/>
              <a:ext cx="1473597" cy="263842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221729" y="3666513"/>
              <a:ext cx="466898" cy="1401006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146655" y="3597347"/>
              <a:ext cx="1376898" cy="838835"/>
            </a:xfrm>
            <a:prstGeom prst="line">
              <a:avLst/>
            </a:prstGeom>
            <a:ln w="66675">
              <a:solidFill>
                <a:schemeClr val="accent4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757527" y="5303664"/>
              <a:ext cx="2230752" cy="472290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08830" y="2718610"/>
              <a:ext cx="2261200" cy="947904"/>
            </a:xfrm>
            <a:prstGeom prst="line">
              <a:avLst/>
            </a:prstGeom>
            <a:ln w="66675">
              <a:solidFill>
                <a:srgbClr val="FF0000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1524078" y="2734404"/>
              <a:ext cx="825531" cy="2805405"/>
            </a:xfrm>
            <a:prstGeom prst="line">
              <a:avLst/>
            </a:prstGeom>
            <a:ln w="66675">
              <a:solidFill>
                <a:schemeClr val="accent4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val 21"/>
          <p:cNvSpPr/>
          <p:nvPr/>
        </p:nvSpPr>
        <p:spPr>
          <a:xfrm>
            <a:off x="6558190" y="4318403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</a:t>
            </a:r>
          </a:p>
        </p:txBody>
      </p:sp>
      <p:cxnSp>
        <p:nvCxnSpPr>
          <p:cNvPr id="23" name="Straight Connector 22"/>
          <p:cNvCxnSpPr>
            <a:stCxn id="22" idx="2"/>
            <a:endCxn id="11" idx="6"/>
          </p:cNvCxnSpPr>
          <p:nvPr/>
        </p:nvCxnSpPr>
        <p:spPr>
          <a:xfrm flipH="1" flipV="1">
            <a:off x="4572000" y="3832248"/>
            <a:ext cx="1986190" cy="712964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66199" y="5198652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969334" y="5287231"/>
            <a:ext cx="442880" cy="45361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</a:t>
            </a:r>
          </a:p>
        </p:txBody>
      </p:sp>
      <p:cxnSp>
        <p:nvCxnSpPr>
          <p:cNvPr id="28" name="Straight Connector 27"/>
          <p:cNvCxnSpPr>
            <a:stCxn id="22" idx="3"/>
            <a:endCxn id="26" idx="7"/>
          </p:cNvCxnSpPr>
          <p:nvPr/>
        </p:nvCxnSpPr>
        <p:spPr>
          <a:xfrm flipH="1">
            <a:off x="6244221" y="4705589"/>
            <a:ext cx="378827" cy="559494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2" idx="5"/>
            <a:endCxn id="27" idx="0"/>
          </p:cNvCxnSpPr>
          <p:nvPr/>
        </p:nvCxnSpPr>
        <p:spPr>
          <a:xfrm>
            <a:off x="6936212" y="4705589"/>
            <a:ext cx="254562" cy="581642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6"/>
            <a:endCxn id="27" idx="1"/>
          </p:cNvCxnSpPr>
          <p:nvPr/>
        </p:nvCxnSpPr>
        <p:spPr>
          <a:xfrm flipV="1">
            <a:off x="6309079" y="5353662"/>
            <a:ext cx="725113" cy="71799"/>
          </a:xfrm>
          <a:prstGeom prst="line">
            <a:avLst/>
          </a:prstGeom>
          <a:ln w="66675">
            <a:solidFill>
              <a:srgbClr val="FF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7" idx="2"/>
            <a:endCxn id="26" idx="5"/>
          </p:cNvCxnSpPr>
          <p:nvPr/>
        </p:nvCxnSpPr>
        <p:spPr>
          <a:xfrm flipH="1">
            <a:off x="6244221" y="5514040"/>
            <a:ext cx="725113" cy="71798"/>
          </a:xfrm>
          <a:prstGeom prst="line">
            <a:avLst/>
          </a:prstGeom>
          <a:ln w="66675">
            <a:solidFill>
              <a:schemeClr val="accent4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9496" y="2953098"/>
            <a:ext cx="1855729" cy="988962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-20061" y="2556557"/>
            <a:ext cx="1368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YOINK!</a:t>
            </a:r>
            <a:endParaRPr lang="en-US" sz="2400" b="1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957561" y="3435485"/>
            <a:ext cx="2153262" cy="988962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 flipH="1">
            <a:off x="6244221" y="3096540"/>
            <a:ext cx="1588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YOINK!</a:t>
            </a:r>
            <a:endParaRPr lang="en-US" sz="2400" b="1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8110823" y="2761446"/>
            <a:ext cx="0" cy="42357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95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you can’t reach everything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59365"/>
            <a:ext cx="7886700" cy="4351338"/>
          </a:xfrm>
        </p:spPr>
        <p:txBody>
          <a:bodyPr/>
          <a:lstStyle/>
          <a:p>
            <a:r>
              <a:rPr lang="en-US" dirty="0" smtClean="0"/>
              <a:t>Run DFS repeatedly to get a </a:t>
            </a:r>
            <a:r>
              <a:rPr lang="en-US" dirty="0" smtClean="0">
                <a:solidFill>
                  <a:srgbClr val="FF0000"/>
                </a:solidFill>
              </a:rPr>
              <a:t>depth-first forest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2362865" y="2154008"/>
            <a:ext cx="4977312" cy="4622320"/>
            <a:chOff x="2362865" y="2154008"/>
            <a:chExt cx="4977312" cy="4622320"/>
          </a:xfrm>
        </p:grpSpPr>
        <p:sp>
          <p:nvSpPr>
            <p:cNvPr id="22" name="Oval 21"/>
            <p:cNvSpPr/>
            <p:nvPr/>
          </p:nvSpPr>
          <p:spPr>
            <a:xfrm>
              <a:off x="5787544" y="3036926"/>
              <a:ext cx="442880" cy="45361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H</a:t>
              </a:r>
            </a:p>
          </p:txBody>
        </p:sp>
        <p:cxnSp>
          <p:nvCxnSpPr>
            <p:cNvPr id="23" name="Straight Connector 22"/>
            <p:cNvCxnSpPr>
              <a:stCxn id="22" idx="2"/>
              <a:endCxn id="49" idx="6"/>
            </p:cNvCxnSpPr>
            <p:nvPr/>
          </p:nvCxnSpPr>
          <p:spPr>
            <a:xfrm flipH="1">
              <a:off x="2949948" y="3263735"/>
              <a:ext cx="2837596" cy="3315616"/>
            </a:xfrm>
            <a:prstGeom prst="line">
              <a:avLst/>
            </a:prstGeom>
            <a:ln w="66675" cmpd="dbl">
              <a:solidFill>
                <a:schemeClr val="accent4">
                  <a:lumMod val="60000"/>
                  <a:lumOff val="40000"/>
                </a:schemeClr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5344664" y="3974839"/>
              <a:ext cx="442880" cy="45361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I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008984" y="4886204"/>
              <a:ext cx="442880" cy="45361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J</a:t>
              </a:r>
            </a:p>
          </p:txBody>
        </p:sp>
        <p:cxnSp>
          <p:nvCxnSpPr>
            <p:cNvPr id="28" name="Straight Connector 27"/>
            <p:cNvCxnSpPr>
              <a:stCxn id="22" idx="3"/>
              <a:endCxn id="26" idx="7"/>
            </p:cNvCxnSpPr>
            <p:nvPr/>
          </p:nvCxnSpPr>
          <p:spPr>
            <a:xfrm flipH="1">
              <a:off x="5722686" y="3424112"/>
              <a:ext cx="129716" cy="617158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22" idx="5"/>
              <a:endCxn id="27" idx="0"/>
            </p:cNvCxnSpPr>
            <p:nvPr/>
          </p:nvCxnSpPr>
          <p:spPr>
            <a:xfrm>
              <a:off x="6165566" y="3424112"/>
              <a:ext cx="64858" cy="1462092"/>
            </a:xfrm>
            <a:prstGeom prst="line">
              <a:avLst/>
            </a:prstGeom>
            <a:ln w="66675" cmpd="dbl">
              <a:solidFill>
                <a:schemeClr val="accent4">
                  <a:lumMod val="60000"/>
                  <a:lumOff val="40000"/>
                </a:schemeClr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26" idx="6"/>
              <a:endCxn id="27" idx="1"/>
            </p:cNvCxnSpPr>
            <p:nvPr/>
          </p:nvCxnSpPr>
          <p:spPr>
            <a:xfrm>
              <a:off x="5787544" y="4201648"/>
              <a:ext cx="286298" cy="750987"/>
            </a:xfrm>
            <a:prstGeom prst="line">
              <a:avLst/>
            </a:prstGeom>
            <a:ln w="66675">
              <a:solidFill>
                <a:srgbClr val="FF000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27" idx="2"/>
              <a:endCxn id="26" idx="5"/>
            </p:cNvCxnSpPr>
            <p:nvPr/>
          </p:nvCxnSpPr>
          <p:spPr>
            <a:xfrm flipH="1" flipV="1">
              <a:off x="5722686" y="4362025"/>
              <a:ext cx="286298" cy="750988"/>
            </a:xfrm>
            <a:prstGeom prst="line">
              <a:avLst/>
            </a:prstGeom>
            <a:ln w="66675" cmpd="dbl">
              <a:solidFill>
                <a:schemeClr val="accent4">
                  <a:lumMod val="60000"/>
                  <a:lumOff val="40000"/>
                </a:schemeClr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5186915" y="2154008"/>
              <a:ext cx="2153262" cy="988962"/>
            </a:xfrm>
            <a:prstGeom prst="rect">
              <a:avLst/>
            </a:prstGeom>
          </p:spPr>
        </p:pic>
        <p:grpSp>
          <p:nvGrpSpPr>
            <p:cNvPr id="25" name="Group 24"/>
            <p:cNvGrpSpPr/>
            <p:nvPr/>
          </p:nvGrpSpPr>
          <p:grpSpPr>
            <a:xfrm>
              <a:off x="2362865" y="2261085"/>
              <a:ext cx="1987695" cy="4515243"/>
              <a:chOff x="410247" y="1324882"/>
              <a:chExt cx="2391844" cy="5340522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410247" y="1324882"/>
                <a:ext cx="2391844" cy="5340522"/>
                <a:chOff x="6435750" y="1324882"/>
                <a:chExt cx="2391844" cy="5340522"/>
              </a:xfrm>
            </p:grpSpPr>
            <p:grpSp>
              <p:nvGrpSpPr>
                <p:cNvPr id="41" name="Group 40"/>
                <p:cNvGrpSpPr/>
                <p:nvPr/>
              </p:nvGrpSpPr>
              <p:grpSpPr>
                <a:xfrm>
                  <a:off x="6523651" y="2367954"/>
                  <a:ext cx="2303943" cy="4297450"/>
                  <a:chOff x="6523651" y="2367954"/>
                  <a:chExt cx="2303943" cy="4297450"/>
                </a:xfrm>
              </p:grpSpPr>
              <p:sp>
                <p:nvSpPr>
                  <p:cNvPr id="42" name="Oval 41"/>
                  <p:cNvSpPr/>
                  <p:nvPr/>
                </p:nvSpPr>
                <p:spPr>
                  <a:xfrm>
                    <a:off x="7643343" y="2367954"/>
                    <a:ext cx="618553" cy="465959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A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43" name="Straight Connector 42"/>
                  <p:cNvCxnSpPr/>
                  <p:nvPr/>
                </p:nvCxnSpPr>
                <p:spPr>
                  <a:xfrm flipH="1">
                    <a:off x="7525848" y="2816946"/>
                    <a:ext cx="410411" cy="506288"/>
                  </a:xfrm>
                  <a:prstGeom prst="line">
                    <a:avLst/>
                  </a:prstGeom>
                  <a:ln w="66675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4" name="Oval 43"/>
                  <p:cNvSpPr/>
                  <p:nvPr/>
                </p:nvSpPr>
                <p:spPr>
                  <a:xfrm>
                    <a:off x="7216571" y="3323234"/>
                    <a:ext cx="618553" cy="46596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B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45" name="Straight Connector 44"/>
                  <p:cNvCxnSpPr/>
                  <p:nvPr/>
                </p:nvCxnSpPr>
                <p:spPr>
                  <a:xfrm flipH="1">
                    <a:off x="7458290" y="3789194"/>
                    <a:ext cx="67558" cy="348396"/>
                  </a:xfrm>
                  <a:prstGeom prst="line">
                    <a:avLst/>
                  </a:prstGeom>
                  <a:ln w="66675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" name="Oval 45"/>
                  <p:cNvSpPr/>
                  <p:nvPr/>
                </p:nvSpPr>
                <p:spPr>
                  <a:xfrm>
                    <a:off x="7149013" y="4137590"/>
                    <a:ext cx="618553" cy="46596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bg1"/>
                        </a:solidFill>
                      </a:rPr>
                      <a:t>C</a:t>
                    </a:r>
                  </a:p>
                </p:txBody>
              </p:sp>
              <p:sp>
                <p:nvSpPr>
                  <p:cNvPr id="47" name="Oval 46"/>
                  <p:cNvSpPr/>
                  <p:nvPr/>
                </p:nvSpPr>
                <p:spPr>
                  <a:xfrm>
                    <a:off x="6974854" y="5131589"/>
                    <a:ext cx="618553" cy="46596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G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48" name="Straight Connector 47"/>
                  <p:cNvCxnSpPr/>
                  <p:nvPr/>
                </p:nvCxnSpPr>
                <p:spPr>
                  <a:xfrm flipH="1">
                    <a:off x="7284131" y="4603550"/>
                    <a:ext cx="174159" cy="528039"/>
                  </a:xfrm>
                  <a:prstGeom prst="line">
                    <a:avLst/>
                  </a:prstGeom>
                  <a:ln w="66675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9" name="Oval 48"/>
                  <p:cNvSpPr/>
                  <p:nvPr/>
                </p:nvSpPr>
                <p:spPr>
                  <a:xfrm>
                    <a:off x="6523651" y="6199444"/>
                    <a:ext cx="618553" cy="46596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bg1"/>
                        </a:solidFill>
                      </a:rPr>
                      <a:t>F</a:t>
                    </a:r>
                  </a:p>
                </p:txBody>
              </p:sp>
              <p:cxnSp>
                <p:nvCxnSpPr>
                  <p:cNvPr id="50" name="Straight Connector 49"/>
                  <p:cNvCxnSpPr/>
                  <p:nvPr/>
                </p:nvCxnSpPr>
                <p:spPr>
                  <a:xfrm flipH="1">
                    <a:off x="6832928" y="5597549"/>
                    <a:ext cx="451203" cy="601895"/>
                  </a:xfrm>
                  <a:prstGeom prst="line">
                    <a:avLst/>
                  </a:prstGeom>
                  <a:ln w="66675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1" name="Oval 50"/>
                  <p:cNvSpPr/>
                  <p:nvPr/>
                </p:nvSpPr>
                <p:spPr>
                  <a:xfrm>
                    <a:off x="7851424" y="6125588"/>
                    <a:ext cx="618553" cy="46596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D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52" name="Straight Connector 51"/>
                  <p:cNvCxnSpPr/>
                  <p:nvPr/>
                </p:nvCxnSpPr>
                <p:spPr>
                  <a:xfrm>
                    <a:off x="7454956" y="5531232"/>
                    <a:ext cx="705745" cy="594356"/>
                  </a:xfrm>
                  <a:prstGeom prst="line">
                    <a:avLst/>
                  </a:prstGeom>
                  <a:ln w="66675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3" name="Oval 52"/>
                  <p:cNvSpPr/>
                  <p:nvPr/>
                </p:nvSpPr>
                <p:spPr>
                  <a:xfrm>
                    <a:off x="8209041" y="3432003"/>
                    <a:ext cx="618553" cy="46596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E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54" name="Straight Connector 53"/>
                  <p:cNvCxnSpPr/>
                  <p:nvPr/>
                </p:nvCxnSpPr>
                <p:spPr>
                  <a:xfrm>
                    <a:off x="7936259" y="2816946"/>
                    <a:ext cx="582059" cy="615057"/>
                  </a:xfrm>
                  <a:prstGeom prst="line">
                    <a:avLst/>
                  </a:prstGeom>
                  <a:ln w="66675">
                    <a:solidFill>
                      <a:srgbClr val="FF0000"/>
                    </a:solidFill>
                    <a:tailEnd type="stealt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40" name="Picture 39"/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35750" y="1324882"/>
                  <a:ext cx="2321471" cy="1161467"/>
                </a:xfrm>
                <a:prstGeom prst="rect">
                  <a:avLst/>
                </a:prstGeom>
              </p:spPr>
            </p:pic>
          </p:grpSp>
          <p:grpSp>
            <p:nvGrpSpPr>
              <p:cNvPr id="55" name="Group 54"/>
              <p:cNvGrpSpPr/>
              <p:nvPr/>
            </p:nvGrpSpPr>
            <p:grpSpPr>
              <a:xfrm>
                <a:off x="498148" y="3556214"/>
                <a:ext cx="1637050" cy="2876210"/>
                <a:chOff x="6523651" y="3556214"/>
                <a:chExt cx="1637050" cy="2876210"/>
              </a:xfrm>
            </p:grpSpPr>
            <p:cxnSp>
              <p:nvCxnSpPr>
                <p:cNvPr id="56" name="Straight Connector 55"/>
                <p:cNvCxnSpPr/>
                <p:nvPr/>
              </p:nvCxnSpPr>
              <p:spPr>
                <a:xfrm flipH="1" flipV="1">
                  <a:off x="7744539" y="3720956"/>
                  <a:ext cx="416162" cy="2404632"/>
                </a:xfrm>
                <a:prstGeom prst="line">
                  <a:avLst/>
                </a:prstGeom>
                <a:ln w="79375" cmpd="dbl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 flipV="1">
                  <a:off x="6523651" y="3556214"/>
                  <a:ext cx="692920" cy="2876210"/>
                </a:xfrm>
                <a:prstGeom prst="line">
                  <a:avLst/>
                </a:prstGeom>
                <a:ln w="73025" cmpd="dbl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head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 flipH="1" flipV="1">
                  <a:off x="7458290" y="4603550"/>
                  <a:ext cx="702411" cy="1522038"/>
                </a:xfrm>
                <a:prstGeom prst="line">
                  <a:avLst/>
                </a:prstGeom>
                <a:ln w="76200" cmpd="dbl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cxnSp>
        <p:nvCxnSpPr>
          <p:cNvPr id="66" name="Straight Connector 65"/>
          <p:cNvCxnSpPr/>
          <p:nvPr/>
        </p:nvCxnSpPr>
        <p:spPr>
          <a:xfrm flipV="1">
            <a:off x="7340177" y="2261085"/>
            <a:ext cx="0" cy="4683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2362865" y="2225020"/>
            <a:ext cx="0" cy="4683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4810539" y="5817421"/>
            <a:ext cx="2173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The DFS forest is made up of DFS trees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07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525" y="147497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Recall: the parentheses theorem</a:t>
            </a:r>
            <a:br>
              <a:rPr lang="en-US" dirty="0" smtClean="0"/>
            </a:br>
            <a:endParaRPr lang="en-US" sz="3200" dirty="0">
              <a:solidFill>
                <a:srgbClr val="FF7F0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388831" y="1797047"/>
            <a:ext cx="5879133" cy="4373988"/>
            <a:chOff x="197257" y="1797047"/>
            <a:chExt cx="6868182" cy="5052191"/>
          </a:xfrm>
        </p:grpSpPr>
        <p:sp>
          <p:nvSpPr>
            <p:cNvPr id="6" name="TextBox 5"/>
            <p:cNvSpPr txBox="1"/>
            <p:nvPr/>
          </p:nvSpPr>
          <p:spPr>
            <a:xfrm>
              <a:off x="198344" y="1797047"/>
              <a:ext cx="6867095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charset="0"/>
                <a:buChar char="•"/>
              </a:pPr>
              <a:r>
                <a:rPr lang="en-US" sz="2400" dirty="0" smtClean="0"/>
                <a:t>If v is a descendent of w in this tree:</a:t>
              </a:r>
            </a:p>
            <a:p>
              <a:pPr marL="914400" lvl="1" indent="-457200">
                <a:buFont typeface="Arial" charset="0"/>
                <a:buChar char="•"/>
              </a:pPr>
              <a:endParaRPr lang="en-US" sz="2400" dirty="0"/>
            </a:p>
            <a:p>
              <a:pPr marL="914400" lvl="1" indent="-457200">
                <a:buFont typeface="Arial" charset="0"/>
                <a:buChar char="•"/>
              </a:pPr>
              <a:endParaRPr lang="en-US" sz="2400" dirty="0" smtClean="0"/>
            </a:p>
            <a:p>
              <a:pPr marL="914400" lvl="1" indent="-457200">
                <a:buFont typeface="Arial" charset="0"/>
                <a:buChar char="•"/>
              </a:pPr>
              <a:endParaRPr lang="en-US" sz="2400" dirty="0" smtClean="0"/>
            </a:p>
            <a:p>
              <a:pPr marL="457200" indent="-457200">
                <a:buFont typeface="Arial" charset="0"/>
                <a:buChar char="•"/>
              </a:pPr>
              <a:r>
                <a:rPr lang="en-US" sz="2400" dirty="0" smtClean="0"/>
                <a:t>If w is a descendent of v in this tree:</a:t>
              </a:r>
            </a:p>
            <a:p>
              <a:pPr marL="914400" lvl="1" indent="-457200">
                <a:buFont typeface="Arial" charset="0"/>
                <a:buChar char="•"/>
              </a:pPr>
              <a:endParaRPr lang="en-US" sz="2400" dirty="0" smtClean="0"/>
            </a:p>
            <a:p>
              <a:pPr marL="914400" lvl="1" indent="-457200">
                <a:buFont typeface="Arial" charset="0"/>
                <a:buChar char="•"/>
              </a:pPr>
              <a:endParaRPr lang="en-US" sz="2400" dirty="0" smtClean="0"/>
            </a:p>
            <a:p>
              <a:pPr marL="914400" lvl="1" indent="-457200">
                <a:buFont typeface="Arial" charset="0"/>
                <a:buChar char="•"/>
              </a:pPr>
              <a:endParaRPr lang="en-US" sz="2400" dirty="0"/>
            </a:p>
            <a:p>
              <a:pPr marL="457200" indent="-457200">
                <a:buFont typeface="Arial" charset="0"/>
                <a:buChar char="•"/>
              </a:pPr>
              <a:r>
                <a:rPr lang="en-US" sz="2400" dirty="0" smtClean="0"/>
                <a:t>If neither are </a:t>
              </a:r>
              <a:r>
                <a:rPr lang="en-US" sz="2400" dirty="0" err="1" smtClean="0"/>
                <a:t>descendents</a:t>
              </a:r>
              <a:r>
                <a:rPr lang="en-US" sz="2400" dirty="0" smtClean="0"/>
                <a:t> of each other:</a:t>
              </a:r>
            </a:p>
            <a:p>
              <a:pPr marL="457200" indent="-457200">
                <a:buFont typeface="Arial" charset="0"/>
                <a:buChar char="•"/>
              </a:pPr>
              <a:endParaRPr lang="en-US" sz="2000" dirty="0"/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860612" y="2395117"/>
              <a:ext cx="5217459" cy="753385"/>
              <a:chOff x="860612" y="2395117"/>
              <a:chExt cx="5217459" cy="75338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flipH="1">
                <a:off x="860612" y="3124244"/>
                <a:ext cx="5217459" cy="0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7"/>
              <p:cNvSpPr txBox="1"/>
              <p:nvPr/>
            </p:nvSpPr>
            <p:spPr>
              <a:xfrm>
                <a:off x="1228241" y="2399377"/>
                <a:ext cx="8967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4"/>
                    </a:solidFill>
                  </a:rPr>
                  <a:t>w</a:t>
                </a:r>
                <a:r>
                  <a:rPr lang="en-US" sz="2000" dirty="0" err="1" smtClean="0">
                    <a:solidFill>
                      <a:schemeClr val="accent4"/>
                    </a:solidFill>
                  </a:rPr>
                  <a:t>.start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854462" y="2407643"/>
                <a:ext cx="977959" cy="4001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4"/>
                    </a:solidFill>
                  </a:rPr>
                  <a:t>w</a:t>
                </a:r>
                <a:r>
                  <a:rPr lang="en-US" sz="2000" dirty="0" err="1" smtClean="0">
                    <a:solidFill>
                      <a:schemeClr val="accent4"/>
                    </a:solidFill>
                  </a:rPr>
                  <a:t>.finish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  <p:cxnSp>
            <p:nvCxnSpPr>
              <p:cNvPr id="43" name="Straight Connector 42"/>
              <p:cNvCxnSpPr/>
              <p:nvPr/>
            </p:nvCxnSpPr>
            <p:spPr>
              <a:xfrm flipH="1">
                <a:off x="1705161" y="2869308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/>
              <p:cNvSpPr txBox="1"/>
              <p:nvPr/>
            </p:nvSpPr>
            <p:spPr>
              <a:xfrm>
                <a:off x="2325928" y="2399377"/>
                <a:ext cx="8245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 smtClean="0">
                    <a:solidFill>
                      <a:schemeClr val="accent1"/>
                    </a:solidFill>
                  </a:rPr>
                  <a:t>v.start</a:t>
                </a:r>
                <a:endParaRPr lang="en-US" sz="20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45" name="Straight Connector 44"/>
              <p:cNvCxnSpPr/>
              <p:nvPr/>
            </p:nvCxnSpPr>
            <p:spPr>
              <a:xfrm flipH="1">
                <a:off x="2802847" y="2869308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3481467" y="2395117"/>
                <a:ext cx="9057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 smtClean="0">
                    <a:solidFill>
                      <a:schemeClr val="accent1"/>
                    </a:solidFill>
                  </a:rPr>
                  <a:t>v.finish</a:t>
                </a:r>
                <a:endParaRPr lang="en-US" sz="20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47" name="Straight Connector 46"/>
              <p:cNvCxnSpPr/>
              <p:nvPr/>
            </p:nvCxnSpPr>
            <p:spPr>
              <a:xfrm flipH="1">
                <a:off x="3995965" y="2839996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H="1">
                <a:off x="5427853" y="2839996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/>
            <p:cNvGrpSpPr/>
            <p:nvPr/>
          </p:nvGrpSpPr>
          <p:grpSpPr>
            <a:xfrm>
              <a:off x="836906" y="4066999"/>
              <a:ext cx="5217459" cy="791906"/>
              <a:chOff x="836906" y="4066999"/>
              <a:chExt cx="5217459" cy="791906"/>
            </a:xfrm>
          </p:grpSpPr>
          <p:cxnSp>
            <p:nvCxnSpPr>
              <p:cNvPr id="49" name="Straight Connector 48"/>
              <p:cNvCxnSpPr/>
              <p:nvPr/>
            </p:nvCxnSpPr>
            <p:spPr>
              <a:xfrm flipH="1">
                <a:off x="836906" y="4834648"/>
                <a:ext cx="5217459" cy="0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flipH="1">
                <a:off x="1681455" y="4579711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flipH="1">
                <a:off x="2779141" y="4579711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flipH="1">
                <a:off x="3972259" y="4550401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 flipH="1">
                <a:off x="5417748" y="4553443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TextBox 56"/>
              <p:cNvSpPr txBox="1"/>
              <p:nvPr/>
            </p:nvSpPr>
            <p:spPr>
              <a:xfrm>
                <a:off x="2204195" y="4084616"/>
                <a:ext cx="8967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4"/>
                    </a:solidFill>
                  </a:rPr>
                  <a:t>w</a:t>
                </a:r>
                <a:r>
                  <a:rPr lang="en-US" sz="2000" dirty="0" err="1" smtClean="0">
                    <a:solidFill>
                      <a:schemeClr val="accent4"/>
                    </a:solidFill>
                  </a:rPr>
                  <a:t>.start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3398807" y="4066999"/>
                <a:ext cx="97795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4"/>
                    </a:solidFill>
                  </a:rPr>
                  <a:t>w</a:t>
                </a:r>
                <a:r>
                  <a:rPr lang="en-US" sz="2000" dirty="0" err="1" smtClean="0">
                    <a:solidFill>
                      <a:schemeClr val="accent4"/>
                    </a:solidFill>
                  </a:rPr>
                  <a:t>.finish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1063534" y="4104043"/>
                <a:ext cx="8245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 smtClean="0">
                    <a:solidFill>
                      <a:schemeClr val="accent1"/>
                    </a:solidFill>
                  </a:rPr>
                  <a:t>v.start</a:t>
                </a:r>
                <a:endParaRPr lang="en-US" sz="20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4892924" y="4070913"/>
                <a:ext cx="905760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 smtClean="0">
                    <a:solidFill>
                      <a:schemeClr val="accent1"/>
                    </a:solidFill>
                  </a:rPr>
                  <a:t>v.finish</a:t>
                </a:r>
                <a:endParaRPr lang="en-US" sz="2000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>
              <a:off x="836905" y="5689626"/>
              <a:ext cx="5217459" cy="772698"/>
              <a:chOff x="819529" y="5792612"/>
              <a:chExt cx="5217459" cy="772698"/>
            </a:xfrm>
          </p:grpSpPr>
          <p:cxnSp>
            <p:nvCxnSpPr>
              <p:cNvPr id="61" name="Straight Connector 60"/>
              <p:cNvCxnSpPr/>
              <p:nvPr/>
            </p:nvCxnSpPr>
            <p:spPr>
              <a:xfrm flipH="1">
                <a:off x="819529" y="6541051"/>
                <a:ext cx="5217459" cy="0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/>
              <p:cNvSpPr txBox="1"/>
              <p:nvPr/>
            </p:nvSpPr>
            <p:spPr>
              <a:xfrm>
                <a:off x="3479620" y="5792612"/>
                <a:ext cx="8967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4"/>
                    </a:solidFill>
                  </a:rPr>
                  <a:t>w</a:t>
                </a:r>
                <a:r>
                  <a:rPr lang="en-US" sz="2000" dirty="0" err="1" smtClean="0">
                    <a:solidFill>
                      <a:schemeClr val="accent4"/>
                    </a:solidFill>
                  </a:rPr>
                  <a:t>.start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4813379" y="5824451"/>
                <a:ext cx="9779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accent4"/>
                    </a:solidFill>
                  </a:rPr>
                  <a:t>w</a:t>
                </a:r>
                <a:r>
                  <a:rPr lang="en-US" sz="2000" dirty="0" err="1" smtClean="0">
                    <a:solidFill>
                      <a:schemeClr val="accent4"/>
                    </a:solidFill>
                  </a:rPr>
                  <a:t>.finish</a:t>
                </a:r>
                <a:endParaRPr lang="en-US" sz="2000" dirty="0">
                  <a:solidFill>
                    <a:schemeClr val="accent4"/>
                  </a:solidFill>
                </a:endParaRPr>
              </a:p>
            </p:txBody>
          </p:sp>
          <p:cxnSp>
            <p:nvCxnSpPr>
              <p:cNvPr id="64" name="Straight Connector 63"/>
              <p:cNvCxnSpPr/>
              <p:nvPr/>
            </p:nvCxnSpPr>
            <p:spPr>
              <a:xfrm flipH="1">
                <a:off x="1664078" y="6286116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1134343" y="5812774"/>
                <a:ext cx="8245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 smtClean="0">
                    <a:solidFill>
                      <a:schemeClr val="accent1"/>
                    </a:solidFill>
                  </a:rPr>
                  <a:t>v.start</a:t>
                </a:r>
                <a:endParaRPr lang="en-US" sz="20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66" name="Straight Connector 65"/>
              <p:cNvCxnSpPr/>
              <p:nvPr/>
            </p:nvCxnSpPr>
            <p:spPr>
              <a:xfrm flipH="1">
                <a:off x="2761765" y="6286116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TextBox 66"/>
              <p:cNvSpPr txBox="1"/>
              <p:nvPr/>
            </p:nvSpPr>
            <p:spPr>
              <a:xfrm>
                <a:off x="2228307" y="5811966"/>
                <a:ext cx="90576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err="1" smtClean="0">
                    <a:solidFill>
                      <a:schemeClr val="accent1"/>
                    </a:solidFill>
                  </a:rPr>
                  <a:t>v.finish</a:t>
                </a:r>
                <a:endParaRPr lang="en-US" sz="20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68" name="Straight Connector 67"/>
              <p:cNvCxnSpPr/>
              <p:nvPr/>
            </p:nvCxnSpPr>
            <p:spPr>
              <a:xfrm flipH="1">
                <a:off x="3954881" y="6256804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>
                <a:off x="5386770" y="6256804"/>
                <a:ext cx="4562" cy="279194"/>
              </a:xfrm>
              <a:prstGeom prst="line">
                <a:avLst/>
              </a:prstGeom>
              <a:ln w="508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TextBox 72"/>
            <p:cNvSpPr txBox="1"/>
            <p:nvPr/>
          </p:nvSpPr>
          <p:spPr>
            <a:xfrm>
              <a:off x="3766812" y="6458190"/>
              <a:ext cx="3270913" cy="391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(or the other way around)</a:t>
              </a:r>
              <a:endParaRPr lang="en-US" sz="1600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97257" y="2754914"/>
              <a:ext cx="12322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7030A0"/>
                  </a:solidFill>
                </a:rPr>
                <a:t>timeline</a:t>
              </a:r>
              <a:endParaRPr lang="en-US" sz="16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140955" y="1207092"/>
            <a:ext cx="2097931" cy="5458312"/>
            <a:chOff x="6523651" y="1207092"/>
            <a:chExt cx="2744479" cy="5458312"/>
          </a:xfrm>
        </p:grpSpPr>
        <p:grpSp>
          <p:nvGrpSpPr>
            <p:cNvPr id="17" name="Group 16"/>
            <p:cNvGrpSpPr/>
            <p:nvPr/>
          </p:nvGrpSpPr>
          <p:grpSpPr>
            <a:xfrm>
              <a:off x="6523651" y="1493386"/>
              <a:ext cx="2620348" cy="5172018"/>
              <a:chOff x="6523651" y="1493386"/>
              <a:chExt cx="2620348" cy="5172018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7325478" y="1493386"/>
                <a:ext cx="1818521" cy="988962"/>
              </a:xfrm>
              <a:prstGeom prst="rect">
                <a:avLst/>
              </a:prstGeom>
            </p:spPr>
          </p:pic>
          <p:grpSp>
            <p:nvGrpSpPr>
              <p:cNvPr id="19" name="Group 18"/>
              <p:cNvGrpSpPr/>
              <p:nvPr/>
            </p:nvGrpSpPr>
            <p:grpSpPr>
              <a:xfrm>
                <a:off x="6523651" y="2350986"/>
                <a:ext cx="2303943" cy="4314418"/>
                <a:chOff x="6523651" y="2350986"/>
                <a:chExt cx="2303943" cy="4314418"/>
              </a:xfrm>
            </p:grpSpPr>
            <p:sp>
              <p:nvSpPr>
                <p:cNvPr id="20" name="Oval 19"/>
                <p:cNvSpPr/>
                <p:nvPr/>
              </p:nvSpPr>
              <p:spPr>
                <a:xfrm>
                  <a:off x="7626982" y="2350986"/>
                  <a:ext cx="618553" cy="46596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 flipH="1">
                  <a:off x="7525848" y="2816946"/>
                  <a:ext cx="410411" cy="506288"/>
                </a:xfrm>
                <a:prstGeom prst="line">
                  <a:avLst/>
                </a:prstGeom>
                <a:ln w="666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Oval 22"/>
                <p:cNvSpPr/>
                <p:nvPr/>
              </p:nvSpPr>
              <p:spPr>
                <a:xfrm>
                  <a:off x="7216571" y="3323234"/>
                  <a:ext cx="618553" cy="46596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4" name="Straight Connector 23"/>
                <p:cNvCxnSpPr/>
                <p:nvPr/>
              </p:nvCxnSpPr>
              <p:spPr>
                <a:xfrm flipH="1">
                  <a:off x="7458290" y="3789194"/>
                  <a:ext cx="67558" cy="348396"/>
                </a:xfrm>
                <a:prstGeom prst="line">
                  <a:avLst/>
                </a:prstGeom>
                <a:ln w="666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Oval 24"/>
                <p:cNvSpPr/>
                <p:nvPr/>
              </p:nvSpPr>
              <p:spPr>
                <a:xfrm>
                  <a:off x="7149013" y="4137590"/>
                  <a:ext cx="618553" cy="46596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6974854" y="5131589"/>
                  <a:ext cx="618553" cy="46596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7" name="Straight Connector 26"/>
                <p:cNvCxnSpPr/>
                <p:nvPr/>
              </p:nvCxnSpPr>
              <p:spPr>
                <a:xfrm flipH="1">
                  <a:off x="7284131" y="4603550"/>
                  <a:ext cx="174159" cy="528039"/>
                </a:xfrm>
                <a:prstGeom prst="line">
                  <a:avLst/>
                </a:prstGeom>
                <a:ln w="666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Oval 27"/>
                <p:cNvSpPr/>
                <p:nvPr/>
              </p:nvSpPr>
              <p:spPr>
                <a:xfrm>
                  <a:off x="6523651" y="6199444"/>
                  <a:ext cx="618553" cy="46596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9" name="Straight Connector 28"/>
                <p:cNvCxnSpPr/>
                <p:nvPr/>
              </p:nvCxnSpPr>
              <p:spPr>
                <a:xfrm flipH="1">
                  <a:off x="6832928" y="5597549"/>
                  <a:ext cx="451203" cy="601895"/>
                </a:xfrm>
                <a:prstGeom prst="line">
                  <a:avLst/>
                </a:prstGeom>
                <a:ln w="666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Oval 29"/>
                <p:cNvSpPr/>
                <p:nvPr/>
              </p:nvSpPr>
              <p:spPr>
                <a:xfrm>
                  <a:off x="7851424" y="6125588"/>
                  <a:ext cx="618553" cy="46596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7454956" y="5531232"/>
                  <a:ext cx="705745" cy="594356"/>
                </a:xfrm>
                <a:prstGeom prst="line">
                  <a:avLst/>
                </a:prstGeom>
                <a:ln w="666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Oval 31"/>
                <p:cNvSpPr/>
                <p:nvPr/>
              </p:nvSpPr>
              <p:spPr>
                <a:xfrm>
                  <a:off x="8209041" y="3432003"/>
                  <a:ext cx="618553" cy="465960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7936259" y="2816946"/>
                  <a:ext cx="582059" cy="615057"/>
                </a:xfrm>
                <a:prstGeom prst="line">
                  <a:avLst/>
                </a:prstGeom>
                <a:ln w="666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4" name="Group 33"/>
            <p:cNvGrpSpPr/>
            <p:nvPr/>
          </p:nvGrpSpPr>
          <p:grpSpPr>
            <a:xfrm>
              <a:off x="6523651" y="3556214"/>
              <a:ext cx="1637050" cy="2876210"/>
              <a:chOff x="6523651" y="3556214"/>
              <a:chExt cx="1637050" cy="2876210"/>
            </a:xfrm>
          </p:grpSpPr>
          <p:cxnSp>
            <p:nvCxnSpPr>
              <p:cNvPr id="35" name="Straight Connector 34"/>
              <p:cNvCxnSpPr/>
              <p:nvPr/>
            </p:nvCxnSpPr>
            <p:spPr>
              <a:xfrm flipH="1" flipV="1">
                <a:off x="7744539" y="3720956"/>
                <a:ext cx="416162" cy="2404632"/>
              </a:xfrm>
              <a:prstGeom prst="line">
                <a:avLst/>
              </a:prstGeom>
              <a:ln w="31750">
                <a:solidFill>
                  <a:schemeClr val="accent4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flipV="1">
                <a:off x="6523651" y="3556214"/>
                <a:ext cx="692920" cy="2876210"/>
              </a:xfrm>
              <a:prstGeom prst="line">
                <a:avLst/>
              </a:prstGeom>
              <a:ln w="31750">
                <a:solidFill>
                  <a:schemeClr val="accent4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flipH="1" flipV="1">
                <a:off x="7458290" y="4603550"/>
                <a:ext cx="702411" cy="1522038"/>
              </a:xfrm>
              <a:prstGeom prst="line">
                <a:avLst/>
              </a:prstGeom>
              <a:ln w="31750">
                <a:solidFill>
                  <a:schemeClr val="accent4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" name="TextBox 2"/>
            <p:cNvSpPr txBox="1"/>
            <p:nvPr/>
          </p:nvSpPr>
          <p:spPr>
            <a:xfrm>
              <a:off x="7525847" y="1207092"/>
              <a:ext cx="17422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7F00"/>
                  </a:solidFill>
                </a:rPr>
                <a:t>DFS tree</a:t>
              </a:r>
              <a:endParaRPr lang="en-US" dirty="0">
                <a:solidFill>
                  <a:srgbClr val="FF7F00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-140190" y="1656966"/>
            <a:ext cx="1508368" cy="2451715"/>
            <a:chOff x="-140190" y="1656966"/>
            <a:chExt cx="1508368" cy="2451715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40190" y="1656966"/>
              <a:ext cx="1396140" cy="988962"/>
            </a:xfrm>
            <a:prstGeom prst="rect">
              <a:avLst/>
            </a:prstGeom>
          </p:spPr>
        </p:pic>
        <p:sp>
          <p:nvSpPr>
            <p:cNvPr id="88" name="Oval 87"/>
            <p:cNvSpPr/>
            <p:nvPr/>
          </p:nvSpPr>
          <p:spPr>
            <a:xfrm>
              <a:off x="450408" y="2561704"/>
              <a:ext cx="472833" cy="4659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89" name="Straight Connector 88"/>
            <p:cNvCxnSpPr/>
            <p:nvPr/>
          </p:nvCxnSpPr>
          <p:spPr>
            <a:xfrm flipH="1">
              <a:off x="373099" y="3027664"/>
              <a:ext cx="313726" cy="506288"/>
            </a:xfrm>
            <a:prstGeom prst="line">
              <a:avLst/>
            </a:prstGeom>
            <a:ln w="666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89"/>
            <p:cNvSpPr/>
            <p:nvPr/>
          </p:nvSpPr>
          <p:spPr>
            <a:xfrm>
              <a:off x="136682" y="3533952"/>
              <a:ext cx="472833" cy="4659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895345" y="3642721"/>
              <a:ext cx="472833" cy="4659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2" name="Straight Connector 91"/>
            <p:cNvCxnSpPr/>
            <p:nvPr/>
          </p:nvCxnSpPr>
          <p:spPr>
            <a:xfrm>
              <a:off x="686825" y="3027664"/>
              <a:ext cx="444937" cy="615057"/>
            </a:xfrm>
            <a:prstGeom prst="line">
              <a:avLst/>
            </a:prstGeom>
            <a:ln w="666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158191" y="5898496"/>
            <a:ext cx="2461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If v and w are </a:t>
            </a:r>
            <a:r>
              <a:rPr lang="en-US" smtClean="0">
                <a:solidFill>
                  <a:srgbClr val="FF0000"/>
                </a:solidFill>
              </a:rPr>
              <a:t>in different trees, it’s always this last one.</a:t>
            </a:r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22" name="Straight Arrow Connector 21"/>
          <p:cNvCxnSpPr>
            <a:stCxn id="14" idx="0"/>
          </p:cNvCxnSpPr>
          <p:nvPr/>
        </p:nvCxnSpPr>
        <p:spPr>
          <a:xfrm flipV="1">
            <a:off x="1388831" y="5398502"/>
            <a:ext cx="570399" cy="499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230603" y="873010"/>
            <a:ext cx="51776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FF7F00"/>
                </a:solidFill>
              </a:rPr>
              <a:t>(Works the same with DFS forests)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46974603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/>
              <a:t>great </a:t>
            </a:r>
            <a:r>
              <a:rPr lang="en-US" dirty="0" smtClean="0"/>
              <a:t>question from Monday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don’t </a:t>
            </a:r>
            <a:r>
              <a:rPr lang="en-US" b="1" dirty="0" smtClean="0">
                <a:solidFill>
                  <a:schemeClr val="accent1"/>
                </a:solidFill>
              </a:rPr>
              <a:t>start times </a:t>
            </a:r>
            <a:r>
              <a:rPr lang="en-US" dirty="0" smtClean="0"/>
              <a:t>work for Topological Sorting?</a:t>
            </a:r>
          </a:p>
          <a:p>
            <a:endParaRPr lang="en-US" dirty="0"/>
          </a:p>
          <a:p>
            <a:r>
              <a:rPr lang="en-US" dirty="0" smtClean="0"/>
              <a:t>I mean, demonstrably they don’t (we saw some examples) but </a:t>
            </a:r>
            <a:r>
              <a:rPr lang="en-US" b="1" dirty="0" smtClean="0">
                <a:solidFill>
                  <a:srgbClr val="FF0000"/>
                </a:solidFill>
              </a:rPr>
              <a:t>what goes wrong </a:t>
            </a:r>
            <a:r>
              <a:rPr lang="en-US" dirty="0" smtClean="0"/>
              <a:t>in the proof?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97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44" y="202547"/>
            <a:ext cx="7886700" cy="1325563"/>
          </a:xfrm>
        </p:spPr>
        <p:txBody>
          <a:bodyPr/>
          <a:lstStyle/>
          <a:p>
            <a:r>
              <a:rPr lang="en-US" dirty="0" smtClean="0"/>
              <a:t>So to prove this -&gt;</a:t>
            </a:r>
            <a:endParaRPr lang="en-US" dirty="0"/>
          </a:p>
        </p:txBody>
      </p:sp>
      <p:cxnSp>
        <p:nvCxnSpPr>
          <p:cNvPr id="15" name="Straight Connector 14"/>
          <p:cNvCxnSpPr>
            <a:stCxn id="14" idx="2"/>
            <a:endCxn id="5" idx="6"/>
          </p:cNvCxnSpPr>
          <p:nvPr/>
        </p:nvCxnSpPr>
        <p:spPr>
          <a:xfrm flipH="1">
            <a:off x="5524789" y="471484"/>
            <a:ext cx="614411" cy="0"/>
          </a:xfrm>
          <a:prstGeom prst="line">
            <a:avLst/>
          </a:prstGeom>
          <a:ln w="66675">
            <a:solidFill>
              <a:schemeClr val="accent4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409516" y="202547"/>
            <a:ext cx="4447614" cy="1200329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</a:t>
            </a:r>
          </a:p>
          <a:p>
            <a:endParaRPr lang="en-US" sz="2400" dirty="0" smtClean="0"/>
          </a:p>
          <a:p>
            <a:r>
              <a:rPr lang="en-US" sz="2400" dirty="0" smtClean="0"/>
              <a:t>Then </a:t>
            </a:r>
            <a:r>
              <a:rPr lang="en-US" sz="2400" dirty="0" err="1" smtClean="0"/>
              <a:t>B.finishTime</a:t>
            </a:r>
            <a:r>
              <a:rPr lang="en-US" sz="2400" dirty="0" smtClean="0"/>
              <a:t> &lt; </a:t>
            </a:r>
            <a:r>
              <a:rPr lang="en-US" sz="2400" dirty="0" err="1" smtClean="0"/>
              <a:t>A.finishTime</a:t>
            </a:r>
            <a:endParaRPr lang="en-US" sz="2400" dirty="0"/>
          </a:p>
        </p:txBody>
      </p:sp>
      <p:sp>
        <p:nvSpPr>
          <p:cNvPr id="5" name="Oval 4"/>
          <p:cNvSpPr/>
          <p:nvPr/>
        </p:nvSpPr>
        <p:spPr>
          <a:xfrm>
            <a:off x="4856632" y="146147"/>
            <a:ext cx="668157" cy="65067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4" name="Oval 13"/>
          <p:cNvSpPr/>
          <p:nvPr/>
        </p:nvSpPr>
        <p:spPr>
          <a:xfrm>
            <a:off x="6139200" y="146147"/>
            <a:ext cx="656047" cy="65067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B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32712" y="1412381"/>
            <a:ext cx="3083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7030A0"/>
                </a:solidFill>
              </a:rPr>
              <a:t>Suppose the underlying graph has no cycles</a:t>
            </a:r>
            <a:endParaRPr lang="en-US" sz="2000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451" y="2227006"/>
            <a:ext cx="608119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Since the graph has no cycles, B must be a descendant of A in that tree.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solidFill>
                  <a:srgbClr val="7030A0"/>
                </a:solidFill>
              </a:rPr>
              <a:t>All edges go down the tree.</a:t>
            </a:r>
          </a:p>
          <a:p>
            <a:pPr marL="285750" indent="-285750">
              <a:buFont typeface="Arial" charset="0"/>
              <a:buChar char="•"/>
            </a:pPr>
            <a:endParaRPr lang="en-US" sz="2800" dirty="0"/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Then</a:t>
            </a:r>
          </a:p>
          <a:p>
            <a:pPr marL="285750" indent="-285750">
              <a:buFont typeface="Arial" charset="0"/>
              <a:buChar char="•"/>
            </a:pPr>
            <a:endParaRPr lang="en-US" sz="2800" dirty="0"/>
          </a:p>
          <a:p>
            <a:pPr marL="285750" indent="-285750">
              <a:buFont typeface="Arial" charset="0"/>
              <a:buChar char="•"/>
            </a:pPr>
            <a:endParaRPr lang="en-US" sz="2800" dirty="0" smtClean="0"/>
          </a:p>
          <a:p>
            <a:pPr marL="285750" indent="-285750">
              <a:buFont typeface="Arial" charset="0"/>
              <a:buChar char="•"/>
            </a:pPr>
            <a:endParaRPr lang="en-US" sz="2800" dirty="0"/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aka, </a:t>
            </a:r>
            <a:r>
              <a:rPr lang="en-US" sz="2800" dirty="0" err="1" smtClean="0">
                <a:solidFill>
                  <a:srgbClr val="FF0000"/>
                </a:solidFill>
              </a:rPr>
              <a:t>B.finishTime</a:t>
            </a:r>
            <a:r>
              <a:rPr lang="en-US" sz="2800" dirty="0" smtClean="0">
                <a:solidFill>
                  <a:srgbClr val="FF0000"/>
                </a:solidFill>
              </a:rPr>
              <a:t> &lt; </a:t>
            </a:r>
            <a:r>
              <a:rPr lang="en-US" sz="2800" dirty="0" err="1" smtClean="0">
                <a:solidFill>
                  <a:srgbClr val="FF0000"/>
                </a:solidFill>
              </a:rPr>
              <a:t>A.finishTime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6523651" y="1493386"/>
            <a:ext cx="2620348" cy="5172018"/>
            <a:chOff x="6523651" y="1493386"/>
            <a:chExt cx="2620348" cy="517201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7325478" y="1493386"/>
              <a:ext cx="1818521" cy="988962"/>
            </a:xfrm>
            <a:prstGeom prst="rect">
              <a:avLst/>
            </a:prstGeom>
          </p:spPr>
        </p:pic>
        <p:grpSp>
          <p:nvGrpSpPr>
            <p:cNvPr id="19" name="Group 18"/>
            <p:cNvGrpSpPr/>
            <p:nvPr/>
          </p:nvGrpSpPr>
          <p:grpSpPr>
            <a:xfrm>
              <a:off x="6523651" y="2350986"/>
              <a:ext cx="2303943" cy="4314418"/>
              <a:chOff x="6523651" y="2350986"/>
              <a:chExt cx="2303943" cy="4314418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7626982" y="2350986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 flipH="1">
                <a:off x="7525848" y="2816946"/>
                <a:ext cx="410411" cy="506288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Oval 22"/>
              <p:cNvSpPr/>
              <p:nvPr/>
            </p:nvSpPr>
            <p:spPr>
              <a:xfrm>
                <a:off x="7216571" y="3323234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 flipH="1">
                <a:off x="7458290" y="3789194"/>
                <a:ext cx="67558" cy="348396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/>
              <p:cNvSpPr/>
              <p:nvPr/>
            </p:nvSpPr>
            <p:spPr>
              <a:xfrm>
                <a:off x="7149013" y="4137590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6974854" y="5131589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 flipH="1">
                <a:off x="7284131" y="4603550"/>
                <a:ext cx="174159" cy="528039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Oval 27"/>
              <p:cNvSpPr/>
              <p:nvPr/>
            </p:nvSpPr>
            <p:spPr>
              <a:xfrm>
                <a:off x="6523651" y="6199444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" name="Straight Connector 28"/>
              <p:cNvCxnSpPr/>
              <p:nvPr/>
            </p:nvCxnSpPr>
            <p:spPr>
              <a:xfrm flipH="1">
                <a:off x="6832928" y="5597549"/>
                <a:ext cx="451203" cy="601895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Oval 29"/>
              <p:cNvSpPr/>
              <p:nvPr/>
            </p:nvSpPr>
            <p:spPr>
              <a:xfrm>
                <a:off x="7851424" y="6125588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1" name="Straight Connector 30"/>
              <p:cNvCxnSpPr>
                <a:endCxn id="30" idx="1"/>
              </p:cNvCxnSpPr>
              <p:nvPr/>
            </p:nvCxnSpPr>
            <p:spPr>
              <a:xfrm>
                <a:off x="7454956" y="5531232"/>
                <a:ext cx="487053" cy="662594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/>
              <p:cNvSpPr/>
              <p:nvPr/>
            </p:nvSpPr>
            <p:spPr>
              <a:xfrm>
                <a:off x="8209041" y="3432003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3" name="Straight Connector 32"/>
              <p:cNvCxnSpPr/>
              <p:nvPr/>
            </p:nvCxnSpPr>
            <p:spPr>
              <a:xfrm>
                <a:off x="7936259" y="2816946"/>
                <a:ext cx="582059" cy="615057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Group 33"/>
          <p:cNvGrpSpPr/>
          <p:nvPr/>
        </p:nvGrpSpPr>
        <p:grpSpPr>
          <a:xfrm>
            <a:off x="6523651" y="3556214"/>
            <a:ext cx="1855741" cy="2876210"/>
            <a:chOff x="6523651" y="3556214"/>
            <a:chExt cx="1855741" cy="2876210"/>
          </a:xfrm>
        </p:grpSpPr>
        <p:cxnSp>
          <p:nvCxnSpPr>
            <p:cNvPr id="35" name="Straight Connector 34"/>
            <p:cNvCxnSpPr>
              <a:stCxn id="30" idx="7"/>
            </p:cNvCxnSpPr>
            <p:nvPr/>
          </p:nvCxnSpPr>
          <p:spPr>
            <a:xfrm flipH="1" flipV="1">
              <a:off x="7744539" y="3720956"/>
              <a:ext cx="634853" cy="2472870"/>
            </a:xfrm>
            <a:prstGeom prst="line">
              <a:avLst/>
            </a:prstGeom>
            <a:ln w="53975">
              <a:solidFill>
                <a:schemeClr val="accent4"/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6523651" y="3556214"/>
              <a:ext cx="692920" cy="2876210"/>
            </a:xfrm>
            <a:prstGeom prst="line">
              <a:avLst/>
            </a:prstGeom>
            <a:ln w="53975">
              <a:solidFill>
                <a:schemeClr val="accent4"/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7458290" y="4603550"/>
              <a:ext cx="702411" cy="1522038"/>
            </a:xfrm>
            <a:prstGeom prst="line">
              <a:avLst/>
            </a:prstGeom>
            <a:ln w="53975">
              <a:solidFill>
                <a:schemeClr val="accent4"/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525229" y="4224299"/>
            <a:ext cx="5672080" cy="1132636"/>
            <a:chOff x="608536" y="2214857"/>
            <a:chExt cx="5672080" cy="1132636"/>
          </a:xfrm>
        </p:grpSpPr>
        <p:cxnSp>
          <p:nvCxnSpPr>
            <p:cNvPr id="39" name="Straight Connector 38"/>
            <p:cNvCxnSpPr/>
            <p:nvPr/>
          </p:nvCxnSpPr>
          <p:spPr>
            <a:xfrm flipH="1">
              <a:off x="860612" y="3323234"/>
              <a:ext cx="5217459" cy="0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608536" y="2611211"/>
              <a:ext cx="16346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mtClean="0">
                  <a:solidFill>
                    <a:schemeClr val="accent4"/>
                  </a:solidFill>
                </a:rPr>
                <a:t>A.startTime</a:t>
              </a:r>
              <a:endParaRPr lang="en-US" sz="2400" dirty="0">
                <a:solidFill>
                  <a:schemeClr val="accent4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545333" y="2214857"/>
              <a:ext cx="17352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mtClean="0">
                  <a:solidFill>
                    <a:schemeClr val="accent4"/>
                  </a:solidFill>
                </a:rPr>
                <a:t>A.finishTime</a:t>
              </a:r>
              <a:endParaRPr lang="en-US" sz="2400" dirty="0">
                <a:solidFill>
                  <a:schemeClr val="accent4"/>
                </a:solidFill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>
              <a:off x="1705161" y="3068299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1994713" y="2229545"/>
              <a:ext cx="16218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mtClean="0">
                  <a:solidFill>
                    <a:schemeClr val="accent1"/>
                  </a:solidFill>
                </a:rPr>
                <a:t>B.startTime</a:t>
              </a:r>
              <a:endParaRPr lang="en-US" sz="2400" dirty="0">
                <a:solidFill>
                  <a:schemeClr val="accent1"/>
                </a:solidFill>
              </a:endParaRPr>
            </a:p>
          </p:txBody>
        </p:sp>
        <p:cxnSp>
          <p:nvCxnSpPr>
            <p:cNvPr id="44" name="Straight Connector 43"/>
            <p:cNvCxnSpPr>
              <a:stCxn id="43" idx="2"/>
            </p:cNvCxnSpPr>
            <p:nvPr/>
          </p:nvCxnSpPr>
          <p:spPr>
            <a:xfrm flipH="1">
              <a:off x="2802848" y="2691210"/>
              <a:ext cx="2792" cy="656283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3205150" y="2608706"/>
              <a:ext cx="17225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mtClean="0">
                  <a:solidFill>
                    <a:schemeClr val="accent1"/>
                  </a:solidFill>
                </a:rPr>
                <a:t>B.finishTime</a:t>
              </a:r>
              <a:endParaRPr lang="en-US" sz="2400" dirty="0">
                <a:solidFill>
                  <a:schemeClr val="accent1"/>
                </a:solidFill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 flipH="1">
              <a:off x="3995964" y="3038987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41" idx="2"/>
            </p:cNvCxnSpPr>
            <p:nvPr/>
          </p:nvCxnSpPr>
          <p:spPr>
            <a:xfrm>
              <a:off x="5412975" y="2676522"/>
              <a:ext cx="14878" cy="641659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66656" y="48922"/>
            <a:ext cx="3319378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SLIDE FROM LAST TIME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75614" y="3498140"/>
            <a:ext cx="4189755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rgbClr val="FF0000"/>
                </a:solidFill>
              </a:rPr>
              <a:t>I MESSED UP! </a:t>
            </a:r>
            <a:r>
              <a:rPr lang="en-US" sz="2800" b="1" dirty="0" smtClean="0">
                <a:solidFill>
                  <a:srgbClr val="FF0000"/>
                </a:solidFill>
              </a:rPr>
              <a:t>This is false.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655072" y="3102740"/>
            <a:ext cx="339692" cy="3954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32" idx="5"/>
          </p:cNvCxnSpPr>
          <p:nvPr/>
        </p:nvCxnSpPr>
        <p:spPr>
          <a:xfrm flipV="1">
            <a:off x="8531793" y="3829725"/>
            <a:ext cx="205216" cy="2516501"/>
          </a:xfrm>
          <a:prstGeom prst="line">
            <a:avLst/>
          </a:prstGeom>
          <a:ln w="53975">
            <a:solidFill>
              <a:schemeClr val="accent4"/>
            </a:solidFill>
            <a:prstDash val="sysDot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6465705">
            <a:off x="7439010" y="4557826"/>
            <a:ext cx="2882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This edge is totally okay!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51866" y="3520901"/>
            <a:ext cx="1421920" cy="40011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</a:rPr>
              <a:t>This </a:t>
            </a:r>
            <a:r>
              <a:rPr lang="en-US" sz="2000" smtClean="0">
                <a:solidFill>
                  <a:srgbClr val="7030A0"/>
                </a:solidFill>
              </a:rPr>
              <a:t>is true</a:t>
            </a:r>
            <a:r>
              <a:rPr lang="en-US" sz="2000" dirty="0" smtClean="0">
                <a:solidFill>
                  <a:srgbClr val="7030A0"/>
                </a:solidFill>
              </a:rPr>
              <a:t>.</a:t>
            </a:r>
          </a:p>
        </p:txBody>
      </p:sp>
      <p:cxnSp>
        <p:nvCxnSpPr>
          <p:cNvPr id="50" name="Straight Arrow Connector 49"/>
          <p:cNvCxnSpPr>
            <a:stCxn id="49" idx="3"/>
          </p:cNvCxnSpPr>
          <p:nvPr/>
        </p:nvCxnSpPr>
        <p:spPr>
          <a:xfrm flipV="1">
            <a:off x="1773786" y="3498140"/>
            <a:ext cx="527968" cy="22281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34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4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44" y="202547"/>
            <a:ext cx="7886700" cy="1325563"/>
          </a:xfrm>
        </p:spPr>
        <p:txBody>
          <a:bodyPr/>
          <a:lstStyle/>
          <a:p>
            <a:r>
              <a:rPr lang="en-US" dirty="0" smtClean="0"/>
              <a:t>So to prove this -&gt;</a:t>
            </a:r>
            <a:endParaRPr lang="en-US" dirty="0"/>
          </a:p>
        </p:txBody>
      </p:sp>
      <p:cxnSp>
        <p:nvCxnSpPr>
          <p:cNvPr id="15" name="Straight Connector 14"/>
          <p:cNvCxnSpPr>
            <a:stCxn id="14" idx="2"/>
            <a:endCxn id="5" idx="6"/>
          </p:cNvCxnSpPr>
          <p:nvPr/>
        </p:nvCxnSpPr>
        <p:spPr>
          <a:xfrm flipH="1">
            <a:off x="5524789" y="471484"/>
            <a:ext cx="614411" cy="0"/>
          </a:xfrm>
          <a:prstGeom prst="line">
            <a:avLst/>
          </a:prstGeom>
          <a:ln w="66675">
            <a:solidFill>
              <a:schemeClr val="accent4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409516" y="202547"/>
            <a:ext cx="4447614" cy="1200329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</a:t>
            </a:r>
          </a:p>
          <a:p>
            <a:endParaRPr lang="en-US" sz="2400" dirty="0" smtClean="0"/>
          </a:p>
          <a:p>
            <a:r>
              <a:rPr lang="en-US" sz="2400" dirty="0" smtClean="0"/>
              <a:t>Then </a:t>
            </a:r>
            <a:r>
              <a:rPr lang="en-US" sz="2400" dirty="0" err="1" smtClean="0"/>
              <a:t>B.finishTime</a:t>
            </a:r>
            <a:r>
              <a:rPr lang="en-US" sz="2400" dirty="0" smtClean="0"/>
              <a:t> &lt; </a:t>
            </a:r>
            <a:r>
              <a:rPr lang="en-US" sz="2400" dirty="0" err="1" smtClean="0"/>
              <a:t>A.finishTime</a:t>
            </a:r>
            <a:endParaRPr lang="en-US" sz="2400" dirty="0"/>
          </a:p>
        </p:txBody>
      </p:sp>
      <p:sp>
        <p:nvSpPr>
          <p:cNvPr id="5" name="Oval 4"/>
          <p:cNvSpPr/>
          <p:nvPr/>
        </p:nvSpPr>
        <p:spPr>
          <a:xfrm>
            <a:off x="4856632" y="146147"/>
            <a:ext cx="668157" cy="65067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4" name="Oval 13"/>
          <p:cNvSpPr/>
          <p:nvPr/>
        </p:nvSpPr>
        <p:spPr>
          <a:xfrm>
            <a:off x="6139200" y="146147"/>
            <a:ext cx="656047" cy="65067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B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10526" y="1386025"/>
            <a:ext cx="2425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rgbClr val="7030A0"/>
                </a:solidFill>
              </a:rPr>
              <a:t>Suppose the underlying graph has no cycles</a:t>
            </a:r>
            <a:endParaRPr lang="en-US" sz="1600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0687" y="1352212"/>
            <a:ext cx="655178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If we got to B, then </a:t>
            </a:r>
            <a:r>
              <a:rPr lang="en-US" sz="2800" b="1" dirty="0" smtClean="0"/>
              <a:t>either</a:t>
            </a:r>
            <a:r>
              <a:rPr lang="en-US" sz="2800" dirty="0" smtClean="0"/>
              <a:t>: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solidFill>
                  <a:srgbClr val="7030A0"/>
                </a:solidFill>
              </a:rPr>
              <a:t>B is a descendant of A in the DFS tree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solidFill>
                  <a:srgbClr val="7030A0"/>
                </a:solidFill>
              </a:rPr>
              <a:t>(Same argument as before)</a:t>
            </a:r>
          </a:p>
          <a:p>
            <a:pPr marL="742950" lvl="1" indent="-285750">
              <a:buFont typeface="Arial" charset="0"/>
              <a:buChar char="•"/>
            </a:pPr>
            <a:endParaRPr lang="en-US" sz="2400" dirty="0">
              <a:solidFill>
                <a:srgbClr val="7030A0"/>
              </a:solidFill>
            </a:endParaRPr>
          </a:p>
          <a:p>
            <a:pPr marL="742950" lvl="1" indent="-285750">
              <a:buFont typeface="Arial" charset="0"/>
              <a:buChar char="•"/>
            </a:pPr>
            <a:endParaRPr lang="en-US" sz="2400" dirty="0" smtClean="0">
              <a:solidFill>
                <a:srgbClr val="7030A0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800" b="1" dirty="0" smtClean="0"/>
              <a:t>Or!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solidFill>
                  <a:srgbClr val="7030A0"/>
                </a:solidFill>
              </a:rPr>
              <a:t>B is </a:t>
            </a:r>
            <a:r>
              <a:rPr lang="en-US" sz="2400" b="1" i="1" dirty="0" smtClean="0">
                <a:solidFill>
                  <a:srgbClr val="7030A0"/>
                </a:solidFill>
              </a:rPr>
              <a:t>not</a:t>
            </a:r>
            <a:r>
              <a:rPr lang="en-US" sz="2400" dirty="0" smtClean="0">
                <a:solidFill>
                  <a:srgbClr val="7030A0"/>
                </a:solidFill>
              </a:rPr>
              <a:t> a descendant of A in the DFS tree</a:t>
            </a:r>
            <a:endParaRPr lang="en-US" sz="2400" dirty="0">
              <a:solidFill>
                <a:srgbClr val="7030A0"/>
              </a:solidFill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sz="2000" b="1" dirty="0" smtClean="0">
                <a:solidFill>
                  <a:srgbClr val="FF7F00"/>
                </a:solidFill>
              </a:rPr>
              <a:t>Then we must have gotten to B before we got to A. </a:t>
            </a:r>
            <a:r>
              <a:rPr lang="en-US" sz="2000" dirty="0" smtClean="0">
                <a:solidFill>
                  <a:srgbClr val="FF7F00"/>
                </a:solidFill>
              </a:rPr>
              <a:t>Otherwise we would have explored B from A, and B </a:t>
            </a:r>
            <a:r>
              <a:rPr lang="en-US" sz="2000" b="1" dirty="0" smtClean="0">
                <a:solidFill>
                  <a:srgbClr val="FF7F00"/>
                </a:solidFill>
              </a:rPr>
              <a:t>would</a:t>
            </a:r>
            <a:r>
              <a:rPr lang="en-US" sz="2000" dirty="0" smtClean="0">
                <a:solidFill>
                  <a:srgbClr val="FF7F00"/>
                </a:solidFill>
              </a:rPr>
              <a:t> have been a descendant of A in the DFS tree. </a:t>
            </a:r>
          </a:p>
          <a:p>
            <a:pPr marL="285750" indent="-285750">
              <a:buFont typeface="Arial" charset="0"/>
              <a:buChar char="•"/>
            </a:pPr>
            <a:endParaRPr lang="en-US" sz="2800" dirty="0" smtClean="0"/>
          </a:p>
          <a:p>
            <a:pPr marL="285750" indent="-285750">
              <a:buFont typeface="Arial" charset="0"/>
              <a:buChar char="•"/>
            </a:pPr>
            <a:endParaRPr lang="en-US" sz="2800" dirty="0" smtClean="0"/>
          </a:p>
          <a:p>
            <a:pPr marL="285750" indent="-285750">
              <a:buFont typeface="Arial" charset="0"/>
              <a:buChar char="•"/>
            </a:pPr>
            <a:endParaRPr lang="en-US" sz="2800" dirty="0"/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either way, </a:t>
            </a:r>
            <a:r>
              <a:rPr lang="en-US" sz="2800" dirty="0" err="1" smtClean="0">
                <a:solidFill>
                  <a:srgbClr val="FF0000"/>
                </a:solidFill>
              </a:rPr>
              <a:t>B.finishTime</a:t>
            </a:r>
            <a:r>
              <a:rPr lang="en-US" sz="2800" dirty="0" smtClean="0">
                <a:solidFill>
                  <a:srgbClr val="FF0000"/>
                </a:solidFill>
              </a:rPr>
              <a:t> &lt; </a:t>
            </a:r>
            <a:r>
              <a:rPr lang="en-US" sz="2800" dirty="0" err="1" smtClean="0">
                <a:solidFill>
                  <a:srgbClr val="FF0000"/>
                </a:solidFill>
              </a:rPr>
              <a:t>A.finishTime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6523651" y="1493386"/>
            <a:ext cx="2620348" cy="5172018"/>
            <a:chOff x="6523651" y="1493386"/>
            <a:chExt cx="2620348" cy="517201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7325478" y="1493386"/>
              <a:ext cx="1818521" cy="988962"/>
            </a:xfrm>
            <a:prstGeom prst="rect">
              <a:avLst/>
            </a:prstGeom>
          </p:spPr>
        </p:pic>
        <p:grpSp>
          <p:nvGrpSpPr>
            <p:cNvPr id="19" name="Group 18"/>
            <p:cNvGrpSpPr/>
            <p:nvPr/>
          </p:nvGrpSpPr>
          <p:grpSpPr>
            <a:xfrm>
              <a:off x="6523651" y="2350986"/>
              <a:ext cx="2303943" cy="4314418"/>
              <a:chOff x="6523651" y="2350986"/>
              <a:chExt cx="2303943" cy="4314418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7626982" y="2350986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 flipH="1">
                <a:off x="7525848" y="2816946"/>
                <a:ext cx="410411" cy="506288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Oval 22"/>
              <p:cNvSpPr/>
              <p:nvPr/>
            </p:nvSpPr>
            <p:spPr>
              <a:xfrm>
                <a:off x="7216571" y="3323234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 flipH="1">
                <a:off x="7458290" y="3789194"/>
                <a:ext cx="67558" cy="348396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/>
              <p:cNvSpPr/>
              <p:nvPr/>
            </p:nvSpPr>
            <p:spPr>
              <a:xfrm>
                <a:off x="7149013" y="4137590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6974854" y="5131589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 flipH="1">
                <a:off x="7284131" y="4603550"/>
                <a:ext cx="174159" cy="528039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Oval 27"/>
              <p:cNvSpPr/>
              <p:nvPr/>
            </p:nvSpPr>
            <p:spPr>
              <a:xfrm>
                <a:off x="6523651" y="6199444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" name="Straight Connector 28"/>
              <p:cNvCxnSpPr/>
              <p:nvPr/>
            </p:nvCxnSpPr>
            <p:spPr>
              <a:xfrm flipH="1">
                <a:off x="6832928" y="5597549"/>
                <a:ext cx="451203" cy="601895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Oval 29"/>
              <p:cNvSpPr/>
              <p:nvPr/>
            </p:nvSpPr>
            <p:spPr>
              <a:xfrm>
                <a:off x="7851424" y="6125588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1" name="Straight Connector 30"/>
              <p:cNvCxnSpPr>
                <a:endCxn id="30" idx="1"/>
              </p:cNvCxnSpPr>
              <p:nvPr/>
            </p:nvCxnSpPr>
            <p:spPr>
              <a:xfrm>
                <a:off x="7454956" y="5531232"/>
                <a:ext cx="487053" cy="662594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/>
              <p:cNvSpPr/>
              <p:nvPr/>
            </p:nvSpPr>
            <p:spPr>
              <a:xfrm>
                <a:off x="8209041" y="3432003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A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3" name="Straight Connector 32"/>
              <p:cNvCxnSpPr/>
              <p:nvPr/>
            </p:nvCxnSpPr>
            <p:spPr>
              <a:xfrm>
                <a:off x="7936259" y="2816946"/>
                <a:ext cx="582059" cy="615057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Group 33"/>
          <p:cNvGrpSpPr/>
          <p:nvPr/>
        </p:nvGrpSpPr>
        <p:grpSpPr>
          <a:xfrm>
            <a:off x="6523651" y="3556214"/>
            <a:ext cx="1855741" cy="2876210"/>
            <a:chOff x="6523651" y="3556214"/>
            <a:chExt cx="1855741" cy="2876210"/>
          </a:xfrm>
        </p:grpSpPr>
        <p:cxnSp>
          <p:nvCxnSpPr>
            <p:cNvPr id="35" name="Straight Connector 34"/>
            <p:cNvCxnSpPr>
              <a:stCxn id="30" idx="7"/>
            </p:cNvCxnSpPr>
            <p:nvPr/>
          </p:nvCxnSpPr>
          <p:spPr>
            <a:xfrm flipH="1" flipV="1">
              <a:off x="7744539" y="3720956"/>
              <a:ext cx="634853" cy="2472870"/>
            </a:xfrm>
            <a:prstGeom prst="line">
              <a:avLst/>
            </a:prstGeom>
            <a:ln w="53975">
              <a:solidFill>
                <a:schemeClr val="accent4"/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6523651" y="3556214"/>
              <a:ext cx="692920" cy="2876210"/>
            </a:xfrm>
            <a:prstGeom prst="line">
              <a:avLst/>
            </a:prstGeom>
            <a:ln w="53975">
              <a:solidFill>
                <a:schemeClr val="accent4"/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7458290" y="4603550"/>
              <a:ext cx="702411" cy="1522038"/>
            </a:xfrm>
            <a:prstGeom prst="line">
              <a:avLst/>
            </a:prstGeom>
            <a:ln w="53975">
              <a:solidFill>
                <a:schemeClr val="accent4"/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2575718" y="2613452"/>
            <a:ext cx="4294393" cy="826598"/>
            <a:chOff x="608536" y="2214857"/>
            <a:chExt cx="5735664" cy="1132636"/>
          </a:xfrm>
        </p:grpSpPr>
        <p:cxnSp>
          <p:nvCxnSpPr>
            <p:cNvPr id="39" name="Straight Connector 38"/>
            <p:cNvCxnSpPr/>
            <p:nvPr/>
          </p:nvCxnSpPr>
          <p:spPr>
            <a:xfrm flipH="1">
              <a:off x="860612" y="3323234"/>
              <a:ext cx="5217459" cy="0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608536" y="2611211"/>
              <a:ext cx="1696956" cy="5060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accent4"/>
                  </a:solidFill>
                </a:rPr>
                <a:t>A.startTime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545333" y="2214857"/>
              <a:ext cx="1798867" cy="5060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>
                  <a:solidFill>
                    <a:schemeClr val="accent4"/>
                  </a:solidFill>
                </a:rPr>
                <a:t>A.finishTime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>
              <a:off x="1705161" y="3068299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1994713" y="2229545"/>
              <a:ext cx="1684708" cy="5060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accent1"/>
                  </a:solidFill>
                </a:rPr>
                <a:t>B.startTime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cxnSp>
          <p:nvCxnSpPr>
            <p:cNvPr id="44" name="Straight Connector 43"/>
            <p:cNvCxnSpPr>
              <a:stCxn id="43" idx="2"/>
            </p:cNvCxnSpPr>
            <p:nvPr/>
          </p:nvCxnSpPr>
          <p:spPr>
            <a:xfrm flipH="1">
              <a:off x="2802849" y="2735617"/>
              <a:ext cx="34219" cy="611876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3205150" y="2608706"/>
              <a:ext cx="1786620" cy="5060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>
                  <a:solidFill>
                    <a:schemeClr val="accent1"/>
                  </a:solidFill>
                </a:rPr>
                <a:t>B.finishTime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 flipH="1">
              <a:off x="3995964" y="3038987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41" idx="2"/>
            </p:cNvCxnSpPr>
            <p:nvPr/>
          </p:nvCxnSpPr>
          <p:spPr>
            <a:xfrm flipH="1">
              <a:off x="5427853" y="2720930"/>
              <a:ext cx="16913" cy="597251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57778" y="9818"/>
            <a:ext cx="347548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What </a:t>
            </a:r>
            <a:r>
              <a:rPr lang="en-US" sz="2400" b="1" smtClean="0"/>
              <a:t>it should have been</a:t>
            </a:r>
            <a:endParaRPr lang="en-US" sz="2400" b="1" dirty="0"/>
          </a:p>
        </p:txBody>
      </p:sp>
      <p:cxnSp>
        <p:nvCxnSpPr>
          <p:cNvPr id="48" name="Straight Connector 47"/>
          <p:cNvCxnSpPr>
            <a:endCxn id="32" idx="5"/>
          </p:cNvCxnSpPr>
          <p:nvPr/>
        </p:nvCxnSpPr>
        <p:spPr>
          <a:xfrm flipV="1">
            <a:off x="8531793" y="3829725"/>
            <a:ext cx="205216" cy="2516501"/>
          </a:xfrm>
          <a:prstGeom prst="line">
            <a:avLst/>
          </a:prstGeom>
          <a:ln w="53975">
            <a:solidFill>
              <a:schemeClr val="accent4"/>
            </a:solidFill>
            <a:prstDash val="sysDot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2174717" y="5253344"/>
            <a:ext cx="4131788" cy="872245"/>
            <a:chOff x="825714" y="2152310"/>
            <a:chExt cx="5518486" cy="1195183"/>
          </a:xfrm>
        </p:grpSpPr>
        <p:cxnSp>
          <p:nvCxnSpPr>
            <p:cNvPr id="52" name="Straight Connector 51"/>
            <p:cNvCxnSpPr/>
            <p:nvPr/>
          </p:nvCxnSpPr>
          <p:spPr>
            <a:xfrm flipH="1">
              <a:off x="860612" y="3323234"/>
              <a:ext cx="5217459" cy="0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3209786" y="2593192"/>
              <a:ext cx="1696956" cy="5060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>
                  <a:solidFill>
                    <a:schemeClr val="accent4"/>
                  </a:solidFill>
                </a:rPr>
                <a:t>A.startTime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545333" y="2214857"/>
              <a:ext cx="1798867" cy="5060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>
                  <a:solidFill>
                    <a:schemeClr val="accent4"/>
                  </a:solidFill>
                </a:rPr>
                <a:t>A.finishTime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  <p:cxnSp>
          <p:nvCxnSpPr>
            <p:cNvPr id="55" name="Straight Connector 54"/>
            <p:cNvCxnSpPr/>
            <p:nvPr/>
          </p:nvCxnSpPr>
          <p:spPr>
            <a:xfrm flipH="1">
              <a:off x="1705161" y="3068299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825714" y="2635556"/>
              <a:ext cx="1684708" cy="5060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accent1"/>
                  </a:solidFill>
                </a:rPr>
                <a:t>B.startTime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 flipH="1">
              <a:off x="2802849" y="2735617"/>
              <a:ext cx="34219" cy="611876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1828749" y="2152310"/>
              <a:ext cx="1786620" cy="5060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accent1"/>
                  </a:solidFill>
                </a:rPr>
                <a:t>B.finishTime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cxnSp>
          <p:nvCxnSpPr>
            <p:cNvPr id="59" name="Straight Connector 58"/>
            <p:cNvCxnSpPr/>
            <p:nvPr/>
          </p:nvCxnSpPr>
          <p:spPr>
            <a:xfrm flipH="1">
              <a:off x="3995964" y="3038987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>
              <a:off x="5427853" y="2720930"/>
              <a:ext cx="16913" cy="597251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2755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44" y="202547"/>
            <a:ext cx="7886700" cy="1325563"/>
          </a:xfrm>
        </p:spPr>
        <p:txBody>
          <a:bodyPr/>
          <a:lstStyle/>
          <a:p>
            <a:r>
              <a:rPr lang="en-US" dirty="0" smtClean="0"/>
              <a:t>So to prove this -&gt;</a:t>
            </a:r>
            <a:endParaRPr lang="en-US" dirty="0"/>
          </a:p>
        </p:txBody>
      </p:sp>
      <p:cxnSp>
        <p:nvCxnSpPr>
          <p:cNvPr id="15" name="Straight Connector 14"/>
          <p:cNvCxnSpPr>
            <a:stCxn id="14" idx="2"/>
            <a:endCxn id="5" idx="6"/>
          </p:cNvCxnSpPr>
          <p:nvPr/>
        </p:nvCxnSpPr>
        <p:spPr>
          <a:xfrm flipH="1">
            <a:off x="5524789" y="471484"/>
            <a:ext cx="614411" cy="0"/>
          </a:xfrm>
          <a:prstGeom prst="line">
            <a:avLst/>
          </a:prstGeom>
          <a:ln w="66675">
            <a:solidFill>
              <a:schemeClr val="accent4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409516" y="202547"/>
            <a:ext cx="4447614" cy="1200329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</a:t>
            </a:r>
          </a:p>
          <a:p>
            <a:endParaRPr lang="en-US" sz="2400" dirty="0" smtClean="0"/>
          </a:p>
          <a:p>
            <a:r>
              <a:rPr lang="en-US" sz="2400" dirty="0" smtClean="0"/>
              <a:t>Then </a:t>
            </a:r>
            <a:r>
              <a:rPr lang="en-US" sz="2400" dirty="0" err="1" smtClean="0"/>
              <a:t>B.finishTime</a:t>
            </a:r>
            <a:r>
              <a:rPr lang="en-US" sz="2400" dirty="0" smtClean="0"/>
              <a:t> &lt; </a:t>
            </a:r>
            <a:r>
              <a:rPr lang="en-US" sz="2400" dirty="0" err="1" smtClean="0"/>
              <a:t>A.finishTime</a:t>
            </a:r>
            <a:endParaRPr lang="en-US" sz="2400" dirty="0"/>
          </a:p>
        </p:txBody>
      </p:sp>
      <p:sp>
        <p:nvSpPr>
          <p:cNvPr id="5" name="Oval 4"/>
          <p:cNvSpPr/>
          <p:nvPr/>
        </p:nvSpPr>
        <p:spPr>
          <a:xfrm>
            <a:off x="4856632" y="146147"/>
            <a:ext cx="668157" cy="65067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4" name="Oval 13"/>
          <p:cNvSpPr/>
          <p:nvPr/>
        </p:nvSpPr>
        <p:spPr>
          <a:xfrm>
            <a:off x="6139200" y="146147"/>
            <a:ext cx="656047" cy="65067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B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10526" y="1386025"/>
            <a:ext cx="2425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rgbClr val="7030A0"/>
                </a:solidFill>
              </a:rPr>
              <a:t>Suppose the underlying graph has no cycles</a:t>
            </a:r>
            <a:endParaRPr lang="en-US" sz="1600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0687" y="1352212"/>
            <a:ext cx="655178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If we got to B, then </a:t>
            </a:r>
            <a:r>
              <a:rPr lang="en-US" sz="2800" b="1" dirty="0" smtClean="0"/>
              <a:t>either</a:t>
            </a:r>
            <a:r>
              <a:rPr lang="en-US" sz="2800" dirty="0" smtClean="0"/>
              <a:t>: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solidFill>
                  <a:srgbClr val="7030A0"/>
                </a:solidFill>
              </a:rPr>
              <a:t>B is a descendant of A in the DFS tree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solidFill>
                  <a:srgbClr val="7030A0"/>
                </a:solidFill>
              </a:rPr>
              <a:t>(Same argument as before)</a:t>
            </a:r>
          </a:p>
          <a:p>
            <a:pPr marL="742950" lvl="1" indent="-285750">
              <a:buFont typeface="Arial" charset="0"/>
              <a:buChar char="•"/>
            </a:pPr>
            <a:endParaRPr lang="en-US" sz="2400" dirty="0">
              <a:solidFill>
                <a:srgbClr val="7030A0"/>
              </a:solidFill>
            </a:endParaRPr>
          </a:p>
          <a:p>
            <a:pPr marL="742950" lvl="1" indent="-285750">
              <a:buFont typeface="Arial" charset="0"/>
              <a:buChar char="•"/>
            </a:pPr>
            <a:endParaRPr lang="en-US" sz="2400" dirty="0" smtClean="0">
              <a:solidFill>
                <a:srgbClr val="7030A0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800" b="1" dirty="0" smtClean="0"/>
              <a:t>Or!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solidFill>
                  <a:srgbClr val="7030A0"/>
                </a:solidFill>
              </a:rPr>
              <a:t>B is </a:t>
            </a:r>
            <a:r>
              <a:rPr lang="en-US" sz="2400" b="1" i="1" dirty="0" smtClean="0">
                <a:solidFill>
                  <a:srgbClr val="7030A0"/>
                </a:solidFill>
              </a:rPr>
              <a:t>not</a:t>
            </a:r>
            <a:r>
              <a:rPr lang="en-US" sz="2400" dirty="0" smtClean="0">
                <a:solidFill>
                  <a:srgbClr val="7030A0"/>
                </a:solidFill>
              </a:rPr>
              <a:t> a descendant of A in the DFS tree</a:t>
            </a:r>
            <a:endParaRPr lang="en-US" sz="2400" dirty="0">
              <a:solidFill>
                <a:srgbClr val="7030A0"/>
              </a:solidFill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sz="2000" b="1" dirty="0" smtClean="0">
                <a:solidFill>
                  <a:srgbClr val="FF7F00"/>
                </a:solidFill>
              </a:rPr>
              <a:t>Then we must have gotten to B before we got to A. </a:t>
            </a:r>
            <a:r>
              <a:rPr lang="en-US" sz="2000" dirty="0" smtClean="0">
                <a:solidFill>
                  <a:srgbClr val="FF7F00"/>
                </a:solidFill>
              </a:rPr>
              <a:t>Otherwise we would have explored B from A, and B </a:t>
            </a:r>
            <a:r>
              <a:rPr lang="en-US" sz="2000" b="1" dirty="0" smtClean="0">
                <a:solidFill>
                  <a:srgbClr val="FF7F00"/>
                </a:solidFill>
              </a:rPr>
              <a:t>would</a:t>
            </a:r>
            <a:r>
              <a:rPr lang="en-US" sz="2000" dirty="0" smtClean="0">
                <a:solidFill>
                  <a:srgbClr val="FF7F00"/>
                </a:solidFill>
              </a:rPr>
              <a:t> have been a descendant of A in the DFS tree. </a:t>
            </a:r>
          </a:p>
          <a:p>
            <a:pPr marL="285750" indent="-285750">
              <a:buFont typeface="Arial" charset="0"/>
              <a:buChar char="•"/>
            </a:pPr>
            <a:endParaRPr lang="en-US" sz="2800" dirty="0" smtClean="0"/>
          </a:p>
          <a:p>
            <a:pPr marL="285750" indent="-285750">
              <a:buFont typeface="Arial" charset="0"/>
              <a:buChar char="•"/>
            </a:pPr>
            <a:endParaRPr lang="en-US" sz="2800" dirty="0" smtClean="0"/>
          </a:p>
          <a:p>
            <a:pPr marL="285750" indent="-285750">
              <a:buFont typeface="Arial" charset="0"/>
              <a:buChar char="•"/>
            </a:pPr>
            <a:endParaRPr lang="en-US" sz="2800" dirty="0"/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either way, </a:t>
            </a:r>
            <a:r>
              <a:rPr lang="en-US" sz="2800" dirty="0" err="1" smtClean="0">
                <a:solidFill>
                  <a:srgbClr val="FF0000"/>
                </a:solidFill>
              </a:rPr>
              <a:t>B.finishTime</a:t>
            </a:r>
            <a:r>
              <a:rPr lang="en-US" sz="2800" dirty="0" smtClean="0">
                <a:solidFill>
                  <a:srgbClr val="FF0000"/>
                </a:solidFill>
              </a:rPr>
              <a:t> &lt; </a:t>
            </a:r>
            <a:r>
              <a:rPr lang="en-US" sz="2800" dirty="0" err="1" smtClean="0">
                <a:solidFill>
                  <a:srgbClr val="FF0000"/>
                </a:solidFill>
              </a:rPr>
              <a:t>A.finishTime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6523651" y="1493386"/>
            <a:ext cx="2620348" cy="5172018"/>
            <a:chOff x="6523651" y="1493386"/>
            <a:chExt cx="2620348" cy="517201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7325478" y="1493386"/>
              <a:ext cx="1818521" cy="988962"/>
            </a:xfrm>
            <a:prstGeom prst="rect">
              <a:avLst/>
            </a:prstGeom>
          </p:spPr>
        </p:pic>
        <p:grpSp>
          <p:nvGrpSpPr>
            <p:cNvPr id="19" name="Group 18"/>
            <p:cNvGrpSpPr/>
            <p:nvPr/>
          </p:nvGrpSpPr>
          <p:grpSpPr>
            <a:xfrm>
              <a:off x="6523651" y="2350986"/>
              <a:ext cx="2303943" cy="4314418"/>
              <a:chOff x="6523651" y="2350986"/>
              <a:chExt cx="2303943" cy="4314418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7626982" y="2350986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 flipH="1">
                <a:off x="7525848" y="2816946"/>
                <a:ext cx="410411" cy="506288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Oval 22"/>
              <p:cNvSpPr/>
              <p:nvPr/>
            </p:nvSpPr>
            <p:spPr>
              <a:xfrm>
                <a:off x="7216571" y="3323234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 flipH="1">
                <a:off x="7458290" y="3789194"/>
                <a:ext cx="67558" cy="348396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/>
              <p:cNvSpPr/>
              <p:nvPr/>
            </p:nvSpPr>
            <p:spPr>
              <a:xfrm>
                <a:off x="7149013" y="4137590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6974854" y="5131589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 flipH="1">
                <a:off x="7284131" y="4603550"/>
                <a:ext cx="174159" cy="528039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Oval 27"/>
              <p:cNvSpPr/>
              <p:nvPr/>
            </p:nvSpPr>
            <p:spPr>
              <a:xfrm>
                <a:off x="6523651" y="6199444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" name="Straight Connector 28"/>
              <p:cNvCxnSpPr/>
              <p:nvPr/>
            </p:nvCxnSpPr>
            <p:spPr>
              <a:xfrm flipH="1">
                <a:off x="6832928" y="5597549"/>
                <a:ext cx="451203" cy="601895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Oval 29"/>
              <p:cNvSpPr/>
              <p:nvPr/>
            </p:nvSpPr>
            <p:spPr>
              <a:xfrm>
                <a:off x="7851424" y="6125588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1" name="Straight Connector 30"/>
              <p:cNvCxnSpPr>
                <a:endCxn id="30" idx="1"/>
              </p:cNvCxnSpPr>
              <p:nvPr/>
            </p:nvCxnSpPr>
            <p:spPr>
              <a:xfrm>
                <a:off x="7454956" y="5531232"/>
                <a:ext cx="487053" cy="662594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/>
              <p:cNvSpPr/>
              <p:nvPr/>
            </p:nvSpPr>
            <p:spPr>
              <a:xfrm>
                <a:off x="8209041" y="3432003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A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3" name="Straight Connector 32"/>
              <p:cNvCxnSpPr/>
              <p:nvPr/>
            </p:nvCxnSpPr>
            <p:spPr>
              <a:xfrm>
                <a:off x="7936259" y="2816946"/>
                <a:ext cx="582059" cy="615057"/>
              </a:xfrm>
              <a:prstGeom prst="line">
                <a:avLst/>
              </a:prstGeom>
              <a:ln w="666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Group 33"/>
          <p:cNvGrpSpPr/>
          <p:nvPr/>
        </p:nvGrpSpPr>
        <p:grpSpPr>
          <a:xfrm>
            <a:off x="6523651" y="3556214"/>
            <a:ext cx="1855741" cy="2876210"/>
            <a:chOff x="6523651" y="3556214"/>
            <a:chExt cx="1855741" cy="2876210"/>
          </a:xfrm>
        </p:grpSpPr>
        <p:cxnSp>
          <p:nvCxnSpPr>
            <p:cNvPr id="35" name="Straight Connector 34"/>
            <p:cNvCxnSpPr>
              <a:stCxn id="30" idx="7"/>
            </p:cNvCxnSpPr>
            <p:nvPr/>
          </p:nvCxnSpPr>
          <p:spPr>
            <a:xfrm flipH="1" flipV="1">
              <a:off x="7744539" y="3720956"/>
              <a:ext cx="634853" cy="2472870"/>
            </a:xfrm>
            <a:prstGeom prst="line">
              <a:avLst/>
            </a:prstGeom>
            <a:ln w="53975">
              <a:solidFill>
                <a:schemeClr val="accent4"/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6523651" y="3556214"/>
              <a:ext cx="692920" cy="2876210"/>
            </a:xfrm>
            <a:prstGeom prst="line">
              <a:avLst/>
            </a:prstGeom>
            <a:ln w="53975">
              <a:solidFill>
                <a:schemeClr val="accent4"/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7458290" y="4603550"/>
              <a:ext cx="702411" cy="1522038"/>
            </a:xfrm>
            <a:prstGeom prst="line">
              <a:avLst/>
            </a:prstGeom>
            <a:ln w="53975">
              <a:solidFill>
                <a:schemeClr val="accent4"/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2575718" y="2613452"/>
            <a:ext cx="4294393" cy="826598"/>
            <a:chOff x="608536" y="2214857"/>
            <a:chExt cx="5735664" cy="1132636"/>
          </a:xfrm>
        </p:grpSpPr>
        <p:cxnSp>
          <p:nvCxnSpPr>
            <p:cNvPr id="39" name="Straight Connector 38"/>
            <p:cNvCxnSpPr/>
            <p:nvPr/>
          </p:nvCxnSpPr>
          <p:spPr>
            <a:xfrm flipH="1">
              <a:off x="860612" y="3323234"/>
              <a:ext cx="5217459" cy="0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608536" y="2611211"/>
              <a:ext cx="1696956" cy="5060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accent4"/>
                  </a:solidFill>
                </a:rPr>
                <a:t>A.startTime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545333" y="2214857"/>
              <a:ext cx="1798867" cy="5060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>
                  <a:solidFill>
                    <a:schemeClr val="accent4"/>
                  </a:solidFill>
                </a:rPr>
                <a:t>A.finishTime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>
              <a:off x="1705161" y="3068299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1994713" y="2229545"/>
              <a:ext cx="1684708" cy="5060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accent1"/>
                  </a:solidFill>
                </a:rPr>
                <a:t>B.startTime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cxnSp>
          <p:nvCxnSpPr>
            <p:cNvPr id="44" name="Straight Connector 43"/>
            <p:cNvCxnSpPr>
              <a:stCxn id="43" idx="2"/>
            </p:cNvCxnSpPr>
            <p:nvPr/>
          </p:nvCxnSpPr>
          <p:spPr>
            <a:xfrm flipH="1">
              <a:off x="2802849" y="2735617"/>
              <a:ext cx="34219" cy="611876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3205150" y="2608706"/>
              <a:ext cx="1786620" cy="5060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>
                  <a:solidFill>
                    <a:schemeClr val="accent1"/>
                  </a:solidFill>
                </a:rPr>
                <a:t>B.finishTime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 flipH="1">
              <a:off x="3995964" y="3038987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41" idx="2"/>
            </p:cNvCxnSpPr>
            <p:nvPr/>
          </p:nvCxnSpPr>
          <p:spPr>
            <a:xfrm flipH="1">
              <a:off x="5427853" y="2720930"/>
              <a:ext cx="16913" cy="597251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57778" y="9818"/>
            <a:ext cx="347548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What </a:t>
            </a:r>
            <a:r>
              <a:rPr lang="en-US" sz="2400" b="1" smtClean="0"/>
              <a:t>it should have been</a:t>
            </a:r>
            <a:endParaRPr lang="en-US" sz="2400" b="1" dirty="0"/>
          </a:p>
        </p:txBody>
      </p:sp>
      <p:cxnSp>
        <p:nvCxnSpPr>
          <p:cNvPr id="48" name="Straight Connector 47"/>
          <p:cNvCxnSpPr>
            <a:endCxn id="32" idx="5"/>
          </p:cNvCxnSpPr>
          <p:nvPr/>
        </p:nvCxnSpPr>
        <p:spPr>
          <a:xfrm flipV="1">
            <a:off x="8531793" y="3829725"/>
            <a:ext cx="205216" cy="2516501"/>
          </a:xfrm>
          <a:prstGeom prst="line">
            <a:avLst/>
          </a:prstGeom>
          <a:ln w="53975">
            <a:solidFill>
              <a:schemeClr val="accent4"/>
            </a:solidFill>
            <a:prstDash val="sysDot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2174717" y="5253344"/>
            <a:ext cx="4131788" cy="872245"/>
            <a:chOff x="825714" y="2152310"/>
            <a:chExt cx="5518486" cy="1195183"/>
          </a:xfrm>
        </p:grpSpPr>
        <p:cxnSp>
          <p:nvCxnSpPr>
            <p:cNvPr id="52" name="Straight Connector 51"/>
            <p:cNvCxnSpPr/>
            <p:nvPr/>
          </p:nvCxnSpPr>
          <p:spPr>
            <a:xfrm flipH="1">
              <a:off x="860612" y="3323234"/>
              <a:ext cx="5217459" cy="0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3209786" y="2593192"/>
              <a:ext cx="1696956" cy="5060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>
                  <a:solidFill>
                    <a:schemeClr val="accent4"/>
                  </a:solidFill>
                </a:rPr>
                <a:t>A.startTime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545333" y="2214857"/>
              <a:ext cx="1798867" cy="5060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>
                  <a:solidFill>
                    <a:schemeClr val="accent4"/>
                  </a:solidFill>
                </a:rPr>
                <a:t>A.finishTime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  <p:cxnSp>
          <p:nvCxnSpPr>
            <p:cNvPr id="55" name="Straight Connector 54"/>
            <p:cNvCxnSpPr/>
            <p:nvPr/>
          </p:nvCxnSpPr>
          <p:spPr>
            <a:xfrm flipH="1">
              <a:off x="1705161" y="3068299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825714" y="2635556"/>
              <a:ext cx="1684708" cy="5060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accent1"/>
                  </a:solidFill>
                </a:rPr>
                <a:t>B.startTime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 flipH="1">
              <a:off x="2802849" y="2735617"/>
              <a:ext cx="34219" cy="611876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1828749" y="2152310"/>
              <a:ext cx="1786620" cy="5060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accent1"/>
                  </a:solidFill>
                </a:rPr>
                <a:t>B.finishTime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cxnSp>
          <p:nvCxnSpPr>
            <p:cNvPr id="59" name="Straight Connector 58"/>
            <p:cNvCxnSpPr/>
            <p:nvPr/>
          </p:nvCxnSpPr>
          <p:spPr>
            <a:xfrm flipH="1">
              <a:off x="3995964" y="3038987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>
              <a:off x="5427853" y="2720930"/>
              <a:ext cx="16913" cy="597251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 rot="20514831">
            <a:off x="373678" y="4053265"/>
            <a:ext cx="3132132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Note: the start times are in different orders in these two cases!  That’s why start times don’t work.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51027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Enough of review</a:t>
            </a:r>
            <a:br>
              <a:rPr lang="en-US" dirty="0" smtClean="0"/>
            </a:br>
            <a:r>
              <a:rPr lang="en-US" dirty="0" smtClean="0"/>
              <a:t>(and enough of my shortcomings)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8650" y="2637873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chemeClr val="accent4"/>
                </a:solidFill>
                <a:latin typeface="+mn-lt"/>
              </a:rPr>
              <a:t>Strongly connected components</a:t>
            </a:r>
            <a:endParaRPr lang="en-US" dirty="0">
              <a:solidFill>
                <a:schemeClr val="accent4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9589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Strongly connected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354" y="1745419"/>
            <a:ext cx="8674376" cy="1970456"/>
          </a:xfrm>
        </p:spPr>
        <p:txBody>
          <a:bodyPr/>
          <a:lstStyle/>
          <a:p>
            <a:r>
              <a:rPr lang="en-US" dirty="0" smtClean="0"/>
              <a:t>A directed graph G = (V,E) is </a:t>
            </a:r>
            <a:r>
              <a:rPr lang="en-US" b="1" dirty="0" smtClean="0">
                <a:solidFill>
                  <a:schemeClr val="accent1"/>
                </a:solidFill>
              </a:rPr>
              <a:t>strongly connected</a:t>
            </a:r>
            <a:r>
              <a:rPr lang="en-US" dirty="0" smtClean="0"/>
              <a:t> if: 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for all </a:t>
            </a:r>
            <a:r>
              <a:rPr lang="en-US" dirty="0" err="1" smtClean="0">
                <a:solidFill>
                  <a:srgbClr val="7030A0"/>
                </a:solidFill>
              </a:rPr>
              <a:t>v,w</a:t>
            </a:r>
            <a:r>
              <a:rPr lang="en-US" dirty="0" smtClean="0">
                <a:solidFill>
                  <a:srgbClr val="7030A0"/>
                </a:solidFill>
              </a:rPr>
              <a:t> in V:</a:t>
            </a:r>
          </a:p>
          <a:p>
            <a:pPr lvl="1"/>
            <a:r>
              <a:rPr lang="en-US" dirty="0" smtClean="0"/>
              <a:t>there is a path </a:t>
            </a:r>
            <a:r>
              <a:rPr lang="en-US" dirty="0" smtClean="0">
                <a:solidFill>
                  <a:srgbClr val="FF0000"/>
                </a:solidFill>
              </a:rPr>
              <a:t>from v to w </a:t>
            </a:r>
            <a:r>
              <a:rPr lang="en-US" dirty="0" smtClean="0"/>
              <a:t>and </a:t>
            </a:r>
          </a:p>
          <a:p>
            <a:pPr lvl="1"/>
            <a:r>
              <a:rPr lang="en-US" dirty="0" smtClean="0"/>
              <a:t>there is a path </a:t>
            </a:r>
            <a:r>
              <a:rPr lang="en-US" dirty="0" smtClean="0">
                <a:solidFill>
                  <a:schemeClr val="accent4"/>
                </a:solidFill>
              </a:rPr>
              <a:t>from w to v</a:t>
            </a:r>
            <a:r>
              <a:rPr lang="en-US" dirty="0" smtClean="0">
                <a:solidFill>
                  <a:srgbClr val="7030A0"/>
                </a:solidFill>
              </a:rPr>
              <a:t>.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926884" y="4500127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894531" y="4195327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000537" y="5090235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708977" y="4195327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stCxn id="4" idx="6"/>
            <a:endCxn id="5" idx="3"/>
          </p:cNvCxnSpPr>
          <p:nvPr/>
        </p:nvCxnSpPr>
        <p:spPr>
          <a:xfrm flipV="1">
            <a:off x="1440920" y="4613273"/>
            <a:ext cx="528890" cy="13168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5" idx="5"/>
            <a:endCxn id="6" idx="1"/>
          </p:cNvCxnSpPr>
          <p:nvPr/>
        </p:nvCxnSpPr>
        <p:spPr>
          <a:xfrm>
            <a:off x="2333288" y="4613273"/>
            <a:ext cx="742528" cy="54867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7"/>
            <a:endCxn id="7" idx="3"/>
          </p:cNvCxnSpPr>
          <p:nvPr/>
        </p:nvCxnSpPr>
        <p:spPr>
          <a:xfrm flipV="1">
            <a:off x="3439294" y="4613273"/>
            <a:ext cx="344962" cy="54867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7" idx="1"/>
            <a:endCxn id="5" idx="6"/>
          </p:cNvCxnSpPr>
          <p:nvPr/>
        </p:nvCxnSpPr>
        <p:spPr>
          <a:xfrm flipH="1">
            <a:off x="2408567" y="4267035"/>
            <a:ext cx="1375689" cy="17311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5" idx="2"/>
            <a:endCxn id="4" idx="7"/>
          </p:cNvCxnSpPr>
          <p:nvPr/>
        </p:nvCxnSpPr>
        <p:spPr>
          <a:xfrm flipH="1">
            <a:off x="1365641" y="4440154"/>
            <a:ext cx="528890" cy="13168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5107842" y="4428419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6075489" y="4123619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7181495" y="5018527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7889935" y="4123619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9" name="Straight Connector 28"/>
          <p:cNvCxnSpPr>
            <a:stCxn id="27" idx="6"/>
            <a:endCxn id="28" idx="3"/>
          </p:cNvCxnSpPr>
          <p:nvPr/>
        </p:nvCxnSpPr>
        <p:spPr>
          <a:xfrm flipV="1">
            <a:off x="5621878" y="4541565"/>
            <a:ext cx="528890" cy="13168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8" idx="5"/>
            <a:endCxn id="29" idx="1"/>
          </p:cNvCxnSpPr>
          <p:nvPr/>
        </p:nvCxnSpPr>
        <p:spPr>
          <a:xfrm>
            <a:off x="6514246" y="4541565"/>
            <a:ext cx="742528" cy="54867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9" idx="7"/>
            <a:endCxn id="30" idx="3"/>
          </p:cNvCxnSpPr>
          <p:nvPr/>
        </p:nvCxnSpPr>
        <p:spPr>
          <a:xfrm flipV="1">
            <a:off x="7620252" y="4541565"/>
            <a:ext cx="344962" cy="54867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30" idx="1"/>
            <a:endCxn id="28" idx="6"/>
          </p:cNvCxnSpPr>
          <p:nvPr/>
        </p:nvCxnSpPr>
        <p:spPr>
          <a:xfrm flipH="1">
            <a:off x="6589525" y="4195327"/>
            <a:ext cx="1375689" cy="17311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272209" y="6029739"/>
            <a:ext cx="2242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strongly connected</a:t>
            </a:r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5550368" y="5973596"/>
            <a:ext cx="2559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strongly connected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3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 animBg="1"/>
      <p:bldP spid="25" grpId="0" animBg="1"/>
      <p:bldP spid="26" grpId="0" animBg="1"/>
      <p:bldP spid="27" grpId="0" animBg="1"/>
      <p:bldP spid="28" grpId="0" animBg="1"/>
      <p:bldP spid="34" grpId="0"/>
      <p:bldP spid="3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541" y="358679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We can decompose a graph into </a:t>
            </a:r>
            <a:br>
              <a:rPr lang="en-US" sz="4000" dirty="0" smtClean="0"/>
            </a:br>
            <a:r>
              <a:rPr lang="en-US" b="1" dirty="0" smtClean="0">
                <a:solidFill>
                  <a:schemeClr val="accent1"/>
                </a:solidFill>
              </a:rPr>
              <a:t>strongly connected components </a:t>
            </a:r>
            <a:r>
              <a:rPr lang="en-US" sz="3600" dirty="0" smtClean="0">
                <a:solidFill>
                  <a:srgbClr val="FF0000"/>
                </a:solidFill>
              </a:rPr>
              <a:t>(SCCs)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926884" y="4208583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894531" y="3903783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000537" y="4798691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708977" y="3903783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stCxn id="6" idx="6"/>
            <a:endCxn id="7" idx="3"/>
          </p:cNvCxnSpPr>
          <p:nvPr/>
        </p:nvCxnSpPr>
        <p:spPr>
          <a:xfrm flipV="1">
            <a:off x="1440920" y="4321729"/>
            <a:ext cx="528890" cy="13168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7" idx="5"/>
            <a:endCxn id="8" idx="1"/>
          </p:cNvCxnSpPr>
          <p:nvPr/>
        </p:nvCxnSpPr>
        <p:spPr>
          <a:xfrm>
            <a:off x="2333288" y="4321729"/>
            <a:ext cx="742528" cy="54867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8" idx="7"/>
            <a:endCxn id="9" idx="3"/>
          </p:cNvCxnSpPr>
          <p:nvPr/>
        </p:nvCxnSpPr>
        <p:spPr>
          <a:xfrm flipV="1">
            <a:off x="3439294" y="4321729"/>
            <a:ext cx="344962" cy="54867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9" idx="1"/>
            <a:endCxn id="7" idx="6"/>
          </p:cNvCxnSpPr>
          <p:nvPr/>
        </p:nvCxnSpPr>
        <p:spPr>
          <a:xfrm flipH="1">
            <a:off x="2408567" y="3975491"/>
            <a:ext cx="1375689" cy="17311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2"/>
            <a:endCxn id="6" idx="7"/>
          </p:cNvCxnSpPr>
          <p:nvPr/>
        </p:nvCxnSpPr>
        <p:spPr>
          <a:xfrm flipH="1">
            <a:off x="1365641" y="4148610"/>
            <a:ext cx="528890" cy="13168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5062419" y="3008875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678825" y="2086969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5935843" y="3701156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6366754" y="2835756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52" name="Straight Connector 251"/>
          <p:cNvCxnSpPr>
            <a:stCxn id="17" idx="5"/>
            <a:endCxn id="19" idx="2"/>
          </p:cNvCxnSpPr>
          <p:nvPr/>
        </p:nvCxnSpPr>
        <p:spPr>
          <a:xfrm>
            <a:off x="5501176" y="3426821"/>
            <a:ext cx="434667" cy="5191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7" name="Straight Connector 476"/>
          <p:cNvCxnSpPr>
            <a:stCxn id="19" idx="7"/>
            <a:endCxn id="20" idx="4"/>
          </p:cNvCxnSpPr>
          <p:nvPr/>
        </p:nvCxnSpPr>
        <p:spPr>
          <a:xfrm flipV="1">
            <a:off x="6374600" y="3325410"/>
            <a:ext cx="249172" cy="44745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4" name="Straight Connector 603"/>
          <p:cNvCxnSpPr>
            <a:stCxn id="20" idx="1"/>
            <a:endCxn id="18" idx="6"/>
          </p:cNvCxnSpPr>
          <p:nvPr/>
        </p:nvCxnSpPr>
        <p:spPr>
          <a:xfrm flipH="1" flipV="1">
            <a:off x="6192861" y="2331796"/>
            <a:ext cx="249172" cy="575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7" name="Straight Connector 606"/>
          <p:cNvCxnSpPr>
            <a:stCxn id="18" idx="3"/>
            <a:endCxn id="17" idx="7"/>
          </p:cNvCxnSpPr>
          <p:nvPr/>
        </p:nvCxnSpPr>
        <p:spPr>
          <a:xfrm flipH="1">
            <a:off x="5501176" y="2504915"/>
            <a:ext cx="252928" cy="575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4" name="Straight Connector 613"/>
          <p:cNvCxnSpPr>
            <a:stCxn id="17" idx="3"/>
            <a:endCxn id="7" idx="7"/>
          </p:cNvCxnSpPr>
          <p:nvPr/>
        </p:nvCxnSpPr>
        <p:spPr>
          <a:xfrm flipH="1">
            <a:off x="4147734" y="3426821"/>
            <a:ext cx="989964" cy="54867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7" name="Oval 616"/>
          <p:cNvSpPr/>
          <p:nvPr/>
        </p:nvSpPr>
        <p:spPr>
          <a:xfrm>
            <a:off x="7319709" y="5252699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18" name="Oval 617"/>
          <p:cNvSpPr/>
          <p:nvPr/>
        </p:nvSpPr>
        <p:spPr>
          <a:xfrm>
            <a:off x="7993231" y="4035416"/>
            <a:ext cx="514036" cy="4896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19" name="Straight Connector 618"/>
          <p:cNvCxnSpPr/>
          <p:nvPr/>
        </p:nvCxnSpPr>
        <p:spPr>
          <a:xfrm flipV="1">
            <a:off x="7758466" y="4525070"/>
            <a:ext cx="491783" cy="79933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0" name="Straight Connector 619"/>
          <p:cNvCxnSpPr>
            <a:stCxn id="618" idx="3"/>
            <a:endCxn id="617" idx="0"/>
          </p:cNvCxnSpPr>
          <p:nvPr/>
        </p:nvCxnSpPr>
        <p:spPr>
          <a:xfrm flipH="1">
            <a:off x="7576727" y="4453362"/>
            <a:ext cx="491783" cy="79933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3" name="Oval 622"/>
          <p:cNvSpPr/>
          <p:nvPr/>
        </p:nvSpPr>
        <p:spPr>
          <a:xfrm>
            <a:off x="95449" y="3410146"/>
            <a:ext cx="5064502" cy="2270279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4" name="Oval 623"/>
          <p:cNvSpPr/>
          <p:nvPr/>
        </p:nvSpPr>
        <p:spPr>
          <a:xfrm rot="20697205">
            <a:off x="4832759" y="1874266"/>
            <a:ext cx="2350240" cy="2630294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5" name="Oval 624"/>
          <p:cNvSpPr/>
          <p:nvPr/>
        </p:nvSpPr>
        <p:spPr>
          <a:xfrm rot="2194906">
            <a:off x="7159864" y="3592378"/>
            <a:ext cx="1638052" cy="2630294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3" name="TextBox 632"/>
          <p:cNvSpPr txBox="1"/>
          <p:nvPr/>
        </p:nvSpPr>
        <p:spPr>
          <a:xfrm>
            <a:off x="546233" y="1764432"/>
            <a:ext cx="40904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At least, we can in theory.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How do we do this algorithmically?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634" name="TextBox 633"/>
          <p:cNvSpPr txBox="1"/>
          <p:nvPr/>
        </p:nvSpPr>
        <p:spPr>
          <a:xfrm>
            <a:off x="55079" y="5915839"/>
            <a:ext cx="7009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4"/>
                </a:solidFill>
              </a:rPr>
              <a:t>Note: </a:t>
            </a:r>
            <a:r>
              <a:rPr lang="en-US" dirty="0" smtClean="0">
                <a:solidFill>
                  <a:schemeClr val="accent4"/>
                </a:solidFill>
              </a:rPr>
              <a:t>it’s not immediately obvious that we can even do this in theory!  The reason why is because “</a:t>
            </a:r>
            <a:r>
              <a:rPr lang="en-US" b="1" dirty="0" smtClean="0">
                <a:solidFill>
                  <a:schemeClr val="accent1"/>
                </a:solidFill>
              </a:rPr>
              <a:t>two vertices are reachable from each other</a:t>
            </a:r>
            <a:r>
              <a:rPr lang="en-US" dirty="0" smtClean="0">
                <a:solidFill>
                  <a:schemeClr val="accent4"/>
                </a:solidFill>
              </a:rPr>
              <a:t>” is an </a:t>
            </a:r>
            <a:r>
              <a:rPr lang="en-US" b="1" dirty="0" smtClean="0">
                <a:solidFill>
                  <a:schemeClr val="accent1"/>
                </a:solidFill>
              </a:rPr>
              <a:t>equivalence relation</a:t>
            </a:r>
            <a:r>
              <a:rPr lang="en-US" dirty="0" smtClean="0">
                <a:solidFill>
                  <a:schemeClr val="accent4"/>
                </a:solidFill>
              </a:rPr>
              <a:t>, and the SCCs are </a:t>
            </a:r>
            <a:r>
              <a:rPr lang="en-US" b="1" dirty="0" smtClean="0">
                <a:solidFill>
                  <a:schemeClr val="accent1"/>
                </a:solidFill>
              </a:rPr>
              <a:t>equivalence classes.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57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3" grpId="0"/>
      <p:bldP spid="63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016" y="209114"/>
            <a:ext cx="7886700" cy="1325563"/>
          </a:xfrm>
        </p:spPr>
        <p:txBody>
          <a:bodyPr/>
          <a:lstStyle/>
          <a:p>
            <a:r>
              <a:rPr lang="en-US" dirty="0" smtClean="0"/>
              <a:t>Why do we </a:t>
            </a:r>
            <a:r>
              <a:rPr lang="en-US" smtClean="0"/>
              <a:t>care </a:t>
            </a:r>
            <a:br>
              <a:rPr lang="en-US" smtClean="0"/>
            </a:br>
            <a:r>
              <a:rPr lang="en-US" smtClean="0"/>
              <a:t>about SCCs?</a:t>
            </a:r>
            <a:endParaRPr lang="en-US" dirty="0">
              <a:solidFill>
                <a:schemeClr val="accent4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048549" y="827257"/>
            <a:ext cx="2623931" cy="682448"/>
            <a:chOff x="2409006" y="1949469"/>
            <a:chExt cx="2623931" cy="682448"/>
          </a:xfrm>
        </p:grpSpPr>
        <p:sp>
          <p:nvSpPr>
            <p:cNvPr id="4" name="Oval 3"/>
            <p:cNvSpPr/>
            <p:nvPr/>
          </p:nvSpPr>
          <p:spPr>
            <a:xfrm>
              <a:off x="2409006" y="1957456"/>
              <a:ext cx="2623931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    </a:t>
              </a:r>
              <a:r>
                <a:rPr lang="en-US" dirty="0" err="1" smtClean="0">
                  <a:solidFill>
                    <a:schemeClr val="tx1"/>
                  </a:solidFill>
                </a:rPr>
                <a:t>stanford.edu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4109478" y="3507818"/>
            <a:ext cx="2716695" cy="674461"/>
            <a:chOff x="4373217" y="4553521"/>
            <a:chExt cx="2716695" cy="674461"/>
          </a:xfrm>
        </p:grpSpPr>
        <p:sp>
          <p:nvSpPr>
            <p:cNvPr id="5" name="Oval 4"/>
            <p:cNvSpPr/>
            <p:nvPr/>
          </p:nvSpPr>
          <p:spPr>
            <a:xfrm>
              <a:off x="4373217" y="4553521"/>
              <a:ext cx="2716695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      </a:t>
              </a:r>
              <a:r>
                <a:rPr lang="en-US" dirty="0" err="1" smtClean="0">
                  <a:solidFill>
                    <a:schemeClr val="tx1"/>
                  </a:solidFill>
                </a:rPr>
                <a:t>berkeley.edu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2687103" y="2058675"/>
            <a:ext cx="2780723" cy="674461"/>
            <a:chOff x="1791276" y="2771622"/>
            <a:chExt cx="2780723" cy="674461"/>
          </a:xfrm>
        </p:grpSpPr>
        <p:sp>
          <p:nvSpPr>
            <p:cNvPr id="6" name="Oval 5"/>
            <p:cNvSpPr/>
            <p:nvPr/>
          </p:nvSpPr>
          <p:spPr>
            <a:xfrm>
              <a:off x="1791276" y="2771622"/>
              <a:ext cx="2780723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  </a:t>
              </a:r>
              <a:r>
                <a:rPr lang="en-US" dirty="0" err="1" smtClean="0">
                  <a:solidFill>
                    <a:schemeClr val="tx1"/>
                  </a:solidFill>
                </a:rPr>
                <a:t>wikipedia.org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25" name="Group 24"/>
          <p:cNvGrpSpPr/>
          <p:nvPr/>
        </p:nvGrpSpPr>
        <p:grpSpPr>
          <a:xfrm>
            <a:off x="3576905" y="4834669"/>
            <a:ext cx="3300590" cy="1208222"/>
            <a:chOff x="3789322" y="5555199"/>
            <a:chExt cx="3300590" cy="1208222"/>
          </a:xfrm>
        </p:grpSpPr>
        <p:sp>
          <p:nvSpPr>
            <p:cNvPr id="19" name="Oval 18"/>
            <p:cNvSpPr/>
            <p:nvPr/>
          </p:nvSpPr>
          <p:spPr>
            <a:xfrm>
              <a:off x="4287491" y="5555199"/>
              <a:ext cx="2802421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      google image  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 </a:t>
              </a:r>
              <a:r>
                <a:rPr lang="en-US" dirty="0" smtClean="0">
                  <a:solidFill>
                    <a:schemeClr val="tx1"/>
                  </a:solidFill>
                </a:rPr>
                <a:t>        search for “puppies”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89322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27" name="Group 26"/>
          <p:cNvGrpSpPr/>
          <p:nvPr/>
        </p:nvGrpSpPr>
        <p:grpSpPr>
          <a:xfrm>
            <a:off x="6360514" y="5877116"/>
            <a:ext cx="2802421" cy="886305"/>
            <a:chOff x="6100880" y="4456403"/>
            <a:chExt cx="2802421" cy="886305"/>
          </a:xfrm>
        </p:grpSpPr>
        <p:sp>
          <p:nvSpPr>
            <p:cNvPr id="20" name="Oval 19"/>
            <p:cNvSpPr/>
            <p:nvPr/>
          </p:nvSpPr>
          <p:spPr>
            <a:xfrm>
              <a:off x="6100880" y="4481642"/>
              <a:ext cx="2802421" cy="8421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      Google terms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 </a:t>
              </a:r>
              <a:r>
                <a:rPr lang="en-US" dirty="0" smtClean="0">
                  <a:solidFill>
                    <a:schemeClr val="tx1"/>
                  </a:solidFill>
                </a:rPr>
                <a:t>       and conditions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29" name="Group 28"/>
          <p:cNvGrpSpPr/>
          <p:nvPr/>
        </p:nvGrpSpPr>
        <p:grpSpPr>
          <a:xfrm>
            <a:off x="253656" y="3805806"/>
            <a:ext cx="2327847" cy="747715"/>
            <a:chOff x="1714065" y="4234327"/>
            <a:chExt cx="2327847" cy="747715"/>
          </a:xfrm>
        </p:grpSpPr>
        <p:sp>
          <p:nvSpPr>
            <p:cNvPr id="28" name="Oval 27"/>
            <p:cNvSpPr/>
            <p:nvPr/>
          </p:nvSpPr>
          <p:spPr>
            <a:xfrm>
              <a:off x="1714065" y="4273570"/>
              <a:ext cx="2327847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      4chan.org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91277" y="4234327"/>
              <a:ext cx="789586" cy="747715"/>
            </a:xfrm>
            <a:prstGeom prst="rect">
              <a:avLst/>
            </a:prstGeom>
          </p:spPr>
        </p:pic>
      </p:grpSp>
      <p:grpSp>
        <p:nvGrpSpPr>
          <p:cNvPr id="31" name="Group 30"/>
          <p:cNvGrpSpPr/>
          <p:nvPr/>
        </p:nvGrpSpPr>
        <p:grpSpPr>
          <a:xfrm>
            <a:off x="55378" y="4834669"/>
            <a:ext cx="2348881" cy="720745"/>
            <a:chOff x="622263" y="4802118"/>
            <a:chExt cx="2348881" cy="720745"/>
          </a:xfrm>
        </p:grpSpPr>
        <p:sp>
          <p:nvSpPr>
            <p:cNvPr id="30" name="Oval 29"/>
            <p:cNvSpPr/>
            <p:nvPr/>
          </p:nvSpPr>
          <p:spPr>
            <a:xfrm>
              <a:off x="643297" y="4848402"/>
              <a:ext cx="2327847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    </a:t>
              </a:r>
              <a:r>
                <a:rPr lang="en-US" dirty="0" err="1" smtClean="0">
                  <a:solidFill>
                    <a:schemeClr val="tx1"/>
                  </a:solidFill>
                </a:rPr>
                <a:t>reddit.com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2263" y="4802118"/>
              <a:ext cx="960993" cy="720745"/>
            </a:xfrm>
            <a:prstGeom prst="rect">
              <a:avLst/>
            </a:prstGeom>
          </p:spPr>
        </p:pic>
      </p:grpSp>
      <p:sp>
        <p:nvSpPr>
          <p:cNvPr id="34" name="TextBox 33"/>
          <p:cNvSpPr txBox="1"/>
          <p:nvPr/>
        </p:nvSpPr>
        <p:spPr>
          <a:xfrm>
            <a:off x="667721" y="1520840"/>
            <a:ext cx="3053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Consider the internet:</a:t>
            </a:r>
            <a:endParaRPr lang="en-US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6346781" y="2011410"/>
            <a:ext cx="2651398" cy="768989"/>
            <a:chOff x="6251903" y="2066728"/>
            <a:chExt cx="2651398" cy="768989"/>
          </a:xfrm>
        </p:grpSpPr>
        <p:sp>
          <p:nvSpPr>
            <p:cNvPr id="7" name="Oval 6"/>
            <p:cNvSpPr/>
            <p:nvPr/>
          </p:nvSpPr>
          <p:spPr>
            <a:xfrm>
              <a:off x="6251903" y="2113993"/>
              <a:ext cx="2651398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r>
                <a:rPr lang="en-US" dirty="0" err="1" smtClean="0">
                  <a:solidFill>
                    <a:schemeClr val="tx1"/>
                  </a:solidFill>
                </a:rPr>
                <a:t>nytimes.com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cxnSp>
        <p:nvCxnSpPr>
          <p:cNvPr id="37" name="Straight Connector 36"/>
          <p:cNvCxnSpPr>
            <a:stCxn id="4" idx="2"/>
            <a:endCxn id="6" idx="0"/>
          </p:cNvCxnSpPr>
          <p:nvPr/>
        </p:nvCxnSpPr>
        <p:spPr>
          <a:xfrm flipH="1">
            <a:off x="4077465" y="1172475"/>
            <a:ext cx="971084" cy="88620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6" idx="7"/>
          </p:cNvCxnSpPr>
          <p:nvPr/>
        </p:nvCxnSpPr>
        <p:spPr>
          <a:xfrm flipV="1">
            <a:off x="5060599" y="1466559"/>
            <a:ext cx="407226" cy="69088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7" idx="0"/>
            <a:endCxn id="4" idx="5"/>
          </p:cNvCxnSpPr>
          <p:nvPr/>
        </p:nvCxnSpPr>
        <p:spPr>
          <a:xfrm flipH="1" flipV="1">
            <a:off x="7288214" y="1410932"/>
            <a:ext cx="384266" cy="64774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6" idx="6"/>
            <a:endCxn id="7" idx="2"/>
          </p:cNvCxnSpPr>
          <p:nvPr/>
        </p:nvCxnSpPr>
        <p:spPr>
          <a:xfrm>
            <a:off x="5467826" y="2395906"/>
            <a:ext cx="878955" cy="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5" idx="0"/>
          </p:cNvCxnSpPr>
          <p:nvPr/>
        </p:nvCxnSpPr>
        <p:spPr>
          <a:xfrm flipV="1">
            <a:off x="5467826" y="1517692"/>
            <a:ext cx="333127" cy="1990126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1683026" y="4519510"/>
            <a:ext cx="79513" cy="36144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016371" y="4519510"/>
            <a:ext cx="0" cy="36144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7" idx="4"/>
            <a:endCxn id="19" idx="7"/>
          </p:cNvCxnSpPr>
          <p:nvPr/>
        </p:nvCxnSpPr>
        <p:spPr>
          <a:xfrm flipH="1">
            <a:off x="6467090" y="2733136"/>
            <a:ext cx="1205390" cy="226961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5" idx="4"/>
            <a:endCxn id="19" idx="0"/>
          </p:cNvCxnSpPr>
          <p:nvPr/>
        </p:nvCxnSpPr>
        <p:spPr>
          <a:xfrm>
            <a:off x="5467826" y="4182279"/>
            <a:ext cx="8459" cy="65239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6" idx="4"/>
          </p:cNvCxnSpPr>
          <p:nvPr/>
        </p:nvCxnSpPr>
        <p:spPr>
          <a:xfrm>
            <a:off x="4077465" y="2733136"/>
            <a:ext cx="814912" cy="226961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5875054" y="1517692"/>
            <a:ext cx="252092" cy="3392006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19" idx="6"/>
            <a:endCxn id="20" idx="0"/>
          </p:cNvCxnSpPr>
          <p:nvPr/>
        </p:nvCxnSpPr>
        <p:spPr>
          <a:xfrm>
            <a:off x="6877495" y="5408523"/>
            <a:ext cx="884230" cy="49383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 flipV="1">
            <a:off x="6718852" y="5555414"/>
            <a:ext cx="569362" cy="3469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8748" y="5771951"/>
            <a:ext cx="3786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Let’s ignore this corner of the internet for now</a:t>
            </a:r>
            <a:r>
              <a:rPr lang="mr-IN" dirty="0" smtClean="0">
                <a:solidFill>
                  <a:schemeClr val="accent1"/>
                </a:solidFill>
              </a:rPr>
              <a:t>…</a:t>
            </a:r>
            <a:r>
              <a:rPr lang="en-US" dirty="0" smtClean="0">
                <a:solidFill>
                  <a:schemeClr val="accent1"/>
                </a:solidFill>
              </a:rPr>
              <a:t>but everything today works fine if the graph is disconnected.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81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016" y="209114"/>
            <a:ext cx="7886700" cy="1325563"/>
          </a:xfrm>
        </p:spPr>
        <p:txBody>
          <a:bodyPr/>
          <a:lstStyle/>
          <a:p>
            <a:r>
              <a:rPr lang="en-US" dirty="0" smtClean="0"/>
              <a:t>Why do we </a:t>
            </a:r>
            <a:r>
              <a:rPr lang="en-US" smtClean="0"/>
              <a:t>care </a:t>
            </a:r>
            <a:br>
              <a:rPr lang="en-US" smtClean="0"/>
            </a:br>
            <a:r>
              <a:rPr lang="en-US" smtClean="0"/>
              <a:t>about SCCs?</a:t>
            </a:r>
            <a:endParaRPr lang="en-US" dirty="0">
              <a:solidFill>
                <a:schemeClr val="accent4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048549" y="827257"/>
            <a:ext cx="2623931" cy="682448"/>
            <a:chOff x="2409006" y="1949469"/>
            <a:chExt cx="2623931" cy="682448"/>
          </a:xfrm>
        </p:grpSpPr>
        <p:sp>
          <p:nvSpPr>
            <p:cNvPr id="4" name="Oval 3"/>
            <p:cNvSpPr/>
            <p:nvPr/>
          </p:nvSpPr>
          <p:spPr>
            <a:xfrm>
              <a:off x="2409006" y="1957456"/>
              <a:ext cx="2623931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    </a:t>
              </a:r>
              <a:r>
                <a:rPr lang="en-US" dirty="0" err="1" smtClean="0">
                  <a:solidFill>
                    <a:schemeClr val="tx1"/>
                  </a:solidFill>
                </a:rPr>
                <a:t>stanford.edu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4109478" y="3507818"/>
            <a:ext cx="2716695" cy="674461"/>
            <a:chOff x="4373217" y="4553521"/>
            <a:chExt cx="2716695" cy="674461"/>
          </a:xfrm>
        </p:grpSpPr>
        <p:sp>
          <p:nvSpPr>
            <p:cNvPr id="5" name="Oval 4"/>
            <p:cNvSpPr/>
            <p:nvPr/>
          </p:nvSpPr>
          <p:spPr>
            <a:xfrm>
              <a:off x="4373217" y="4553521"/>
              <a:ext cx="2716695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      </a:t>
              </a:r>
              <a:r>
                <a:rPr lang="en-US" dirty="0" err="1" smtClean="0">
                  <a:solidFill>
                    <a:schemeClr val="tx1"/>
                  </a:solidFill>
                </a:rPr>
                <a:t>berkeley.edu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2687103" y="2058675"/>
            <a:ext cx="2780723" cy="674461"/>
            <a:chOff x="1791276" y="2771622"/>
            <a:chExt cx="2780723" cy="674461"/>
          </a:xfrm>
        </p:grpSpPr>
        <p:sp>
          <p:nvSpPr>
            <p:cNvPr id="6" name="Oval 5"/>
            <p:cNvSpPr/>
            <p:nvPr/>
          </p:nvSpPr>
          <p:spPr>
            <a:xfrm>
              <a:off x="1791276" y="2771622"/>
              <a:ext cx="2780723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  </a:t>
              </a:r>
              <a:r>
                <a:rPr lang="en-US" dirty="0" err="1" smtClean="0">
                  <a:solidFill>
                    <a:schemeClr val="tx1"/>
                  </a:solidFill>
                </a:rPr>
                <a:t>wikipedia.org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25" name="Group 24"/>
          <p:cNvGrpSpPr/>
          <p:nvPr/>
        </p:nvGrpSpPr>
        <p:grpSpPr>
          <a:xfrm>
            <a:off x="3576905" y="4834669"/>
            <a:ext cx="3300590" cy="1208222"/>
            <a:chOff x="3789322" y="5555199"/>
            <a:chExt cx="3300590" cy="1208222"/>
          </a:xfrm>
        </p:grpSpPr>
        <p:sp>
          <p:nvSpPr>
            <p:cNvPr id="19" name="Oval 18"/>
            <p:cNvSpPr/>
            <p:nvPr/>
          </p:nvSpPr>
          <p:spPr>
            <a:xfrm>
              <a:off x="4287491" y="5555199"/>
              <a:ext cx="2802421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      google image  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 </a:t>
              </a:r>
              <a:r>
                <a:rPr lang="en-US" dirty="0" smtClean="0">
                  <a:solidFill>
                    <a:schemeClr val="tx1"/>
                  </a:solidFill>
                </a:rPr>
                <a:t>        search for “puppies”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89322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27" name="Group 26"/>
          <p:cNvGrpSpPr/>
          <p:nvPr/>
        </p:nvGrpSpPr>
        <p:grpSpPr>
          <a:xfrm>
            <a:off x="6360514" y="5877116"/>
            <a:ext cx="2802421" cy="886305"/>
            <a:chOff x="6100880" y="4456403"/>
            <a:chExt cx="2802421" cy="886305"/>
          </a:xfrm>
        </p:grpSpPr>
        <p:sp>
          <p:nvSpPr>
            <p:cNvPr id="20" name="Oval 19"/>
            <p:cNvSpPr/>
            <p:nvPr/>
          </p:nvSpPr>
          <p:spPr>
            <a:xfrm>
              <a:off x="6100880" y="4481642"/>
              <a:ext cx="2802421" cy="8421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      Google terms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 </a:t>
              </a:r>
              <a:r>
                <a:rPr lang="en-US" dirty="0" smtClean="0">
                  <a:solidFill>
                    <a:schemeClr val="tx1"/>
                  </a:solidFill>
                </a:rPr>
                <a:t>       and conditions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sp>
        <p:nvSpPr>
          <p:cNvPr id="34" name="TextBox 33"/>
          <p:cNvSpPr txBox="1"/>
          <p:nvPr/>
        </p:nvSpPr>
        <p:spPr>
          <a:xfrm>
            <a:off x="667721" y="1520840"/>
            <a:ext cx="3053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Consider the internet:</a:t>
            </a:r>
            <a:endParaRPr lang="en-US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6346781" y="2011410"/>
            <a:ext cx="2651398" cy="768989"/>
            <a:chOff x="6251903" y="2066728"/>
            <a:chExt cx="2651398" cy="768989"/>
          </a:xfrm>
        </p:grpSpPr>
        <p:sp>
          <p:nvSpPr>
            <p:cNvPr id="7" name="Oval 6"/>
            <p:cNvSpPr/>
            <p:nvPr/>
          </p:nvSpPr>
          <p:spPr>
            <a:xfrm>
              <a:off x="6251903" y="2113993"/>
              <a:ext cx="2651398" cy="67446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r>
                <a:rPr lang="en-US" dirty="0" err="1" smtClean="0">
                  <a:solidFill>
                    <a:schemeClr val="tx1"/>
                  </a:solidFill>
                </a:rPr>
                <a:t>nytimes.com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cxnSp>
        <p:nvCxnSpPr>
          <p:cNvPr id="37" name="Straight Connector 36"/>
          <p:cNvCxnSpPr>
            <a:stCxn id="4" idx="2"/>
            <a:endCxn id="6" idx="0"/>
          </p:cNvCxnSpPr>
          <p:nvPr/>
        </p:nvCxnSpPr>
        <p:spPr>
          <a:xfrm flipH="1">
            <a:off x="4077465" y="1172475"/>
            <a:ext cx="971084" cy="88620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6" idx="7"/>
          </p:cNvCxnSpPr>
          <p:nvPr/>
        </p:nvCxnSpPr>
        <p:spPr>
          <a:xfrm flipV="1">
            <a:off x="5060599" y="1466559"/>
            <a:ext cx="407226" cy="69088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7" idx="0"/>
            <a:endCxn id="4" idx="5"/>
          </p:cNvCxnSpPr>
          <p:nvPr/>
        </p:nvCxnSpPr>
        <p:spPr>
          <a:xfrm flipH="1" flipV="1">
            <a:off x="7288214" y="1410932"/>
            <a:ext cx="384266" cy="64774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6" idx="6"/>
            <a:endCxn id="7" idx="2"/>
          </p:cNvCxnSpPr>
          <p:nvPr/>
        </p:nvCxnSpPr>
        <p:spPr>
          <a:xfrm>
            <a:off x="5467826" y="2395906"/>
            <a:ext cx="878955" cy="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5" idx="0"/>
          </p:cNvCxnSpPr>
          <p:nvPr/>
        </p:nvCxnSpPr>
        <p:spPr>
          <a:xfrm flipV="1">
            <a:off x="5467826" y="1517692"/>
            <a:ext cx="333127" cy="1990126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7" idx="4"/>
            <a:endCxn id="19" idx="7"/>
          </p:cNvCxnSpPr>
          <p:nvPr/>
        </p:nvCxnSpPr>
        <p:spPr>
          <a:xfrm flipH="1">
            <a:off x="6467090" y="2733136"/>
            <a:ext cx="1205390" cy="226961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5" idx="4"/>
            <a:endCxn id="19" idx="0"/>
          </p:cNvCxnSpPr>
          <p:nvPr/>
        </p:nvCxnSpPr>
        <p:spPr>
          <a:xfrm>
            <a:off x="5467826" y="4182279"/>
            <a:ext cx="8459" cy="652390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6" idx="4"/>
          </p:cNvCxnSpPr>
          <p:nvPr/>
        </p:nvCxnSpPr>
        <p:spPr>
          <a:xfrm>
            <a:off x="4077465" y="2733136"/>
            <a:ext cx="814912" cy="226961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5875054" y="1517692"/>
            <a:ext cx="252092" cy="3392006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19" idx="6"/>
            <a:endCxn id="20" idx="0"/>
          </p:cNvCxnSpPr>
          <p:nvPr/>
        </p:nvCxnSpPr>
        <p:spPr>
          <a:xfrm>
            <a:off x="6877495" y="5408523"/>
            <a:ext cx="884230" cy="49383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 flipV="1">
            <a:off x="6718852" y="5555414"/>
            <a:ext cx="569362" cy="3469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2"/>
          <p:cNvSpPr/>
          <p:nvPr/>
        </p:nvSpPr>
        <p:spPr>
          <a:xfrm>
            <a:off x="2133342" y="229418"/>
            <a:ext cx="7062069" cy="3118670"/>
          </a:xfrm>
          <a:custGeom>
            <a:avLst/>
            <a:gdLst>
              <a:gd name="connsiteX0" fmla="*/ 5884223 w 7062069"/>
              <a:gd name="connsiteY0" fmla="*/ 168147 h 3118670"/>
              <a:gd name="connsiteX1" fmla="*/ 3936154 w 7062069"/>
              <a:gd name="connsiteY1" fmla="*/ 115139 h 3118670"/>
              <a:gd name="connsiteX2" fmla="*/ 1988084 w 7062069"/>
              <a:gd name="connsiteY2" fmla="*/ 963278 h 3118670"/>
              <a:gd name="connsiteX3" fmla="*/ 1232710 w 7062069"/>
              <a:gd name="connsiteY3" fmla="*/ 1519869 h 3118670"/>
              <a:gd name="connsiteX4" fmla="*/ 119528 w 7062069"/>
              <a:gd name="connsiteY4" fmla="*/ 1970443 h 3118670"/>
              <a:gd name="connsiteX5" fmla="*/ 146032 w 7062069"/>
              <a:gd name="connsiteY5" fmla="*/ 3017365 h 3118670"/>
              <a:gd name="connsiteX6" fmla="*/ 1139945 w 7062069"/>
              <a:gd name="connsiteY6" fmla="*/ 3070373 h 3118670"/>
              <a:gd name="connsiteX7" fmla="*/ 5128849 w 7062069"/>
              <a:gd name="connsiteY7" fmla="*/ 2951104 h 3118670"/>
              <a:gd name="connsiteX8" fmla="*/ 6785371 w 7062069"/>
              <a:gd name="connsiteY8" fmla="*/ 2818582 h 3118670"/>
              <a:gd name="connsiteX9" fmla="*/ 6970901 w 7062069"/>
              <a:gd name="connsiteY9" fmla="*/ 1586130 h 3118670"/>
              <a:gd name="connsiteX10" fmla="*/ 5884223 w 7062069"/>
              <a:gd name="connsiteY10" fmla="*/ 168147 h 311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62069" h="3118670">
                <a:moveTo>
                  <a:pt x="5884223" y="168147"/>
                </a:moveTo>
                <a:cubicBezTo>
                  <a:pt x="5378432" y="-77018"/>
                  <a:pt x="4585510" y="-17383"/>
                  <a:pt x="3936154" y="115139"/>
                </a:cubicBezTo>
                <a:cubicBezTo>
                  <a:pt x="3286798" y="247661"/>
                  <a:pt x="2438658" y="729156"/>
                  <a:pt x="1988084" y="963278"/>
                </a:cubicBezTo>
                <a:cubicBezTo>
                  <a:pt x="1537510" y="1197400"/>
                  <a:pt x="1544136" y="1352008"/>
                  <a:pt x="1232710" y="1519869"/>
                </a:cubicBezTo>
                <a:cubicBezTo>
                  <a:pt x="921284" y="1687730"/>
                  <a:pt x="300641" y="1720860"/>
                  <a:pt x="119528" y="1970443"/>
                </a:cubicBezTo>
                <a:cubicBezTo>
                  <a:pt x="-61585" y="2220026"/>
                  <a:pt x="-24038" y="2834043"/>
                  <a:pt x="146032" y="3017365"/>
                </a:cubicBezTo>
                <a:cubicBezTo>
                  <a:pt x="316102" y="3200687"/>
                  <a:pt x="309476" y="3081416"/>
                  <a:pt x="1139945" y="3070373"/>
                </a:cubicBezTo>
                <a:cubicBezTo>
                  <a:pt x="1970414" y="3059330"/>
                  <a:pt x="4187945" y="2993069"/>
                  <a:pt x="5128849" y="2951104"/>
                </a:cubicBezTo>
                <a:cubicBezTo>
                  <a:pt x="6069753" y="2909139"/>
                  <a:pt x="6478362" y="3046078"/>
                  <a:pt x="6785371" y="2818582"/>
                </a:cubicBezTo>
                <a:cubicBezTo>
                  <a:pt x="7092380" y="2591086"/>
                  <a:pt x="7127718" y="2030078"/>
                  <a:pt x="6970901" y="1586130"/>
                </a:cubicBezTo>
                <a:cubicBezTo>
                  <a:pt x="6814084" y="1142182"/>
                  <a:pt x="6390014" y="413312"/>
                  <a:pt x="5884223" y="168147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576905" y="3420169"/>
            <a:ext cx="3937078" cy="1165083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 rot="927894">
            <a:off x="3388571" y="4943907"/>
            <a:ext cx="6157037" cy="1825825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01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104533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What are </a:t>
            </a:r>
            <a:r>
              <a:rPr lang="en-US" smtClean="0"/>
              <a:t>the SCCs of </a:t>
            </a:r>
            <a:r>
              <a:rPr lang="en-US" dirty="0" smtClean="0"/>
              <a:t>the internet?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8382828" cy="503237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In real life, turns out there’s one “giant” one.</a:t>
            </a:r>
          </a:p>
          <a:p>
            <a:pPr lvl="1"/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and then a bunch of tendrils.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More generally: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Strongly connected components tell you about </a:t>
            </a:r>
            <a:r>
              <a:rPr lang="en-US" b="1" dirty="0" smtClean="0">
                <a:solidFill>
                  <a:srgbClr val="C00000"/>
                </a:solidFill>
              </a:rPr>
              <a:t>communities.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Lots of graph algorithms only make sense on SCCs.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(So some times we want to find the SCCs as a first step)</a:t>
            </a:r>
            <a:endParaRPr lang="en-US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Eg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was talking to an economist the other day who has to first break up his labor market data into SCCs in order to make sense of it.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31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find SCCs?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370305"/>
          </a:xfrm>
        </p:spPr>
        <p:txBody>
          <a:bodyPr>
            <a:normAutofit/>
          </a:bodyPr>
          <a:lstStyle/>
          <a:p>
            <a:r>
              <a:rPr lang="en-US" dirty="0" smtClean="0"/>
              <a:t>Consider all possible decompositions and check.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accent1"/>
                </a:solidFill>
              </a:rPr>
              <a:t>For each pair (</a:t>
            </a:r>
            <a:r>
              <a:rPr lang="en-US" dirty="0" err="1" smtClean="0">
                <a:solidFill>
                  <a:schemeClr val="accent1"/>
                </a:solidFill>
              </a:rPr>
              <a:t>u,v</a:t>
            </a:r>
            <a:r>
              <a:rPr lang="en-US" dirty="0" smtClean="0">
                <a:solidFill>
                  <a:schemeClr val="accent1"/>
                </a:solidFill>
              </a:rPr>
              <a:t>)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/>
              <a:t>use DFS to find if there are paths </a:t>
            </a:r>
            <a:r>
              <a:rPr lang="en-US" dirty="0" smtClean="0">
                <a:solidFill>
                  <a:srgbClr val="FF0000"/>
                </a:solidFill>
              </a:rPr>
              <a:t>u to v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F0000"/>
                </a:solidFill>
              </a:rPr>
              <a:t>v to u.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Aggregate accordingly.</a:t>
            </a:r>
          </a:p>
          <a:p>
            <a:r>
              <a:rPr lang="en-US" dirty="0" smtClean="0"/>
              <a:t>Running time: </a:t>
            </a:r>
            <a:r>
              <a:rPr lang="en-US" i="1" dirty="0" smtClean="0">
                <a:solidFill>
                  <a:srgbClr val="7030A0"/>
                </a:solidFill>
              </a:rPr>
              <a:t>[on board]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8539" y="1444487"/>
            <a:ext cx="1895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Try 1: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8538" y="2519986"/>
            <a:ext cx="1895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Try 2: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40626" y="6347791"/>
            <a:ext cx="428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(Definitely </a:t>
            </a:r>
            <a:r>
              <a:rPr lang="en-US" b="1" i="1" dirty="0" smtClean="0">
                <a:solidFill>
                  <a:srgbClr val="FF0000"/>
                </a:solidFill>
              </a:rPr>
              <a:t>not</a:t>
            </a:r>
            <a:r>
              <a:rPr lang="en-US" dirty="0" smtClean="0">
                <a:solidFill>
                  <a:srgbClr val="FF0000"/>
                </a:solidFill>
              </a:rPr>
              <a:t> any better than O(n</a:t>
            </a:r>
            <a:r>
              <a:rPr lang="en-US" baseline="30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))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06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4" grpId="0"/>
      <p:bldP spid="5" grpId="0"/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Pre-Lecture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80046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Run DFS starting at D: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That will identify SCCs</a:t>
            </a:r>
            <a:r>
              <a:rPr lang="mr-IN" dirty="0" smtClean="0"/>
              <a:t>…</a:t>
            </a:r>
            <a:endParaRPr lang="en-US" dirty="0" smtClean="0"/>
          </a:p>
          <a:p>
            <a:r>
              <a:rPr lang="en-US" dirty="0" smtClean="0"/>
              <a:t>Issues: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How do we know where to start DFS?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It wouldn’t have found the SCCs if we started from A.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320" y="2252869"/>
            <a:ext cx="5004162" cy="222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68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Algorithm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35936"/>
            <a:ext cx="8515350" cy="4813714"/>
          </a:xfrm>
        </p:spPr>
        <p:txBody>
          <a:bodyPr>
            <a:normAutofit/>
          </a:bodyPr>
          <a:lstStyle/>
          <a:p>
            <a:r>
              <a:rPr lang="en-US" dirty="0" smtClean="0"/>
              <a:t>Do DFS to create a </a:t>
            </a:r>
            <a:r>
              <a:rPr lang="en-US" b="1" dirty="0" smtClean="0">
                <a:solidFill>
                  <a:srgbClr val="7030A0"/>
                </a:solidFill>
              </a:rPr>
              <a:t>DFS forest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Choose starting vertices in any order.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K</a:t>
            </a:r>
            <a:r>
              <a:rPr lang="en-US" dirty="0" smtClean="0">
                <a:solidFill>
                  <a:schemeClr val="accent4"/>
                </a:solidFill>
              </a:rPr>
              <a:t>eep track of finishing times</a:t>
            </a:r>
            <a:r>
              <a:rPr lang="en-US" dirty="0" smtClean="0">
                <a:solidFill>
                  <a:schemeClr val="accent1"/>
                </a:solidFill>
              </a:rPr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Reverse all the edges in the graph.</a:t>
            </a:r>
          </a:p>
          <a:p>
            <a:r>
              <a:rPr lang="en-US" dirty="0" smtClean="0"/>
              <a:t>Do DFS again to create </a:t>
            </a:r>
            <a:r>
              <a:rPr lang="en-US" b="1" dirty="0" smtClean="0">
                <a:solidFill>
                  <a:schemeClr val="accent2"/>
                </a:solidFill>
              </a:rPr>
              <a:t>another DFS forest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This time, order the nodes in the reverse order of the finishing times that they had from the first DFS run.</a:t>
            </a:r>
          </a:p>
          <a:p>
            <a:r>
              <a:rPr lang="en-US" dirty="0" smtClean="0"/>
              <a:t>The SCCs are the different trees in the </a:t>
            </a:r>
            <a:r>
              <a:rPr lang="en-US" b="1" dirty="0" smtClean="0">
                <a:solidFill>
                  <a:schemeClr val="accent2"/>
                </a:solidFill>
              </a:rPr>
              <a:t>second DFS forest.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9008" y="1468541"/>
            <a:ext cx="2862470" cy="21468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" y="1229024"/>
            <a:ext cx="4479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solidFill>
                  <a:srgbClr val="FF7F00"/>
                </a:solidFill>
              </a:rPr>
              <a:t>Running time: O(n + m)</a:t>
            </a:r>
            <a:endParaRPr lang="en-US" sz="2400">
              <a:solidFill>
                <a:srgbClr val="FF7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06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789" y="5659214"/>
            <a:ext cx="7886700" cy="1325563"/>
          </a:xfrm>
        </p:spPr>
        <p:txBody>
          <a:bodyPr/>
          <a:lstStyle/>
          <a:p>
            <a:r>
              <a:rPr lang="en-US" dirty="0" smtClean="0"/>
              <a:t>But let’s break that down a bit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1039" y="1028989"/>
            <a:ext cx="6567280" cy="67089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(See </a:t>
            </a:r>
            <a:r>
              <a:rPr lang="en-US" sz="2000" dirty="0" err="1" smtClean="0"/>
              <a:t>IPython</a:t>
            </a:r>
            <a:r>
              <a:rPr lang="en-US" sz="2000" dirty="0" smtClean="0"/>
              <a:t> notebook)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4457"/>
            <a:ext cx="9144000" cy="415412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43729" y="13826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Look, it works!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83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4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rot="2831201">
            <a:off x="1366963" y="2728386"/>
            <a:ext cx="1675353" cy="4520258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80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Start with an arbitrary vertex and do DFS.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36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Start with an arbitrary vertex and do DFS.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Start:0</a:t>
            </a:r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23657">
            <a:off x="5272287" y="22805"/>
            <a:ext cx="721144" cy="10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2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Start with an arbitrary vertex and do DFS.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Start:0</a:t>
            </a:r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  <a:endParaRPr lang="en-US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6429" y="711265"/>
            <a:ext cx="721144" cy="10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98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Start with an arbitrary vertex and do DFS.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Start:0</a:t>
            </a:r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Start:2</a:t>
            </a:r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5360" y="2912798"/>
            <a:ext cx="721144" cy="10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9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Start with an arbitrary vertex and do DFS.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Start:0</a:t>
            </a:r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Start:2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Start:3</a:t>
            </a:r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788" y="4612052"/>
            <a:ext cx="721144" cy="10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8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Start with an arbitrary vertex and do DFS.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Start:0</a:t>
            </a:r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Start:2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788" y="4612052"/>
            <a:ext cx="721144" cy="10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85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Start with an arbitrary vertex and do DFS.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Start:0</a:t>
            </a:r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4762" y="2912798"/>
            <a:ext cx="721144" cy="10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5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Start with an arbitrary vertex and do DFS.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Start:0</a:t>
            </a:r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6298" y="697816"/>
            <a:ext cx="721144" cy="10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Start with an arbitrary vertex and do DFS.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Start:0</a:t>
            </a:r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  <a:endParaRPr lang="en-US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6858" y="2055903"/>
            <a:ext cx="721144" cy="10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7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Start with an arbitrary vertex and do DFS.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Start:0</a:t>
            </a:r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8398" y="2074108"/>
            <a:ext cx="721144" cy="10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3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Start with an arbitrary vertex and do DFS.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Start:0</a:t>
            </a:r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2116" y="708477"/>
            <a:ext cx="721144" cy="10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18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5679" y="5475820"/>
            <a:ext cx="4022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Start with an arbitrary vertex and do DFS.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86668">
            <a:off x="5276523" y="-28574"/>
            <a:ext cx="721144" cy="10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40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022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Start with an arbitrary vertex and do DFS.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 smtClean="0">
                <a:solidFill>
                  <a:schemeClr val="accent5"/>
                </a:solidFill>
              </a:rPr>
              <a:t>     Repeat until done.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86668">
            <a:off x="5276523" y="-28574"/>
            <a:ext cx="721144" cy="10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8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022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Start with an arbitrary vertex and do DFS.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 smtClean="0">
                <a:solidFill>
                  <a:schemeClr val="accent5"/>
                </a:solidFill>
              </a:rPr>
              <a:t>     Repeat until done.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8897" y="2566022"/>
            <a:ext cx="710634" cy="109206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86668">
            <a:off x="5276523" y="-28574"/>
            <a:ext cx="721144" cy="10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6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022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US" sz="2400" dirty="0" smtClean="0"/>
              <a:t>Reverse all the edges.  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0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022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US" sz="2400" dirty="0" smtClean="0"/>
              <a:t>Reverse all the edges.  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78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04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accent6"/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86668">
            <a:off x="4631584" y="2568298"/>
            <a:ext cx="652371" cy="92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66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accent1"/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one DFS 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86668">
            <a:off x="4631584" y="2568298"/>
            <a:ext cx="652371" cy="92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00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one DFS 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86668">
            <a:off x="4631584" y="2568298"/>
            <a:ext cx="652371" cy="92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2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one DFS 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86668">
            <a:off x="5342396" y="91931"/>
            <a:ext cx="652371" cy="92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46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one DFS 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61599">
            <a:off x="7926771" y="2170573"/>
            <a:ext cx="652371" cy="92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03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one DFS 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3606515" y="791705"/>
            <a:ext cx="652371" cy="9251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32661" y="6247433"/>
            <a:ext cx="4536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Notice that I’m not changing the start and finish times </a:t>
            </a:r>
            <a:r>
              <a:rPr lang="mr-IN" sz="1600" b="1" dirty="0">
                <a:solidFill>
                  <a:schemeClr val="accent1"/>
                </a:solidFill>
              </a:rPr>
              <a:t>–</a:t>
            </a:r>
            <a:r>
              <a:rPr lang="en-US" sz="1600" b="1" dirty="0">
                <a:solidFill>
                  <a:schemeClr val="accent1"/>
                </a:solidFill>
              </a:rPr>
              <a:t> I’m keeping them from the first run.</a:t>
            </a:r>
          </a:p>
        </p:txBody>
      </p:sp>
    </p:spTree>
    <p:extLst>
      <p:ext uri="{BB962C8B-B14F-4D97-AF65-F5344CB8AC3E}">
        <p14:creationId xmlns:p14="http://schemas.microsoft.com/office/powerpoint/2010/main" val="24461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one DFS 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3606515" y="791705"/>
            <a:ext cx="652371" cy="925182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32661" y="6247433"/>
            <a:ext cx="4536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Notice that I’m not changing the start and finish times </a:t>
            </a:r>
            <a:r>
              <a:rPr lang="mr-IN" sz="1600" b="1" dirty="0">
                <a:solidFill>
                  <a:schemeClr val="accent1"/>
                </a:solidFill>
              </a:rPr>
              <a:t>–</a:t>
            </a:r>
            <a:r>
              <a:rPr lang="en-US" sz="1600" b="1" dirty="0">
                <a:solidFill>
                  <a:schemeClr val="accent1"/>
                </a:solidFill>
              </a:rPr>
              <a:t> I’m keeping them from the first run.</a:t>
            </a:r>
          </a:p>
        </p:txBody>
      </p:sp>
    </p:spTree>
    <p:extLst>
      <p:ext uri="{BB962C8B-B14F-4D97-AF65-F5344CB8AC3E}">
        <p14:creationId xmlns:p14="http://schemas.microsoft.com/office/powerpoint/2010/main" val="94006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one DFS 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82926">
            <a:off x="7683716" y="2072533"/>
            <a:ext cx="652371" cy="925182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4932661" y="6247433"/>
            <a:ext cx="4536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Notice that I’m not changing the start and finish times </a:t>
            </a:r>
            <a:r>
              <a:rPr lang="mr-IN" sz="1600" b="1" dirty="0">
                <a:solidFill>
                  <a:schemeClr val="accent1"/>
                </a:solidFill>
              </a:rPr>
              <a:t>–</a:t>
            </a:r>
            <a:r>
              <a:rPr lang="en-US" sz="1600" b="1" dirty="0">
                <a:solidFill>
                  <a:schemeClr val="accent1"/>
                </a:solidFill>
              </a:rPr>
              <a:t> I’m keeping them from the first run.</a:t>
            </a:r>
          </a:p>
        </p:txBody>
      </p:sp>
    </p:spTree>
    <p:extLst>
      <p:ext uri="{BB962C8B-B14F-4D97-AF65-F5344CB8AC3E}">
        <p14:creationId xmlns:p14="http://schemas.microsoft.com/office/powerpoint/2010/main" val="66027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one DFS 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5446708" y="49935"/>
            <a:ext cx="652371" cy="925182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4932661" y="6247433"/>
            <a:ext cx="4536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Notice that I’m not changing the start and finish times </a:t>
            </a:r>
            <a:r>
              <a:rPr lang="mr-IN" sz="1600" b="1" dirty="0">
                <a:solidFill>
                  <a:schemeClr val="accent1"/>
                </a:solidFill>
              </a:rPr>
              <a:t>–</a:t>
            </a:r>
            <a:r>
              <a:rPr lang="en-US" sz="1600" b="1" dirty="0">
                <a:solidFill>
                  <a:schemeClr val="accent1"/>
                </a:solidFill>
              </a:rPr>
              <a:t> I’m keeping them from the first run.</a:t>
            </a:r>
          </a:p>
        </p:txBody>
      </p:sp>
    </p:spTree>
    <p:extLst>
      <p:ext uri="{BB962C8B-B14F-4D97-AF65-F5344CB8AC3E}">
        <p14:creationId xmlns:p14="http://schemas.microsoft.com/office/powerpoint/2010/main" val="118110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one DFS 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68456" y="189134"/>
            <a:ext cx="219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Here’s another DFS </a:t>
            </a:r>
            <a:r>
              <a:rPr lang="en-US" dirty="0" smtClean="0">
                <a:solidFill>
                  <a:srgbClr val="FF0000"/>
                </a:solidFill>
              </a:rPr>
              <a:t>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5446708" y="49935"/>
            <a:ext cx="652371" cy="92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27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1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0" name="Group 9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11" name="Oval 10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20" name="Oval 1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45" name="Group 44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46" name="Oval 45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one DFS 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68456" y="189134"/>
            <a:ext cx="219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Here’s another DFS </a:t>
            </a:r>
            <a:r>
              <a:rPr lang="en-US" dirty="0" smtClean="0">
                <a:solidFill>
                  <a:srgbClr val="FF0000"/>
                </a:solidFill>
              </a:rPr>
              <a:t>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62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2">
              <a:lumMod val="5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one DFS 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68456" y="189134"/>
            <a:ext cx="219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Here’s another DFS </a:t>
            </a:r>
            <a:r>
              <a:rPr lang="en-US" dirty="0" smtClean="0">
                <a:solidFill>
                  <a:srgbClr val="FF0000"/>
                </a:solidFill>
              </a:rPr>
              <a:t>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2464774" y="2965985"/>
            <a:ext cx="652371" cy="925182"/>
          </a:xfrm>
          <a:prstGeom prst="rect">
            <a:avLst/>
          </a:prstGeom>
        </p:spPr>
      </p:pic>
      <p:grpSp>
        <p:nvGrpSpPr>
          <p:cNvPr id="61" name="Group 60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62" name="Oval 61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65" name="Group 64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67" name="Oval 66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69" name="Group 68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70" name="Oval 69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23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one DFS 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68456" y="189134"/>
            <a:ext cx="219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Here’s another DFS </a:t>
            </a:r>
            <a:r>
              <a:rPr lang="en-US" dirty="0" smtClean="0">
                <a:solidFill>
                  <a:srgbClr val="FF0000"/>
                </a:solidFill>
              </a:rPr>
              <a:t>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2">
              <a:lumMod val="50000"/>
            </a:schemeClr>
          </a:solidFill>
        </p:grpSpPr>
        <p:sp>
          <p:nvSpPr>
            <p:cNvPr id="49" name="Oval 48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52" name="Group 51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53" name="Oval 52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56" name="Group 55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57" name="Oval 56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60" name="Group 59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61" name="Oval 60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pic>
        <p:nvPicPr>
          <p:cNvPr id="64" name="Picture 63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466721" y="4825480"/>
            <a:ext cx="652371" cy="92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51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one DFS 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68456" y="189134"/>
            <a:ext cx="219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Here’s another DFS </a:t>
            </a:r>
            <a:r>
              <a:rPr lang="en-US" dirty="0" smtClean="0">
                <a:solidFill>
                  <a:srgbClr val="FF0000"/>
                </a:solidFill>
              </a:rPr>
              <a:t>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2">
              <a:lumMod val="50000"/>
            </a:schemeClr>
          </a:solidFill>
        </p:grpSpPr>
        <p:sp>
          <p:nvSpPr>
            <p:cNvPr id="49" name="Oval 48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52" name="Group 51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53" name="Oval 52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56" name="Group 55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57" name="Oval 56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60" name="Group 59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61" name="Oval 60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pic>
        <p:nvPicPr>
          <p:cNvPr id="64" name="Picture 63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466721" y="4825480"/>
            <a:ext cx="652371" cy="92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91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one DFS 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68456" y="189134"/>
            <a:ext cx="219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Here’s another DFS </a:t>
            </a:r>
            <a:r>
              <a:rPr lang="en-US" dirty="0" smtClean="0">
                <a:solidFill>
                  <a:srgbClr val="FF0000"/>
                </a:solidFill>
              </a:rPr>
              <a:t>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2">
              <a:lumMod val="50000"/>
            </a:schemeClr>
          </a:solidFill>
        </p:grpSpPr>
        <p:sp>
          <p:nvSpPr>
            <p:cNvPr id="49" name="Oval 48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52" name="Group 51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53" name="Oval 52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56" name="Group 55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57" name="Oval 56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60" name="Group 59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61" name="Oval 60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pic>
        <p:nvPicPr>
          <p:cNvPr id="64" name="Picture 63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2530388" y="2965985"/>
            <a:ext cx="652371" cy="92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54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 rot="2831201">
            <a:off x="1366963" y="2728386"/>
            <a:ext cx="1675353" cy="4520258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one DFS 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768456" y="189134"/>
            <a:ext cx="219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Here’s another DFS </a:t>
            </a:r>
            <a:r>
              <a:rPr lang="en-US" dirty="0" smtClean="0">
                <a:solidFill>
                  <a:srgbClr val="FF0000"/>
                </a:solidFill>
              </a:rPr>
              <a:t>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 rot="18986036">
            <a:off x="2364027" y="5057397"/>
            <a:ext cx="219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The last DFS tree!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2">
              <a:lumMod val="50000"/>
            </a:schemeClr>
          </a:solidFill>
        </p:grpSpPr>
        <p:sp>
          <p:nvSpPr>
            <p:cNvPr id="52" name="Oval 51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55" name="Group 54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56" name="Oval 55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59" name="Group 5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60" name="Oval 5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62" name="Group 61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64" name="Oval 63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pic>
        <p:nvPicPr>
          <p:cNvPr id="67" name="Picture 66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81">
            <a:off x="2530388" y="2965985"/>
            <a:ext cx="652371" cy="92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9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4" name="Oval 13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7" name="Oval 16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48" name="Straight Connector 47"/>
          <p:cNvCxnSpPr>
            <a:stCxn id="46" idx="2"/>
            <a:endCxn id="11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0"/>
            <a:endCxn id="46" idx="5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6"/>
            <a:endCxn id="46" idx="3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8" idx="0"/>
            <a:endCxn id="46" idx="4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0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3"/>
            <a:endCxn id="15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" idx="3"/>
            <a:endCxn id="14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1" idx="5"/>
            <a:endCxn id="20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01695" y="5047104"/>
            <a:ext cx="414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2400" dirty="0" smtClean="0"/>
              <a:t>Do DFS again, but this time, start with the vertices with the </a:t>
            </a:r>
            <a:r>
              <a:rPr lang="en-US" sz="2400" dirty="0" smtClean="0">
                <a:solidFill>
                  <a:schemeClr val="accent4"/>
                </a:solidFill>
              </a:rPr>
              <a:t>largest finish time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3327" y="618596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Start:0</a:t>
            </a:r>
          </a:p>
          <a:p>
            <a:r>
              <a:rPr lang="en-US" dirty="0" smtClean="0"/>
              <a:t>Finish:10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70996" y="1710544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</a:t>
            </a:r>
          </a:p>
          <a:p>
            <a:r>
              <a:rPr lang="en-US" dirty="0" smtClean="0"/>
              <a:t>Finish:9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666654" y="357039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Start:2</a:t>
            </a:r>
          </a:p>
          <a:p>
            <a:r>
              <a:rPr lang="en-US" dirty="0" smtClean="0"/>
              <a:t>Finish:5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748807" y="5645709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Start:3</a:t>
            </a:r>
          </a:p>
          <a:p>
            <a:r>
              <a:rPr lang="en-US" dirty="0" smtClean="0"/>
              <a:t>Finish:4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049268" y="3646702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Start:7</a:t>
            </a:r>
          </a:p>
          <a:p>
            <a:r>
              <a:rPr lang="en-US" dirty="0" smtClean="0"/>
              <a:t>Finish:8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061189" y="3152935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Start:11</a:t>
            </a:r>
          </a:p>
          <a:p>
            <a:r>
              <a:rPr lang="en-US" dirty="0" smtClean="0"/>
              <a:t>Finish:12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 rot="2831201">
            <a:off x="1366963" y="2728386"/>
            <a:ext cx="1675353" cy="4520258"/>
          </a:xfrm>
          <a:prstGeom prst="ellipse">
            <a:avLst/>
          </a:prstGeom>
          <a:noFill/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5588924" y="4309917"/>
            <a:ext cx="219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one DFS 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768456" y="189134"/>
            <a:ext cx="219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Here’s another DFS </a:t>
            </a:r>
            <a:r>
              <a:rPr lang="en-US" dirty="0" smtClean="0">
                <a:solidFill>
                  <a:srgbClr val="FF0000"/>
                </a:solidFill>
              </a:rPr>
              <a:t>tree in the DFS forest!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 rot="18986036">
            <a:off x="2364027" y="5057397"/>
            <a:ext cx="219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The last DFS tree!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1303830">
            <a:off x="3386361" y="6076680"/>
            <a:ext cx="2608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Stencil" charset="0"/>
                <a:ea typeface="Stencil" charset="0"/>
                <a:cs typeface="Stencil" charset="0"/>
              </a:rPr>
              <a:t>IT WORKED!</a:t>
            </a:r>
            <a:endParaRPr lang="en-US" sz="2800" dirty="0">
              <a:solidFill>
                <a:srgbClr val="7030A0"/>
              </a:solidFill>
              <a:latin typeface="Stencil" charset="0"/>
              <a:ea typeface="Stencil" charset="0"/>
              <a:cs typeface="Stencil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  <a:solidFill>
            <a:schemeClr val="bg2">
              <a:lumMod val="50000"/>
            </a:schemeClr>
          </a:solidFill>
        </p:grpSpPr>
        <p:sp>
          <p:nvSpPr>
            <p:cNvPr id="52" name="Oval 51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  <a:grpFill/>
          </p:spPr>
        </p:pic>
      </p:grpSp>
      <p:grpSp>
        <p:nvGrpSpPr>
          <p:cNvPr id="55" name="Group 54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56" name="Oval 55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59" name="Group 58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  <a:solidFill>
            <a:schemeClr val="accent1"/>
          </a:solidFill>
        </p:grpSpPr>
        <p:sp>
          <p:nvSpPr>
            <p:cNvPr id="60" name="Oval 59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  <a:noFill/>
          </p:spPr>
        </p:pic>
      </p:grpSp>
      <p:grpSp>
        <p:nvGrpSpPr>
          <p:cNvPr id="62" name="Group 61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64" name="Oval 63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256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question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251" y="1690689"/>
            <a:ext cx="6069497" cy="455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1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/>
          <p:cNvSpPr/>
          <p:nvPr/>
        </p:nvSpPr>
        <p:spPr>
          <a:xfrm rot="2831201">
            <a:off x="1366963" y="2728386"/>
            <a:ext cx="1675353" cy="4520258"/>
          </a:xfrm>
          <a:prstGeom prst="ellipse">
            <a:avLst/>
          </a:prstGeom>
          <a:noFill/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 rot="391388">
            <a:off x="4565034" y="2870116"/>
            <a:ext cx="1675353" cy="1481913"/>
          </a:xfrm>
          <a:prstGeom prst="ellipse">
            <a:avLst/>
          </a:prstGeom>
          <a:noFill/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3009969" y="264067"/>
            <a:ext cx="5826586" cy="3930169"/>
          </a:xfrm>
          <a:custGeom>
            <a:avLst/>
            <a:gdLst>
              <a:gd name="connsiteX0" fmla="*/ 1257231 w 5826586"/>
              <a:gd name="connsiteY0" fmla="*/ 531063 h 3930169"/>
              <a:gd name="connsiteX1" fmla="*/ 289822 w 5826586"/>
              <a:gd name="connsiteY1" fmla="*/ 1167168 h 3930169"/>
              <a:gd name="connsiteX2" fmla="*/ 11527 w 5826586"/>
              <a:gd name="connsiteY2" fmla="*/ 1975550 h 3930169"/>
              <a:gd name="connsiteX3" fmla="*/ 594622 w 5826586"/>
              <a:gd name="connsiteY3" fmla="*/ 2452629 h 3930169"/>
              <a:gd name="connsiteX4" fmla="*/ 2502935 w 5826586"/>
              <a:gd name="connsiteY4" fmla="*/ 2465881 h 3930169"/>
              <a:gd name="connsiteX5" fmla="*/ 3311318 w 5826586"/>
              <a:gd name="connsiteY5" fmla="*/ 2956211 h 3930169"/>
              <a:gd name="connsiteX6" fmla="*/ 4530518 w 5826586"/>
              <a:gd name="connsiteY6" fmla="*/ 3910368 h 3930169"/>
              <a:gd name="connsiteX7" fmla="*/ 5789474 w 5826586"/>
              <a:gd name="connsiteY7" fmla="*/ 3353776 h 3930169"/>
              <a:gd name="connsiteX8" fmla="*/ 5219631 w 5826586"/>
              <a:gd name="connsiteY8" fmla="*/ 650333 h 3930169"/>
              <a:gd name="connsiteX9" fmla="*/ 2529440 w 5826586"/>
              <a:gd name="connsiteY9" fmla="*/ 976 h 3930169"/>
              <a:gd name="connsiteX10" fmla="*/ 1257231 w 5826586"/>
              <a:gd name="connsiteY10" fmla="*/ 531063 h 393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26586" h="3930169">
                <a:moveTo>
                  <a:pt x="1257231" y="531063"/>
                </a:moveTo>
                <a:cubicBezTo>
                  <a:pt x="883961" y="725428"/>
                  <a:pt x="497439" y="926420"/>
                  <a:pt x="289822" y="1167168"/>
                </a:cubicBezTo>
                <a:cubicBezTo>
                  <a:pt x="82205" y="1407916"/>
                  <a:pt x="-39273" y="1761307"/>
                  <a:pt x="11527" y="1975550"/>
                </a:cubicBezTo>
                <a:cubicBezTo>
                  <a:pt x="62327" y="2189794"/>
                  <a:pt x="179387" y="2370907"/>
                  <a:pt x="594622" y="2452629"/>
                </a:cubicBezTo>
                <a:cubicBezTo>
                  <a:pt x="1009857" y="2534351"/>
                  <a:pt x="2050152" y="2381951"/>
                  <a:pt x="2502935" y="2465881"/>
                </a:cubicBezTo>
                <a:cubicBezTo>
                  <a:pt x="2955718" y="2549811"/>
                  <a:pt x="2973388" y="2715463"/>
                  <a:pt x="3311318" y="2956211"/>
                </a:cubicBezTo>
                <a:cubicBezTo>
                  <a:pt x="3649249" y="3196959"/>
                  <a:pt x="4117492" y="3844107"/>
                  <a:pt x="4530518" y="3910368"/>
                </a:cubicBezTo>
                <a:cubicBezTo>
                  <a:pt x="4943544" y="3976629"/>
                  <a:pt x="5674622" y="3897115"/>
                  <a:pt x="5789474" y="3353776"/>
                </a:cubicBezTo>
                <a:cubicBezTo>
                  <a:pt x="5904326" y="2810437"/>
                  <a:pt x="5762970" y="1209133"/>
                  <a:pt x="5219631" y="650333"/>
                </a:cubicBezTo>
                <a:cubicBezTo>
                  <a:pt x="4676292" y="91533"/>
                  <a:pt x="3189840" y="23063"/>
                  <a:pt x="2529440" y="976"/>
                </a:cubicBezTo>
                <a:cubicBezTo>
                  <a:pt x="1869040" y="-21111"/>
                  <a:pt x="1630501" y="336698"/>
                  <a:pt x="1257231" y="531063"/>
                </a:cubicBezTo>
                <a:close/>
              </a:path>
            </a:pathLst>
          </a:custGeom>
          <a:noFill/>
          <a:ln w="4762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883" y="246361"/>
            <a:ext cx="3477579" cy="1253414"/>
          </a:xfrm>
        </p:spPr>
        <p:txBody>
          <a:bodyPr>
            <a:normAutofit/>
          </a:bodyPr>
          <a:lstStyle/>
          <a:p>
            <a:r>
              <a:rPr lang="en-US" smtClean="0"/>
              <a:t>The SCC </a:t>
            </a:r>
            <a:r>
              <a:rPr lang="en-US" dirty="0" smtClean="0"/>
              <a:t>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8080" y="5603263"/>
            <a:ext cx="5125920" cy="1699351"/>
          </a:xfrm>
        </p:spPr>
        <p:txBody>
          <a:bodyPr/>
          <a:lstStyle/>
          <a:p>
            <a:r>
              <a:rPr lang="en-US" dirty="0" smtClean="0"/>
              <a:t>Pretend that each SCC is a vertex in a new graph.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816547" y="3112052"/>
            <a:ext cx="1264269" cy="842731"/>
            <a:chOff x="4373217" y="4464763"/>
            <a:chExt cx="1264269" cy="842731"/>
          </a:xfrm>
        </p:grpSpPr>
        <p:sp>
          <p:nvSpPr>
            <p:cNvPr id="5" name="Oval 4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3477211" y="1524064"/>
            <a:ext cx="1154261" cy="964879"/>
            <a:chOff x="1791276" y="2676798"/>
            <a:chExt cx="995793" cy="769286"/>
          </a:xfrm>
        </p:grpSpPr>
        <p:sp>
          <p:nvSpPr>
            <p:cNvPr id="8" name="Oval 7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0" name="Group 9"/>
          <p:cNvGrpSpPr/>
          <p:nvPr/>
        </p:nvGrpSpPr>
        <p:grpSpPr>
          <a:xfrm>
            <a:off x="2253377" y="3647881"/>
            <a:ext cx="1610963" cy="1208222"/>
            <a:chOff x="4053781" y="5555199"/>
            <a:chExt cx="1610963" cy="1208222"/>
          </a:xfrm>
        </p:grpSpPr>
        <p:sp>
          <p:nvSpPr>
            <p:cNvPr id="11" name="Oval 10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592385" y="5385661"/>
            <a:ext cx="1046441" cy="1067278"/>
            <a:chOff x="6021896" y="4336008"/>
            <a:chExt cx="1046441" cy="1067278"/>
          </a:xfrm>
        </p:grpSpPr>
        <p:sp>
          <p:nvSpPr>
            <p:cNvPr id="14" name="Oval 13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grpSp>
        <p:nvGrpSpPr>
          <p:cNvPr id="16" name="Group 15"/>
          <p:cNvGrpSpPr/>
          <p:nvPr/>
        </p:nvGrpSpPr>
        <p:grpSpPr>
          <a:xfrm>
            <a:off x="7417684" y="2790449"/>
            <a:ext cx="931129" cy="857432"/>
            <a:chOff x="6334072" y="2019168"/>
            <a:chExt cx="931129" cy="857432"/>
          </a:xfrm>
        </p:grpSpPr>
        <p:sp>
          <p:nvSpPr>
            <p:cNvPr id="17" name="Oval 16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5588924" y="560609"/>
            <a:ext cx="1385211" cy="934596"/>
            <a:chOff x="2508568" y="1917700"/>
            <a:chExt cx="913763" cy="706230"/>
          </a:xfrm>
        </p:grpSpPr>
        <p:sp>
          <p:nvSpPr>
            <p:cNvPr id="20" name="Oval 19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cxnSp>
        <p:nvCxnSpPr>
          <p:cNvPr id="22" name="Straight Connector 21"/>
          <p:cNvCxnSpPr>
            <a:endCxn id="13" idx="7"/>
          </p:cNvCxnSpPr>
          <p:nvPr/>
        </p:nvCxnSpPr>
        <p:spPr>
          <a:xfrm flipH="1">
            <a:off x="4462434" y="1024864"/>
            <a:ext cx="1126490" cy="640503"/>
          </a:xfrm>
          <a:prstGeom prst="line">
            <a:avLst/>
          </a:prstGeom>
          <a:ln w="69850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22" idx="0"/>
          </p:cNvCxnSpPr>
          <p:nvPr/>
        </p:nvCxnSpPr>
        <p:spPr>
          <a:xfrm flipH="1" flipV="1">
            <a:off x="6771276" y="1353142"/>
            <a:ext cx="1111973" cy="14373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3" idx="6"/>
          </p:cNvCxnSpPr>
          <p:nvPr/>
        </p:nvCxnSpPr>
        <p:spPr>
          <a:xfrm flipV="1">
            <a:off x="4631472" y="1353142"/>
            <a:ext cx="1160311" cy="6533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0" idx="0"/>
          </p:cNvCxnSpPr>
          <p:nvPr/>
        </p:nvCxnSpPr>
        <p:spPr>
          <a:xfrm flipV="1">
            <a:off x="5448682" y="1489119"/>
            <a:ext cx="832848" cy="162293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22" idx="4"/>
          </p:cNvCxnSpPr>
          <p:nvPr/>
        </p:nvCxnSpPr>
        <p:spPr>
          <a:xfrm flipH="1">
            <a:off x="3646250" y="3647881"/>
            <a:ext cx="4236999" cy="97050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0" idx="3"/>
            <a:endCxn id="17" idx="3"/>
          </p:cNvCxnSpPr>
          <p:nvPr/>
        </p:nvCxnSpPr>
        <p:spPr>
          <a:xfrm flipH="1">
            <a:off x="3864340" y="3831368"/>
            <a:ext cx="1137355" cy="42062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477211" y="1470674"/>
            <a:ext cx="2485359" cy="2279691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3" idx="3"/>
            <a:endCxn id="16" idx="0"/>
          </p:cNvCxnSpPr>
          <p:nvPr/>
        </p:nvCxnSpPr>
        <p:spPr>
          <a:xfrm flipH="1">
            <a:off x="3043485" y="2347640"/>
            <a:ext cx="602764" cy="1300241"/>
          </a:xfrm>
          <a:prstGeom prst="line">
            <a:avLst/>
          </a:prstGeom>
          <a:ln w="69850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1482013" y="4641745"/>
            <a:ext cx="1186740" cy="963328"/>
          </a:xfrm>
          <a:prstGeom prst="line">
            <a:avLst/>
          </a:prstGeom>
          <a:ln w="69850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3" idx="5"/>
            <a:endCxn id="22" idx="2"/>
          </p:cNvCxnSpPr>
          <p:nvPr/>
        </p:nvCxnSpPr>
        <p:spPr>
          <a:xfrm>
            <a:off x="4462434" y="2347640"/>
            <a:ext cx="2955250" cy="871525"/>
          </a:xfrm>
          <a:prstGeom prst="line">
            <a:avLst/>
          </a:prstGeom>
          <a:ln w="69850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1115606" y="4251993"/>
            <a:ext cx="1371482" cy="113366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295" y="1229968"/>
            <a:ext cx="2170217" cy="255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3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SCC graph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274365" y="702365"/>
            <a:ext cx="3631096" cy="289663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95935" y="4900000"/>
            <a:ext cx="1676400" cy="148631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311965" y="4698932"/>
            <a:ext cx="3425688" cy="1882845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705784" y="1972513"/>
            <a:ext cx="1154261" cy="964879"/>
            <a:chOff x="1791276" y="2676798"/>
            <a:chExt cx="995793" cy="769286"/>
          </a:xfrm>
        </p:grpSpPr>
        <p:sp>
          <p:nvSpPr>
            <p:cNvPr id="8" name="Oval 7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0" name="Group 9"/>
          <p:cNvGrpSpPr/>
          <p:nvPr/>
        </p:nvGrpSpPr>
        <p:grpSpPr>
          <a:xfrm>
            <a:off x="7377252" y="2487293"/>
            <a:ext cx="931129" cy="857432"/>
            <a:chOff x="6334072" y="2019168"/>
            <a:chExt cx="931129" cy="857432"/>
          </a:xfrm>
        </p:grpSpPr>
        <p:sp>
          <p:nvSpPr>
            <p:cNvPr id="11" name="Oval 10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6493704" y="948668"/>
            <a:ext cx="1385211" cy="934596"/>
            <a:chOff x="2508568" y="1917700"/>
            <a:chExt cx="913763" cy="706230"/>
          </a:xfrm>
        </p:grpSpPr>
        <p:sp>
          <p:nvSpPr>
            <p:cNvPr id="14" name="Oval 13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6987527" y="5150642"/>
            <a:ext cx="1264269" cy="842731"/>
            <a:chOff x="4373217" y="4464763"/>
            <a:chExt cx="1264269" cy="842731"/>
          </a:xfrm>
        </p:grpSpPr>
        <p:sp>
          <p:nvSpPr>
            <p:cNvPr id="17" name="Oval 16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2986925" y="5135766"/>
            <a:ext cx="1610963" cy="1208222"/>
            <a:chOff x="4053781" y="5555199"/>
            <a:chExt cx="1610963" cy="1208222"/>
          </a:xfrm>
        </p:grpSpPr>
        <p:sp>
          <p:nvSpPr>
            <p:cNvPr id="20" name="Oval 19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22" name="Group 21"/>
          <p:cNvGrpSpPr/>
          <p:nvPr/>
        </p:nvGrpSpPr>
        <p:grpSpPr>
          <a:xfrm>
            <a:off x="1684470" y="5135766"/>
            <a:ext cx="1046441" cy="1067278"/>
            <a:chOff x="6021896" y="4336008"/>
            <a:chExt cx="1046441" cy="1067278"/>
          </a:xfrm>
        </p:grpSpPr>
        <p:sp>
          <p:nvSpPr>
            <p:cNvPr id="23" name="Oval 22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25" name="Straight Connector 24"/>
          <p:cNvCxnSpPr>
            <a:stCxn id="4" idx="3"/>
            <a:endCxn id="6" idx="7"/>
          </p:cNvCxnSpPr>
          <p:nvPr/>
        </p:nvCxnSpPr>
        <p:spPr>
          <a:xfrm flipH="1">
            <a:off x="4235973" y="3174799"/>
            <a:ext cx="1570154" cy="179986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0"/>
            <a:endCxn id="4" idx="4"/>
          </p:cNvCxnSpPr>
          <p:nvPr/>
        </p:nvCxnSpPr>
        <p:spPr>
          <a:xfrm flipH="1" flipV="1">
            <a:off x="7089913" y="3599002"/>
            <a:ext cx="644222" cy="130099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5" idx="2"/>
            <a:endCxn id="6" idx="6"/>
          </p:cNvCxnSpPr>
          <p:nvPr/>
        </p:nvCxnSpPr>
        <p:spPr>
          <a:xfrm flipH="1" flipV="1">
            <a:off x="4737653" y="5640355"/>
            <a:ext cx="2158282" cy="280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42122" y="1550504"/>
            <a:ext cx="4386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Lemma 1</a:t>
            </a:r>
            <a:r>
              <a:rPr lang="en-US" sz="2400" dirty="0" smtClean="0">
                <a:solidFill>
                  <a:srgbClr val="7030A0"/>
                </a:solidFill>
              </a:rPr>
              <a:t>: The SCC graph is a Directed Acyclic Graph (DAG).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42122" y="2586682"/>
            <a:ext cx="3954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4"/>
                </a:solidFill>
              </a:rPr>
              <a:t>Proof idea</a:t>
            </a:r>
            <a:r>
              <a:rPr lang="en-US" sz="2400" dirty="0" smtClean="0">
                <a:solidFill>
                  <a:schemeClr val="accent4"/>
                </a:solidFill>
              </a:rPr>
              <a:t>: if not, then two SCCs would collapse into one.</a:t>
            </a:r>
            <a:endParaRPr lang="en-US" sz="24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68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376" y="499204"/>
            <a:ext cx="8608115" cy="1325563"/>
          </a:xfrm>
        </p:spPr>
        <p:txBody>
          <a:bodyPr/>
          <a:lstStyle/>
          <a:p>
            <a:r>
              <a:rPr lang="en-US" smtClean="0"/>
              <a:t>Starting and finishing </a:t>
            </a:r>
            <a:r>
              <a:rPr lang="en-US" dirty="0" smtClean="0"/>
              <a:t>times in a SCC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>
                <a:solidFill>
                  <a:schemeClr val="accent4"/>
                </a:solidFill>
              </a:rPr>
              <a:t>finishing time </a:t>
            </a:r>
            <a:r>
              <a:rPr lang="en-US" dirty="0" smtClean="0"/>
              <a:t>of a SCC is the </a:t>
            </a:r>
            <a:r>
              <a:rPr lang="en-US" dirty="0" smtClean="0">
                <a:solidFill>
                  <a:schemeClr val="accent1"/>
                </a:solidFill>
              </a:rPr>
              <a:t>largest finishing time</a:t>
            </a:r>
            <a:r>
              <a:rPr lang="en-US" dirty="0" smtClean="0"/>
              <a:t> of any element of that SCC.</a:t>
            </a:r>
          </a:p>
          <a:p>
            <a:pPr lvl="1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395878" y="3670545"/>
            <a:ext cx="4656244" cy="3069263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665488" y="5054145"/>
            <a:ext cx="1154261" cy="964879"/>
            <a:chOff x="1791276" y="2676798"/>
            <a:chExt cx="995793" cy="769286"/>
          </a:xfrm>
        </p:grpSpPr>
        <p:sp>
          <p:nvSpPr>
            <p:cNvPr id="6" name="Oval 5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8" name="Group 7"/>
          <p:cNvGrpSpPr/>
          <p:nvPr/>
        </p:nvGrpSpPr>
        <p:grpSpPr>
          <a:xfrm>
            <a:off x="7679432" y="5039395"/>
            <a:ext cx="931129" cy="857432"/>
            <a:chOff x="6334072" y="2019168"/>
            <a:chExt cx="931129" cy="857432"/>
          </a:xfrm>
        </p:grpSpPr>
        <p:sp>
          <p:nvSpPr>
            <p:cNvPr id="9" name="Oval 8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5819749" y="3849396"/>
            <a:ext cx="1385211" cy="934596"/>
            <a:chOff x="2508568" y="1917700"/>
            <a:chExt cx="913763" cy="706230"/>
          </a:xfrm>
        </p:grpSpPr>
        <p:sp>
          <p:nvSpPr>
            <p:cNvPr id="12" name="Oval 11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7190806" y="4016943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Start:0</a:t>
            </a:r>
          </a:p>
          <a:p>
            <a:r>
              <a:rPr lang="en-US" b="1" dirty="0" smtClean="0"/>
              <a:t>Finish:10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819749" y="5251601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Start:1</a:t>
            </a:r>
          </a:p>
          <a:p>
            <a:r>
              <a:rPr lang="en-US" b="1" dirty="0" smtClean="0"/>
              <a:t>Finish:9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060850" y="5737940"/>
            <a:ext cx="113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Start:7</a:t>
            </a:r>
          </a:p>
          <a:p>
            <a:r>
              <a:rPr lang="en-US" b="1" dirty="0" smtClean="0"/>
              <a:t>Finish:8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192279" y="5682495"/>
            <a:ext cx="2226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Start: 0</a:t>
            </a:r>
          </a:p>
          <a:p>
            <a:r>
              <a:rPr lang="en-US" sz="2400" dirty="0" smtClean="0"/>
              <a:t>Finish: </a:t>
            </a:r>
            <a:r>
              <a:rPr lang="en-US" sz="2400" dirty="0" smtClean="0"/>
              <a:t>10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26545" y="2848394"/>
            <a:ext cx="48914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The </a:t>
            </a:r>
            <a:r>
              <a:rPr lang="en-US" sz="2800" b="1" dirty="0" smtClean="0">
                <a:solidFill>
                  <a:schemeClr val="accent4"/>
                </a:solidFill>
              </a:rPr>
              <a:t>starting time </a:t>
            </a:r>
            <a:r>
              <a:rPr lang="en-US" sz="2800" dirty="0" smtClean="0"/>
              <a:t>of a SCC is the </a:t>
            </a:r>
            <a:r>
              <a:rPr lang="en-US" sz="2800" dirty="0" smtClean="0">
                <a:solidFill>
                  <a:schemeClr val="accent1"/>
                </a:solidFill>
              </a:rPr>
              <a:t>smallest starting time</a:t>
            </a:r>
            <a:r>
              <a:rPr lang="en-US" sz="2800" dirty="0" smtClean="0"/>
              <a:t> of any element of that SCC.</a:t>
            </a:r>
            <a:endParaRPr lang="en-US" sz="2800" dirty="0"/>
          </a:p>
        </p:txBody>
      </p:sp>
      <p:sp>
        <p:nvSpPr>
          <p:cNvPr id="19" name="Rectangle 18"/>
          <p:cNvSpPr/>
          <p:nvPr/>
        </p:nvSpPr>
        <p:spPr>
          <a:xfrm>
            <a:off x="6403213" y="41960"/>
            <a:ext cx="26489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smtClean="0">
                <a:solidFill>
                  <a:schemeClr val="accent4"/>
                </a:solidFill>
              </a:rPr>
              <a:t>all </a:t>
            </a:r>
            <a:r>
              <a:rPr lang="en-US" b="1">
                <a:solidFill>
                  <a:schemeClr val="accent4"/>
                </a:solidFill>
              </a:rPr>
              <a:t>times </a:t>
            </a:r>
            <a:r>
              <a:rPr lang="en-US"/>
              <a:t>are with respect to the </a:t>
            </a:r>
            <a:r>
              <a:rPr lang="en-US" b="1">
                <a:solidFill>
                  <a:schemeClr val="accent5"/>
                </a:solidFill>
              </a:rPr>
              <a:t>first</a:t>
            </a:r>
            <a:r>
              <a:rPr lang="en-US"/>
              <a:t> DFS run</a:t>
            </a:r>
          </a:p>
        </p:txBody>
      </p:sp>
    </p:spTree>
    <p:extLst>
      <p:ext uri="{BB962C8B-B14F-4D97-AF65-F5344CB8AC3E}">
        <p14:creationId xmlns:p14="http://schemas.microsoft.com/office/powerpoint/2010/main" val="65321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7" grpId="0"/>
      <p:bldP spid="18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95" y="-325038"/>
            <a:ext cx="7886700" cy="2295258"/>
          </a:xfrm>
        </p:spPr>
        <p:txBody>
          <a:bodyPr>
            <a:normAutofit/>
          </a:bodyPr>
          <a:lstStyle/>
          <a:p>
            <a:r>
              <a:rPr lang="en-US" dirty="0" smtClean="0"/>
              <a:t>Our SCC DAG</a:t>
            </a:r>
            <a:br>
              <a:rPr lang="en-US" dirty="0" smtClean="0"/>
            </a:br>
            <a:r>
              <a:rPr lang="en-US" sz="4000" dirty="0" smtClean="0">
                <a:solidFill>
                  <a:schemeClr val="accent1"/>
                </a:solidFill>
              </a:rPr>
              <a:t>with </a:t>
            </a:r>
            <a:r>
              <a:rPr lang="en-US" sz="4000" smtClean="0">
                <a:solidFill>
                  <a:schemeClr val="accent1"/>
                </a:solidFill>
              </a:rPr>
              <a:t>start and finish </a:t>
            </a:r>
            <a:r>
              <a:rPr lang="en-US" sz="4000" dirty="0" smtClean="0">
                <a:solidFill>
                  <a:schemeClr val="accent1"/>
                </a:solidFill>
              </a:rPr>
              <a:t>times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274365" y="702365"/>
            <a:ext cx="3631096" cy="289663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95935" y="4900000"/>
            <a:ext cx="1676400" cy="148631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311965" y="4698932"/>
            <a:ext cx="3425688" cy="1882845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705784" y="1972513"/>
            <a:ext cx="1154261" cy="964879"/>
            <a:chOff x="1791276" y="2676798"/>
            <a:chExt cx="995793" cy="769286"/>
          </a:xfrm>
        </p:grpSpPr>
        <p:sp>
          <p:nvSpPr>
            <p:cNvPr id="8" name="Oval 7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0" name="Group 9"/>
          <p:cNvGrpSpPr/>
          <p:nvPr/>
        </p:nvGrpSpPr>
        <p:grpSpPr>
          <a:xfrm>
            <a:off x="7377252" y="2487293"/>
            <a:ext cx="931129" cy="857432"/>
            <a:chOff x="6334072" y="2019168"/>
            <a:chExt cx="931129" cy="857432"/>
          </a:xfrm>
        </p:grpSpPr>
        <p:sp>
          <p:nvSpPr>
            <p:cNvPr id="11" name="Oval 10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6493704" y="948668"/>
            <a:ext cx="1385211" cy="934596"/>
            <a:chOff x="2508568" y="1917700"/>
            <a:chExt cx="913763" cy="706230"/>
          </a:xfrm>
        </p:grpSpPr>
        <p:sp>
          <p:nvSpPr>
            <p:cNvPr id="14" name="Oval 13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6987527" y="5150642"/>
            <a:ext cx="1264269" cy="842731"/>
            <a:chOff x="4373217" y="4464763"/>
            <a:chExt cx="1264269" cy="842731"/>
          </a:xfrm>
        </p:grpSpPr>
        <p:sp>
          <p:nvSpPr>
            <p:cNvPr id="17" name="Oval 16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2986925" y="5135766"/>
            <a:ext cx="1610963" cy="1208222"/>
            <a:chOff x="4053781" y="5555199"/>
            <a:chExt cx="1610963" cy="1208222"/>
          </a:xfrm>
        </p:grpSpPr>
        <p:sp>
          <p:nvSpPr>
            <p:cNvPr id="20" name="Oval 19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22" name="Group 21"/>
          <p:cNvGrpSpPr/>
          <p:nvPr/>
        </p:nvGrpSpPr>
        <p:grpSpPr>
          <a:xfrm>
            <a:off x="1684470" y="5135766"/>
            <a:ext cx="1046441" cy="1067278"/>
            <a:chOff x="6021896" y="4336008"/>
            <a:chExt cx="1046441" cy="1067278"/>
          </a:xfrm>
        </p:grpSpPr>
        <p:sp>
          <p:nvSpPr>
            <p:cNvPr id="23" name="Oval 22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25" name="Straight Connector 24"/>
          <p:cNvCxnSpPr>
            <a:stCxn id="4" idx="3"/>
            <a:endCxn id="6" idx="7"/>
          </p:cNvCxnSpPr>
          <p:nvPr/>
        </p:nvCxnSpPr>
        <p:spPr>
          <a:xfrm flipH="1">
            <a:off x="4235973" y="3174799"/>
            <a:ext cx="1570154" cy="179986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0"/>
            <a:endCxn id="4" idx="4"/>
          </p:cNvCxnSpPr>
          <p:nvPr/>
        </p:nvCxnSpPr>
        <p:spPr>
          <a:xfrm flipH="1" flipV="1">
            <a:off x="7089913" y="3599002"/>
            <a:ext cx="644222" cy="130099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5" idx="2"/>
            <a:endCxn id="6" idx="6"/>
          </p:cNvCxnSpPr>
          <p:nvPr/>
        </p:nvCxnSpPr>
        <p:spPr>
          <a:xfrm flipH="1" flipV="1">
            <a:off x="4737653" y="5640355"/>
            <a:ext cx="2158282" cy="280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734135" y="3599002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 0</a:t>
            </a:r>
          </a:p>
          <a:p>
            <a:r>
              <a:rPr lang="en-US" dirty="0" smtClean="0"/>
              <a:t>Finish: </a:t>
            </a:r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014983" y="5886129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 </a:t>
            </a:r>
            <a:r>
              <a:rPr lang="en-US" dirty="0" smtClean="0"/>
              <a:t>11</a:t>
            </a:r>
            <a:endParaRPr lang="en-US" dirty="0" smtClean="0"/>
          </a:p>
          <a:p>
            <a:r>
              <a:rPr lang="en-US" dirty="0" smtClean="0"/>
              <a:t>Finish: </a:t>
            </a:r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98444" y="5641393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 2</a:t>
            </a:r>
          </a:p>
          <a:p>
            <a:r>
              <a:rPr lang="en-US" dirty="0" smtClean="0"/>
              <a:t>Finish: 5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68954" y="1630141"/>
            <a:ext cx="435959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>
                <a:solidFill>
                  <a:schemeClr val="accent4"/>
                </a:solidFill>
              </a:rPr>
              <a:t>Last time we saw that: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000" dirty="0" smtClean="0"/>
              <a:t>Finishing times allowed us to </a:t>
            </a:r>
            <a:r>
              <a:rPr lang="en-US" sz="2000" b="1" dirty="0" smtClean="0">
                <a:solidFill>
                  <a:schemeClr val="accent5"/>
                </a:solidFill>
              </a:rPr>
              <a:t>topologically sort </a:t>
            </a:r>
            <a:r>
              <a:rPr lang="en-US" sz="2000" dirty="0" smtClean="0"/>
              <a:t>of the vertices.</a:t>
            </a:r>
            <a:endParaRPr lang="en-US" sz="2000" b="1" dirty="0" smtClean="0">
              <a:solidFill>
                <a:schemeClr val="accent5"/>
              </a:solidFill>
            </a:endParaRPr>
          </a:p>
          <a:p>
            <a:pPr marL="800100" lvl="1" indent="-342900">
              <a:buFont typeface="Arial" charset="0"/>
              <a:buChar char="•"/>
            </a:pPr>
            <a:endParaRPr lang="en-US" b="1" dirty="0" smtClean="0">
              <a:solidFill>
                <a:schemeClr val="accent5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400" b="1" dirty="0" smtClean="0">
                <a:solidFill>
                  <a:schemeClr val="accent1"/>
                </a:solidFill>
              </a:rPr>
              <a:t>Notice that works in this example too</a:t>
            </a:r>
            <a:r>
              <a:rPr lang="mr-IN" sz="2400" b="1" dirty="0" smtClean="0">
                <a:solidFill>
                  <a:schemeClr val="accent1"/>
                </a:solidFill>
              </a:rPr>
              <a:t>…</a:t>
            </a:r>
            <a:endParaRPr lang="en-U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16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 bldLvl="2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95" y="-325038"/>
            <a:ext cx="7886700" cy="2295258"/>
          </a:xfrm>
        </p:spPr>
        <p:txBody>
          <a:bodyPr>
            <a:normAutofit/>
          </a:bodyPr>
          <a:lstStyle/>
          <a:p>
            <a:r>
              <a:rPr lang="en-US" dirty="0" smtClean="0"/>
              <a:t>This is the main idea.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274365" y="702365"/>
            <a:ext cx="3631096" cy="289663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95935" y="4900000"/>
            <a:ext cx="1676400" cy="148631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311965" y="4698932"/>
            <a:ext cx="3425688" cy="1882845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705784" y="1972513"/>
            <a:ext cx="1154261" cy="964879"/>
            <a:chOff x="1791276" y="2676798"/>
            <a:chExt cx="995793" cy="769286"/>
          </a:xfrm>
        </p:grpSpPr>
        <p:sp>
          <p:nvSpPr>
            <p:cNvPr id="8" name="Oval 7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0" name="Group 9"/>
          <p:cNvGrpSpPr/>
          <p:nvPr/>
        </p:nvGrpSpPr>
        <p:grpSpPr>
          <a:xfrm>
            <a:off x="7377252" y="2487293"/>
            <a:ext cx="931129" cy="857432"/>
            <a:chOff x="6334072" y="2019168"/>
            <a:chExt cx="931129" cy="857432"/>
          </a:xfrm>
        </p:grpSpPr>
        <p:sp>
          <p:nvSpPr>
            <p:cNvPr id="11" name="Oval 10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6493704" y="948668"/>
            <a:ext cx="1385211" cy="934596"/>
            <a:chOff x="2508568" y="1917700"/>
            <a:chExt cx="913763" cy="706230"/>
          </a:xfrm>
        </p:grpSpPr>
        <p:sp>
          <p:nvSpPr>
            <p:cNvPr id="14" name="Oval 13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6987527" y="5150642"/>
            <a:ext cx="1264269" cy="842731"/>
            <a:chOff x="4373217" y="4464763"/>
            <a:chExt cx="1264269" cy="842731"/>
          </a:xfrm>
        </p:grpSpPr>
        <p:sp>
          <p:nvSpPr>
            <p:cNvPr id="17" name="Oval 16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2986925" y="5135766"/>
            <a:ext cx="1610963" cy="1208222"/>
            <a:chOff x="4053781" y="5555199"/>
            <a:chExt cx="1610963" cy="1208222"/>
          </a:xfrm>
        </p:grpSpPr>
        <p:sp>
          <p:nvSpPr>
            <p:cNvPr id="20" name="Oval 19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22" name="Group 21"/>
          <p:cNvGrpSpPr/>
          <p:nvPr/>
        </p:nvGrpSpPr>
        <p:grpSpPr>
          <a:xfrm>
            <a:off x="1684470" y="5135766"/>
            <a:ext cx="1046441" cy="1067278"/>
            <a:chOff x="6021896" y="4336008"/>
            <a:chExt cx="1046441" cy="1067278"/>
          </a:xfrm>
        </p:grpSpPr>
        <p:sp>
          <p:nvSpPr>
            <p:cNvPr id="23" name="Oval 22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25" name="Straight Connector 24"/>
          <p:cNvCxnSpPr>
            <a:stCxn id="4" idx="3"/>
            <a:endCxn id="6" idx="7"/>
          </p:cNvCxnSpPr>
          <p:nvPr/>
        </p:nvCxnSpPr>
        <p:spPr>
          <a:xfrm flipH="1">
            <a:off x="4235973" y="3174799"/>
            <a:ext cx="1570154" cy="179986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0"/>
            <a:endCxn id="4" idx="4"/>
          </p:cNvCxnSpPr>
          <p:nvPr/>
        </p:nvCxnSpPr>
        <p:spPr>
          <a:xfrm flipH="1" flipV="1">
            <a:off x="7089913" y="3599002"/>
            <a:ext cx="644222" cy="130099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5" idx="2"/>
            <a:endCxn id="6" idx="6"/>
          </p:cNvCxnSpPr>
          <p:nvPr/>
        </p:nvCxnSpPr>
        <p:spPr>
          <a:xfrm flipH="1" flipV="1">
            <a:off x="4737653" y="5640355"/>
            <a:ext cx="2158282" cy="280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734135" y="3599002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 0</a:t>
            </a:r>
          </a:p>
          <a:p>
            <a:r>
              <a:rPr lang="en-US" dirty="0" smtClean="0"/>
              <a:t>Finish: 10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014983" y="5886129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 11</a:t>
            </a:r>
          </a:p>
          <a:p>
            <a:r>
              <a:rPr lang="en-US" dirty="0" smtClean="0"/>
              <a:t>Finish: 12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98444" y="5641393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 2</a:t>
            </a:r>
          </a:p>
          <a:p>
            <a:r>
              <a:rPr lang="en-US" dirty="0" smtClean="0"/>
              <a:t>Finish: 5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68954" y="1630141"/>
            <a:ext cx="4359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>
                <a:solidFill>
                  <a:schemeClr val="accent4"/>
                </a:solidFill>
              </a:rPr>
              <a:t>Let’s reverse the edges.</a:t>
            </a:r>
            <a:endParaRPr lang="en-US" sz="2000" b="1" dirty="0" smtClean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56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 bldLvl="2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95" y="-325038"/>
            <a:ext cx="7886700" cy="2295258"/>
          </a:xfrm>
        </p:spPr>
        <p:txBody>
          <a:bodyPr>
            <a:normAutofit/>
          </a:bodyPr>
          <a:lstStyle/>
          <a:p>
            <a:r>
              <a:rPr lang="en-US" dirty="0" smtClean="0"/>
              <a:t>This is the main idea.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274365" y="702365"/>
            <a:ext cx="3631096" cy="289663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95935" y="4900000"/>
            <a:ext cx="1676400" cy="148631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311965" y="4698932"/>
            <a:ext cx="3425688" cy="1882845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705784" y="1972513"/>
            <a:ext cx="1154261" cy="964879"/>
            <a:chOff x="1791276" y="2676798"/>
            <a:chExt cx="995793" cy="769286"/>
          </a:xfrm>
        </p:grpSpPr>
        <p:sp>
          <p:nvSpPr>
            <p:cNvPr id="8" name="Oval 7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10" name="Group 9"/>
          <p:cNvGrpSpPr/>
          <p:nvPr/>
        </p:nvGrpSpPr>
        <p:grpSpPr>
          <a:xfrm>
            <a:off x="7377252" y="2487293"/>
            <a:ext cx="931129" cy="857432"/>
            <a:chOff x="6334072" y="2019168"/>
            <a:chExt cx="931129" cy="857432"/>
          </a:xfrm>
        </p:grpSpPr>
        <p:sp>
          <p:nvSpPr>
            <p:cNvPr id="11" name="Oval 10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6493704" y="948668"/>
            <a:ext cx="1385211" cy="934596"/>
            <a:chOff x="2508568" y="1917700"/>
            <a:chExt cx="913763" cy="706230"/>
          </a:xfrm>
        </p:grpSpPr>
        <p:sp>
          <p:nvSpPr>
            <p:cNvPr id="14" name="Oval 13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6987527" y="5150642"/>
            <a:ext cx="1264269" cy="842731"/>
            <a:chOff x="4373217" y="4464763"/>
            <a:chExt cx="1264269" cy="842731"/>
          </a:xfrm>
        </p:grpSpPr>
        <p:sp>
          <p:nvSpPr>
            <p:cNvPr id="17" name="Oval 16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2986925" y="5135766"/>
            <a:ext cx="1610963" cy="1208222"/>
            <a:chOff x="4053781" y="5555199"/>
            <a:chExt cx="1610963" cy="1208222"/>
          </a:xfrm>
        </p:grpSpPr>
        <p:sp>
          <p:nvSpPr>
            <p:cNvPr id="20" name="Oval 19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22" name="Group 21"/>
          <p:cNvGrpSpPr/>
          <p:nvPr/>
        </p:nvGrpSpPr>
        <p:grpSpPr>
          <a:xfrm>
            <a:off x="1684470" y="5135766"/>
            <a:ext cx="1046441" cy="1067278"/>
            <a:chOff x="6021896" y="4336008"/>
            <a:chExt cx="1046441" cy="1067278"/>
          </a:xfrm>
        </p:grpSpPr>
        <p:sp>
          <p:nvSpPr>
            <p:cNvPr id="23" name="Oval 22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25" name="Straight Connector 24"/>
          <p:cNvCxnSpPr>
            <a:stCxn id="6" idx="7"/>
            <a:endCxn id="4" idx="3"/>
          </p:cNvCxnSpPr>
          <p:nvPr/>
        </p:nvCxnSpPr>
        <p:spPr>
          <a:xfrm flipV="1">
            <a:off x="4235973" y="3174799"/>
            <a:ext cx="1570154" cy="1799869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4" idx="4"/>
            <a:endCxn id="5" idx="0"/>
          </p:cNvCxnSpPr>
          <p:nvPr/>
        </p:nvCxnSpPr>
        <p:spPr>
          <a:xfrm>
            <a:off x="7089913" y="3599002"/>
            <a:ext cx="644222" cy="1300998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6"/>
            <a:endCxn id="5" idx="2"/>
          </p:cNvCxnSpPr>
          <p:nvPr/>
        </p:nvCxnSpPr>
        <p:spPr>
          <a:xfrm>
            <a:off x="4737653" y="5640355"/>
            <a:ext cx="2158282" cy="2804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734135" y="3599002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 0</a:t>
            </a:r>
          </a:p>
          <a:p>
            <a:r>
              <a:rPr lang="en-US" dirty="0" smtClean="0"/>
              <a:t>Finish: 10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014983" y="5886129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 11</a:t>
            </a:r>
          </a:p>
          <a:p>
            <a:r>
              <a:rPr lang="en-US" dirty="0" smtClean="0"/>
              <a:t>Finish: 12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98444" y="5641393"/>
            <a:ext cx="117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 2</a:t>
            </a:r>
          </a:p>
          <a:p>
            <a:r>
              <a:rPr lang="en-US" dirty="0" smtClean="0"/>
              <a:t>Finish: 5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01696" y="1524006"/>
            <a:ext cx="485843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>
                <a:solidFill>
                  <a:schemeClr val="accent4"/>
                </a:solidFill>
              </a:rPr>
              <a:t>Let’s reverse the edges.</a:t>
            </a:r>
          </a:p>
          <a:p>
            <a:pPr marL="342900" indent="-342900">
              <a:buFont typeface="Arial" charset="0"/>
              <a:buChar char="•"/>
            </a:pPr>
            <a:endParaRPr lang="en-US" sz="2000" dirty="0" smtClean="0">
              <a:solidFill>
                <a:schemeClr val="accent4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>
                <a:solidFill>
                  <a:schemeClr val="accent1"/>
                </a:solidFill>
              </a:rPr>
              <a:t>Now, the SCC with the largest finish time has no edges going out.</a:t>
            </a:r>
          </a:p>
          <a:p>
            <a:pPr marL="342900" indent="-342900">
              <a:buFont typeface="Arial" charset="0"/>
              <a:buChar char="•"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>
                <a:solidFill>
                  <a:schemeClr val="accent4"/>
                </a:solidFill>
              </a:rPr>
              <a:t>So if I run DFS there, I’ll find exactly that component.</a:t>
            </a:r>
          </a:p>
          <a:p>
            <a:pPr marL="342900" indent="-342900">
              <a:buFont typeface="Arial" charset="0"/>
              <a:buChar char="•"/>
            </a:pPr>
            <a:endParaRPr lang="en-US" sz="1600" dirty="0" smtClean="0">
              <a:solidFill>
                <a:schemeClr val="accent4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>
                <a:solidFill>
                  <a:schemeClr val="accent5"/>
                </a:solidFill>
              </a:rPr>
              <a:t>Remove and repeat. </a:t>
            </a:r>
            <a:endParaRPr lang="en-US" sz="2000" dirty="0" smtClean="0">
              <a:solidFill>
                <a:schemeClr val="accent5"/>
              </a:solidFill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5245050" y="4260528"/>
            <a:ext cx="4710804" cy="3202220"/>
          </a:xfrm>
          <a:custGeom>
            <a:avLst/>
            <a:gdLst>
              <a:gd name="connsiteX0" fmla="*/ 3256354 w 3729109"/>
              <a:gd name="connsiteY0" fmla="*/ 0 h 3202220"/>
              <a:gd name="connsiteX1" fmla="*/ 2567241 w 3729109"/>
              <a:gd name="connsiteY1" fmla="*/ 66260 h 3202220"/>
              <a:gd name="connsiteX2" fmla="*/ 1480563 w 3729109"/>
              <a:gd name="connsiteY2" fmla="*/ 344556 h 3202220"/>
              <a:gd name="connsiteX3" fmla="*/ 658928 w 3729109"/>
              <a:gd name="connsiteY3" fmla="*/ 755374 h 3202220"/>
              <a:gd name="connsiteX4" fmla="*/ 340876 w 3729109"/>
              <a:gd name="connsiteY4" fmla="*/ 1616765 h 3202220"/>
              <a:gd name="connsiteX5" fmla="*/ 195102 w 3729109"/>
              <a:gd name="connsiteY5" fmla="*/ 2902226 h 3202220"/>
              <a:gd name="connsiteX6" fmla="*/ 261363 w 3729109"/>
              <a:gd name="connsiteY6" fmla="*/ 3140765 h 3202220"/>
              <a:gd name="connsiteX7" fmla="*/ 3428633 w 3729109"/>
              <a:gd name="connsiteY7" fmla="*/ 2968487 h 3202220"/>
              <a:gd name="connsiteX8" fmla="*/ 3415380 w 3729109"/>
              <a:gd name="connsiteY8" fmla="*/ 848139 h 3202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9109" h="3202220">
                <a:moveTo>
                  <a:pt x="3256354" y="0"/>
                </a:moveTo>
                <a:cubicBezTo>
                  <a:pt x="3059780" y="4417"/>
                  <a:pt x="2863206" y="8834"/>
                  <a:pt x="2567241" y="66260"/>
                </a:cubicBezTo>
                <a:cubicBezTo>
                  <a:pt x="2271276" y="123686"/>
                  <a:pt x="1798615" y="229704"/>
                  <a:pt x="1480563" y="344556"/>
                </a:cubicBezTo>
                <a:cubicBezTo>
                  <a:pt x="1162511" y="459408"/>
                  <a:pt x="848876" y="543339"/>
                  <a:pt x="658928" y="755374"/>
                </a:cubicBezTo>
                <a:cubicBezTo>
                  <a:pt x="468980" y="967409"/>
                  <a:pt x="418180" y="1258956"/>
                  <a:pt x="340876" y="1616765"/>
                </a:cubicBezTo>
                <a:cubicBezTo>
                  <a:pt x="263572" y="1974574"/>
                  <a:pt x="208354" y="2648226"/>
                  <a:pt x="195102" y="2902226"/>
                </a:cubicBezTo>
                <a:cubicBezTo>
                  <a:pt x="181850" y="3156226"/>
                  <a:pt x="-277559" y="3129722"/>
                  <a:pt x="261363" y="3140765"/>
                </a:cubicBezTo>
                <a:cubicBezTo>
                  <a:pt x="800285" y="3151808"/>
                  <a:pt x="2902963" y="3350591"/>
                  <a:pt x="3428633" y="2968487"/>
                </a:cubicBezTo>
                <a:cubicBezTo>
                  <a:pt x="3954303" y="2586383"/>
                  <a:pt x="3684841" y="1717261"/>
                  <a:pt x="3415380" y="848139"/>
                </a:cubicBezTo>
              </a:path>
            </a:pathLst>
          </a:custGeom>
          <a:solidFill>
            <a:schemeClr val="bg1">
              <a:alpha val="86000"/>
            </a:schemeClr>
          </a:solidFill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3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p" bldLvl="2"/>
      <p:bldP spid="40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137" y="2498726"/>
            <a:ext cx="7886700" cy="1325563"/>
          </a:xfrm>
        </p:spPr>
        <p:txBody>
          <a:bodyPr/>
          <a:lstStyle/>
          <a:p>
            <a:r>
              <a:rPr lang="en-US" dirty="0" smtClean="0"/>
              <a:t>Let’s make this idea formal.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43" y="202547"/>
            <a:ext cx="8534839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Back the the parentheses theorem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344" y="1797047"/>
            <a:ext cx="686709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dirty="0" smtClean="0"/>
              <a:t>If v is a descendent of w in this tree:</a:t>
            </a:r>
          </a:p>
          <a:p>
            <a:pPr marL="914400" lvl="1" indent="-457200">
              <a:buFont typeface="Arial" charset="0"/>
              <a:buChar char="•"/>
            </a:pPr>
            <a:endParaRPr lang="en-US" sz="2800" dirty="0"/>
          </a:p>
          <a:p>
            <a:pPr marL="914400" lvl="1" indent="-457200">
              <a:buFont typeface="Arial" charset="0"/>
              <a:buChar char="•"/>
            </a:pPr>
            <a:endParaRPr lang="en-US" sz="2800" dirty="0" smtClean="0"/>
          </a:p>
          <a:p>
            <a:pPr marL="914400" lvl="1" indent="-457200">
              <a:buFont typeface="Arial" charset="0"/>
              <a:buChar char="•"/>
            </a:pPr>
            <a:endParaRPr lang="en-US" sz="2800" dirty="0" smtClean="0"/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/>
              <a:t>If w is a descendent of v in this tree:</a:t>
            </a:r>
          </a:p>
          <a:p>
            <a:pPr marL="914400" lvl="1" indent="-457200">
              <a:buFont typeface="Arial" charset="0"/>
              <a:buChar char="•"/>
            </a:pPr>
            <a:endParaRPr lang="en-US" sz="2800" dirty="0" smtClean="0"/>
          </a:p>
          <a:p>
            <a:pPr marL="914400" lvl="1" indent="-457200">
              <a:buFont typeface="Arial" charset="0"/>
              <a:buChar char="•"/>
            </a:pPr>
            <a:endParaRPr lang="en-US" sz="2800" dirty="0" smtClean="0"/>
          </a:p>
          <a:p>
            <a:pPr marL="914400" lvl="1" indent="-457200">
              <a:buFont typeface="Arial" charset="0"/>
              <a:buChar char="•"/>
            </a:pPr>
            <a:endParaRPr lang="en-US" sz="2800" dirty="0"/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/>
              <a:t>If neither are </a:t>
            </a:r>
            <a:r>
              <a:rPr lang="en-US" sz="2800" dirty="0" err="1" smtClean="0"/>
              <a:t>descendents</a:t>
            </a:r>
            <a:r>
              <a:rPr lang="en-US" sz="2800" dirty="0" smtClean="0"/>
              <a:t> of each other:</a:t>
            </a:r>
          </a:p>
          <a:p>
            <a:pPr marL="457200" indent="-457200">
              <a:buFont typeface="Arial" charset="0"/>
              <a:buChar char="•"/>
            </a:pPr>
            <a:endParaRPr lang="en-US" sz="24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6523651" y="1493386"/>
            <a:ext cx="2620348" cy="5172018"/>
            <a:chOff x="6523651" y="1493386"/>
            <a:chExt cx="2620348" cy="517201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7325478" y="1493386"/>
              <a:ext cx="1818521" cy="988962"/>
            </a:xfrm>
            <a:prstGeom prst="rect">
              <a:avLst/>
            </a:prstGeom>
          </p:spPr>
        </p:pic>
        <p:grpSp>
          <p:nvGrpSpPr>
            <p:cNvPr id="19" name="Group 18"/>
            <p:cNvGrpSpPr/>
            <p:nvPr/>
          </p:nvGrpSpPr>
          <p:grpSpPr>
            <a:xfrm>
              <a:off x="6523651" y="2350986"/>
              <a:ext cx="2303943" cy="4314418"/>
              <a:chOff x="6523651" y="2350986"/>
              <a:chExt cx="2303943" cy="4314418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7626982" y="2350986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 flipH="1">
                <a:off x="7525848" y="2816946"/>
                <a:ext cx="410411" cy="506288"/>
              </a:xfrm>
              <a:prstGeom prst="line">
                <a:avLst/>
              </a:prstGeom>
              <a:ln w="666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Oval 22"/>
              <p:cNvSpPr/>
              <p:nvPr/>
            </p:nvSpPr>
            <p:spPr>
              <a:xfrm>
                <a:off x="7216571" y="3323234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 flipH="1">
                <a:off x="7458290" y="3789194"/>
                <a:ext cx="67558" cy="348396"/>
              </a:xfrm>
              <a:prstGeom prst="line">
                <a:avLst/>
              </a:prstGeom>
              <a:ln w="666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/>
              <p:cNvSpPr/>
              <p:nvPr/>
            </p:nvSpPr>
            <p:spPr>
              <a:xfrm>
                <a:off x="7149013" y="4137590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6974854" y="5131589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 flipH="1">
                <a:off x="7284131" y="4603550"/>
                <a:ext cx="174159" cy="528039"/>
              </a:xfrm>
              <a:prstGeom prst="line">
                <a:avLst/>
              </a:prstGeom>
              <a:ln w="666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Oval 27"/>
              <p:cNvSpPr/>
              <p:nvPr/>
            </p:nvSpPr>
            <p:spPr>
              <a:xfrm>
                <a:off x="6523651" y="6199444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" name="Straight Connector 28"/>
              <p:cNvCxnSpPr/>
              <p:nvPr/>
            </p:nvCxnSpPr>
            <p:spPr>
              <a:xfrm flipH="1">
                <a:off x="6832928" y="5597549"/>
                <a:ext cx="451203" cy="601895"/>
              </a:xfrm>
              <a:prstGeom prst="line">
                <a:avLst/>
              </a:prstGeom>
              <a:ln w="666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Oval 29"/>
              <p:cNvSpPr/>
              <p:nvPr/>
            </p:nvSpPr>
            <p:spPr>
              <a:xfrm>
                <a:off x="7851424" y="6125588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1" name="Straight Connector 30"/>
              <p:cNvCxnSpPr/>
              <p:nvPr/>
            </p:nvCxnSpPr>
            <p:spPr>
              <a:xfrm>
                <a:off x="7454956" y="5531232"/>
                <a:ext cx="705745" cy="594356"/>
              </a:xfrm>
              <a:prstGeom prst="line">
                <a:avLst/>
              </a:prstGeom>
              <a:ln w="666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/>
              <p:cNvSpPr/>
              <p:nvPr/>
            </p:nvSpPr>
            <p:spPr>
              <a:xfrm>
                <a:off x="8209041" y="3432003"/>
                <a:ext cx="618553" cy="4659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3" name="Straight Connector 32"/>
              <p:cNvCxnSpPr/>
              <p:nvPr/>
            </p:nvCxnSpPr>
            <p:spPr>
              <a:xfrm>
                <a:off x="7936259" y="2816946"/>
                <a:ext cx="582059" cy="615057"/>
              </a:xfrm>
              <a:prstGeom prst="line">
                <a:avLst/>
              </a:prstGeom>
              <a:ln w="666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Group 33"/>
          <p:cNvGrpSpPr/>
          <p:nvPr/>
        </p:nvGrpSpPr>
        <p:grpSpPr>
          <a:xfrm>
            <a:off x="6523651" y="3556214"/>
            <a:ext cx="1637050" cy="2876210"/>
            <a:chOff x="6523651" y="3556214"/>
            <a:chExt cx="1637050" cy="2876210"/>
          </a:xfrm>
        </p:grpSpPr>
        <p:cxnSp>
          <p:nvCxnSpPr>
            <p:cNvPr id="35" name="Straight Connector 34"/>
            <p:cNvCxnSpPr/>
            <p:nvPr/>
          </p:nvCxnSpPr>
          <p:spPr>
            <a:xfrm flipH="1" flipV="1">
              <a:off x="7744539" y="3720956"/>
              <a:ext cx="416162" cy="2404632"/>
            </a:xfrm>
            <a:prstGeom prst="line">
              <a:avLst/>
            </a:prstGeom>
            <a:ln w="3175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6523651" y="3556214"/>
              <a:ext cx="692920" cy="2876210"/>
            </a:xfrm>
            <a:prstGeom prst="line">
              <a:avLst/>
            </a:prstGeom>
            <a:ln w="3175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7458290" y="4603550"/>
              <a:ext cx="702411" cy="1522038"/>
            </a:xfrm>
            <a:prstGeom prst="line">
              <a:avLst/>
            </a:prstGeom>
            <a:ln w="3175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860612" y="2594108"/>
            <a:ext cx="5217459" cy="753385"/>
            <a:chOff x="860612" y="2594108"/>
            <a:chExt cx="5217459" cy="753385"/>
          </a:xfrm>
        </p:grpSpPr>
        <p:cxnSp>
          <p:nvCxnSpPr>
            <p:cNvPr id="12" name="Straight Connector 11"/>
            <p:cNvCxnSpPr/>
            <p:nvPr/>
          </p:nvCxnSpPr>
          <p:spPr>
            <a:xfrm flipH="1">
              <a:off x="860612" y="3323234"/>
              <a:ext cx="5217459" cy="0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1228241" y="2598368"/>
              <a:ext cx="10350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4"/>
                  </a:solidFill>
                </a:rPr>
                <a:t>w</a:t>
              </a:r>
              <a:r>
                <a:rPr lang="en-US" sz="2400" dirty="0" err="1" smtClean="0">
                  <a:solidFill>
                    <a:schemeClr val="accent4"/>
                  </a:solidFill>
                </a:rPr>
                <a:t>.start</a:t>
              </a:r>
              <a:endParaRPr lang="en-US" sz="2400" dirty="0">
                <a:solidFill>
                  <a:schemeClr val="accent4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854462" y="2606634"/>
              <a:ext cx="11356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4"/>
                  </a:solidFill>
                </a:rPr>
                <a:t>w</a:t>
              </a:r>
              <a:r>
                <a:rPr lang="en-US" sz="2400" dirty="0" err="1" smtClean="0">
                  <a:solidFill>
                    <a:schemeClr val="accent4"/>
                  </a:solidFill>
                </a:rPr>
                <a:t>.finish</a:t>
              </a:r>
              <a:endParaRPr lang="en-US" sz="2400" dirty="0">
                <a:solidFill>
                  <a:schemeClr val="accent4"/>
                </a:solidFill>
              </a:endParaRPr>
            </a:p>
          </p:txBody>
        </p:sp>
        <p:cxnSp>
          <p:nvCxnSpPr>
            <p:cNvPr id="43" name="Straight Connector 42"/>
            <p:cNvCxnSpPr/>
            <p:nvPr/>
          </p:nvCxnSpPr>
          <p:spPr>
            <a:xfrm flipH="1">
              <a:off x="1705161" y="3068299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2325928" y="2598368"/>
              <a:ext cx="9489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chemeClr val="accent1"/>
                  </a:solidFill>
                </a:rPr>
                <a:t>v.start</a:t>
              </a:r>
              <a:endParaRPr lang="en-US" sz="2400" dirty="0">
                <a:solidFill>
                  <a:schemeClr val="accent1"/>
                </a:solidFill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>
            <a:xfrm flipH="1">
              <a:off x="2802848" y="3068299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3481466" y="2594108"/>
              <a:ext cx="10496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chemeClr val="accent1"/>
                  </a:solidFill>
                </a:rPr>
                <a:t>v.finish</a:t>
              </a:r>
              <a:endParaRPr lang="en-US" sz="2400" dirty="0">
                <a:solidFill>
                  <a:schemeClr val="accent1"/>
                </a:solidFill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 flipH="1">
              <a:off x="3995964" y="3038987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5427853" y="3038987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/>
          <p:cNvGrpSpPr/>
          <p:nvPr/>
        </p:nvGrpSpPr>
        <p:grpSpPr>
          <a:xfrm>
            <a:off x="836906" y="4250683"/>
            <a:ext cx="5217459" cy="791906"/>
            <a:chOff x="836906" y="4250683"/>
            <a:chExt cx="5217459" cy="791906"/>
          </a:xfrm>
        </p:grpSpPr>
        <p:cxnSp>
          <p:nvCxnSpPr>
            <p:cNvPr id="49" name="Straight Connector 48"/>
            <p:cNvCxnSpPr/>
            <p:nvPr/>
          </p:nvCxnSpPr>
          <p:spPr>
            <a:xfrm flipH="1">
              <a:off x="836906" y="5018330"/>
              <a:ext cx="5217459" cy="0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1681455" y="4763395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>
              <a:off x="2779142" y="4763395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3972258" y="4734083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>
              <a:off x="5417748" y="4737127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2204194" y="4268300"/>
              <a:ext cx="10350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4"/>
                  </a:solidFill>
                </a:rPr>
                <a:t>w</a:t>
              </a:r>
              <a:r>
                <a:rPr lang="en-US" sz="2400" dirty="0" err="1" smtClean="0">
                  <a:solidFill>
                    <a:schemeClr val="accent4"/>
                  </a:solidFill>
                </a:rPr>
                <a:t>.start</a:t>
              </a:r>
              <a:endParaRPr lang="en-US" sz="2400" dirty="0">
                <a:solidFill>
                  <a:schemeClr val="accent4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398807" y="4250683"/>
              <a:ext cx="11356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4"/>
                  </a:solidFill>
                </a:rPr>
                <a:t>w</a:t>
              </a:r>
              <a:r>
                <a:rPr lang="en-US" sz="2400" dirty="0" err="1" smtClean="0">
                  <a:solidFill>
                    <a:schemeClr val="accent4"/>
                  </a:solidFill>
                </a:rPr>
                <a:t>.finish</a:t>
              </a:r>
              <a:endParaRPr lang="en-US" sz="2400" dirty="0">
                <a:solidFill>
                  <a:schemeClr val="accent4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063534" y="4287727"/>
              <a:ext cx="9489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chemeClr val="accent1"/>
                  </a:solidFill>
                </a:rPr>
                <a:t>v.start</a:t>
              </a:r>
              <a:endParaRPr lang="en-US" sz="2400" dirty="0">
                <a:solidFill>
                  <a:schemeClr val="accent1"/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892925" y="4254597"/>
              <a:ext cx="10496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chemeClr val="accent1"/>
                  </a:solidFill>
                </a:rPr>
                <a:t>v.finish</a:t>
              </a:r>
              <a:endParaRPr lang="en-US" sz="24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36905" y="5689626"/>
            <a:ext cx="5217459" cy="772698"/>
            <a:chOff x="819529" y="5792612"/>
            <a:chExt cx="5217459" cy="772698"/>
          </a:xfrm>
        </p:grpSpPr>
        <p:cxnSp>
          <p:nvCxnSpPr>
            <p:cNvPr id="61" name="Straight Connector 60"/>
            <p:cNvCxnSpPr/>
            <p:nvPr/>
          </p:nvCxnSpPr>
          <p:spPr>
            <a:xfrm flipH="1">
              <a:off x="819529" y="6541051"/>
              <a:ext cx="5217459" cy="0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3479620" y="5792612"/>
              <a:ext cx="10350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4"/>
                  </a:solidFill>
                </a:rPr>
                <a:t>w</a:t>
              </a:r>
              <a:r>
                <a:rPr lang="en-US" sz="2400" dirty="0" err="1" smtClean="0">
                  <a:solidFill>
                    <a:schemeClr val="accent4"/>
                  </a:solidFill>
                </a:rPr>
                <a:t>.start</a:t>
              </a:r>
              <a:endParaRPr lang="en-US" sz="2400" dirty="0">
                <a:solidFill>
                  <a:schemeClr val="accent4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813379" y="5824451"/>
              <a:ext cx="11356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accent4"/>
                  </a:solidFill>
                </a:rPr>
                <a:t>w</a:t>
              </a:r>
              <a:r>
                <a:rPr lang="en-US" sz="2400" dirty="0" err="1" smtClean="0">
                  <a:solidFill>
                    <a:schemeClr val="accent4"/>
                  </a:solidFill>
                </a:rPr>
                <a:t>.finish</a:t>
              </a:r>
              <a:endParaRPr lang="en-US" sz="2400" dirty="0">
                <a:solidFill>
                  <a:schemeClr val="accent4"/>
                </a:solidFill>
              </a:endParaRPr>
            </a:p>
          </p:txBody>
        </p:sp>
        <p:cxnSp>
          <p:nvCxnSpPr>
            <p:cNvPr id="64" name="Straight Connector 63"/>
            <p:cNvCxnSpPr/>
            <p:nvPr/>
          </p:nvCxnSpPr>
          <p:spPr>
            <a:xfrm flipH="1">
              <a:off x="1664078" y="6286116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1134343" y="5812774"/>
              <a:ext cx="9489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chemeClr val="accent1"/>
                  </a:solidFill>
                </a:rPr>
                <a:t>v.start</a:t>
              </a:r>
              <a:endParaRPr lang="en-US" sz="2400" dirty="0">
                <a:solidFill>
                  <a:schemeClr val="accent1"/>
                </a:solidFill>
              </a:endParaRPr>
            </a:p>
          </p:txBody>
        </p:sp>
        <p:cxnSp>
          <p:nvCxnSpPr>
            <p:cNvPr id="66" name="Straight Connector 65"/>
            <p:cNvCxnSpPr/>
            <p:nvPr/>
          </p:nvCxnSpPr>
          <p:spPr>
            <a:xfrm flipH="1">
              <a:off x="2761765" y="6286116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2228307" y="5811966"/>
              <a:ext cx="10496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chemeClr val="accent1"/>
                  </a:solidFill>
                </a:rPr>
                <a:t>v.finish</a:t>
              </a:r>
              <a:endParaRPr lang="en-US" sz="2400" dirty="0">
                <a:solidFill>
                  <a:schemeClr val="accent1"/>
                </a:solidFill>
              </a:endParaRPr>
            </a:p>
          </p:txBody>
        </p:sp>
        <p:cxnSp>
          <p:nvCxnSpPr>
            <p:cNvPr id="68" name="Straight Connector 67"/>
            <p:cNvCxnSpPr/>
            <p:nvPr/>
          </p:nvCxnSpPr>
          <p:spPr>
            <a:xfrm flipH="1">
              <a:off x="3954881" y="6256804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5386770" y="6256804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72"/>
          <p:cNvSpPr txBox="1"/>
          <p:nvPr/>
        </p:nvSpPr>
        <p:spPr>
          <a:xfrm>
            <a:off x="3766812" y="6458190"/>
            <a:ext cx="2669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(or the other way around)</a:t>
            </a:r>
            <a:endParaRPr lang="en-US" dirty="0"/>
          </a:p>
        </p:txBody>
      </p:sp>
      <p:grpSp>
        <p:nvGrpSpPr>
          <p:cNvPr id="77" name="Group 76"/>
          <p:cNvGrpSpPr/>
          <p:nvPr/>
        </p:nvGrpSpPr>
        <p:grpSpPr>
          <a:xfrm>
            <a:off x="6784667" y="3306113"/>
            <a:ext cx="2182672" cy="3338682"/>
            <a:chOff x="6784667" y="3306113"/>
            <a:chExt cx="2182672" cy="3338682"/>
          </a:xfrm>
        </p:grpSpPr>
        <p:sp>
          <p:nvSpPr>
            <p:cNvPr id="75" name="TextBox 74"/>
            <p:cNvSpPr txBox="1"/>
            <p:nvPr/>
          </p:nvSpPr>
          <p:spPr>
            <a:xfrm>
              <a:off x="6784667" y="3306113"/>
              <a:ext cx="4604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4"/>
                  </a:solidFill>
                </a:rPr>
                <a:t>w</a:t>
              </a:r>
              <a:endParaRPr lang="en-US" sz="2400" b="1" dirty="0">
                <a:solidFill>
                  <a:schemeClr val="accent4"/>
                </a:solidFill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506930" y="6183130"/>
              <a:ext cx="4604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1"/>
                  </a:solidFill>
                </a:rPr>
                <a:t>v</a:t>
              </a:r>
              <a:endParaRPr lang="en-US" sz="2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8526926" y="6203739"/>
            <a:ext cx="460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97257" y="2953902"/>
            <a:ext cx="123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timeline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7423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533" y="381844"/>
            <a:ext cx="7886700" cy="1325563"/>
          </a:xfrm>
        </p:spPr>
        <p:txBody>
          <a:bodyPr/>
          <a:lstStyle/>
          <a:p>
            <a:r>
              <a:rPr lang="en-US" dirty="0" smtClean="0"/>
              <a:t>As we saw (correctly this time</a:t>
            </a:r>
            <a:r>
              <a:rPr lang="mr-IN" dirty="0" smtClean="0"/>
              <a:t>…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1973168" y="3556787"/>
            <a:ext cx="1329015" cy="10161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" name="Oval 3"/>
          <p:cNvSpPr/>
          <p:nvPr/>
        </p:nvSpPr>
        <p:spPr>
          <a:xfrm>
            <a:off x="5783783" y="3572913"/>
            <a:ext cx="1304927" cy="10161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B</a:t>
            </a:r>
            <a:endParaRPr lang="en-US" sz="40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/>
          <p:cNvCxnSpPr>
            <a:endCxn id="6" idx="6"/>
          </p:cNvCxnSpPr>
          <p:nvPr/>
        </p:nvCxnSpPr>
        <p:spPr>
          <a:xfrm flipH="1" flipV="1">
            <a:off x="3302183" y="4064872"/>
            <a:ext cx="2457512" cy="16126"/>
          </a:xfrm>
          <a:prstGeom prst="line">
            <a:avLst/>
          </a:prstGeom>
          <a:ln w="66675">
            <a:solidFill>
              <a:schemeClr val="accent4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75642" y="2210630"/>
            <a:ext cx="91619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4"/>
                </a:solidFill>
              </a:rPr>
              <a:t>Claim:</a:t>
            </a:r>
            <a:r>
              <a:rPr lang="en-US" sz="4000" dirty="0" smtClean="0"/>
              <a:t> In a DAG, we’ll always have:</a:t>
            </a:r>
          </a:p>
          <a:p>
            <a:endParaRPr lang="en-US" sz="4000" dirty="0" smtClean="0"/>
          </a:p>
          <a:p>
            <a:endParaRPr lang="en-US" sz="40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5479884" y="4631947"/>
            <a:ext cx="2707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finish: [smaller]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74284" y="4631948"/>
            <a:ext cx="2623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finish: [larger]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7814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Same thing, in the SCC DAG.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accent4"/>
                </a:solidFill>
              </a:rPr>
              <a:t>Claim</a:t>
            </a:r>
            <a:r>
              <a:rPr lang="en-US" sz="3600" dirty="0" smtClean="0"/>
              <a:t>: we’ll always have </a:t>
            </a:r>
            <a:endParaRPr lang="en-US" sz="3600" dirty="0"/>
          </a:p>
        </p:txBody>
      </p:sp>
      <p:sp>
        <p:nvSpPr>
          <p:cNvPr id="5" name="Oval 4"/>
          <p:cNvSpPr/>
          <p:nvPr/>
        </p:nvSpPr>
        <p:spPr>
          <a:xfrm>
            <a:off x="5767150" y="2810515"/>
            <a:ext cx="2623930" cy="1882845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5729404" y="3343038"/>
            <a:ext cx="1610963" cy="1208222"/>
            <a:chOff x="4053781" y="5555199"/>
            <a:chExt cx="1610963" cy="1208222"/>
          </a:xfrm>
        </p:grpSpPr>
        <p:sp>
          <p:nvSpPr>
            <p:cNvPr id="16" name="Oval 15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8" name="Group 17"/>
          <p:cNvGrpSpPr/>
          <p:nvPr/>
        </p:nvGrpSpPr>
        <p:grpSpPr>
          <a:xfrm>
            <a:off x="7230406" y="3102573"/>
            <a:ext cx="1046441" cy="1067278"/>
            <a:chOff x="6021896" y="4336008"/>
            <a:chExt cx="1046441" cy="1067278"/>
          </a:xfrm>
        </p:grpSpPr>
        <p:sp>
          <p:nvSpPr>
            <p:cNvPr id="19" name="Oval 18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22" name="Straight Connector 21"/>
          <p:cNvCxnSpPr>
            <a:stCxn id="23" idx="6"/>
            <a:endCxn id="5" idx="2"/>
          </p:cNvCxnSpPr>
          <p:nvPr/>
        </p:nvCxnSpPr>
        <p:spPr>
          <a:xfrm>
            <a:off x="3610850" y="3744776"/>
            <a:ext cx="2156300" cy="716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509841" y="2790619"/>
            <a:ext cx="3101009" cy="1908313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717316" y="3036415"/>
            <a:ext cx="1154261" cy="964879"/>
            <a:chOff x="1791276" y="2676798"/>
            <a:chExt cx="995793" cy="769286"/>
          </a:xfrm>
        </p:grpSpPr>
        <p:sp>
          <p:nvSpPr>
            <p:cNvPr id="25" name="Oval 24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27" name="Group 26"/>
          <p:cNvGrpSpPr/>
          <p:nvPr/>
        </p:nvGrpSpPr>
        <p:grpSpPr>
          <a:xfrm>
            <a:off x="1624205" y="3829795"/>
            <a:ext cx="931129" cy="857432"/>
            <a:chOff x="6334072" y="2019168"/>
            <a:chExt cx="931129" cy="857432"/>
          </a:xfrm>
        </p:grpSpPr>
        <p:sp>
          <p:nvSpPr>
            <p:cNvPr id="28" name="Oval 27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2012409" y="3142059"/>
            <a:ext cx="1385211" cy="934596"/>
            <a:chOff x="2508568" y="1917700"/>
            <a:chExt cx="913763" cy="706230"/>
          </a:xfrm>
        </p:grpSpPr>
        <p:sp>
          <p:nvSpPr>
            <p:cNvPr id="31" name="Oval 30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sp>
        <p:nvSpPr>
          <p:cNvPr id="35" name="TextBox 34"/>
          <p:cNvSpPr txBox="1"/>
          <p:nvPr/>
        </p:nvSpPr>
        <p:spPr>
          <a:xfrm>
            <a:off x="5662609" y="4777972"/>
            <a:ext cx="2707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finish: [smaller]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87439" y="4726153"/>
            <a:ext cx="2623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finish: [larger]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92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23" grpId="0" animBg="1"/>
      <p:bldP spid="35" grpId="0"/>
      <p:bldP spid="36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idea</a:t>
            </a:r>
            <a:endParaRPr lang="en-US" dirty="0">
              <a:solidFill>
                <a:schemeClr val="accent4"/>
              </a:solidFill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7210441" y="138642"/>
            <a:ext cx="1790368" cy="1272393"/>
            <a:chOff x="7190747" y="107705"/>
            <a:chExt cx="1790368" cy="1272393"/>
          </a:xfrm>
        </p:grpSpPr>
        <p:sp>
          <p:nvSpPr>
            <p:cNvPr id="4" name="Oval 3"/>
            <p:cNvSpPr/>
            <p:nvPr/>
          </p:nvSpPr>
          <p:spPr>
            <a:xfrm>
              <a:off x="7190748" y="107705"/>
              <a:ext cx="1790367" cy="1272393"/>
            </a:xfrm>
            <a:prstGeom prst="ellipse">
              <a:avLst/>
            </a:prstGeom>
            <a:solidFill>
              <a:schemeClr val="accent2"/>
            </a:solidFill>
            <a:ln w="539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7190747" y="329290"/>
              <a:ext cx="1099197" cy="816495"/>
              <a:chOff x="3015737" y="5467924"/>
              <a:chExt cx="1610964" cy="1208222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3159494" y="5475175"/>
                <a:ext cx="1112794" cy="1147707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15737" y="5467924"/>
                <a:ext cx="1610964" cy="1208222"/>
              </a:xfrm>
              <a:prstGeom prst="rect">
                <a:avLst/>
              </a:prstGeom>
              <a:effectLst>
                <a:glow rad="50800">
                  <a:schemeClr val="tx1">
                    <a:alpha val="45000"/>
                  </a:schemeClr>
                </a:glow>
              </a:effectLst>
            </p:spPr>
          </p:pic>
        </p:grpSp>
        <p:grpSp>
          <p:nvGrpSpPr>
            <p:cNvPr id="8" name="Group 7"/>
            <p:cNvGrpSpPr/>
            <p:nvPr/>
          </p:nvGrpSpPr>
          <p:grpSpPr>
            <a:xfrm>
              <a:off x="8160168" y="312457"/>
              <a:ext cx="714011" cy="721248"/>
              <a:chOff x="7301826" y="4258330"/>
              <a:chExt cx="1046441" cy="1067278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7301826" y="4258330"/>
                <a:ext cx="1046441" cy="106727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13049" y="4379120"/>
                <a:ext cx="886304" cy="886306"/>
              </a:xfrm>
              <a:prstGeom prst="rect">
                <a:avLst/>
              </a:prstGeom>
              <a:effectLst>
                <a:glow rad="63500">
                  <a:schemeClr val="tx1">
                    <a:alpha val="67000"/>
                  </a:schemeClr>
                </a:glow>
              </a:effectLst>
            </p:spPr>
          </p:pic>
        </p:grpSp>
      </p:grpSp>
      <p:grpSp>
        <p:nvGrpSpPr>
          <p:cNvPr id="28" name="Group 27"/>
          <p:cNvGrpSpPr/>
          <p:nvPr/>
        </p:nvGrpSpPr>
        <p:grpSpPr>
          <a:xfrm>
            <a:off x="4337506" y="107705"/>
            <a:ext cx="2115890" cy="1289604"/>
            <a:chOff x="3749339" y="834514"/>
            <a:chExt cx="2115890" cy="1289604"/>
          </a:xfrm>
        </p:grpSpPr>
        <p:sp>
          <p:nvSpPr>
            <p:cNvPr id="12" name="Oval 11"/>
            <p:cNvSpPr/>
            <p:nvPr/>
          </p:nvSpPr>
          <p:spPr>
            <a:xfrm>
              <a:off x="3749339" y="834514"/>
              <a:ext cx="2115890" cy="1289604"/>
            </a:xfrm>
            <a:prstGeom prst="ellipse">
              <a:avLst/>
            </a:prstGeom>
            <a:solidFill>
              <a:schemeClr val="accent2"/>
            </a:solidFill>
            <a:ln w="539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779682" y="1125281"/>
              <a:ext cx="787579" cy="652048"/>
              <a:chOff x="1485801" y="2412224"/>
              <a:chExt cx="995793" cy="769286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1485801" y="2412224"/>
                <a:ext cx="995793" cy="76928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smtClean="0">
                    <a:solidFill>
                      <a:schemeClr val="tx1"/>
                    </a:solidFill>
                  </a:rPr>
                  <a:t>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69098" y="2511761"/>
                <a:ext cx="660724" cy="603013"/>
              </a:xfrm>
              <a:prstGeom prst="rect">
                <a:avLst/>
              </a:prstGeom>
              <a:effectLst>
                <a:glow rad="25400">
                  <a:schemeClr val="tx1"/>
                </a:glow>
              </a:effectLst>
            </p:spPr>
          </p:pic>
        </p:grpSp>
        <p:grpSp>
          <p:nvGrpSpPr>
            <p:cNvPr id="16" name="Group 15"/>
            <p:cNvGrpSpPr/>
            <p:nvPr/>
          </p:nvGrpSpPr>
          <p:grpSpPr>
            <a:xfrm>
              <a:off x="4575018" y="1476520"/>
              <a:ext cx="591194" cy="579437"/>
              <a:chOff x="5520124" y="2254636"/>
              <a:chExt cx="866443" cy="857432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5520124" y="2254636"/>
                <a:ext cx="866443" cy="85743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smtClean="0">
                    <a:solidFill>
                      <a:schemeClr val="tx1"/>
                    </a:solidFill>
                  </a:rPr>
                  <a:t>  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661377" y="2302196"/>
                <a:ext cx="571893" cy="768989"/>
              </a:xfrm>
              <a:prstGeom prst="rect">
                <a:avLst/>
              </a:prstGeom>
            </p:spPr>
          </p:pic>
        </p:grpSp>
        <p:grpSp>
          <p:nvGrpSpPr>
            <p:cNvPr id="19" name="Group 18"/>
            <p:cNvGrpSpPr/>
            <p:nvPr/>
          </p:nvGrpSpPr>
          <p:grpSpPr>
            <a:xfrm>
              <a:off x="4772202" y="947603"/>
              <a:ext cx="945161" cy="631583"/>
              <a:chOff x="2930006" y="1976607"/>
              <a:chExt cx="913763" cy="706230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2930006" y="1976607"/>
                <a:ext cx="913763" cy="70163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smtClean="0">
                    <a:solidFill>
                      <a:schemeClr val="tx1"/>
                    </a:solidFill>
                  </a:rPr>
                  <a:t>   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55642" y="2008376"/>
                <a:ext cx="453154" cy="674461"/>
              </a:xfrm>
              <a:prstGeom prst="rect">
                <a:avLst/>
              </a:prstGeom>
            </p:spPr>
          </p:pic>
        </p:grpSp>
      </p:grpSp>
      <p:sp>
        <p:nvSpPr>
          <p:cNvPr id="29" name="TextBox 28"/>
          <p:cNvSpPr txBox="1"/>
          <p:nvPr/>
        </p:nvSpPr>
        <p:spPr>
          <a:xfrm>
            <a:off x="628650" y="1874317"/>
            <a:ext cx="71984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b="1" dirty="0" smtClean="0"/>
              <a:t>Two cases</a:t>
            </a:r>
            <a:r>
              <a:rPr lang="en-US" sz="2800" dirty="0" smtClean="0"/>
              <a:t>: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 smtClean="0"/>
              <a:t>We reached </a:t>
            </a:r>
            <a:r>
              <a:rPr lang="en-US" sz="2800" b="1" dirty="0" smtClean="0">
                <a:solidFill>
                  <a:schemeClr val="accent2"/>
                </a:solidFill>
              </a:rPr>
              <a:t>A</a:t>
            </a:r>
            <a:r>
              <a:rPr lang="en-US" sz="1600" b="1" dirty="0" smtClean="0">
                <a:solidFill>
                  <a:schemeClr val="accent2"/>
                </a:solidFill>
              </a:rPr>
              <a:t> </a:t>
            </a:r>
            <a:r>
              <a:rPr lang="en-US" sz="2800" dirty="0" smtClean="0"/>
              <a:t> before </a:t>
            </a:r>
            <a:r>
              <a:rPr lang="en-US" sz="2800" b="1" dirty="0" smtClean="0">
                <a:solidFill>
                  <a:schemeClr val="accent2"/>
                </a:solidFill>
              </a:rPr>
              <a:t>B</a:t>
            </a:r>
            <a:r>
              <a:rPr lang="en-US" sz="2800" dirty="0" smtClean="0"/>
              <a:t> in our first DFS.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/>
              <a:t>We reached </a:t>
            </a:r>
            <a:r>
              <a:rPr lang="en-US" sz="2800" b="1" dirty="0" smtClean="0">
                <a:solidFill>
                  <a:schemeClr val="accent2"/>
                </a:solidFill>
              </a:rPr>
              <a:t>B</a:t>
            </a:r>
            <a:r>
              <a:rPr lang="en-US" sz="1600" b="1" dirty="0" smtClean="0">
                <a:solidFill>
                  <a:schemeClr val="accent2"/>
                </a:solidFill>
              </a:rPr>
              <a:t> </a:t>
            </a:r>
            <a:r>
              <a:rPr lang="en-US" sz="2800" dirty="0" smtClean="0"/>
              <a:t> </a:t>
            </a:r>
            <a:r>
              <a:rPr lang="en-US" sz="2800" dirty="0"/>
              <a:t>before </a:t>
            </a:r>
            <a:r>
              <a:rPr lang="en-US" sz="2800" b="1" dirty="0" smtClean="0">
                <a:solidFill>
                  <a:schemeClr val="accent2"/>
                </a:solidFill>
              </a:rPr>
              <a:t>A</a:t>
            </a:r>
            <a:r>
              <a:rPr lang="en-US" sz="2800" dirty="0" smtClean="0"/>
              <a:t> </a:t>
            </a:r>
            <a:r>
              <a:rPr lang="en-US" sz="2800" dirty="0"/>
              <a:t>in our first DFS. </a:t>
            </a:r>
          </a:p>
          <a:p>
            <a:pPr marL="742950" lvl="1" indent="-285750">
              <a:buFont typeface="Arial" charset="0"/>
              <a:buChar char="•"/>
            </a:pPr>
            <a:endParaRPr lang="en-US" sz="2800" dirty="0" smtClean="0"/>
          </a:p>
        </p:txBody>
      </p:sp>
      <p:cxnSp>
        <p:nvCxnSpPr>
          <p:cNvPr id="11" name="Straight Connector 10"/>
          <p:cNvCxnSpPr>
            <a:stCxn id="12" idx="6"/>
            <a:endCxn id="4" idx="2"/>
          </p:cNvCxnSpPr>
          <p:nvPr/>
        </p:nvCxnSpPr>
        <p:spPr>
          <a:xfrm>
            <a:off x="6453396" y="752507"/>
            <a:ext cx="757046" cy="2233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4134297" y="910295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2"/>
                </a:solidFill>
              </a:rPr>
              <a:t>A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6817372" y="797986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2"/>
                </a:solidFill>
              </a:rPr>
              <a:t>B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4744278" y="1567427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Want to show </a:t>
            </a:r>
            <a:r>
              <a:rPr lang="en-US" dirty="0" err="1" smtClean="0">
                <a:solidFill>
                  <a:srgbClr val="FF0000"/>
                </a:solidFill>
              </a:rPr>
              <a:t>A.finish</a:t>
            </a:r>
            <a:r>
              <a:rPr lang="en-US" dirty="0" smtClean="0">
                <a:solidFill>
                  <a:srgbClr val="FF0000"/>
                </a:solidFill>
              </a:rPr>
              <a:t> &gt; </a:t>
            </a:r>
            <a:r>
              <a:rPr lang="en-US" dirty="0" err="1" smtClean="0">
                <a:solidFill>
                  <a:srgbClr val="FF0000"/>
                </a:solidFill>
              </a:rPr>
              <a:t>B.finish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2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 bldLvl="2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440085" y="1728975"/>
            <a:ext cx="826382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b="1" dirty="0" smtClean="0"/>
              <a:t>Case 1</a:t>
            </a:r>
            <a:r>
              <a:rPr lang="en-US" sz="2800" dirty="0" smtClean="0"/>
              <a:t>: We reached </a:t>
            </a:r>
            <a:r>
              <a:rPr lang="en-US" sz="2800" b="1" dirty="0" smtClean="0">
                <a:solidFill>
                  <a:schemeClr val="accent2"/>
                </a:solidFill>
              </a:rPr>
              <a:t>A</a:t>
            </a:r>
            <a:r>
              <a:rPr lang="en-US" sz="1600" b="1" dirty="0" smtClean="0">
                <a:solidFill>
                  <a:schemeClr val="accent2"/>
                </a:solidFill>
              </a:rPr>
              <a:t> </a:t>
            </a:r>
            <a:r>
              <a:rPr lang="en-US" sz="2800" dirty="0" smtClean="0"/>
              <a:t> before </a:t>
            </a:r>
            <a:r>
              <a:rPr lang="en-US" sz="2800" b="1" dirty="0" smtClean="0">
                <a:solidFill>
                  <a:schemeClr val="accent2"/>
                </a:solidFill>
              </a:rPr>
              <a:t>B</a:t>
            </a:r>
            <a:r>
              <a:rPr lang="en-US" sz="2800" dirty="0" smtClean="0"/>
              <a:t> in our first DFS.</a:t>
            </a:r>
          </a:p>
          <a:p>
            <a:pPr marL="742950" lvl="1" indent="-285750">
              <a:buFont typeface="Arial" charset="0"/>
              <a:buChar char="•"/>
            </a:pPr>
            <a:endParaRPr lang="en-US" sz="1200" dirty="0"/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Say that: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b="1" dirty="0">
                <a:solidFill>
                  <a:srgbClr val="C00000"/>
                </a:solidFill>
              </a:rPr>
              <a:t>x</a:t>
            </a:r>
            <a:r>
              <a:rPr lang="en-US" sz="2400" dirty="0" smtClean="0"/>
              <a:t> has the largest finish time in </a:t>
            </a:r>
            <a:r>
              <a:rPr lang="en-US" sz="2400" b="1" dirty="0" smtClean="0">
                <a:solidFill>
                  <a:schemeClr val="accent2"/>
                </a:solidFill>
              </a:rPr>
              <a:t>A</a:t>
            </a:r>
            <a:r>
              <a:rPr lang="en-US" sz="2400" dirty="0" smtClean="0"/>
              <a:t>;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b="1" dirty="0" smtClean="0">
                <a:solidFill>
                  <a:schemeClr val="accent6"/>
                </a:solidFill>
              </a:rPr>
              <a:t>y</a:t>
            </a:r>
            <a:r>
              <a:rPr lang="en-US" sz="2400" dirty="0" smtClean="0"/>
              <a:t> has the largest finish in </a:t>
            </a:r>
            <a:r>
              <a:rPr lang="en-US" sz="2400" b="1" dirty="0" smtClean="0">
                <a:solidFill>
                  <a:schemeClr val="accent2"/>
                </a:solidFill>
              </a:rPr>
              <a:t>B</a:t>
            </a:r>
            <a:r>
              <a:rPr lang="en-US" sz="2400" dirty="0" smtClean="0"/>
              <a:t>;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b="1" dirty="0" smtClean="0">
                <a:solidFill>
                  <a:schemeClr val="accent4"/>
                </a:solidFill>
              </a:rPr>
              <a:t>z</a:t>
            </a:r>
            <a:r>
              <a:rPr lang="en-US" sz="2400" dirty="0" smtClean="0"/>
              <a:t> was discovered first in </a:t>
            </a:r>
            <a:r>
              <a:rPr lang="en-US" sz="2400" b="1" dirty="0" smtClean="0">
                <a:solidFill>
                  <a:schemeClr val="accent2"/>
                </a:solidFill>
              </a:rPr>
              <a:t>A</a:t>
            </a:r>
            <a:r>
              <a:rPr lang="en-US" sz="2400" dirty="0" smtClean="0"/>
              <a:t>;</a:t>
            </a:r>
            <a:endParaRPr lang="en-US" sz="2800" dirty="0"/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Then: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/>
              <a:t>Reach </a:t>
            </a:r>
            <a:r>
              <a:rPr lang="en-US" sz="2400" b="1" dirty="0" smtClean="0">
                <a:solidFill>
                  <a:schemeClr val="accent2"/>
                </a:solidFill>
              </a:rPr>
              <a:t>A</a:t>
            </a:r>
            <a:r>
              <a:rPr lang="en-US" sz="2400" dirty="0" smtClean="0"/>
              <a:t> before</a:t>
            </a:r>
            <a:r>
              <a:rPr lang="en-US" sz="2400" b="1" dirty="0" smtClean="0">
                <a:solidFill>
                  <a:schemeClr val="accent2"/>
                </a:solidFill>
              </a:rPr>
              <a:t> B </a:t>
            </a:r>
            <a:r>
              <a:rPr lang="en-US" sz="2400" dirty="0" smtClean="0"/>
              <a:t>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/>
              <a:t>=&gt; we will discover </a:t>
            </a:r>
            <a:r>
              <a:rPr lang="en-US" sz="2400" b="1" dirty="0" smtClean="0">
                <a:solidFill>
                  <a:schemeClr val="accent6"/>
                </a:solidFill>
              </a:rPr>
              <a:t>y</a:t>
            </a:r>
            <a:r>
              <a:rPr lang="en-US" sz="2400" dirty="0" smtClean="0"/>
              <a:t> via </a:t>
            </a:r>
            <a:r>
              <a:rPr lang="en-US" sz="2400" b="1" dirty="0" smtClean="0">
                <a:solidFill>
                  <a:schemeClr val="accent4"/>
                </a:solidFill>
              </a:rPr>
              <a:t>z</a:t>
            </a:r>
            <a:r>
              <a:rPr lang="en-US" sz="2400" dirty="0" smtClean="0"/>
              <a:t> 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/>
              <a:t>=&gt; </a:t>
            </a:r>
            <a:r>
              <a:rPr lang="en-US" sz="2400" b="1" dirty="0" smtClean="0">
                <a:solidFill>
                  <a:schemeClr val="accent6"/>
                </a:solidFill>
              </a:rPr>
              <a:t>y</a:t>
            </a:r>
            <a:r>
              <a:rPr lang="en-US" sz="2400" dirty="0" smtClean="0"/>
              <a:t> is a descendant of </a:t>
            </a:r>
            <a:r>
              <a:rPr lang="en-US" sz="2400" b="1" dirty="0" smtClean="0">
                <a:solidFill>
                  <a:schemeClr val="accent4"/>
                </a:solidFill>
              </a:rPr>
              <a:t>z</a:t>
            </a:r>
            <a:r>
              <a:rPr lang="en-US" sz="2400" dirty="0" smtClean="0"/>
              <a:t> in the DFS forest.</a:t>
            </a:r>
            <a:endParaRPr lang="en-US" sz="2400" dirty="0"/>
          </a:p>
          <a:p>
            <a:pPr marL="285750" indent="-285750">
              <a:buFont typeface="Arial" charset="0"/>
              <a:buChar char="•"/>
            </a:pPr>
            <a:endParaRPr lang="en-US" sz="2800" dirty="0" smtClean="0"/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Then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idea</a:t>
            </a:r>
            <a:endParaRPr lang="en-US" dirty="0">
              <a:solidFill>
                <a:schemeClr val="accent4"/>
              </a:solidFill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7210441" y="138642"/>
            <a:ext cx="1790368" cy="1272393"/>
            <a:chOff x="7190747" y="107705"/>
            <a:chExt cx="1790368" cy="1272393"/>
          </a:xfrm>
        </p:grpSpPr>
        <p:sp>
          <p:nvSpPr>
            <p:cNvPr id="4" name="Oval 3"/>
            <p:cNvSpPr/>
            <p:nvPr/>
          </p:nvSpPr>
          <p:spPr>
            <a:xfrm>
              <a:off x="7190748" y="107705"/>
              <a:ext cx="1790367" cy="1272393"/>
            </a:xfrm>
            <a:prstGeom prst="ellipse">
              <a:avLst/>
            </a:prstGeom>
            <a:solidFill>
              <a:schemeClr val="accent2"/>
            </a:solidFill>
            <a:ln w="539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7190747" y="329290"/>
              <a:ext cx="1099197" cy="816495"/>
              <a:chOff x="3015737" y="5467924"/>
              <a:chExt cx="1610964" cy="1208222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3159494" y="5475175"/>
                <a:ext cx="1112794" cy="1147707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15737" y="5467924"/>
                <a:ext cx="1610964" cy="1208222"/>
              </a:xfrm>
              <a:prstGeom prst="rect">
                <a:avLst/>
              </a:prstGeom>
              <a:effectLst>
                <a:glow rad="50800">
                  <a:schemeClr val="tx1">
                    <a:alpha val="45000"/>
                  </a:schemeClr>
                </a:glow>
              </a:effectLst>
            </p:spPr>
          </p:pic>
        </p:grpSp>
        <p:grpSp>
          <p:nvGrpSpPr>
            <p:cNvPr id="8" name="Group 7"/>
            <p:cNvGrpSpPr/>
            <p:nvPr/>
          </p:nvGrpSpPr>
          <p:grpSpPr>
            <a:xfrm>
              <a:off x="8160168" y="312457"/>
              <a:ext cx="714011" cy="721248"/>
              <a:chOff x="7301826" y="4258330"/>
              <a:chExt cx="1046441" cy="1067278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7301826" y="4258330"/>
                <a:ext cx="1046441" cy="106727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13049" y="4379120"/>
                <a:ext cx="886304" cy="886306"/>
              </a:xfrm>
              <a:prstGeom prst="rect">
                <a:avLst/>
              </a:prstGeom>
              <a:effectLst>
                <a:glow rad="63500">
                  <a:schemeClr val="tx1">
                    <a:alpha val="67000"/>
                  </a:schemeClr>
                </a:glow>
              </a:effectLst>
            </p:spPr>
          </p:pic>
        </p:grpSp>
      </p:grpSp>
      <p:grpSp>
        <p:nvGrpSpPr>
          <p:cNvPr id="28" name="Group 27"/>
          <p:cNvGrpSpPr/>
          <p:nvPr/>
        </p:nvGrpSpPr>
        <p:grpSpPr>
          <a:xfrm>
            <a:off x="4337506" y="107705"/>
            <a:ext cx="2115890" cy="1289604"/>
            <a:chOff x="3749339" y="834514"/>
            <a:chExt cx="2115890" cy="1289604"/>
          </a:xfrm>
        </p:grpSpPr>
        <p:sp>
          <p:nvSpPr>
            <p:cNvPr id="12" name="Oval 11"/>
            <p:cNvSpPr/>
            <p:nvPr/>
          </p:nvSpPr>
          <p:spPr>
            <a:xfrm>
              <a:off x="3749339" y="834514"/>
              <a:ext cx="2115890" cy="1289604"/>
            </a:xfrm>
            <a:prstGeom prst="ellipse">
              <a:avLst/>
            </a:prstGeom>
            <a:solidFill>
              <a:schemeClr val="accent2"/>
            </a:solidFill>
            <a:ln w="539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779682" y="1125281"/>
              <a:ext cx="787579" cy="652048"/>
              <a:chOff x="1485801" y="2412224"/>
              <a:chExt cx="995793" cy="769286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1485801" y="2412224"/>
                <a:ext cx="995793" cy="76928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smtClean="0">
                    <a:solidFill>
                      <a:schemeClr val="tx1"/>
                    </a:solidFill>
                  </a:rPr>
                  <a:t>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69098" y="2511761"/>
                <a:ext cx="660724" cy="603013"/>
              </a:xfrm>
              <a:prstGeom prst="rect">
                <a:avLst/>
              </a:prstGeom>
              <a:effectLst>
                <a:glow rad="25400">
                  <a:schemeClr val="tx1"/>
                </a:glow>
              </a:effectLst>
            </p:spPr>
          </p:pic>
        </p:grpSp>
        <p:grpSp>
          <p:nvGrpSpPr>
            <p:cNvPr id="16" name="Group 15"/>
            <p:cNvGrpSpPr/>
            <p:nvPr/>
          </p:nvGrpSpPr>
          <p:grpSpPr>
            <a:xfrm>
              <a:off x="4575018" y="1476520"/>
              <a:ext cx="591194" cy="579437"/>
              <a:chOff x="5520124" y="2254636"/>
              <a:chExt cx="866443" cy="857432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5520124" y="2254636"/>
                <a:ext cx="866443" cy="85743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smtClean="0">
                    <a:solidFill>
                      <a:schemeClr val="tx1"/>
                    </a:solidFill>
                  </a:rPr>
                  <a:t>  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661377" y="2302196"/>
                <a:ext cx="571893" cy="768989"/>
              </a:xfrm>
              <a:prstGeom prst="rect">
                <a:avLst/>
              </a:prstGeom>
            </p:spPr>
          </p:pic>
        </p:grpSp>
        <p:grpSp>
          <p:nvGrpSpPr>
            <p:cNvPr id="19" name="Group 18"/>
            <p:cNvGrpSpPr/>
            <p:nvPr/>
          </p:nvGrpSpPr>
          <p:grpSpPr>
            <a:xfrm>
              <a:off x="4772202" y="947603"/>
              <a:ext cx="945161" cy="631583"/>
              <a:chOff x="2930006" y="1976607"/>
              <a:chExt cx="913763" cy="706230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2930006" y="1976607"/>
                <a:ext cx="913763" cy="70163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smtClean="0">
                    <a:solidFill>
                      <a:schemeClr val="tx1"/>
                    </a:solidFill>
                  </a:rPr>
                  <a:t>   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55642" y="2008376"/>
                <a:ext cx="453154" cy="674461"/>
              </a:xfrm>
              <a:prstGeom prst="rect">
                <a:avLst/>
              </a:prstGeom>
            </p:spPr>
          </p:pic>
        </p:grpSp>
      </p:grpSp>
      <p:cxnSp>
        <p:nvCxnSpPr>
          <p:cNvPr id="11" name="Straight Connector 10"/>
          <p:cNvCxnSpPr>
            <a:stCxn id="12" idx="6"/>
            <a:endCxn id="4" idx="2"/>
          </p:cNvCxnSpPr>
          <p:nvPr/>
        </p:nvCxnSpPr>
        <p:spPr>
          <a:xfrm>
            <a:off x="6453396" y="752507"/>
            <a:ext cx="757046" cy="2233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4134297" y="910295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2"/>
                </a:solidFill>
              </a:rPr>
              <a:t>A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6817372" y="797986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2"/>
                </a:solidFill>
              </a:rPr>
              <a:t>B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1914734" y="5516373"/>
            <a:ext cx="5217459" cy="1157794"/>
            <a:chOff x="774778" y="2189699"/>
            <a:chExt cx="5217459" cy="1157794"/>
          </a:xfrm>
        </p:grpSpPr>
        <p:cxnSp>
          <p:nvCxnSpPr>
            <p:cNvPr id="73" name="Straight Connector 72"/>
            <p:cNvCxnSpPr/>
            <p:nvPr/>
          </p:nvCxnSpPr>
          <p:spPr>
            <a:xfrm flipH="1">
              <a:off x="774778" y="3324242"/>
              <a:ext cx="5217459" cy="0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1000133" y="2583384"/>
              <a:ext cx="9816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>
                  <a:solidFill>
                    <a:schemeClr val="accent4"/>
                  </a:solidFill>
                </a:rPr>
                <a:t>z.start</a:t>
              </a:r>
              <a:endParaRPr lang="en-US" sz="2400" b="1" dirty="0">
                <a:solidFill>
                  <a:schemeClr val="accent4"/>
                </a:solidFill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110258" y="2189699"/>
              <a:ext cx="10845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>
                  <a:solidFill>
                    <a:schemeClr val="accent4"/>
                  </a:solidFill>
                </a:rPr>
                <a:t>z.finish</a:t>
              </a:r>
              <a:endParaRPr lang="en-US" sz="2400" b="1" dirty="0">
                <a:solidFill>
                  <a:schemeClr val="accent4"/>
                </a:solidFill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>
            <a:xfrm flipH="1">
              <a:off x="1705161" y="3068299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2224028" y="2189699"/>
              <a:ext cx="9868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>
                  <a:solidFill>
                    <a:schemeClr val="accent6"/>
                  </a:solidFill>
                </a:rPr>
                <a:t>y.start</a:t>
              </a:r>
              <a:endParaRPr lang="en-US" sz="2400" b="1" dirty="0">
                <a:solidFill>
                  <a:schemeClr val="accent6"/>
                </a:solidFill>
              </a:endParaRPr>
            </a:p>
          </p:txBody>
        </p:sp>
        <p:cxnSp>
          <p:nvCxnSpPr>
            <p:cNvPr id="79" name="Straight Connector 78"/>
            <p:cNvCxnSpPr/>
            <p:nvPr/>
          </p:nvCxnSpPr>
          <p:spPr>
            <a:xfrm flipH="1">
              <a:off x="2802848" y="2691210"/>
              <a:ext cx="2792" cy="656283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3205150" y="2608706"/>
              <a:ext cx="10897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>
                  <a:solidFill>
                    <a:schemeClr val="accent6"/>
                  </a:solidFill>
                </a:rPr>
                <a:t>y.finish</a:t>
              </a:r>
              <a:endParaRPr lang="en-US" sz="2400" b="1" dirty="0">
                <a:solidFill>
                  <a:schemeClr val="accent6"/>
                </a:solidFill>
              </a:endParaRPr>
            </a:p>
          </p:txBody>
        </p:sp>
        <p:cxnSp>
          <p:nvCxnSpPr>
            <p:cNvPr id="81" name="Straight Connector 80"/>
            <p:cNvCxnSpPr/>
            <p:nvPr/>
          </p:nvCxnSpPr>
          <p:spPr>
            <a:xfrm flipH="1">
              <a:off x="3770165" y="3066279"/>
              <a:ext cx="4562" cy="279194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H="1">
              <a:off x="4520958" y="2651364"/>
              <a:ext cx="6382" cy="694109"/>
            </a:xfrm>
            <a:prstGeom prst="line">
              <a:avLst/>
            </a:prstGeom>
            <a:ln w="508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/>
          <p:cNvSpPr txBox="1"/>
          <p:nvPr/>
        </p:nvSpPr>
        <p:spPr>
          <a:xfrm>
            <a:off x="6173521" y="5877451"/>
            <a:ext cx="1103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</a:rPr>
              <a:t>x.finish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86" name="Straight Connector 85"/>
          <p:cNvCxnSpPr/>
          <p:nvPr/>
        </p:nvCxnSpPr>
        <p:spPr>
          <a:xfrm flipH="1">
            <a:off x="6738536" y="6335024"/>
            <a:ext cx="4562" cy="279194"/>
          </a:xfrm>
          <a:prstGeom prst="line">
            <a:avLst/>
          </a:prstGeom>
          <a:ln w="508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 rot="531491">
            <a:off x="6810230" y="3651241"/>
            <a:ext cx="2450494" cy="769441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4"/>
                </a:solidFill>
                <a:ea typeface="Stencil" charset="0"/>
                <a:cs typeface="Stencil" charset="0"/>
              </a:rPr>
              <a:t>aka, </a:t>
            </a:r>
          </a:p>
          <a:p>
            <a:pPr algn="ctr"/>
            <a:r>
              <a:rPr lang="en-US" sz="2400" b="1" dirty="0" err="1" smtClean="0">
                <a:solidFill>
                  <a:schemeClr val="accent4"/>
                </a:solidFill>
                <a:ea typeface="Stencil" charset="0"/>
                <a:cs typeface="Stencil" charset="0"/>
              </a:rPr>
              <a:t>A.finish</a:t>
            </a:r>
            <a:r>
              <a:rPr lang="en-US" sz="2400" b="1" dirty="0" smtClean="0">
                <a:solidFill>
                  <a:schemeClr val="accent4"/>
                </a:solidFill>
                <a:ea typeface="Stencil" charset="0"/>
                <a:cs typeface="Stencil" charset="0"/>
              </a:rPr>
              <a:t> &gt; </a:t>
            </a:r>
            <a:r>
              <a:rPr lang="en-US" sz="2400" b="1" dirty="0" err="1" smtClean="0">
                <a:solidFill>
                  <a:schemeClr val="accent4"/>
                </a:solidFill>
                <a:ea typeface="Stencil" charset="0"/>
                <a:cs typeface="Stencil" charset="0"/>
              </a:rPr>
              <a:t>B.finish</a:t>
            </a:r>
            <a:endParaRPr lang="en-US" sz="2400" b="1" dirty="0">
              <a:solidFill>
                <a:schemeClr val="accent4"/>
              </a:solidFill>
              <a:ea typeface="Stencil" charset="0"/>
              <a:cs typeface="Stencil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054278" y="1447954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Want to show </a:t>
            </a:r>
            <a:r>
              <a:rPr lang="en-US" dirty="0" err="1" smtClean="0">
                <a:solidFill>
                  <a:schemeClr val="accent5"/>
                </a:solidFill>
              </a:rPr>
              <a:t>A.finish</a:t>
            </a:r>
            <a:r>
              <a:rPr lang="en-US" dirty="0" smtClean="0">
                <a:solidFill>
                  <a:schemeClr val="accent5"/>
                </a:solidFill>
              </a:rPr>
              <a:t> &gt; </a:t>
            </a:r>
            <a:r>
              <a:rPr lang="en-US" dirty="0" err="1" smtClean="0">
                <a:solidFill>
                  <a:schemeClr val="accent5"/>
                </a:solidFill>
              </a:rPr>
              <a:t>B.finish</a:t>
            </a:r>
            <a:r>
              <a:rPr lang="en-US" dirty="0" smtClean="0">
                <a:solidFill>
                  <a:schemeClr val="accent5"/>
                </a:solidFill>
              </a:rPr>
              <a:t>.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053856" y="2377607"/>
            <a:ext cx="3300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 </a:t>
            </a:r>
            <a:r>
              <a:rPr lang="en-US" b="1" dirty="0" err="1" smtClean="0">
                <a:solidFill>
                  <a:schemeClr val="accent2"/>
                </a:solidFill>
              </a:rPr>
              <a:t>A</a:t>
            </a:r>
            <a:r>
              <a:rPr lang="en-US" dirty="0" err="1" smtClean="0">
                <a:solidFill>
                  <a:schemeClr val="accent2"/>
                </a:solidFill>
              </a:rPr>
              <a:t>.finish</a:t>
            </a:r>
            <a:r>
              <a:rPr lang="en-US" dirty="0" smtClean="0"/>
              <a:t> = </a:t>
            </a:r>
            <a:r>
              <a:rPr lang="en-US" b="1" dirty="0" err="1" smtClean="0">
                <a:solidFill>
                  <a:schemeClr val="accent5"/>
                </a:solidFill>
              </a:rPr>
              <a:t>x</a:t>
            </a:r>
            <a:r>
              <a:rPr lang="en-US" dirty="0" err="1" smtClean="0">
                <a:solidFill>
                  <a:schemeClr val="accent5"/>
                </a:solidFill>
              </a:rPr>
              <a:t>.finish</a:t>
            </a:r>
            <a:endParaRPr lang="en-US" dirty="0" smtClean="0">
              <a:solidFill>
                <a:schemeClr val="accent5"/>
              </a:solidFill>
            </a:endParaRPr>
          </a:p>
          <a:p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b="1" dirty="0" err="1" smtClean="0">
                <a:solidFill>
                  <a:schemeClr val="accent2"/>
                </a:solidFill>
              </a:rPr>
              <a:t>B</a:t>
            </a:r>
            <a:r>
              <a:rPr lang="en-US" dirty="0" err="1" smtClean="0">
                <a:solidFill>
                  <a:schemeClr val="accent2"/>
                </a:solidFill>
              </a:rPr>
              <a:t>.finish</a:t>
            </a:r>
            <a:r>
              <a:rPr lang="en-US" dirty="0" smtClean="0"/>
              <a:t> = </a:t>
            </a:r>
            <a:r>
              <a:rPr lang="en-US" b="1" dirty="0" err="1" smtClean="0">
                <a:solidFill>
                  <a:schemeClr val="accent6"/>
                </a:solidFill>
              </a:rPr>
              <a:t>y</a:t>
            </a:r>
            <a:r>
              <a:rPr lang="en-US" dirty="0" err="1" smtClean="0">
                <a:solidFill>
                  <a:schemeClr val="accent6"/>
                </a:solidFill>
              </a:rPr>
              <a:t>.finish</a:t>
            </a:r>
            <a:endParaRPr lang="en-US" dirty="0" smtClean="0">
              <a:solidFill>
                <a:schemeClr val="accent6"/>
              </a:solidFill>
            </a:endParaRPr>
          </a:p>
          <a:p>
            <a:r>
              <a:rPr lang="en-US" dirty="0"/>
              <a:t> 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280014" y="2969891"/>
            <a:ext cx="1891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b="1" dirty="0" err="1">
                <a:solidFill>
                  <a:schemeClr val="accent5"/>
                </a:solidFill>
              </a:rPr>
              <a:t>x</a:t>
            </a:r>
            <a:r>
              <a:rPr lang="en-US" dirty="0" err="1">
                <a:solidFill>
                  <a:schemeClr val="accent5"/>
                </a:solidFill>
              </a:rPr>
              <a:t>.finish</a:t>
            </a:r>
            <a:r>
              <a:rPr lang="en-US" dirty="0"/>
              <a:t> &gt;= </a:t>
            </a:r>
            <a:r>
              <a:rPr lang="en-US" b="1" dirty="0" err="1">
                <a:solidFill>
                  <a:schemeClr val="accent4"/>
                </a:solidFill>
              </a:rPr>
              <a:t>z</a:t>
            </a:r>
            <a:r>
              <a:rPr lang="en-US" dirty="0" err="1">
                <a:solidFill>
                  <a:schemeClr val="accent4"/>
                </a:solidFill>
              </a:rPr>
              <a:t>.finish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00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 bldLvl="2"/>
      <p:bldP spid="85" grpId="0"/>
      <p:bldP spid="65" grpId="0" animBg="1"/>
      <p:bldP spid="69" grpId="0"/>
      <p:bldP spid="87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489733" y="1835021"/>
            <a:ext cx="865426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b="1" dirty="0" smtClean="0"/>
              <a:t>Case 2</a:t>
            </a:r>
            <a:r>
              <a:rPr lang="en-US" sz="2800" dirty="0" smtClean="0"/>
              <a:t>: We reached </a:t>
            </a:r>
            <a:r>
              <a:rPr lang="en-US" sz="2800" b="1" dirty="0" smtClean="0">
                <a:solidFill>
                  <a:schemeClr val="accent2"/>
                </a:solidFill>
              </a:rPr>
              <a:t>B </a:t>
            </a:r>
            <a:r>
              <a:rPr lang="en-US" sz="2800" dirty="0" smtClean="0"/>
              <a:t> before </a:t>
            </a:r>
            <a:r>
              <a:rPr lang="en-US" sz="2800" b="1" dirty="0" smtClean="0">
                <a:solidFill>
                  <a:schemeClr val="accent2"/>
                </a:solidFill>
              </a:rPr>
              <a:t>A</a:t>
            </a:r>
            <a:r>
              <a:rPr lang="en-US" sz="2800" dirty="0" smtClean="0"/>
              <a:t> in our first DFS.</a:t>
            </a:r>
          </a:p>
          <a:p>
            <a:pPr marL="285750" indent="-285750">
              <a:buFont typeface="Arial" charset="0"/>
              <a:buChar char="•"/>
            </a:pPr>
            <a:endParaRPr lang="en-US" sz="2800" dirty="0"/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There are no paths from B to A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solidFill>
                  <a:schemeClr val="accent4"/>
                </a:solidFill>
              </a:rPr>
              <a:t>because the SCC graph has no cycles</a:t>
            </a:r>
          </a:p>
          <a:p>
            <a:pPr marL="742950" lvl="1" indent="-285750">
              <a:buFont typeface="Arial" charset="0"/>
              <a:buChar char="•"/>
            </a:pPr>
            <a:endParaRPr lang="en-US" sz="2400" dirty="0" smtClean="0">
              <a:solidFill>
                <a:schemeClr val="accent4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So we completely finish exploring B and never reach A.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>
                <a:solidFill>
                  <a:schemeClr val="accent1"/>
                </a:solidFill>
              </a:rPr>
              <a:t>A is explored later after we </a:t>
            </a:r>
            <a:r>
              <a:rPr lang="en-US" sz="2800" dirty="0" smtClean="0">
                <a:solidFill>
                  <a:schemeClr val="accent1"/>
                </a:solidFill>
              </a:rPr>
              <a:t>restart DFS</a:t>
            </a:r>
            <a:r>
              <a:rPr lang="en-US" sz="2800" dirty="0" smtClean="0">
                <a:solidFill>
                  <a:schemeClr val="accent1"/>
                </a:solidFill>
              </a:rPr>
              <a:t>.</a:t>
            </a:r>
          </a:p>
          <a:p>
            <a:pPr marL="285750" indent="-285750">
              <a:buFont typeface="Arial" charset="0"/>
              <a:buChar char="•"/>
            </a:pPr>
            <a:endParaRPr lang="en-US" sz="2800" dirty="0"/>
          </a:p>
          <a:p>
            <a:pPr marL="285750" indent="-285750">
              <a:buFont typeface="Arial" charset="0"/>
              <a:buChar char="•"/>
            </a:pPr>
            <a:endParaRPr 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idea</a:t>
            </a:r>
            <a:endParaRPr lang="en-US" dirty="0">
              <a:solidFill>
                <a:schemeClr val="accent4"/>
              </a:solidFill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7210441" y="138642"/>
            <a:ext cx="1790368" cy="1272393"/>
            <a:chOff x="7190747" y="107705"/>
            <a:chExt cx="1790368" cy="1272393"/>
          </a:xfrm>
        </p:grpSpPr>
        <p:sp>
          <p:nvSpPr>
            <p:cNvPr id="4" name="Oval 3"/>
            <p:cNvSpPr/>
            <p:nvPr/>
          </p:nvSpPr>
          <p:spPr>
            <a:xfrm>
              <a:off x="7190748" y="107705"/>
              <a:ext cx="1790367" cy="1272393"/>
            </a:xfrm>
            <a:prstGeom prst="ellipse">
              <a:avLst/>
            </a:prstGeom>
            <a:solidFill>
              <a:schemeClr val="accent2"/>
            </a:solidFill>
            <a:ln w="539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7190747" y="329290"/>
              <a:ext cx="1099197" cy="816495"/>
              <a:chOff x="3015737" y="5467924"/>
              <a:chExt cx="1610964" cy="1208222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3159494" y="5475175"/>
                <a:ext cx="1112794" cy="1147707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15737" y="5467924"/>
                <a:ext cx="1610964" cy="1208222"/>
              </a:xfrm>
              <a:prstGeom prst="rect">
                <a:avLst/>
              </a:prstGeom>
              <a:effectLst>
                <a:glow rad="50800">
                  <a:schemeClr val="tx1">
                    <a:alpha val="45000"/>
                  </a:schemeClr>
                </a:glow>
              </a:effectLst>
            </p:spPr>
          </p:pic>
        </p:grpSp>
        <p:grpSp>
          <p:nvGrpSpPr>
            <p:cNvPr id="8" name="Group 7"/>
            <p:cNvGrpSpPr/>
            <p:nvPr/>
          </p:nvGrpSpPr>
          <p:grpSpPr>
            <a:xfrm>
              <a:off x="8160168" y="312457"/>
              <a:ext cx="714011" cy="721248"/>
              <a:chOff x="7301826" y="4258330"/>
              <a:chExt cx="1046441" cy="1067278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7301826" y="4258330"/>
                <a:ext cx="1046441" cy="106727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13049" y="4379120"/>
                <a:ext cx="886304" cy="886306"/>
              </a:xfrm>
              <a:prstGeom prst="rect">
                <a:avLst/>
              </a:prstGeom>
              <a:effectLst>
                <a:glow rad="63500">
                  <a:schemeClr val="tx1">
                    <a:alpha val="67000"/>
                  </a:schemeClr>
                </a:glow>
              </a:effectLst>
            </p:spPr>
          </p:pic>
        </p:grpSp>
      </p:grpSp>
      <p:grpSp>
        <p:nvGrpSpPr>
          <p:cNvPr id="28" name="Group 27"/>
          <p:cNvGrpSpPr/>
          <p:nvPr/>
        </p:nvGrpSpPr>
        <p:grpSpPr>
          <a:xfrm>
            <a:off x="4337506" y="107705"/>
            <a:ext cx="2115890" cy="1289604"/>
            <a:chOff x="3749339" y="834514"/>
            <a:chExt cx="2115890" cy="1289604"/>
          </a:xfrm>
        </p:grpSpPr>
        <p:sp>
          <p:nvSpPr>
            <p:cNvPr id="12" name="Oval 11"/>
            <p:cNvSpPr/>
            <p:nvPr/>
          </p:nvSpPr>
          <p:spPr>
            <a:xfrm>
              <a:off x="3749339" y="834514"/>
              <a:ext cx="2115890" cy="1289604"/>
            </a:xfrm>
            <a:prstGeom prst="ellipse">
              <a:avLst/>
            </a:prstGeom>
            <a:solidFill>
              <a:schemeClr val="accent2"/>
            </a:solidFill>
            <a:ln w="539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779682" y="1125281"/>
              <a:ext cx="787579" cy="652048"/>
              <a:chOff x="1485801" y="2412224"/>
              <a:chExt cx="995793" cy="769286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1485801" y="2412224"/>
                <a:ext cx="995793" cy="76928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smtClean="0">
                    <a:solidFill>
                      <a:schemeClr val="tx1"/>
                    </a:solidFill>
                  </a:rPr>
                  <a:t>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69098" y="2511761"/>
                <a:ext cx="660724" cy="603013"/>
              </a:xfrm>
              <a:prstGeom prst="rect">
                <a:avLst/>
              </a:prstGeom>
              <a:effectLst>
                <a:glow rad="25400">
                  <a:schemeClr val="tx1"/>
                </a:glow>
              </a:effectLst>
            </p:spPr>
          </p:pic>
        </p:grpSp>
        <p:grpSp>
          <p:nvGrpSpPr>
            <p:cNvPr id="16" name="Group 15"/>
            <p:cNvGrpSpPr/>
            <p:nvPr/>
          </p:nvGrpSpPr>
          <p:grpSpPr>
            <a:xfrm>
              <a:off x="4575018" y="1476520"/>
              <a:ext cx="591194" cy="579437"/>
              <a:chOff x="5520124" y="2254636"/>
              <a:chExt cx="866443" cy="857432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5520124" y="2254636"/>
                <a:ext cx="866443" cy="85743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smtClean="0">
                    <a:solidFill>
                      <a:schemeClr val="tx1"/>
                    </a:solidFill>
                  </a:rPr>
                  <a:t>  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661377" y="2302196"/>
                <a:ext cx="571893" cy="768989"/>
              </a:xfrm>
              <a:prstGeom prst="rect">
                <a:avLst/>
              </a:prstGeom>
            </p:spPr>
          </p:pic>
        </p:grpSp>
        <p:grpSp>
          <p:nvGrpSpPr>
            <p:cNvPr id="19" name="Group 18"/>
            <p:cNvGrpSpPr/>
            <p:nvPr/>
          </p:nvGrpSpPr>
          <p:grpSpPr>
            <a:xfrm>
              <a:off x="4772202" y="947603"/>
              <a:ext cx="945161" cy="631583"/>
              <a:chOff x="2930006" y="1976607"/>
              <a:chExt cx="913763" cy="706230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2930006" y="1976607"/>
                <a:ext cx="913763" cy="70163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smtClean="0">
                    <a:solidFill>
                      <a:schemeClr val="tx1"/>
                    </a:solidFill>
                  </a:rPr>
                  <a:t>   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55642" y="2008376"/>
                <a:ext cx="453154" cy="674461"/>
              </a:xfrm>
              <a:prstGeom prst="rect">
                <a:avLst/>
              </a:prstGeom>
            </p:spPr>
          </p:pic>
        </p:grpSp>
      </p:grpSp>
      <p:cxnSp>
        <p:nvCxnSpPr>
          <p:cNvPr id="11" name="Straight Connector 10"/>
          <p:cNvCxnSpPr>
            <a:stCxn id="12" idx="6"/>
            <a:endCxn id="4" idx="2"/>
          </p:cNvCxnSpPr>
          <p:nvPr/>
        </p:nvCxnSpPr>
        <p:spPr>
          <a:xfrm>
            <a:off x="6453396" y="752507"/>
            <a:ext cx="757046" cy="2233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4134297" y="910295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2"/>
                </a:solidFill>
              </a:rPr>
              <a:t>A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6817372" y="797986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2"/>
                </a:solidFill>
              </a:rPr>
              <a:t>B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 rot="359818">
            <a:off x="2887979" y="5380284"/>
            <a:ext cx="3516319" cy="89255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4"/>
                </a:solidFill>
                <a:ea typeface="Stencil" charset="0"/>
                <a:cs typeface="Stencil" charset="0"/>
              </a:rPr>
              <a:t>aka, </a:t>
            </a:r>
          </a:p>
          <a:p>
            <a:pPr algn="ctr"/>
            <a:r>
              <a:rPr lang="en-US" sz="2800" b="1" dirty="0" err="1" smtClean="0">
                <a:solidFill>
                  <a:schemeClr val="accent4"/>
                </a:solidFill>
                <a:ea typeface="Stencil" charset="0"/>
                <a:cs typeface="Stencil" charset="0"/>
              </a:rPr>
              <a:t>A.finish</a:t>
            </a:r>
            <a:r>
              <a:rPr lang="en-US" sz="2800" b="1" dirty="0" smtClean="0">
                <a:solidFill>
                  <a:schemeClr val="accent4"/>
                </a:solidFill>
                <a:ea typeface="Stencil" charset="0"/>
                <a:cs typeface="Stencil" charset="0"/>
              </a:rPr>
              <a:t> &gt; </a:t>
            </a:r>
            <a:r>
              <a:rPr lang="en-US" sz="2800" b="1" dirty="0" err="1" smtClean="0">
                <a:solidFill>
                  <a:schemeClr val="accent4"/>
                </a:solidFill>
                <a:ea typeface="Stencil" charset="0"/>
                <a:cs typeface="Stencil" charset="0"/>
              </a:rPr>
              <a:t>B.finish</a:t>
            </a:r>
            <a:endParaRPr lang="en-US" sz="2800" b="1" dirty="0">
              <a:solidFill>
                <a:schemeClr val="accent4"/>
              </a:solidFill>
              <a:ea typeface="Stencil" charset="0"/>
              <a:cs typeface="Stencil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54278" y="1447954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Want to show </a:t>
            </a:r>
            <a:r>
              <a:rPr lang="en-US" dirty="0" err="1" smtClean="0">
                <a:solidFill>
                  <a:schemeClr val="accent5"/>
                </a:solidFill>
              </a:rPr>
              <a:t>A.finish</a:t>
            </a:r>
            <a:r>
              <a:rPr lang="en-US" dirty="0" smtClean="0">
                <a:solidFill>
                  <a:schemeClr val="accent5"/>
                </a:solidFill>
              </a:rPr>
              <a:t> &gt; </a:t>
            </a:r>
            <a:r>
              <a:rPr lang="en-US" dirty="0" err="1" smtClean="0">
                <a:solidFill>
                  <a:schemeClr val="accent5"/>
                </a:solidFill>
              </a:rPr>
              <a:t>B.finish</a:t>
            </a:r>
            <a:r>
              <a:rPr lang="en-US" dirty="0" smtClean="0">
                <a:solidFill>
                  <a:schemeClr val="accent5"/>
                </a:solidFill>
              </a:rPr>
              <a:t>.</a:t>
            </a:r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27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 bldLvl="2"/>
      <p:bldP spid="65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idea</a:t>
            </a:r>
            <a:endParaRPr lang="en-US" dirty="0">
              <a:solidFill>
                <a:schemeClr val="accent4"/>
              </a:solidFill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7210441" y="138642"/>
            <a:ext cx="1790368" cy="1272393"/>
            <a:chOff x="7190747" y="107705"/>
            <a:chExt cx="1790368" cy="1272393"/>
          </a:xfrm>
        </p:grpSpPr>
        <p:sp>
          <p:nvSpPr>
            <p:cNvPr id="4" name="Oval 3"/>
            <p:cNvSpPr/>
            <p:nvPr/>
          </p:nvSpPr>
          <p:spPr>
            <a:xfrm>
              <a:off x="7190748" y="107705"/>
              <a:ext cx="1790367" cy="1272393"/>
            </a:xfrm>
            <a:prstGeom prst="ellipse">
              <a:avLst/>
            </a:prstGeom>
            <a:solidFill>
              <a:schemeClr val="accent2"/>
            </a:solidFill>
            <a:ln w="539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7190747" y="329290"/>
              <a:ext cx="1099197" cy="816495"/>
              <a:chOff x="3015737" y="5467924"/>
              <a:chExt cx="1610964" cy="1208222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3159494" y="5475175"/>
                <a:ext cx="1112794" cy="1147707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15737" y="5467924"/>
                <a:ext cx="1610964" cy="1208222"/>
              </a:xfrm>
              <a:prstGeom prst="rect">
                <a:avLst/>
              </a:prstGeom>
              <a:effectLst>
                <a:glow rad="50800">
                  <a:schemeClr val="tx1">
                    <a:alpha val="45000"/>
                  </a:schemeClr>
                </a:glow>
              </a:effectLst>
            </p:spPr>
          </p:pic>
        </p:grpSp>
        <p:grpSp>
          <p:nvGrpSpPr>
            <p:cNvPr id="8" name="Group 7"/>
            <p:cNvGrpSpPr/>
            <p:nvPr/>
          </p:nvGrpSpPr>
          <p:grpSpPr>
            <a:xfrm>
              <a:off x="8160168" y="312457"/>
              <a:ext cx="714011" cy="721248"/>
              <a:chOff x="7301826" y="4258330"/>
              <a:chExt cx="1046441" cy="1067278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7301826" y="4258330"/>
                <a:ext cx="1046441" cy="106727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13049" y="4379120"/>
                <a:ext cx="886304" cy="886306"/>
              </a:xfrm>
              <a:prstGeom prst="rect">
                <a:avLst/>
              </a:prstGeom>
              <a:effectLst>
                <a:glow rad="63500">
                  <a:schemeClr val="tx1">
                    <a:alpha val="67000"/>
                  </a:schemeClr>
                </a:glow>
              </a:effectLst>
            </p:spPr>
          </p:pic>
        </p:grpSp>
      </p:grpSp>
      <p:grpSp>
        <p:nvGrpSpPr>
          <p:cNvPr id="28" name="Group 27"/>
          <p:cNvGrpSpPr/>
          <p:nvPr/>
        </p:nvGrpSpPr>
        <p:grpSpPr>
          <a:xfrm>
            <a:off x="4337506" y="107705"/>
            <a:ext cx="2115890" cy="1289604"/>
            <a:chOff x="3749339" y="834514"/>
            <a:chExt cx="2115890" cy="1289604"/>
          </a:xfrm>
        </p:grpSpPr>
        <p:sp>
          <p:nvSpPr>
            <p:cNvPr id="12" name="Oval 11"/>
            <p:cNvSpPr/>
            <p:nvPr/>
          </p:nvSpPr>
          <p:spPr>
            <a:xfrm>
              <a:off x="3749339" y="834514"/>
              <a:ext cx="2115890" cy="1289604"/>
            </a:xfrm>
            <a:prstGeom prst="ellipse">
              <a:avLst/>
            </a:prstGeom>
            <a:solidFill>
              <a:schemeClr val="accent2"/>
            </a:solidFill>
            <a:ln w="539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779682" y="1125281"/>
              <a:ext cx="787579" cy="652048"/>
              <a:chOff x="1485801" y="2412224"/>
              <a:chExt cx="995793" cy="769286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1485801" y="2412224"/>
                <a:ext cx="995793" cy="76928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smtClean="0">
                    <a:solidFill>
                      <a:schemeClr val="tx1"/>
                    </a:solidFill>
                  </a:rPr>
                  <a:t>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69098" y="2511761"/>
                <a:ext cx="660724" cy="603013"/>
              </a:xfrm>
              <a:prstGeom prst="rect">
                <a:avLst/>
              </a:prstGeom>
              <a:effectLst>
                <a:glow rad="25400">
                  <a:schemeClr val="tx1"/>
                </a:glow>
              </a:effectLst>
            </p:spPr>
          </p:pic>
        </p:grpSp>
        <p:grpSp>
          <p:nvGrpSpPr>
            <p:cNvPr id="16" name="Group 15"/>
            <p:cNvGrpSpPr/>
            <p:nvPr/>
          </p:nvGrpSpPr>
          <p:grpSpPr>
            <a:xfrm>
              <a:off x="4575018" y="1476520"/>
              <a:ext cx="591194" cy="579437"/>
              <a:chOff x="5520124" y="2254636"/>
              <a:chExt cx="866443" cy="857432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5520124" y="2254636"/>
                <a:ext cx="866443" cy="85743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smtClean="0">
                    <a:solidFill>
                      <a:schemeClr val="tx1"/>
                    </a:solidFill>
                  </a:rPr>
                  <a:t>  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661377" y="2302196"/>
                <a:ext cx="571893" cy="768989"/>
              </a:xfrm>
              <a:prstGeom prst="rect">
                <a:avLst/>
              </a:prstGeom>
            </p:spPr>
          </p:pic>
        </p:grpSp>
        <p:grpSp>
          <p:nvGrpSpPr>
            <p:cNvPr id="19" name="Group 18"/>
            <p:cNvGrpSpPr/>
            <p:nvPr/>
          </p:nvGrpSpPr>
          <p:grpSpPr>
            <a:xfrm>
              <a:off x="4772202" y="947603"/>
              <a:ext cx="945161" cy="631583"/>
              <a:chOff x="2930006" y="1976607"/>
              <a:chExt cx="913763" cy="706230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2930006" y="1976607"/>
                <a:ext cx="913763" cy="70163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smtClean="0">
                    <a:solidFill>
                      <a:schemeClr val="tx1"/>
                    </a:solidFill>
                  </a:rPr>
                  <a:t>        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55642" y="2008376"/>
                <a:ext cx="453154" cy="674461"/>
              </a:xfrm>
              <a:prstGeom prst="rect">
                <a:avLst/>
              </a:prstGeom>
            </p:spPr>
          </p:pic>
        </p:grpSp>
      </p:grpSp>
      <p:sp>
        <p:nvSpPr>
          <p:cNvPr id="29" name="TextBox 28"/>
          <p:cNvSpPr txBox="1"/>
          <p:nvPr/>
        </p:nvSpPr>
        <p:spPr>
          <a:xfrm>
            <a:off x="628650" y="1874317"/>
            <a:ext cx="719843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b="1" dirty="0" smtClean="0"/>
              <a:t>Two cases</a:t>
            </a:r>
            <a:r>
              <a:rPr lang="en-US" sz="2800" dirty="0" smtClean="0"/>
              <a:t>: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 smtClean="0"/>
              <a:t>We reached </a:t>
            </a:r>
            <a:r>
              <a:rPr lang="en-US" sz="2800" b="1" dirty="0" smtClean="0">
                <a:solidFill>
                  <a:schemeClr val="accent2"/>
                </a:solidFill>
              </a:rPr>
              <a:t>A</a:t>
            </a:r>
            <a:r>
              <a:rPr lang="en-US" sz="1600" b="1" dirty="0" smtClean="0">
                <a:solidFill>
                  <a:schemeClr val="accent2"/>
                </a:solidFill>
              </a:rPr>
              <a:t> </a:t>
            </a:r>
            <a:r>
              <a:rPr lang="en-US" sz="2800" dirty="0" smtClean="0"/>
              <a:t> before </a:t>
            </a:r>
            <a:r>
              <a:rPr lang="en-US" sz="2800" b="1" dirty="0" smtClean="0">
                <a:solidFill>
                  <a:schemeClr val="accent2"/>
                </a:solidFill>
              </a:rPr>
              <a:t>B</a:t>
            </a:r>
            <a:r>
              <a:rPr lang="en-US" sz="2800" dirty="0" smtClean="0"/>
              <a:t> in our first DFS.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/>
              <a:t>We reached </a:t>
            </a:r>
            <a:r>
              <a:rPr lang="en-US" sz="2800" b="1" dirty="0" smtClean="0">
                <a:solidFill>
                  <a:schemeClr val="accent2"/>
                </a:solidFill>
              </a:rPr>
              <a:t>B</a:t>
            </a:r>
            <a:r>
              <a:rPr lang="en-US" sz="1600" b="1" dirty="0" smtClean="0">
                <a:solidFill>
                  <a:schemeClr val="accent2"/>
                </a:solidFill>
              </a:rPr>
              <a:t> </a:t>
            </a:r>
            <a:r>
              <a:rPr lang="en-US" sz="2800" dirty="0" smtClean="0"/>
              <a:t> </a:t>
            </a:r>
            <a:r>
              <a:rPr lang="en-US" sz="2800" dirty="0"/>
              <a:t>before </a:t>
            </a:r>
            <a:r>
              <a:rPr lang="en-US" sz="2800" b="1" dirty="0" smtClean="0">
                <a:solidFill>
                  <a:schemeClr val="accent2"/>
                </a:solidFill>
              </a:rPr>
              <a:t>A</a:t>
            </a:r>
            <a:r>
              <a:rPr lang="en-US" sz="2800" dirty="0" smtClean="0"/>
              <a:t> </a:t>
            </a:r>
            <a:r>
              <a:rPr lang="en-US" sz="2800" dirty="0"/>
              <a:t>in our first DFS. </a:t>
            </a:r>
            <a:endParaRPr lang="en-US" sz="2800" dirty="0" smtClean="0"/>
          </a:p>
          <a:p>
            <a:pPr marL="742950" lvl="1" indent="-285750">
              <a:buFont typeface="Arial" charset="0"/>
              <a:buChar char="•"/>
            </a:pPr>
            <a:endParaRPr lang="en-US" sz="2800" dirty="0"/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In either case:</a:t>
            </a:r>
            <a:endParaRPr lang="en-US" sz="2800" dirty="0"/>
          </a:p>
          <a:p>
            <a:pPr marL="742950" lvl="1" indent="-285750">
              <a:buFont typeface="Arial" charset="0"/>
              <a:buChar char="•"/>
            </a:pPr>
            <a:endParaRPr lang="en-US" sz="2800" dirty="0" smtClean="0"/>
          </a:p>
        </p:txBody>
      </p:sp>
      <p:cxnSp>
        <p:nvCxnSpPr>
          <p:cNvPr id="11" name="Straight Connector 10"/>
          <p:cNvCxnSpPr>
            <a:stCxn id="12" idx="6"/>
            <a:endCxn id="4" idx="2"/>
          </p:cNvCxnSpPr>
          <p:nvPr/>
        </p:nvCxnSpPr>
        <p:spPr>
          <a:xfrm>
            <a:off x="6453396" y="752507"/>
            <a:ext cx="757046" cy="2233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4134297" y="910295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2"/>
                </a:solidFill>
              </a:rPr>
              <a:t>A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6817372" y="797986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2"/>
                </a:solidFill>
              </a:rPr>
              <a:t>B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rot="21255915">
            <a:off x="2469709" y="4112450"/>
            <a:ext cx="3516319" cy="52322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4"/>
                </a:solidFill>
                <a:ea typeface="Stencil" charset="0"/>
                <a:cs typeface="Stencil" charset="0"/>
              </a:rPr>
              <a:t> </a:t>
            </a:r>
            <a:r>
              <a:rPr lang="en-US" sz="2800" b="1" dirty="0" err="1" smtClean="0">
                <a:solidFill>
                  <a:schemeClr val="accent4"/>
                </a:solidFill>
                <a:ea typeface="Stencil" charset="0"/>
                <a:cs typeface="Stencil" charset="0"/>
              </a:rPr>
              <a:t>A.finish</a:t>
            </a:r>
            <a:r>
              <a:rPr lang="en-US" sz="2800" b="1" dirty="0" smtClean="0">
                <a:solidFill>
                  <a:schemeClr val="accent4"/>
                </a:solidFill>
                <a:ea typeface="Stencil" charset="0"/>
                <a:cs typeface="Stencil" charset="0"/>
              </a:rPr>
              <a:t> &gt; </a:t>
            </a:r>
            <a:r>
              <a:rPr lang="en-US" sz="2800" b="1" dirty="0" err="1" smtClean="0">
                <a:solidFill>
                  <a:schemeClr val="accent4"/>
                </a:solidFill>
                <a:ea typeface="Stencil" charset="0"/>
                <a:cs typeface="Stencil" charset="0"/>
              </a:rPr>
              <a:t>B.finish</a:t>
            </a:r>
            <a:endParaRPr lang="en-US" sz="2800" b="1" dirty="0">
              <a:solidFill>
                <a:schemeClr val="accent4"/>
              </a:solidFill>
              <a:ea typeface="Stencil" charset="0"/>
              <a:cs typeface="Stenci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12820" y="4735601"/>
            <a:ext cx="4002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which is what we wanted to show.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54278" y="1447954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Want to show </a:t>
            </a:r>
            <a:r>
              <a:rPr lang="en-US" dirty="0" err="1" smtClean="0">
                <a:solidFill>
                  <a:schemeClr val="accent5"/>
                </a:solidFill>
              </a:rPr>
              <a:t>A.finish</a:t>
            </a:r>
            <a:r>
              <a:rPr lang="en-US" dirty="0" smtClean="0">
                <a:solidFill>
                  <a:schemeClr val="accent5"/>
                </a:solidFill>
              </a:rPr>
              <a:t> &gt; </a:t>
            </a:r>
            <a:r>
              <a:rPr lang="en-US" dirty="0" err="1" smtClean="0">
                <a:solidFill>
                  <a:schemeClr val="accent5"/>
                </a:solidFill>
              </a:rPr>
              <a:t>B.finish</a:t>
            </a:r>
            <a:r>
              <a:rPr lang="en-US" dirty="0" smtClean="0">
                <a:solidFill>
                  <a:schemeClr val="accent5"/>
                </a:solidFill>
              </a:rPr>
              <a:t>.</a:t>
            </a:r>
            <a:endParaRPr lang="en-US" dirty="0">
              <a:solidFill>
                <a:schemeClr val="accent5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0478" y="4735601"/>
            <a:ext cx="1270000" cy="12319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4898" y="6082748"/>
            <a:ext cx="5898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</a:rPr>
              <a:t>Notice: this is exactly the same two-case argument that we did earlier, just with the SCC DAG!</a:t>
            </a:r>
            <a:endParaRPr lang="en-US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8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 bldLvl="2"/>
      <p:bldP spid="26" grpId="0" animBg="1"/>
      <p:bldP spid="3" grpId="0"/>
      <p:bldP spid="23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This establishes: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Lemma 2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If there is an edge like this:</a:t>
            </a:r>
          </a:p>
          <a:p>
            <a:endParaRPr lang="en-US" sz="3600" dirty="0">
              <a:solidFill>
                <a:schemeClr val="accent4"/>
              </a:solidFill>
            </a:endParaRPr>
          </a:p>
          <a:p>
            <a:endParaRPr lang="en-US" sz="3600" dirty="0" smtClean="0">
              <a:solidFill>
                <a:schemeClr val="accent4"/>
              </a:solidFill>
            </a:endParaRPr>
          </a:p>
          <a:p>
            <a:endParaRPr lang="en-US" sz="3600" dirty="0">
              <a:solidFill>
                <a:schemeClr val="accent4"/>
              </a:solidFill>
            </a:endParaRPr>
          </a:p>
          <a:p>
            <a:endParaRPr lang="en-US" sz="3600" dirty="0" smtClean="0">
              <a:solidFill>
                <a:schemeClr val="accent4"/>
              </a:solidFill>
            </a:endParaRPr>
          </a:p>
          <a:p>
            <a:endParaRPr lang="en-US" sz="3600" dirty="0">
              <a:solidFill>
                <a:schemeClr val="accent4"/>
              </a:solidFill>
            </a:endParaRPr>
          </a:p>
          <a:p>
            <a:r>
              <a:rPr lang="en-US" sz="3600" dirty="0" smtClean="0"/>
              <a:t>Then </a:t>
            </a:r>
            <a:r>
              <a:rPr lang="en-US" sz="3600" dirty="0" err="1" smtClean="0">
                <a:solidFill>
                  <a:schemeClr val="accent4"/>
                </a:solidFill>
              </a:rPr>
              <a:t>A.finish</a:t>
            </a:r>
            <a:r>
              <a:rPr lang="en-US" sz="3600" dirty="0" smtClean="0">
                <a:solidFill>
                  <a:schemeClr val="accent4"/>
                </a:solidFill>
              </a:rPr>
              <a:t> &gt; </a:t>
            </a:r>
            <a:r>
              <a:rPr lang="en-US" sz="3600" dirty="0" err="1" smtClean="0">
                <a:solidFill>
                  <a:schemeClr val="accent4"/>
                </a:solidFill>
              </a:rPr>
              <a:t>B.finish</a:t>
            </a:r>
            <a:r>
              <a:rPr lang="en-US" sz="3600" dirty="0" smtClean="0"/>
              <a:t>.</a:t>
            </a:r>
            <a:endParaRPr lang="en-US" sz="3600" dirty="0" smtClean="0">
              <a:solidFill>
                <a:schemeClr val="accent4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767150" y="2810515"/>
            <a:ext cx="2623930" cy="1882845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5729404" y="3343038"/>
            <a:ext cx="1610963" cy="1208222"/>
            <a:chOff x="4053781" y="5555199"/>
            <a:chExt cx="1610963" cy="1208222"/>
          </a:xfrm>
        </p:grpSpPr>
        <p:sp>
          <p:nvSpPr>
            <p:cNvPr id="16" name="Oval 15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8" name="Group 17"/>
          <p:cNvGrpSpPr/>
          <p:nvPr/>
        </p:nvGrpSpPr>
        <p:grpSpPr>
          <a:xfrm>
            <a:off x="7230406" y="3102573"/>
            <a:ext cx="1046441" cy="1067278"/>
            <a:chOff x="6021896" y="4336008"/>
            <a:chExt cx="1046441" cy="1067278"/>
          </a:xfrm>
        </p:grpSpPr>
        <p:sp>
          <p:nvSpPr>
            <p:cNvPr id="19" name="Oval 18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22" name="Straight Connector 21"/>
          <p:cNvCxnSpPr>
            <a:stCxn id="23" idx="6"/>
            <a:endCxn id="5" idx="2"/>
          </p:cNvCxnSpPr>
          <p:nvPr/>
        </p:nvCxnSpPr>
        <p:spPr>
          <a:xfrm>
            <a:off x="3610850" y="3744776"/>
            <a:ext cx="2156300" cy="7162"/>
          </a:xfrm>
          <a:prstGeom prst="line">
            <a:avLst/>
          </a:prstGeom>
          <a:ln w="66675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509841" y="2790619"/>
            <a:ext cx="3101009" cy="1908313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717316" y="3036415"/>
            <a:ext cx="1154261" cy="964879"/>
            <a:chOff x="1791276" y="2676798"/>
            <a:chExt cx="995793" cy="769286"/>
          </a:xfrm>
        </p:grpSpPr>
        <p:sp>
          <p:nvSpPr>
            <p:cNvPr id="25" name="Oval 24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27" name="Group 26"/>
          <p:cNvGrpSpPr/>
          <p:nvPr/>
        </p:nvGrpSpPr>
        <p:grpSpPr>
          <a:xfrm>
            <a:off x="1624205" y="3829795"/>
            <a:ext cx="931129" cy="857432"/>
            <a:chOff x="6334072" y="2019168"/>
            <a:chExt cx="931129" cy="857432"/>
          </a:xfrm>
        </p:grpSpPr>
        <p:sp>
          <p:nvSpPr>
            <p:cNvPr id="28" name="Oval 27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2012409" y="3142059"/>
            <a:ext cx="1385211" cy="934596"/>
            <a:chOff x="2508568" y="1917700"/>
            <a:chExt cx="913763" cy="706230"/>
          </a:xfrm>
        </p:grpSpPr>
        <p:sp>
          <p:nvSpPr>
            <p:cNvPr id="31" name="Oval 30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sp>
        <p:nvSpPr>
          <p:cNvPr id="35" name="TextBox 34"/>
          <p:cNvSpPr txBox="1"/>
          <p:nvPr/>
        </p:nvSpPr>
        <p:spPr>
          <a:xfrm>
            <a:off x="5662609" y="4777972"/>
            <a:ext cx="2707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finish: [smaller]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87439" y="4726153"/>
            <a:ext cx="2623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finish: [larger]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161143" y="4195009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2"/>
                </a:solidFill>
              </a:rPr>
              <a:t>A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60625" y="4150631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2"/>
                </a:solidFill>
              </a:rPr>
              <a:t>B</a:t>
            </a:r>
            <a:endParaRPr lang="en-US" sz="2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1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5" grpId="1"/>
      <p:bldP spid="36" grpId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This establishes: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Corollary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965924" cy="43513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If there is an edge like this in the </a:t>
            </a:r>
            <a:r>
              <a:rPr lang="en-US" sz="3200" b="1" dirty="0" smtClean="0">
                <a:solidFill>
                  <a:schemeClr val="accent4"/>
                </a:solidFill>
              </a:rPr>
              <a:t>reversed graph</a:t>
            </a:r>
            <a:r>
              <a:rPr lang="en-US" sz="3200" dirty="0" smtClean="0"/>
              <a:t>:</a:t>
            </a:r>
          </a:p>
          <a:p>
            <a:endParaRPr lang="en-US" sz="3600" dirty="0">
              <a:solidFill>
                <a:schemeClr val="accent4"/>
              </a:solidFill>
            </a:endParaRPr>
          </a:p>
          <a:p>
            <a:endParaRPr lang="en-US" sz="3600" dirty="0" smtClean="0">
              <a:solidFill>
                <a:schemeClr val="accent4"/>
              </a:solidFill>
            </a:endParaRPr>
          </a:p>
          <a:p>
            <a:endParaRPr lang="en-US" sz="3600" dirty="0">
              <a:solidFill>
                <a:schemeClr val="accent4"/>
              </a:solidFill>
            </a:endParaRPr>
          </a:p>
          <a:p>
            <a:endParaRPr lang="en-US" sz="3600" dirty="0" smtClean="0">
              <a:solidFill>
                <a:schemeClr val="accent4"/>
              </a:solidFill>
            </a:endParaRPr>
          </a:p>
          <a:p>
            <a:endParaRPr lang="en-US" sz="3600" dirty="0">
              <a:solidFill>
                <a:schemeClr val="accent4"/>
              </a:solidFill>
            </a:endParaRPr>
          </a:p>
          <a:p>
            <a:r>
              <a:rPr lang="en-US" sz="3600" dirty="0" smtClean="0"/>
              <a:t>Then </a:t>
            </a:r>
            <a:r>
              <a:rPr lang="en-US" sz="3600" dirty="0" err="1" smtClean="0">
                <a:solidFill>
                  <a:schemeClr val="accent4"/>
                </a:solidFill>
              </a:rPr>
              <a:t>A.finish</a:t>
            </a:r>
            <a:r>
              <a:rPr lang="en-US" sz="3600" dirty="0" smtClean="0">
                <a:solidFill>
                  <a:schemeClr val="accent4"/>
                </a:solidFill>
              </a:rPr>
              <a:t> &gt; </a:t>
            </a:r>
            <a:r>
              <a:rPr lang="en-US" sz="3600" dirty="0" err="1" smtClean="0">
                <a:solidFill>
                  <a:schemeClr val="accent4"/>
                </a:solidFill>
              </a:rPr>
              <a:t>B.finish</a:t>
            </a:r>
            <a:r>
              <a:rPr lang="en-US" sz="3600" dirty="0" smtClean="0"/>
              <a:t>.</a:t>
            </a:r>
            <a:endParaRPr lang="en-US" sz="3600" dirty="0" smtClean="0">
              <a:solidFill>
                <a:schemeClr val="accent4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767150" y="2810515"/>
            <a:ext cx="2623930" cy="1882845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5729404" y="3343038"/>
            <a:ext cx="1610963" cy="1208222"/>
            <a:chOff x="4053781" y="5555199"/>
            <a:chExt cx="1610963" cy="1208222"/>
          </a:xfrm>
        </p:grpSpPr>
        <p:sp>
          <p:nvSpPr>
            <p:cNvPr id="16" name="Oval 15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18" name="Group 17"/>
          <p:cNvGrpSpPr/>
          <p:nvPr/>
        </p:nvGrpSpPr>
        <p:grpSpPr>
          <a:xfrm>
            <a:off x="7230406" y="3102573"/>
            <a:ext cx="1046441" cy="1067278"/>
            <a:chOff x="6021896" y="4336008"/>
            <a:chExt cx="1046441" cy="1067278"/>
          </a:xfrm>
        </p:grpSpPr>
        <p:sp>
          <p:nvSpPr>
            <p:cNvPr id="19" name="Oval 18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22" name="Straight Connector 21"/>
          <p:cNvCxnSpPr>
            <a:endCxn id="23" idx="6"/>
          </p:cNvCxnSpPr>
          <p:nvPr/>
        </p:nvCxnSpPr>
        <p:spPr>
          <a:xfrm flipH="1">
            <a:off x="3610850" y="3697357"/>
            <a:ext cx="2118554" cy="47419"/>
          </a:xfrm>
          <a:prstGeom prst="line">
            <a:avLst/>
          </a:prstGeom>
          <a:ln w="66675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509841" y="2790619"/>
            <a:ext cx="3101009" cy="1908313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717316" y="3036415"/>
            <a:ext cx="1154261" cy="964879"/>
            <a:chOff x="1791276" y="2676798"/>
            <a:chExt cx="995793" cy="769286"/>
          </a:xfrm>
        </p:grpSpPr>
        <p:sp>
          <p:nvSpPr>
            <p:cNvPr id="25" name="Oval 24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grpSp>
        <p:nvGrpSpPr>
          <p:cNvPr id="27" name="Group 26"/>
          <p:cNvGrpSpPr/>
          <p:nvPr/>
        </p:nvGrpSpPr>
        <p:grpSpPr>
          <a:xfrm>
            <a:off x="1624205" y="3829795"/>
            <a:ext cx="931129" cy="857432"/>
            <a:chOff x="6334072" y="2019168"/>
            <a:chExt cx="931129" cy="857432"/>
          </a:xfrm>
        </p:grpSpPr>
        <p:sp>
          <p:nvSpPr>
            <p:cNvPr id="28" name="Oval 27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2012409" y="3142059"/>
            <a:ext cx="1385211" cy="934596"/>
            <a:chOff x="2508568" y="1917700"/>
            <a:chExt cx="913763" cy="706230"/>
          </a:xfrm>
        </p:grpSpPr>
        <p:sp>
          <p:nvSpPr>
            <p:cNvPr id="31" name="Oval 30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sp>
        <p:nvSpPr>
          <p:cNvPr id="35" name="TextBox 34"/>
          <p:cNvSpPr txBox="1"/>
          <p:nvPr/>
        </p:nvSpPr>
        <p:spPr>
          <a:xfrm>
            <a:off x="5662609" y="4777972"/>
            <a:ext cx="2707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finish: [smaller]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87439" y="4726153"/>
            <a:ext cx="2623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finish: [larger]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161143" y="4195009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2"/>
                </a:solidFill>
              </a:rPr>
              <a:t>A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60625" y="4150631"/>
            <a:ext cx="511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2"/>
                </a:solidFill>
              </a:rPr>
              <a:t>B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63115" y="265043"/>
            <a:ext cx="2703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61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5" grpId="0"/>
      <p:bldP spid="36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8088569" y="833870"/>
            <a:ext cx="1241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 0</a:t>
            </a:r>
          </a:p>
          <a:p>
            <a:r>
              <a:rPr lang="en-US" dirty="0" smtClean="0"/>
              <a:t>Finish: </a:t>
            </a:r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8145167" y="6141540"/>
            <a:ext cx="1241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 </a:t>
            </a:r>
            <a:r>
              <a:rPr lang="en-US" dirty="0" smtClean="0"/>
              <a:t>11</a:t>
            </a:r>
            <a:endParaRPr lang="en-US" dirty="0" smtClean="0"/>
          </a:p>
          <a:p>
            <a:r>
              <a:rPr lang="en-US" dirty="0" smtClean="0"/>
              <a:t>Finish:12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392" y="378268"/>
            <a:ext cx="7886700" cy="77204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Now we see why </a:t>
            </a:r>
            <a:br>
              <a:rPr lang="en-US" dirty="0" smtClean="0"/>
            </a:br>
            <a:r>
              <a:rPr lang="en-US" dirty="0" smtClean="0"/>
              <a:t>this works.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905" y="1477886"/>
            <a:ext cx="5037754" cy="2893768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The </a:t>
            </a:r>
            <a:r>
              <a:rPr lang="en-US" sz="2400" dirty="0" smtClean="0">
                <a:solidFill>
                  <a:schemeClr val="accent4"/>
                </a:solidFill>
              </a:rPr>
              <a:t>Corollary</a:t>
            </a:r>
            <a:r>
              <a:rPr lang="en-US" sz="2400" dirty="0" smtClean="0"/>
              <a:t> says that </a:t>
            </a:r>
            <a:r>
              <a:rPr lang="en-US" sz="2400" b="1" dirty="0" smtClean="0">
                <a:solidFill>
                  <a:schemeClr val="accent4"/>
                </a:solidFill>
              </a:rPr>
              <a:t>all blue arrows point towards larger finish times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So if we start with the largest finish time, </a:t>
            </a:r>
            <a:r>
              <a:rPr lang="en-US" sz="2400" b="1" dirty="0" smtClean="0">
                <a:solidFill>
                  <a:schemeClr val="accent1"/>
                </a:solidFill>
              </a:rPr>
              <a:t>all blue arrows lead in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Thus, </a:t>
            </a:r>
            <a:r>
              <a:rPr lang="en-US" sz="2400" dirty="0" smtClean="0">
                <a:solidFill>
                  <a:srgbClr val="FF0000"/>
                </a:solidFill>
              </a:rPr>
              <a:t>that connected component, and only that connected component</a:t>
            </a:r>
            <a:r>
              <a:rPr lang="en-US" sz="2400" dirty="0" smtClean="0"/>
              <a:t>, are reachable by the second round of DFS</a:t>
            </a:r>
            <a:endParaRPr lang="en-US" sz="2400" dirty="0"/>
          </a:p>
        </p:txBody>
      </p:sp>
      <p:sp>
        <p:nvSpPr>
          <p:cNvPr id="4" name="Oval 3"/>
          <p:cNvSpPr/>
          <p:nvPr/>
        </p:nvSpPr>
        <p:spPr>
          <a:xfrm>
            <a:off x="5827585" y="1202943"/>
            <a:ext cx="3099334" cy="2395374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95935" y="4900000"/>
            <a:ext cx="1676400" cy="1486317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270203" y="4626614"/>
            <a:ext cx="2723323" cy="1882845"/>
          </a:xfrm>
          <a:prstGeom prst="ellipse">
            <a:avLst/>
          </a:prstGeom>
          <a:solidFill>
            <a:schemeClr val="accent2"/>
          </a:solidFill>
          <a:ln w="539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7377252" y="2487293"/>
            <a:ext cx="931129" cy="857432"/>
            <a:chOff x="6334072" y="2019168"/>
            <a:chExt cx="931129" cy="857432"/>
          </a:xfrm>
        </p:grpSpPr>
        <p:sp>
          <p:nvSpPr>
            <p:cNvPr id="11" name="Oval 10"/>
            <p:cNvSpPr/>
            <p:nvPr/>
          </p:nvSpPr>
          <p:spPr>
            <a:xfrm>
              <a:off x="6334072" y="2019168"/>
              <a:ext cx="931129" cy="85743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323" y="2066728"/>
              <a:ext cx="614589" cy="768989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7041529" y="1425559"/>
            <a:ext cx="1385211" cy="934596"/>
            <a:chOff x="2508568" y="1917700"/>
            <a:chExt cx="913763" cy="706230"/>
          </a:xfrm>
        </p:grpSpPr>
        <p:sp>
          <p:nvSpPr>
            <p:cNvPr id="14" name="Oval 13"/>
            <p:cNvSpPr/>
            <p:nvPr/>
          </p:nvSpPr>
          <p:spPr>
            <a:xfrm>
              <a:off x="2508568" y="1917700"/>
              <a:ext cx="913763" cy="7016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4204" y="1949469"/>
              <a:ext cx="453154" cy="674461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6987527" y="5150642"/>
            <a:ext cx="1264269" cy="842731"/>
            <a:chOff x="4373217" y="4464763"/>
            <a:chExt cx="1264269" cy="842731"/>
          </a:xfrm>
        </p:grpSpPr>
        <p:sp>
          <p:nvSpPr>
            <p:cNvPr id="17" name="Oval 16"/>
            <p:cNvSpPr/>
            <p:nvPr/>
          </p:nvSpPr>
          <p:spPr>
            <a:xfrm>
              <a:off x="4373217" y="4464763"/>
              <a:ext cx="1264269" cy="8427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4553521"/>
              <a:ext cx="828285" cy="658487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4372212" y="4993833"/>
            <a:ext cx="1610963" cy="1208222"/>
            <a:chOff x="4053781" y="5555199"/>
            <a:chExt cx="1610963" cy="1208222"/>
          </a:xfrm>
        </p:grpSpPr>
        <p:sp>
          <p:nvSpPr>
            <p:cNvPr id="20" name="Oval 19"/>
            <p:cNvSpPr/>
            <p:nvPr/>
          </p:nvSpPr>
          <p:spPr>
            <a:xfrm>
              <a:off x="4287492" y="5555199"/>
              <a:ext cx="1112794" cy="114770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3781" y="5555199"/>
              <a:ext cx="1610963" cy="1208222"/>
            </a:xfrm>
            <a:prstGeom prst="rect">
              <a:avLst/>
            </a:prstGeom>
            <a:effectLst>
              <a:glow rad="50800">
                <a:schemeClr val="tx1">
                  <a:alpha val="45000"/>
                </a:schemeClr>
              </a:glow>
            </a:effectLst>
          </p:spPr>
        </p:pic>
      </p:grpSp>
      <p:grpSp>
        <p:nvGrpSpPr>
          <p:cNvPr id="22" name="Group 21"/>
          <p:cNvGrpSpPr/>
          <p:nvPr/>
        </p:nvGrpSpPr>
        <p:grpSpPr>
          <a:xfrm>
            <a:off x="3399039" y="5034397"/>
            <a:ext cx="1046441" cy="1067278"/>
            <a:chOff x="6021896" y="4336008"/>
            <a:chExt cx="1046441" cy="1067278"/>
          </a:xfrm>
        </p:grpSpPr>
        <p:sp>
          <p:nvSpPr>
            <p:cNvPr id="23" name="Oval 22"/>
            <p:cNvSpPr/>
            <p:nvPr/>
          </p:nvSpPr>
          <p:spPr>
            <a:xfrm>
              <a:off x="6021896" y="4336008"/>
              <a:ext cx="1046441" cy="10672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1877" y="4456403"/>
              <a:ext cx="886305" cy="886305"/>
            </a:xfrm>
            <a:prstGeom prst="rect">
              <a:avLst/>
            </a:prstGeom>
            <a:effectLst>
              <a:glow rad="63500">
                <a:schemeClr val="tx1">
                  <a:alpha val="67000"/>
                </a:schemeClr>
              </a:glow>
            </a:effectLst>
          </p:spPr>
        </p:pic>
      </p:grpSp>
      <p:cxnSp>
        <p:nvCxnSpPr>
          <p:cNvPr id="25" name="Straight Connector 24"/>
          <p:cNvCxnSpPr>
            <a:stCxn id="6" idx="7"/>
            <a:endCxn id="4" idx="3"/>
          </p:cNvCxnSpPr>
          <p:nvPr/>
        </p:nvCxnSpPr>
        <p:spPr>
          <a:xfrm flipV="1">
            <a:off x="5594705" y="3247523"/>
            <a:ext cx="686767" cy="1654827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4"/>
            <a:endCxn id="5" idx="0"/>
          </p:cNvCxnSpPr>
          <p:nvPr/>
        </p:nvCxnSpPr>
        <p:spPr>
          <a:xfrm>
            <a:off x="7377252" y="3598317"/>
            <a:ext cx="356883" cy="1301683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6" idx="6"/>
            <a:endCxn id="5" idx="2"/>
          </p:cNvCxnSpPr>
          <p:nvPr/>
        </p:nvCxnSpPr>
        <p:spPr>
          <a:xfrm>
            <a:off x="5993526" y="5568037"/>
            <a:ext cx="902409" cy="75122"/>
          </a:xfrm>
          <a:prstGeom prst="line">
            <a:avLst/>
          </a:prstGeom>
          <a:ln w="66675">
            <a:solidFill>
              <a:schemeClr val="accent4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4398957" y="186146"/>
            <a:ext cx="482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Remember that after the first round of DFS</a:t>
            </a:r>
            <a:r>
              <a:rPr lang="en-US" dirty="0" smtClean="0">
                <a:solidFill>
                  <a:schemeClr val="accent4"/>
                </a:solidFill>
              </a:rPr>
              <a:t>, and after we reversed all the edges, we ended up with this SCC DAG:</a:t>
            </a:r>
            <a:endParaRPr lang="en-US" dirty="0">
              <a:solidFill>
                <a:schemeClr val="accent4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6166679" y="2094245"/>
            <a:ext cx="1154261" cy="964879"/>
            <a:chOff x="1791276" y="2676798"/>
            <a:chExt cx="995793" cy="769286"/>
          </a:xfrm>
        </p:grpSpPr>
        <p:sp>
          <p:nvSpPr>
            <p:cNvPr id="39" name="Oval 38"/>
            <p:cNvSpPr/>
            <p:nvPr/>
          </p:nvSpPr>
          <p:spPr>
            <a:xfrm>
              <a:off x="1791276" y="2676798"/>
              <a:ext cx="995793" cy="7692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    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4573" y="2776335"/>
              <a:ext cx="660723" cy="603013"/>
            </a:xfrm>
            <a:prstGeom prst="rect">
              <a:avLst/>
            </a:prstGeom>
            <a:effectLst>
              <a:glow rad="25400">
                <a:schemeClr val="tx1"/>
              </a:glow>
            </a:effectLst>
          </p:spPr>
        </p:pic>
      </p:grpSp>
      <p:sp>
        <p:nvSpPr>
          <p:cNvPr id="53" name="Freeform 52"/>
          <p:cNvSpPr/>
          <p:nvPr/>
        </p:nvSpPr>
        <p:spPr>
          <a:xfrm>
            <a:off x="6099983" y="4078103"/>
            <a:ext cx="3729109" cy="3202220"/>
          </a:xfrm>
          <a:custGeom>
            <a:avLst/>
            <a:gdLst>
              <a:gd name="connsiteX0" fmla="*/ 3256354 w 3729109"/>
              <a:gd name="connsiteY0" fmla="*/ 0 h 3202220"/>
              <a:gd name="connsiteX1" fmla="*/ 2567241 w 3729109"/>
              <a:gd name="connsiteY1" fmla="*/ 66260 h 3202220"/>
              <a:gd name="connsiteX2" fmla="*/ 1480563 w 3729109"/>
              <a:gd name="connsiteY2" fmla="*/ 344556 h 3202220"/>
              <a:gd name="connsiteX3" fmla="*/ 658928 w 3729109"/>
              <a:gd name="connsiteY3" fmla="*/ 755374 h 3202220"/>
              <a:gd name="connsiteX4" fmla="*/ 340876 w 3729109"/>
              <a:gd name="connsiteY4" fmla="*/ 1616765 h 3202220"/>
              <a:gd name="connsiteX5" fmla="*/ 195102 w 3729109"/>
              <a:gd name="connsiteY5" fmla="*/ 2902226 h 3202220"/>
              <a:gd name="connsiteX6" fmla="*/ 261363 w 3729109"/>
              <a:gd name="connsiteY6" fmla="*/ 3140765 h 3202220"/>
              <a:gd name="connsiteX7" fmla="*/ 3428633 w 3729109"/>
              <a:gd name="connsiteY7" fmla="*/ 2968487 h 3202220"/>
              <a:gd name="connsiteX8" fmla="*/ 3415380 w 3729109"/>
              <a:gd name="connsiteY8" fmla="*/ 848139 h 3202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9109" h="3202220">
                <a:moveTo>
                  <a:pt x="3256354" y="0"/>
                </a:moveTo>
                <a:cubicBezTo>
                  <a:pt x="3059780" y="4417"/>
                  <a:pt x="2863206" y="8834"/>
                  <a:pt x="2567241" y="66260"/>
                </a:cubicBezTo>
                <a:cubicBezTo>
                  <a:pt x="2271276" y="123686"/>
                  <a:pt x="1798615" y="229704"/>
                  <a:pt x="1480563" y="344556"/>
                </a:cubicBezTo>
                <a:cubicBezTo>
                  <a:pt x="1162511" y="459408"/>
                  <a:pt x="848876" y="543339"/>
                  <a:pt x="658928" y="755374"/>
                </a:cubicBezTo>
                <a:cubicBezTo>
                  <a:pt x="468980" y="967409"/>
                  <a:pt x="418180" y="1258956"/>
                  <a:pt x="340876" y="1616765"/>
                </a:cubicBezTo>
                <a:cubicBezTo>
                  <a:pt x="263572" y="1974574"/>
                  <a:pt x="208354" y="2648226"/>
                  <a:pt x="195102" y="2902226"/>
                </a:cubicBezTo>
                <a:cubicBezTo>
                  <a:pt x="181850" y="3156226"/>
                  <a:pt x="-277559" y="3129722"/>
                  <a:pt x="261363" y="3140765"/>
                </a:cubicBezTo>
                <a:cubicBezTo>
                  <a:pt x="800285" y="3151808"/>
                  <a:pt x="2902963" y="3350591"/>
                  <a:pt x="3428633" y="2968487"/>
                </a:cubicBezTo>
                <a:cubicBezTo>
                  <a:pt x="3954303" y="2586383"/>
                  <a:pt x="3684841" y="1717261"/>
                  <a:pt x="3415380" y="848139"/>
                </a:cubicBezTo>
              </a:path>
            </a:pathLst>
          </a:custGeom>
          <a:solidFill>
            <a:schemeClr val="bg1">
              <a:alpha val="86000"/>
            </a:schemeClr>
          </a:solidFill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Content Placeholder 2"/>
          <p:cNvSpPr txBox="1">
            <a:spLocks/>
          </p:cNvSpPr>
          <p:nvPr/>
        </p:nvSpPr>
        <p:spPr>
          <a:xfrm>
            <a:off x="133345" y="4249158"/>
            <a:ext cx="3215539" cy="2893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rgbClr val="7030A0"/>
                </a:solidFill>
              </a:rPr>
              <a:t>Now, we’ve deleted that first component.</a:t>
            </a:r>
          </a:p>
          <a:p>
            <a:r>
              <a:rPr lang="en-US" sz="2000" dirty="0" smtClean="0"/>
              <a:t>The next one has the </a:t>
            </a:r>
            <a:r>
              <a:rPr lang="en-US" sz="2000" b="1" dirty="0" smtClean="0">
                <a:solidFill>
                  <a:schemeClr val="accent4"/>
                </a:solidFill>
              </a:rPr>
              <a:t>next biggest finishing time.</a:t>
            </a:r>
          </a:p>
          <a:p>
            <a:r>
              <a:rPr lang="en-US" sz="2000" dirty="0" smtClean="0"/>
              <a:t>So </a:t>
            </a:r>
            <a:r>
              <a:rPr lang="en-US" sz="2000" b="1" dirty="0" smtClean="0">
                <a:solidFill>
                  <a:schemeClr val="accent1"/>
                </a:solidFill>
              </a:rPr>
              <a:t>all remaining blue arrows lead in.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Repeat.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5" name="Freeform 54"/>
          <p:cNvSpPr/>
          <p:nvPr/>
        </p:nvSpPr>
        <p:spPr>
          <a:xfrm>
            <a:off x="5594705" y="855015"/>
            <a:ext cx="3932417" cy="3142382"/>
          </a:xfrm>
          <a:custGeom>
            <a:avLst/>
            <a:gdLst>
              <a:gd name="connsiteX0" fmla="*/ 3835412 w 3932417"/>
              <a:gd name="connsiteY0" fmla="*/ 38514 h 3142382"/>
              <a:gd name="connsiteX1" fmla="*/ 1741568 w 3932417"/>
              <a:gd name="connsiteY1" fmla="*/ 78271 h 3142382"/>
              <a:gd name="connsiteX2" fmla="*/ 270577 w 3932417"/>
              <a:gd name="connsiteY2" fmla="*/ 740880 h 3142382"/>
              <a:gd name="connsiteX3" fmla="*/ 5533 w 3932417"/>
              <a:gd name="connsiteY3" fmla="*/ 1549262 h 3142382"/>
              <a:gd name="connsiteX4" fmla="*/ 257325 w 3932417"/>
              <a:gd name="connsiteY4" fmla="*/ 2516671 h 3142382"/>
              <a:gd name="connsiteX5" fmla="*/ 1874090 w 3932417"/>
              <a:gd name="connsiteY5" fmla="*/ 3126271 h 3142382"/>
              <a:gd name="connsiteX6" fmla="*/ 3451099 w 3932417"/>
              <a:gd name="connsiteY6" fmla="*/ 2927488 h 3142382"/>
              <a:gd name="connsiteX7" fmla="*/ 3875168 w 3932417"/>
              <a:gd name="connsiteY7" fmla="*/ 2516671 h 3142382"/>
              <a:gd name="connsiteX8" fmla="*/ 3928177 w 3932417"/>
              <a:gd name="connsiteY8" fmla="*/ 38514 h 314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2417" h="3142382">
                <a:moveTo>
                  <a:pt x="3835412" y="38514"/>
                </a:moveTo>
                <a:cubicBezTo>
                  <a:pt x="3085559" y="-138"/>
                  <a:pt x="2335707" y="-38790"/>
                  <a:pt x="1741568" y="78271"/>
                </a:cubicBezTo>
                <a:cubicBezTo>
                  <a:pt x="1147429" y="195332"/>
                  <a:pt x="559916" y="495715"/>
                  <a:pt x="270577" y="740880"/>
                </a:cubicBezTo>
                <a:cubicBezTo>
                  <a:pt x="-18762" y="986045"/>
                  <a:pt x="7742" y="1253297"/>
                  <a:pt x="5533" y="1549262"/>
                </a:cubicBezTo>
                <a:cubicBezTo>
                  <a:pt x="3324" y="1845227"/>
                  <a:pt x="-54101" y="2253836"/>
                  <a:pt x="257325" y="2516671"/>
                </a:cubicBezTo>
                <a:cubicBezTo>
                  <a:pt x="568751" y="2779506"/>
                  <a:pt x="1341794" y="3057802"/>
                  <a:pt x="1874090" y="3126271"/>
                </a:cubicBezTo>
                <a:cubicBezTo>
                  <a:pt x="2406386" y="3194741"/>
                  <a:pt x="3117586" y="3029088"/>
                  <a:pt x="3451099" y="2927488"/>
                </a:cubicBezTo>
                <a:cubicBezTo>
                  <a:pt x="3784612" y="2825888"/>
                  <a:pt x="3795655" y="2998167"/>
                  <a:pt x="3875168" y="2516671"/>
                </a:cubicBezTo>
                <a:cubicBezTo>
                  <a:pt x="3954681" y="2035175"/>
                  <a:pt x="3928177" y="38514"/>
                  <a:pt x="3928177" y="38514"/>
                </a:cubicBezTo>
              </a:path>
            </a:pathLst>
          </a:custGeom>
          <a:solidFill>
            <a:schemeClr val="bg1">
              <a:alpha val="82000"/>
            </a:schemeClr>
          </a:solidFill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2809429" y="6216583"/>
            <a:ext cx="1241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Start: 2</a:t>
            </a:r>
          </a:p>
          <a:p>
            <a:r>
              <a:rPr lang="en-US" dirty="0" smtClean="0"/>
              <a:t>Finish: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32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3" grpId="0" animBg="1"/>
      <p:bldP spid="54" grpId="0" uiExpand="1" build="p"/>
      <p:bldP spid="55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Formally, we prove it by induction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accent4"/>
                </a:solidFill>
              </a:rPr>
              <a:t>Theorem</a:t>
            </a:r>
            <a:r>
              <a:rPr lang="en-US" dirty="0" smtClean="0"/>
              <a:t>:  The algorithm we saw before will correctly identify strongly connected components. </a:t>
            </a:r>
          </a:p>
          <a:p>
            <a:endParaRPr lang="en-US" b="1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Inductive hypothesis</a:t>
            </a:r>
            <a:r>
              <a:rPr lang="en-US" dirty="0" smtClean="0">
                <a:solidFill>
                  <a:srgbClr val="FF0000"/>
                </a:solidFill>
              </a:rPr>
              <a:t>:  </a:t>
            </a:r>
          </a:p>
          <a:p>
            <a:pPr lvl="1"/>
            <a:r>
              <a:rPr lang="en-US" dirty="0" smtClean="0"/>
              <a:t>The first t trees found in the second (reversed) DFS forest are the t SCCs with the largest finish times.</a:t>
            </a:r>
          </a:p>
          <a:p>
            <a:pPr lvl="1"/>
            <a:r>
              <a:rPr lang="en-US" dirty="0" smtClean="0"/>
              <a:t>Moreover, what’s left unvisited after these t trees have been explored is a DAG on the un-found SCCs.</a:t>
            </a:r>
            <a:endParaRPr lang="en-US" dirty="0"/>
          </a:p>
          <a:p>
            <a:r>
              <a:rPr lang="en-US" b="1" dirty="0" smtClean="0">
                <a:solidFill>
                  <a:schemeClr val="accent1"/>
                </a:solidFill>
              </a:rPr>
              <a:t>Base case</a:t>
            </a:r>
            <a:r>
              <a:rPr lang="en-US" dirty="0" smtClean="0">
                <a:solidFill>
                  <a:schemeClr val="accent1"/>
                </a:solidFill>
              </a:rPr>
              <a:t>: (t=0) </a:t>
            </a:r>
          </a:p>
          <a:p>
            <a:pPr lvl="1"/>
            <a:r>
              <a:rPr lang="en-US" dirty="0" smtClean="0"/>
              <a:t>The first 0 trees found in the reversed DFS </a:t>
            </a:r>
            <a:r>
              <a:rPr lang="en-US" dirty="0" smtClean="0"/>
              <a:t>forest are </a:t>
            </a:r>
            <a:r>
              <a:rPr lang="en-US" dirty="0" smtClean="0"/>
              <a:t>the 0 SCCs with the largest finish times</a:t>
            </a:r>
            <a:r>
              <a:rPr lang="en-US" b="1" dirty="0" smtClean="0">
                <a:solidFill>
                  <a:schemeClr val="accent4"/>
                </a:solidFill>
              </a:rPr>
              <a:t>.  (TRUE)</a:t>
            </a:r>
          </a:p>
          <a:p>
            <a:pPr lvl="1"/>
            <a:r>
              <a:rPr lang="en-US" dirty="0" smtClean="0"/>
              <a:t>Moreover, what’s left unvisited after 0 trees have been explored is a DAG on all the SCCs. </a:t>
            </a:r>
            <a:r>
              <a:rPr lang="en-US" b="1" dirty="0" smtClean="0">
                <a:solidFill>
                  <a:schemeClr val="accent4"/>
                </a:solidFill>
              </a:rPr>
              <a:t>(TRUE by Lemma 1.)</a:t>
            </a:r>
          </a:p>
        </p:txBody>
      </p:sp>
    </p:spTree>
    <p:extLst>
      <p:ext uri="{BB962C8B-B14F-4D97-AF65-F5344CB8AC3E}">
        <p14:creationId xmlns:p14="http://schemas.microsoft.com/office/powerpoint/2010/main" val="150215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804" y="100082"/>
            <a:ext cx="7886700" cy="93358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Inductive step </a:t>
            </a:r>
            <a:r>
              <a:rPr lang="en-US" sz="2700" dirty="0" smtClean="0">
                <a:solidFill>
                  <a:schemeClr val="accent1"/>
                </a:solidFill>
              </a:rPr>
              <a:t>[drawing on board to supplement]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126" y="1033669"/>
            <a:ext cx="8524874" cy="5870713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Assume by induction that the first t trees are the last-finishing SCCs, and the </a:t>
            </a:r>
            <a:r>
              <a:rPr lang="en-US" sz="2400" b="1" dirty="0" smtClean="0"/>
              <a:t>remaining SCCs form a DAG</a:t>
            </a:r>
            <a:r>
              <a:rPr lang="en-US" sz="2400" b="1" dirty="0" smtClean="0"/>
              <a:t>.</a:t>
            </a:r>
          </a:p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Consider 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</a:rPr>
              <a:t>the (t+1)</a:t>
            </a:r>
            <a:r>
              <a:rPr lang="en-US" sz="2400" baseline="30000" dirty="0" err="1">
                <a:solidFill>
                  <a:schemeClr val="accent4">
                    <a:lumMod val="50000"/>
                  </a:schemeClr>
                </a:solidFill>
              </a:rPr>
              <a:t>st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</a:rPr>
              <a:t> tree produced, suppose the root is </a:t>
            </a:r>
            <a:r>
              <a:rPr lang="en-US" sz="2400" b="1" dirty="0">
                <a:solidFill>
                  <a:schemeClr val="accent5"/>
                </a:solidFill>
              </a:rPr>
              <a:t>x</a:t>
            </a:r>
            <a:r>
              <a:rPr lang="en-US" sz="2400" dirty="0">
                <a:solidFill>
                  <a:srgbClr val="7030A0"/>
                </a:solidFill>
              </a:rPr>
              <a:t>.</a:t>
            </a:r>
          </a:p>
          <a:p>
            <a:r>
              <a:rPr lang="en-US" sz="2400" dirty="0">
                <a:solidFill>
                  <a:schemeClr val="accent4"/>
                </a:solidFill>
              </a:rPr>
              <a:t>Suppose that</a:t>
            </a:r>
            <a:r>
              <a:rPr lang="en-US" sz="2400" b="1" dirty="0">
                <a:solidFill>
                  <a:schemeClr val="accent1"/>
                </a:solidFill>
              </a:rPr>
              <a:t> </a:t>
            </a:r>
            <a:r>
              <a:rPr lang="en-US" sz="2400" b="1" dirty="0">
                <a:solidFill>
                  <a:schemeClr val="accent5"/>
                </a:solidFill>
              </a:rPr>
              <a:t>x</a:t>
            </a:r>
            <a:r>
              <a:rPr lang="en-US" sz="2400" b="1" dirty="0">
                <a:solidFill>
                  <a:schemeClr val="accent1"/>
                </a:solidFill>
              </a:rPr>
              <a:t> </a:t>
            </a:r>
            <a:r>
              <a:rPr lang="en-US" sz="2400" dirty="0">
                <a:solidFill>
                  <a:schemeClr val="accent4"/>
                </a:solidFill>
              </a:rPr>
              <a:t>lives in the SCC </a:t>
            </a:r>
            <a:r>
              <a:rPr lang="en-US" sz="2400" b="1" dirty="0">
                <a:solidFill>
                  <a:schemeClr val="accent2"/>
                </a:solidFill>
              </a:rPr>
              <a:t>A</a:t>
            </a:r>
            <a:r>
              <a:rPr lang="en-US" sz="2400" dirty="0" smtClean="0">
                <a:solidFill>
                  <a:schemeClr val="accent4"/>
                </a:solidFill>
              </a:rPr>
              <a:t>.</a:t>
            </a:r>
            <a:endParaRPr lang="en-US" sz="2000" dirty="0" smtClean="0">
              <a:solidFill>
                <a:schemeClr val="accent1"/>
              </a:solidFill>
            </a:endParaRPr>
          </a:p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Then </a:t>
            </a:r>
            <a:r>
              <a:rPr lang="en-US" sz="2400" b="1" dirty="0" err="1" smtClean="0">
                <a:solidFill>
                  <a:schemeClr val="accent2"/>
                </a:solidFill>
              </a:rPr>
              <a:t>A</a:t>
            </a:r>
            <a:r>
              <a:rPr lang="en-US" sz="2400" dirty="0" err="1" smtClean="0">
                <a:solidFill>
                  <a:schemeClr val="accent4">
                    <a:lumMod val="75000"/>
                  </a:schemeClr>
                </a:solidFill>
              </a:rPr>
              <a:t>.finish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 &gt; </a:t>
            </a:r>
            <a:r>
              <a:rPr lang="en-US" sz="2400" b="1" dirty="0" err="1" smtClean="0">
                <a:solidFill>
                  <a:schemeClr val="accent6"/>
                </a:solidFill>
              </a:rPr>
              <a:t>B</a:t>
            </a:r>
            <a:r>
              <a:rPr lang="en-US" sz="2400" dirty="0" err="1" smtClean="0">
                <a:solidFill>
                  <a:schemeClr val="accent4">
                    <a:lumMod val="75000"/>
                  </a:schemeClr>
                </a:solidFill>
              </a:rPr>
              <a:t>.finish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 for all </a:t>
            </a:r>
            <a:r>
              <a:rPr lang="en-US" sz="2400" dirty="0" smtClean="0">
                <a:solidFill>
                  <a:srgbClr val="FF0000"/>
                </a:solidFill>
              </a:rPr>
              <a:t>remaining SCCs </a:t>
            </a:r>
            <a:r>
              <a:rPr lang="en-US" sz="2400" b="1" dirty="0" smtClean="0">
                <a:solidFill>
                  <a:schemeClr val="accent6"/>
                </a:solidFill>
              </a:rPr>
              <a:t>B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 lvl="1"/>
            <a:r>
              <a:rPr lang="en-US" sz="2000" dirty="0" smtClean="0">
                <a:solidFill>
                  <a:schemeClr val="accent1"/>
                </a:solidFill>
              </a:rPr>
              <a:t>This is because we chose </a:t>
            </a:r>
            <a:r>
              <a:rPr lang="en-US" sz="2000" b="1" dirty="0" smtClean="0">
                <a:solidFill>
                  <a:schemeClr val="accent5"/>
                </a:solidFill>
              </a:rPr>
              <a:t>x </a:t>
            </a:r>
            <a:r>
              <a:rPr lang="en-US" sz="2000" dirty="0" smtClean="0">
                <a:solidFill>
                  <a:schemeClr val="accent1"/>
                </a:solidFill>
              </a:rPr>
              <a:t>to have the largest finish time.</a:t>
            </a:r>
          </a:p>
          <a:p>
            <a:r>
              <a:rPr lang="en-US" sz="2400" dirty="0" smtClean="0">
                <a:solidFill>
                  <a:schemeClr val="accent1"/>
                </a:solidFill>
              </a:rPr>
              <a:t>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Then there are no edges leaving </a:t>
            </a:r>
            <a:r>
              <a:rPr lang="en-US" sz="2400" b="1" dirty="0" smtClean="0">
                <a:solidFill>
                  <a:schemeClr val="accent2"/>
                </a:solidFill>
              </a:rPr>
              <a:t>A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 in the </a:t>
            </a:r>
            <a:r>
              <a:rPr lang="en-US" sz="2400" dirty="0" smtClean="0">
                <a:solidFill>
                  <a:srgbClr val="FF0000"/>
                </a:solidFill>
              </a:rPr>
              <a:t>remaining SCC DAG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 lvl="1"/>
            <a:r>
              <a:rPr lang="en-US" sz="2000" dirty="0" smtClean="0">
                <a:solidFill>
                  <a:schemeClr val="accent1"/>
                </a:solidFill>
              </a:rPr>
              <a:t>This follows from the Corollary.</a:t>
            </a:r>
          </a:p>
          <a:p>
            <a:r>
              <a:rPr lang="en-US" sz="2400" dirty="0" smtClean="0">
                <a:solidFill>
                  <a:schemeClr val="accent1"/>
                </a:solidFill>
              </a:rPr>
              <a:t>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Then DFS started at </a:t>
            </a:r>
            <a:r>
              <a:rPr lang="en-US" sz="2400" b="1" dirty="0" smtClean="0">
                <a:solidFill>
                  <a:schemeClr val="accent5"/>
                </a:solidFill>
              </a:rPr>
              <a:t>x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 recovers exactly </a:t>
            </a:r>
            <a:r>
              <a:rPr lang="en-US" sz="2400" b="1" dirty="0" smtClean="0">
                <a:solidFill>
                  <a:schemeClr val="accent2"/>
                </a:solidFill>
              </a:rPr>
              <a:t>A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 lvl="1"/>
            <a:r>
              <a:rPr lang="en-US" sz="2000" dirty="0" smtClean="0">
                <a:solidFill>
                  <a:schemeClr val="accent1"/>
                </a:solidFill>
              </a:rPr>
              <a:t>It doesn’t recover any more since nothing else is reachable.</a:t>
            </a:r>
          </a:p>
          <a:p>
            <a:pPr lvl="1"/>
            <a:r>
              <a:rPr lang="en-US" sz="2000" dirty="0" smtClean="0">
                <a:solidFill>
                  <a:schemeClr val="accent1"/>
                </a:solidFill>
              </a:rPr>
              <a:t>It doesn’t recover any less since A is strongly connected</a:t>
            </a:r>
            <a:r>
              <a:rPr lang="en-US" sz="2000" dirty="0" smtClean="0"/>
              <a:t>. </a:t>
            </a:r>
          </a:p>
          <a:p>
            <a:pPr lvl="1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(Notice that we are using that A is still strongly connected when we reverse all the edges).</a:t>
            </a:r>
          </a:p>
          <a:p>
            <a:r>
              <a:rPr lang="en-US" sz="2400" b="1" dirty="0" smtClean="0"/>
              <a:t>So the (t+1)</a:t>
            </a:r>
            <a:r>
              <a:rPr lang="en-US" sz="2400" b="1" baseline="30000" dirty="0" err="1" smtClean="0"/>
              <a:t>st</a:t>
            </a:r>
            <a:r>
              <a:rPr lang="en-US" sz="2400" b="1" dirty="0" smtClean="0"/>
              <a:t> tree is the SCC with the (t+1)</a:t>
            </a:r>
            <a:r>
              <a:rPr lang="en-US" sz="2400" b="1" baseline="30000" dirty="0" err="1" smtClean="0"/>
              <a:t>st</a:t>
            </a:r>
            <a:r>
              <a:rPr lang="en-US" sz="2400" b="1" dirty="0" smtClean="0"/>
              <a:t> biggest finish time.</a:t>
            </a:r>
            <a:endParaRPr lang="en-US" sz="2400" b="1" baseline="30000" dirty="0"/>
          </a:p>
        </p:txBody>
      </p:sp>
    </p:spTree>
    <p:extLst>
      <p:ext uri="{BB962C8B-B14F-4D97-AF65-F5344CB8AC3E}">
        <p14:creationId xmlns:p14="http://schemas.microsoft.com/office/powerpoint/2010/main" val="10114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Formally, we prove it by induction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81067"/>
            <a:ext cx="7886700" cy="527754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accent4"/>
                </a:solidFill>
              </a:rPr>
              <a:t>Theorem</a:t>
            </a:r>
            <a:r>
              <a:rPr lang="en-US" dirty="0" smtClean="0"/>
              <a:t>:  The algorithm we saw before will correctly identify strongly connected components. </a:t>
            </a:r>
          </a:p>
          <a:p>
            <a:endParaRPr lang="en-US" b="1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Inductive hypothesis</a:t>
            </a:r>
            <a:r>
              <a:rPr lang="en-US" dirty="0" smtClean="0"/>
              <a:t>:  </a:t>
            </a:r>
          </a:p>
          <a:p>
            <a:pPr lvl="1"/>
            <a:r>
              <a:rPr lang="en-US" dirty="0"/>
              <a:t>The first t trees found in the second (reversed) DFS forest are the t SCCs with the largest finish times.</a:t>
            </a:r>
          </a:p>
          <a:p>
            <a:pPr lvl="1"/>
            <a:r>
              <a:rPr lang="en-US" dirty="0"/>
              <a:t>Moreover, what’s left unvisited after these t trees have been explored is a DAG on the un-found SCCs.</a:t>
            </a:r>
          </a:p>
          <a:p>
            <a:pPr lvl="1"/>
            <a:endParaRPr lang="en-US" dirty="0" smtClean="0">
              <a:solidFill>
                <a:schemeClr val="accent4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Base case</a:t>
            </a:r>
            <a:r>
              <a:rPr lang="en-US" dirty="0" smtClean="0">
                <a:solidFill>
                  <a:schemeClr val="accent1"/>
                </a:solidFill>
              </a:rPr>
              <a:t>: </a:t>
            </a:r>
            <a:r>
              <a:rPr lang="en-US" i="1" dirty="0" smtClean="0"/>
              <a:t>[done]</a:t>
            </a:r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Inductive step</a:t>
            </a:r>
            <a:r>
              <a:rPr lang="en-US" dirty="0" smtClean="0">
                <a:solidFill>
                  <a:schemeClr val="accent1"/>
                </a:solidFill>
              </a:rPr>
              <a:t>: </a:t>
            </a:r>
            <a:r>
              <a:rPr lang="en-US" i="1" dirty="0" smtClean="0"/>
              <a:t>[done]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Conclusion: </a:t>
            </a:r>
            <a:r>
              <a:rPr lang="en-US" dirty="0" smtClean="0"/>
              <a:t>The second (reversed) DFS forest contains all the SCCs as its trees!  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(This is the first bullet of </a:t>
            </a:r>
            <a:r>
              <a:rPr lang="en-US" b="1" dirty="0" smtClean="0">
                <a:solidFill>
                  <a:srgbClr val="FF0000"/>
                </a:solidFill>
              </a:rPr>
              <a:t>IH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4"/>
                </a:solidFill>
              </a:rPr>
              <a:t>when t = #SCCs)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5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299" y="242010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/>
              <a:t>Punchline: </a:t>
            </a:r>
            <a:br>
              <a:rPr lang="en-US" sz="3600"/>
            </a:br>
            <a:r>
              <a:rPr lang="en-US" sz="3200">
                <a:solidFill>
                  <a:schemeClr val="accent1"/>
                </a:solidFill>
              </a:rPr>
              <a:t>we can find SCCs in time O(n + m)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35936"/>
            <a:ext cx="8515350" cy="4813714"/>
          </a:xfrm>
        </p:spPr>
        <p:txBody>
          <a:bodyPr>
            <a:normAutofit/>
          </a:bodyPr>
          <a:lstStyle/>
          <a:p>
            <a:r>
              <a:rPr lang="en-US" dirty="0" smtClean="0"/>
              <a:t>Do DFS to create a </a:t>
            </a:r>
            <a:r>
              <a:rPr lang="en-US" b="1" dirty="0" smtClean="0">
                <a:solidFill>
                  <a:srgbClr val="7030A0"/>
                </a:solidFill>
              </a:rPr>
              <a:t>DFS forest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Choose starting vertices in any order.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K</a:t>
            </a:r>
            <a:r>
              <a:rPr lang="en-US" dirty="0" smtClean="0">
                <a:solidFill>
                  <a:schemeClr val="accent4"/>
                </a:solidFill>
              </a:rPr>
              <a:t>eep track of finishing times.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Reverse all the edges in the graph.</a:t>
            </a:r>
          </a:p>
          <a:p>
            <a:r>
              <a:rPr lang="en-US" dirty="0" smtClean="0"/>
              <a:t>Do DFS again to create </a:t>
            </a:r>
            <a:r>
              <a:rPr lang="en-US" b="1" dirty="0" smtClean="0">
                <a:solidFill>
                  <a:schemeClr val="accent2"/>
                </a:solidFill>
              </a:rPr>
              <a:t>another DFS forest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This time, order the nodes in the reverse order of the finishing times that they had from the first DFS run.</a:t>
            </a:r>
          </a:p>
          <a:p>
            <a:r>
              <a:rPr lang="en-US" dirty="0" smtClean="0"/>
              <a:t>The SCCs are the different trees in the </a:t>
            </a:r>
            <a:r>
              <a:rPr lang="en-US" b="1" dirty="0" smtClean="0">
                <a:solidFill>
                  <a:schemeClr val="accent2"/>
                </a:solidFill>
              </a:rPr>
              <a:t>second DFS forest.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5299" y="1567573"/>
            <a:ext cx="251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Algorithm: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280" y="307995"/>
            <a:ext cx="2573678" cy="32578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35756" y="5657671"/>
            <a:ext cx="30082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(Clearly it wasn’t obvious since it took all class to do!  But hopefully it is less mysterious now.)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1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75182"/>
            <a:ext cx="7886700" cy="4982818"/>
          </a:xfrm>
        </p:spPr>
        <p:txBody>
          <a:bodyPr>
            <a:normAutofit/>
          </a:bodyPr>
          <a:lstStyle/>
          <a:p>
            <a:r>
              <a:rPr lang="en-US" dirty="0" smtClean="0"/>
              <a:t>Depth First Search reveals a very useful structure!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We saw Monday that this structure can be used to do </a:t>
            </a:r>
            <a:r>
              <a:rPr lang="en-US" b="1" dirty="0" smtClean="0">
                <a:solidFill>
                  <a:schemeClr val="accent1"/>
                </a:solidFill>
              </a:rPr>
              <a:t>Topological Sorting </a:t>
            </a:r>
            <a:r>
              <a:rPr lang="en-US" dirty="0" smtClean="0">
                <a:solidFill>
                  <a:schemeClr val="accent1"/>
                </a:solidFill>
              </a:rPr>
              <a:t>in time O(</a:t>
            </a:r>
            <a:r>
              <a:rPr lang="en-US" dirty="0" err="1" smtClean="0">
                <a:solidFill>
                  <a:schemeClr val="accent1"/>
                </a:solidFill>
              </a:rPr>
              <a:t>n+m</a:t>
            </a:r>
            <a:r>
              <a:rPr lang="en-US" dirty="0" smtClean="0">
                <a:solidFill>
                  <a:schemeClr val="accent1"/>
                </a:solidFill>
              </a:rPr>
              <a:t>)</a:t>
            </a:r>
          </a:p>
          <a:p>
            <a:pPr lvl="1"/>
            <a:endParaRPr lang="en-US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Today we saw that it can also find </a:t>
            </a:r>
            <a:r>
              <a:rPr lang="en-US" b="1" dirty="0" smtClean="0">
                <a:solidFill>
                  <a:schemeClr val="accent4"/>
                </a:solidFill>
              </a:rPr>
              <a:t>Strongly Connected Components</a:t>
            </a:r>
            <a:r>
              <a:rPr lang="en-US" dirty="0" smtClean="0">
                <a:solidFill>
                  <a:schemeClr val="accent4"/>
                </a:solidFill>
              </a:rPr>
              <a:t> in time O(n + m)</a:t>
            </a:r>
          </a:p>
          <a:p>
            <a:pPr lvl="1"/>
            <a:endParaRPr lang="en-US" dirty="0" smtClean="0">
              <a:solidFill>
                <a:schemeClr val="accent4"/>
              </a:solidFill>
            </a:endParaRP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This was pretty non-trivial.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73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MIDTERM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Study for the midterm!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8650" y="315470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BEFORE</a:t>
            </a:r>
            <a:r>
              <a:rPr lang="en-US" dirty="0" smtClean="0"/>
              <a:t> Next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02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2904</TotalTime>
  <Words>4934</Words>
  <Application>Microsoft Macintosh PowerPoint</Application>
  <PresentationFormat>On-screen Show (4:3)</PresentationFormat>
  <Paragraphs>1443</Paragraphs>
  <Slides>107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107</vt:i4>
      </vt:variant>
    </vt:vector>
  </HeadingPairs>
  <TitlesOfParts>
    <vt:vector size="117" baseType="lpstr">
      <vt:lpstr>Abadi MT Condensed Extra Bold</vt:lpstr>
      <vt:lpstr>Calibri</vt:lpstr>
      <vt:lpstr>Calibri Light</vt:lpstr>
      <vt:lpstr>Comic Sans MS</vt:lpstr>
      <vt:lpstr>Courier</vt:lpstr>
      <vt:lpstr>Mangal</vt:lpstr>
      <vt:lpstr>Phosphate Inline</vt:lpstr>
      <vt:lpstr>Stencil</vt:lpstr>
      <vt:lpstr>Arial</vt:lpstr>
      <vt:lpstr>Office Theme</vt:lpstr>
      <vt:lpstr>Lecture 10</vt:lpstr>
      <vt:lpstr>Announcements</vt:lpstr>
      <vt:lpstr>More midterm info</vt:lpstr>
      <vt:lpstr>Last time</vt:lpstr>
      <vt:lpstr>Today</vt:lpstr>
      <vt:lpstr>Recall: DFS It’s how you’d explore a labyrinth with chalk and a piece of string.</vt:lpstr>
      <vt:lpstr>Depth First Search  Exploring a maze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Exploring a labyrinth with chalk and a piece of string</vt:lpstr>
      <vt:lpstr>Depth first search   implicitly creates a tree on everything you can reach</vt:lpstr>
      <vt:lpstr>When you can’t reach everything</vt:lpstr>
      <vt:lpstr>When you can’t reach everything</vt:lpstr>
      <vt:lpstr>When you can’t reach everything</vt:lpstr>
      <vt:lpstr>When you can’t reach everything</vt:lpstr>
      <vt:lpstr>When you can’t reach everything</vt:lpstr>
      <vt:lpstr>When you can’t reach everything</vt:lpstr>
      <vt:lpstr>When you can’t reach everything</vt:lpstr>
      <vt:lpstr>When you can’t reach everything</vt:lpstr>
      <vt:lpstr>When you can’t reach everything</vt:lpstr>
      <vt:lpstr>Recall: the parentheses theorem </vt:lpstr>
      <vt:lpstr>A great question from Monday</vt:lpstr>
      <vt:lpstr>So to prove this -&gt;</vt:lpstr>
      <vt:lpstr>So to prove this -&gt;</vt:lpstr>
      <vt:lpstr>So to prove this -&gt;</vt:lpstr>
      <vt:lpstr>Enough of review (and enough of my shortcomings)</vt:lpstr>
      <vt:lpstr>Strongly connected components</vt:lpstr>
      <vt:lpstr>We can decompose a graph into  strongly connected components (SCCs)</vt:lpstr>
      <vt:lpstr>Why do we care  about SCCs?</vt:lpstr>
      <vt:lpstr>Why do we care  about SCCs?</vt:lpstr>
      <vt:lpstr>What are the SCCs of the internet?</vt:lpstr>
      <vt:lpstr>How to find SCCs?</vt:lpstr>
      <vt:lpstr>Pre-Lecture exercise</vt:lpstr>
      <vt:lpstr>Algorithm</vt:lpstr>
      <vt:lpstr>But let’s break that down a bit…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One question</vt:lpstr>
      <vt:lpstr>The SCC graph</vt:lpstr>
      <vt:lpstr>The SCC graph</vt:lpstr>
      <vt:lpstr>Starting and finishing times in a SCC</vt:lpstr>
      <vt:lpstr>Our SCC DAG with start and finish times</vt:lpstr>
      <vt:lpstr>This is the main idea.</vt:lpstr>
      <vt:lpstr>This is the main idea.</vt:lpstr>
      <vt:lpstr>Let’s make this idea formal.</vt:lpstr>
      <vt:lpstr>Back the the parentheses theorem</vt:lpstr>
      <vt:lpstr>As we saw (correctly this time…)</vt:lpstr>
      <vt:lpstr>Same thing, in the SCC DAG.</vt:lpstr>
      <vt:lpstr>Proof idea</vt:lpstr>
      <vt:lpstr>Proof idea</vt:lpstr>
      <vt:lpstr>Proof idea</vt:lpstr>
      <vt:lpstr>Proof idea</vt:lpstr>
      <vt:lpstr>This establishes:  Lemma 2  </vt:lpstr>
      <vt:lpstr>This establishes:  Corollary 1</vt:lpstr>
      <vt:lpstr>Now we see why  this works.</vt:lpstr>
      <vt:lpstr>Formally, we prove it by induction</vt:lpstr>
      <vt:lpstr>Inductive step [drawing on board to supplement]</vt:lpstr>
      <vt:lpstr>Formally, we prove it by induction</vt:lpstr>
      <vt:lpstr>Punchline:  we can find SCCs in time O(n + m)</vt:lpstr>
      <vt:lpstr>Recap</vt:lpstr>
      <vt:lpstr>Next time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10</dc:title>
  <dc:creator>Mary Katherine Wootters</dc:creator>
  <cp:lastModifiedBy>Mary Katherine Wootters</cp:lastModifiedBy>
  <cp:revision>74</cp:revision>
  <cp:lastPrinted>2017-10-25T15:48:07Z</cp:lastPrinted>
  <dcterms:created xsi:type="dcterms:W3CDTF">2017-05-02T23:09:35Z</dcterms:created>
  <dcterms:modified xsi:type="dcterms:W3CDTF">2017-10-25T15:53:02Z</dcterms:modified>
</cp:coreProperties>
</file>