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6"/>
  </p:notesMasterIdLst>
  <p:sldIdLst>
    <p:sldId id="256" r:id="rId2"/>
    <p:sldId id="257" r:id="rId3"/>
    <p:sldId id="261" r:id="rId4"/>
    <p:sldId id="258" r:id="rId5"/>
    <p:sldId id="331" r:id="rId6"/>
    <p:sldId id="332" r:id="rId7"/>
    <p:sldId id="366" r:id="rId8"/>
    <p:sldId id="333" r:id="rId9"/>
    <p:sldId id="334" r:id="rId10"/>
    <p:sldId id="335" r:id="rId11"/>
    <p:sldId id="351" r:id="rId12"/>
    <p:sldId id="336" r:id="rId13"/>
    <p:sldId id="367" r:id="rId14"/>
    <p:sldId id="374" r:id="rId15"/>
    <p:sldId id="318" r:id="rId16"/>
    <p:sldId id="375" r:id="rId17"/>
    <p:sldId id="376" r:id="rId18"/>
    <p:sldId id="341" r:id="rId19"/>
    <p:sldId id="342" r:id="rId20"/>
    <p:sldId id="343" r:id="rId21"/>
    <p:sldId id="345" r:id="rId22"/>
    <p:sldId id="346" r:id="rId23"/>
    <p:sldId id="348" r:id="rId24"/>
    <p:sldId id="349" r:id="rId25"/>
    <p:sldId id="365" r:id="rId26"/>
    <p:sldId id="262" r:id="rId27"/>
    <p:sldId id="352" r:id="rId28"/>
    <p:sldId id="353" r:id="rId29"/>
    <p:sldId id="354" r:id="rId30"/>
    <p:sldId id="355" r:id="rId31"/>
    <p:sldId id="357" r:id="rId32"/>
    <p:sldId id="358" r:id="rId33"/>
    <p:sldId id="359" r:id="rId34"/>
    <p:sldId id="360" r:id="rId35"/>
    <p:sldId id="361" r:id="rId36"/>
    <p:sldId id="362" r:id="rId37"/>
    <p:sldId id="368" r:id="rId38"/>
    <p:sldId id="363" r:id="rId39"/>
    <p:sldId id="364" r:id="rId40"/>
    <p:sldId id="369" r:id="rId41"/>
    <p:sldId id="370" r:id="rId42"/>
    <p:sldId id="371" r:id="rId43"/>
    <p:sldId id="292" r:id="rId44"/>
    <p:sldId id="265" r:id="rId45"/>
    <p:sldId id="263" r:id="rId46"/>
    <p:sldId id="329" r:id="rId47"/>
    <p:sldId id="293" r:id="rId48"/>
    <p:sldId id="294" r:id="rId49"/>
    <p:sldId id="372" r:id="rId50"/>
    <p:sldId id="297" r:id="rId51"/>
    <p:sldId id="296" r:id="rId52"/>
    <p:sldId id="298" r:id="rId53"/>
    <p:sldId id="300" r:id="rId54"/>
    <p:sldId id="306" r:id="rId55"/>
    <p:sldId id="324" r:id="rId56"/>
    <p:sldId id="307" r:id="rId57"/>
    <p:sldId id="308" r:id="rId58"/>
    <p:sldId id="309" r:id="rId59"/>
    <p:sldId id="310" r:id="rId60"/>
    <p:sldId id="325" r:id="rId61"/>
    <p:sldId id="326" r:id="rId62"/>
    <p:sldId id="327" r:id="rId63"/>
    <p:sldId id="312" r:id="rId64"/>
    <p:sldId id="313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25"/>
    <a:srgbClr val="FF8200"/>
    <a:srgbClr val="ECDBF5"/>
    <a:srgbClr val="0051FF"/>
    <a:srgbClr val="4C206E"/>
    <a:srgbClr val="FF00EB"/>
    <a:srgbClr val="FF9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4"/>
    <p:restoredTop sz="92771"/>
  </p:normalViewPr>
  <p:slideViewPr>
    <p:cSldViewPr snapToGrid="0" snapToObjects="1">
      <p:cViewPr varScale="1">
        <p:scale>
          <a:sx n="99" d="100"/>
          <a:sy n="99" d="100"/>
        </p:scale>
        <p:origin x="8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1A995-36C9-1C4B-92F1-874F9DFE7E7D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061C1-965D-044E-B44D-B88191E3D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7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general this is called a “distance-vector” routing protocol which means it maintains</a:t>
            </a:r>
            <a:r>
              <a:rPr lang="en-US" baseline="0" dirty="0" smtClean="0"/>
              <a:t> a vector of distances.  </a:t>
            </a:r>
            <a:r>
              <a:rPr lang="en-US" dirty="0" smtClean="0"/>
              <a:t>OTOH,</a:t>
            </a:r>
            <a:r>
              <a:rPr lang="en-US" baseline="0" dirty="0" smtClean="0"/>
              <a:t> the OSPF algorithm that uses Dijkstra is “link-state” routing protocol which means that a node should broadcast to everyone if the topology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D2867-8BA1-294F-8B99-CC1FFF1055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29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AF505-C98F-DE4B-A9BE-EAB90D1B6A2A}" type="datetimeFigureOut">
              <a:rPr lang="en-US" smtClean="0"/>
              <a:t>11/14/17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1EE34-B5EC-3346-996B-F676A1369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0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5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0" Type="http://schemas.openxmlformats.org/officeDocument/2006/relationships/image" Target="../media/image50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1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51.png"/><Relationship Id="rId10" Type="http://schemas.openxmlformats.org/officeDocument/2006/relationships/image" Target="../media/image50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1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50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1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50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1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4" Type="http://schemas.openxmlformats.org/officeDocument/2006/relationships/image" Target="../media/image520.png"/><Relationship Id="rId5" Type="http://schemas.openxmlformats.org/officeDocument/2006/relationships/image" Target="../media/image48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4" Type="http://schemas.openxmlformats.org/officeDocument/2006/relationships/image" Target="../media/image520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image" Target="../media/image520.png"/><Relationship Id="rId6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image" Target="../media/image520.png"/><Relationship Id="rId6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4" Type="http://schemas.openxmlformats.org/officeDocument/2006/relationships/image" Target="../media/image520.png"/><Relationship Id="rId5" Type="http://schemas.openxmlformats.org/officeDocument/2006/relationships/image" Target="../media/image48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6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378" y="1947684"/>
            <a:ext cx="7772400" cy="1170461"/>
          </a:xfrm>
        </p:spPr>
        <p:txBody>
          <a:bodyPr/>
          <a:lstStyle/>
          <a:p>
            <a:r>
              <a:rPr lang="en-US" dirty="0" smtClean="0"/>
              <a:t>Lecture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1202" y="3118145"/>
            <a:ext cx="6858000" cy="1655762"/>
          </a:xfrm>
        </p:spPr>
        <p:txBody>
          <a:bodyPr/>
          <a:lstStyle/>
          <a:p>
            <a:r>
              <a:rPr lang="en-US" dirty="0" smtClean="0"/>
              <a:t>More Bellman-Ford, Floyd-</a:t>
            </a:r>
            <a:r>
              <a:rPr lang="en-US" dirty="0" err="1" smtClean="0"/>
              <a:t>Warshall</a:t>
            </a:r>
            <a:r>
              <a:rPr lang="en-US" dirty="0" smtClean="0"/>
              <a:t>, </a:t>
            </a:r>
          </a:p>
          <a:p>
            <a:r>
              <a:rPr lang="en-US" dirty="0" smtClean="0"/>
              <a:t>and Dynamic Programming!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48170"/>
          </a:xfrm>
        </p:spPr>
        <p:txBody>
          <a:bodyPr>
            <a:normAutofit/>
          </a:bodyPr>
          <a:lstStyle/>
          <a:p>
            <a:r>
              <a:rPr lang="en-US" dirty="0" smtClean="0"/>
              <a:t>HW5 due Friday</a:t>
            </a:r>
          </a:p>
          <a:p>
            <a:r>
              <a:rPr lang="en-US" dirty="0" smtClean="0"/>
              <a:t>Midterms have been graded!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Available on </a:t>
            </a:r>
            <a:r>
              <a:rPr lang="en-US" dirty="0" err="1" smtClean="0">
                <a:solidFill>
                  <a:schemeClr val="accent4"/>
                </a:solidFill>
              </a:rPr>
              <a:t>Gradescope</a:t>
            </a:r>
            <a:r>
              <a:rPr lang="en-US" dirty="0" smtClean="0">
                <a:solidFill>
                  <a:schemeClr val="accent4"/>
                </a:solidFill>
              </a:rPr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Mean/Median: 66 </a:t>
            </a:r>
            <a:r>
              <a:rPr lang="en-US" dirty="0" smtClean="0">
                <a:solidFill>
                  <a:srgbClr val="FF0000"/>
                </a:solidFill>
              </a:rPr>
              <a:t> (it was a hard test!)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Max: 97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Std. Dev: 14</a:t>
            </a:r>
          </a:p>
          <a:p>
            <a:endParaRPr lang="en-US" dirty="0"/>
          </a:p>
          <a:p>
            <a:r>
              <a:rPr lang="en-US" dirty="0" smtClean="0"/>
              <a:t>Please look at the solutions and come to office hours if you have questions about your midterm!</a:t>
            </a:r>
          </a:p>
          <a:p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858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4772"/>
            <a:ext cx="7886700" cy="1325563"/>
          </a:xfrm>
        </p:spPr>
        <p:txBody>
          <a:bodyPr/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1464"/>
            <a:ext cx="7886700" cy="4351338"/>
          </a:xfrm>
        </p:spPr>
        <p:txBody>
          <a:bodyPr/>
          <a:lstStyle/>
          <a:p>
            <a:r>
              <a:rPr lang="en-US" dirty="0" smtClean="0"/>
              <a:t>A weighted directed graph: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39757" y="2514597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662610" y="392715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63606" y="4532633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434276" y="392715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870881" y="5598136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4" idx="6"/>
            <a:endCxn id="5" idx="2"/>
          </p:cNvCxnSpPr>
          <p:nvPr/>
        </p:nvCxnSpPr>
        <p:spPr>
          <a:xfrm flipV="1">
            <a:off x="1643443" y="2817338"/>
            <a:ext cx="1396314" cy="240958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5"/>
            <a:endCxn id="8" idx="1"/>
          </p:cNvCxnSpPr>
          <p:nvPr/>
        </p:nvCxnSpPr>
        <p:spPr>
          <a:xfrm>
            <a:off x="1554772" y="3272365"/>
            <a:ext cx="968175" cy="743458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6" idx="3"/>
          </p:cNvCxnSpPr>
          <p:nvPr/>
        </p:nvCxnSpPr>
        <p:spPr>
          <a:xfrm>
            <a:off x="3039757" y="4229892"/>
            <a:ext cx="1711524" cy="21407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4"/>
            <a:endCxn id="6" idx="2"/>
          </p:cNvCxnSpPr>
          <p:nvPr/>
        </p:nvCxnSpPr>
        <p:spPr>
          <a:xfrm>
            <a:off x="3342498" y="3120078"/>
            <a:ext cx="1320112" cy="11098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0"/>
            <a:endCxn id="5" idx="6"/>
          </p:cNvCxnSpPr>
          <p:nvPr/>
        </p:nvCxnSpPr>
        <p:spPr>
          <a:xfrm flipH="1" flipV="1">
            <a:off x="3645238" y="2817338"/>
            <a:ext cx="1320113" cy="110981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4"/>
            <a:endCxn id="9" idx="7"/>
          </p:cNvCxnSpPr>
          <p:nvPr/>
        </p:nvCxnSpPr>
        <p:spPr>
          <a:xfrm flipH="1">
            <a:off x="3387691" y="4532633"/>
            <a:ext cx="1577660" cy="115417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4"/>
            <a:endCxn id="9" idx="0"/>
          </p:cNvCxnSpPr>
          <p:nvPr/>
        </p:nvCxnSpPr>
        <p:spPr>
          <a:xfrm>
            <a:off x="2737017" y="4532633"/>
            <a:ext cx="436605" cy="1065503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2"/>
            <a:endCxn id="7" idx="5"/>
          </p:cNvCxnSpPr>
          <p:nvPr/>
        </p:nvCxnSpPr>
        <p:spPr>
          <a:xfrm flipH="1" flipV="1">
            <a:off x="780416" y="5049443"/>
            <a:ext cx="2090465" cy="851434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7" idx="7"/>
            <a:endCxn id="4" idx="3"/>
          </p:cNvCxnSpPr>
          <p:nvPr/>
        </p:nvCxnSpPr>
        <p:spPr>
          <a:xfrm flipV="1">
            <a:off x="780416" y="3272365"/>
            <a:ext cx="346217" cy="1348939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42946" y="2924709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3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07071" y="2972364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32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57848" y="3399967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5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19719" y="4760749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2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379282" y="4259296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13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72919" y="5571747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16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4340" y="3740134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accent5"/>
                </a:solidFill>
              </a:rPr>
              <a:t>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52410" y="286418"/>
            <a:ext cx="300269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schemeClr val="accent1"/>
                </a:solidFill>
              </a:rPr>
              <a:t>Weights</a:t>
            </a:r>
            <a:r>
              <a:rPr lang="en-US" sz="2000" dirty="0" smtClean="0"/>
              <a:t> on edges represent </a:t>
            </a:r>
            <a:r>
              <a:rPr lang="en-US" sz="2000" dirty="0" smtClean="0">
                <a:solidFill>
                  <a:schemeClr val="accent1"/>
                </a:solidFill>
              </a:rPr>
              <a:t>costs.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 smtClean="0">
                <a:solidFill>
                  <a:schemeClr val="accent4"/>
                </a:solidFill>
              </a:rPr>
              <a:t>cost of a path </a:t>
            </a:r>
            <a:r>
              <a:rPr lang="en-US" sz="2000" dirty="0" smtClean="0"/>
              <a:t>is the </a:t>
            </a:r>
            <a:r>
              <a:rPr lang="en-US" sz="2000" dirty="0" smtClean="0">
                <a:solidFill>
                  <a:schemeClr val="accent4"/>
                </a:solidFill>
              </a:rPr>
              <a:t>sum of the weights</a:t>
            </a:r>
            <a:r>
              <a:rPr lang="en-US" sz="2000" dirty="0" smtClean="0"/>
              <a:t> along that path.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A </a:t>
            </a:r>
            <a:r>
              <a:rPr lang="en-US" sz="2000" dirty="0" smtClean="0">
                <a:solidFill>
                  <a:schemeClr val="accent5"/>
                </a:solidFill>
              </a:rPr>
              <a:t>shortest path from s to t </a:t>
            </a:r>
            <a:r>
              <a:rPr lang="en-US" sz="2000" dirty="0" smtClean="0"/>
              <a:t>is a directed path from s to t with the </a:t>
            </a:r>
            <a:r>
              <a:rPr lang="en-US" sz="2000" dirty="0" smtClean="0">
                <a:solidFill>
                  <a:schemeClr val="accent5"/>
                </a:solidFill>
              </a:rPr>
              <a:t>smallest cost</a:t>
            </a:r>
            <a:r>
              <a:rPr lang="en-US" sz="2000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 smtClean="0">
                <a:solidFill>
                  <a:schemeClr val="accent1"/>
                </a:solidFill>
              </a:rPr>
              <a:t>single-source shortest path</a:t>
            </a:r>
            <a:r>
              <a:rPr lang="en-US" sz="2000" dirty="0" smtClean="0"/>
              <a:t> problem is to find </a:t>
            </a:r>
            <a:r>
              <a:rPr lang="en-US" sz="2000" dirty="0" smtClean="0">
                <a:solidFill>
                  <a:schemeClr val="accent1"/>
                </a:solidFill>
              </a:rPr>
              <a:t>the shortest path from s to v for all v in the graph.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49931" y="3315716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accent5"/>
                </a:solidFill>
              </a:rPr>
              <a:t>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7915" y="4750270"/>
            <a:ext cx="498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21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433650" y="3372245"/>
            <a:ext cx="1458097" cy="2199502"/>
          </a:xfrm>
          <a:custGeom>
            <a:avLst/>
            <a:gdLst>
              <a:gd name="connsiteX0" fmla="*/ 0 w 1458097"/>
              <a:gd name="connsiteY0" fmla="*/ 0 h 2199502"/>
              <a:gd name="connsiteX1" fmla="*/ 1136821 w 1458097"/>
              <a:gd name="connsiteY1" fmla="*/ 976183 h 2199502"/>
              <a:gd name="connsiteX2" fmla="*/ 1458097 w 1458097"/>
              <a:gd name="connsiteY2" fmla="*/ 2199502 h 219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097" h="2199502">
                <a:moveTo>
                  <a:pt x="0" y="0"/>
                </a:moveTo>
                <a:cubicBezTo>
                  <a:pt x="446902" y="304799"/>
                  <a:pt x="893805" y="609599"/>
                  <a:pt x="1136821" y="976183"/>
                </a:cubicBezTo>
                <a:cubicBezTo>
                  <a:pt x="1379837" y="1342767"/>
                  <a:pt x="1458097" y="2199502"/>
                  <a:pt x="1458097" y="2199502"/>
                </a:cubicBezTo>
              </a:path>
            </a:pathLst>
          </a:custGeom>
          <a:noFill/>
          <a:ln w="44450">
            <a:solidFill>
              <a:srgbClr val="FF00EB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391861" y="4028463"/>
            <a:ext cx="1199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EB"/>
                </a:solidFill>
              </a:rPr>
              <a:t>This is a path from s to t of cost 22.</a:t>
            </a:r>
            <a:endParaRPr lang="en-US" dirty="0">
              <a:solidFill>
                <a:srgbClr val="FF00EB"/>
              </a:solidFill>
            </a:endParaRPr>
          </a:p>
        </p:txBody>
      </p:sp>
      <p:sp>
        <p:nvSpPr>
          <p:cNvPr id="58" name="Freeform 57"/>
          <p:cNvSpPr/>
          <p:nvPr/>
        </p:nvSpPr>
        <p:spPr>
          <a:xfrm rot="21416032">
            <a:off x="1416477" y="2640702"/>
            <a:ext cx="3621324" cy="3171922"/>
          </a:xfrm>
          <a:custGeom>
            <a:avLst/>
            <a:gdLst>
              <a:gd name="connsiteX0" fmla="*/ 0 w 3621324"/>
              <a:gd name="connsiteY0" fmla="*/ 441079 h 3171922"/>
              <a:gd name="connsiteX1" fmla="*/ 1668163 w 3621324"/>
              <a:gd name="connsiteY1" fmla="*/ 82733 h 3171922"/>
              <a:gd name="connsiteX2" fmla="*/ 3620530 w 3621324"/>
              <a:gd name="connsiteY2" fmla="*/ 1825036 h 3171922"/>
              <a:gd name="connsiteX3" fmla="*/ 1927654 w 3621324"/>
              <a:gd name="connsiteY3" fmla="*/ 3171922 h 317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1324" h="3171922">
                <a:moveTo>
                  <a:pt x="0" y="441079"/>
                </a:moveTo>
                <a:cubicBezTo>
                  <a:pt x="532370" y="146576"/>
                  <a:pt x="1064741" y="-147926"/>
                  <a:pt x="1668163" y="82733"/>
                </a:cubicBezTo>
                <a:cubicBezTo>
                  <a:pt x="2271585" y="313392"/>
                  <a:pt x="3577282" y="1310171"/>
                  <a:pt x="3620530" y="1825036"/>
                </a:cubicBezTo>
                <a:cubicBezTo>
                  <a:pt x="3663779" y="2339901"/>
                  <a:pt x="1927654" y="3171922"/>
                  <a:pt x="1927654" y="3171922"/>
                </a:cubicBezTo>
              </a:path>
            </a:pathLst>
          </a:custGeom>
          <a:noFill/>
          <a:ln w="47625">
            <a:solidFill>
              <a:srgbClr val="FF0000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37962" y="2755555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913936" y="5715614"/>
            <a:ext cx="2658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a path from s to t of cost 10.  It is the shortest path from s to t.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7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uiExpand="1" build="p"/>
      <p:bldP spid="56" grpId="0" animBg="1"/>
      <p:bldP spid="57" grpId="0"/>
      <p:bldP spid="58" grpId="0" animBg="1"/>
      <p:bldP spid="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601847" cy="43513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Dijkstra’s algorithm!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Bellman-Ford algorithm	!</a:t>
            </a:r>
          </a:p>
          <a:p>
            <a:pPr lvl="1"/>
            <a:r>
              <a:rPr lang="en-US" dirty="0" smtClean="0"/>
              <a:t>Both solve </a:t>
            </a:r>
            <a:r>
              <a:rPr lang="en-US" dirty="0">
                <a:solidFill>
                  <a:schemeClr val="accent1"/>
                </a:solidFill>
              </a:rPr>
              <a:t>single-source shortest path </a:t>
            </a:r>
            <a:r>
              <a:rPr lang="en-US" dirty="0"/>
              <a:t>in </a:t>
            </a:r>
            <a:r>
              <a:rPr lang="en-US" dirty="0">
                <a:solidFill>
                  <a:schemeClr val="accent1"/>
                </a:solidFill>
              </a:rPr>
              <a:t>weighted graphs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940136" y="3521823"/>
            <a:ext cx="3575214" cy="2790076"/>
            <a:chOff x="2351897" y="2919294"/>
            <a:chExt cx="5004485" cy="3689020"/>
          </a:xfrm>
        </p:grpSpPr>
        <p:sp>
          <p:nvSpPr>
            <p:cNvPr id="4" name="Oval 3"/>
            <p:cNvSpPr/>
            <p:nvPr/>
          </p:nvSpPr>
          <p:spPr>
            <a:xfrm>
              <a:off x="5128048" y="2919294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u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750901" y="433184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v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351897" y="4937330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a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522567" y="433184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b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959172" y="6002833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/>
            <p:cNvCxnSpPr>
              <a:stCxn id="6" idx="6"/>
              <a:endCxn id="7" idx="2"/>
            </p:cNvCxnSpPr>
            <p:nvPr/>
          </p:nvCxnSpPr>
          <p:spPr>
            <a:xfrm flipV="1">
              <a:off x="3731734" y="3222035"/>
              <a:ext cx="1396314" cy="24095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5"/>
              <a:endCxn id="10" idx="1"/>
            </p:cNvCxnSpPr>
            <p:nvPr/>
          </p:nvCxnSpPr>
          <p:spPr>
            <a:xfrm>
              <a:off x="3643063" y="3677062"/>
              <a:ext cx="968175" cy="74345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8" idx="3"/>
            </p:cNvCxnSpPr>
            <p:nvPr/>
          </p:nvCxnSpPr>
          <p:spPr>
            <a:xfrm>
              <a:off x="5128048" y="4634589"/>
              <a:ext cx="1711524" cy="21407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4"/>
              <a:endCxn id="8" idx="2"/>
            </p:cNvCxnSpPr>
            <p:nvPr/>
          </p:nvCxnSpPr>
          <p:spPr>
            <a:xfrm>
              <a:off x="5430789" y="3524775"/>
              <a:ext cx="1320112" cy="1109815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8" idx="0"/>
              <a:endCxn id="7" idx="6"/>
            </p:cNvCxnSpPr>
            <p:nvPr/>
          </p:nvCxnSpPr>
          <p:spPr>
            <a:xfrm flipH="1" flipV="1">
              <a:off x="5733529" y="3222035"/>
              <a:ext cx="1320113" cy="1109814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4"/>
              <a:endCxn id="11" idx="7"/>
            </p:cNvCxnSpPr>
            <p:nvPr/>
          </p:nvCxnSpPr>
          <p:spPr>
            <a:xfrm flipH="1">
              <a:off x="5475982" y="4937330"/>
              <a:ext cx="1577660" cy="1154174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0" idx="4"/>
              <a:endCxn id="11" idx="0"/>
            </p:cNvCxnSpPr>
            <p:nvPr/>
          </p:nvCxnSpPr>
          <p:spPr>
            <a:xfrm>
              <a:off x="4825308" y="4937330"/>
              <a:ext cx="436605" cy="1065503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1" idx="2"/>
              <a:endCxn id="9" idx="5"/>
            </p:cNvCxnSpPr>
            <p:nvPr/>
          </p:nvCxnSpPr>
          <p:spPr>
            <a:xfrm flipH="1" flipV="1">
              <a:off x="2868707" y="5454140"/>
              <a:ext cx="2090465" cy="851434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9" idx="7"/>
              <a:endCxn id="6" idx="3"/>
            </p:cNvCxnSpPr>
            <p:nvPr/>
          </p:nvCxnSpPr>
          <p:spPr>
            <a:xfrm flipV="1">
              <a:off x="2868707" y="3677062"/>
              <a:ext cx="346217" cy="1348939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331237" y="332940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3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95362" y="3377061"/>
              <a:ext cx="1056647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32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46139" y="3804664"/>
              <a:ext cx="747669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5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08010" y="516544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67573" y="4663993"/>
              <a:ext cx="980588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13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61211" y="5976444"/>
              <a:ext cx="792480" cy="488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16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92631" y="414483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1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38222" y="3720413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1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66206" y="515496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21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3126253" y="316025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56788" y="4715133"/>
            <a:ext cx="365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 didn’t quite finish with the Bellman-Ford algorithm so let’s do that now.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91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-90091"/>
            <a:ext cx="7886700" cy="1325563"/>
          </a:xfrm>
        </p:spPr>
        <p:txBody>
          <a:bodyPr/>
          <a:lstStyle/>
          <a:p>
            <a:r>
              <a:rPr lang="en-US" dirty="0" smtClean="0"/>
              <a:t>Bellman-Ford vs. Dijkstra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 noGrp="1"/>
              </p:cNvSpPr>
              <p:nvPr>
                <p:ph idx="1"/>
              </p:nvPr>
            </p:nvSpPr>
            <p:spPr>
              <a:xfrm>
                <a:off x="428625" y="1509393"/>
                <a:ext cx="8515349" cy="259096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d[v]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/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/>
                  <a:t>d[s] = </a:t>
                </a:r>
                <a:r>
                  <a:rPr lang="en-US" sz="2400" dirty="0" smtClean="0"/>
                  <a:t>0</a:t>
                </a:r>
                <a:endParaRPr lang="en-US" sz="2400" b="1" dirty="0" smtClean="0"/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i</a:t>
                </a:r>
                <a:r>
                  <a:rPr lang="en-US" sz="2400" dirty="0" smtClean="0"/>
                  <a:t>=0,</a:t>
                </a:r>
                <a:r>
                  <a:rPr lang="mr-IN" sz="2400" dirty="0" smtClean="0"/>
                  <a:t>…</a:t>
                </a:r>
                <a:r>
                  <a:rPr lang="en-US" sz="2400" dirty="0" smtClean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 smtClean="0"/>
                  <a:t>For</a:t>
                </a:r>
                <a:r>
                  <a:rPr lang="en-US" dirty="0" smtClean="0"/>
                  <a:t> u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v in </a:t>
                </a:r>
                <a:r>
                  <a:rPr lang="en-US" sz="2400" dirty="0" err="1" smtClean="0"/>
                  <a:t>u.outNeighbors</a:t>
                </a:r>
                <a:r>
                  <a:rPr lang="en-US" sz="2400" dirty="0" smtClean="0"/>
                  <a:t>:</a:t>
                </a:r>
              </a:p>
              <a:p>
                <a:pPr marL="1657350" lvl="3" indent="-285750">
                  <a:buFont typeface="Arial" charset="0"/>
                  <a:buChar char="•"/>
                </a:pPr>
                <a:r>
                  <a:rPr lang="en-US" sz="2400" dirty="0" smtClean="0">
                    <a:solidFill>
                      <a:schemeClr val="accent4"/>
                    </a:solidFill>
                  </a:rPr>
                  <a:t>d[v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]</a:t>
                </a:r>
                <a:r>
                  <a:rPr lang="en-US" sz="2400" b="0" dirty="0" smtClean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400" dirty="0" smtClean="0">
                    <a:solidFill>
                      <a:schemeClr val="accent4"/>
                    </a:solidFill>
                  </a:rPr>
                  <a:t>min( d[v] , d[u] + w(</a:t>
                </a:r>
                <a:r>
                  <a:rPr lang="en-US" sz="2400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))</a:t>
                </a:r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8625" y="1509393"/>
                <a:ext cx="8515349" cy="2590966"/>
              </a:xfrm>
              <a:prstGeom prst="rect">
                <a:avLst/>
              </a:prstGeom>
              <a:blipFill rotWithShape="0">
                <a:blip r:embed="rId2"/>
                <a:stretch>
                  <a:fillRect l="-858" t="-3747" b="-22248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625" y="4648201"/>
                <a:ext cx="8515350" cy="1938992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 smtClean="0"/>
                  <a:t>While </a:t>
                </a:r>
                <a:r>
                  <a:rPr lang="en-US" sz="2400" dirty="0" smtClean="0"/>
                  <a:t>there are </a:t>
                </a:r>
                <a:r>
                  <a:rPr lang="en-US" sz="2400" b="1" dirty="0">
                    <a:solidFill>
                      <a:srgbClr val="51CDAB"/>
                    </a:solidFill>
                  </a:rPr>
                  <a:t>not-sure</a:t>
                </a:r>
                <a:r>
                  <a:rPr lang="en-US" sz="2400" dirty="0" smtClean="0"/>
                  <a:t> nodes: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400" dirty="0" smtClean="0"/>
                  <a:t>Pick the</a:t>
                </a:r>
                <a:r>
                  <a:rPr lang="en-US" sz="2400" dirty="0" smtClean="0">
                    <a:effectLst>
                      <a:glow rad="63500">
                        <a:schemeClr val="tx1">
                          <a:alpha val="40000"/>
                        </a:schemeClr>
                      </a:glow>
                    </a:effectLst>
                  </a:rPr>
                  <a:t> </a:t>
                </a:r>
                <a:r>
                  <a:rPr lang="en-US" sz="2400" b="1" dirty="0" smtClean="0">
                    <a:solidFill>
                      <a:srgbClr val="51CDAB"/>
                    </a:solidFill>
                    <a:effectLst/>
                  </a:rPr>
                  <a:t>not-sure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</a:rPr>
                  <a:t> </a:t>
                </a:r>
                <a:r>
                  <a:rPr lang="en-US" sz="2400" dirty="0" smtClean="0"/>
                  <a:t>node u with the smallest estimate </a:t>
                </a:r>
                <a:r>
                  <a:rPr lang="en-US" sz="2400" b="1" dirty="0" smtClean="0">
                    <a:solidFill>
                      <a:srgbClr val="7030A0"/>
                    </a:solidFill>
                  </a:rPr>
                  <a:t>d[u].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v in </a:t>
                </a:r>
                <a:r>
                  <a:rPr lang="en-US" sz="2400" dirty="0" err="1" smtClean="0"/>
                  <a:t>u.outNeighbors</a:t>
                </a:r>
                <a:r>
                  <a:rPr lang="en-US" sz="2400" dirty="0" smtClean="0"/>
                  <a:t>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400" dirty="0" smtClean="0">
                    <a:solidFill>
                      <a:schemeClr val="accent4"/>
                    </a:solidFill>
                  </a:rPr>
                  <a:t>d[v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]</a:t>
                </a:r>
                <a:r>
                  <a:rPr lang="en-US" sz="2400" b="0" dirty="0" smtClean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400" dirty="0" smtClean="0">
                    <a:solidFill>
                      <a:schemeClr val="accent4"/>
                    </a:solidFill>
                  </a:rPr>
                  <a:t>min( d[v] , d[u] + w(</a:t>
                </a:r>
                <a:r>
                  <a:rPr lang="en-US" sz="2400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))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400" dirty="0" smtClean="0"/>
                  <a:t>Mark u as</a:t>
                </a:r>
                <a:r>
                  <a:rPr lang="en-US" sz="2400" b="1" dirty="0" smtClean="0">
                    <a:solidFill>
                      <a:schemeClr val="accent1"/>
                    </a:solidFill>
                  </a:rPr>
                  <a:t> sure</a:t>
                </a:r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" y="4648201"/>
                <a:ext cx="8515350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58" t="-2188" b="-10938"/>
                </a:stretch>
              </a:blipFill>
              <a:ln>
                <a:solidFill>
                  <a:schemeClr val="accent6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85737" y="4250293"/>
            <a:ext cx="3228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Dijkstra(G,s):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5737" y="1116030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Bellman-Ford(G,s):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743451" y="2328863"/>
            <a:ext cx="3100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Instead of picking u cleverly</a:t>
            </a:r>
            <a:r>
              <a:rPr lang="en-US" smtClean="0">
                <a:solidFill>
                  <a:srgbClr val="FF0000"/>
                </a:solidFill>
              </a:rPr>
              <a:t>, just update for all of the u’s.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612571" y="2628900"/>
            <a:ext cx="2073729" cy="4626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77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68444"/>
            <a:ext cx="7886700" cy="1325563"/>
          </a:xfrm>
        </p:spPr>
        <p:txBody>
          <a:bodyPr/>
          <a:lstStyle/>
          <a:p>
            <a:r>
              <a:rPr lang="en-US" dirty="0" smtClean="0"/>
              <a:t>For pedagogical reasons</a:t>
            </a:r>
            <a:br>
              <a:rPr lang="en-US" dirty="0" smtClean="0"/>
            </a:br>
            <a:r>
              <a:rPr lang="en-US" sz="3200" dirty="0" smtClean="0">
                <a:solidFill>
                  <a:schemeClr val="accent4"/>
                </a:solidFill>
              </a:rPr>
              <a:t>which we will see later today</a:t>
            </a:r>
            <a:r>
              <a:rPr lang="mr-IN" sz="3200" dirty="0" smtClean="0">
                <a:solidFill>
                  <a:schemeClr val="accent4"/>
                </a:solidFill>
              </a:rPr>
              <a:t>…</a:t>
            </a:r>
            <a:endParaRPr lang="en-US" sz="32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236" y="1651169"/>
            <a:ext cx="7886700" cy="4351338"/>
          </a:xfrm>
        </p:spPr>
        <p:txBody>
          <a:bodyPr/>
          <a:lstStyle/>
          <a:p>
            <a:r>
              <a:rPr lang="en-US" dirty="0" smtClean="0"/>
              <a:t>We are actually going to change this to be dumber.</a:t>
            </a:r>
          </a:p>
          <a:p>
            <a:r>
              <a:rPr lang="en-US" dirty="0" smtClean="0"/>
              <a:t>Keep n arrays: d</a:t>
            </a:r>
            <a:r>
              <a:rPr lang="en-US" baseline="30000" dirty="0" smtClean="0"/>
              <a:t>(0)</a:t>
            </a:r>
            <a:r>
              <a:rPr lang="en-US" dirty="0" smtClean="0"/>
              <a:t>, d</a:t>
            </a:r>
            <a:r>
              <a:rPr lang="en-US" baseline="30000" dirty="0" smtClean="0"/>
              <a:t>(1)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d</a:t>
            </a:r>
            <a:r>
              <a:rPr lang="en-US" baseline="30000" dirty="0" smtClean="0"/>
              <a:t>(n-1)</a:t>
            </a:r>
            <a:endParaRPr 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/>
              </p:cNvSpPr>
              <p:nvPr/>
            </p:nvSpPr>
            <p:spPr>
              <a:xfrm>
                <a:off x="442912" y="3566787"/>
                <a:ext cx="8515349" cy="305160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(0)</a:t>
                </a:r>
                <a:r>
                  <a:rPr lang="en-US" sz="2400" dirty="0" smtClean="0"/>
                  <a:t>[v]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/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(0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 smtClean="0"/>
                  <a:t>[s</a:t>
                </a:r>
                <a:r>
                  <a:rPr lang="en-US" sz="2400" dirty="0"/>
                  <a:t>] = </a:t>
                </a:r>
                <a:r>
                  <a:rPr lang="en-US" sz="2400" dirty="0" smtClean="0"/>
                  <a:t>0</a:t>
                </a:r>
                <a:endParaRPr lang="en-US" sz="2400" b="1" dirty="0" smtClean="0"/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i</a:t>
                </a:r>
                <a:r>
                  <a:rPr lang="en-US" sz="2400" dirty="0" smtClean="0"/>
                  <a:t>=0,</a:t>
                </a:r>
                <a:r>
                  <a:rPr lang="mr-IN" sz="2400" dirty="0" smtClean="0"/>
                  <a:t>…</a:t>
                </a:r>
                <a:r>
                  <a:rPr lang="en-US" sz="2400" dirty="0" smtClean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 smtClean="0"/>
                  <a:t>For</a:t>
                </a:r>
                <a:r>
                  <a:rPr lang="en-US" dirty="0" smtClean="0"/>
                  <a:t> u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v in </a:t>
                </a:r>
                <a:r>
                  <a:rPr lang="en-US" sz="2400" dirty="0" err="1" smtClean="0"/>
                  <a:t>u.outNeighbors</a:t>
                </a:r>
                <a:r>
                  <a:rPr lang="en-US" sz="2400" dirty="0" smtClean="0"/>
                  <a:t>:</a:t>
                </a:r>
              </a:p>
              <a:p>
                <a:pPr marL="1657350" lvl="3" indent="-285750">
                  <a:buFont typeface="Arial" charset="0"/>
                  <a:buChar char="•"/>
                </a:pPr>
                <a:r>
                  <a:rPr lang="en-US" sz="2400" dirty="0" smtClean="0">
                    <a:solidFill>
                      <a:schemeClr val="accent4"/>
                    </a:solidFill>
                  </a:rPr>
                  <a:t>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(i+1)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[v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]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400" dirty="0" smtClean="0">
                    <a:solidFill>
                      <a:schemeClr val="accent4"/>
                    </a:solidFill>
                  </a:rPr>
                  <a:t>min( 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[v] , 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[u] + w(</a:t>
                </a:r>
                <a:r>
                  <a:rPr lang="en-US" sz="2400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))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Then </a:t>
                </a:r>
                <a:r>
                  <a:rPr lang="en-US" sz="2400" dirty="0" err="1" smtClean="0"/>
                  <a:t>dist</a:t>
                </a:r>
                <a:r>
                  <a:rPr lang="en-US" sz="2400" dirty="0" smtClean="0"/>
                  <a:t>(</a:t>
                </a:r>
                <a:r>
                  <a:rPr lang="en-US" sz="2400" dirty="0" err="1" smtClean="0"/>
                  <a:t>s,v</a:t>
                </a:r>
                <a:r>
                  <a:rPr lang="en-US" sz="2400" dirty="0" smtClean="0"/>
                  <a:t>) = d</a:t>
                </a:r>
                <a:r>
                  <a:rPr lang="en-US" sz="2400" baseline="30000" dirty="0" smtClean="0"/>
                  <a:t>(n-1)</a:t>
                </a:r>
                <a:r>
                  <a:rPr lang="en-US" sz="2400" dirty="0" smtClean="0"/>
                  <a:t>[v]</a:t>
                </a:r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" y="3566787"/>
                <a:ext cx="8515349" cy="3051605"/>
              </a:xfrm>
              <a:prstGeom prst="rect">
                <a:avLst/>
              </a:prstGeom>
              <a:blipFill rotWithShape="0">
                <a:blip r:embed="rId2"/>
                <a:stretch>
                  <a:fillRect l="-929" t="-2982" b="-3777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00024" y="3173424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Bellman-Ford*(G,s):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819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68444"/>
            <a:ext cx="7886700" cy="1325563"/>
          </a:xfrm>
        </p:spPr>
        <p:txBody>
          <a:bodyPr/>
          <a:lstStyle/>
          <a:p>
            <a:r>
              <a:rPr lang="en-US" dirty="0" smtClean="0"/>
              <a:t>Another way of writing this</a:t>
            </a:r>
            <a:endParaRPr lang="en-US" sz="32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236" y="1651169"/>
            <a:ext cx="7886700" cy="4351338"/>
          </a:xfrm>
        </p:spPr>
        <p:txBody>
          <a:bodyPr/>
          <a:lstStyle/>
          <a:p>
            <a:r>
              <a:rPr lang="en-US" dirty="0" smtClean="0"/>
              <a:t>We are actually going to change this to be dumber.</a:t>
            </a:r>
          </a:p>
          <a:p>
            <a:r>
              <a:rPr lang="en-US" dirty="0" smtClean="0"/>
              <a:t>Keep n arrays: d</a:t>
            </a:r>
            <a:r>
              <a:rPr lang="en-US" baseline="30000" dirty="0" smtClean="0"/>
              <a:t>(0)</a:t>
            </a:r>
            <a:r>
              <a:rPr lang="en-US" dirty="0" smtClean="0"/>
              <a:t>, d</a:t>
            </a:r>
            <a:r>
              <a:rPr lang="en-US" baseline="30000" dirty="0" smtClean="0"/>
              <a:t>(1)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d</a:t>
            </a:r>
            <a:r>
              <a:rPr lang="en-US" baseline="30000" dirty="0" smtClean="0"/>
              <a:t>(n-1)</a:t>
            </a:r>
            <a:endParaRPr 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/>
              </p:cNvSpPr>
              <p:nvPr/>
            </p:nvSpPr>
            <p:spPr>
              <a:xfrm>
                <a:off x="442912" y="3566787"/>
                <a:ext cx="8701088" cy="268278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(0)</a:t>
                </a:r>
                <a:r>
                  <a:rPr lang="en-US" sz="2400" dirty="0" smtClean="0"/>
                  <a:t>[v]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/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(0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 smtClean="0"/>
                  <a:t>[s</a:t>
                </a:r>
                <a:r>
                  <a:rPr lang="en-US" sz="2400" dirty="0"/>
                  <a:t>] = </a:t>
                </a:r>
                <a:r>
                  <a:rPr lang="en-US" sz="2400" dirty="0" smtClean="0"/>
                  <a:t>0</a:t>
                </a:r>
                <a:endParaRPr lang="en-US" sz="2400" b="1" dirty="0" smtClean="0"/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i</a:t>
                </a:r>
                <a:r>
                  <a:rPr lang="en-US" sz="2400" dirty="0" smtClean="0"/>
                  <a:t>=0,</a:t>
                </a:r>
                <a:r>
                  <a:rPr lang="mr-IN" sz="2400" dirty="0" smtClean="0"/>
                  <a:t>…</a:t>
                </a:r>
                <a:r>
                  <a:rPr lang="en-US" sz="2400" dirty="0" smtClean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 smtClean="0"/>
                  <a:t>For</a:t>
                </a:r>
                <a:r>
                  <a:rPr lang="en-US" dirty="0" smtClean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600" dirty="0" smtClean="0">
                    <a:solidFill>
                      <a:schemeClr val="accent4"/>
                    </a:solidFill>
                  </a:rPr>
                  <a:t>d</a:t>
                </a:r>
                <a:r>
                  <a:rPr lang="en-US" sz="2600" baseline="30000" dirty="0" smtClean="0">
                    <a:solidFill>
                      <a:srgbClr val="FF0000"/>
                    </a:solidFill>
                  </a:rPr>
                  <a:t>(i+1)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[v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]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600" dirty="0" smtClean="0">
                    <a:solidFill>
                      <a:schemeClr val="accent4"/>
                    </a:solidFill>
                  </a:rPr>
                  <a:t>min( d</a:t>
                </a:r>
                <a:r>
                  <a:rPr lang="en-US" sz="26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6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6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[v] , </a:t>
                </a:r>
                <a:r>
                  <a:rPr lang="en-US" sz="2600" dirty="0" err="1" smtClean="0">
                    <a:solidFill>
                      <a:schemeClr val="accent4"/>
                    </a:solidFill>
                  </a:rPr>
                  <a:t>min</a:t>
                </a:r>
                <a:r>
                  <a:rPr lang="en-US" sz="2600" baseline="-25000" dirty="0" err="1" smtClean="0">
                    <a:solidFill>
                      <a:schemeClr val="accent4"/>
                    </a:solidFill>
                  </a:rPr>
                  <a:t>u</a:t>
                </a:r>
                <a:r>
                  <a:rPr lang="en-US" sz="2600" baseline="-25000" dirty="0" smtClean="0">
                    <a:solidFill>
                      <a:schemeClr val="accent4"/>
                    </a:solidFill>
                  </a:rPr>
                  <a:t> in </a:t>
                </a:r>
                <a:r>
                  <a:rPr lang="en-US" sz="2600" baseline="-25000" dirty="0" err="1" smtClean="0">
                    <a:solidFill>
                      <a:schemeClr val="accent4"/>
                    </a:solidFill>
                  </a:rPr>
                  <a:t>v.inNbrs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6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6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6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[u] + w(</a:t>
                </a:r>
                <a:r>
                  <a:rPr lang="en-US" sz="2600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)} 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Then </a:t>
                </a:r>
                <a:r>
                  <a:rPr lang="en-US" sz="2400" dirty="0" err="1" smtClean="0"/>
                  <a:t>dist</a:t>
                </a:r>
                <a:r>
                  <a:rPr lang="en-US" sz="2400" dirty="0" smtClean="0"/>
                  <a:t>(</a:t>
                </a:r>
                <a:r>
                  <a:rPr lang="en-US" sz="2400" dirty="0" err="1" smtClean="0"/>
                  <a:t>s,v</a:t>
                </a:r>
                <a:r>
                  <a:rPr lang="en-US" sz="2400" dirty="0" smtClean="0"/>
                  <a:t>) = d</a:t>
                </a:r>
                <a:r>
                  <a:rPr lang="en-US" sz="2400" baseline="30000" dirty="0" smtClean="0"/>
                  <a:t>(n-1)</a:t>
                </a:r>
                <a:r>
                  <a:rPr lang="en-US" sz="2400" dirty="0" smtClean="0"/>
                  <a:t>[v]</a:t>
                </a:r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" y="3566787"/>
                <a:ext cx="8701088" cy="2682786"/>
              </a:xfrm>
              <a:prstGeom prst="rect">
                <a:avLst/>
              </a:prstGeom>
              <a:blipFill rotWithShape="0">
                <a:blip r:embed="rId2"/>
                <a:stretch>
                  <a:fillRect l="-910" t="-3394" b="-4072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00024" y="3173424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Bellman-Ford*(G,s):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89837" y="4040659"/>
            <a:ext cx="2594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8200"/>
                </a:solidFill>
              </a:rPr>
              <a:t>The for loop over u gets picked up in this min.</a:t>
            </a:r>
            <a:endParaRPr lang="en-US" dirty="0">
              <a:solidFill>
                <a:srgbClr val="FF82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214551" y="4683211"/>
            <a:ext cx="1260390" cy="741405"/>
          </a:xfrm>
          <a:prstGeom prst="straightConnector1">
            <a:avLst/>
          </a:prstGeom>
          <a:ln>
            <a:solidFill>
              <a:srgbClr val="FF8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22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 smtClean="0"/>
              <a:t>Bellman-Ford</a:t>
            </a:r>
            <a:endParaRPr lang="en-US" dirty="0"/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How far is a node from Gates?</a:t>
            </a:r>
            <a:endParaRPr lang="en-US" sz="2000" b="1" dirty="0"/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>
          <a:xfrm>
            <a:off x="4345912" y="202885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5051885" y="235643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4574256" y="301466"/>
            <a:ext cx="477629" cy="32758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86802" y="571707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592775" y="604465"/>
            <a:ext cx="228344" cy="1971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5081706" y="739995"/>
            <a:ext cx="625241" cy="61632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headEnd type="stealth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081706" y="600581"/>
            <a:ext cx="625241" cy="3884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accent4"/>
            </a:solidFill>
            <a:tailEnd type="stealth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574256" y="400047"/>
            <a:ext cx="47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  <a:blipFill rotWithShape="0">
                <a:blip r:embed="rId7"/>
                <a:stretch>
                  <a:fillRect l="-675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 smtClean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Gates  Packard CS161 Union  Dish      </a:t>
                    </a:r>
                    <a:endParaRPr lang="en-US" dirty="0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3967866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6" name="Rectangle 65"/>
                  <p:cNvSpPr/>
                  <p:nvPr/>
                </p:nvSpPr>
                <p:spPr>
                  <a:xfrm>
                    <a:off x="4647487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7740" y="43960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225857" y="440216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4" grpId="0" animBg="1"/>
      <p:bldP spid="45" grpId="0" animBg="1"/>
      <p:bldP spid="46" grpId="0" animBg="1"/>
      <p:bldP spid="50" grpId="0" animBg="1"/>
      <p:bldP spid="51" grpId="0" animBg="1"/>
      <p:bldP spid="53" grpId="0" animBg="1"/>
      <p:bldP spid="54" grpId="0" animBg="1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 smtClean="0"/>
              <a:t>Bellman-Ford</a:t>
            </a:r>
            <a:endParaRPr lang="en-US" dirty="0"/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How far is a node from Gates?</a:t>
            </a:r>
            <a:endParaRPr lang="en-US" sz="2000" b="1" dirty="0"/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25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511433" y="490987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i</a:t>
            </a:r>
            <a:r>
              <a:rPr lang="en-US" sz="2800" dirty="0" smtClean="0"/>
              <a:t>=0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25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 smtClean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Gates  Packard CS161 Union  Dish      </a:t>
                    </a:r>
                    <a:endParaRPr lang="en-US" dirty="0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738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675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0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 smtClean="0"/>
              <a:t>Bellman-Ford</a:t>
            </a:r>
            <a:endParaRPr lang="en-US" dirty="0"/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How far is a node from Gates?</a:t>
            </a:r>
            <a:endParaRPr lang="en-US" sz="2000" b="1" dirty="0"/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45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511433" y="490987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i</a:t>
            </a:r>
            <a:r>
              <a:rPr lang="en-US" sz="2800" dirty="0" smtClean="0"/>
              <a:t>=1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25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 smtClean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Gates  Packard CS161 Union  Dish      </a:t>
                    </a:r>
                    <a:endParaRPr lang="en-US" dirty="0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45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23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83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675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3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 smtClean="0"/>
              <a:t>Bellman-Ford</a:t>
            </a:r>
            <a:endParaRPr lang="en-US" dirty="0"/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How far is a node from Gates?</a:t>
            </a:r>
            <a:endParaRPr lang="en-US" sz="2000" b="1" dirty="0"/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511433" y="490987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i</a:t>
            </a:r>
            <a:r>
              <a:rPr lang="en-US" sz="2800" dirty="0" smtClean="0"/>
              <a:t>=2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25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 smtClean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Gates  Packard CS161 Union  Dish      </a:t>
                    </a:r>
                    <a:endParaRPr lang="en-US" dirty="0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45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23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6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52983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197751" y="438535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73020" y="439090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675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99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262180"/>
            <a:ext cx="7886700" cy="818860"/>
          </a:xfrm>
        </p:spPr>
        <p:txBody>
          <a:bodyPr/>
          <a:lstStyle/>
          <a:p>
            <a:r>
              <a:rPr lang="en-US" dirty="0" smtClean="0"/>
              <a:t>Bellman-Ford</a:t>
            </a:r>
            <a:endParaRPr lang="en-US" dirty="0"/>
          </a:p>
        </p:txBody>
      </p:sp>
      <p:cxnSp>
        <p:nvCxnSpPr>
          <p:cNvPr id="4" name="Straight Connector 3"/>
          <p:cNvCxnSpPr>
            <a:stCxn id="6" idx="4"/>
            <a:endCxn id="9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7" idx="4"/>
            <a:endCxn id="8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20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endCxn id="8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>
            <a:stCxn id="7" idx="0"/>
            <a:endCxn id="20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4852" y="1132605"/>
            <a:ext cx="350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How far is a node from Gates?</a:t>
            </a:r>
            <a:endParaRPr lang="en-US" sz="2000" b="1" dirty="0"/>
          </a:p>
        </p:txBody>
      </p:sp>
      <p:sp>
        <p:nvSpPr>
          <p:cNvPr id="41" name="Rectangle 40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511433" y="490987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i</a:t>
            </a:r>
            <a:r>
              <a:rPr lang="en-US" sz="2800" dirty="0" smtClean="0"/>
              <a:t>=3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09081" y="1525144"/>
            <a:ext cx="4401580" cy="2596937"/>
            <a:chOff x="509081" y="1525144"/>
            <a:chExt cx="4401580" cy="2596937"/>
          </a:xfrm>
        </p:grpSpPr>
        <p:grpSp>
          <p:nvGrpSpPr>
            <p:cNvPr id="24" name="Group 23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25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Rectangle 5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 smtClean="0"/>
                      </a:p>
                    </p:txBody>
                  </p:sp>
                </mc:Choice>
                <mc:Fallback xmlns="">
                  <p:sp>
                    <p:nvSpPr>
                      <p:cNvPr id="58" name="Rectangle 5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9" name="Rectangle 5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9" name="Rectangle 5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0" name="Rectangle 5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0" name="Rectangle 5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Gates  Packard CS161 Union  Dish      </a:t>
                    </a:r>
                    <a:endParaRPr lang="en-US" dirty="0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Rectangle 6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65" name="Rectangle 6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6" name="Rectangle 6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66" name="Rectangle 6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8" name="Rectangle 67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69" name="Rectangle 68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Rectangle 70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45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83" name="Rectangle 82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23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6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(3)</a:t>
              </a:r>
              <a:endParaRPr lang="en-US" sz="24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143442" y="43853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830786" y="438547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8130" y="439824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211999" y="44008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90404" y="435841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3886867" y="439609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23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0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464419"/>
                <a:ext cx="8121746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675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594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161" y="164970"/>
            <a:ext cx="7886700" cy="1325563"/>
          </a:xfrm>
        </p:spPr>
        <p:txBody>
          <a:bodyPr/>
          <a:lstStyle/>
          <a:p>
            <a:r>
              <a:rPr lang="en-US" dirty="0" smtClean="0"/>
              <a:t>Interpretation of d</a:t>
            </a:r>
            <a:r>
              <a:rPr lang="en-US" baseline="30000" dirty="0" smtClean="0"/>
              <a:t>(</a:t>
            </a:r>
            <a:r>
              <a:rPr lang="en-US" baseline="30000" dirty="0" err="1" smtClean="0"/>
              <a:t>i</a:t>
            </a:r>
            <a:r>
              <a:rPr lang="en-US" baseline="30000" dirty="0" smtClean="0"/>
              <a:t>)</a:t>
            </a:r>
            <a:endParaRPr lang="en-US" sz="3600" b="1" baseline="30000" dirty="0"/>
          </a:p>
        </p:txBody>
      </p:sp>
      <p:grpSp>
        <p:nvGrpSpPr>
          <p:cNvPr id="4" name="Group 3"/>
          <p:cNvGrpSpPr/>
          <p:nvPr/>
        </p:nvGrpSpPr>
        <p:grpSpPr>
          <a:xfrm>
            <a:off x="400430" y="3119644"/>
            <a:ext cx="4406348" cy="3192255"/>
            <a:chOff x="504313" y="1525144"/>
            <a:chExt cx="4406348" cy="3192255"/>
          </a:xfrm>
        </p:grpSpPr>
        <p:grpSp>
          <p:nvGrpSpPr>
            <p:cNvPr id="5" name="Group 4"/>
            <p:cNvGrpSpPr/>
            <p:nvPr/>
          </p:nvGrpSpPr>
          <p:grpSpPr>
            <a:xfrm>
              <a:off x="509081" y="1525144"/>
              <a:ext cx="4401580" cy="2596937"/>
              <a:chOff x="509081" y="1525144"/>
              <a:chExt cx="4401580" cy="259693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∞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  <a:ln w="38100">
                      <a:solidFill>
                        <a:srgbClr val="7030A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Rectangle 19"/>
                <p:cNvSpPr/>
                <p:nvPr/>
              </p:nvSpPr>
              <p:spPr>
                <a:xfrm>
                  <a:off x="3926028" y="2457267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25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526039" y="1525144"/>
                  <a:ext cx="4384622" cy="1987322"/>
                  <a:chOff x="526039" y="1525144"/>
                  <a:chExt cx="4384622" cy="1987322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526039" y="1525144"/>
                    <a:ext cx="4384622" cy="1987322"/>
                    <a:chOff x="1940140" y="1367323"/>
                    <a:chExt cx="4384622" cy="198732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604182" y="1722604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5" name="Rectangle 24"/>
                        <p:cNvSpPr/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b="0" dirty="0" smtClean="0"/>
                        </a:p>
                      </p:txBody>
                    </p:sp>
                  </mc:Choice>
                  <mc:Fallback xmlns="">
                    <p:sp>
                      <p:nvSpPr>
                        <p:cNvPr id="19" name="Rectangle 1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6" name="Rectangle 25"/>
                        <p:cNvSpPr/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" name="Rectangle 1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1" name="Rectangle 2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628044" y="1367323"/>
                      <a:ext cx="36967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/>
                        <a:t>Gates  Packard CS161 Union  Dish      </a:t>
                      </a:r>
                      <a:endParaRPr lang="en-US" dirty="0"/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951144" y="1695657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(0)</a:t>
                      </a:r>
                      <a:endParaRPr lang="en-US" sz="2400" dirty="0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2593178" y="2312970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3280522" y="2312969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6" name="Rectangle 2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7" name="Rectangle 2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1940140" y="2286023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(1)</a:t>
                      </a:r>
                      <a:endParaRPr lang="en-US" sz="2400" dirty="0"/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593178" y="291992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3280522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3967866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647487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1940140" y="2892980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(2)</a:t>
                      </a:r>
                      <a:endParaRPr lang="en-US" sz="2400" dirty="0"/>
                    </a:p>
                  </p:txBody>
                </p:sp>
              </p:grpSp>
              <p:sp>
                <p:nvSpPr>
                  <p:cNvPr id="23" name="Rectangle 22"/>
                  <p:cNvSpPr/>
                  <p:nvPr/>
                </p:nvSpPr>
                <p:spPr>
                  <a:xfrm>
                    <a:off x="3908655" y="308329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23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3" name="Rectangle 12"/>
              <p:cNvSpPr/>
              <p:nvPr/>
            </p:nvSpPr>
            <p:spPr>
              <a:xfrm>
                <a:off x="1162119" y="3687363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849463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36807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2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16428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6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9081" y="3660416"/>
                <a:ext cx="5757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d</a:t>
                </a:r>
                <a:r>
                  <a:rPr lang="en-US" sz="2400" baseline="30000" dirty="0" smtClean="0"/>
                  <a:t>(3)</a:t>
                </a:r>
                <a:endParaRPr lang="en-US" sz="24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697" y="3692909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23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157351" y="4282681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695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2039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660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4313" y="4255734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(4)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6929" y="4288227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28650" y="1708836"/>
            <a:ext cx="4178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</a:t>
            </a:r>
            <a:r>
              <a:rPr lang="en-US" sz="2400" baseline="30000" dirty="0">
                <a:solidFill>
                  <a:srgbClr val="FF0000"/>
                </a:solidFill>
              </a:rPr>
              <a:t>(</a:t>
            </a:r>
            <a:r>
              <a:rPr lang="en-US" sz="2400" baseline="30000" dirty="0" err="1">
                <a:solidFill>
                  <a:srgbClr val="FF0000"/>
                </a:solidFill>
              </a:rPr>
              <a:t>i</a:t>
            </a:r>
            <a:r>
              <a:rPr lang="en-US" sz="2400" baseline="30000" dirty="0">
                <a:solidFill>
                  <a:srgbClr val="FF0000"/>
                </a:solidFill>
              </a:rPr>
              <a:t>)</a:t>
            </a:r>
            <a:r>
              <a:rPr lang="en-US" sz="2400" dirty="0">
                <a:solidFill>
                  <a:srgbClr val="FF0000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rgbClr val="FF0000"/>
                </a:solidFill>
              </a:rPr>
              <a:t>with at most </a:t>
            </a:r>
            <a:r>
              <a:rPr lang="en-US" sz="2400" b="1" dirty="0" err="1">
                <a:solidFill>
                  <a:srgbClr val="FF0000"/>
                </a:solidFill>
              </a:rPr>
              <a:t>i</a:t>
            </a:r>
            <a:r>
              <a:rPr lang="en-US" sz="2400" b="1" dirty="0">
                <a:solidFill>
                  <a:srgbClr val="FF0000"/>
                </a:solidFill>
              </a:rPr>
              <a:t> edges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  <p:cxnSp>
        <p:nvCxnSpPr>
          <p:cNvPr id="58" name="Straight Connector 57"/>
          <p:cNvCxnSpPr>
            <a:stCxn id="62" idx="4"/>
            <a:endCxn id="65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4"/>
            <a:endCxn id="64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76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71" name="Straight Connector 70"/>
          <p:cNvCxnSpPr>
            <a:endCxn id="64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>
            <a:stCxn id="63" idx="0"/>
            <a:endCxn id="76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24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Bellman-Ford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Inductive hypothesis: 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d</a:t>
            </a:r>
            <a:r>
              <a:rPr lang="en-US" baseline="30000" dirty="0" smtClean="0">
                <a:solidFill>
                  <a:schemeClr val="accent4"/>
                </a:solidFill>
              </a:rPr>
              <a:t>(</a:t>
            </a:r>
            <a:r>
              <a:rPr lang="en-US" baseline="30000" dirty="0" err="1" smtClean="0">
                <a:solidFill>
                  <a:schemeClr val="accent4"/>
                </a:solidFill>
              </a:rPr>
              <a:t>i</a:t>
            </a:r>
            <a:r>
              <a:rPr lang="en-US" baseline="30000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</a:t>
            </a:r>
            <a:r>
              <a:rPr lang="en-US" b="1" dirty="0" err="1">
                <a:solidFill>
                  <a:schemeClr val="accent4"/>
                </a:solidFill>
              </a:rPr>
              <a:t>i</a:t>
            </a:r>
            <a:r>
              <a:rPr lang="en-US" b="1" dirty="0">
                <a:solidFill>
                  <a:schemeClr val="accent4"/>
                </a:solidFill>
              </a:rPr>
              <a:t>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r>
              <a:rPr lang="en-US" dirty="0" smtClean="0"/>
              <a:t>Conclusion: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4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73" y="15153"/>
            <a:ext cx="7886700" cy="1325563"/>
          </a:xfrm>
        </p:spPr>
        <p:txBody>
          <a:bodyPr/>
          <a:lstStyle/>
          <a:p>
            <a:r>
              <a:rPr lang="en-US" dirty="0" smtClean="0"/>
              <a:t>Aside: simple paths</a:t>
            </a:r>
            <a:br>
              <a:rPr lang="en-US" dirty="0" smtClean="0"/>
            </a:br>
            <a:r>
              <a:rPr lang="en-US" sz="3200" dirty="0" smtClean="0">
                <a:solidFill>
                  <a:srgbClr val="FF0000"/>
                </a:solidFill>
              </a:rPr>
              <a:t>Assume there is no negative cycle.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8695"/>
            <a:ext cx="7886700" cy="4351338"/>
          </a:xfrm>
        </p:spPr>
        <p:txBody>
          <a:bodyPr/>
          <a:lstStyle/>
          <a:p>
            <a:r>
              <a:rPr lang="en-US" dirty="0" smtClean="0"/>
              <a:t>Then not only are there shortest paths, but actually there’s always a </a:t>
            </a:r>
            <a:r>
              <a:rPr lang="en-US" dirty="0" smtClean="0">
                <a:solidFill>
                  <a:schemeClr val="accent4"/>
                </a:solidFill>
              </a:rPr>
              <a:t>simple</a:t>
            </a:r>
            <a:r>
              <a:rPr lang="en-US" dirty="0" smtClean="0"/>
              <a:t> shortest path.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4"/>
                </a:solidFill>
              </a:rPr>
              <a:t>simple path </a:t>
            </a:r>
            <a:r>
              <a:rPr lang="en-US" dirty="0" smtClean="0"/>
              <a:t>in a graph with n vertices has at most n-1 edges in it.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205" y="5436973"/>
            <a:ext cx="991152" cy="1421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0283" y="5036274"/>
            <a:ext cx="1828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“Simple” means that the path has no cycles in it.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473773" y="5830149"/>
            <a:ext cx="1434180" cy="515253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907952" y="6042661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v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13" idx="6"/>
            <a:endCxn id="23" idx="2"/>
          </p:cNvCxnSpPr>
          <p:nvPr/>
        </p:nvCxnSpPr>
        <p:spPr>
          <a:xfrm>
            <a:off x="4412023" y="5195199"/>
            <a:ext cx="745441" cy="222206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806542" y="4892458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157464" y="5114664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74" name="Straight Arrow Connector 173"/>
          <p:cNvCxnSpPr>
            <a:stCxn id="23" idx="4"/>
          </p:cNvCxnSpPr>
          <p:nvPr/>
        </p:nvCxnSpPr>
        <p:spPr>
          <a:xfrm flipH="1">
            <a:off x="5424762" y="5720145"/>
            <a:ext cx="35443" cy="411187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 203"/>
          <p:cNvGrpSpPr/>
          <p:nvPr/>
        </p:nvGrpSpPr>
        <p:grpSpPr>
          <a:xfrm>
            <a:off x="2296872" y="2433637"/>
            <a:ext cx="3875094" cy="1686771"/>
            <a:chOff x="2296872" y="2433637"/>
            <a:chExt cx="3875094" cy="1686771"/>
          </a:xfrm>
        </p:grpSpPr>
        <p:sp>
          <p:nvSpPr>
            <p:cNvPr id="16" name="Oval 15"/>
            <p:cNvSpPr/>
            <p:nvPr/>
          </p:nvSpPr>
          <p:spPr>
            <a:xfrm>
              <a:off x="3338002" y="3300355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x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566485" y="2690398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2902353" y="2690398"/>
              <a:ext cx="1041130" cy="128243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79" idx="6"/>
            </p:cNvCxnSpPr>
            <p:nvPr/>
          </p:nvCxnSpPr>
          <p:spPr>
            <a:xfrm>
              <a:off x="4525463" y="2754519"/>
              <a:ext cx="987970" cy="19905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296872" y="251589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9" name="Oval 178"/>
            <p:cNvSpPr/>
            <p:nvPr/>
          </p:nvSpPr>
          <p:spPr>
            <a:xfrm>
              <a:off x="3919982" y="2451778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v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4412023" y="3409536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y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82" name="Straight Arrow Connector 181"/>
            <p:cNvCxnSpPr>
              <a:stCxn id="179" idx="4"/>
              <a:endCxn id="16" idx="7"/>
            </p:cNvCxnSpPr>
            <p:nvPr/>
          </p:nvCxnSpPr>
          <p:spPr>
            <a:xfrm flipH="1">
              <a:off x="3854812" y="3057259"/>
              <a:ext cx="367911" cy="33176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stCxn id="16" idx="6"/>
              <a:endCxn id="181" idx="2"/>
            </p:cNvCxnSpPr>
            <p:nvPr/>
          </p:nvCxnSpPr>
          <p:spPr>
            <a:xfrm>
              <a:off x="3943483" y="3603096"/>
              <a:ext cx="468540" cy="109181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>
              <a:stCxn id="181" idx="0"/>
              <a:endCxn id="179" idx="5"/>
            </p:cNvCxnSpPr>
            <p:nvPr/>
          </p:nvCxnSpPr>
          <p:spPr>
            <a:xfrm flipH="1" flipV="1">
              <a:off x="4436792" y="2968588"/>
              <a:ext cx="277972" cy="44094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3118796" y="243363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-2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678755" y="291875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3973499" y="375107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3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4657817" y="3026308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-5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4819342" y="244930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10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99" name="Oval 198"/>
          <p:cNvSpPr/>
          <p:nvPr/>
        </p:nvSpPr>
        <p:spPr>
          <a:xfrm>
            <a:off x="2868292" y="5477351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1025611" y="6089891"/>
            <a:ext cx="2615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25"/>
                </a:solidFill>
              </a:rPr>
              <a:t>Can’t add another edge without making a cycle!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408507" y="3288089"/>
            <a:ext cx="236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25"/>
                </a:solidFill>
              </a:rPr>
              <a:t>This cycle isn’t helping.  Just get rid of it.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203" name="Freeform 202"/>
          <p:cNvSpPr/>
          <p:nvPr/>
        </p:nvSpPr>
        <p:spPr>
          <a:xfrm>
            <a:off x="2197931" y="2987176"/>
            <a:ext cx="3286898" cy="1339563"/>
          </a:xfrm>
          <a:custGeom>
            <a:avLst/>
            <a:gdLst>
              <a:gd name="connsiteX0" fmla="*/ 3286898 w 3286898"/>
              <a:gd name="connsiteY0" fmla="*/ 968860 h 1339563"/>
              <a:gd name="connsiteX1" fmla="*/ 3064476 w 3286898"/>
              <a:gd name="connsiteY1" fmla="*/ 524017 h 1339563"/>
              <a:gd name="connsiteX2" fmla="*/ 2607276 w 3286898"/>
              <a:gd name="connsiteY2" fmla="*/ 116244 h 1339563"/>
              <a:gd name="connsiteX3" fmla="*/ 2088292 w 3286898"/>
              <a:gd name="connsiteY3" fmla="*/ 239812 h 1339563"/>
              <a:gd name="connsiteX4" fmla="*/ 1717589 w 3286898"/>
              <a:gd name="connsiteY4" fmla="*/ 66817 h 1339563"/>
              <a:gd name="connsiteX5" fmla="*/ 1297460 w 3286898"/>
              <a:gd name="connsiteY5" fmla="*/ 42104 h 1339563"/>
              <a:gd name="connsiteX6" fmla="*/ 580768 w 3286898"/>
              <a:gd name="connsiteY6" fmla="*/ 622871 h 1339563"/>
              <a:gd name="connsiteX7" fmla="*/ 0 w 3286898"/>
              <a:gd name="connsiteY7" fmla="*/ 1339563 h 133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6898" h="1339563">
                <a:moveTo>
                  <a:pt x="3286898" y="968860"/>
                </a:moveTo>
                <a:cubicBezTo>
                  <a:pt x="3232322" y="817490"/>
                  <a:pt x="3177746" y="666120"/>
                  <a:pt x="3064476" y="524017"/>
                </a:cubicBezTo>
                <a:cubicBezTo>
                  <a:pt x="2951206" y="381914"/>
                  <a:pt x="2769973" y="163611"/>
                  <a:pt x="2607276" y="116244"/>
                </a:cubicBezTo>
                <a:cubicBezTo>
                  <a:pt x="2444579" y="68877"/>
                  <a:pt x="2236573" y="248050"/>
                  <a:pt x="2088292" y="239812"/>
                </a:cubicBezTo>
                <a:cubicBezTo>
                  <a:pt x="1940011" y="231574"/>
                  <a:pt x="1849394" y="99768"/>
                  <a:pt x="1717589" y="66817"/>
                </a:cubicBezTo>
                <a:cubicBezTo>
                  <a:pt x="1585784" y="33866"/>
                  <a:pt x="1486930" y="-50572"/>
                  <a:pt x="1297460" y="42104"/>
                </a:cubicBezTo>
                <a:cubicBezTo>
                  <a:pt x="1107990" y="134780"/>
                  <a:pt x="797011" y="406628"/>
                  <a:pt x="580768" y="622871"/>
                </a:cubicBezTo>
                <a:cubicBezTo>
                  <a:pt x="364525" y="839114"/>
                  <a:pt x="0" y="1339563"/>
                  <a:pt x="0" y="1339563"/>
                </a:cubicBezTo>
              </a:path>
            </a:pathLst>
          </a:custGeom>
          <a:solidFill>
            <a:schemeClr val="bg1">
              <a:alpha val="68000"/>
            </a:schemeClr>
          </a:solidFill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221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0" grpId="0" animBg="1"/>
      <p:bldP spid="13" grpId="0" animBg="1"/>
      <p:bldP spid="23" grpId="0" animBg="1"/>
      <p:bldP spid="199" grpId="0" animBg="1"/>
      <p:bldP spid="201" grpId="0"/>
      <p:bldP spid="202" grpId="0"/>
      <p:bldP spid="20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Inductive hypothesis: 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d</a:t>
            </a:r>
            <a:r>
              <a:rPr lang="en-US" baseline="30000" dirty="0" smtClean="0">
                <a:solidFill>
                  <a:schemeClr val="accent4"/>
                </a:solidFill>
              </a:rPr>
              <a:t>(</a:t>
            </a:r>
            <a:r>
              <a:rPr lang="en-US" baseline="30000" dirty="0" err="1" smtClean="0">
                <a:solidFill>
                  <a:schemeClr val="accent4"/>
                </a:solidFill>
              </a:rPr>
              <a:t>i</a:t>
            </a:r>
            <a:r>
              <a:rPr lang="en-US" baseline="30000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[v] is equal to the cost of the shortest path between s and v </a:t>
            </a:r>
            <a:r>
              <a:rPr lang="en-US" b="1" dirty="0">
                <a:solidFill>
                  <a:schemeClr val="accent4"/>
                </a:solidFill>
              </a:rPr>
              <a:t>with at most </a:t>
            </a:r>
            <a:r>
              <a:rPr lang="en-US" b="1" dirty="0" err="1">
                <a:solidFill>
                  <a:schemeClr val="accent4"/>
                </a:solidFill>
              </a:rPr>
              <a:t>i</a:t>
            </a:r>
            <a:r>
              <a:rPr lang="en-US" b="1" dirty="0">
                <a:solidFill>
                  <a:schemeClr val="accent4"/>
                </a:solidFill>
              </a:rPr>
              <a:t> edges</a:t>
            </a:r>
            <a:r>
              <a:rPr lang="en-US" dirty="0">
                <a:solidFill>
                  <a:schemeClr val="accent4"/>
                </a:solidFill>
              </a:rPr>
              <a:t>.</a:t>
            </a:r>
          </a:p>
          <a:p>
            <a:r>
              <a:rPr lang="en-US" dirty="0" smtClean="0"/>
              <a:t>Conclusion(s):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 smtClean="0">
                <a:solidFill>
                  <a:schemeClr val="accent4"/>
                </a:solidFill>
              </a:rPr>
              <a:t>d</a:t>
            </a:r>
            <a:r>
              <a:rPr lang="en-US" sz="2400" baseline="30000" dirty="0" smtClean="0">
                <a:solidFill>
                  <a:schemeClr val="accent4"/>
                </a:solidFill>
              </a:rPr>
              <a:t>(n-1)</a:t>
            </a:r>
            <a:r>
              <a:rPr lang="en-US" sz="2400" dirty="0" smtClean="0">
                <a:solidFill>
                  <a:schemeClr val="accent4"/>
                </a:solidFill>
              </a:rPr>
              <a:t>[</a:t>
            </a:r>
            <a:r>
              <a:rPr lang="en-US" sz="2400" dirty="0">
                <a:solidFill>
                  <a:schemeClr val="accent4"/>
                </a:solidFill>
              </a:rPr>
              <a:t>v] is equal to the cost of the shortest path between s and v </a:t>
            </a:r>
            <a:r>
              <a:rPr lang="en-US" sz="2400" b="1" dirty="0">
                <a:solidFill>
                  <a:schemeClr val="accent4"/>
                </a:solidFill>
              </a:rPr>
              <a:t>with at most </a:t>
            </a:r>
            <a:r>
              <a:rPr lang="en-US" sz="2400" b="1" dirty="0" smtClean="0">
                <a:solidFill>
                  <a:schemeClr val="accent4"/>
                </a:solidFill>
              </a:rPr>
              <a:t>n-1 </a:t>
            </a:r>
            <a:r>
              <a:rPr lang="en-US" sz="2400" b="1" dirty="0">
                <a:solidFill>
                  <a:schemeClr val="accent4"/>
                </a:solidFill>
              </a:rPr>
              <a:t>edges</a:t>
            </a:r>
            <a:r>
              <a:rPr lang="en-US" sz="2400" dirty="0" smtClean="0">
                <a:solidFill>
                  <a:schemeClr val="accent4"/>
                </a:solidFill>
              </a:rPr>
              <a:t>.</a:t>
            </a:r>
          </a:p>
          <a:p>
            <a:pPr marL="685800" lvl="2">
              <a:spcBef>
                <a:spcPts val="1000"/>
              </a:spcBef>
            </a:pPr>
            <a:r>
              <a:rPr lang="en-US" sz="2400" b="1" dirty="0" smtClean="0">
                <a:solidFill>
                  <a:schemeClr val="accent4"/>
                </a:solidFill>
              </a:rPr>
              <a:t>If there are no negative cycles</a:t>
            </a:r>
            <a:r>
              <a:rPr lang="en-US" sz="2400" dirty="0" smtClean="0">
                <a:solidFill>
                  <a:schemeClr val="accent4"/>
                </a:solidFill>
              </a:rPr>
              <a:t>, </a:t>
            </a:r>
            <a:r>
              <a:rPr lang="en-US" sz="2400" dirty="0">
                <a:solidFill>
                  <a:schemeClr val="accent4"/>
                </a:solidFill>
              </a:rPr>
              <a:t>d</a:t>
            </a:r>
            <a:r>
              <a:rPr lang="en-US" sz="2400" baseline="30000" dirty="0">
                <a:solidFill>
                  <a:schemeClr val="accent4"/>
                </a:solidFill>
              </a:rPr>
              <a:t>(n-1)</a:t>
            </a:r>
            <a:r>
              <a:rPr lang="en-US" sz="2400" dirty="0">
                <a:solidFill>
                  <a:schemeClr val="accent4"/>
                </a:solidFill>
              </a:rPr>
              <a:t>[v] is equal to the cost of the </a:t>
            </a:r>
            <a:r>
              <a:rPr lang="en-US" sz="2400" dirty="0" smtClean="0">
                <a:solidFill>
                  <a:schemeClr val="accent4"/>
                </a:solidFill>
              </a:rPr>
              <a:t>shortest path.</a:t>
            </a:r>
            <a:endParaRPr lang="en-US" sz="2400" dirty="0">
              <a:solidFill>
                <a:schemeClr val="accent4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48980" y="6127233"/>
            <a:ext cx="455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Notice that negative edge </a:t>
            </a:r>
            <a:r>
              <a:rPr lang="en-US" dirty="0" smtClean="0">
                <a:solidFill>
                  <a:srgbClr val="FF0000"/>
                </a:solidFill>
              </a:rPr>
              <a:t>weights</a:t>
            </a:r>
            <a:r>
              <a:rPr lang="en-US" dirty="0" smtClean="0"/>
              <a:t> are fine.  Just not negative cycles.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344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1535232" y="5215346"/>
            <a:ext cx="5131039" cy="13168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 on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08873" cy="4351338"/>
          </a:xfrm>
        </p:spPr>
        <p:txBody>
          <a:bodyPr/>
          <a:lstStyle/>
          <a:p>
            <a:r>
              <a:rPr lang="en-US" dirty="0" smtClean="0"/>
              <a:t>Don’t actually keep all n arrays around.</a:t>
            </a:r>
          </a:p>
          <a:p>
            <a:r>
              <a:rPr lang="en-US" dirty="0" smtClean="0"/>
              <a:t>Just keep two at a time: “last round” and “this round”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102459" y="3140488"/>
            <a:ext cx="4401580" cy="2596937"/>
            <a:chOff x="509081" y="1525144"/>
            <a:chExt cx="4401580" cy="2596937"/>
          </a:xfrm>
        </p:grpSpPr>
        <p:grpSp>
          <p:nvGrpSpPr>
            <p:cNvPr id="5" name="Group 4"/>
            <p:cNvGrpSpPr/>
            <p:nvPr/>
          </p:nvGrpSpPr>
          <p:grpSpPr>
            <a:xfrm>
              <a:off x="526039" y="1525144"/>
              <a:ext cx="4384622" cy="1987322"/>
              <a:chOff x="526039" y="1525144"/>
              <a:chExt cx="4384622" cy="1987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24812" y="1888537"/>
                    <a:ext cx="679621" cy="407774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/>
                    </a:stretch>
                  </a:blipFill>
                  <a:ln w="3810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Rectangle 12"/>
              <p:cNvSpPr/>
              <p:nvPr/>
            </p:nvSpPr>
            <p:spPr>
              <a:xfrm>
                <a:off x="3926028" y="24572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25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526039" y="1525144"/>
                  <a:ext cx="4384622" cy="1987322"/>
                  <a:chOff x="1940140" y="1367323"/>
                  <a:chExt cx="4384622" cy="1987322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2604182" y="172260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" name="Rectangle 17"/>
                      <p:cNvSpPr/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b="0" dirty="0" smtClean="0"/>
                      </a:p>
                    </p:txBody>
                  </p:sp>
                </mc:Choice>
                <mc:Fallback xmlns="">
                  <p:sp>
                    <p:nvSpPr>
                      <p:cNvPr id="19" name="Rectangle 18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291526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" name="Rectangle 18"/>
                      <p:cNvSpPr/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0" name="Rectangle 1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870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1" name="Rectangle 20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58491" y="1722603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2628044" y="1367323"/>
                    <a:ext cx="369671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Gates  Packard CS161 Union  Dish      </a:t>
                    </a:r>
                    <a:endParaRPr lang="en-US" dirty="0"/>
                  </a:p>
                </p:txBody>
              </p:sp>
              <p:sp>
                <p:nvSpPr>
                  <p:cNvPr id="22" name="Rectangle 21"/>
                  <p:cNvSpPr/>
                  <p:nvPr/>
                </p:nvSpPr>
                <p:spPr>
                  <a:xfrm>
                    <a:off x="1951144" y="1695657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(0)</a:t>
                    </a:r>
                    <a:endParaRPr lang="en-US" sz="2400" dirty="0"/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2593178" y="2312970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3280522" y="2312969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Rectangle 24"/>
                      <p:cNvSpPr/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Rectangle 25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67866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6" name="Rectangle 25"/>
                      <p:cNvSpPr/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rgbClr val="7030A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  <m:t>∞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7" name="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647487" y="2312969"/>
                        <a:ext cx="679621" cy="407774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/>
                        </a:stretch>
                      </a:blipFill>
                      <a:ln w="38100">
                        <a:solidFill>
                          <a:srgbClr val="7030A0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7" name="Rectangle 26"/>
                  <p:cNvSpPr/>
                  <p:nvPr/>
                </p:nvSpPr>
                <p:spPr>
                  <a:xfrm>
                    <a:off x="1940140" y="2286023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(1)</a:t>
                    </a:r>
                    <a:endParaRPr lang="en-US" sz="2400" dirty="0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2593178" y="2919927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Rectangle 28"/>
                  <p:cNvSpPr/>
                  <p:nvPr/>
                </p:nvSpPr>
                <p:spPr>
                  <a:xfrm>
                    <a:off x="3280522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>
                    <a:off x="3967866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4647487" y="2919926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45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Rectangle 31"/>
                  <p:cNvSpPr/>
                  <p:nvPr/>
                </p:nvSpPr>
                <p:spPr>
                  <a:xfrm>
                    <a:off x="1940140" y="2892980"/>
                    <a:ext cx="57579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dirty="0" smtClean="0"/>
                      <a:t>d</a:t>
                    </a:r>
                    <a:r>
                      <a:rPr lang="en-US" sz="2400" baseline="30000" dirty="0" smtClean="0"/>
                      <a:t>(2)</a:t>
                    </a:r>
                    <a:endParaRPr lang="en-US" sz="2400" dirty="0"/>
                  </a:p>
                </p:txBody>
              </p:sp>
            </p:grpSp>
            <p:sp>
              <p:nvSpPr>
                <p:cNvPr id="16" name="Rectangle 15"/>
                <p:cNvSpPr/>
                <p:nvPr/>
              </p:nvSpPr>
              <p:spPr>
                <a:xfrm>
                  <a:off x="3908655" y="3083294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23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6" name="Rectangle 5"/>
            <p:cNvSpPr/>
            <p:nvPr/>
          </p:nvSpPr>
          <p:spPr>
            <a:xfrm>
              <a:off x="1162119" y="3687363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9463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6807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6428" y="3687362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6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9081" y="3660416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(3)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91697" y="3692909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2735502" y="59014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93564" y="588766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078732" y="588396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779912" y="5889173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485074" y="587717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38144" y="5850234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6916924" y="5395825"/>
            <a:ext cx="1799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Only need these two in order to compute d</a:t>
            </a:r>
            <a:r>
              <a:rPr lang="en-US" baseline="30000" dirty="0" smtClean="0">
                <a:solidFill>
                  <a:schemeClr val="accent4"/>
                </a:solidFill>
              </a:rPr>
              <a:t>(4)</a:t>
            </a:r>
            <a:endParaRPr lang="en-US" baseline="30000" dirty="0">
              <a:solidFill>
                <a:schemeClr val="accent4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858297" y="3140488"/>
            <a:ext cx="5058627" cy="19873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58297" y="3425186"/>
            <a:ext cx="4926953" cy="16865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44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This seems much slower than Dijkstra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it is: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Running time O(</a:t>
            </a:r>
            <a:r>
              <a:rPr lang="en-US" sz="3600" dirty="0" err="1" smtClean="0">
                <a:solidFill>
                  <a:schemeClr val="accent1"/>
                </a:solidFill>
              </a:rPr>
              <a:t>mn</a:t>
            </a:r>
            <a:r>
              <a:rPr lang="en-US" sz="3600" dirty="0" smtClean="0">
                <a:solidFill>
                  <a:schemeClr val="accent1"/>
                </a:solidFill>
              </a:rPr>
              <a:t>)</a:t>
            </a:r>
          </a:p>
          <a:p>
            <a:r>
              <a:rPr lang="en-US" dirty="0" smtClean="0"/>
              <a:t>However, it’s also more flexible in a few ways.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Can handle negative edges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If we keep on doing these iterations, then changes in the network will propagate through.  </a:t>
            </a:r>
            <a:endParaRPr lang="en-US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/>
              <p:cNvSpPr txBox="1">
                <a:spLocks/>
              </p:cNvSpPr>
              <p:nvPr/>
            </p:nvSpPr>
            <p:spPr>
              <a:xfrm>
                <a:off x="221456" y="5002191"/>
                <a:ext cx="8701088" cy="170610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i</a:t>
                </a:r>
                <a:r>
                  <a:rPr lang="en-US" sz="2400" dirty="0" smtClean="0"/>
                  <a:t>=0,</a:t>
                </a:r>
                <a:r>
                  <a:rPr lang="mr-IN" sz="2400" dirty="0" smtClean="0"/>
                  <a:t>…</a:t>
                </a:r>
                <a:r>
                  <a:rPr lang="en-US" sz="2400" dirty="0" smtClean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 smtClean="0"/>
                  <a:t>For</a:t>
                </a:r>
                <a:r>
                  <a:rPr lang="en-US" dirty="0" smtClean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600" dirty="0" smtClean="0">
                    <a:solidFill>
                      <a:schemeClr val="accent4"/>
                    </a:solidFill>
                  </a:rPr>
                  <a:t>d</a:t>
                </a:r>
                <a:r>
                  <a:rPr lang="en-US" sz="2600" baseline="30000" dirty="0" smtClean="0">
                    <a:solidFill>
                      <a:schemeClr val="accent4"/>
                    </a:solidFill>
                  </a:rPr>
                  <a:t>(i+1)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[v</a:t>
                </a:r>
                <a:r>
                  <a:rPr lang="en-US" sz="2600" dirty="0">
                    <a:solidFill>
                      <a:schemeClr val="accent4"/>
                    </a:solidFill>
                  </a:rPr>
                  <a:t>]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600" dirty="0" smtClean="0">
                    <a:solidFill>
                      <a:schemeClr val="accent4"/>
                    </a:solidFill>
                  </a:rPr>
                  <a:t>min( d</a:t>
                </a:r>
                <a:r>
                  <a:rPr lang="en-US" sz="2600" baseline="30000" dirty="0" smtClean="0">
                    <a:solidFill>
                      <a:schemeClr val="accent4"/>
                    </a:solidFill>
                  </a:rPr>
                  <a:t>(</a:t>
                </a:r>
                <a:r>
                  <a:rPr lang="en-US" sz="2600" baseline="30000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sz="2600" baseline="30000" dirty="0" smtClean="0">
                    <a:solidFill>
                      <a:schemeClr val="accent4"/>
                    </a:solidFill>
                  </a:rPr>
                  <a:t>)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[v] , </a:t>
                </a:r>
                <a:r>
                  <a:rPr lang="en-US" sz="2600" dirty="0" err="1" smtClean="0">
                    <a:solidFill>
                      <a:schemeClr val="accent4"/>
                    </a:solidFill>
                  </a:rPr>
                  <a:t>min</a:t>
                </a:r>
                <a:r>
                  <a:rPr lang="en-US" sz="2600" baseline="-25000" dirty="0" err="1" smtClean="0">
                    <a:solidFill>
                      <a:schemeClr val="accent4"/>
                    </a:solidFill>
                  </a:rPr>
                  <a:t>u</a:t>
                </a:r>
                <a:r>
                  <a:rPr lang="en-US" sz="2600" baseline="-25000" dirty="0" smtClean="0">
                    <a:solidFill>
                      <a:schemeClr val="accent4"/>
                    </a:solidFill>
                  </a:rPr>
                  <a:t> in </a:t>
                </a:r>
                <a:r>
                  <a:rPr lang="en-US" sz="2600" baseline="-25000" dirty="0" err="1" smtClean="0">
                    <a:solidFill>
                      <a:schemeClr val="accent4"/>
                    </a:solidFill>
                  </a:rPr>
                  <a:t>v.nbrs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600" baseline="30000" dirty="0" smtClean="0">
                    <a:solidFill>
                      <a:schemeClr val="accent4"/>
                    </a:solidFill>
                  </a:rPr>
                  <a:t>(</a:t>
                </a:r>
                <a:r>
                  <a:rPr lang="en-US" sz="2600" baseline="30000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sz="2600" baseline="30000" dirty="0" smtClean="0">
                    <a:solidFill>
                      <a:schemeClr val="accent4"/>
                    </a:solidFill>
                  </a:rPr>
                  <a:t>)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[u] + w(</a:t>
                </a:r>
                <a:r>
                  <a:rPr lang="en-US" sz="2600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sz="2600" dirty="0" smtClean="0">
                    <a:solidFill>
                      <a:schemeClr val="accent4"/>
                    </a:solidFill>
                  </a:rPr>
                  <a:t>)} 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Then </a:t>
                </a:r>
                <a:r>
                  <a:rPr lang="en-US" sz="2400" dirty="0" err="1" smtClean="0"/>
                  <a:t>dist</a:t>
                </a:r>
                <a:r>
                  <a:rPr lang="en-US" sz="2400" dirty="0" smtClean="0"/>
                  <a:t>(</a:t>
                </a:r>
                <a:r>
                  <a:rPr lang="en-US" sz="2400" dirty="0" err="1" smtClean="0"/>
                  <a:t>s,v</a:t>
                </a:r>
                <a:r>
                  <a:rPr lang="en-US" sz="2400" dirty="0" smtClean="0"/>
                  <a:t>) = d</a:t>
                </a:r>
                <a:r>
                  <a:rPr lang="en-US" sz="2400" baseline="30000" dirty="0" smtClean="0"/>
                  <a:t>(n-1)</a:t>
                </a:r>
                <a:r>
                  <a:rPr lang="en-US" sz="2400" dirty="0" smtClean="0"/>
                  <a:t>[v]</a:t>
                </a:r>
              </a:p>
            </p:txBody>
          </p:sp>
        </mc:Choice>
        <mc:Fallback xmlns="">
          <p:sp>
            <p:nvSpPr>
              <p:cNvPr id="6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6" y="5002191"/>
                <a:ext cx="8701088" cy="1706108"/>
              </a:xfrm>
              <a:prstGeom prst="rect">
                <a:avLst/>
              </a:prstGeom>
              <a:blipFill rotWithShape="0">
                <a:blip r:embed="rId2"/>
                <a:stretch>
                  <a:fillRect l="-839" t="-4626" b="-7117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80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193863"/>
            <a:ext cx="7886700" cy="1325563"/>
          </a:xfrm>
        </p:spPr>
        <p:txBody>
          <a:bodyPr/>
          <a:lstStyle/>
          <a:p>
            <a:r>
              <a:rPr lang="en-US" dirty="0" smtClean="0"/>
              <a:t>Negative cycles</a:t>
            </a:r>
            <a:br>
              <a:rPr lang="en-US" dirty="0" smtClean="0"/>
            </a:br>
            <a:endParaRPr lang="en-US" sz="3600" dirty="0">
              <a:solidFill>
                <a:schemeClr val="accent1"/>
              </a:solidFill>
            </a:endParaRPr>
          </a:p>
        </p:txBody>
      </p:sp>
      <p:cxnSp>
        <p:nvCxnSpPr>
          <p:cNvPr id="4" name="Straight Connector 3"/>
          <p:cNvCxnSpPr>
            <a:stCxn id="14" idx="4"/>
            <a:endCxn id="17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15" idx="4"/>
            <a:endCxn id="16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-3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  <a:r>
              <a:rPr lang="en-US" sz="2400" b="1" dirty="0" smtClean="0">
                <a:solidFill>
                  <a:schemeClr val="accent5"/>
                </a:solidFill>
              </a:rPr>
              <a:t>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6" name="Straight Connector 15"/>
          <p:cNvCxnSpPr>
            <a:endCxn id="16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-2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stCxn id="15" idx="0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9871" y="5733187"/>
                <a:ext cx="791314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</a:t>
                </a:r>
                <a:r>
                  <a:rPr lang="en-US" sz="2000" dirty="0" smtClean="0"/>
                  <a:t>n-2:</a:t>
                </a:r>
                <a:endParaRPr lang="en-US" sz="2000" dirty="0"/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 smtClean="0"/>
                  <a:t>For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v.nbrs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" y="5733187"/>
                <a:ext cx="7913141" cy="1015663"/>
              </a:xfrm>
              <a:prstGeom prst="rect">
                <a:avLst/>
              </a:prstGeom>
              <a:blipFill rotWithShape="0">
                <a:blip r:embed="rId2"/>
                <a:stretch>
                  <a:fillRect l="-693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4059133" y="207544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323186" y="14986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347048" y="1143321"/>
            <a:ext cx="369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Gates  Packard CS161 Union  Dish      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670148" y="1471655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(0)</a:t>
            </a:r>
            <a:endParaRPr lang="en-US" sz="2400" dirty="0"/>
          </a:p>
        </p:txBody>
      </p:sp>
      <p:sp>
        <p:nvSpPr>
          <p:cNvPr id="41" name="Rectangle 40"/>
          <p:cNvSpPr/>
          <p:nvPr/>
        </p:nvSpPr>
        <p:spPr>
          <a:xfrm>
            <a:off x="1312182" y="208896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99526" y="208896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</a:t>
            </a:r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659144" y="2062021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(1)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1312182" y="269592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999526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686870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366491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7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59144" y="266897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(2)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4041760" y="270147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95224" y="3305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982568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669912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49533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2186" y="327859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(3)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4024802" y="331108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41076" y="3023856"/>
            <a:ext cx="84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350340" y="4425911"/>
            <a:ext cx="3757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This is not looking good!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293284" y="39635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0628" y="3963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667972" y="3963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347593" y="3963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40246" y="3936594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56" name="Rectangle 55"/>
          <p:cNvSpPr/>
          <p:nvPr/>
        </p:nvSpPr>
        <p:spPr>
          <a:xfrm>
            <a:off x="4022862" y="396908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-7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2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47" grpId="0" animBg="1"/>
      <p:bldP spid="48" grpId="0" animBg="1"/>
      <p:bldP spid="49" grpId="0" animBg="1"/>
      <p:bldP spid="50" grpId="0"/>
      <p:bldP spid="34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06" y="193863"/>
            <a:ext cx="7886700" cy="1325563"/>
          </a:xfrm>
        </p:spPr>
        <p:txBody>
          <a:bodyPr/>
          <a:lstStyle/>
          <a:p>
            <a:r>
              <a:rPr lang="en-US" dirty="0" smtClean="0"/>
              <a:t>Negative edge weights</a:t>
            </a:r>
            <a:r>
              <a:rPr lang="en-US" smtClean="0"/>
              <a:t/>
            </a:r>
            <a:br>
              <a:rPr lang="en-US" smtClean="0"/>
            </a:br>
            <a:endParaRPr lang="en-US" sz="3600" dirty="0">
              <a:solidFill>
                <a:schemeClr val="accent1"/>
              </a:solidFill>
            </a:endParaRPr>
          </a:p>
        </p:txBody>
      </p:sp>
      <p:cxnSp>
        <p:nvCxnSpPr>
          <p:cNvPr id="4" name="Straight Connector 3"/>
          <p:cNvCxnSpPr>
            <a:stCxn id="14" idx="4"/>
            <a:endCxn id="17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15" idx="4"/>
            <a:endCxn id="16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-3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</a:t>
            </a:r>
            <a:r>
              <a:rPr lang="en-US" sz="2400" b="1" dirty="0" smtClean="0">
                <a:solidFill>
                  <a:schemeClr val="accent5"/>
                </a:solidFill>
              </a:rPr>
              <a:t>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6" name="Straight Connector 15"/>
          <p:cNvCxnSpPr>
            <a:endCxn id="16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-2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18" name="Straight Connector 17"/>
          <p:cNvCxnSpPr>
            <a:stCxn id="15" idx="0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8438" y="5730831"/>
                <a:ext cx="791314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=0,</a:t>
                </a:r>
                <a:r>
                  <a:rPr lang="mr-IN" sz="2000" dirty="0"/>
                  <a:t>…</a:t>
                </a:r>
                <a:r>
                  <a:rPr lang="en-US" sz="2000" dirty="0"/>
                  <a:t>,n-2: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sz="2000" b="1" dirty="0"/>
                  <a:t>For</a:t>
                </a:r>
                <a:r>
                  <a:rPr lang="en-US" sz="2000" dirty="0"/>
                  <a:t> 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0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min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u</a:t>
                </a:r>
                <a:r>
                  <a:rPr lang="en-US" sz="2000" baseline="-25000" dirty="0">
                    <a:solidFill>
                      <a:schemeClr val="accent4"/>
                    </a:solidFill>
                  </a:rPr>
                  <a:t> in </a:t>
                </a:r>
                <a:r>
                  <a:rPr lang="en-US" sz="2000" baseline="-25000" dirty="0" err="1">
                    <a:solidFill>
                      <a:schemeClr val="accent4"/>
                    </a:solidFill>
                  </a:rPr>
                  <a:t>v.nbrs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{d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0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0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0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)} )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38" y="5730831"/>
                <a:ext cx="7913141" cy="1015663"/>
              </a:xfrm>
              <a:prstGeom prst="rect">
                <a:avLst/>
              </a:prstGeom>
              <a:blipFill rotWithShape="0">
                <a:blip r:embed="rId2"/>
                <a:stretch>
                  <a:fillRect l="-693" t="-2994" b="-48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917" y="1506714"/>
                <a:ext cx="679621" cy="4077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4059133" y="207544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323186" y="149860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530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874" y="1498601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95" y="1498601"/>
                <a:ext cx="679621" cy="40777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1347048" y="1143321"/>
            <a:ext cx="369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Gates  Packard CS161 Union  Dish      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670148" y="1471655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(0)</a:t>
            </a:r>
            <a:endParaRPr lang="en-US" sz="2400" dirty="0"/>
          </a:p>
        </p:txBody>
      </p:sp>
      <p:sp>
        <p:nvSpPr>
          <p:cNvPr id="41" name="Rectangle 40"/>
          <p:cNvSpPr/>
          <p:nvPr/>
        </p:nvSpPr>
        <p:spPr>
          <a:xfrm>
            <a:off x="1312182" y="2088968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99526" y="2088967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</a:t>
            </a:r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870" y="2088967"/>
                <a:ext cx="679621" cy="407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491" y="2088967"/>
                <a:ext cx="679621" cy="40777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659144" y="2062021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(1)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1312182" y="269592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999526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686870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366491" y="269592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7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59144" y="266897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(2)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4041760" y="270147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95224" y="3305540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982568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669912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49533" y="3305539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2186" y="3278593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(3)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4024802" y="331108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260104" y="393379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47448" y="393379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634792" y="393379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314413" y="3933794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07066" y="390684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(4)</a:t>
            </a:r>
            <a:endParaRPr lang="en-US" sz="2400" dirty="0"/>
          </a:p>
        </p:txBody>
      </p:sp>
      <p:sp>
        <p:nvSpPr>
          <p:cNvPr id="56" name="Rectangle 55"/>
          <p:cNvSpPr/>
          <p:nvPr/>
        </p:nvSpPr>
        <p:spPr>
          <a:xfrm>
            <a:off x="3989682" y="3939341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-7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41076" y="3023856"/>
            <a:ext cx="842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8386" y="4403619"/>
            <a:ext cx="428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But </a:t>
            </a:r>
            <a:r>
              <a:rPr lang="en-US" b="1" dirty="0" smtClean="0">
                <a:solidFill>
                  <a:srgbClr val="FF0000"/>
                </a:solidFill>
              </a:rPr>
              <a:t>we can tell </a:t>
            </a:r>
            <a:r>
              <a:rPr lang="en-US" dirty="0" smtClean="0"/>
              <a:t>that it’s not looking good: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3740348" y="5293276"/>
            <a:ext cx="2349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Some stuff changed!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295224" y="4838436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982568" y="483843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-9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669912" y="483843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349533" y="4838435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42186" y="4811489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(5)</a:t>
            </a:r>
            <a:endParaRPr lang="en-US" sz="2400" dirty="0"/>
          </a:p>
        </p:txBody>
      </p:sp>
      <p:sp>
        <p:nvSpPr>
          <p:cNvPr id="64" name="Rectangle 63"/>
          <p:cNvSpPr/>
          <p:nvPr/>
        </p:nvSpPr>
        <p:spPr>
          <a:xfrm>
            <a:off x="4024802" y="4843982"/>
            <a:ext cx="679621" cy="407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-7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8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/>
      <p:bldP spid="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cycles in Bellman-Ford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82800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If there are no negative cycles: 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Everything works as it should, and stabilizes.</a:t>
            </a:r>
          </a:p>
          <a:p>
            <a:r>
              <a:rPr lang="en-US" dirty="0" smtClean="0"/>
              <a:t>If there are negative cycles: 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Not everything works as it should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endParaRPr lang="en-US" dirty="0">
              <a:solidFill>
                <a:schemeClr val="accent4"/>
              </a:solidFill>
            </a:endParaRPr>
          </a:p>
          <a:p>
            <a:pPr lvl="2"/>
            <a:r>
              <a:rPr lang="en-US" dirty="0" smtClean="0">
                <a:solidFill>
                  <a:srgbClr val="FF5C00"/>
                </a:solidFill>
              </a:rPr>
              <a:t>Note: it couldn’t possibly work, since shortest paths aren’t well-defined if there are negative cycles.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The d[v] values will keep changing.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 smtClean="0"/>
              <a:t>Solution: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Go one round more and see if things change.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6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68444"/>
            <a:ext cx="7886700" cy="1325563"/>
          </a:xfrm>
        </p:spPr>
        <p:txBody>
          <a:bodyPr/>
          <a:lstStyle/>
          <a:p>
            <a:r>
              <a:rPr lang="en-US" dirty="0" smtClean="0"/>
              <a:t>Bellman-Ford algorithm</a:t>
            </a:r>
            <a:endParaRPr lang="en-US" sz="32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 txBox="1">
                <a:spLocks/>
              </p:cNvSpPr>
              <p:nvPr/>
            </p:nvSpPr>
            <p:spPr>
              <a:xfrm>
                <a:off x="428625" y="1709412"/>
                <a:ext cx="8515349" cy="35953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 smtClean="0">
                    <a:solidFill>
                      <a:schemeClr val="tx1"/>
                    </a:solidFill>
                  </a:rPr>
                  <a:t>(0)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[v]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all v in V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(0</a:t>
                </a:r>
                <a:r>
                  <a:rPr lang="en-US" sz="2400" baseline="30000" dirty="0" smtClean="0">
                    <a:solidFill>
                      <a:schemeClr val="tx1"/>
                    </a:solidFill>
                  </a:rPr>
                  <a:t>)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[s</a:t>
                </a:r>
                <a:r>
                  <a:rPr lang="en-US" sz="2400" dirty="0">
                    <a:solidFill>
                      <a:schemeClr val="tx1"/>
                    </a:solidFill>
                  </a:rPr>
                  <a:t>] =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 smtClean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b="1" dirty="0" smtClean="0"/>
                  <a:t>For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i</a:t>
                </a:r>
                <a:r>
                  <a:rPr lang="en-US" sz="2400" dirty="0" smtClean="0"/>
                  <a:t>=0,</a:t>
                </a:r>
                <a:r>
                  <a:rPr lang="mr-IN" sz="2400" dirty="0" smtClean="0"/>
                  <a:t>…</a:t>
                </a:r>
                <a:r>
                  <a:rPr lang="en-US" sz="2400" dirty="0" smtClean="0"/>
                  <a:t>,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n-1</a:t>
                </a:r>
                <a:r>
                  <a:rPr lang="en-US" sz="2400" dirty="0" smtClean="0"/>
                  <a:t>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 smtClean="0"/>
                  <a:t>For</a:t>
                </a:r>
                <a:r>
                  <a:rPr lang="en-US" dirty="0" smtClean="0"/>
                  <a:t> </a:t>
                </a:r>
                <a:r>
                  <a:rPr lang="en-US" dirty="0"/>
                  <a:t>v in V: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sz="2400" dirty="0">
                    <a:solidFill>
                      <a:schemeClr val="accent4"/>
                    </a:solidFill>
                  </a:rPr>
                  <a:t>d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(i+1)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24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24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[v] , </a:t>
                </a:r>
                <a:r>
                  <a:rPr lang="en-US" sz="2400" dirty="0" err="1" smtClean="0">
                    <a:solidFill>
                      <a:schemeClr val="accent4"/>
                    </a:solidFill>
                  </a:rPr>
                  <a:t>min</a:t>
                </a:r>
                <a:r>
                  <a:rPr lang="en-US" sz="2400" baseline="-25000" dirty="0" err="1" smtClean="0">
                    <a:solidFill>
                      <a:schemeClr val="accent4"/>
                    </a:solidFill>
                  </a:rPr>
                  <a:t>u</a:t>
                </a:r>
                <a:r>
                  <a:rPr lang="en-US" sz="2400" baseline="-25000" dirty="0" smtClean="0">
                    <a:solidFill>
                      <a:schemeClr val="accent4"/>
                    </a:solidFill>
                  </a:rPr>
                  <a:t> in </a:t>
                </a:r>
                <a:r>
                  <a:rPr lang="en-US" sz="2400" baseline="-25000" dirty="0" err="1" smtClean="0">
                    <a:solidFill>
                      <a:schemeClr val="accent4"/>
                    </a:solidFill>
                  </a:rPr>
                  <a:t>v.inNeighbors</a:t>
                </a:r>
                <a:r>
                  <a:rPr lang="en-US" sz="2400" baseline="-25000" dirty="0" smtClean="0">
                    <a:solidFill>
                      <a:schemeClr val="accent4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{d</a:t>
                </a:r>
                <a:r>
                  <a:rPr lang="en-US" sz="2400" baseline="30000" dirty="0" smtClean="0">
                    <a:solidFill>
                      <a:schemeClr val="accent4"/>
                    </a:solidFill>
                  </a:rPr>
                  <a:t>(</a:t>
                </a:r>
                <a:r>
                  <a:rPr lang="en-US" sz="2400" baseline="30000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sz="24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24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2400" dirty="0">
                    <a:solidFill>
                      <a:schemeClr val="accent4"/>
                    </a:solidFill>
                  </a:rPr>
                  <a:t>)} )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If </a:t>
                </a:r>
                <a:r>
                  <a:rPr lang="en-US" sz="2400" dirty="0">
                    <a:solidFill>
                      <a:srgbClr val="FF000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(n-1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!= 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(n)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: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Return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NEGATIVE CYCLE </a:t>
                </a:r>
                <a:r>
                  <a:rPr lang="en-US" dirty="0" smtClean="0">
                    <a:solidFill>
                      <a:srgbClr val="FF0000"/>
                    </a:solidFill>
                    <a:sym typeface="Wingdings"/>
                  </a:rPr>
                  <a:t></a:t>
                </a:r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400" dirty="0" smtClean="0"/>
                  <a:t>Otherwise, </a:t>
                </a:r>
                <a:r>
                  <a:rPr lang="en-US" sz="2400" dirty="0" err="1" smtClean="0"/>
                  <a:t>dist</a:t>
                </a:r>
                <a:r>
                  <a:rPr lang="en-US" sz="2400" dirty="0" smtClean="0"/>
                  <a:t>(</a:t>
                </a:r>
                <a:r>
                  <a:rPr lang="en-US" sz="2400" dirty="0" err="1" smtClean="0"/>
                  <a:t>s,v</a:t>
                </a:r>
                <a:r>
                  <a:rPr lang="en-US" sz="2400" dirty="0" smtClean="0"/>
                  <a:t>) = d</a:t>
                </a:r>
                <a:r>
                  <a:rPr lang="en-US" sz="2400" baseline="30000" dirty="0" smtClean="0"/>
                  <a:t>(n-1)</a:t>
                </a:r>
                <a:r>
                  <a:rPr lang="en-US" sz="2400" dirty="0" smtClean="0"/>
                  <a:t>[v]</a:t>
                </a:r>
              </a:p>
            </p:txBody>
          </p:sp>
        </mc:Choice>
        <mc:Fallback xmlns="">
          <p:sp>
            <p:nvSpPr>
              <p:cNvPr id="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" y="1709412"/>
                <a:ext cx="8515349" cy="3595343"/>
              </a:xfrm>
              <a:prstGeom prst="rect">
                <a:avLst/>
              </a:prstGeom>
              <a:blipFill rotWithShape="0">
                <a:blip r:embed="rId2"/>
                <a:stretch>
                  <a:fillRect l="-858" t="-2534" b="-338"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85737" y="1316049"/>
            <a:ext cx="272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Bellman-Ford*(G,s):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697362" y="5897699"/>
            <a:ext cx="260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Running time: O(</a:t>
            </a:r>
            <a:r>
              <a:rPr lang="en-US" b="1" dirty="0" err="1" smtClean="0"/>
              <a:t>mn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87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364" y="149505"/>
            <a:ext cx="8515350" cy="1325563"/>
          </a:xfrm>
        </p:spPr>
        <p:txBody>
          <a:bodyPr/>
          <a:lstStyle/>
          <a:p>
            <a:r>
              <a:rPr lang="en-US" dirty="0" smtClean="0"/>
              <a:t>Bellman-Ford is also used in practice.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235" y="1271392"/>
            <a:ext cx="8379500" cy="4351338"/>
          </a:xfrm>
        </p:spPr>
        <p:txBody>
          <a:bodyPr/>
          <a:lstStyle/>
          <a:p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Routing Information Protocol (RIP) </a:t>
            </a:r>
            <a:r>
              <a:rPr lang="en-US" dirty="0" smtClean="0"/>
              <a:t>uses something like Bellman-Ford.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Older protocol, not used as much anymore.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094" y="4557010"/>
            <a:ext cx="3056906" cy="2081909"/>
          </a:xfrm>
          <a:prstGeom prst="rect">
            <a:avLst/>
          </a:prstGeom>
          <a:ln w="57150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365385" y="2738202"/>
                <a:ext cx="4325600" cy="38832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Each router keeps a </a:t>
                </a:r>
                <a:r>
                  <a:rPr lang="en-US" b="1" dirty="0" smtClean="0"/>
                  <a:t>table</a:t>
                </a:r>
                <a:r>
                  <a:rPr lang="en-US" dirty="0" smtClean="0"/>
                  <a:t> of distances to every other router.</a:t>
                </a:r>
              </a:p>
              <a:p>
                <a:r>
                  <a:rPr lang="en-US" dirty="0" smtClean="0"/>
                  <a:t>Periodically we do a Bellman-Ford update.</a:t>
                </a:r>
              </a:p>
              <a:p>
                <a:pPr lvl="1"/>
                <a:r>
                  <a:rPr lang="en-US" sz="1900" dirty="0" smtClean="0">
                    <a:solidFill>
                      <a:schemeClr val="accent4"/>
                    </a:solidFill>
                  </a:rPr>
                  <a:t>Aka, for an edge (</a:t>
                </a:r>
                <a:r>
                  <a:rPr lang="en-US" sz="1900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sz="1900" dirty="0" smtClean="0">
                    <a:solidFill>
                      <a:schemeClr val="accent4"/>
                    </a:solidFill>
                  </a:rPr>
                  <a:t>):</a:t>
                </a:r>
              </a:p>
              <a:p>
                <a:pPr lvl="1"/>
                <a:r>
                  <a:rPr lang="en-US" sz="1900" dirty="0" smtClean="0">
                    <a:solidFill>
                      <a:schemeClr val="accent4"/>
                    </a:solidFill>
                  </a:rPr>
                  <a:t>d</a:t>
                </a:r>
                <a:r>
                  <a:rPr lang="en-US" sz="1900" baseline="30000" dirty="0" smtClean="0">
                    <a:solidFill>
                      <a:schemeClr val="accent4"/>
                    </a:solidFill>
                  </a:rPr>
                  <a:t>(i+1</a:t>
                </a:r>
                <a:r>
                  <a:rPr lang="en-US" sz="19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1900" dirty="0">
                    <a:solidFill>
                      <a:schemeClr val="accent4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1900" i="1">
                        <a:solidFill>
                          <a:schemeClr val="accent4"/>
                        </a:solidFill>
                        <a:latin typeface="Cambria Math" charset="0"/>
                      </a:rPr>
                      <m:t>← </m:t>
                    </m:r>
                  </m:oMath>
                </a14:m>
                <a:r>
                  <a:rPr lang="en-US" sz="1900" dirty="0">
                    <a:solidFill>
                      <a:schemeClr val="accent4"/>
                    </a:solidFill>
                  </a:rPr>
                  <a:t>min( d</a:t>
                </a:r>
                <a:r>
                  <a:rPr lang="en-US" sz="1900" baseline="30000" dirty="0">
                    <a:solidFill>
                      <a:schemeClr val="accent4"/>
                    </a:solidFill>
                  </a:rPr>
                  <a:t>(</a:t>
                </a:r>
                <a:r>
                  <a:rPr lang="en-US" sz="1900" baseline="30000" dirty="0" err="1">
                    <a:solidFill>
                      <a:schemeClr val="accent4"/>
                    </a:solidFill>
                  </a:rPr>
                  <a:t>i</a:t>
                </a:r>
                <a:r>
                  <a:rPr lang="en-US" sz="19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1900" dirty="0">
                    <a:solidFill>
                      <a:schemeClr val="accent4"/>
                    </a:solidFill>
                  </a:rPr>
                  <a:t>[v] </a:t>
                </a:r>
                <a:r>
                  <a:rPr lang="en-US" sz="1900" dirty="0" smtClean="0">
                    <a:solidFill>
                      <a:schemeClr val="accent4"/>
                    </a:solidFill>
                  </a:rPr>
                  <a:t>, d</a:t>
                </a:r>
                <a:r>
                  <a:rPr lang="en-US" sz="1900" baseline="30000" dirty="0" smtClean="0">
                    <a:solidFill>
                      <a:schemeClr val="accent4"/>
                    </a:solidFill>
                  </a:rPr>
                  <a:t>(</a:t>
                </a:r>
                <a:r>
                  <a:rPr lang="en-US" sz="1900" baseline="30000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sz="1900" baseline="30000" dirty="0">
                    <a:solidFill>
                      <a:schemeClr val="accent4"/>
                    </a:solidFill>
                  </a:rPr>
                  <a:t>)</a:t>
                </a:r>
                <a:r>
                  <a:rPr lang="en-US" sz="1900" dirty="0">
                    <a:solidFill>
                      <a:schemeClr val="accent4"/>
                    </a:solidFill>
                  </a:rPr>
                  <a:t>[u] + w(</a:t>
                </a:r>
                <a:r>
                  <a:rPr lang="en-US" sz="1900" dirty="0" err="1">
                    <a:solidFill>
                      <a:schemeClr val="accent4"/>
                    </a:solidFill>
                  </a:rPr>
                  <a:t>u,v</a:t>
                </a:r>
                <a:r>
                  <a:rPr lang="en-US" sz="1900" dirty="0" smtClean="0">
                    <a:solidFill>
                      <a:schemeClr val="accent4"/>
                    </a:solidFill>
                  </a:rPr>
                  <a:t>))</a:t>
                </a:r>
                <a:endParaRPr lang="en-US" sz="2600" dirty="0" smtClean="0"/>
              </a:p>
              <a:p>
                <a:r>
                  <a:rPr lang="en-US" dirty="0" smtClean="0"/>
                  <a:t>This means that if there are changes in the network, this will propagate. </a:t>
                </a:r>
                <a:r>
                  <a:rPr lang="en-US" sz="1800" dirty="0" smtClean="0"/>
                  <a:t>(maybe slowly</a:t>
                </a:r>
                <a:r>
                  <a:rPr lang="mr-IN" sz="1800" dirty="0" smtClean="0"/>
                  <a:t>…</a:t>
                </a:r>
                <a:r>
                  <a:rPr lang="en-US" sz="1800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85" y="2738202"/>
                <a:ext cx="4325600" cy="3883228"/>
              </a:xfrm>
              <a:prstGeom prst="rect">
                <a:avLst/>
              </a:prstGeom>
              <a:blipFill rotWithShape="0">
                <a:blip r:embed="rId4"/>
                <a:stretch>
                  <a:fillRect l="-2254" t="-2355" r="-1127" b="-2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690985" y="2576240"/>
          <a:ext cx="4317165" cy="202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055"/>
                <a:gridCol w="1439055"/>
                <a:gridCol w="1439055"/>
              </a:tblGrid>
              <a:tr h="737965">
                <a:tc>
                  <a:txBody>
                    <a:bodyPr/>
                    <a:lstStyle/>
                    <a:p>
                      <a:r>
                        <a:rPr lang="en-US" dirty="0" smtClean="0"/>
                        <a:t>Destination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to get there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Send to whom?</a:t>
                      </a:r>
                      <a:endParaRPr lang="en-US" dirty="0"/>
                    </a:p>
                  </a:txBody>
                  <a:tcPr/>
                </a:tc>
              </a:tr>
              <a:tr h="429099">
                <a:tc>
                  <a:txBody>
                    <a:bodyPr/>
                    <a:lstStyle/>
                    <a:p>
                      <a:r>
                        <a:rPr lang="en-US" dirty="0" smtClean="0"/>
                        <a:t>172.16.1.0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172.16.1.1</a:t>
                      </a:r>
                      <a:endParaRPr lang="en-US" dirty="0"/>
                    </a:p>
                  </a:txBody>
                  <a:tcPr/>
                </a:tc>
              </a:tr>
              <a:tr h="429099">
                <a:tc>
                  <a:txBody>
                    <a:bodyPr/>
                    <a:lstStyle/>
                    <a:p>
                      <a:r>
                        <a:rPr lang="en-US" dirty="0" smtClean="0"/>
                        <a:t>10.20.40.1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192.168.1.2</a:t>
                      </a:r>
                      <a:endParaRPr lang="en-US" dirty="0"/>
                    </a:p>
                  </a:txBody>
                  <a:tcPr/>
                </a:tc>
              </a:tr>
              <a:tr h="429099">
                <a:tc>
                  <a:txBody>
                    <a:bodyPr/>
                    <a:lstStyle/>
                    <a:p>
                      <a:r>
                        <a:rPr lang="en-US" dirty="0" smtClean="0"/>
                        <a:t>10.155.120.1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10.13.50.0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201663" y="4679816"/>
            <a:ext cx="374754" cy="344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86552" y="5102903"/>
            <a:ext cx="232498" cy="2843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54900" y="5387236"/>
            <a:ext cx="232498" cy="142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 bldLvl="2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7964"/>
            <a:ext cx="7886700" cy="1325563"/>
          </a:xfrm>
        </p:spPr>
        <p:txBody>
          <a:bodyPr/>
          <a:lstStyle/>
          <a:p>
            <a:r>
              <a:rPr lang="en-US" dirty="0" smtClean="0"/>
              <a:t>Recap: shortest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4" y="1425575"/>
            <a:ext cx="8329613" cy="4351338"/>
          </a:xfrm>
        </p:spPr>
        <p:txBody>
          <a:bodyPr>
            <a:noAutofit/>
          </a:bodyPr>
          <a:lstStyle/>
          <a:p>
            <a:r>
              <a:rPr lang="en-US" dirty="0" smtClean="0"/>
              <a:t>BFS:</a:t>
            </a:r>
          </a:p>
          <a:p>
            <a:pPr marL="685800" lvl="2">
              <a:spcBef>
                <a:spcPts val="1000"/>
              </a:spcBef>
            </a:pPr>
            <a:r>
              <a:rPr lang="en-US" dirty="0">
                <a:solidFill>
                  <a:schemeClr val="accent4"/>
                </a:solidFill>
              </a:rPr>
              <a:t>(+) O(</a:t>
            </a:r>
            <a:r>
              <a:rPr lang="en-US" dirty="0" err="1">
                <a:solidFill>
                  <a:schemeClr val="accent4"/>
                </a:solidFill>
              </a:rPr>
              <a:t>n+m</a:t>
            </a:r>
            <a:r>
              <a:rPr lang="en-US" dirty="0" smtClean="0">
                <a:solidFill>
                  <a:schemeClr val="accent4"/>
                </a:solidFill>
              </a:rPr>
              <a:t>)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(-) only unweighted graphs</a:t>
            </a:r>
          </a:p>
          <a:p>
            <a:r>
              <a:rPr lang="en-US" dirty="0" smtClean="0"/>
              <a:t>Dijkstra’s algorithm:</a:t>
            </a:r>
          </a:p>
          <a:p>
            <a:pPr lvl="1"/>
            <a:r>
              <a:rPr lang="en-US" sz="2000" dirty="0" smtClean="0">
                <a:solidFill>
                  <a:schemeClr val="accent4"/>
                </a:solidFill>
              </a:rPr>
              <a:t>(+) weighted graphs</a:t>
            </a:r>
          </a:p>
          <a:p>
            <a:pPr lvl="1"/>
            <a:r>
              <a:rPr lang="en-US" sz="2000" dirty="0" smtClean="0">
                <a:solidFill>
                  <a:schemeClr val="accent4"/>
                </a:solidFill>
              </a:rPr>
              <a:t>(+) O(</a:t>
            </a:r>
            <a:r>
              <a:rPr lang="en-US" sz="2000" dirty="0" err="1" smtClean="0">
                <a:solidFill>
                  <a:schemeClr val="accent4"/>
                </a:solidFill>
              </a:rPr>
              <a:t>nlog</a:t>
            </a:r>
            <a:r>
              <a:rPr lang="en-US" sz="2000" dirty="0" smtClean="0">
                <a:solidFill>
                  <a:schemeClr val="accent4"/>
                </a:solidFill>
              </a:rPr>
              <a:t>(n) + m) if you implement it right.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(-) no negative edge weights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(-) very “centralized” (need to keep track of all the vertices to know which to update).</a:t>
            </a:r>
          </a:p>
          <a:p>
            <a:r>
              <a:rPr lang="en-US" dirty="0" smtClean="0"/>
              <a:t> The Bellman-Ford algorithm:</a:t>
            </a:r>
          </a:p>
          <a:p>
            <a:pPr lvl="1"/>
            <a:r>
              <a:rPr lang="en-US" sz="2000" dirty="0" smtClean="0">
                <a:solidFill>
                  <a:schemeClr val="accent4"/>
                </a:solidFill>
              </a:rPr>
              <a:t>(+) weighted graphs, even with negative weights</a:t>
            </a:r>
          </a:p>
          <a:p>
            <a:pPr lvl="1"/>
            <a:r>
              <a:rPr lang="en-US" sz="2000" dirty="0" smtClean="0">
                <a:solidFill>
                  <a:schemeClr val="accent4"/>
                </a:solidFill>
              </a:rPr>
              <a:t>(+) can be done in a distributed fashion, every vertex using only information from its neighbors.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(-) O(nm)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9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031" y="202765"/>
            <a:ext cx="7886700" cy="1325563"/>
          </a:xfrm>
        </p:spPr>
        <p:txBody>
          <a:bodyPr/>
          <a:lstStyle/>
          <a:p>
            <a:r>
              <a:rPr lang="en-US" dirty="0" smtClean="0"/>
              <a:t>Important thing about B-F</a:t>
            </a:r>
            <a:br>
              <a:rPr lang="en-US" dirty="0" smtClean="0"/>
            </a:br>
            <a:r>
              <a:rPr lang="en-US" sz="3600" b="1" dirty="0" smtClean="0"/>
              <a:t>for the rest of this lecture</a:t>
            </a:r>
            <a:endParaRPr lang="en-US" sz="36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400430" y="3119644"/>
            <a:ext cx="4406348" cy="3192255"/>
            <a:chOff x="504313" y="1525144"/>
            <a:chExt cx="4406348" cy="3192255"/>
          </a:xfrm>
        </p:grpSpPr>
        <p:grpSp>
          <p:nvGrpSpPr>
            <p:cNvPr id="5" name="Group 4"/>
            <p:cNvGrpSpPr/>
            <p:nvPr/>
          </p:nvGrpSpPr>
          <p:grpSpPr>
            <a:xfrm>
              <a:off x="509081" y="1525144"/>
              <a:ext cx="4401580" cy="2596937"/>
              <a:chOff x="509081" y="1525144"/>
              <a:chExt cx="4401580" cy="259693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6039" y="1525144"/>
                <a:ext cx="4384622" cy="1987322"/>
                <a:chOff x="526039" y="1525144"/>
                <a:chExt cx="4384622" cy="19873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∞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4812" y="1888537"/>
                      <a:ext cx="679621" cy="407774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/>
                      </a:stretch>
                    </a:blipFill>
                    <a:ln w="38100">
                      <a:solidFill>
                        <a:srgbClr val="7030A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0" name="Rectangle 19"/>
                <p:cNvSpPr/>
                <p:nvPr/>
              </p:nvSpPr>
              <p:spPr>
                <a:xfrm>
                  <a:off x="3926028" y="2457267"/>
                  <a:ext cx="679621" cy="407774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25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526039" y="1525144"/>
                  <a:ext cx="4384622" cy="1987322"/>
                  <a:chOff x="526039" y="1525144"/>
                  <a:chExt cx="4384622" cy="1987322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526039" y="1525144"/>
                    <a:ext cx="4384622" cy="1987322"/>
                    <a:chOff x="1940140" y="1367323"/>
                    <a:chExt cx="4384622" cy="198732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604182" y="1722604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5" name="Rectangle 24"/>
                        <p:cNvSpPr/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b="0" dirty="0" smtClean="0"/>
                        </a:p>
                      </p:txBody>
                    </p:sp>
                  </mc:Choice>
                  <mc:Fallback xmlns="">
                    <p:sp>
                      <p:nvSpPr>
                        <p:cNvPr id="19" name="Rectangle 18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291526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6" name="Rectangle 25"/>
                        <p:cNvSpPr/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0" name="Rectangle 19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78870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4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7" name="Rectangle 26"/>
                        <p:cNvSpPr/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1" name="Rectangle 20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58491" y="1722603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2628044" y="1367323"/>
                      <a:ext cx="36967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/>
                        <a:t>Gates  Packard CS161 Union  Dish      </a:t>
                      </a:r>
                      <a:endParaRPr lang="en-US" dirty="0"/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951144" y="1695657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(0)</a:t>
                      </a:r>
                      <a:endParaRPr lang="en-US" sz="2400" dirty="0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2593178" y="2312970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3280522" y="2312969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2" name="Rectangle 31"/>
                        <p:cNvSpPr/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6" name="Rectangle 25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967866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3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3" name="Rectangle 32"/>
                        <p:cNvSpPr/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n w="38100">
                          <a:solidFill>
                            <a:srgbClr val="7030A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p:txBody>
                    </p:sp>
                  </mc:Choice>
                  <mc:Fallback xmlns="">
                    <p:sp>
                      <p:nvSpPr>
                        <p:cNvPr id="27" name="Rectangle 26"/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47487" y="2312969"/>
                          <a:ext cx="679621" cy="407774"/>
                        </a:xfrm>
                        <a:prstGeom prst="rect">
                          <a:avLst/>
                        </a:prstGeom>
                        <a:blipFill rotWithShape="0">
                          <a:blip r:embed="rId5"/>
                          <a:stretch>
                            <a:fillRect/>
                          </a:stretch>
                        </a:blipFill>
                        <a:ln w="38100">
                          <a:solidFill>
                            <a:srgbClr val="7030A0"/>
                          </a:solidFill>
                        </a:ln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1940140" y="2286023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(1)</a:t>
                      </a:r>
                      <a:endParaRPr lang="en-US" sz="2400" dirty="0"/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593178" y="2919927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3280522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3967866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647487" y="2919926"/>
                      <a:ext cx="679621" cy="407774"/>
                    </a:xfrm>
                    <a:prstGeom prst="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 w="38100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1940140" y="2892980"/>
                      <a:ext cx="575799" cy="46166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30000" dirty="0" smtClean="0"/>
                        <a:t>(2)</a:t>
                      </a:r>
                      <a:endParaRPr lang="en-US" sz="2400" dirty="0"/>
                    </a:p>
                  </p:txBody>
                </p:sp>
              </p:grpSp>
              <p:sp>
                <p:nvSpPr>
                  <p:cNvPr id="23" name="Rectangle 22"/>
                  <p:cNvSpPr/>
                  <p:nvPr/>
                </p:nvSpPr>
                <p:spPr>
                  <a:xfrm>
                    <a:off x="3908655" y="3083294"/>
                    <a:ext cx="679621" cy="407774"/>
                  </a:xfrm>
                  <a:prstGeom prst="rect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3810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23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3" name="Rectangle 12"/>
              <p:cNvSpPr/>
              <p:nvPr/>
            </p:nvSpPr>
            <p:spPr>
              <a:xfrm>
                <a:off x="1162119" y="3687363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849463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36807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2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16428" y="3687362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6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9081" y="3660416"/>
                <a:ext cx="5757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d</a:t>
                </a:r>
                <a:r>
                  <a:rPr lang="en-US" sz="2400" baseline="30000" dirty="0" smtClean="0"/>
                  <a:t>(3)</a:t>
                </a:r>
                <a:endParaRPr lang="en-US" sz="2400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91697" y="3692909"/>
                <a:ext cx="679621" cy="407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23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157351" y="4282681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695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32039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660" y="4282680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4313" y="4255734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d</a:t>
              </a:r>
              <a:r>
                <a:rPr lang="en-US" sz="2400" baseline="30000" dirty="0" smtClean="0"/>
                <a:t>(4)</a:t>
              </a:r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6929" y="4288227"/>
              <a:ext cx="679621" cy="40777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28650" y="1708836"/>
            <a:ext cx="4178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</a:t>
            </a:r>
            <a:r>
              <a:rPr lang="en-US" sz="2400" baseline="30000" dirty="0">
                <a:solidFill>
                  <a:srgbClr val="FF0000"/>
                </a:solidFill>
              </a:rPr>
              <a:t>(</a:t>
            </a:r>
            <a:r>
              <a:rPr lang="en-US" sz="2400" baseline="30000" dirty="0" err="1">
                <a:solidFill>
                  <a:srgbClr val="FF0000"/>
                </a:solidFill>
              </a:rPr>
              <a:t>i</a:t>
            </a:r>
            <a:r>
              <a:rPr lang="en-US" sz="2400" baseline="30000" dirty="0">
                <a:solidFill>
                  <a:srgbClr val="FF0000"/>
                </a:solidFill>
              </a:rPr>
              <a:t>)</a:t>
            </a:r>
            <a:r>
              <a:rPr lang="en-US" sz="2400" dirty="0">
                <a:solidFill>
                  <a:srgbClr val="FF0000"/>
                </a:solidFill>
              </a:rPr>
              <a:t>[v] is equal to the cost of the shortest path between s and v </a:t>
            </a:r>
            <a:r>
              <a:rPr lang="en-US" sz="2400" b="1" dirty="0">
                <a:solidFill>
                  <a:srgbClr val="FF0000"/>
                </a:solidFill>
              </a:rPr>
              <a:t>with at most </a:t>
            </a:r>
            <a:r>
              <a:rPr lang="en-US" sz="2400" b="1" dirty="0" err="1">
                <a:solidFill>
                  <a:srgbClr val="FF0000"/>
                </a:solidFill>
              </a:rPr>
              <a:t>i</a:t>
            </a:r>
            <a:r>
              <a:rPr lang="en-US" sz="2400" b="1" dirty="0">
                <a:solidFill>
                  <a:srgbClr val="FF0000"/>
                </a:solidFill>
              </a:rPr>
              <a:t> edges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  <p:cxnSp>
        <p:nvCxnSpPr>
          <p:cNvPr id="58" name="Straight Connector 57"/>
          <p:cNvCxnSpPr>
            <a:stCxn id="62" idx="4"/>
            <a:endCxn id="65" idx="0"/>
          </p:cNvCxnSpPr>
          <p:nvPr/>
        </p:nvCxnSpPr>
        <p:spPr>
          <a:xfrm flipH="1">
            <a:off x="6867261" y="1066933"/>
            <a:ext cx="1029196" cy="176579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4"/>
            <a:endCxn id="64" idx="7"/>
          </p:cNvCxnSpPr>
          <p:nvPr/>
        </p:nvCxnSpPr>
        <p:spPr>
          <a:xfrm flipH="1">
            <a:off x="7940556" y="4817510"/>
            <a:ext cx="338650" cy="1108321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7071219" y="326358"/>
            <a:ext cx="1650476" cy="7405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7717503" y="4214985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981669" y="5837593"/>
            <a:ext cx="1123406" cy="60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Dish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6191150" y="2832724"/>
            <a:ext cx="1352222" cy="495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Packard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76" idx="3"/>
          </p:cNvCxnSpPr>
          <p:nvPr/>
        </p:nvCxnSpPr>
        <p:spPr>
          <a:xfrm flipH="1">
            <a:off x="6867261" y="1921820"/>
            <a:ext cx="1324356" cy="91090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 rot="20572491">
            <a:off x="5921523" y="896500"/>
            <a:ext cx="1961955" cy="5074500"/>
          </a:xfrm>
          <a:custGeom>
            <a:avLst/>
            <a:gdLst>
              <a:gd name="connsiteX0" fmla="*/ 337885 w 2106725"/>
              <a:gd name="connsiteY0" fmla="*/ 3657600 h 3657600"/>
              <a:gd name="connsiteX1" fmla="*/ 8102 w 2106725"/>
              <a:gd name="connsiteY1" fmla="*/ 2083632 h 3657600"/>
              <a:gd name="connsiteX2" fmla="*/ 637689 w 2106725"/>
              <a:gd name="connsiteY2" fmla="*/ 434714 h 3657600"/>
              <a:gd name="connsiteX3" fmla="*/ 2106725 w 2106725"/>
              <a:gd name="connsiteY3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25" h="3657600">
                <a:moveTo>
                  <a:pt x="337885" y="3657600"/>
                </a:moveTo>
                <a:cubicBezTo>
                  <a:pt x="148010" y="3139190"/>
                  <a:pt x="-41865" y="2620780"/>
                  <a:pt x="8102" y="2083632"/>
                </a:cubicBezTo>
                <a:cubicBezTo>
                  <a:pt x="58069" y="1546484"/>
                  <a:pt x="287919" y="781986"/>
                  <a:pt x="637689" y="434714"/>
                </a:cubicBezTo>
                <a:cubicBezTo>
                  <a:pt x="987459" y="87442"/>
                  <a:pt x="2106725" y="0"/>
                  <a:pt x="2106725" y="0"/>
                </a:cubicBezTo>
              </a:path>
            </a:pathLst>
          </a:custGeom>
          <a:noFill/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04222" y="2309001"/>
            <a:ext cx="42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82035" y="1355443"/>
            <a:ext cx="80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1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408512" y="3150795"/>
            <a:ext cx="864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4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385122" y="4705591"/>
            <a:ext cx="114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chemeClr val="accent5"/>
                </a:solidFill>
              </a:rPr>
              <a:t>25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2425" y="5150622"/>
            <a:ext cx="577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20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cxnSp>
        <p:nvCxnSpPr>
          <p:cNvPr id="71" name="Straight Connector 70"/>
          <p:cNvCxnSpPr>
            <a:endCxn id="64" idx="0"/>
          </p:cNvCxnSpPr>
          <p:nvPr/>
        </p:nvCxnSpPr>
        <p:spPr>
          <a:xfrm>
            <a:off x="6867262" y="3328249"/>
            <a:ext cx="676110" cy="2509344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112058" y="3912701"/>
            <a:ext cx="1139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22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8028214" y="1595687"/>
            <a:ext cx="1115786" cy="38208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CS161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/>
          <p:cNvCxnSpPr>
            <a:stCxn id="63" idx="0"/>
            <a:endCxn id="76" idx="4"/>
          </p:cNvCxnSpPr>
          <p:nvPr/>
        </p:nvCxnSpPr>
        <p:spPr>
          <a:xfrm flipV="1">
            <a:off x="8279206" y="1977776"/>
            <a:ext cx="306901" cy="2237209"/>
          </a:xfrm>
          <a:prstGeom prst="line">
            <a:avLst/>
          </a:prstGeom>
          <a:ln w="50800">
            <a:solidFill>
              <a:schemeClr val="accent4"/>
            </a:solidFill>
            <a:headEnd type="stealth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8256551" y="416699"/>
            <a:ext cx="551611" cy="531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0</a:t>
            </a:r>
            <a:endParaRPr lang="en-US" sz="32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1" y="1157275"/>
                <a:ext cx="628650" cy="5121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6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772" y="3873175"/>
                <a:ext cx="523255" cy="5121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23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404" y="6107351"/>
                <a:ext cx="600946" cy="504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4762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94" y="3211227"/>
                <a:ext cx="616440" cy="5121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4762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358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Bellman-Ford is an example of</a:t>
            </a:r>
            <a:r>
              <a:rPr lang="mr-IN" sz="3200" dirty="0" smtClean="0"/>
              <a:t>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i="1" dirty="0" smtClean="0">
                <a:solidFill>
                  <a:srgbClr val="FF0000"/>
                </a:solidFill>
              </a:rPr>
              <a:t>Dynamic Programming!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r>
              <a:rPr lang="en-US" dirty="0" smtClean="0"/>
              <a:t>Example of Dynamic programming: 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Fibonacci numbers.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(And Bellman-Ford)</a:t>
            </a:r>
          </a:p>
          <a:p>
            <a:r>
              <a:rPr lang="en-US" dirty="0" smtClean="0"/>
              <a:t>What is dynamic programming, exactly?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And why is it called “dynamic programming”?</a:t>
            </a:r>
          </a:p>
          <a:p>
            <a:r>
              <a:rPr lang="en-US" dirty="0" smtClean="0"/>
              <a:t>Another example: Floyd-</a:t>
            </a:r>
            <a:r>
              <a:rPr lang="en-US" dirty="0" err="1" smtClean="0"/>
              <a:t>Warshall</a:t>
            </a:r>
            <a:r>
              <a:rPr lang="en-US" dirty="0" smtClean="0"/>
              <a:t> algorithm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An “all-pairs” shortest path algorithm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8343" y="1899375"/>
            <a:ext cx="3222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Today:</a:t>
            </a:r>
            <a:endParaRPr lang="en-US" sz="3200" dirty="0"/>
          </a:p>
        </p:txBody>
      </p:sp>
      <p:sp>
        <p:nvSpPr>
          <p:cNvPr id="5" name="Down Arrow 4"/>
          <p:cNvSpPr/>
          <p:nvPr/>
        </p:nvSpPr>
        <p:spPr>
          <a:xfrm rot="5125436">
            <a:off x="6328230" y="2129290"/>
            <a:ext cx="508000" cy="7547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9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Pre-Lecture exercise:</a:t>
            </a:r>
            <a:br>
              <a:rPr lang="en-US" dirty="0" smtClean="0"/>
            </a:br>
            <a:r>
              <a:rPr lang="en-US" sz="3600" dirty="0" smtClean="0"/>
              <a:t>How not to compute Fibonacci Numbers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F(n) = F(n-1) + F(n-2), with F(0) = F(1) = 1.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The first several are:</a:t>
            </a:r>
          </a:p>
          <a:p>
            <a:pPr marL="457200" lvl="1" indent="0" algn="ctr">
              <a:buNone/>
            </a:pPr>
            <a:r>
              <a:rPr lang="en-US" dirty="0" smtClean="0">
                <a:solidFill>
                  <a:schemeClr val="accent4"/>
                </a:solidFill>
              </a:rPr>
              <a:t>1, 1, 2, 3, 5, 8, 13, 21, 34, 55, 89, 144,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endParaRPr lang="en-US" dirty="0" smtClean="0">
              <a:solidFill>
                <a:schemeClr val="accent4"/>
              </a:solidFill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accent4"/>
              </a:solidFill>
            </a:endParaRPr>
          </a:p>
          <a:p>
            <a:r>
              <a:rPr lang="en-US" dirty="0" smtClean="0"/>
              <a:t>Question: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Given n, what is F(n)?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19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9028"/>
            <a:ext cx="7886700" cy="998368"/>
          </a:xfrm>
        </p:spPr>
        <p:txBody>
          <a:bodyPr/>
          <a:lstStyle/>
          <a:p>
            <a:r>
              <a:rPr lang="en-US" dirty="0" smtClean="0"/>
              <a:t>Candidate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059" y="1356185"/>
            <a:ext cx="7886700" cy="142593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b="1" dirty="0" err="1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 Fibonacci(n):    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sz="2000" b="1" dirty="0" smtClean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n == 0 or n == 1:        </a:t>
            </a:r>
            <a:endParaRPr lang="en-US" sz="2000" dirty="0" smtClean="0">
              <a:latin typeface="Courier" charset="0"/>
              <a:ea typeface="Courier" charset="0"/>
              <a:cs typeface="Courier" charset="0"/>
            </a:endParaRPr>
          </a:p>
          <a:p>
            <a:pPr lvl="2"/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1    </a:t>
            </a:r>
            <a:endParaRPr lang="en-US" dirty="0" smtClean="0">
              <a:latin typeface="Courier" charset="0"/>
              <a:ea typeface="Courier" charset="0"/>
              <a:cs typeface="Courier" charset="0"/>
            </a:endParaRPr>
          </a:p>
          <a:p>
            <a:pPr lvl="1"/>
            <a:r>
              <a:rPr lang="en-US" sz="2000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20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2000" dirty="0">
                <a:latin typeface="Courier" charset="0"/>
                <a:ea typeface="Courier" charset="0"/>
                <a:cs typeface="Courier" charset="0"/>
              </a:rPr>
              <a:t>Fibonacci(n-1) + Fibonacci(n-2)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3059" y="2904196"/>
            <a:ext cx="5240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(Seems to work, according to the </a:t>
            </a:r>
            <a:r>
              <a:rPr lang="en-US" dirty="0" err="1" smtClean="0">
                <a:solidFill>
                  <a:schemeClr val="accent4"/>
                </a:solidFill>
              </a:rPr>
              <a:t>IPython</a:t>
            </a:r>
            <a:r>
              <a:rPr lang="en-US" dirty="0" smtClean="0">
                <a:solidFill>
                  <a:schemeClr val="accent4"/>
                </a:solidFill>
              </a:rPr>
              <a:t> notebook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)</a:t>
            </a:r>
            <a:endParaRPr lang="en-US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3059" y="3395608"/>
                <a:ext cx="4003590" cy="3474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Running time? 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>
                    <a:solidFill>
                      <a:schemeClr val="accent4"/>
                    </a:solidFill>
                  </a:rPr>
                  <a:t>T(n) = T(n-1) + T(n-2) + O(1)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>
                    <a:solidFill>
                      <a:schemeClr val="accent4"/>
                    </a:solidFill>
                  </a:rPr>
                  <a:t>T(n)</a:t>
                </a:r>
                <a:r>
                  <a:rPr lang="en-US" sz="2000" dirty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4"/>
                        </a:solidFill>
                        <a:latin typeface="Cambria Math" charset="0"/>
                      </a:rPr>
                      <m:t>≥</m:t>
                    </m:r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accent4"/>
                    </a:solidFill>
                  </a:rPr>
                  <a:t>T(n-1) + T(n-2) for 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≥2</m:t>
                    </m:r>
                  </m:oMath>
                </a14:m>
                <a:endParaRPr lang="en-US" sz="2000" dirty="0" smtClean="0">
                  <a:solidFill>
                    <a:schemeClr val="accent4"/>
                  </a:solidFill>
                </a:endParaRP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/>
                  <a:t>So </a:t>
                </a:r>
                <a:r>
                  <a:rPr lang="en-US" sz="2000" dirty="0" smtClean="0">
                    <a:solidFill>
                      <a:schemeClr val="accent4"/>
                    </a:solidFill>
                  </a:rPr>
                  <a:t>T(n)</a:t>
                </a:r>
                <a:r>
                  <a:rPr lang="en-US" sz="2000" dirty="0" smtClean="0"/>
                  <a:t> grows </a:t>
                </a:r>
                <a:r>
                  <a:rPr lang="en-US" sz="2000" i="1" dirty="0" smtClean="0"/>
                  <a:t>at least </a:t>
                </a:r>
                <a:r>
                  <a:rPr lang="en-US" sz="2000" dirty="0" smtClean="0"/>
                  <a:t>as fast as the Fibonacci numbers themselves</a:t>
                </a:r>
                <a:r>
                  <a:rPr lang="mr-IN" sz="2000" dirty="0" smtClean="0"/>
                  <a:t>…</a:t>
                </a:r>
                <a:r>
                  <a:rPr lang="en-US" sz="2000" dirty="0" smtClean="0"/>
                  <a:t>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/>
                  <a:t>Fun fact, that’s like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𝜙</m:t>
                        </m:r>
                      </m:e>
                      <m:sup>
                        <m:r>
                          <a:rPr lang="en-US" sz="2000" b="0" i="1" smtClean="0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</a:rPr>
                      <m:t>𝜙</m:t>
                    </m:r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charset="0"/>
                          </a:rPr>
                          <m:t>1+√5</m:t>
                        </m:r>
                      </m:num>
                      <m:den>
                        <m:r>
                          <a:rPr lang="en-US" sz="2000" b="0" i="1" smtClean="0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 smtClean="0"/>
                  <a:t> is the golden ratio.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/>
                  <a:t>aka,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EXPONENTIALLY QUICKLY </a:t>
                </a:r>
                <a:r>
                  <a:rPr lang="en-US" sz="2000" b="1" dirty="0" smtClean="0">
                    <a:solidFill>
                      <a:srgbClr val="FF0000"/>
                    </a:solidFill>
                    <a:sym typeface="Wingdings"/>
                  </a:rPr>
                  <a:t></a:t>
                </a: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59" y="3395608"/>
                <a:ext cx="4003590" cy="3474734"/>
              </a:xfrm>
              <a:prstGeom prst="rect">
                <a:avLst/>
              </a:prstGeom>
              <a:blipFill rotWithShape="0">
                <a:blip r:embed="rId2"/>
                <a:stretch>
                  <a:fillRect l="-2435" t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931155" y="194890"/>
            <a:ext cx="2352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7030A0"/>
                </a:solidFill>
              </a:rPr>
              <a:t>See CLRS Problem 4-4 for a walkthrough of how fast </a:t>
            </a:r>
            <a:r>
              <a:rPr lang="en-US" sz="1400" smtClean="0">
                <a:solidFill>
                  <a:srgbClr val="7030A0"/>
                </a:solidFill>
              </a:rPr>
              <a:t>the Fibonacci numbers grow!</a:t>
            </a:r>
            <a:endParaRPr lang="en-US" sz="1400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063" y="233788"/>
            <a:ext cx="673934" cy="10503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432" y="3645243"/>
            <a:ext cx="4199857" cy="29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9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 bldLvl="2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accent4"/>
                </a:solidFill>
              </a:rPr>
              <a:t>What’s going on?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Consider Fib(8)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127157" y="1927655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8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770607" y="2722606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7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393093" y="2722606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496433" y="3616669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226908" y="3643313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087130" y="3643313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02509" y="3616669"/>
            <a:ext cx="889686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943599" y="4510732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49129" y="4506871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204884" y="4506871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234879" y="4506871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019931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2761735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473545" y="450687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26708" y="4515883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751572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087131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262173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940378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385221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8026743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8468497" y="5261407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841141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285984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3711657" y="526140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156500" y="5261407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1280986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642288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840243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90695" y="5261407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35939" y="5261407"/>
            <a:ext cx="556055" cy="5189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90608" y="601594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692880" y="6015943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282779" y="6085204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920315" y="6114029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4014016" y="6114029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662105" y="6090081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5488333" y="610731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5136422" y="608336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149036" y="608336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797125" y="6059420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7195558" y="610731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843647" y="608336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4568012" y="6043076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295393" y="6090081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624128" y="5849283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351509" y="589628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7706507" y="5941472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433888" y="5988477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8327943" y="6076833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8055324" y="6123838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772278" y="6470062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409814" y="6498887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6648708" y="6434524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286244" y="6463349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7865661" y="6484732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503197" y="6513557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8691565" y="649710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8329101" y="652593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8691565" y="5849283"/>
            <a:ext cx="57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etc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4572000" y="2446639"/>
            <a:ext cx="1643450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" idx="4"/>
            <a:endCxn id="6" idx="0"/>
          </p:cNvCxnSpPr>
          <p:nvPr/>
        </p:nvCxnSpPr>
        <p:spPr>
          <a:xfrm flipH="1">
            <a:off x="2837936" y="2446639"/>
            <a:ext cx="1734064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6215450" y="3241590"/>
            <a:ext cx="1725826" cy="375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" idx="4"/>
            <a:endCxn id="8" idx="0"/>
          </p:cNvCxnSpPr>
          <p:nvPr/>
        </p:nvCxnSpPr>
        <p:spPr>
          <a:xfrm flipH="1">
            <a:off x="5671751" y="3241590"/>
            <a:ext cx="543699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7941276" y="4135653"/>
            <a:ext cx="541637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" idx="4"/>
            <a:endCxn id="14" idx="0"/>
          </p:cNvCxnSpPr>
          <p:nvPr/>
        </p:nvCxnSpPr>
        <p:spPr>
          <a:xfrm flipH="1">
            <a:off x="7527323" y="4135653"/>
            <a:ext cx="413953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" idx="4"/>
            <a:endCxn id="11" idx="0"/>
          </p:cNvCxnSpPr>
          <p:nvPr/>
        </p:nvCxnSpPr>
        <p:spPr>
          <a:xfrm>
            <a:off x="5671751" y="4162297"/>
            <a:ext cx="549876" cy="34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" idx="4"/>
            <a:endCxn id="15" idx="0"/>
          </p:cNvCxnSpPr>
          <p:nvPr/>
        </p:nvCxnSpPr>
        <p:spPr>
          <a:xfrm flipH="1">
            <a:off x="5297959" y="4162297"/>
            <a:ext cx="373792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9" idx="4"/>
            <a:endCxn id="12" idx="0"/>
          </p:cNvCxnSpPr>
          <p:nvPr/>
        </p:nvCxnSpPr>
        <p:spPr>
          <a:xfrm>
            <a:off x="3531973" y="4162297"/>
            <a:ext cx="595184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4"/>
            <a:endCxn id="17" idx="0"/>
          </p:cNvCxnSpPr>
          <p:nvPr/>
        </p:nvCxnSpPr>
        <p:spPr>
          <a:xfrm flipH="1">
            <a:off x="3039763" y="4162297"/>
            <a:ext cx="492210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0" idx="4"/>
            <a:endCxn id="18" idx="0"/>
          </p:cNvCxnSpPr>
          <p:nvPr/>
        </p:nvCxnSpPr>
        <p:spPr>
          <a:xfrm>
            <a:off x="947352" y="4135653"/>
            <a:ext cx="804221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0" idx="4"/>
            <a:endCxn id="19" idx="0"/>
          </p:cNvCxnSpPr>
          <p:nvPr/>
        </p:nvCxnSpPr>
        <p:spPr>
          <a:xfrm flipH="1">
            <a:off x="804736" y="4135653"/>
            <a:ext cx="142616" cy="380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" idx="4"/>
            <a:endCxn id="10" idx="7"/>
          </p:cNvCxnSpPr>
          <p:nvPr/>
        </p:nvCxnSpPr>
        <p:spPr>
          <a:xfrm flipH="1">
            <a:off x="1261904" y="3241590"/>
            <a:ext cx="1576032" cy="451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" idx="4"/>
            <a:endCxn id="9" idx="0"/>
          </p:cNvCxnSpPr>
          <p:nvPr/>
        </p:nvCxnSpPr>
        <p:spPr>
          <a:xfrm>
            <a:off x="2837936" y="3241590"/>
            <a:ext cx="694037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2" idx="4"/>
            <a:endCxn id="30" idx="0"/>
          </p:cNvCxnSpPr>
          <p:nvPr/>
        </p:nvCxnSpPr>
        <p:spPr>
          <a:xfrm>
            <a:off x="4127157" y="5025855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2" idx="4"/>
            <a:endCxn id="29" idx="0"/>
          </p:cNvCxnSpPr>
          <p:nvPr/>
        </p:nvCxnSpPr>
        <p:spPr>
          <a:xfrm flipH="1">
            <a:off x="3989685" y="5025855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018660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881188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268615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5131143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219311" y="5017454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081839" y="5017454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455501" y="5029725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318029" y="5029725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457427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8319955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683997" y="5032296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1546525" y="5032296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758531" y="504387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621059" y="504387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36" idx="0"/>
          </p:cNvCxnSpPr>
          <p:nvPr/>
        </p:nvCxnSpPr>
        <p:spPr>
          <a:xfrm>
            <a:off x="2005402" y="5769846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36" idx="0"/>
          </p:cNvCxnSpPr>
          <p:nvPr/>
        </p:nvCxnSpPr>
        <p:spPr>
          <a:xfrm>
            <a:off x="2005402" y="5769846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20" idx="4"/>
          </p:cNvCxnSpPr>
          <p:nvPr/>
        </p:nvCxnSpPr>
        <p:spPr>
          <a:xfrm>
            <a:off x="2029600" y="5780391"/>
            <a:ext cx="403071" cy="3879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20" idx="4"/>
            <a:endCxn id="37" idx="0"/>
          </p:cNvCxnSpPr>
          <p:nvPr/>
        </p:nvCxnSpPr>
        <p:spPr>
          <a:xfrm flipH="1">
            <a:off x="1882543" y="5780391"/>
            <a:ext cx="147057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39" idx="0"/>
          </p:cNvCxnSpPr>
          <p:nvPr/>
        </p:nvCxnSpPr>
        <p:spPr>
          <a:xfrm flipH="1">
            <a:off x="3109978" y="5784509"/>
            <a:ext cx="235101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endCxn id="39" idx="0"/>
          </p:cNvCxnSpPr>
          <p:nvPr/>
        </p:nvCxnSpPr>
        <p:spPr>
          <a:xfrm flipH="1">
            <a:off x="3109978" y="5784509"/>
            <a:ext cx="235102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816436" y="5745458"/>
            <a:ext cx="102780" cy="48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336948" y="5780391"/>
            <a:ext cx="241395" cy="35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29" idx="4"/>
            <a:endCxn id="40" idx="0"/>
          </p:cNvCxnSpPr>
          <p:nvPr/>
        </p:nvCxnSpPr>
        <p:spPr>
          <a:xfrm>
            <a:off x="3989685" y="5780391"/>
            <a:ext cx="213994" cy="333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30" idx="4"/>
            <a:endCxn id="49" idx="0"/>
          </p:cNvCxnSpPr>
          <p:nvPr/>
        </p:nvCxnSpPr>
        <p:spPr>
          <a:xfrm>
            <a:off x="4434528" y="5780391"/>
            <a:ext cx="50528" cy="309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30" idx="4"/>
            <a:endCxn id="48" idx="0"/>
          </p:cNvCxnSpPr>
          <p:nvPr/>
        </p:nvCxnSpPr>
        <p:spPr>
          <a:xfrm>
            <a:off x="4434528" y="5780391"/>
            <a:ext cx="349983" cy="26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22" idx="4"/>
            <a:endCxn id="43" idx="0"/>
          </p:cNvCxnSpPr>
          <p:nvPr/>
        </p:nvCxnSpPr>
        <p:spPr>
          <a:xfrm flipH="1">
            <a:off x="5326085" y="5780391"/>
            <a:ext cx="214116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22" idx="4"/>
            <a:endCxn id="42" idx="0"/>
          </p:cNvCxnSpPr>
          <p:nvPr/>
        </p:nvCxnSpPr>
        <p:spPr>
          <a:xfrm>
            <a:off x="5540201" y="5780391"/>
            <a:ext cx="13779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27" idx="4"/>
            <a:endCxn id="45" idx="0"/>
          </p:cNvCxnSpPr>
          <p:nvPr/>
        </p:nvCxnSpPr>
        <p:spPr>
          <a:xfrm flipH="1">
            <a:off x="5986788" y="5780391"/>
            <a:ext cx="132381" cy="279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7" idx="4"/>
            <a:endCxn id="44" idx="0"/>
          </p:cNvCxnSpPr>
          <p:nvPr/>
        </p:nvCxnSpPr>
        <p:spPr>
          <a:xfrm>
            <a:off x="6119169" y="5780391"/>
            <a:ext cx="219530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28" idx="4"/>
            <a:endCxn id="51" idx="0"/>
          </p:cNvCxnSpPr>
          <p:nvPr/>
        </p:nvCxnSpPr>
        <p:spPr>
          <a:xfrm flipH="1">
            <a:off x="6541172" y="5780391"/>
            <a:ext cx="22840" cy="115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28" idx="4"/>
            <a:endCxn id="50" idx="0"/>
          </p:cNvCxnSpPr>
          <p:nvPr/>
        </p:nvCxnSpPr>
        <p:spPr>
          <a:xfrm>
            <a:off x="6564012" y="5780391"/>
            <a:ext cx="276615" cy="68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23" idx="4"/>
            <a:endCxn id="47" idx="7"/>
          </p:cNvCxnSpPr>
          <p:nvPr/>
        </p:nvCxnSpPr>
        <p:spPr>
          <a:xfrm flipH="1">
            <a:off x="7167422" y="5780391"/>
            <a:ext cx="50984" cy="355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23" idx="4"/>
            <a:endCxn id="46" idx="0"/>
          </p:cNvCxnSpPr>
          <p:nvPr/>
        </p:nvCxnSpPr>
        <p:spPr>
          <a:xfrm>
            <a:off x="7218406" y="5780391"/>
            <a:ext cx="16681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4" idx="4"/>
            <a:endCxn id="53" idx="0"/>
          </p:cNvCxnSpPr>
          <p:nvPr/>
        </p:nvCxnSpPr>
        <p:spPr>
          <a:xfrm flipH="1">
            <a:off x="7623551" y="5780391"/>
            <a:ext cx="39698" cy="208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24" idx="4"/>
            <a:endCxn id="52" idx="0"/>
          </p:cNvCxnSpPr>
          <p:nvPr/>
        </p:nvCxnSpPr>
        <p:spPr>
          <a:xfrm>
            <a:off x="7663249" y="5780391"/>
            <a:ext cx="259757" cy="1610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stCxn id="25" idx="4"/>
            <a:endCxn id="55" idx="0"/>
          </p:cNvCxnSpPr>
          <p:nvPr/>
        </p:nvCxnSpPr>
        <p:spPr>
          <a:xfrm flipH="1">
            <a:off x="8244987" y="5780391"/>
            <a:ext cx="59784" cy="343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>
            <a:stCxn id="25" idx="4"/>
            <a:endCxn id="54" idx="0"/>
          </p:cNvCxnSpPr>
          <p:nvPr/>
        </p:nvCxnSpPr>
        <p:spPr>
          <a:xfrm>
            <a:off x="8304771" y="5780391"/>
            <a:ext cx="239671" cy="296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>
            <a:off x="6040813" y="404533"/>
            <a:ext cx="2530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That’s a lot of repeated computation!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8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94" y="-125908"/>
            <a:ext cx="7886700" cy="1325563"/>
          </a:xfrm>
        </p:spPr>
        <p:txBody>
          <a:bodyPr/>
          <a:lstStyle/>
          <a:p>
            <a:r>
              <a:rPr lang="en-US" dirty="0" smtClean="0"/>
              <a:t>Maybe this would be better: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939114" y="1039255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8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39114" y="1950888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7</a:t>
            </a: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39114" y="2862521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105928" y="3631353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077098" y="4379448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1383957" y="1558239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1383957" y="2469872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1383957" y="3381505"/>
            <a:ext cx="0" cy="249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3" idx="4"/>
            <a:endCxn id="26" idx="0"/>
          </p:cNvCxnSpPr>
          <p:nvPr/>
        </p:nvCxnSpPr>
        <p:spPr>
          <a:xfrm flipH="1">
            <a:off x="1369542" y="4150337"/>
            <a:ext cx="14415" cy="229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1077098" y="4943239"/>
            <a:ext cx="556057" cy="4448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33" name="Oval 132"/>
          <p:cNvSpPr/>
          <p:nvPr/>
        </p:nvSpPr>
        <p:spPr>
          <a:xfrm>
            <a:off x="1091513" y="5483130"/>
            <a:ext cx="527225" cy="3693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134" name="Oval 133"/>
          <p:cNvSpPr/>
          <p:nvPr/>
        </p:nvSpPr>
        <p:spPr>
          <a:xfrm>
            <a:off x="1138885" y="5947507"/>
            <a:ext cx="401596" cy="37490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135" name="Oval 134"/>
          <p:cNvSpPr/>
          <p:nvPr/>
        </p:nvSpPr>
        <p:spPr>
          <a:xfrm>
            <a:off x="1165462" y="6417458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cxnSp>
        <p:nvCxnSpPr>
          <p:cNvPr id="138" name="Straight Connector 137"/>
          <p:cNvCxnSpPr>
            <a:stCxn id="26" idx="4"/>
            <a:endCxn id="130" idx="0"/>
          </p:cNvCxnSpPr>
          <p:nvPr/>
        </p:nvCxnSpPr>
        <p:spPr>
          <a:xfrm flipH="1">
            <a:off x="1355127" y="4898432"/>
            <a:ext cx="14415" cy="44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33" idx="0"/>
            <a:endCxn id="130" idx="4"/>
          </p:cNvCxnSpPr>
          <p:nvPr/>
        </p:nvCxnSpPr>
        <p:spPr>
          <a:xfrm flipV="1">
            <a:off x="1355126" y="5388085"/>
            <a:ext cx="1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4" idx="0"/>
            <a:endCxn id="133" idx="4"/>
          </p:cNvCxnSpPr>
          <p:nvPr/>
        </p:nvCxnSpPr>
        <p:spPr>
          <a:xfrm flipV="1">
            <a:off x="1339683" y="5852462"/>
            <a:ext cx="15443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35" idx="0"/>
            <a:endCxn id="134" idx="4"/>
          </p:cNvCxnSpPr>
          <p:nvPr/>
        </p:nvCxnSpPr>
        <p:spPr>
          <a:xfrm flipH="1" flipV="1">
            <a:off x="1339683" y="6322413"/>
            <a:ext cx="15442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Freeform 94"/>
          <p:cNvSpPr/>
          <p:nvPr/>
        </p:nvSpPr>
        <p:spPr>
          <a:xfrm>
            <a:off x="1383957" y="1581665"/>
            <a:ext cx="741413" cy="1297459"/>
          </a:xfrm>
          <a:custGeom>
            <a:avLst/>
            <a:gdLst>
              <a:gd name="connsiteX0" fmla="*/ 12357 w 741413"/>
              <a:gd name="connsiteY0" fmla="*/ 0 h 1297459"/>
              <a:gd name="connsiteX1" fmla="*/ 741405 w 741413"/>
              <a:gd name="connsiteY1" fmla="*/ 556054 h 1297459"/>
              <a:gd name="connsiteX2" fmla="*/ 0 w 741413"/>
              <a:gd name="connsiteY2" fmla="*/ 1297459 h 129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413" h="1297459">
                <a:moveTo>
                  <a:pt x="12357" y="0"/>
                </a:moveTo>
                <a:cubicBezTo>
                  <a:pt x="377911" y="169905"/>
                  <a:pt x="743465" y="339811"/>
                  <a:pt x="741405" y="556054"/>
                </a:cubicBezTo>
                <a:cubicBezTo>
                  <a:pt x="739346" y="772297"/>
                  <a:pt x="369673" y="1034878"/>
                  <a:pt x="0" y="129745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1408670" y="2508422"/>
            <a:ext cx="717307" cy="1149178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>
            <a:off x="1433383" y="3374191"/>
            <a:ext cx="659032" cy="1111312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1440598" y="4131680"/>
            <a:ext cx="659032" cy="9188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1408670" y="4845231"/>
            <a:ext cx="659032" cy="6960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>
            <a:off x="1413311" y="5373302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1369541" y="5847858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2764117" y="1124969"/>
            <a:ext cx="6215449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fasterFibonacci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(n):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F = [1,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, None, None, </a:t>
            </a:r>
            <a:r>
              <a:rPr lang="mr-IN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, None ]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1400" dirty="0" smtClean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\\ F has length n</a:t>
            </a:r>
            <a:endParaRPr lang="en-US" dirty="0" smtClean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= 2, </a:t>
            </a:r>
            <a:r>
              <a:rPr lang="mr-IN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, n: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F[</a:t>
            </a:r>
            <a:r>
              <a:rPr lang="en-US" dirty="0" err="1" smtClean="0"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] = F[i-1] + F[i-2]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dirty="0" smtClean="0">
                <a:latin typeface="Courier" charset="0"/>
                <a:ea typeface="Courier" charset="0"/>
                <a:cs typeface="Courier" charset="0"/>
              </a:rPr>
              <a:t> F[n]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764117" y="2903454"/>
            <a:ext cx="4563440" cy="37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Much better running time!</a:t>
            </a:r>
            <a:endParaRPr lang="en-US" dirty="0"/>
          </a:p>
        </p:txBody>
      </p:sp>
      <p:pic>
        <p:nvPicPr>
          <p:cNvPr id="103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765" y="3327400"/>
            <a:ext cx="51054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2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was an example of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657985">
            <a:off x="110970" y="1731369"/>
            <a:ext cx="8922058" cy="3631763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</a:t>
            </a:r>
          </a:p>
          <a:p>
            <a:pPr algn="ctr"/>
            <a:r>
              <a:rPr lang="en-US" sz="115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Programming!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793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b="1" i="1" dirty="0" smtClean="0">
                <a:solidFill>
                  <a:srgbClr val="FF0000"/>
                </a:solidFill>
              </a:rPr>
              <a:t>dynamic programming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an algorithm design paradigm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like divide-and-conquer is an algorithm design paradigm.</a:t>
            </a:r>
          </a:p>
          <a:p>
            <a:r>
              <a:rPr lang="en-US" dirty="0" smtClean="0"/>
              <a:t>Usually it is for solving </a:t>
            </a:r>
            <a:r>
              <a:rPr lang="en-US" b="1" dirty="0" smtClean="0">
                <a:solidFill>
                  <a:schemeClr val="accent1"/>
                </a:solidFill>
              </a:rPr>
              <a:t>optimization problems</a:t>
            </a:r>
          </a:p>
          <a:p>
            <a:pPr lvl="1"/>
            <a:r>
              <a:rPr lang="en-US" dirty="0" err="1" smtClean="0">
                <a:solidFill>
                  <a:schemeClr val="accent4"/>
                </a:solidFill>
              </a:rPr>
              <a:t>eg</a:t>
            </a:r>
            <a:r>
              <a:rPr lang="en-US" dirty="0" smtClean="0">
                <a:solidFill>
                  <a:schemeClr val="accent4"/>
                </a:solidFill>
              </a:rPr>
              <a:t>, </a:t>
            </a:r>
            <a:r>
              <a:rPr lang="en-US" b="1" i="1" dirty="0" smtClean="0">
                <a:solidFill>
                  <a:schemeClr val="accent4"/>
                </a:solidFill>
              </a:rPr>
              <a:t>shortest </a:t>
            </a:r>
            <a:r>
              <a:rPr lang="en-US" dirty="0" smtClean="0">
                <a:solidFill>
                  <a:schemeClr val="accent4"/>
                </a:solidFill>
              </a:rPr>
              <a:t>path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(Fibonacci numbers aren’t an optimization problem, but they are a good example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173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087" y="605483"/>
            <a:ext cx="9071404" cy="889686"/>
          </a:xfrm>
        </p:spPr>
        <p:txBody>
          <a:bodyPr/>
          <a:lstStyle/>
          <a:p>
            <a:r>
              <a:rPr lang="en-US" dirty="0" smtClean="0"/>
              <a:t>Elements of dynamic programming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8012" y="2459162"/>
                <a:ext cx="8379425" cy="329925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Big problems break up into sub-problems.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Fibonacci: F(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) for 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≤</m:t>
                    </m:r>
                  </m:oMath>
                </a14:m>
                <a:r>
                  <a:rPr lang="en-US" dirty="0" smtClean="0">
                    <a:solidFill>
                      <a:schemeClr val="accent4"/>
                    </a:solidFill>
                  </a:rPr>
                  <a:t> n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Bellman-Ford: Shortest paths with at most 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i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 edges for </a:t>
                </a:r>
                <a:r>
                  <a:rPr lang="en-US" dirty="0">
                    <a:solidFill>
                      <a:schemeClr val="accent4"/>
                    </a:solidFill>
                  </a:rPr>
                  <a:t>i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charset="0"/>
                      </a:rPr>
                      <m:t>≤</m:t>
                    </m:r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 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n  </a:t>
                </a:r>
              </a:p>
              <a:p>
                <a:r>
                  <a:rPr lang="en-US" dirty="0" smtClean="0"/>
                  <a:t>The solution to a problem can be expressed in terms of solutions to smaller sub-problems</a:t>
                </a:r>
                <a:r>
                  <a:rPr lang="en-US" dirty="0"/>
                  <a:t>.</a:t>
                </a:r>
                <a:endParaRPr lang="en-US" dirty="0" smtClean="0"/>
              </a:p>
              <a:p>
                <a:pPr marL="685800" lvl="3">
                  <a:spcBef>
                    <a:spcPts val="1000"/>
                  </a:spcBef>
                </a:pPr>
                <a:r>
                  <a:rPr lang="en-US" sz="2400" dirty="0" smtClean="0">
                    <a:solidFill>
                      <a:schemeClr val="accent4"/>
                    </a:solidFill>
                  </a:rPr>
                  <a:t>Fibonacci: </a:t>
                </a:r>
              </a:p>
              <a:p>
                <a:pPr marL="457200" lvl="3" indent="0" algn="ctr">
                  <a:spcBef>
                    <a:spcPts val="1000"/>
                  </a:spcBef>
                  <a:buNone/>
                </a:pPr>
                <a:r>
                  <a:rPr lang="en-US" sz="2400" dirty="0" smtClean="0"/>
                  <a:t>F(i+1) = </a:t>
                </a:r>
                <a:r>
                  <a:rPr lang="en-US" sz="2400" dirty="0" smtClean="0">
                    <a:solidFill>
                      <a:srgbClr val="FF8200"/>
                    </a:solidFill>
                  </a:rPr>
                  <a:t>F(</a:t>
                </a:r>
                <a:r>
                  <a:rPr lang="en-US" sz="2400" dirty="0" err="1" smtClean="0">
                    <a:solidFill>
                      <a:srgbClr val="FF82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8200"/>
                    </a:solidFill>
                  </a:rPr>
                  <a:t>)</a:t>
                </a:r>
                <a:r>
                  <a:rPr lang="en-US" sz="2400" dirty="0" smtClean="0"/>
                  <a:t> +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F(i-1)</a:t>
                </a:r>
              </a:p>
              <a:p>
                <a:pPr marL="685800" lvl="3">
                  <a:spcBef>
                    <a:spcPts val="1000"/>
                  </a:spcBef>
                </a:pPr>
                <a:r>
                  <a:rPr lang="en-US" sz="2400" dirty="0" smtClean="0">
                    <a:solidFill>
                      <a:schemeClr val="accent4"/>
                    </a:solidFill>
                  </a:rPr>
                  <a:t>Bellman-Ford: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</a:p>
              <a:p>
                <a:pPr marL="457200" lvl="3" indent="0" algn="ctr">
                  <a:spcBef>
                    <a:spcPts val="1000"/>
                  </a:spcBef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r>
                  <a:rPr lang="en-US" sz="2400" baseline="30000" dirty="0" smtClean="0">
                    <a:solidFill>
                      <a:schemeClr val="tx1"/>
                    </a:solidFill>
                  </a:rPr>
                  <a:t>(i+1)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[v]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min{ </a:t>
                </a:r>
                <a:r>
                  <a:rPr lang="en-US" sz="2400" dirty="0" smtClean="0">
                    <a:solidFill>
                      <a:srgbClr val="FF8200"/>
                    </a:solidFill>
                  </a:rPr>
                  <a:t>d</a:t>
                </a:r>
                <a:r>
                  <a:rPr lang="en-US" sz="2400" baseline="30000" dirty="0" smtClean="0">
                    <a:solidFill>
                      <a:srgbClr val="FF8200"/>
                    </a:solidFill>
                  </a:rPr>
                  <a:t>(</a:t>
                </a:r>
                <a:r>
                  <a:rPr lang="en-US" sz="2400" baseline="30000" dirty="0" err="1" smtClean="0">
                    <a:solidFill>
                      <a:srgbClr val="FF8200"/>
                    </a:solidFill>
                  </a:rPr>
                  <a:t>i</a:t>
                </a:r>
                <a:r>
                  <a:rPr lang="en-US" sz="2400" baseline="30000" dirty="0" smtClean="0">
                    <a:solidFill>
                      <a:srgbClr val="FF8200"/>
                    </a:solidFill>
                  </a:rPr>
                  <a:t>)</a:t>
                </a:r>
                <a:r>
                  <a:rPr lang="en-US" sz="2400" dirty="0" smtClean="0">
                    <a:solidFill>
                      <a:srgbClr val="FF8200"/>
                    </a:solidFill>
                  </a:rPr>
                  <a:t>[v]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,  </a:t>
                </a:r>
                <a:r>
                  <a:rPr lang="en-US" sz="2400" dirty="0" err="1" smtClean="0"/>
                  <a:t>min</a:t>
                </a:r>
                <a:r>
                  <a:rPr lang="en-US" sz="2400" baseline="-25000" dirty="0" err="1" smtClean="0"/>
                  <a:t>u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{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d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baseline="300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[u]  </a:t>
                </a:r>
                <a:r>
                  <a:rPr lang="en-US" sz="2400" dirty="0"/>
                  <a:t>+ </a:t>
                </a:r>
                <a:r>
                  <a:rPr lang="en-US" sz="2400" dirty="0" smtClean="0"/>
                  <a:t>weight(</a:t>
                </a:r>
                <a:r>
                  <a:rPr lang="en-US" sz="2400" dirty="0" err="1" smtClean="0"/>
                  <a:t>u,v</a:t>
                </a:r>
                <a:r>
                  <a:rPr lang="en-US" sz="2400" dirty="0" smtClean="0"/>
                  <a:t>)} </a:t>
                </a:r>
                <a:r>
                  <a:rPr lang="en-US" sz="2400" dirty="0"/>
                  <a:t>}  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12" y="2459162"/>
                <a:ext cx="8379425" cy="3299253"/>
              </a:xfrm>
              <a:blipFill rotWithShape="0">
                <a:blip r:embed="rId2"/>
                <a:stretch>
                  <a:fillRect l="-1164" t="-4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32087" y="1512035"/>
            <a:ext cx="631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 </a:t>
            </a:r>
            <a:r>
              <a:rPr lang="en-US" sz="3200" dirty="0" smtClean="0">
                <a:solidFill>
                  <a:schemeClr val="accent1"/>
                </a:solidFill>
              </a:rPr>
              <a:t>Optimal sub-structure</a:t>
            </a:r>
            <a:r>
              <a:rPr lang="en-US" sz="32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3004" y="5980837"/>
            <a:ext cx="2458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8200"/>
                </a:solidFill>
              </a:rPr>
              <a:t>Shortest path with at most </a:t>
            </a:r>
            <a:r>
              <a:rPr lang="en-US" dirty="0" err="1" smtClean="0">
                <a:solidFill>
                  <a:srgbClr val="FF8200"/>
                </a:solidFill>
              </a:rPr>
              <a:t>i</a:t>
            </a:r>
            <a:r>
              <a:rPr lang="en-US" dirty="0" smtClean="0">
                <a:solidFill>
                  <a:srgbClr val="FF8200"/>
                </a:solidFill>
              </a:rPr>
              <a:t> edges from s to v </a:t>
            </a:r>
            <a:endParaRPr lang="en-US" dirty="0">
              <a:solidFill>
                <a:srgbClr val="FF8200"/>
              </a:solidFill>
            </a:endParaRPr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V="1">
            <a:off x="3342502" y="5548185"/>
            <a:ext cx="703949" cy="432652"/>
          </a:xfrm>
          <a:prstGeom prst="straightConnector1">
            <a:avLst/>
          </a:prstGeom>
          <a:ln>
            <a:solidFill>
              <a:srgbClr val="FF8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67789" y="6005717"/>
            <a:ext cx="2679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Shortest path with at most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edges from s to u.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H="1" flipV="1">
            <a:off x="5511117" y="5548185"/>
            <a:ext cx="696288" cy="457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39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287" y="593125"/>
            <a:ext cx="9071404" cy="889686"/>
          </a:xfrm>
        </p:spPr>
        <p:txBody>
          <a:bodyPr/>
          <a:lstStyle/>
          <a:p>
            <a:r>
              <a:rPr lang="en-US" dirty="0" smtClean="0"/>
              <a:t>Elements of dynamic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323072"/>
            <a:ext cx="8379425" cy="5708822"/>
          </a:xfrm>
        </p:spPr>
        <p:txBody>
          <a:bodyPr>
            <a:normAutofit/>
          </a:bodyPr>
          <a:lstStyle/>
          <a:p>
            <a:r>
              <a:rPr lang="en-US" dirty="0" smtClean="0"/>
              <a:t>The sub-problems overlap a lot.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Fibonacci:</a:t>
            </a:r>
          </a:p>
          <a:p>
            <a:pPr lvl="2"/>
            <a:r>
              <a:rPr lang="en-US" dirty="0" smtClean="0"/>
              <a:t>Lots of different </a:t>
            </a:r>
            <a:r>
              <a:rPr lang="en-US" dirty="0" smtClean="0">
                <a:solidFill>
                  <a:srgbClr val="FF0000"/>
                </a:solidFill>
              </a:rPr>
              <a:t>F[j] </a:t>
            </a:r>
            <a:r>
              <a:rPr lang="en-US" dirty="0" smtClean="0"/>
              <a:t>will use </a:t>
            </a:r>
            <a:r>
              <a:rPr lang="en-US" dirty="0" smtClean="0">
                <a:solidFill>
                  <a:srgbClr val="FF0000"/>
                </a:solidFill>
              </a:rPr>
              <a:t>F[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]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Bellman-Ford:</a:t>
            </a:r>
          </a:p>
          <a:p>
            <a:pPr lvl="2"/>
            <a:r>
              <a:rPr lang="en-US" dirty="0"/>
              <a:t>Lots of different entries of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baseline="30000" dirty="0" smtClean="0">
                <a:solidFill>
                  <a:srgbClr val="FF0000"/>
                </a:solidFill>
              </a:rPr>
              <a:t>(i+1)</a:t>
            </a:r>
            <a:r>
              <a:rPr lang="en-US" dirty="0" smtClean="0"/>
              <a:t> will use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baseline="30000" dirty="0" smtClean="0">
                <a:solidFill>
                  <a:srgbClr val="FF0000"/>
                </a:solidFill>
              </a:rPr>
              <a:t>(</a:t>
            </a:r>
            <a:r>
              <a:rPr lang="en-US" baseline="30000" dirty="0" err="1" smtClean="0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[v].</a:t>
            </a: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This means that we can save time by solving a sub-problem just once and storing the answer.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087" y="1512035"/>
            <a:ext cx="631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r>
              <a:rPr lang="en-US" sz="3200" dirty="0" smtClean="0"/>
              <a:t>. </a:t>
            </a:r>
            <a:r>
              <a:rPr lang="en-US" sz="3200" dirty="0" smtClean="0">
                <a:solidFill>
                  <a:schemeClr val="accent1"/>
                </a:solidFill>
              </a:rPr>
              <a:t>Overlapping sub-problems: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890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017" y="358347"/>
            <a:ext cx="9071404" cy="889686"/>
          </a:xfrm>
        </p:spPr>
        <p:txBody>
          <a:bodyPr/>
          <a:lstStyle/>
          <a:p>
            <a:r>
              <a:rPr lang="en-US" dirty="0" smtClean="0"/>
              <a:t>Elements of dynamic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12" y="1248033"/>
            <a:ext cx="8379425" cy="5708822"/>
          </a:xfrm>
        </p:spPr>
        <p:txBody>
          <a:bodyPr>
            <a:normAutofit/>
          </a:bodyPr>
          <a:lstStyle/>
          <a:p>
            <a:r>
              <a:rPr lang="en-US" dirty="0" smtClean="0"/>
              <a:t>Optimal substructure.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Optimal solutions to sub-problems are sub-solutions to the optimal solution of the original problem.</a:t>
            </a:r>
          </a:p>
          <a:p>
            <a:r>
              <a:rPr lang="en-US" dirty="0" smtClean="0"/>
              <a:t>Overlapping </a:t>
            </a:r>
            <a:r>
              <a:rPr lang="en-US" dirty="0" err="1" smtClean="0"/>
              <a:t>subproblems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The </a:t>
            </a:r>
            <a:r>
              <a:rPr lang="en-US" dirty="0" err="1" smtClean="0">
                <a:solidFill>
                  <a:schemeClr val="accent4"/>
                </a:solidFill>
              </a:rPr>
              <a:t>subproblems</a:t>
            </a:r>
            <a:r>
              <a:rPr lang="en-US" dirty="0" smtClean="0">
                <a:solidFill>
                  <a:schemeClr val="accent4"/>
                </a:solidFill>
              </a:rPr>
              <a:t> show up again and again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r>
              <a:rPr lang="en-US" dirty="0" smtClean="0"/>
              <a:t>Using these properties, we can design a </a:t>
            </a:r>
            <a:r>
              <a:rPr lang="en-US" b="1" i="1" dirty="0" smtClean="0">
                <a:solidFill>
                  <a:srgbClr val="FF0000"/>
                </a:solidFill>
              </a:rPr>
              <a:t>dynamic programming </a:t>
            </a:r>
            <a:r>
              <a:rPr lang="en-US" dirty="0" smtClean="0"/>
              <a:t>algorithm: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Keep a </a:t>
            </a:r>
            <a:r>
              <a:rPr lang="en-US" dirty="0">
                <a:solidFill>
                  <a:schemeClr val="accent4"/>
                </a:solidFill>
              </a:rPr>
              <a:t>table of solutions to the smaller </a:t>
            </a:r>
            <a:r>
              <a:rPr lang="en-US" dirty="0" smtClean="0">
                <a:solidFill>
                  <a:schemeClr val="accent4"/>
                </a:solidFill>
              </a:rPr>
              <a:t>problems.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Use the solutions in the table to solve bigger problems.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At the end we can use information we collected along the way to find the </a:t>
            </a:r>
            <a:r>
              <a:rPr lang="en-US" dirty="0" smtClean="0">
                <a:solidFill>
                  <a:schemeClr val="accent4"/>
                </a:solidFill>
              </a:rPr>
              <a:t>solution to the whole thing.</a:t>
            </a:r>
            <a:endParaRPr lang="en-US" dirty="0">
              <a:solidFill>
                <a:schemeClr val="accent4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944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ways to </a:t>
            </a:r>
            <a:r>
              <a:rPr lang="en-US" dirty="0" smtClean="0">
                <a:solidFill>
                  <a:schemeClr val="accent4"/>
                </a:solidFill>
              </a:rPr>
              <a:t>think about and/or implement </a:t>
            </a:r>
            <a:r>
              <a:rPr lang="en-US" dirty="0" smtClean="0"/>
              <a:t>DP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10100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Top down</a:t>
            </a: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Bottom up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524" y="2806300"/>
            <a:ext cx="5067815" cy="38658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36723" y="6376772"/>
            <a:ext cx="5251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ig Caslon Medium" charset="0"/>
                <a:ea typeface="Big Caslon Medium" charset="0"/>
                <a:cs typeface="Big Caslon Medium" charset="0"/>
              </a:rPr>
              <a:t>This picture isn’t </a:t>
            </a:r>
            <a:r>
              <a:rPr lang="en-US" smtClean="0">
                <a:latin typeface="Big Caslon Medium" charset="0"/>
                <a:ea typeface="Big Caslon Medium" charset="0"/>
                <a:cs typeface="Big Caslon Medium" charset="0"/>
              </a:rPr>
              <a:t>hugely relevant but I like it.</a:t>
            </a:r>
            <a:endParaRPr lang="en-US">
              <a:latin typeface="Big Caslon Medium" charset="0"/>
              <a:ea typeface="Big Caslon Medium" charset="0"/>
              <a:cs typeface="Big Caslon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54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up approach</a:t>
            </a:r>
            <a:br>
              <a:rPr lang="en-US" dirty="0" smtClean="0"/>
            </a:br>
            <a:r>
              <a:rPr lang="en-US" sz="2800" dirty="0" smtClean="0">
                <a:solidFill>
                  <a:srgbClr val="7030A0"/>
                </a:solidFill>
              </a:rPr>
              <a:t>what we just saw.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173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For Fibonacci:</a:t>
            </a:r>
          </a:p>
          <a:p>
            <a:r>
              <a:rPr lang="en-US" dirty="0" smtClean="0"/>
              <a:t>Solve the small problems first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fill in F[0],F[1]</a:t>
            </a:r>
          </a:p>
          <a:p>
            <a:r>
              <a:rPr lang="en-US" dirty="0" smtClean="0"/>
              <a:t>Then bigger problems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fill in F[2]</a:t>
            </a:r>
          </a:p>
          <a:p>
            <a:r>
              <a:rPr lang="mr-IN" dirty="0" smtClean="0"/>
              <a:t>…</a:t>
            </a:r>
            <a:endParaRPr lang="en-US" dirty="0"/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fill in </a:t>
            </a:r>
            <a:r>
              <a:rPr lang="en-US" dirty="0" smtClean="0">
                <a:solidFill>
                  <a:schemeClr val="accent1"/>
                </a:solidFill>
              </a:rPr>
              <a:t>F[n-1]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Then </a:t>
            </a:r>
            <a:r>
              <a:rPr lang="en-US" dirty="0" smtClean="0"/>
              <a:t>finally solve the real problem.</a:t>
            </a:r>
            <a:endParaRPr lang="en-US" dirty="0"/>
          </a:p>
          <a:p>
            <a:pPr lvl="1"/>
            <a:r>
              <a:rPr lang="en-US" dirty="0">
                <a:solidFill>
                  <a:schemeClr val="accent4"/>
                </a:solidFill>
              </a:rPr>
              <a:t>fill in </a:t>
            </a:r>
            <a:r>
              <a:rPr lang="en-US" dirty="0" smtClean="0">
                <a:solidFill>
                  <a:schemeClr val="accent4"/>
                </a:solidFill>
              </a:rPr>
              <a:t>F[n]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10596">
            <a:off x="6269081" y="766105"/>
            <a:ext cx="2777899" cy="211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up approach</a:t>
            </a:r>
            <a:br>
              <a:rPr lang="en-US" dirty="0" smtClean="0"/>
            </a:br>
            <a:r>
              <a:rPr lang="en-US" sz="2800" dirty="0">
                <a:solidFill>
                  <a:srgbClr val="7030A0"/>
                </a:solidFill>
              </a:rPr>
              <a:t>what we just saw.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7173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For Bellman-Ford:</a:t>
            </a:r>
          </a:p>
          <a:p>
            <a:r>
              <a:rPr lang="en-US" dirty="0" smtClean="0"/>
              <a:t>Solve the small problems first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fill in d</a:t>
            </a:r>
            <a:r>
              <a:rPr lang="en-US" baseline="30000" dirty="0" smtClean="0">
                <a:solidFill>
                  <a:schemeClr val="accent5"/>
                </a:solidFill>
              </a:rPr>
              <a:t>(0)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endParaRPr lang="en-US" dirty="0" smtClean="0">
              <a:solidFill>
                <a:schemeClr val="accent5"/>
              </a:solidFill>
            </a:endParaRPr>
          </a:p>
          <a:p>
            <a:r>
              <a:rPr lang="en-US" dirty="0" smtClean="0"/>
              <a:t>Then bigger problems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fill in d</a:t>
            </a:r>
            <a:r>
              <a:rPr lang="en-US" baseline="30000" dirty="0" smtClean="0">
                <a:solidFill>
                  <a:schemeClr val="accent6"/>
                </a:solidFill>
              </a:rPr>
              <a:t>(1)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</a:p>
          <a:p>
            <a:r>
              <a:rPr lang="mr-IN" dirty="0" smtClean="0"/>
              <a:t>…</a:t>
            </a:r>
            <a:endParaRPr lang="en-US" dirty="0"/>
          </a:p>
          <a:p>
            <a:r>
              <a:rPr lang="en-US" dirty="0"/>
              <a:t>Then bigger problems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fill in </a:t>
            </a: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en-US" baseline="30000" dirty="0" smtClean="0">
                <a:solidFill>
                  <a:schemeClr val="accent1"/>
                </a:solidFill>
              </a:rPr>
              <a:t>(n-2)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Then </a:t>
            </a:r>
            <a:r>
              <a:rPr lang="en-US" dirty="0" smtClean="0"/>
              <a:t>finally solve the real problem.</a:t>
            </a:r>
            <a:endParaRPr lang="en-US" dirty="0"/>
          </a:p>
          <a:p>
            <a:pPr lvl="1"/>
            <a:r>
              <a:rPr lang="en-US" dirty="0">
                <a:solidFill>
                  <a:schemeClr val="accent4"/>
                </a:solidFill>
              </a:rPr>
              <a:t>fill in </a:t>
            </a:r>
            <a:r>
              <a:rPr lang="en-US" dirty="0" smtClean="0">
                <a:solidFill>
                  <a:schemeClr val="accent4"/>
                </a:solidFill>
              </a:rPr>
              <a:t>d</a:t>
            </a:r>
            <a:r>
              <a:rPr lang="en-US" baseline="30000" dirty="0" smtClean="0">
                <a:solidFill>
                  <a:schemeClr val="accent4"/>
                </a:solidFill>
              </a:rPr>
              <a:t>(n-1)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10596">
            <a:off x="6269081" y="766105"/>
            <a:ext cx="2777899" cy="211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9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6019285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Think of it like a recursive algorithm.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To solve the big problem:</a:t>
            </a:r>
          </a:p>
          <a:p>
            <a:pPr lvl="1"/>
            <a:r>
              <a:rPr lang="en-US" dirty="0" err="1" smtClean="0">
                <a:solidFill>
                  <a:schemeClr val="accent4"/>
                </a:solidFill>
              </a:rPr>
              <a:t>Recurse</a:t>
            </a:r>
            <a:r>
              <a:rPr lang="en-US" dirty="0" smtClean="0">
                <a:solidFill>
                  <a:schemeClr val="accent4"/>
                </a:solidFill>
              </a:rPr>
              <a:t> to solve smaller problems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Those </a:t>
            </a:r>
            <a:r>
              <a:rPr lang="en-US" dirty="0" err="1" smtClean="0">
                <a:solidFill>
                  <a:schemeClr val="accent4"/>
                </a:solidFill>
              </a:rPr>
              <a:t>recurse</a:t>
            </a:r>
            <a:r>
              <a:rPr lang="en-US" dirty="0" smtClean="0">
                <a:solidFill>
                  <a:schemeClr val="accent4"/>
                </a:solidFill>
              </a:rPr>
              <a:t> to solve smaller problems</a:t>
            </a:r>
          </a:p>
          <a:p>
            <a:pPr lvl="3"/>
            <a:r>
              <a:rPr lang="en-US" dirty="0" smtClean="0">
                <a:solidFill>
                  <a:schemeClr val="accent4"/>
                </a:solidFill>
              </a:rPr>
              <a:t>etc..</a:t>
            </a: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r>
              <a:rPr lang="en-US" dirty="0" smtClean="0"/>
              <a:t>The difference from divide and conquer:</a:t>
            </a:r>
          </a:p>
          <a:p>
            <a:pPr lvl="1"/>
            <a:r>
              <a:rPr lang="en-US" b="1" dirty="0" smtClean="0">
                <a:solidFill>
                  <a:schemeClr val="accent4"/>
                </a:solidFill>
              </a:rPr>
              <a:t>Memo-</a:t>
            </a:r>
            <a:r>
              <a:rPr lang="en-US" b="1" dirty="0" err="1" smtClean="0">
                <a:solidFill>
                  <a:schemeClr val="accent4"/>
                </a:solidFill>
              </a:rPr>
              <a:t>ization</a:t>
            </a:r>
            <a:endParaRPr lang="en-US" b="1" dirty="0" smtClean="0">
              <a:solidFill>
                <a:schemeClr val="accent4"/>
              </a:solidFill>
            </a:endParaRP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Keep track of what small problems you’ve already solved to prevent re-solving the same problem twice.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910" y="4275437"/>
            <a:ext cx="2062187" cy="20759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66882" y="534595"/>
            <a:ext cx="2777899" cy="211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dirty="0" smtClean="0"/>
              <a:t>Example of top-down Fibonacci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325564"/>
            <a:ext cx="7886700" cy="25791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define a global list F = [1,1,None, None, </a:t>
            </a:r>
            <a:r>
              <a:rPr lang="mr-IN" sz="1800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, None]</a:t>
            </a:r>
          </a:p>
          <a:p>
            <a:r>
              <a:rPr lang="en-US" sz="1800" b="1" dirty="0" err="1" smtClean="0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Fibonacci(n):</a:t>
            </a:r>
          </a:p>
          <a:p>
            <a:pPr lvl="1"/>
            <a:r>
              <a:rPr lang="en-US" sz="1800" b="1" dirty="0" smtClean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F[n] != None:</a:t>
            </a:r>
          </a:p>
          <a:p>
            <a:pPr lvl="2"/>
            <a:r>
              <a:rPr lang="en-US" sz="1800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F[n]    </a:t>
            </a:r>
          </a:p>
          <a:p>
            <a:pPr lvl="1"/>
            <a:r>
              <a:rPr lang="en-US" sz="1800" b="1" dirty="0" smtClean="0">
                <a:latin typeface="Courier" charset="0"/>
                <a:ea typeface="Courier" charset="0"/>
                <a:cs typeface="Courier" charset="0"/>
              </a:rPr>
              <a:t>else:</a:t>
            </a:r>
          </a:p>
          <a:p>
            <a:pPr lvl="2"/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F[n] = Fibonacci(n-1) + Fibonacci(n-2)</a:t>
            </a:r>
          </a:p>
          <a:p>
            <a:pPr lvl="1"/>
            <a:r>
              <a:rPr lang="en-US" sz="1800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800" dirty="0" smtClean="0">
                <a:latin typeface="Courier" charset="0"/>
                <a:ea typeface="Courier" charset="0"/>
                <a:cs typeface="Courier" charset="0"/>
              </a:rPr>
              <a:t> F[n]</a:t>
            </a:r>
            <a:endParaRPr lang="en-US" sz="1800" dirty="0">
              <a:latin typeface="Courier" charset="0"/>
              <a:ea typeface="Courier" charset="0"/>
              <a:cs typeface="Courier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322" y="3452620"/>
            <a:ext cx="5105400" cy="353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74" y="4282106"/>
            <a:ext cx="2032198" cy="20321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1436367">
            <a:off x="817939" y="4809174"/>
            <a:ext cx="19022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Memo-</a:t>
            </a:r>
            <a:r>
              <a:rPr lang="en-US" sz="1600" dirty="0" err="1" smtClean="0">
                <a:latin typeface="Chalkboard" charset="0"/>
                <a:ea typeface="Chalkboard" charset="0"/>
                <a:cs typeface="Chalkboard" charset="0"/>
              </a:rPr>
              <a:t>ization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: Keeps track (in F) of the stuff you’ve already done.</a:t>
            </a:r>
            <a:endParaRPr lang="en-US" sz="1600" dirty="0"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9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138517" y="3153262"/>
            <a:ext cx="8979438" cy="2587134"/>
          </a:xfrm>
          <a:custGeom>
            <a:avLst/>
            <a:gdLst>
              <a:gd name="connsiteX0" fmla="*/ 775883 w 8979438"/>
              <a:gd name="connsiteY0" fmla="*/ 34781 h 2587134"/>
              <a:gd name="connsiteX1" fmla="*/ 108618 w 8979438"/>
              <a:gd name="connsiteY1" fmla="*/ 108922 h 2587134"/>
              <a:gd name="connsiteX2" fmla="*/ 34478 w 8979438"/>
              <a:gd name="connsiteY2" fmla="*/ 627906 h 2587134"/>
              <a:gd name="connsiteX3" fmla="*/ 454607 w 8979438"/>
              <a:gd name="connsiteY3" fmla="*/ 1023322 h 2587134"/>
              <a:gd name="connsiteX4" fmla="*/ 1257797 w 8979438"/>
              <a:gd name="connsiteY4" fmla="*/ 739116 h 2587134"/>
              <a:gd name="connsiteX5" fmla="*/ 2617040 w 8979438"/>
              <a:gd name="connsiteY5" fmla="*/ 862684 h 2587134"/>
              <a:gd name="connsiteX6" fmla="*/ 3407872 w 8979438"/>
              <a:gd name="connsiteY6" fmla="*/ 1468165 h 2587134"/>
              <a:gd name="connsiteX7" fmla="*/ 4149278 w 8979438"/>
              <a:gd name="connsiteY7" fmla="*/ 1801797 h 2587134"/>
              <a:gd name="connsiteX8" fmla="*/ 4569407 w 8979438"/>
              <a:gd name="connsiteY8" fmla="*/ 1381668 h 2587134"/>
              <a:gd name="connsiteX9" fmla="*/ 4853613 w 8979438"/>
              <a:gd name="connsiteY9" fmla="*/ 949181 h 2587134"/>
              <a:gd name="connsiteX10" fmla="*/ 5372597 w 8979438"/>
              <a:gd name="connsiteY10" fmla="*/ 1072749 h 2587134"/>
              <a:gd name="connsiteX11" fmla="*/ 5730942 w 8979438"/>
              <a:gd name="connsiteY11" fmla="*/ 1727657 h 2587134"/>
              <a:gd name="connsiteX12" fmla="*/ 7090186 w 8979438"/>
              <a:gd name="connsiteY12" fmla="*/ 1715300 h 2587134"/>
              <a:gd name="connsiteX13" fmla="*/ 7992229 w 8979438"/>
              <a:gd name="connsiteY13" fmla="*/ 1777084 h 2587134"/>
              <a:gd name="connsiteX14" fmla="*/ 8288791 w 8979438"/>
              <a:gd name="connsiteY14" fmla="*/ 2518489 h 2587134"/>
              <a:gd name="connsiteX15" fmla="*/ 8844845 w 8979438"/>
              <a:gd name="connsiteY15" fmla="*/ 2469062 h 2587134"/>
              <a:gd name="connsiteX16" fmla="*/ 8931342 w 8979438"/>
              <a:gd name="connsiteY16" fmla="*/ 1764727 h 2587134"/>
              <a:gd name="connsiteX17" fmla="*/ 8214651 w 8979438"/>
              <a:gd name="connsiteY17" fmla="*/ 1715300 h 2587134"/>
              <a:gd name="connsiteX18" fmla="*/ 7806878 w 8979438"/>
              <a:gd name="connsiteY18" fmla="*/ 1542306 h 2587134"/>
              <a:gd name="connsiteX19" fmla="*/ 7460888 w 8979438"/>
              <a:gd name="connsiteY19" fmla="*/ 1085106 h 2587134"/>
              <a:gd name="connsiteX20" fmla="*/ 5595018 w 8979438"/>
              <a:gd name="connsiteY20" fmla="*/ 949181 h 2587134"/>
              <a:gd name="connsiteX21" fmla="*/ 4581764 w 8979438"/>
              <a:gd name="connsiteY21" fmla="*/ 702046 h 2587134"/>
              <a:gd name="connsiteX22" fmla="*/ 3420229 w 8979438"/>
              <a:gd name="connsiteY22" fmla="*/ 1072749 h 2587134"/>
              <a:gd name="connsiteX23" fmla="*/ 2382261 w 8979438"/>
              <a:gd name="connsiteY23" fmla="*/ 541408 h 2587134"/>
              <a:gd name="connsiteX24" fmla="*/ 775883 w 8979438"/>
              <a:gd name="connsiteY24" fmla="*/ 34781 h 258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979438" h="2587134">
                <a:moveTo>
                  <a:pt x="775883" y="34781"/>
                </a:moveTo>
                <a:cubicBezTo>
                  <a:pt x="396943" y="-37300"/>
                  <a:pt x="232185" y="10068"/>
                  <a:pt x="108618" y="108922"/>
                </a:cubicBezTo>
                <a:cubicBezTo>
                  <a:pt x="-14949" y="207776"/>
                  <a:pt x="-23187" y="475506"/>
                  <a:pt x="34478" y="627906"/>
                </a:cubicBezTo>
                <a:cubicBezTo>
                  <a:pt x="92143" y="780306"/>
                  <a:pt x="250721" y="1004787"/>
                  <a:pt x="454607" y="1023322"/>
                </a:cubicBezTo>
                <a:cubicBezTo>
                  <a:pt x="658493" y="1041857"/>
                  <a:pt x="897392" y="765889"/>
                  <a:pt x="1257797" y="739116"/>
                </a:cubicBezTo>
                <a:cubicBezTo>
                  <a:pt x="1618203" y="712343"/>
                  <a:pt x="2258694" y="741176"/>
                  <a:pt x="2617040" y="862684"/>
                </a:cubicBezTo>
                <a:cubicBezTo>
                  <a:pt x="2975386" y="984192"/>
                  <a:pt x="3152499" y="1311646"/>
                  <a:pt x="3407872" y="1468165"/>
                </a:cubicBezTo>
                <a:cubicBezTo>
                  <a:pt x="3663245" y="1624684"/>
                  <a:pt x="3955689" y="1816213"/>
                  <a:pt x="4149278" y="1801797"/>
                </a:cubicBezTo>
                <a:cubicBezTo>
                  <a:pt x="4342867" y="1787381"/>
                  <a:pt x="4452018" y="1523771"/>
                  <a:pt x="4569407" y="1381668"/>
                </a:cubicBezTo>
                <a:cubicBezTo>
                  <a:pt x="4686796" y="1239565"/>
                  <a:pt x="4719748" y="1000667"/>
                  <a:pt x="4853613" y="949181"/>
                </a:cubicBezTo>
                <a:cubicBezTo>
                  <a:pt x="4987478" y="897695"/>
                  <a:pt x="5226376" y="943003"/>
                  <a:pt x="5372597" y="1072749"/>
                </a:cubicBezTo>
                <a:cubicBezTo>
                  <a:pt x="5518819" y="1202495"/>
                  <a:pt x="5444677" y="1620565"/>
                  <a:pt x="5730942" y="1727657"/>
                </a:cubicBezTo>
                <a:cubicBezTo>
                  <a:pt x="6017207" y="1834749"/>
                  <a:pt x="6713305" y="1707062"/>
                  <a:pt x="7090186" y="1715300"/>
                </a:cubicBezTo>
                <a:cubicBezTo>
                  <a:pt x="7467067" y="1723538"/>
                  <a:pt x="7792462" y="1643219"/>
                  <a:pt x="7992229" y="1777084"/>
                </a:cubicBezTo>
                <a:cubicBezTo>
                  <a:pt x="8191997" y="1910949"/>
                  <a:pt x="8146688" y="2403159"/>
                  <a:pt x="8288791" y="2518489"/>
                </a:cubicBezTo>
                <a:cubicBezTo>
                  <a:pt x="8430894" y="2633819"/>
                  <a:pt x="8737753" y="2594689"/>
                  <a:pt x="8844845" y="2469062"/>
                </a:cubicBezTo>
                <a:cubicBezTo>
                  <a:pt x="8951937" y="2343435"/>
                  <a:pt x="9036374" y="1890354"/>
                  <a:pt x="8931342" y="1764727"/>
                </a:cubicBezTo>
                <a:cubicBezTo>
                  <a:pt x="8826310" y="1639100"/>
                  <a:pt x="8402062" y="1752370"/>
                  <a:pt x="8214651" y="1715300"/>
                </a:cubicBezTo>
                <a:cubicBezTo>
                  <a:pt x="8027240" y="1678230"/>
                  <a:pt x="7932505" y="1647338"/>
                  <a:pt x="7806878" y="1542306"/>
                </a:cubicBezTo>
                <a:cubicBezTo>
                  <a:pt x="7681251" y="1437274"/>
                  <a:pt x="7829531" y="1183960"/>
                  <a:pt x="7460888" y="1085106"/>
                </a:cubicBezTo>
                <a:cubicBezTo>
                  <a:pt x="7092245" y="986252"/>
                  <a:pt x="6074872" y="1013024"/>
                  <a:pt x="5595018" y="949181"/>
                </a:cubicBezTo>
                <a:cubicBezTo>
                  <a:pt x="5115164" y="885338"/>
                  <a:pt x="4944229" y="681451"/>
                  <a:pt x="4581764" y="702046"/>
                </a:cubicBezTo>
                <a:cubicBezTo>
                  <a:pt x="4219299" y="722641"/>
                  <a:pt x="3786813" y="1099522"/>
                  <a:pt x="3420229" y="1072749"/>
                </a:cubicBezTo>
                <a:cubicBezTo>
                  <a:pt x="3053645" y="1045976"/>
                  <a:pt x="2822985" y="716462"/>
                  <a:pt x="2382261" y="541408"/>
                </a:cubicBezTo>
                <a:cubicBezTo>
                  <a:pt x="1941537" y="366354"/>
                  <a:pt x="1154823" y="106862"/>
                  <a:pt x="775883" y="34781"/>
                </a:cubicBezTo>
                <a:close/>
              </a:path>
            </a:pathLst>
          </a:custGeom>
          <a:solidFill>
            <a:srgbClr val="ECDBF5"/>
          </a:solidFill>
          <a:ln w="5715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2732967" y="3163292"/>
            <a:ext cx="6152023" cy="1859819"/>
          </a:xfrm>
          <a:custGeom>
            <a:avLst/>
            <a:gdLst>
              <a:gd name="connsiteX0" fmla="*/ 10233 w 6152023"/>
              <a:gd name="connsiteY0" fmla="*/ 383097 h 1859819"/>
              <a:gd name="connsiteX1" fmla="*/ 319152 w 6152023"/>
              <a:gd name="connsiteY1" fmla="*/ 38 h 1859819"/>
              <a:gd name="connsiteX2" fmla="*/ 1876103 w 6152023"/>
              <a:gd name="connsiteY2" fmla="*/ 358384 h 1859819"/>
              <a:gd name="connsiteX3" fmla="*/ 2456871 w 6152023"/>
              <a:gd name="connsiteY3" fmla="*/ 185389 h 1859819"/>
              <a:gd name="connsiteX4" fmla="*/ 3272417 w 6152023"/>
              <a:gd name="connsiteY4" fmla="*/ 185389 h 1859819"/>
              <a:gd name="connsiteX5" fmla="*/ 4013822 w 6152023"/>
              <a:gd name="connsiteY5" fmla="*/ 617876 h 1859819"/>
              <a:gd name="connsiteX6" fmla="*/ 5830265 w 6152023"/>
              <a:gd name="connsiteY6" fmla="*/ 939151 h 1859819"/>
              <a:gd name="connsiteX7" fmla="*/ 6139184 w 6152023"/>
              <a:gd name="connsiteY7" fmla="*/ 1519919 h 1859819"/>
              <a:gd name="connsiteX8" fmla="*/ 5669628 w 6152023"/>
              <a:gd name="connsiteY8" fmla="*/ 1841194 h 1859819"/>
              <a:gd name="connsiteX9" fmla="*/ 4644017 w 6152023"/>
              <a:gd name="connsiteY9" fmla="*/ 976222 h 1859819"/>
              <a:gd name="connsiteX10" fmla="*/ 3049995 w 6152023"/>
              <a:gd name="connsiteY10" fmla="*/ 852654 h 1859819"/>
              <a:gd name="connsiteX11" fmla="*/ 2271519 w 6152023"/>
              <a:gd name="connsiteY11" fmla="*/ 827940 h 1859819"/>
              <a:gd name="connsiteX12" fmla="*/ 1443617 w 6152023"/>
              <a:gd name="connsiteY12" fmla="*/ 543735 h 1859819"/>
              <a:gd name="connsiteX13" fmla="*/ 1048201 w 6152023"/>
              <a:gd name="connsiteY13" fmla="*/ 877367 h 1859819"/>
              <a:gd name="connsiteX14" fmla="*/ 170871 w 6152023"/>
              <a:gd name="connsiteY14" fmla="*/ 865011 h 1859819"/>
              <a:gd name="connsiteX15" fmla="*/ 10233 w 6152023"/>
              <a:gd name="connsiteY15" fmla="*/ 383097 h 185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52023" h="1859819">
                <a:moveTo>
                  <a:pt x="10233" y="383097"/>
                </a:moveTo>
                <a:cubicBezTo>
                  <a:pt x="34947" y="238935"/>
                  <a:pt x="8174" y="4157"/>
                  <a:pt x="319152" y="38"/>
                </a:cubicBezTo>
                <a:cubicBezTo>
                  <a:pt x="630130" y="-4081"/>
                  <a:pt x="1519817" y="327492"/>
                  <a:pt x="1876103" y="358384"/>
                </a:cubicBezTo>
                <a:cubicBezTo>
                  <a:pt x="2232389" y="389276"/>
                  <a:pt x="2224152" y="214222"/>
                  <a:pt x="2456871" y="185389"/>
                </a:cubicBezTo>
                <a:cubicBezTo>
                  <a:pt x="2689590" y="156556"/>
                  <a:pt x="3012925" y="113308"/>
                  <a:pt x="3272417" y="185389"/>
                </a:cubicBezTo>
                <a:cubicBezTo>
                  <a:pt x="3531909" y="257470"/>
                  <a:pt x="3587514" y="492249"/>
                  <a:pt x="4013822" y="617876"/>
                </a:cubicBezTo>
                <a:cubicBezTo>
                  <a:pt x="4440130" y="743503"/>
                  <a:pt x="5476038" y="788810"/>
                  <a:pt x="5830265" y="939151"/>
                </a:cubicBezTo>
                <a:cubicBezTo>
                  <a:pt x="6184492" y="1089492"/>
                  <a:pt x="6165957" y="1369579"/>
                  <a:pt x="6139184" y="1519919"/>
                </a:cubicBezTo>
                <a:cubicBezTo>
                  <a:pt x="6112411" y="1670259"/>
                  <a:pt x="5918822" y="1931810"/>
                  <a:pt x="5669628" y="1841194"/>
                </a:cubicBezTo>
                <a:cubicBezTo>
                  <a:pt x="5420434" y="1750578"/>
                  <a:pt x="5080622" y="1140979"/>
                  <a:pt x="4644017" y="976222"/>
                </a:cubicBezTo>
                <a:cubicBezTo>
                  <a:pt x="4207412" y="811465"/>
                  <a:pt x="3445411" y="877368"/>
                  <a:pt x="3049995" y="852654"/>
                </a:cubicBezTo>
                <a:cubicBezTo>
                  <a:pt x="2654579" y="827940"/>
                  <a:pt x="2539249" y="879426"/>
                  <a:pt x="2271519" y="827940"/>
                </a:cubicBezTo>
                <a:cubicBezTo>
                  <a:pt x="2003789" y="776454"/>
                  <a:pt x="1647503" y="535497"/>
                  <a:pt x="1443617" y="543735"/>
                </a:cubicBezTo>
                <a:cubicBezTo>
                  <a:pt x="1239731" y="551973"/>
                  <a:pt x="1260325" y="823821"/>
                  <a:pt x="1048201" y="877367"/>
                </a:cubicBezTo>
                <a:cubicBezTo>
                  <a:pt x="836077" y="930913"/>
                  <a:pt x="347985" y="943270"/>
                  <a:pt x="170871" y="865011"/>
                </a:cubicBezTo>
                <a:cubicBezTo>
                  <a:pt x="-6243" y="786752"/>
                  <a:pt x="-14481" y="527259"/>
                  <a:pt x="10233" y="38309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904952" y="2145999"/>
            <a:ext cx="6741763" cy="2059438"/>
          </a:xfrm>
          <a:custGeom>
            <a:avLst/>
            <a:gdLst>
              <a:gd name="connsiteX0" fmla="*/ 381048 w 6741763"/>
              <a:gd name="connsiteY0" fmla="*/ 102931 h 2059438"/>
              <a:gd name="connsiteX1" fmla="*/ 84486 w 6741763"/>
              <a:gd name="connsiteY1" fmla="*/ 387136 h 2059438"/>
              <a:gd name="connsiteX2" fmla="*/ 59772 w 6741763"/>
              <a:gd name="connsiteY2" fmla="*/ 844336 h 2059438"/>
              <a:gd name="connsiteX3" fmla="*/ 813534 w 6741763"/>
              <a:gd name="connsiteY3" fmla="*/ 1153255 h 2059438"/>
              <a:gd name="connsiteX4" fmla="*/ 2506410 w 6741763"/>
              <a:gd name="connsiteY4" fmla="*/ 1140898 h 2059438"/>
              <a:gd name="connsiteX5" fmla="*/ 3816226 w 6741763"/>
              <a:gd name="connsiteY5" fmla="*/ 1066758 h 2059438"/>
              <a:gd name="connsiteX6" fmla="*/ 4878907 w 6741763"/>
              <a:gd name="connsiteY6" fmla="*/ 1350963 h 2059438"/>
              <a:gd name="connsiteX7" fmla="*/ 5373178 w 6741763"/>
              <a:gd name="connsiteY7" fmla="*/ 1820520 h 2059438"/>
              <a:gd name="connsiteX8" fmla="*/ 5991016 w 6741763"/>
              <a:gd name="connsiteY8" fmla="*/ 2055298 h 2059438"/>
              <a:gd name="connsiteX9" fmla="*/ 6645924 w 6741763"/>
              <a:gd name="connsiteY9" fmla="*/ 1635169 h 2059438"/>
              <a:gd name="connsiteX10" fmla="*/ 6584140 w 6741763"/>
              <a:gd name="connsiteY10" fmla="*/ 1066758 h 2059438"/>
              <a:gd name="connsiteX11" fmla="*/ 5212540 w 6741763"/>
              <a:gd name="connsiteY11" fmla="*/ 967904 h 2059438"/>
              <a:gd name="connsiteX12" fmla="*/ 4359924 w 6741763"/>
              <a:gd name="connsiteY12" fmla="*/ 1054401 h 2059438"/>
              <a:gd name="connsiteX13" fmla="*/ 2543480 w 6741763"/>
              <a:gd name="connsiteY13" fmla="*/ 733125 h 2059438"/>
              <a:gd name="connsiteX14" fmla="*/ 615826 w 6741763"/>
              <a:gd name="connsiteY14" fmla="*/ 41147 h 2059438"/>
              <a:gd name="connsiteX15" fmla="*/ 381048 w 6741763"/>
              <a:gd name="connsiteY15" fmla="*/ 102931 h 205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41763" h="2059438">
                <a:moveTo>
                  <a:pt x="381048" y="102931"/>
                </a:moveTo>
                <a:cubicBezTo>
                  <a:pt x="292491" y="160596"/>
                  <a:pt x="138032" y="263569"/>
                  <a:pt x="84486" y="387136"/>
                </a:cubicBezTo>
                <a:cubicBezTo>
                  <a:pt x="30940" y="510704"/>
                  <a:pt x="-61736" y="716650"/>
                  <a:pt x="59772" y="844336"/>
                </a:cubicBezTo>
                <a:cubicBezTo>
                  <a:pt x="181280" y="972022"/>
                  <a:pt x="405761" y="1103828"/>
                  <a:pt x="813534" y="1153255"/>
                </a:cubicBezTo>
                <a:cubicBezTo>
                  <a:pt x="1221307" y="1202682"/>
                  <a:pt x="2005961" y="1155314"/>
                  <a:pt x="2506410" y="1140898"/>
                </a:cubicBezTo>
                <a:cubicBezTo>
                  <a:pt x="3006859" y="1126482"/>
                  <a:pt x="3420810" y="1031747"/>
                  <a:pt x="3816226" y="1066758"/>
                </a:cubicBezTo>
                <a:cubicBezTo>
                  <a:pt x="4211642" y="1101769"/>
                  <a:pt x="4619415" y="1225336"/>
                  <a:pt x="4878907" y="1350963"/>
                </a:cubicBezTo>
                <a:cubicBezTo>
                  <a:pt x="5138399" y="1476590"/>
                  <a:pt x="5187827" y="1703131"/>
                  <a:pt x="5373178" y="1820520"/>
                </a:cubicBezTo>
                <a:cubicBezTo>
                  <a:pt x="5558529" y="1937909"/>
                  <a:pt x="5778892" y="2086190"/>
                  <a:pt x="5991016" y="2055298"/>
                </a:cubicBezTo>
                <a:cubicBezTo>
                  <a:pt x="6203140" y="2024406"/>
                  <a:pt x="6547070" y="1799926"/>
                  <a:pt x="6645924" y="1635169"/>
                </a:cubicBezTo>
                <a:cubicBezTo>
                  <a:pt x="6744778" y="1470412"/>
                  <a:pt x="6823037" y="1177969"/>
                  <a:pt x="6584140" y="1066758"/>
                </a:cubicBezTo>
                <a:cubicBezTo>
                  <a:pt x="6345243" y="955547"/>
                  <a:pt x="5583243" y="969964"/>
                  <a:pt x="5212540" y="967904"/>
                </a:cubicBezTo>
                <a:cubicBezTo>
                  <a:pt x="4841837" y="965845"/>
                  <a:pt x="4804767" y="1093531"/>
                  <a:pt x="4359924" y="1054401"/>
                </a:cubicBezTo>
                <a:cubicBezTo>
                  <a:pt x="3915081" y="1015271"/>
                  <a:pt x="3167496" y="902001"/>
                  <a:pt x="2543480" y="733125"/>
                </a:cubicBezTo>
                <a:cubicBezTo>
                  <a:pt x="1919464" y="564249"/>
                  <a:pt x="978291" y="140001"/>
                  <a:pt x="615826" y="41147"/>
                </a:cubicBezTo>
                <a:cubicBezTo>
                  <a:pt x="253361" y="-57707"/>
                  <a:pt x="469605" y="45266"/>
                  <a:pt x="381048" y="102931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82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609" y="339104"/>
            <a:ext cx="7886700" cy="1325563"/>
          </a:xfrm>
        </p:spPr>
        <p:txBody>
          <a:bodyPr/>
          <a:lstStyle/>
          <a:p>
            <a:r>
              <a:rPr lang="en-US" dirty="0" smtClean="0"/>
              <a:t>Memo-</a:t>
            </a:r>
            <a:r>
              <a:rPr lang="en-US" dirty="0" err="1" smtClean="0"/>
              <a:t>ization</a:t>
            </a:r>
            <a:r>
              <a:rPr lang="en-US" dirty="0" smtClean="0"/>
              <a:t> visualization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003589" y="1690689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8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47039" y="2485640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7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69525" y="2485640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372865" y="3379703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103340" y="3406347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963562" y="3406347"/>
            <a:ext cx="889686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78941" y="3379703"/>
            <a:ext cx="889686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820031" y="4273766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725561" y="4269905"/>
            <a:ext cx="556055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081316" y="4269905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11311" y="4269905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896363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2638167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349977" y="4269905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403140" y="4278917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628004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963563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138605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816810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261653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7903175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8344929" y="5024441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717573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162416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3588089" y="5024441"/>
            <a:ext cx="556055" cy="51898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032932" y="5024441"/>
            <a:ext cx="556055" cy="51898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1157418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518720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716675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67127" y="5024441"/>
            <a:ext cx="556055" cy="51898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12371" y="5024441"/>
            <a:ext cx="556055" cy="5189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967040" y="5778976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569312" y="5778977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159211" y="5848238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796747" y="5877063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3890448" y="5877063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538537" y="5853115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5364765" y="5870350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5012854" y="5846402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025468" y="584640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673557" y="5822454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7071990" y="5870350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720079" y="5846402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4444444" y="5806110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171825" y="5853115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6500560" y="5612317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227941" y="565932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7582939" y="5704506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310320" y="5751511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8204375" y="5839867"/>
            <a:ext cx="432998" cy="420273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931756" y="5886872"/>
            <a:ext cx="379326" cy="35603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4648710" y="623309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286246" y="626192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6525140" y="6197558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162676" y="6226383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7742093" y="6247766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379629" y="6276591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8567997" y="6260140"/>
            <a:ext cx="379326" cy="34932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8205533" y="6288965"/>
            <a:ext cx="379326" cy="34932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8567997" y="5612317"/>
            <a:ext cx="57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etc</a:t>
            </a:r>
            <a:endParaRPr lang="en-US" dirty="0"/>
          </a:p>
        </p:txBody>
      </p:sp>
      <p:cxnSp>
        <p:nvCxnSpPr>
          <p:cNvPr id="66" name="Straight Connector 65"/>
          <p:cNvCxnSpPr>
            <a:stCxn id="4" idx="4"/>
            <a:endCxn id="5" idx="0"/>
          </p:cNvCxnSpPr>
          <p:nvPr/>
        </p:nvCxnSpPr>
        <p:spPr>
          <a:xfrm>
            <a:off x="4448432" y="2209673"/>
            <a:ext cx="1643450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" idx="4"/>
            <a:endCxn id="6" idx="0"/>
          </p:cNvCxnSpPr>
          <p:nvPr/>
        </p:nvCxnSpPr>
        <p:spPr>
          <a:xfrm flipH="1">
            <a:off x="2714368" y="2209673"/>
            <a:ext cx="1734064" cy="275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" idx="4"/>
            <a:endCxn id="7" idx="0"/>
          </p:cNvCxnSpPr>
          <p:nvPr/>
        </p:nvCxnSpPr>
        <p:spPr>
          <a:xfrm>
            <a:off x="6091882" y="3004624"/>
            <a:ext cx="1725826" cy="375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" idx="4"/>
            <a:endCxn id="8" idx="0"/>
          </p:cNvCxnSpPr>
          <p:nvPr/>
        </p:nvCxnSpPr>
        <p:spPr>
          <a:xfrm flipH="1">
            <a:off x="5548183" y="3004624"/>
            <a:ext cx="543699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" idx="4"/>
            <a:endCxn id="13" idx="0"/>
          </p:cNvCxnSpPr>
          <p:nvPr/>
        </p:nvCxnSpPr>
        <p:spPr>
          <a:xfrm>
            <a:off x="7817708" y="3898687"/>
            <a:ext cx="541637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7" idx="4"/>
            <a:endCxn id="14" idx="0"/>
          </p:cNvCxnSpPr>
          <p:nvPr/>
        </p:nvCxnSpPr>
        <p:spPr>
          <a:xfrm flipH="1">
            <a:off x="7403755" y="3898687"/>
            <a:ext cx="413953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8" idx="4"/>
            <a:endCxn id="11" idx="0"/>
          </p:cNvCxnSpPr>
          <p:nvPr/>
        </p:nvCxnSpPr>
        <p:spPr>
          <a:xfrm>
            <a:off x="5548183" y="3925331"/>
            <a:ext cx="549876" cy="348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8" idx="4"/>
            <a:endCxn id="15" idx="0"/>
          </p:cNvCxnSpPr>
          <p:nvPr/>
        </p:nvCxnSpPr>
        <p:spPr>
          <a:xfrm flipH="1">
            <a:off x="5174391" y="3925331"/>
            <a:ext cx="373792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9" idx="4"/>
            <a:endCxn id="12" idx="0"/>
          </p:cNvCxnSpPr>
          <p:nvPr/>
        </p:nvCxnSpPr>
        <p:spPr>
          <a:xfrm>
            <a:off x="3408405" y="3925331"/>
            <a:ext cx="595184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9" idx="4"/>
            <a:endCxn id="17" idx="0"/>
          </p:cNvCxnSpPr>
          <p:nvPr/>
        </p:nvCxnSpPr>
        <p:spPr>
          <a:xfrm flipH="1">
            <a:off x="2916195" y="3925331"/>
            <a:ext cx="492210" cy="344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0" idx="4"/>
            <a:endCxn id="18" idx="0"/>
          </p:cNvCxnSpPr>
          <p:nvPr/>
        </p:nvCxnSpPr>
        <p:spPr>
          <a:xfrm>
            <a:off x="823784" y="3898687"/>
            <a:ext cx="804221" cy="37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0" idx="4"/>
            <a:endCxn id="19" idx="0"/>
          </p:cNvCxnSpPr>
          <p:nvPr/>
        </p:nvCxnSpPr>
        <p:spPr>
          <a:xfrm flipH="1">
            <a:off x="681168" y="3898687"/>
            <a:ext cx="142616" cy="380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" idx="4"/>
            <a:endCxn id="10" idx="7"/>
          </p:cNvCxnSpPr>
          <p:nvPr/>
        </p:nvCxnSpPr>
        <p:spPr>
          <a:xfrm flipH="1">
            <a:off x="1138336" y="3004624"/>
            <a:ext cx="1576032" cy="4510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" idx="4"/>
            <a:endCxn id="9" idx="0"/>
          </p:cNvCxnSpPr>
          <p:nvPr/>
        </p:nvCxnSpPr>
        <p:spPr>
          <a:xfrm>
            <a:off x="2714368" y="3004624"/>
            <a:ext cx="694037" cy="401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2" idx="4"/>
            <a:endCxn id="30" idx="0"/>
          </p:cNvCxnSpPr>
          <p:nvPr/>
        </p:nvCxnSpPr>
        <p:spPr>
          <a:xfrm>
            <a:off x="4003589" y="478888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2" idx="4"/>
            <a:endCxn id="29" idx="0"/>
          </p:cNvCxnSpPr>
          <p:nvPr/>
        </p:nvCxnSpPr>
        <p:spPr>
          <a:xfrm flipH="1">
            <a:off x="3866117" y="478888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2895092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2757620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5145047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>
            <a:off x="5007575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095743" y="4780488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5958271" y="4780488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331933" y="4792759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194461" y="4792759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333859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8196387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560429" y="4795330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1422957" y="4795330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634963" y="4806913"/>
            <a:ext cx="307371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H="1">
            <a:off x="497491" y="4806913"/>
            <a:ext cx="137472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36" idx="0"/>
          </p:cNvCxnSpPr>
          <p:nvPr/>
        </p:nvCxnSpPr>
        <p:spPr>
          <a:xfrm>
            <a:off x="1881834" y="5532880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36" idx="0"/>
          </p:cNvCxnSpPr>
          <p:nvPr/>
        </p:nvCxnSpPr>
        <p:spPr>
          <a:xfrm>
            <a:off x="1881834" y="5532880"/>
            <a:ext cx="274869" cy="246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20" idx="4"/>
          </p:cNvCxnSpPr>
          <p:nvPr/>
        </p:nvCxnSpPr>
        <p:spPr>
          <a:xfrm>
            <a:off x="1906032" y="5543425"/>
            <a:ext cx="403071" cy="3879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20" idx="4"/>
            <a:endCxn id="37" idx="0"/>
          </p:cNvCxnSpPr>
          <p:nvPr/>
        </p:nvCxnSpPr>
        <p:spPr>
          <a:xfrm flipH="1">
            <a:off x="1758975" y="5543425"/>
            <a:ext cx="147057" cy="235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39" idx="0"/>
          </p:cNvCxnSpPr>
          <p:nvPr/>
        </p:nvCxnSpPr>
        <p:spPr>
          <a:xfrm flipH="1">
            <a:off x="2986410" y="5547543"/>
            <a:ext cx="235101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endCxn id="39" idx="0"/>
          </p:cNvCxnSpPr>
          <p:nvPr/>
        </p:nvCxnSpPr>
        <p:spPr>
          <a:xfrm flipH="1">
            <a:off x="2986410" y="5547543"/>
            <a:ext cx="235102" cy="3295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2868" y="5508492"/>
            <a:ext cx="102780" cy="48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213380" y="5543425"/>
            <a:ext cx="241395" cy="355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29" idx="4"/>
            <a:endCxn id="40" idx="0"/>
          </p:cNvCxnSpPr>
          <p:nvPr/>
        </p:nvCxnSpPr>
        <p:spPr>
          <a:xfrm>
            <a:off x="3866117" y="5543425"/>
            <a:ext cx="213994" cy="333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30" idx="4"/>
            <a:endCxn id="49" idx="0"/>
          </p:cNvCxnSpPr>
          <p:nvPr/>
        </p:nvCxnSpPr>
        <p:spPr>
          <a:xfrm>
            <a:off x="4310960" y="5543425"/>
            <a:ext cx="50528" cy="3096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30" idx="4"/>
            <a:endCxn id="48" idx="0"/>
          </p:cNvCxnSpPr>
          <p:nvPr/>
        </p:nvCxnSpPr>
        <p:spPr>
          <a:xfrm>
            <a:off x="4310960" y="5543425"/>
            <a:ext cx="349983" cy="26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22" idx="4"/>
            <a:endCxn id="43" idx="0"/>
          </p:cNvCxnSpPr>
          <p:nvPr/>
        </p:nvCxnSpPr>
        <p:spPr>
          <a:xfrm flipH="1">
            <a:off x="5202517" y="5543425"/>
            <a:ext cx="214116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22" idx="4"/>
            <a:endCxn id="42" idx="0"/>
          </p:cNvCxnSpPr>
          <p:nvPr/>
        </p:nvCxnSpPr>
        <p:spPr>
          <a:xfrm>
            <a:off x="5416633" y="5543425"/>
            <a:ext cx="13779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27" idx="4"/>
            <a:endCxn id="45" idx="0"/>
          </p:cNvCxnSpPr>
          <p:nvPr/>
        </p:nvCxnSpPr>
        <p:spPr>
          <a:xfrm flipH="1">
            <a:off x="5863220" y="5543425"/>
            <a:ext cx="132381" cy="279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7" idx="4"/>
            <a:endCxn id="44" idx="0"/>
          </p:cNvCxnSpPr>
          <p:nvPr/>
        </p:nvCxnSpPr>
        <p:spPr>
          <a:xfrm>
            <a:off x="5995601" y="5543425"/>
            <a:ext cx="219530" cy="302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28" idx="4"/>
            <a:endCxn id="51" idx="0"/>
          </p:cNvCxnSpPr>
          <p:nvPr/>
        </p:nvCxnSpPr>
        <p:spPr>
          <a:xfrm flipH="1">
            <a:off x="6417604" y="5543425"/>
            <a:ext cx="22840" cy="1158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28" idx="4"/>
            <a:endCxn id="50" idx="0"/>
          </p:cNvCxnSpPr>
          <p:nvPr/>
        </p:nvCxnSpPr>
        <p:spPr>
          <a:xfrm>
            <a:off x="6440444" y="5543425"/>
            <a:ext cx="276615" cy="68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23" idx="4"/>
            <a:endCxn id="47" idx="7"/>
          </p:cNvCxnSpPr>
          <p:nvPr/>
        </p:nvCxnSpPr>
        <p:spPr>
          <a:xfrm flipH="1">
            <a:off x="7043854" y="5543425"/>
            <a:ext cx="50984" cy="355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23" idx="4"/>
            <a:endCxn id="46" idx="0"/>
          </p:cNvCxnSpPr>
          <p:nvPr/>
        </p:nvCxnSpPr>
        <p:spPr>
          <a:xfrm>
            <a:off x="7094838" y="5543425"/>
            <a:ext cx="166815" cy="32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4" idx="4"/>
            <a:endCxn id="53" idx="0"/>
          </p:cNvCxnSpPr>
          <p:nvPr/>
        </p:nvCxnSpPr>
        <p:spPr>
          <a:xfrm flipH="1">
            <a:off x="7499983" y="5543425"/>
            <a:ext cx="39698" cy="208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24" idx="4"/>
            <a:endCxn id="52" idx="0"/>
          </p:cNvCxnSpPr>
          <p:nvPr/>
        </p:nvCxnSpPr>
        <p:spPr>
          <a:xfrm>
            <a:off x="7539681" y="5543425"/>
            <a:ext cx="259757" cy="1610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>
            <a:stCxn id="25" idx="4"/>
            <a:endCxn id="55" idx="0"/>
          </p:cNvCxnSpPr>
          <p:nvPr/>
        </p:nvCxnSpPr>
        <p:spPr>
          <a:xfrm flipH="1">
            <a:off x="8121419" y="5543425"/>
            <a:ext cx="59784" cy="343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>
            <a:stCxn id="25" idx="4"/>
            <a:endCxn id="54" idx="0"/>
          </p:cNvCxnSpPr>
          <p:nvPr/>
        </p:nvCxnSpPr>
        <p:spPr>
          <a:xfrm>
            <a:off x="8181203" y="5543425"/>
            <a:ext cx="239671" cy="296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310" y="142103"/>
            <a:ext cx="1758522" cy="1758522"/>
          </a:xfrm>
          <a:prstGeom prst="rect">
            <a:avLst/>
          </a:prstGeom>
        </p:spPr>
      </p:pic>
      <p:sp>
        <p:nvSpPr>
          <p:cNvPr id="130" name="TextBox 129"/>
          <p:cNvSpPr txBox="1"/>
          <p:nvPr/>
        </p:nvSpPr>
        <p:spPr>
          <a:xfrm rot="21436367">
            <a:off x="7004541" y="462584"/>
            <a:ext cx="1623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Collapse repeated nodes and don’t do the same work twice!</a:t>
            </a:r>
            <a:endParaRPr lang="en-US" sz="1600" dirty="0"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8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5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Memo-</a:t>
            </a:r>
            <a:r>
              <a:rPr lang="en-US" dirty="0" err="1" smtClean="0"/>
              <a:t>ization</a:t>
            </a:r>
            <a:r>
              <a:rPr lang="en-US" dirty="0" smtClean="0"/>
              <a:t> Visualization</a:t>
            </a:r>
            <a:br>
              <a:rPr lang="en-US" dirty="0" smtClean="0"/>
            </a:br>
            <a:r>
              <a:rPr lang="en-US" sz="2800" dirty="0" err="1" smtClean="0"/>
              <a:t>ctd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7328487" y="779056"/>
            <a:ext cx="889686" cy="5189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8</a:t>
            </a: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328487" y="1690689"/>
            <a:ext cx="889686" cy="5189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7</a:t>
            </a: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328487" y="2602322"/>
            <a:ext cx="889686" cy="5189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495301" y="3371154"/>
            <a:ext cx="556057" cy="51898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466471" y="4119249"/>
            <a:ext cx="584887" cy="5189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cxnSp>
        <p:nvCxnSpPr>
          <p:cNvPr id="9" name="Straight Connector 8"/>
          <p:cNvCxnSpPr>
            <a:stCxn id="6" idx="4"/>
            <a:endCxn id="7" idx="0"/>
          </p:cNvCxnSpPr>
          <p:nvPr/>
        </p:nvCxnSpPr>
        <p:spPr>
          <a:xfrm>
            <a:off x="7773330" y="1298040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9" idx="0"/>
          </p:cNvCxnSpPr>
          <p:nvPr/>
        </p:nvCxnSpPr>
        <p:spPr>
          <a:xfrm>
            <a:off x="7773330" y="2209673"/>
            <a:ext cx="0" cy="392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4"/>
            <a:endCxn id="15" idx="0"/>
          </p:cNvCxnSpPr>
          <p:nvPr/>
        </p:nvCxnSpPr>
        <p:spPr>
          <a:xfrm>
            <a:off x="7773330" y="3121306"/>
            <a:ext cx="0" cy="249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5" idx="4"/>
          </p:cNvCxnSpPr>
          <p:nvPr/>
        </p:nvCxnSpPr>
        <p:spPr>
          <a:xfrm flipH="1">
            <a:off x="7758915" y="3890138"/>
            <a:ext cx="14415" cy="229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466471" y="4683040"/>
            <a:ext cx="556057" cy="4448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480886" y="5222931"/>
            <a:ext cx="527225" cy="36933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528258" y="5687308"/>
            <a:ext cx="401596" cy="37490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554835" y="6157259"/>
            <a:ext cx="379326" cy="35603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7744500" y="4638233"/>
            <a:ext cx="14415" cy="44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744499" y="5127886"/>
            <a:ext cx="1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729056" y="5592263"/>
            <a:ext cx="15443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729056" y="6062214"/>
            <a:ext cx="15442" cy="95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7773330" y="1321466"/>
            <a:ext cx="741413" cy="1297459"/>
          </a:xfrm>
          <a:custGeom>
            <a:avLst/>
            <a:gdLst>
              <a:gd name="connsiteX0" fmla="*/ 12357 w 741413"/>
              <a:gd name="connsiteY0" fmla="*/ 0 h 1297459"/>
              <a:gd name="connsiteX1" fmla="*/ 741405 w 741413"/>
              <a:gd name="connsiteY1" fmla="*/ 556054 h 1297459"/>
              <a:gd name="connsiteX2" fmla="*/ 0 w 741413"/>
              <a:gd name="connsiteY2" fmla="*/ 1297459 h 129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413" h="1297459">
                <a:moveTo>
                  <a:pt x="12357" y="0"/>
                </a:moveTo>
                <a:cubicBezTo>
                  <a:pt x="377911" y="169905"/>
                  <a:pt x="743465" y="339811"/>
                  <a:pt x="741405" y="556054"/>
                </a:cubicBezTo>
                <a:cubicBezTo>
                  <a:pt x="739346" y="772297"/>
                  <a:pt x="369673" y="1034878"/>
                  <a:pt x="0" y="129745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7798043" y="2248223"/>
            <a:ext cx="717307" cy="1149178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822756" y="3113992"/>
            <a:ext cx="659032" cy="1111312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7829971" y="3871481"/>
            <a:ext cx="659032" cy="9188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7798043" y="4585032"/>
            <a:ext cx="659032" cy="69601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7802684" y="5113103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7758914" y="5587659"/>
            <a:ext cx="659032" cy="637899"/>
          </a:xfrm>
          <a:custGeom>
            <a:avLst/>
            <a:gdLst>
              <a:gd name="connsiteX0" fmla="*/ 0 w 717307"/>
              <a:gd name="connsiteY0" fmla="*/ 0 h 1149178"/>
              <a:gd name="connsiteX1" fmla="*/ 716692 w 717307"/>
              <a:gd name="connsiteY1" fmla="*/ 407773 h 1149178"/>
              <a:gd name="connsiteX2" fmla="*/ 98854 w 717307"/>
              <a:gd name="connsiteY2" fmla="*/ 1149178 h 114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307" h="1149178">
                <a:moveTo>
                  <a:pt x="0" y="0"/>
                </a:moveTo>
                <a:cubicBezTo>
                  <a:pt x="350108" y="108121"/>
                  <a:pt x="700216" y="216243"/>
                  <a:pt x="716692" y="407773"/>
                </a:cubicBezTo>
                <a:cubicBezTo>
                  <a:pt x="733168" y="599303"/>
                  <a:pt x="416011" y="874240"/>
                  <a:pt x="98854" y="1149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983" y="1616989"/>
            <a:ext cx="2677399" cy="267739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 rot="21436367">
            <a:off x="1248334" y="2123147"/>
            <a:ext cx="2446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Collapse repeated nodes and don’t do the same work twice!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082" y="1690689"/>
            <a:ext cx="2677399" cy="267739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 rot="21436367">
            <a:off x="4369433" y="2196847"/>
            <a:ext cx="2446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But otherwise treat it like the same old recursive algorithm.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21411" y="4585032"/>
            <a:ext cx="6739460" cy="21366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define a global list F = [1,1,None, None, </a:t>
            </a:r>
            <a:r>
              <a:rPr lang="mr-IN" sz="1600" dirty="0" smtClean="0">
                <a:latin typeface="Courier" charset="0"/>
                <a:ea typeface="Courier" charset="0"/>
                <a:cs typeface="Courier" charset="0"/>
              </a:rPr>
              <a:t>…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, None]</a:t>
            </a:r>
          </a:p>
          <a:p>
            <a:r>
              <a:rPr lang="en-US" sz="1600" b="1" dirty="0" err="1" smtClean="0">
                <a:latin typeface="Courier" charset="0"/>
                <a:ea typeface="Courier" charset="0"/>
                <a:cs typeface="Courier" charset="0"/>
              </a:rPr>
              <a:t>def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 Fibonacci(n):</a:t>
            </a:r>
          </a:p>
          <a:p>
            <a:pPr lvl="1"/>
            <a:r>
              <a:rPr lang="en-US" sz="1600" b="1" dirty="0" smtClean="0"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 F[n] != None:</a:t>
            </a:r>
          </a:p>
          <a:p>
            <a:pPr lvl="2"/>
            <a:r>
              <a:rPr lang="en-US" sz="1600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 F[n]    </a:t>
            </a:r>
          </a:p>
          <a:p>
            <a:pPr lvl="1"/>
            <a:r>
              <a:rPr lang="en-US" sz="1600" b="1" dirty="0" smtClean="0">
                <a:latin typeface="Courier" charset="0"/>
                <a:ea typeface="Courier" charset="0"/>
                <a:cs typeface="Courier" charset="0"/>
              </a:rPr>
              <a:t>else:</a:t>
            </a:r>
          </a:p>
          <a:p>
            <a:pPr lvl="2"/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F[n] = Fibonacci(n-1) + Fibonacci(n-2)</a:t>
            </a:r>
          </a:p>
          <a:p>
            <a:pPr lvl="1"/>
            <a:r>
              <a:rPr lang="en-US" sz="1600" b="1" dirty="0" smtClean="0"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sz="1600" dirty="0" smtClean="0">
                <a:latin typeface="Courier" charset="0"/>
                <a:ea typeface="Courier" charset="0"/>
                <a:cs typeface="Courier" charset="0"/>
              </a:rPr>
              <a:t> F[n]</a:t>
            </a:r>
            <a:endParaRPr lang="en-US" sz="16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5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programming:</a:t>
            </a:r>
          </a:p>
          <a:p>
            <a:pPr lvl="1"/>
            <a:r>
              <a:rPr lang="en-US" dirty="0" smtClean="0"/>
              <a:t>Paradigm in algorithm design.</a:t>
            </a:r>
          </a:p>
          <a:p>
            <a:pPr lvl="1"/>
            <a:r>
              <a:rPr lang="en-US" dirty="0" smtClean="0"/>
              <a:t>Uses </a:t>
            </a:r>
            <a:r>
              <a:rPr lang="en-US" b="1" dirty="0" smtClean="0">
                <a:solidFill>
                  <a:schemeClr val="accent1"/>
                </a:solidFill>
              </a:rPr>
              <a:t>optimal substructure</a:t>
            </a:r>
            <a:endParaRPr lang="en-US" b="1" dirty="0" smtClean="0">
              <a:solidFill>
                <a:schemeClr val="accent4"/>
              </a:solidFill>
            </a:endParaRPr>
          </a:p>
          <a:p>
            <a:pPr lvl="1"/>
            <a:r>
              <a:rPr lang="en-US" dirty="0" smtClean="0"/>
              <a:t>Uses </a:t>
            </a:r>
            <a:r>
              <a:rPr lang="en-US" b="1" dirty="0" smtClean="0">
                <a:solidFill>
                  <a:schemeClr val="accent1"/>
                </a:solidFill>
              </a:rPr>
              <a:t>overlapping </a:t>
            </a:r>
            <a:r>
              <a:rPr lang="en-US" b="1" dirty="0" err="1" smtClean="0">
                <a:solidFill>
                  <a:schemeClr val="accent1"/>
                </a:solidFill>
              </a:rPr>
              <a:t>subproblems</a:t>
            </a:r>
            <a:endParaRPr lang="en-US" dirty="0" smtClean="0"/>
          </a:p>
          <a:p>
            <a:pPr lvl="1"/>
            <a:r>
              <a:rPr lang="en-US" dirty="0" smtClean="0"/>
              <a:t>Can be implemented </a:t>
            </a:r>
            <a:r>
              <a:rPr lang="en-US" b="1" dirty="0" smtClean="0">
                <a:solidFill>
                  <a:schemeClr val="accent4"/>
                </a:solidFill>
              </a:rPr>
              <a:t>bottom-up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chemeClr val="accent4"/>
                </a:solidFill>
              </a:rPr>
              <a:t>top-down</a:t>
            </a:r>
            <a:r>
              <a:rPr lang="en-US" dirty="0" smtClean="0">
                <a:solidFill>
                  <a:schemeClr val="accent4"/>
                </a:solidFill>
              </a:rPr>
              <a:t>.</a:t>
            </a:r>
          </a:p>
          <a:p>
            <a:pPr lvl="1"/>
            <a:r>
              <a:rPr lang="en-US" dirty="0" smtClean="0"/>
              <a:t>It’s a fancy name for a pretty common-sense idea: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227" y="4300151"/>
            <a:ext cx="2243166" cy="2243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436367">
            <a:off x="3607676" y="4703997"/>
            <a:ext cx="2034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 charset="0"/>
                <a:ea typeface="Chalkboard" charset="0"/>
                <a:cs typeface="Chalkboard" charset="0"/>
              </a:rPr>
              <a:t>Don’t duplicate </a:t>
            </a:r>
            <a:r>
              <a:rPr lang="en-US" sz="2400" smtClean="0">
                <a:latin typeface="Chalkboard" charset="0"/>
                <a:ea typeface="Chalkboard" charset="0"/>
                <a:cs typeface="Chalkboard" charset="0"/>
              </a:rPr>
              <a:t>work if you don’t have to!</a:t>
            </a:r>
            <a:endParaRPr lang="en-US" sz="2400" dirty="0"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“</a:t>
            </a:r>
            <a:r>
              <a:rPr lang="en-US" b="1" i="1" dirty="0" smtClean="0">
                <a:solidFill>
                  <a:srgbClr val="FF0000"/>
                </a:solidFill>
              </a:rPr>
              <a:t>dynamic programming</a:t>
            </a:r>
            <a:r>
              <a:rPr lang="en-US" dirty="0" smtClean="0"/>
              <a:t>”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54712" cy="43513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Programming</a:t>
            </a:r>
            <a:r>
              <a:rPr lang="en-US" dirty="0" smtClean="0"/>
              <a:t> refers to finding the optimal “program.” </a:t>
            </a:r>
          </a:p>
          <a:p>
            <a:pPr lvl="1"/>
            <a:r>
              <a:rPr lang="en-US" dirty="0" smtClean="0"/>
              <a:t>as in, a shortest route is a </a:t>
            </a:r>
            <a:r>
              <a:rPr lang="en-US" i="1" dirty="0" smtClean="0"/>
              <a:t>plan</a:t>
            </a:r>
            <a:r>
              <a:rPr lang="en-US" dirty="0" smtClean="0"/>
              <a:t> aka a </a:t>
            </a:r>
            <a:r>
              <a:rPr lang="en-US" i="1" dirty="0" smtClean="0"/>
              <a:t>program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Dynamic</a:t>
            </a:r>
            <a:r>
              <a:rPr lang="en-US" dirty="0" smtClean="0"/>
              <a:t> refers to the fact that it’s multi-stage.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But also it’s just a fancy-sounding name.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9490">
            <a:off x="123314" y="4220513"/>
            <a:ext cx="3569473" cy="21589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785">
            <a:off x="6214300" y="4098151"/>
            <a:ext cx="2844683" cy="1922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390" y="4210866"/>
            <a:ext cx="2983232" cy="19888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02443" y="6355511"/>
            <a:ext cx="535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Manipulating computer code in an action movie?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6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“</a:t>
            </a:r>
            <a:r>
              <a:rPr lang="en-US" b="1" i="1" dirty="0" smtClean="0">
                <a:solidFill>
                  <a:srgbClr val="FF0000"/>
                </a:solidFill>
              </a:rPr>
              <a:t>dynamic programming</a:t>
            </a:r>
            <a:r>
              <a:rPr lang="en-US" dirty="0" smtClean="0"/>
              <a:t>”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72883"/>
          </a:xfrm>
        </p:spPr>
        <p:txBody>
          <a:bodyPr>
            <a:normAutofit/>
          </a:bodyPr>
          <a:lstStyle/>
          <a:p>
            <a:r>
              <a:rPr lang="en-US" dirty="0" smtClean="0"/>
              <a:t>Richard Bellman invented the name in the 1950’s.</a:t>
            </a:r>
          </a:p>
          <a:p>
            <a:r>
              <a:rPr lang="en-US" dirty="0" smtClean="0"/>
              <a:t>At the time, he was working for the RAND Corporation, which was basically working for the Air Force, and government projects needed flashy names to get funded.</a:t>
            </a:r>
          </a:p>
          <a:p>
            <a:r>
              <a:rPr lang="en-US" dirty="0" smtClean="0"/>
              <a:t>From Bellman’s autobiography: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“It’s impossible to use the word, dynamic, in the pejorative sense</a:t>
            </a:r>
            <a:r>
              <a:rPr lang="mr-IN" dirty="0" smtClean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…</a:t>
            </a:r>
            <a:r>
              <a:rPr lang="en-US" dirty="0" smtClean="0">
                <a:solidFill>
                  <a:schemeClr val="accent4"/>
                </a:solidFill>
                <a:latin typeface="Bell MT" charset="0"/>
                <a:ea typeface="Bell MT" charset="0"/>
                <a:cs typeface="Bell MT" charset="0"/>
              </a:rPr>
              <a:t>I thought dynamic programming was a good name.  It was something not even a Congressman could object to.”</a:t>
            </a:r>
          </a:p>
          <a:p>
            <a:endParaRPr lang="en-US" dirty="0" smtClean="0">
              <a:solidFill>
                <a:schemeClr val="accent4"/>
              </a:solidFill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5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Floyd-</a:t>
            </a:r>
            <a:r>
              <a:rPr lang="en-US" dirty="0" err="1" smtClean="0"/>
              <a:t>Warshall</a:t>
            </a:r>
            <a:r>
              <a:rPr lang="en-US" dirty="0" smtClean="0"/>
              <a:t> Algorithm</a:t>
            </a:r>
            <a:br>
              <a:rPr lang="en-US" dirty="0" smtClean="0"/>
            </a:br>
            <a:r>
              <a:rPr lang="en-US" sz="3200" dirty="0" smtClean="0"/>
              <a:t>Another example of DP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292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This is an algorithm for </a:t>
            </a:r>
            <a:r>
              <a:rPr lang="en-US" b="1" dirty="0" smtClean="0"/>
              <a:t>All-Pairs Shortest Paths </a:t>
            </a:r>
            <a:r>
              <a:rPr lang="en-US" dirty="0" smtClean="0"/>
              <a:t>(APSP)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That is, I want to know the shortest path from u to v for </a:t>
            </a:r>
            <a:r>
              <a:rPr lang="en-US" b="1" dirty="0" smtClean="0">
                <a:solidFill>
                  <a:schemeClr val="accent4"/>
                </a:solidFill>
              </a:rPr>
              <a:t>ALL pairs </a:t>
            </a:r>
            <a:r>
              <a:rPr lang="en-US" dirty="0" err="1" smtClean="0">
                <a:solidFill>
                  <a:schemeClr val="accent4"/>
                </a:solidFill>
              </a:rPr>
              <a:t>u,v</a:t>
            </a:r>
            <a:r>
              <a:rPr lang="en-US" dirty="0" smtClean="0">
                <a:solidFill>
                  <a:schemeClr val="accent4"/>
                </a:solidFill>
              </a:rPr>
              <a:t> of vertices in the graph.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Not just from a special single source 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13325" y="4085891"/>
            <a:ext cx="3819582" cy="2617648"/>
            <a:chOff x="4695768" y="3523242"/>
            <a:chExt cx="3819582" cy="2617648"/>
          </a:xfrm>
        </p:grpSpPr>
        <p:sp>
          <p:nvSpPr>
            <p:cNvPr id="6" name="Oval 5"/>
            <p:cNvSpPr/>
            <p:nvPr/>
          </p:nvSpPr>
          <p:spPr>
            <a:xfrm>
              <a:off x="4695768" y="5366971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14" idx="2"/>
              <a:endCxn id="9" idx="6"/>
            </p:cNvCxnSpPr>
            <p:nvPr/>
          </p:nvCxnSpPr>
          <p:spPr>
            <a:xfrm flipH="1" flipV="1">
              <a:off x="5301249" y="5669712"/>
              <a:ext cx="1702859" cy="168438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849124" y="575393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-2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884391" y="352324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909869" y="4128723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u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004108" y="5535409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v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Arrow Connector 11"/>
            <p:cNvCxnSpPr>
              <a:stCxn id="12" idx="4"/>
              <a:endCxn id="14" idx="1"/>
            </p:cNvCxnSpPr>
            <p:nvPr/>
          </p:nvCxnSpPr>
          <p:spPr>
            <a:xfrm>
              <a:off x="6187132" y="4128723"/>
              <a:ext cx="905647" cy="1495357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2" idx="6"/>
              <a:endCxn id="13" idx="1"/>
            </p:cNvCxnSpPr>
            <p:nvPr/>
          </p:nvCxnSpPr>
          <p:spPr>
            <a:xfrm>
              <a:off x="6489872" y="3825983"/>
              <a:ext cx="1508668" cy="391411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3" idx="4"/>
              <a:endCxn id="14" idx="7"/>
            </p:cNvCxnSpPr>
            <p:nvPr/>
          </p:nvCxnSpPr>
          <p:spPr>
            <a:xfrm flipH="1">
              <a:off x="7520918" y="4734204"/>
              <a:ext cx="691692" cy="889876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  <a:endCxn id="12" idx="5"/>
            </p:cNvCxnSpPr>
            <p:nvPr/>
          </p:nvCxnSpPr>
          <p:spPr>
            <a:xfrm flipH="1" flipV="1">
              <a:off x="6401201" y="4040052"/>
              <a:ext cx="1508668" cy="391412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301960" y="4788014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5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32421" y="3652356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19051" y="5086251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>
                  <a:solidFill>
                    <a:schemeClr val="accent5"/>
                  </a:solidFill>
                </a:rPr>
                <a:t>2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11143" y="4300057"/>
              <a:ext cx="498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5"/>
                  </a:solidFill>
                </a:rPr>
                <a:t>1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799840"/>
                  </p:ext>
                </p:extLst>
              </p:nvPr>
            </p:nvGraphicFramePr>
            <p:xfrm>
              <a:off x="718843" y="4215005"/>
              <a:ext cx="3237085" cy="2381930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647417"/>
                    <a:gridCol w="647417"/>
                    <a:gridCol w="647417"/>
                    <a:gridCol w="647417"/>
                    <a:gridCol w="647417"/>
                  </a:tblGrid>
                  <a:tr h="4763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799840"/>
                  </p:ext>
                </p:extLst>
              </p:nvPr>
            </p:nvGraphicFramePr>
            <p:xfrm>
              <a:off x="718843" y="4215005"/>
              <a:ext cx="3237085" cy="2381930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647417"/>
                    <a:gridCol w="647417"/>
                    <a:gridCol w="647417"/>
                    <a:gridCol w="647417"/>
                    <a:gridCol w="647417"/>
                  </a:tblGrid>
                  <a:tr h="4763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u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000" t="-303797" r="-302804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887" t="-303797" r="-205660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763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000" t="-408974" r="-302804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1887" t="-408974" r="-205660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99065" t="-408974" r="-103738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5" name="TextBox 24"/>
          <p:cNvSpPr txBox="1"/>
          <p:nvPr/>
        </p:nvSpPr>
        <p:spPr>
          <a:xfrm rot="16200000">
            <a:off x="-61924" y="4219353"/>
            <a:ext cx="1186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Source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842" y="3932845"/>
            <a:ext cx="150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Destination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29292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This is an algorithm for </a:t>
                </a:r>
                <a:r>
                  <a:rPr lang="en-US" b="1" dirty="0" smtClean="0"/>
                  <a:t>All-Pairs Shortest Paths (</a:t>
                </a:r>
                <a:r>
                  <a:rPr lang="en-US" dirty="0" smtClean="0"/>
                  <a:t>APSP)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That is, I want to know the shortest path from u to v for </a:t>
                </a:r>
                <a:r>
                  <a:rPr lang="en-US" b="1" dirty="0" smtClean="0">
                    <a:solidFill>
                      <a:schemeClr val="accent4"/>
                    </a:solidFill>
                  </a:rPr>
                  <a:t>ALL pairs 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 of vertices in the graph.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Not just from a special single source s.</a:t>
                </a:r>
              </a:p>
              <a:p>
                <a:r>
                  <a:rPr lang="en-US" dirty="0" smtClean="0"/>
                  <a:t>Naïve solution </a:t>
                </a:r>
                <a:r>
                  <a:rPr lang="en-US" sz="2400" dirty="0" smtClean="0">
                    <a:solidFill>
                      <a:schemeClr val="bg2">
                        <a:lumMod val="50000"/>
                      </a:schemeClr>
                    </a:solidFill>
                  </a:rPr>
                  <a:t>(if we want to handle negative edge weights):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For all s in G:</a:t>
                </a:r>
              </a:p>
              <a:p>
                <a:pPr lvl="2"/>
                <a:r>
                  <a:rPr lang="en-US" dirty="0" smtClean="0">
                    <a:solidFill>
                      <a:schemeClr val="accent4"/>
                    </a:solidFill>
                  </a:rPr>
                  <a:t>Run Bellman-Ford on G starting at s.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Time O(n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 smtClean="0">
                    <a:solidFill>
                      <a:schemeClr val="accent4"/>
                    </a:solidFill>
                  </a:rPr>
                  <a:t>nm) = O(n</a:t>
                </a:r>
                <a:r>
                  <a:rPr lang="en-US" baseline="30000" dirty="0" smtClean="0">
                    <a:solidFill>
                      <a:schemeClr val="accent4"/>
                    </a:solidFill>
                  </a:rPr>
                  <a:t>2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m), </a:t>
                </a:r>
              </a:p>
              <a:p>
                <a:pPr lvl="2"/>
                <a:r>
                  <a:rPr lang="en-US" dirty="0" smtClean="0">
                    <a:solidFill>
                      <a:schemeClr val="accent4"/>
                    </a:solidFill>
                  </a:rPr>
                  <a:t>may be as bad as n</a:t>
                </a:r>
                <a:r>
                  <a:rPr lang="en-US" baseline="30000" dirty="0" smtClean="0">
                    <a:solidFill>
                      <a:schemeClr val="accent4"/>
                    </a:solidFill>
                  </a:rPr>
                  <a:t>4</a:t>
                </a:r>
                <a:r>
                  <a:rPr lang="en-US" dirty="0">
                    <a:solidFill>
                      <a:schemeClr val="accent4"/>
                    </a:solidFill>
                  </a:rPr>
                  <a:t> 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if m=n</a:t>
                </a:r>
                <a:r>
                  <a:rPr lang="en-US" baseline="30000" dirty="0" smtClean="0">
                    <a:solidFill>
                      <a:schemeClr val="accent4"/>
                    </a:solidFill>
                  </a:rPr>
                  <a:t>2</a:t>
                </a:r>
                <a:endParaRPr lang="en-US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292928" cy="4351338"/>
              </a:xfrm>
              <a:blipFill rotWithShape="0">
                <a:blip r:embed="rId2"/>
                <a:stretch>
                  <a:fillRect l="-1323" t="-2241" r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 rot="21020892">
            <a:off x="5263979" y="5586947"/>
            <a:ext cx="428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8200"/>
                </a:solidFill>
              </a:rPr>
              <a:t>Can we do better?</a:t>
            </a:r>
            <a:endParaRPr lang="en-US" sz="3600" dirty="0">
              <a:solidFill>
                <a:srgbClr val="FF82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8650" y="40120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Floyd-</a:t>
            </a:r>
            <a:r>
              <a:rPr lang="en-US" dirty="0" err="1" smtClean="0"/>
              <a:t>Warshall</a:t>
            </a:r>
            <a:r>
              <a:rPr lang="en-US" dirty="0" smtClean="0"/>
              <a:t> Algorithm</a:t>
            </a:r>
            <a:br>
              <a:rPr lang="en-US" dirty="0" smtClean="0"/>
            </a:br>
            <a:r>
              <a:rPr lang="en-US" sz="3200" dirty="0" smtClean="0"/>
              <a:t>Another example of DP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28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 smtClean="0"/>
              <a:t>Optimal substructure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k-1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70140" y="186394"/>
            <a:ext cx="2837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Label the vertices 1,2,</a:t>
            </a:r>
            <a:r>
              <a:rPr lang="mr-IN" dirty="0" smtClean="0"/>
              <a:t>…</a:t>
            </a:r>
            <a:r>
              <a:rPr lang="en-US" dirty="0" smtClean="0"/>
              <a:t>,n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(We omit some edges in the picture below).</a:t>
            </a:r>
            <a:endParaRPr lang="en-US" dirty="0">
              <a:solidFill>
                <a:srgbClr val="7030A0"/>
              </a:solidFill>
            </a:endParaRP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46902" y="2486370"/>
            <a:ext cx="2990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 D</a:t>
            </a:r>
            <a:r>
              <a:rPr lang="en-US" baseline="30000" dirty="0" smtClean="0"/>
              <a:t>(k-1)</a:t>
            </a:r>
            <a:r>
              <a:rPr lang="en-US" dirty="0" smtClean="0"/>
              <a:t>[</a:t>
            </a:r>
            <a:r>
              <a:rPr lang="en-US" dirty="0" err="1" smtClean="0"/>
              <a:t>u,v</a:t>
            </a:r>
            <a:r>
              <a:rPr lang="en-US" dirty="0" smtClean="0"/>
              <a:t>] be the solution to Sub-problem(k-1). </a:t>
            </a:r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395" y="958364"/>
            <a:ext cx="2073749" cy="20737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21436367">
            <a:off x="4969323" y="1333494"/>
            <a:ext cx="1951016" cy="159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Our DP algorithm will fill in the </a:t>
            </a:r>
          </a:p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n-by-n arrays </a:t>
            </a:r>
          </a:p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D</a:t>
            </a:r>
            <a:r>
              <a:rPr lang="en-US" sz="1600" baseline="30000" dirty="0" smtClean="0">
                <a:latin typeface="Chalkboard" charset="0"/>
                <a:ea typeface="Chalkboard" charset="0"/>
                <a:cs typeface="Chalkboard" charset="0"/>
              </a:rPr>
              <a:t>(0)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 smtClean="0">
                <a:latin typeface="Chalkboard" charset="0"/>
                <a:ea typeface="Chalkboard" charset="0"/>
                <a:cs typeface="Chalkboard" charset="0"/>
              </a:rPr>
              <a:t>(1)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mr-IN" sz="1600" dirty="0" smtClean="0">
                <a:latin typeface="Chalkboard" charset="0"/>
                <a:ea typeface="Chalkboard" charset="0"/>
                <a:cs typeface="Chalkboard" charset="0"/>
              </a:rPr>
              <a:t>…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 smtClean="0">
                <a:latin typeface="Chalkboard" charset="0"/>
                <a:ea typeface="Chalkboard" charset="0"/>
                <a:cs typeface="Chalkboard" charset="0"/>
              </a:rPr>
              <a:t>(n)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 iteratively and then we’ll be done.</a:t>
            </a:r>
            <a:endParaRPr lang="en-US" sz="16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35373" y="4961123"/>
            <a:ext cx="2258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6625"/>
                </a:solidFill>
              </a:rPr>
              <a:t>This is the shortest path from u to v through the blue set.  It has length D</a:t>
            </a:r>
            <a:r>
              <a:rPr lang="en-US" baseline="30000" dirty="0" smtClean="0">
                <a:solidFill>
                  <a:srgbClr val="FF6625"/>
                </a:solidFill>
              </a:rPr>
              <a:t>(k-1)</a:t>
            </a:r>
            <a:r>
              <a:rPr lang="en-US" dirty="0" smtClean="0">
                <a:solidFill>
                  <a:srgbClr val="FF6625"/>
                </a:solidFill>
              </a:rPr>
              <a:t>[</a:t>
            </a:r>
            <a:r>
              <a:rPr lang="en-US" dirty="0" err="1" smtClean="0">
                <a:solidFill>
                  <a:srgbClr val="FF6625"/>
                </a:solidFill>
              </a:rPr>
              <a:t>u,v</a:t>
            </a:r>
            <a:r>
              <a:rPr lang="en-US" dirty="0" smtClean="0">
                <a:solidFill>
                  <a:srgbClr val="FF6625"/>
                </a:solidFill>
              </a:rPr>
              <a:t>]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Vertices 1, 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 k-1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198" y="1152177"/>
            <a:ext cx="447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/>
                </a:solidFill>
              </a:rPr>
              <a:t>Sub-problem(k-1)</a:t>
            </a:r>
            <a:r>
              <a:rPr lang="en-US" dirty="0" smtClean="0">
                <a:solidFill>
                  <a:schemeClr val="accent4"/>
                </a:solidFill>
              </a:rPr>
              <a:t>: 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For all pairs, </a:t>
            </a:r>
            <a:r>
              <a:rPr lang="en-US" dirty="0" err="1" smtClean="0">
                <a:solidFill>
                  <a:schemeClr val="accent4"/>
                </a:solidFill>
              </a:rPr>
              <a:t>u,v</a:t>
            </a:r>
            <a:r>
              <a:rPr lang="en-US" dirty="0" smtClean="0">
                <a:solidFill>
                  <a:schemeClr val="accent4"/>
                </a:solidFill>
              </a:rPr>
              <a:t>, find the cost of the  shortest path from u to v, so that all the internal vertices on that path are in {1,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,k-1}. 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9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/>
      <p:bldP spid="40" grpId="0"/>
      <p:bldP spid="41" grpId="0"/>
      <p:bldP spid="42" grpId="0"/>
      <p:bldP spid="4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/>
          </a:bodyPr>
          <a:lstStyle/>
          <a:p>
            <a:r>
              <a:rPr lang="en-US" dirty="0" smtClean="0"/>
              <a:t>Optimal substructure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k-1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70140" y="186394"/>
            <a:ext cx="2837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Label the vertices 1,2,</a:t>
            </a:r>
            <a:r>
              <a:rPr lang="mr-IN" dirty="0" smtClean="0"/>
              <a:t>…</a:t>
            </a:r>
            <a:r>
              <a:rPr lang="en-US" dirty="0" smtClean="0"/>
              <a:t>,n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(We omit some edges in the picture below).</a:t>
            </a:r>
            <a:endParaRPr lang="en-US" dirty="0">
              <a:solidFill>
                <a:srgbClr val="7030A0"/>
              </a:solidFill>
            </a:endParaRP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46902" y="2486370"/>
            <a:ext cx="2990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 D</a:t>
            </a:r>
            <a:r>
              <a:rPr lang="en-US" baseline="30000" dirty="0" smtClean="0"/>
              <a:t>(k-1)</a:t>
            </a:r>
            <a:r>
              <a:rPr lang="en-US" dirty="0" smtClean="0"/>
              <a:t>[</a:t>
            </a:r>
            <a:r>
              <a:rPr lang="en-US" dirty="0" err="1" smtClean="0"/>
              <a:t>u,v</a:t>
            </a:r>
            <a:r>
              <a:rPr lang="en-US" dirty="0" smtClean="0"/>
              <a:t>] be the solution to Sub-problem(k-1). </a:t>
            </a:r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395" y="958364"/>
            <a:ext cx="2073749" cy="207374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21436367">
            <a:off x="4969323" y="1333494"/>
            <a:ext cx="1951016" cy="159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Our DP algorithm will fill in the </a:t>
            </a:r>
          </a:p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n-by-n arrays </a:t>
            </a:r>
          </a:p>
          <a:p>
            <a:pPr algn="ctr"/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D</a:t>
            </a:r>
            <a:r>
              <a:rPr lang="en-US" sz="1600" baseline="30000" dirty="0" smtClean="0">
                <a:latin typeface="Chalkboard" charset="0"/>
                <a:ea typeface="Chalkboard" charset="0"/>
                <a:cs typeface="Chalkboard" charset="0"/>
              </a:rPr>
              <a:t>(0)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 smtClean="0">
                <a:latin typeface="Chalkboard" charset="0"/>
                <a:ea typeface="Chalkboard" charset="0"/>
                <a:cs typeface="Chalkboard" charset="0"/>
              </a:rPr>
              <a:t>(1)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mr-IN" sz="1600" dirty="0" smtClean="0">
                <a:latin typeface="Chalkboard" charset="0"/>
                <a:ea typeface="Chalkboard" charset="0"/>
                <a:cs typeface="Chalkboard" charset="0"/>
              </a:rPr>
              <a:t>…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, D</a:t>
            </a:r>
            <a:r>
              <a:rPr lang="en-US" sz="1600" baseline="30000" dirty="0" smtClean="0">
                <a:latin typeface="Chalkboard" charset="0"/>
                <a:ea typeface="Chalkboard" charset="0"/>
                <a:cs typeface="Chalkboard" charset="0"/>
              </a:rPr>
              <a:t>(n)</a:t>
            </a:r>
            <a:r>
              <a:rPr lang="en-US" sz="1600" dirty="0" smtClean="0">
                <a:latin typeface="Chalkboard" charset="0"/>
                <a:ea typeface="Chalkboard" charset="0"/>
                <a:cs typeface="Chalkboard" charset="0"/>
              </a:rPr>
              <a:t> iteratively and then we’ll be done.</a:t>
            </a:r>
            <a:endParaRPr lang="en-US" sz="1600" dirty="0"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35373" y="4961123"/>
            <a:ext cx="2258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6625"/>
                </a:solidFill>
              </a:rPr>
              <a:t>This is the shortest path from u to v through the blue set.  It has length D</a:t>
            </a:r>
            <a:r>
              <a:rPr lang="en-US" baseline="30000" dirty="0" smtClean="0">
                <a:solidFill>
                  <a:srgbClr val="FF6625"/>
                </a:solidFill>
              </a:rPr>
              <a:t>(k-1)</a:t>
            </a:r>
            <a:r>
              <a:rPr lang="en-US" dirty="0" smtClean="0">
                <a:solidFill>
                  <a:srgbClr val="FF6625"/>
                </a:solidFill>
              </a:rPr>
              <a:t>[</a:t>
            </a:r>
            <a:r>
              <a:rPr lang="en-US" dirty="0" err="1" smtClean="0">
                <a:solidFill>
                  <a:srgbClr val="FF6625"/>
                </a:solidFill>
              </a:rPr>
              <a:t>u,v</a:t>
            </a:r>
            <a:r>
              <a:rPr lang="en-US" dirty="0" smtClean="0">
                <a:solidFill>
                  <a:srgbClr val="FF6625"/>
                </a:solidFill>
              </a:rPr>
              <a:t>]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Vertices 1, 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 k-1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198" y="1152177"/>
            <a:ext cx="447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/>
                </a:solidFill>
              </a:rPr>
              <a:t>Sub-problem(k-1)</a:t>
            </a:r>
            <a:r>
              <a:rPr lang="en-US" dirty="0" smtClean="0">
                <a:solidFill>
                  <a:schemeClr val="accent4"/>
                </a:solidFill>
              </a:rPr>
              <a:t>: 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For all pairs, </a:t>
            </a:r>
            <a:r>
              <a:rPr lang="en-US" dirty="0" err="1" smtClean="0">
                <a:solidFill>
                  <a:schemeClr val="accent4"/>
                </a:solidFill>
              </a:rPr>
              <a:t>u,v</a:t>
            </a:r>
            <a:r>
              <a:rPr lang="en-US" dirty="0" smtClean="0">
                <a:solidFill>
                  <a:schemeClr val="accent4"/>
                </a:solidFill>
              </a:rPr>
              <a:t>, find the cost of the  shortest path from u to v, so that all the internal vertices on that path are in {1,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,k-1}. 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23551" y="3207208"/>
            <a:ext cx="7481504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Question: How can we find D</a:t>
            </a:r>
            <a:r>
              <a:rPr lang="en-US" sz="2800" b="1" baseline="30000" dirty="0" smtClean="0">
                <a:solidFill>
                  <a:srgbClr val="FF0000"/>
                </a:solidFill>
              </a:rPr>
              <a:t>(k)</a:t>
            </a:r>
            <a:r>
              <a:rPr lang="en-US" sz="2800" b="1" dirty="0" smtClean="0">
                <a:solidFill>
                  <a:srgbClr val="FF0000"/>
                </a:solidFill>
              </a:rPr>
              <a:t>[</a:t>
            </a:r>
            <a:r>
              <a:rPr lang="en-US" sz="2800" b="1" dirty="0" err="1" smtClean="0">
                <a:solidFill>
                  <a:srgbClr val="FF0000"/>
                </a:solidFill>
              </a:rPr>
              <a:t>u,v</a:t>
            </a:r>
            <a:r>
              <a:rPr lang="en-US" sz="2800" b="1" dirty="0" smtClean="0">
                <a:solidFill>
                  <a:srgbClr val="FF0000"/>
                </a:solidFill>
              </a:rPr>
              <a:t>] using D</a:t>
            </a:r>
            <a:r>
              <a:rPr lang="en-US" sz="2800" b="1" baseline="30000" dirty="0" smtClean="0">
                <a:solidFill>
                  <a:srgbClr val="FF0000"/>
                </a:solidFill>
              </a:rPr>
              <a:t>(k-1)</a:t>
            </a:r>
            <a:r>
              <a:rPr lang="en-US" sz="2800" b="1" dirty="0" smtClean="0">
                <a:solidFill>
                  <a:srgbClr val="FF0000"/>
                </a:solidFill>
              </a:rPr>
              <a:t>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54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Vertices 1, </a:t>
            </a:r>
            <a:r>
              <a:rPr lang="mr-IN" dirty="0" smtClean="0"/>
              <a:t>…</a:t>
            </a:r>
            <a:r>
              <a:rPr lang="en-US" dirty="0" smtClean="0"/>
              <a:t>, 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we find D</a:t>
            </a:r>
            <a:r>
              <a:rPr lang="en-US" baseline="30000" dirty="0" smtClean="0"/>
              <a:t>(k)</a:t>
            </a:r>
            <a:r>
              <a:rPr lang="en-US" dirty="0" smtClean="0"/>
              <a:t>[</a:t>
            </a:r>
            <a:r>
              <a:rPr lang="en-US" dirty="0" err="1" smtClean="0"/>
              <a:t>u,v</a:t>
            </a:r>
            <a:r>
              <a:rPr lang="en-US" dirty="0" smtClean="0"/>
              <a:t>] using D</a:t>
            </a:r>
            <a:r>
              <a:rPr lang="en-US" baseline="30000" dirty="0" smtClean="0"/>
              <a:t>(k-1)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k-1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</a:t>
            </a:r>
            <a:r>
              <a:rPr lang="en-US" sz="2000" baseline="30000" dirty="0" smtClean="0"/>
              <a:t>(k)</a:t>
            </a:r>
            <a:r>
              <a:rPr lang="en-US" sz="2000" dirty="0" smtClean="0"/>
              <a:t>[</a:t>
            </a:r>
            <a:r>
              <a:rPr lang="en-US" sz="2000" dirty="0" err="1" smtClean="0"/>
              <a:t>u,v</a:t>
            </a:r>
            <a:r>
              <a:rPr lang="en-US" sz="2000" dirty="0" smtClean="0"/>
              <a:t>] is the cost of the shortest path from u to v so that all internal vertices on that path are in {1, </a:t>
            </a:r>
            <a:r>
              <a:rPr lang="mr-IN" sz="2000" dirty="0" smtClean="0"/>
              <a:t>…</a:t>
            </a:r>
            <a:r>
              <a:rPr lang="en-US" sz="2000" dirty="0" smtClean="0"/>
              <a:t>, k}.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Vertices 1, 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 k-1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04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we find D</a:t>
            </a:r>
            <a:r>
              <a:rPr lang="en-US" baseline="30000" dirty="0" smtClean="0"/>
              <a:t>(k)</a:t>
            </a:r>
            <a:r>
              <a:rPr lang="en-US" dirty="0" smtClean="0"/>
              <a:t>[</a:t>
            </a:r>
            <a:r>
              <a:rPr lang="en-US" dirty="0" err="1" smtClean="0"/>
              <a:t>u,v</a:t>
            </a:r>
            <a:r>
              <a:rPr lang="en-US" dirty="0" smtClean="0"/>
              <a:t>] using D</a:t>
            </a:r>
            <a:r>
              <a:rPr lang="en-US" baseline="30000" dirty="0" smtClean="0"/>
              <a:t>(k-1)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k-1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5"/>
            <a:endCxn id="5" idx="1"/>
          </p:cNvCxnSpPr>
          <p:nvPr/>
        </p:nvCxnSpPr>
        <p:spPr>
          <a:xfrm>
            <a:off x="4164656" y="4328329"/>
            <a:ext cx="1391337" cy="756100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7"/>
            <a:endCxn id="21" idx="2"/>
          </p:cNvCxnSpPr>
          <p:nvPr/>
        </p:nvCxnSpPr>
        <p:spPr>
          <a:xfrm flipV="1">
            <a:off x="6051121" y="4386135"/>
            <a:ext cx="1537987" cy="698294"/>
          </a:xfrm>
          <a:prstGeom prst="straightConnector1">
            <a:avLst/>
          </a:prstGeom>
          <a:ln w="31750">
            <a:solidFill>
              <a:srgbClr val="FF6625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D</a:t>
            </a:r>
            <a:r>
              <a:rPr lang="en-US" sz="2000" baseline="30000" smtClean="0"/>
              <a:t>(k</a:t>
            </a:r>
            <a:r>
              <a:rPr lang="en-US" sz="2000" baseline="30000" dirty="0" smtClean="0"/>
              <a:t>)</a:t>
            </a:r>
            <a:r>
              <a:rPr lang="en-US" sz="2000" dirty="0" smtClean="0"/>
              <a:t>[</a:t>
            </a:r>
            <a:r>
              <a:rPr lang="en-US" sz="2000" dirty="0" err="1" smtClean="0"/>
              <a:t>u,v</a:t>
            </a:r>
            <a:r>
              <a:rPr lang="en-US" sz="2000" dirty="0" smtClean="0"/>
              <a:t>] is the cost of the shortest path from u to v so that all internal vertices on that path are in {1, </a:t>
            </a:r>
            <a:r>
              <a:rPr lang="mr-IN" sz="2000" dirty="0" smtClean="0"/>
              <a:t>…</a:t>
            </a:r>
            <a:r>
              <a:rPr lang="en-US" sz="2000" dirty="0" smtClean="0"/>
              <a:t>, k}.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Vertices 1, 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 k-1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166" y="208424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Case 1: </a:t>
            </a:r>
            <a:r>
              <a:rPr lang="en-US" sz="2800" dirty="0" smtClean="0">
                <a:solidFill>
                  <a:schemeClr val="accent1"/>
                </a:solidFill>
              </a:rPr>
              <a:t>we don</a:t>
            </a:r>
            <a:r>
              <a:rPr lang="mr-IN" sz="2800" dirty="0" smtClean="0">
                <a:solidFill>
                  <a:schemeClr val="accent1"/>
                </a:solidFill>
              </a:rPr>
              <a:t>’</a:t>
            </a:r>
            <a:r>
              <a:rPr lang="en-US" sz="2800" dirty="0" smtClean="0">
                <a:solidFill>
                  <a:schemeClr val="accent1"/>
                </a:solidFill>
              </a:rPr>
              <a:t>t need vertex k.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1866" y="5919085"/>
            <a:ext cx="325331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</a:t>
            </a:r>
            <a:r>
              <a:rPr lang="en-US" sz="2800" baseline="30000" dirty="0" smtClean="0">
                <a:solidFill>
                  <a:srgbClr val="FF0000"/>
                </a:solidFill>
              </a:rPr>
              <a:t>(k)</a:t>
            </a:r>
            <a:r>
              <a:rPr lang="en-US" sz="2800" dirty="0" smtClean="0">
                <a:solidFill>
                  <a:srgbClr val="FF0000"/>
                </a:solidFill>
              </a:rPr>
              <a:t>[</a:t>
            </a:r>
            <a:r>
              <a:rPr lang="en-US" sz="2800" dirty="0" err="1" smtClean="0">
                <a:solidFill>
                  <a:srgbClr val="FF0000"/>
                </a:solidFill>
              </a:rPr>
              <a:t>u,v</a:t>
            </a:r>
            <a:r>
              <a:rPr lang="en-US" sz="2800" dirty="0" smtClean="0">
                <a:solidFill>
                  <a:srgbClr val="FF0000"/>
                </a:solidFill>
              </a:rPr>
              <a:t>] = D</a:t>
            </a:r>
            <a:r>
              <a:rPr lang="en-US" sz="2800" baseline="30000" dirty="0" smtClean="0">
                <a:solidFill>
                  <a:srgbClr val="FF0000"/>
                </a:solidFill>
              </a:rPr>
              <a:t>(k-1)</a:t>
            </a:r>
            <a:r>
              <a:rPr lang="en-US" sz="2800" dirty="0" smtClean="0">
                <a:solidFill>
                  <a:srgbClr val="FF0000"/>
                </a:solidFill>
              </a:rPr>
              <a:t>[</a:t>
            </a:r>
            <a:r>
              <a:rPr lang="en-US" sz="2800" dirty="0" err="1" smtClean="0">
                <a:solidFill>
                  <a:srgbClr val="FF0000"/>
                </a:solidFill>
              </a:rPr>
              <a:t>u,v</a:t>
            </a:r>
            <a:r>
              <a:rPr lang="en-US" sz="2800" dirty="0" smtClean="0">
                <a:solidFill>
                  <a:srgbClr val="FF0000"/>
                </a:solidFill>
              </a:rPr>
              <a:t>]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587502">
            <a:off x="6950664" y="4995434"/>
            <a:ext cx="2467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25"/>
                </a:solidFill>
              </a:rPr>
              <a:t>This path was the shortest before, so it’s still the shortest now.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Vertices 1, </a:t>
            </a:r>
            <a:r>
              <a:rPr lang="mr-IN" dirty="0" smtClean="0"/>
              <a:t>…</a:t>
            </a:r>
            <a:r>
              <a:rPr lang="en-US" dirty="0" smtClean="0"/>
              <a:t>, 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3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5"/>
          <p:cNvSpPr/>
          <p:nvPr/>
        </p:nvSpPr>
        <p:spPr>
          <a:xfrm>
            <a:off x="1901579" y="1927507"/>
            <a:ext cx="4988547" cy="4769869"/>
          </a:xfrm>
          <a:custGeom>
            <a:avLst/>
            <a:gdLst>
              <a:gd name="connsiteX0" fmla="*/ 4956421 w 4988547"/>
              <a:gd name="connsiteY0" fmla="*/ 2088439 h 4769869"/>
              <a:gd name="connsiteX1" fmla="*/ 4845210 w 4988547"/>
              <a:gd name="connsiteY1" fmla="*/ 3410612 h 4769869"/>
              <a:gd name="connsiteX2" fmla="*/ 3807243 w 4988547"/>
              <a:gd name="connsiteY2" fmla="*/ 4572147 h 4769869"/>
              <a:gd name="connsiteX3" fmla="*/ 1261751 w 4988547"/>
              <a:gd name="connsiteY3" fmla="*/ 4633931 h 4769869"/>
              <a:gd name="connsiteX4" fmla="*/ 50789 w 4988547"/>
              <a:gd name="connsiteY4" fmla="*/ 3200547 h 4769869"/>
              <a:gd name="connsiteX5" fmla="*/ 384421 w 4988547"/>
              <a:gd name="connsiteY5" fmla="*/ 1507671 h 4769869"/>
              <a:gd name="connsiteX6" fmla="*/ 1805448 w 4988547"/>
              <a:gd name="connsiteY6" fmla="*/ 136071 h 4769869"/>
              <a:gd name="connsiteX7" fmla="*/ 3004053 w 4988547"/>
              <a:gd name="connsiteY7" fmla="*/ 197855 h 4769869"/>
              <a:gd name="connsiteX8" fmla="*/ 4622789 w 4988547"/>
              <a:gd name="connsiteY8" fmla="*/ 1445888 h 4769869"/>
              <a:gd name="connsiteX9" fmla="*/ 4956421 w 4988547"/>
              <a:gd name="connsiteY9" fmla="*/ 2088439 h 4769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8547" h="4769869">
                <a:moveTo>
                  <a:pt x="4956421" y="2088439"/>
                </a:moveTo>
                <a:cubicBezTo>
                  <a:pt x="4993491" y="2415893"/>
                  <a:pt x="5036740" y="2996661"/>
                  <a:pt x="4845210" y="3410612"/>
                </a:cubicBezTo>
                <a:cubicBezTo>
                  <a:pt x="4653680" y="3824563"/>
                  <a:pt x="4404486" y="4368261"/>
                  <a:pt x="3807243" y="4572147"/>
                </a:cubicBezTo>
                <a:cubicBezTo>
                  <a:pt x="3210000" y="4776033"/>
                  <a:pt x="1887827" y="4862531"/>
                  <a:pt x="1261751" y="4633931"/>
                </a:cubicBezTo>
                <a:cubicBezTo>
                  <a:pt x="635675" y="4405331"/>
                  <a:pt x="197011" y="3721590"/>
                  <a:pt x="50789" y="3200547"/>
                </a:cubicBezTo>
                <a:cubicBezTo>
                  <a:pt x="-95433" y="2679504"/>
                  <a:pt x="91978" y="2018417"/>
                  <a:pt x="384421" y="1507671"/>
                </a:cubicBezTo>
                <a:cubicBezTo>
                  <a:pt x="676864" y="996925"/>
                  <a:pt x="1368843" y="354374"/>
                  <a:pt x="1805448" y="136071"/>
                </a:cubicBezTo>
                <a:cubicBezTo>
                  <a:pt x="2242053" y="-82232"/>
                  <a:pt x="2534496" y="-20448"/>
                  <a:pt x="3004053" y="197855"/>
                </a:cubicBezTo>
                <a:cubicBezTo>
                  <a:pt x="3473610" y="416158"/>
                  <a:pt x="4297394" y="1136969"/>
                  <a:pt x="4622789" y="1445888"/>
                </a:cubicBezTo>
                <a:cubicBezTo>
                  <a:pt x="4948184" y="1754807"/>
                  <a:pt x="4919351" y="1760985"/>
                  <a:pt x="4956421" y="2088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992514">
            <a:off x="4480429" y="3155705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Vertices 1, </a:t>
            </a:r>
            <a:r>
              <a:rPr lang="mr-IN" dirty="0" smtClean="0"/>
              <a:t>…</a:t>
            </a:r>
            <a:r>
              <a:rPr lang="en-US" dirty="0" smtClean="0"/>
              <a:t>, 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2547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we find D</a:t>
            </a:r>
            <a:r>
              <a:rPr lang="en-US" baseline="30000" dirty="0" smtClean="0"/>
              <a:t>(k)</a:t>
            </a:r>
            <a:r>
              <a:rPr lang="en-US" dirty="0" smtClean="0"/>
              <a:t>[</a:t>
            </a:r>
            <a:r>
              <a:rPr lang="en-US" dirty="0" err="1" smtClean="0"/>
              <a:t>u,v</a:t>
            </a:r>
            <a:r>
              <a:rPr lang="en-US" dirty="0" smtClean="0"/>
              <a:t>] using D</a:t>
            </a:r>
            <a:r>
              <a:rPr lang="en-US" baseline="30000" dirty="0" smtClean="0"/>
              <a:t>(k-1)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36573" y="3212757"/>
            <a:ext cx="4411362" cy="30891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453449" y="497977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k-1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897395" y="3778851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36773" y="4938580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r-IN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66984" y="3718352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26044" y="4400035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36773" y="2224603"/>
            <a:ext cx="700216" cy="7146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080421" y="2515374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k+1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62001" y="3718352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589108" y="4037443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23551" y="5413419"/>
            <a:ext cx="778475" cy="697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>
            <a:stCxn id="20" idx="5"/>
            <a:endCxn id="17" idx="2"/>
          </p:cNvCxnSpPr>
          <p:nvPr/>
        </p:nvCxnSpPr>
        <p:spPr>
          <a:xfrm>
            <a:off x="1426471" y="4313606"/>
            <a:ext cx="999573" cy="443746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6"/>
            <a:endCxn id="16" idx="3"/>
          </p:cNvCxnSpPr>
          <p:nvPr/>
        </p:nvCxnSpPr>
        <p:spPr>
          <a:xfrm flipV="1">
            <a:off x="3126260" y="4328329"/>
            <a:ext cx="543268" cy="429023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0"/>
            <a:endCxn id="18" idx="4"/>
          </p:cNvCxnSpPr>
          <p:nvPr/>
        </p:nvCxnSpPr>
        <p:spPr>
          <a:xfrm flipV="1">
            <a:off x="3917092" y="2939236"/>
            <a:ext cx="269789" cy="779116"/>
          </a:xfrm>
          <a:prstGeom prst="straightConnector1">
            <a:avLst/>
          </a:prstGeom>
          <a:ln w="317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1" idx="3"/>
          </p:cNvCxnSpPr>
          <p:nvPr/>
        </p:nvCxnSpPr>
        <p:spPr>
          <a:xfrm flipV="1">
            <a:off x="6177778" y="4632697"/>
            <a:ext cx="1525335" cy="588420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0166" y="1134750"/>
            <a:ext cx="590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D</a:t>
            </a:r>
            <a:r>
              <a:rPr lang="en-US" sz="2000" baseline="30000" smtClean="0"/>
              <a:t>(k</a:t>
            </a:r>
            <a:r>
              <a:rPr lang="en-US" sz="2000" baseline="30000" dirty="0" smtClean="0"/>
              <a:t>)</a:t>
            </a:r>
            <a:r>
              <a:rPr lang="en-US" sz="2000" dirty="0" smtClean="0"/>
              <a:t>[</a:t>
            </a:r>
            <a:r>
              <a:rPr lang="en-US" sz="2000" dirty="0" err="1" smtClean="0"/>
              <a:t>u,v</a:t>
            </a:r>
            <a:r>
              <a:rPr lang="en-US" sz="2000" dirty="0" smtClean="0"/>
              <a:t>] is the cost of the shortest path from u to v so that all internal vertices on that path are in {1, </a:t>
            </a:r>
            <a:r>
              <a:rPr lang="mr-IN" sz="2000" dirty="0" smtClean="0"/>
              <a:t>…</a:t>
            </a:r>
            <a:r>
              <a:rPr lang="en-US" sz="2000" dirty="0" smtClean="0"/>
              <a:t>, k}.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593209">
            <a:off x="2899504" y="5796910"/>
            <a:ext cx="32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Vertices 1, </a:t>
            </a:r>
            <a:r>
              <a:rPr lang="mr-IN" dirty="0" smtClean="0">
                <a:solidFill>
                  <a:schemeClr val="accent4"/>
                </a:solidFill>
              </a:rPr>
              <a:t>…</a:t>
            </a:r>
            <a:r>
              <a:rPr lang="en-US" dirty="0" smtClean="0">
                <a:solidFill>
                  <a:schemeClr val="accent4"/>
                </a:solidFill>
              </a:rPr>
              <a:t>, k-1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166" y="208424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Case 2: </a:t>
            </a:r>
            <a:r>
              <a:rPr lang="en-US" sz="2800" dirty="0" smtClean="0">
                <a:solidFill>
                  <a:schemeClr val="accent1"/>
                </a:solidFill>
              </a:rPr>
              <a:t>we need vertex k.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24" name="Straight Arrow Connector 23"/>
          <p:cNvCxnSpPr>
            <a:stCxn id="14" idx="4"/>
            <a:endCxn id="5" idx="1"/>
          </p:cNvCxnSpPr>
          <p:nvPr/>
        </p:nvCxnSpPr>
        <p:spPr>
          <a:xfrm>
            <a:off x="5247503" y="4493484"/>
            <a:ext cx="308490" cy="590945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5"/>
            <a:endCxn id="14" idx="1"/>
          </p:cNvCxnSpPr>
          <p:nvPr/>
        </p:nvCxnSpPr>
        <p:spPr>
          <a:xfrm>
            <a:off x="4434445" y="2834580"/>
            <a:ext cx="565494" cy="1048927"/>
          </a:xfrm>
          <a:prstGeom prst="straightConnector1">
            <a:avLst/>
          </a:prstGeom>
          <a:ln w="31750">
            <a:solidFill>
              <a:srgbClr val="FF00E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7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30481" y="2286467"/>
            <a:ext cx="3484632" cy="3336471"/>
            <a:chOff x="1901579" y="1927507"/>
            <a:chExt cx="5853819" cy="4769869"/>
          </a:xfrm>
        </p:grpSpPr>
        <p:sp>
          <p:nvSpPr>
            <p:cNvPr id="30" name="Freeform 29"/>
            <p:cNvSpPr/>
            <p:nvPr/>
          </p:nvSpPr>
          <p:spPr>
            <a:xfrm>
              <a:off x="1901579" y="1927507"/>
              <a:ext cx="4988547" cy="4769869"/>
            </a:xfrm>
            <a:custGeom>
              <a:avLst/>
              <a:gdLst>
                <a:gd name="connsiteX0" fmla="*/ 4956421 w 4988547"/>
                <a:gd name="connsiteY0" fmla="*/ 2088439 h 4769869"/>
                <a:gd name="connsiteX1" fmla="*/ 4845210 w 4988547"/>
                <a:gd name="connsiteY1" fmla="*/ 3410612 h 4769869"/>
                <a:gd name="connsiteX2" fmla="*/ 3807243 w 4988547"/>
                <a:gd name="connsiteY2" fmla="*/ 4572147 h 4769869"/>
                <a:gd name="connsiteX3" fmla="*/ 1261751 w 4988547"/>
                <a:gd name="connsiteY3" fmla="*/ 4633931 h 4769869"/>
                <a:gd name="connsiteX4" fmla="*/ 50789 w 4988547"/>
                <a:gd name="connsiteY4" fmla="*/ 3200547 h 4769869"/>
                <a:gd name="connsiteX5" fmla="*/ 384421 w 4988547"/>
                <a:gd name="connsiteY5" fmla="*/ 1507671 h 4769869"/>
                <a:gd name="connsiteX6" fmla="*/ 1805448 w 4988547"/>
                <a:gd name="connsiteY6" fmla="*/ 136071 h 4769869"/>
                <a:gd name="connsiteX7" fmla="*/ 3004053 w 4988547"/>
                <a:gd name="connsiteY7" fmla="*/ 197855 h 4769869"/>
                <a:gd name="connsiteX8" fmla="*/ 4622789 w 4988547"/>
                <a:gd name="connsiteY8" fmla="*/ 1445888 h 4769869"/>
                <a:gd name="connsiteX9" fmla="*/ 4956421 w 4988547"/>
                <a:gd name="connsiteY9" fmla="*/ 2088439 h 476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8547" h="4769869">
                  <a:moveTo>
                    <a:pt x="4956421" y="2088439"/>
                  </a:moveTo>
                  <a:cubicBezTo>
                    <a:pt x="4993491" y="2415893"/>
                    <a:pt x="5036740" y="2996661"/>
                    <a:pt x="4845210" y="3410612"/>
                  </a:cubicBezTo>
                  <a:cubicBezTo>
                    <a:pt x="4653680" y="3824563"/>
                    <a:pt x="4404486" y="4368261"/>
                    <a:pt x="3807243" y="4572147"/>
                  </a:cubicBezTo>
                  <a:cubicBezTo>
                    <a:pt x="3210000" y="4776033"/>
                    <a:pt x="1887827" y="4862531"/>
                    <a:pt x="1261751" y="4633931"/>
                  </a:cubicBezTo>
                  <a:cubicBezTo>
                    <a:pt x="635675" y="4405331"/>
                    <a:pt x="197011" y="3721590"/>
                    <a:pt x="50789" y="3200547"/>
                  </a:cubicBezTo>
                  <a:cubicBezTo>
                    <a:pt x="-95433" y="2679504"/>
                    <a:pt x="91978" y="2018417"/>
                    <a:pt x="384421" y="1507671"/>
                  </a:cubicBezTo>
                  <a:cubicBezTo>
                    <a:pt x="676864" y="996925"/>
                    <a:pt x="1368843" y="354374"/>
                    <a:pt x="1805448" y="136071"/>
                  </a:cubicBezTo>
                  <a:cubicBezTo>
                    <a:pt x="2242053" y="-82232"/>
                    <a:pt x="2534496" y="-20448"/>
                    <a:pt x="3004053" y="197855"/>
                  </a:cubicBezTo>
                  <a:cubicBezTo>
                    <a:pt x="3473610" y="416158"/>
                    <a:pt x="4297394" y="1136969"/>
                    <a:pt x="4622789" y="1445888"/>
                  </a:cubicBezTo>
                  <a:cubicBezTo>
                    <a:pt x="4948184" y="1754807"/>
                    <a:pt x="4919351" y="1760985"/>
                    <a:pt x="4956421" y="20884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 rot="2579088">
              <a:off x="4480429" y="3155705"/>
              <a:ext cx="3274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Vertices 1, </a:t>
              </a:r>
              <a:r>
                <a:rPr lang="mr-IN" dirty="0" smtClean="0"/>
                <a:t>…</a:t>
              </a:r>
              <a:r>
                <a:rPr lang="en-US" dirty="0" smtClean="0"/>
                <a:t>, k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89068"/>
            <a:ext cx="7886700" cy="1032531"/>
          </a:xfrm>
        </p:spPr>
        <p:txBody>
          <a:bodyPr>
            <a:normAutofit/>
          </a:bodyPr>
          <a:lstStyle/>
          <a:p>
            <a:r>
              <a:rPr lang="en-US" dirty="0" smtClean="0"/>
              <a:t>Case 2 continued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559644" y="2570205"/>
            <a:ext cx="4438134" cy="2594920"/>
            <a:chOff x="762001" y="2224603"/>
            <a:chExt cx="7605582" cy="4077344"/>
          </a:xfrm>
        </p:grpSpPr>
        <p:sp>
          <p:nvSpPr>
            <p:cNvPr id="4" name="Oval 3"/>
            <p:cNvSpPr/>
            <p:nvPr/>
          </p:nvSpPr>
          <p:spPr>
            <a:xfrm>
              <a:off x="2236573" y="3212757"/>
              <a:ext cx="4411362" cy="308919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49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233084" y="4979773"/>
              <a:ext cx="1182811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k-1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7395" y="3778851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046536" y="4686241"/>
              <a:ext cx="746262" cy="71463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mr-IN" dirty="0" smtClean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566984" y="3718352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426044" y="4400035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836773" y="2224603"/>
              <a:ext cx="700216" cy="71463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k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62001" y="3718352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u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589108" y="4037443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solidFill>
                    <a:schemeClr val="tx1"/>
                  </a:solidFill>
                </a:rPr>
                <a:t>v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023551" y="5413419"/>
              <a:ext cx="778475" cy="6973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Arrow Connector 26"/>
            <p:cNvCxnSpPr>
              <a:stCxn id="20" idx="5"/>
              <a:endCxn id="17" idx="2"/>
            </p:cNvCxnSpPr>
            <p:nvPr/>
          </p:nvCxnSpPr>
          <p:spPr>
            <a:xfrm>
              <a:off x="1426471" y="4313606"/>
              <a:ext cx="999573" cy="443746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7" idx="6"/>
              <a:endCxn id="16" idx="3"/>
            </p:cNvCxnSpPr>
            <p:nvPr/>
          </p:nvCxnSpPr>
          <p:spPr>
            <a:xfrm flipV="1">
              <a:off x="3126260" y="4328329"/>
              <a:ext cx="543268" cy="429023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6" idx="0"/>
              <a:endCxn id="18" idx="4"/>
            </p:cNvCxnSpPr>
            <p:nvPr/>
          </p:nvCxnSpPr>
          <p:spPr>
            <a:xfrm flipV="1">
              <a:off x="3917092" y="2939236"/>
              <a:ext cx="269789" cy="779116"/>
            </a:xfrm>
            <a:prstGeom prst="straightConnector1">
              <a:avLst/>
            </a:prstGeom>
            <a:ln w="31750"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21" idx="3"/>
            </p:cNvCxnSpPr>
            <p:nvPr/>
          </p:nvCxnSpPr>
          <p:spPr>
            <a:xfrm flipV="1">
              <a:off x="6177778" y="4632697"/>
              <a:ext cx="1525335" cy="588420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 rot="867166">
              <a:off x="2455899" y="5405356"/>
              <a:ext cx="3274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4"/>
                  </a:solidFill>
                </a:rPr>
                <a:t>Vertices 1, </a:t>
              </a:r>
              <a:r>
                <a:rPr lang="mr-IN" dirty="0" smtClean="0">
                  <a:solidFill>
                    <a:schemeClr val="accent4"/>
                  </a:solidFill>
                </a:rPr>
                <a:t>…</a:t>
              </a:r>
              <a:r>
                <a:rPr lang="en-US" dirty="0" smtClean="0">
                  <a:solidFill>
                    <a:schemeClr val="accent4"/>
                  </a:solidFill>
                </a:rPr>
                <a:t>, k-1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14" idx="4"/>
              <a:endCxn id="5" idx="1"/>
            </p:cNvCxnSpPr>
            <p:nvPr/>
          </p:nvCxnSpPr>
          <p:spPr>
            <a:xfrm>
              <a:off x="5247503" y="4493484"/>
              <a:ext cx="158799" cy="590944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8" idx="5"/>
              <a:endCxn id="14" idx="1"/>
            </p:cNvCxnSpPr>
            <p:nvPr/>
          </p:nvCxnSpPr>
          <p:spPr>
            <a:xfrm>
              <a:off x="4434445" y="2834580"/>
              <a:ext cx="565494" cy="1048927"/>
            </a:xfrm>
            <a:prstGeom prst="straightConnector1">
              <a:avLst/>
            </a:prstGeom>
            <a:ln w="31750">
              <a:solidFill>
                <a:srgbClr val="FF00EB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24663" y="1121599"/>
            <a:ext cx="468880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sz="2000" dirty="0" smtClean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Suppose there are </a:t>
            </a:r>
            <a:r>
              <a:rPr lang="en-US" sz="2400" dirty="0" smtClean="0">
                <a:solidFill>
                  <a:srgbClr val="FF0000"/>
                </a:solidFill>
              </a:rPr>
              <a:t>no negative cycles.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 smtClean="0">
                <a:solidFill>
                  <a:schemeClr val="accent4"/>
                </a:solidFill>
              </a:rPr>
              <a:t>Then WLOG the shortest path from u to v through {1,</a:t>
            </a:r>
            <a:r>
              <a:rPr lang="mr-IN" sz="2000" dirty="0" smtClean="0">
                <a:solidFill>
                  <a:schemeClr val="accent4"/>
                </a:solidFill>
              </a:rPr>
              <a:t>…</a:t>
            </a:r>
            <a:r>
              <a:rPr lang="en-US" sz="2000" dirty="0" smtClean="0">
                <a:solidFill>
                  <a:schemeClr val="accent4"/>
                </a:solidFill>
              </a:rPr>
              <a:t>,k} is </a:t>
            </a:r>
            <a:r>
              <a:rPr lang="en-US" sz="2000" b="1" dirty="0" smtClean="0">
                <a:solidFill>
                  <a:schemeClr val="accent4"/>
                </a:solidFill>
              </a:rPr>
              <a:t>simple</a:t>
            </a:r>
            <a:r>
              <a:rPr lang="en-US" sz="2000" dirty="0" smtClean="0">
                <a:solidFill>
                  <a:schemeClr val="accent4"/>
                </a:solidFill>
              </a:rPr>
              <a:t>.</a:t>
            </a:r>
          </a:p>
          <a:p>
            <a:pPr marL="800100" lvl="1" indent="-342900">
              <a:buFont typeface="Arial" charset="0"/>
              <a:buChar char="•"/>
            </a:pPr>
            <a:endParaRPr lang="en-US" sz="2000" dirty="0" smtClean="0">
              <a:solidFill>
                <a:schemeClr val="accent4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If </a:t>
            </a:r>
            <a:r>
              <a:rPr lang="en-US" sz="2400" b="1" u="sng" dirty="0" smtClean="0">
                <a:solidFill>
                  <a:srgbClr val="7030A0"/>
                </a:solidFill>
              </a:rPr>
              <a:t>that </a:t>
            </a:r>
            <a:r>
              <a:rPr lang="en-US" sz="2400" b="1" u="sng" dirty="0" smtClean="0">
                <a:solidFill>
                  <a:srgbClr val="FF00EB"/>
                </a:solidFill>
              </a:rPr>
              <a:t>path</a:t>
            </a:r>
            <a:r>
              <a:rPr lang="en-US" sz="2400" b="1" dirty="0"/>
              <a:t> </a:t>
            </a:r>
            <a:r>
              <a:rPr lang="en-US" sz="2400" dirty="0" smtClean="0"/>
              <a:t>passes through k, it must look like this:</a:t>
            </a:r>
          </a:p>
          <a:p>
            <a:pPr marL="342900" indent="-342900">
              <a:buFont typeface="Arial" charset="0"/>
              <a:buChar char="•"/>
            </a:pPr>
            <a:endParaRPr lang="en-US" sz="24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400" b="1" u="sng" dirty="0" smtClean="0">
                <a:solidFill>
                  <a:srgbClr val="7030A0"/>
                </a:solidFill>
              </a:rPr>
              <a:t>This path </a:t>
            </a:r>
            <a:r>
              <a:rPr lang="en-US" sz="2400" dirty="0" smtClean="0"/>
              <a:t>is the shortest path from u to k through {1,</a:t>
            </a:r>
            <a:r>
              <a:rPr lang="mr-IN" sz="2400" dirty="0" smtClean="0"/>
              <a:t>…</a:t>
            </a:r>
            <a:r>
              <a:rPr lang="en-US" sz="2400" dirty="0" smtClean="0"/>
              <a:t>,k-1}.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 smtClean="0">
                <a:solidFill>
                  <a:schemeClr val="accent4"/>
                </a:solidFill>
              </a:rPr>
              <a:t>sub-paths of shortest paths are shortest paths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Same for </a:t>
            </a:r>
            <a:r>
              <a:rPr lang="en-US" sz="2400" b="1" u="sng" dirty="0" smtClean="0">
                <a:solidFill>
                  <a:srgbClr val="FF00EB"/>
                </a:solidFill>
              </a:rPr>
              <a:t>this path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5656802" y="1110988"/>
            <a:ext cx="2631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Case 2: </a:t>
            </a:r>
            <a:r>
              <a:rPr lang="en-US" sz="2800" dirty="0" smtClean="0">
                <a:solidFill>
                  <a:schemeClr val="accent1"/>
                </a:solidFill>
              </a:rPr>
              <a:t>we need vertex k.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81880" y="6139502"/>
            <a:ext cx="526603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</a:t>
            </a:r>
            <a:r>
              <a:rPr lang="en-US" sz="2800" baseline="30000" dirty="0" smtClean="0"/>
              <a:t>(k)</a:t>
            </a:r>
            <a:r>
              <a:rPr lang="en-US" sz="2800" dirty="0" smtClean="0"/>
              <a:t>[</a:t>
            </a:r>
            <a:r>
              <a:rPr lang="en-US" sz="2800" dirty="0" err="1" smtClean="0"/>
              <a:t>u,v</a:t>
            </a:r>
            <a:r>
              <a:rPr lang="en-US" sz="2800" dirty="0" smtClean="0"/>
              <a:t>] = </a:t>
            </a:r>
            <a:r>
              <a:rPr lang="en-US" sz="2800" dirty="0" smtClean="0">
                <a:solidFill>
                  <a:srgbClr val="7030A0"/>
                </a:solidFill>
              </a:rPr>
              <a:t>D</a:t>
            </a:r>
            <a:r>
              <a:rPr lang="en-US" sz="2800" baseline="30000" dirty="0" smtClean="0">
                <a:solidFill>
                  <a:srgbClr val="7030A0"/>
                </a:solidFill>
              </a:rPr>
              <a:t>(k-1)</a:t>
            </a:r>
            <a:r>
              <a:rPr lang="en-US" sz="2800" dirty="0" smtClean="0">
                <a:solidFill>
                  <a:srgbClr val="7030A0"/>
                </a:solidFill>
              </a:rPr>
              <a:t>[</a:t>
            </a:r>
            <a:r>
              <a:rPr lang="en-US" sz="2800" dirty="0" err="1" smtClean="0">
                <a:solidFill>
                  <a:srgbClr val="7030A0"/>
                </a:solidFill>
              </a:rPr>
              <a:t>u,k</a:t>
            </a:r>
            <a:r>
              <a:rPr lang="en-US" sz="2800" dirty="0" smtClean="0">
                <a:solidFill>
                  <a:srgbClr val="7030A0"/>
                </a:solidFill>
              </a:rPr>
              <a:t>] </a:t>
            </a:r>
            <a:r>
              <a:rPr lang="en-US" sz="2800" dirty="0" smtClean="0"/>
              <a:t>+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>
                <a:solidFill>
                  <a:srgbClr val="FF00EB"/>
                </a:solidFill>
              </a:rPr>
              <a:t>D</a:t>
            </a:r>
            <a:r>
              <a:rPr lang="en-US" sz="2800" baseline="30000" dirty="0" smtClean="0">
                <a:solidFill>
                  <a:srgbClr val="FF00EB"/>
                </a:solidFill>
              </a:rPr>
              <a:t>(k-1)</a:t>
            </a:r>
            <a:r>
              <a:rPr lang="en-US" sz="2800" dirty="0" smtClean="0">
                <a:solidFill>
                  <a:srgbClr val="FF00EB"/>
                </a:solidFill>
              </a:rPr>
              <a:t>[</a:t>
            </a:r>
            <a:r>
              <a:rPr lang="en-US" sz="2800" dirty="0" err="1" smtClean="0">
                <a:solidFill>
                  <a:srgbClr val="FF00EB"/>
                </a:solidFill>
              </a:rPr>
              <a:t>k,v</a:t>
            </a:r>
            <a:r>
              <a:rPr lang="en-US" sz="2800" dirty="0" smtClean="0">
                <a:solidFill>
                  <a:srgbClr val="FF00EB"/>
                </a:solidFill>
              </a:rPr>
              <a:t>] </a:t>
            </a:r>
            <a:endParaRPr lang="en-US" sz="2800" dirty="0">
              <a:solidFill>
                <a:srgbClr val="FF00EB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76832" y="3723940"/>
            <a:ext cx="11986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5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</a:t>
            </a:r>
            <a:r>
              <a:rPr lang="en-US" sz="4000" dirty="0" smtClean="0"/>
              <a:t>D</a:t>
            </a:r>
            <a:r>
              <a:rPr lang="en-US" sz="4000" baseline="30000" dirty="0" smtClean="0"/>
              <a:t>(k-1)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en-US" baseline="30000" dirty="0" smtClean="0"/>
              <a:t>(k)</a:t>
            </a:r>
            <a:r>
              <a:rPr lang="en-US" dirty="0" smtClean="0"/>
              <a:t>[</a:t>
            </a:r>
            <a:r>
              <a:rPr lang="en-US" dirty="0" err="1" smtClean="0"/>
              <a:t>u,v</a:t>
            </a:r>
            <a:r>
              <a:rPr lang="en-US" dirty="0" smtClean="0"/>
              <a:t>] = min{ </a:t>
            </a:r>
            <a:r>
              <a:rPr lang="en-US" dirty="0" smtClean="0">
                <a:solidFill>
                  <a:srgbClr val="FF6625"/>
                </a:solidFill>
              </a:rPr>
              <a:t>D</a:t>
            </a:r>
            <a:r>
              <a:rPr lang="en-US" baseline="30000" dirty="0" smtClean="0">
                <a:solidFill>
                  <a:srgbClr val="FF6625"/>
                </a:solidFill>
              </a:rPr>
              <a:t>(k-1)</a:t>
            </a:r>
            <a:r>
              <a:rPr lang="en-US" dirty="0" smtClean="0">
                <a:solidFill>
                  <a:srgbClr val="FF6625"/>
                </a:solidFill>
              </a:rPr>
              <a:t>[</a:t>
            </a:r>
            <a:r>
              <a:rPr lang="en-US" dirty="0" err="1" smtClean="0">
                <a:solidFill>
                  <a:srgbClr val="FF6625"/>
                </a:solidFill>
              </a:rPr>
              <a:t>u,v</a:t>
            </a:r>
            <a:r>
              <a:rPr lang="en-US" dirty="0" smtClean="0">
                <a:solidFill>
                  <a:srgbClr val="FF6625"/>
                </a:solidFill>
              </a:rPr>
              <a:t>]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6625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D</a:t>
            </a:r>
            <a:r>
              <a:rPr lang="en-US" baseline="30000" dirty="0" smtClean="0">
                <a:solidFill>
                  <a:srgbClr val="7030A0"/>
                </a:solidFill>
              </a:rPr>
              <a:t>(k-1)</a:t>
            </a:r>
            <a:r>
              <a:rPr lang="en-US" dirty="0" smtClean="0">
                <a:solidFill>
                  <a:srgbClr val="7030A0"/>
                </a:solidFill>
              </a:rPr>
              <a:t>[</a:t>
            </a:r>
            <a:r>
              <a:rPr lang="en-US" dirty="0" err="1" smtClean="0">
                <a:solidFill>
                  <a:srgbClr val="7030A0"/>
                </a:solidFill>
              </a:rPr>
              <a:t>u,k</a:t>
            </a:r>
            <a:r>
              <a:rPr lang="en-US" dirty="0" smtClean="0">
                <a:solidFill>
                  <a:srgbClr val="7030A0"/>
                </a:solidFill>
              </a:rPr>
              <a:t>]</a:t>
            </a:r>
            <a:r>
              <a:rPr lang="en-US" dirty="0" smtClean="0"/>
              <a:t> + </a:t>
            </a:r>
            <a:r>
              <a:rPr lang="en-US" dirty="0">
                <a:solidFill>
                  <a:srgbClr val="FF00EB"/>
                </a:solidFill>
              </a:rPr>
              <a:t>D</a:t>
            </a:r>
            <a:r>
              <a:rPr lang="en-US" baseline="30000" dirty="0">
                <a:solidFill>
                  <a:srgbClr val="FF00EB"/>
                </a:solidFill>
              </a:rPr>
              <a:t>(k-1</a:t>
            </a:r>
            <a:r>
              <a:rPr lang="en-US" baseline="30000" dirty="0" smtClean="0">
                <a:solidFill>
                  <a:srgbClr val="FF00EB"/>
                </a:solidFill>
              </a:rPr>
              <a:t>)</a:t>
            </a:r>
            <a:r>
              <a:rPr lang="en-US" dirty="0" smtClean="0">
                <a:solidFill>
                  <a:srgbClr val="FF00EB"/>
                </a:solidFill>
              </a:rPr>
              <a:t>[</a:t>
            </a:r>
            <a:r>
              <a:rPr lang="en-US" dirty="0" err="1" smtClean="0">
                <a:solidFill>
                  <a:srgbClr val="FF00EB"/>
                </a:solidFill>
              </a:rPr>
              <a:t>k,v</a:t>
            </a:r>
            <a:r>
              <a:rPr lang="en-US" dirty="0" smtClean="0">
                <a:solidFill>
                  <a:srgbClr val="FF00EB"/>
                </a:solidFill>
              </a:rPr>
              <a:t>] </a:t>
            </a:r>
            <a:r>
              <a:rPr lang="en-US" dirty="0" smtClean="0"/>
              <a:t>}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Optimal substructure: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We can solve the big problem using smaller problems.</a:t>
            </a:r>
          </a:p>
          <a:p>
            <a:r>
              <a:rPr lang="en-US" dirty="0" smtClean="0"/>
              <a:t>Overlapping sub-problems: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D</a:t>
            </a:r>
            <a:r>
              <a:rPr lang="en-US" baseline="30000" dirty="0" smtClean="0">
                <a:solidFill>
                  <a:schemeClr val="accent4"/>
                </a:solidFill>
              </a:rPr>
              <a:t>(k-1)</a:t>
            </a:r>
            <a:r>
              <a:rPr lang="en-US" dirty="0" smtClean="0">
                <a:solidFill>
                  <a:schemeClr val="accent4"/>
                </a:solidFill>
              </a:rPr>
              <a:t>[</a:t>
            </a:r>
            <a:r>
              <a:rPr lang="en-US" dirty="0" err="1" smtClean="0">
                <a:solidFill>
                  <a:schemeClr val="accent4"/>
                </a:solidFill>
              </a:rPr>
              <a:t>k,v</a:t>
            </a:r>
            <a:r>
              <a:rPr lang="en-US" dirty="0" smtClean="0">
                <a:solidFill>
                  <a:schemeClr val="accent4"/>
                </a:solidFill>
              </a:rPr>
              <a:t>] can be used to help compute </a:t>
            </a:r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baseline="30000" dirty="0">
                <a:solidFill>
                  <a:schemeClr val="accent4"/>
                </a:solidFill>
              </a:rPr>
              <a:t>(k)</a:t>
            </a:r>
            <a:r>
              <a:rPr lang="en-US" dirty="0">
                <a:solidFill>
                  <a:schemeClr val="accent4"/>
                </a:solidFill>
              </a:rPr>
              <a:t>[</a:t>
            </a:r>
            <a:r>
              <a:rPr lang="en-US" dirty="0" err="1">
                <a:solidFill>
                  <a:schemeClr val="accent4"/>
                </a:solidFill>
              </a:rPr>
              <a:t>u,v</a:t>
            </a:r>
            <a:r>
              <a:rPr lang="en-US" dirty="0">
                <a:solidFill>
                  <a:schemeClr val="accent4"/>
                </a:solidFill>
              </a:rPr>
              <a:t>] </a:t>
            </a:r>
            <a:r>
              <a:rPr lang="en-US" dirty="0" smtClean="0">
                <a:solidFill>
                  <a:schemeClr val="accent4"/>
                </a:solidFill>
              </a:rPr>
              <a:t>for lots of different u’s.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0270" y="2379581"/>
            <a:ext cx="1902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6625"/>
                </a:solidFill>
              </a:rPr>
              <a:t>Case 1</a:t>
            </a:r>
            <a:r>
              <a:rPr lang="en-US" dirty="0" smtClean="0">
                <a:solidFill>
                  <a:srgbClr val="FF6625"/>
                </a:solidFill>
              </a:rPr>
              <a:t>: Cost of shortest path through {1,</a:t>
            </a:r>
            <a:r>
              <a:rPr lang="mr-IN" dirty="0" smtClean="0">
                <a:solidFill>
                  <a:srgbClr val="FF6625"/>
                </a:solidFill>
              </a:rPr>
              <a:t>…</a:t>
            </a:r>
            <a:r>
              <a:rPr lang="en-US" dirty="0" smtClean="0">
                <a:solidFill>
                  <a:srgbClr val="FF6625"/>
                </a:solidFill>
              </a:rPr>
              <a:t>,k-1}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645" y="2379581"/>
            <a:ext cx="325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Case 2</a:t>
            </a:r>
            <a:r>
              <a:rPr lang="en-US" dirty="0" smtClean="0"/>
              <a:t>: Cost of shortest path from </a:t>
            </a:r>
            <a:r>
              <a:rPr lang="en-US" b="1" dirty="0" smtClean="0">
                <a:solidFill>
                  <a:srgbClr val="7030A0"/>
                </a:solidFill>
              </a:rPr>
              <a:t>u to k </a:t>
            </a:r>
            <a:r>
              <a:rPr lang="en-US" dirty="0" smtClean="0"/>
              <a:t>and then from </a:t>
            </a:r>
            <a:r>
              <a:rPr lang="en-US" b="1" dirty="0" smtClean="0">
                <a:solidFill>
                  <a:srgbClr val="FF00EB"/>
                </a:solidFill>
              </a:rPr>
              <a:t>k to v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r>
              <a:rPr lang="en-US" dirty="0" smtClean="0"/>
              <a:t>through {1,</a:t>
            </a:r>
            <a:r>
              <a:rPr lang="mr-IN" dirty="0" smtClean="0"/>
              <a:t>…</a:t>
            </a:r>
            <a:r>
              <a:rPr lang="en-US" dirty="0" smtClean="0"/>
              <a:t>,k-1}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6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63" y="253915"/>
            <a:ext cx="8194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can we find D</a:t>
            </a:r>
            <a:r>
              <a:rPr lang="en-US" sz="4000" baseline="30000" dirty="0"/>
              <a:t>(k)</a:t>
            </a:r>
            <a:r>
              <a:rPr lang="en-US" sz="4000" dirty="0"/>
              <a:t>[</a:t>
            </a:r>
            <a:r>
              <a:rPr lang="en-US" sz="4000" dirty="0" err="1"/>
              <a:t>u,v</a:t>
            </a:r>
            <a:r>
              <a:rPr lang="en-US" sz="4000" dirty="0"/>
              <a:t>] using </a:t>
            </a:r>
            <a:r>
              <a:rPr lang="en-US" sz="4000" dirty="0" smtClean="0"/>
              <a:t>D</a:t>
            </a:r>
            <a:r>
              <a:rPr lang="en-US" sz="4000" baseline="30000" dirty="0" smtClean="0"/>
              <a:t>(k-1)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baseline="30000" dirty="0"/>
              <a:t>(k)</a:t>
            </a:r>
            <a:r>
              <a:rPr lang="en-US" dirty="0"/>
              <a:t>[</a:t>
            </a:r>
            <a:r>
              <a:rPr lang="en-US" dirty="0" err="1"/>
              <a:t>u,v</a:t>
            </a:r>
            <a:r>
              <a:rPr lang="en-US" dirty="0"/>
              <a:t>] = min{ </a:t>
            </a:r>
            <a:r>
              <a:rPr lang="en-US" dirty="0">
                <a:solidFill>
                  <a:srgbClr val="FF6625"/>
                </a:solidFill>
              </a:rPr>
              <a:t>D</a:t>
            </a:r>
            <a:r>
              <a:rPr lang="en-US" baseline="30000" dirty="0">
                <a:solidFill>
                  <a:srgbClr val="FF6625"/>
                </a:solidFill>
              </a:rPr>
              <a:t>(k-1)</a:t>
            </a:r>
            <a:r>
              <a:rPr lang="en-US" dirty="0">
                <a:solidFill>
                  <a:srgbClr val="FF6625"/>
                </a:solidFill>
              </a:rPr>
              <a:t>[</a:t>
            </a:r>
            <a:r>
              <a:rPr lang="en-US" dirty="0" err="1">
                <a:solidFill>
                  <a:srgbClr val="FF6625"/>
                </a:solidFill>
              </a:rPr>
              <a:t>u,v</a:t>
            </a:r>
            <a:r>
              <a:rPr lang="en-US" dirty="0">
                <a:solidFill>
                  <a:srgbClr val="FF6625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rgbClr val="FF6625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baseline="30000" dirty="0">
                <a:solidFill>
                  <a:srgbClr val="7030A0"/>
                </a:solidFill>
              </a:rPr>
              <a:t>(k-1)</a:t>
            </a:r>
            <a:r>
              <a:rPr lang="en-US" dirty="0">
                <a:solidFill>
                  <a:srgbClr val="7030A0"/>
                </a:solidFill>
              </a:rPr>
              <a:t>[</a:t>
            </a:r>
            <a:r>
              <a:rPr lang="en-US" dirty="0" err="1">
                <a:solidFill>
                  <a:srgbClr val="7030A0"/>
                </a:solidFill>
              </a:rPr>
              <a:t>u,k</a:t>
            </a:r>
            <a:r>
              <a:rPr lang="en-US" dirty="0">
                <a:solidFill>
                  <a:srgbClr val="7030A0"/>
                </a:solidFill>
              </a:rPr>
              <a:t>]</a:t>
            </a:r>
            <a:r>
              <a:rPr lang="en-US" dirty="0"/>
              <a:t> + </a:t>
            </a:r>
            <a:r>
              <a:rPr lang="en-US" dirty="0">
                <a:solidFill>
                  <a:srgbClr val="FF00EB"/>
                </a:solidFill>
              </a:rPr>
              <a:t>D</a:t>
            </a:r>
            <a:r>
              <a:rPr lang="en-US" baseline="30000" dirty="0">
                <a:solidFill>
                  <a:srgbClr val="FF00EB"/>
                </a:solidFill>
              </a:rPr>
              <a:t>(k-1)</a:t>
            </a:r>
            <a:r>
              <a:rPr lang="en-US" dirty="0">
                <a:solidFill>
                  <a:srgbClr val="FF00EB"/>
                </a:solidFill>
              </a:rPr>
              <a:t>[</a:t>
            </a:r>
            <a:r>
              <a:rPr lang="en-US" dirty="0" err="1">
                <a:solidFill>
                  <a:srgbClr val="FF00EB"/>
                </a:solidFill>
              </a:rPr>
              <a:t>k,v</a:t>
            </a:r>
            <a:r>
              <a:rPr lang="en-US" dirty="0">
                <a:solidFill>
                  <a:srgbClr val="FF00EB"/>
                </a:solidFill>
              </a:rPr>
              <a:t>] </a:t>
            </a:r>
            <a:r>
              <a:rPr lang="en-US" dirty="0"/>
              <a:t>}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Using our </a:t>
            </a:r>
            <a:r>
              <a:rPr lang="en-US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</a:t>
            </a:r>
            <a:r>
              <a:rPr lang="en-US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dirty="0" smtClean="0"/>
              <a:t>paradigm, this immediately gives us an algorithm!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9150">
            <a:off x="5846443" y="4567392"/>
            <a:ext cx="2983232" cy="19888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80270" y="2379581"/>
            <a:ext cx="1902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6625"/>
                </a:solidFill>
              </a:rPr>
              <a:t>Case 1</a:t>
            </a:r>
            <a:r>
              <a:rPr lang="en-US" dirty="0" smtClean="0">
                <a:solidFill>
                  <a:srgbClr val="FF6625"/>
                </a:solidFill>
              </a:rPr>
              <a:t>: Cost of shortest path through {1,</a:t>
            </a:r>
            <a:r>
              <a:rPr lang="mr-IN" dirty="0" smtClean="0">
                <a:solidFill>
                  <a:srgbClr val="FF6625"/>
                </a:solidFill>
              </a:rPr>
              <a:t>…</a:t>
            </a:r>
            <a:r>
              <a:rPr lang="en-US" dirty="0" smtClean="0">
                <a:solidFill>
                  <a:srgbClr val="FF6625"/>
                </a:solidFill>
              </a:rPr>
              <a:t>,k-1}</a:t>
            </a:r>
            <a:endParaRPr lang="en-US" dirty="0">
              <a:solidFill>
                <a:srgbClr val="FF662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645" y="2379581"/>
            <a:ext cx="325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Case 2</a:t>
            </a:r>
            <a:r>
              <a:rPr lang="en-US" dirty="0" smtClean="0"/>
              <a:t>: Cost of shortest path from </a:t>
            </a:r>
            <a:r>
              <a:rPr lang="en-US" b="1" dirty="0" smtClean="0">
                <a:solidFill>
                  <a:srgbClr val="7030A0"/>
                </a:solidFill>
              </a:rPr>
              <a:t>u to k </a:t>
            </a:r>
            <a:r>
              <a:rPr lang="en-US" dirty="0" smtClean="0"/>
              <a:t>and then from </a:t>
            </a:r>
            <a:r>
              <a:rPr lang="en-US" b="1" dirty="0" smtClean="0">
                <a:solidFill>
                  <a:srgbClr val="FF00EB"/>
                </a:solidFill>
              </a:rPr>
              <a:t>k to v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r>
              <a:rPr lang="en-US" dirty="0" smtClean="0"/>
              <a:t>through {1,</a:t>
            </a:r>
            <a:r>
              <a:rPr lang="mr-IN" dirty="0" smtClean="0"/>
              <a:t>…</a:t>
            </a:r>
            <a:r>
              <a:rPr lang="en-US" dirty="0" smtClean="0"/>
              <a:t>,k-1}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3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Floyd-</a:t>
            </a:r>
            <a:r>
              <a:rPr lang="en-US" dirty="0" err="1" smtClean="0"/>
              <a:t>Warshall</a:t>
            </a:r>
            <a:r>
              <a:rPr lang="en-US" dirty="0" smtClean="0"/>
              <a:t>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Initialize n-by-n arrays D</a:t>
                </a:r>
                <a:r>
                  <a:rPr lang="en-US" baseline="30000" dirty="0" smtClean="0"/>
                  <a:t>(k) </a:t>
                </a:r>
                <a:r>
                  <a:rPr lang="en-US" dirty="0" smtClean="0"/>
                  <a:t>for k = 0,</a:t>
                </a:r>
                <a:r>
                  <a:rPr lang="mr-IN" dirty="0" smtClean="0"/>
                  <a:t>…</a:t>
                </a:r>
                <a:r>
                  <a:rPr lang="en-US" dirty="0" smtClean="0"/>
                  <a:t>,n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 smtClean="0">
                    <a:solidFill>
                      <a:schemeClr val="accent4"/>
                    </a:solidFill>
                  </a:rPr>
                  <a:t>(k)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u,u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] = 0 for all u, for all k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D</a:t>
                </a:r>
                <a:r>
                  <a:rPr lang="en-US" baseline="30000" dirty="0">
                    <a:solidFill>
                      <a:schemeClr val="accent4"/>
                    </a:solidFill>
                  </a:rPr>
                  <a:t>(k)</a:t>
                </a:r>
                <a:r>
                  <a:rPr lang="en-US" dirty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u,v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] </a:t>
                </a:r>
                <a:r>
                  <a:rPr lang="en-US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 dirty="0" smtClean="0">
                    <a:solidFill>
                      <a:schemeClr val="accent4"/>
                    </a:solidFill>
                  </a:rPr>
                  <a:t> for all u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≠</m:t>
                    </m:r>
                  </m:oMath>
                </a14:m>
                <a:r>
                  <a:rPr lang="en-US" dirty="0" smtClean="0">
                    <a:solidFill>
                      <a:schemeClr val="accent4"/>
                    </a:solidFill>
                  </a:rPr>
                  <a:t> v, for all k </a:t>
                </a:r>
              </a:p>
              <a:p>
                <a:pPr lvl="1"/>
                <a:r>
                  <a:rPr lang="en-US" dirty="0" smtClean="0">
                    <a:solidFill>
                      <a:srgbClr val="7030A0"/>
                    </a:solidFill>
                  </a:rPr>
                  <a:t>D</a:t>
                </a:r>
                <a:r>
                  <a:rPr lang="en-US" baseline="30000" dirty="0" smtClean="0">
                    <a:solidFill>
                      <a:srgbClr val="7030A0"/>
                    </a:solidFill>
                  </a:rPr>
                  <a:t>(0)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[</a:t>
                </a:r>
                <a:r>
                  <a:rPr lang="en-US" dirty="0" err="1">
                    <a:solidFill>
                      <a:srgbClr val="7030A0"/>
                    </a:solidFill>
                  </a:rPr>
                  <a:t>u,v</a:t>
                </a:r>
                <a:r>
                  <a:rPr lang="en-US" dirty="0">
                    <a:solidFill>
                      <a:srgbClr val="7030A0"/>
                    </a:solidFill>
                  </a:rPr>
                  <a:t>] =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weight(</a:t>
                </a:r>
                <a:r>
                  <a:rPr lang="en-US" dirty="0" err="1" smtClean="0">
                    <a:solidFill>
                      <a:srgbClr val="7030A0"/>
                    </a:solidFill>
                  </a:rPr>
                  <a:t>u,v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) for all (</a:t>
                </a:r>
                <a:r>
                  <a:rPr lang="en-US" dirty="0" err="1" smtClean="0">
                    <a:solidFill>
                      <a:srgbClr val="7030A0"/>
                    </a:solidFill>
                  </a:rPr>
                  <a:t>u,v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) in E.</a:t>
                </a:r>
              </a:p>
              <a:p>
                <a:r>
                  <a:rPr lang="en-US" b="1" dirty="0" smtClean="0"/>
                  <a:t>For</a:t>
                </a:r>
                <a:r>
                  <a:rPr lang="en-US" dirty="0" smtClean="0"/>
                  <a:t> k = 1, </a:t>
                </a:r>
                <a:r>
                  <a:rPr lang="mr-IN" dirty="0" smtClean="0"/>
                  <a:t>…</a:t>
                </a:r>
                <a:r>
                  <a:rPr lang="en-US" dirty="0" smtClean="0"/>
                  <a:t>, n:</a:t>
                </a:r>
              </a:p>
              <a:p>
                <a:pPr lvl="1"/>
                <a:r>
                  <a:rPr lang="en-US" b="1" dirty="0" smtClean="0"/>
                  <a:t>For</a:t>
                </a:r>
                <a:r>
                  <a:rPr lang="en-US" dirty="0" smtClean="0"/>
                  <a:t> pairs </a:t>
                </a:r>
                <a:r>
                  <a:rPr lang="en-US" dirty="0" err="1" smtClean="0"/>
                  <a:t>u,v</a:t>
                </a:r>
                <a:r>
                  <a:rPr lang="en-US" dirty="0" smtClean="0"/>
                  <a:t> in V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:</a:t>
                </a:r>
              </a:p>
              <a:p>
                <a:pPr lvl="2"/>
                <a:r>
                  <a:rPr lang="en-US" sz="2400" dirty="0"/>
                  <a:t>D</a:t>
                </a:r>
                <a:r>
                  <a:rPr lang="en-US" sz="2400" baseline="30000" dirty="0"/>
                  <a:t>(k)</a:t>
                </a:r>
                <a:r>
                  <a:rPr lang="en-US" sz="2400" dirty="0"/>
                  <a:t>[</a:t>
                </a:r>
                <a:r>
                  <a:rPr lang="en-US" sz="2400" dirty="0" err="1"/>
                  <a:t>u,v</a:t>
                </a:r>
                <a:r>
                  <a:rPr lang="en-US" sz="2400" dirty="0"/>
                  <a:t>] = min{ </a:t>
                </a:r>
                <a:r>
                  <a:rPr lang="en-US" sz="2400" dirty="0">
                    <a:solidFill>
                      <a:srgbClr val="FF6625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6625"/>
                    </a:solidFill>
                  </a:rPr>
                  <a:t>(k-1)</a:t>
                </a:r>
                <a:r>
                  <a:rPr lang="en-US" sz="2400" dirty="0">
                    <a:solidFill>
                      <a:srgbClr val="FF6625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FF6625"/>
                    </a:solidFill>
                  </a:rPr>
                  <a:t>u,v</a:t>
                </a:r>
                <a:r>
                  <a:rPr lang="en-US" sz="2400" dirty="0">
                    <a:solidFill>
                      <a:srgbClr val="FF6625"/>
                    </a:solidFill>
                  </a:rPr>
                  <a:t>]</a:t>
                </a:r>
                <a:r>
                  <a:rPr lang="en-US" sz="2400" dirty="0"/>
                  <a:t>,</a:t>
                </a:r>
                <a:r>
                  <a:rPr lang="en-US" sz="2400" dirty="0">
                    <a:solidFill>
                      <a:srgbClr val="FF6625"/>
                    </a:solidFill>
                  </a:rPr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7030A0"/>
                    </a:solidFill>
                  </a:rPr>
                  <a:t>(k-1)</a:t>
                </a:r>
                <a:r>
                  <a:rPr lang="en-US" sz="2400" dirty="0">
                    <a:solidFill>
                      <a:srgbClr val="7030A0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u,k</a:t>
                </a:r>
                <a:r>
                  <a:rPr lang="en-US" sz="2400" dirty="0">
                    <a:solidFill>
                      <a:srgbClr val="7030A0"/>
                    </a:solidFill>
                  </a:rPr>
                  <a:t>]</a:t>
                </a:r>
                <a:r>
                  <a:rPr lang="en-US" sz="2400" dirty="0"/>
                  <a:t> + </a:t>
                </a:r>
                <a:r>
                  <a:rPr lang="en-US" sz="2400" dirty="0">
                    <a:solidFill>
                      <a:srgbClr val="FF00EB"/>
                    </a:solidFill>
                  </a:rPr>
                  <a:t>D</a:t>
                </a:r>
                <a:r>
                  <a:rPr lang="en-US" sz="2400" baseline="30000" dirty="0">
                    <a:solidFill>
                      <a:srgbClr val="FF00EB"/>
                    </a:solidFill>
                  </a:rPr>
                  <a:t>(k-1)</a:t>
                </a:r>
                <a:r>
                  <a:rPr lang="en-US" sz="2400" dirty="0">
                    <a:solidFill>
                      <a:srgbClr val="FF00EB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FF00EB"/>
                    </a:solidFill>
                  </a:rPr>
                  <a:t>k,v</a:t>
                </a:r>
                <a:r>
                  <a:rPr lang="en-US" sz="2400" dirty="0">
                    <a:solidFill>
                      <a:srgbClr val="FF00EB"/>
                    </a:solidFill>
                  </a:rPr>
                  <a:t>] </a:t>
                </a:r>
                <a:r>
                  <a:rPr lang="en-US" sz="2400" dirty="0"/>
                  <a:t>}</a:t>
                </a:r>
              </a:p>
              <a:p>
                <a:r>
                  <a:rPr lang="en-US" b="1" dirty="0" smtClean="0"/>
                  <a:t>Return</a:t>
                </a:r>
                <a:r>
                  <a:rPr lang="en-US" dirty="0" smtClean="0"/>
                  <a:t> D</a:t>
                </a:r>
                <a:r>
                  <a:rPr lang="en-US" baseline="30000" dirty="0" smtClean="0"/>
                  <a:t>(n)</a:t>
                </a:r>
                <a:endParaRPr lang="en-US" dirty="0" smtClean="0"/>
              </a:p>
              <a:p>
                <a:pPr lvl="2"/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944497" y="2179500"/>
            <a:ext cx="1952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7030A0"/>
                </a:solidFill>
              </a:rPr>
              <a:t>The base case checks out: the only path through zero other vertices are edges directly from u to v.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6176963"/>
            <a:ext cx="8600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is a bottom-up </a:t>
            </a:r>
            <a:r>
              <a:rPr lang="en-US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Dynamic programming</a:t>
            </a:r>
            <a:r>
              <a:rPr lang="en-US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800" dirty="0" smtClean="0"/>
              <a:t> algorithm. 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4" idx="1"/>
          </p:cNvCxnSpPr>
          <p:nvPr/>
        </p:nvCxnSpPr>
        <p:spPr>
          <a:xfrm flipH="1">
            <a:off x="6105832" y="3056663"/>
            <a:ext cx="838665" cy="17323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6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0105"/>
            <a:ext cx="7886700" cy="1325563"/>
          </a:xfrm>
        </p:spPr>
        <p:txBody>
          <a:bodyPr/>
          <a:lstStyle/>
          <a:p>
            <a:r>
              <a:rPr lang="en-US" dirty="0" smtClean="0"/>
              <a:t>We’ve basically just shown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5668"/>
            <a:ext cx="8268215" cy="4962202"/>
          </a:xfrm>
        </p:spPr>
        <p:txBody>
          <a:bodyPr>
            <a:normAutofit/>
          </a:bodyPr>
          <a:lstStyle/>
          <a:p>
            <a:r>
              <a:rPr lang="en-US" dirty="0" smtClean="0"/>
              <a:t>Theorem:</a:t>
            </a:r>
          </a:p>
          <a:p>
            <a:pPr marL="457200" lvl="1" indent="0">
              <a:buNone/>
            </a:pPr>
            <a:r>
              <a:rPr lang="en-US" dirty="0" smtClean="0"/>
              <a:t>If there are </a:t>
            </a:r>
            <a:r>
              <a:rPr lang="en-US" dirty="0" smtClean="0">
                <a:solidFill>
                  <a:srgbClr val="FF0000"/>
                </a:solidFill>
              </a:rPr>
              <a:t>no negative cycles </a:t>
            </a:r>
            <a:r>
              <a:rPr lang="en-US" dirty="0" smtClean="0"/>
              <a:t>in a weighted directed graph G, then the Floyd-</a:t>
            </a:r>
            <a:r>
              <a:rPr lang="en-US" dirty="0" err="1" smtClean="0"/>
              <a:t>Warshall</a:t>
            </a:r>
            <a:r>
              <a:rPr lang="en-US" dirty="0" smtClean="0"/>
              <a:t> algorithm, running on G, returns a matrix D</a:t>
            </a:r>
            <a:r>
              <a:rPr lang="en-US" baseline="30000" dirty="0" smtClean="0"/>
              <a:t>(n)</a:t>
            </a:r>
            <a:r>
              <a:rPr lang="en-US" dirty="0" smtClean="0"/>
              <a:t> so that</a:t>
            </a:r>
            <a:r>
              <a:rPr lang="en-US" dirty="0" smtClean="0">
                <a:solidFill>
                  <a:schemeClr val="accent4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en-US" sz="2400" dirty="0" smtClean="0"/>
              <a:t>D</a:t>
            </a:r>
            <a:r>
              <a:rPr lang="en-US" sz="2400" baseline="30000" dirty="0" smtClean="0"/>
              <a:t>(n)</a:t>
            </a:r>
            <a:r>
              <a:rPr lang="en-US" sz="2400" dirty="0" smtClean="0"/>
              <a:t>[</a:t>
            </a:r>
            <a:r>
              <a:rPr lang="en-US" sz="2400" dirty="0" err="1" smtClean="0"/>
              <a:t>u,v</a:t>
            </a:r>
            <a:r>
              <a:rPr lang="en-US" sz="2400" dirty="0" smtClean="0"/>
              <a:t>] = distance between u and v in G.</a:t>
            </a:r>
          </a:p>
          <a:p>
            <a:pPr marL="0" indent="0" algn="ctr">
              <a:buNone/>
            </a:pPr>
            <a:endParaRPr lang="en-US" sz="2000" dirty="0"/>
          </a:p>
          <a:p>
            <a:r>
              <a:rPr lang="en-US" dirty="0" smtClean="0"/>
              <a:t>Running time: </a:t>
            </a:r>
            <a:r>
              <a:rPr lang="en-US" dirty="0" smtClean="0">
                <a:solidFill>
                  <a:schemeClr val="accent1"/>
                </a:solidFill>
              </a:rPr>
              <a:t>O(n</a:t>
            </a:r>
            <a:r>
              <a:rPr lang="en-US" baseline="30000" dirty="0" smtClean="0">
                <a:solidFill>
                  <a:schemeClr val="accent1"/>
                </a:solidFill>
              </a:rPr>
              <a:t>3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</a:p>
          <a:p>
            <a:pPr lvl="1"/>
            <a:r>
              <a:rPr lang="en-US" dirty="0" smtClean="0"/>
              <a:t>Better than running BF n times!</a:t>
            </a:r>
          </a:p>
          <a:p>
            <a:pPr lvl="1"/>
            <a:r>
              <a:rPr lang="en-US" dirty="0" smtClean="0"/>
              <a:t>Not really better than running Dijkstra n times.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But it’s simpler to implement and handles negative weights.</a:t>
            </a:r>
          </a:p>
          <a:p>
            <a:r>
              <a:rPr lang="en-US" dirty="0" smtClean="0"/>
              <a:t>Storage: </a:t>
            </a:r>
          </a:p>
          <a:p>
            <a:pPr lvl="1"/>
            <a:r>
              <a:rPr lang="en-US" dirty="0" smtClean="0"/>
              <a:t>Need to store </a:t>
            </a:r>
            <a:r>
              <a:rPr lang="en-US" b="1" dirty="0" smtClean="0"/>
              <a:t>two</a:t>
            </a:r>
            <a:r>
              <a:rPr lang="en-US" dirty="0" smtClean="0"/>
              <a:t> n-by-n arrays, and the original graph.</a:t>
            </a: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  <a:p>
            <a:pPr marL="914400" lvl="2" indent="0" algn="ctr"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9503" y="3694735"/>
            <a:ext cx="2199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7030A0"/>
                </a:solidFill>
              </a:rPr>
              <a:t>Work out the details of the proof!  (Or see Lecture Notes for a few more details).</a:t>
            </a:r>
            <a:endParaRPr lang="en-US" sz="14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7579" y="6299172"/>
            <a:ext cx="6870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As with Bellman-Ford, we don’t really need to store all n of the D</a:t>
            </a:r>
            <a:r>
              <a:rPr lang="en-US" baseline="30000" dirty="0" smtClean="0">
                <a:solidFill>
                  <a:schemeClr val="accent4"/>
                </a:solidFill>
              </a:rPr>
              <a:t>(k)</a:t>
            </a:r>
            <a:r>
              <a:rPr lang="en-US" dirty="0" smtClean="0">
                <a:solidFill>
                  <a:schemeClr val="accent4"/>
                </a:solidFill>
              </a:rPr>
              <a:t>.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005" y="3648767"/>
            <a:ext cx="1084743" cy="10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there </a:t>
            </a:r>
            <a:r>
              <a:rPr lang="en-US" i="1" dirty="0" smtClean="0"/>
              <a:t>are</a:t>
            </a:r>
            <a:r>
              <a:rPr lang="en-US" dirty="0" smtClean="0"/>
              <a:t> negative cycles?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/>
              <a:lstStyle/>
              <a:p>
                <a:r>
                  <a:rPr lang="en-US" dirty="0" smtClean="0"/>
                  <a:t>Just like Bellman-Ford, Floyd-</a:t>
                </a:r>
                <a:r>
                  <a:rPr lang="en-US" dirty="0" err="1" smtClean="0"/>
                  <a:t>Warshall</a:t>
                </a:r>
                <a:r>
                  <a:rPr lang="en-US" dirty="0" smtClean="0"/>
                  <a:t> can detect negative cycles: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N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egative cycle</a:t>
                </a:r>
                <a:r>
                  <a:rPr lang="en-US" dirty="0">
                    <a:solidFill>
                      <a:schemeClr val="accent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charset="0"/>
                      </a:rPr>
                      <m:t>⇔</m:t>
                    </m:r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∃</m:t>
                    </m:r>
                  </m:oMath>
                </a14:m>
                <a:r>
                  <a:rPr lang="en-US" dirty="0" smtClean="0">
                    <a:solidFill>
                      <a:schemeClr val="accent4"/>
                    </a:solidFill>
                  </a:rPr>
                  <a:t> v 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s.t.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 there is a path from v to v that goes through all n vertices that has cost &lt; 0.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Negative cycle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charset="0"/>
                      </a:rPr>
                      <m:t>⇔∃</m:t>
                    </m:r>
                  </m:oMath>
                </a14:m>
                <a:r>
                  <a:rPr lang="en-US" dirty="0" smtClean="0">
                    <a:solidFill>
                      <a:schemeClr val="accent4"/>
                    </a:solidFill>
                  </a:rPr>
                  <a:t> v 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s.t.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 D</a:t>
                </a:r>
                <a:r>
                  <a:rPr lang="en-US" baseline="30000" dirty="0" smtClean="0">
                    <a:solidFill>
                      <a:schemeClr val="accent4"/>
                    </a:solidFill>
                  </a:rPr>
                  <a:t>(n)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v,v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] &lt; 0.</a:t>
                </a:r>
              </a:p>
              <a:p>
                <a:pPr lvl="1"/>
                <a:endParaRPr lang="en-US" dirty="0" smtClean="0">
                  <a:solidFill>
                    <a:schemeClr val="accent4"/>
                  </a:solidFill>
                </a:endParaRPr>
              </a:p>
              <a:p>
                <a:r>
                  <a:rPr lang="en-US" dirty="0" smtClean="0"/>
                  <a:t>Algorithm: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Run Floyd-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Warshall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 as before.</a:t>
                </a:r>
              </a:p>
              <a:p>
                <a:pPr lvl="1"/>
                <a:r>
                  <a:rPr lang="en-US" dirty="0" smtClean="0">
                    <a:solidFill>
                      <a:schemeClr val="accent4"/>
                    </a:solidFill>
                  </a:rPr>
                  <a:t>If there is some v so that D</a:t>
                </a:r>
                <a:r>
                  <a:rPr lang="en-US" baseline="30000" dirty="0" smtClean="0">
                    <a:solidFill>
                      <a:schemeClr val="accent4"/>
                    </a:solidFill>
                  </a:rPr>
                  <a:t>(n)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[</a:t>
                </a:r>
                <a:r>
                  <a:rPr lang="en-US" dirty="0" err="1" smtClean="0">
                    <a:solidFill>
                      <a:schemeClr val="accent4"/>
                    </a:solidFill>
                  </a:rPr>
                  <a:t>v,v</a:t>
                </a:r>
                <a:r>
                  <a:rPr lang="en-US" dirty="0" smtClean="0">
                    <a:solidFill>
                      <a:schemeClr val="accent4"/>
                    </a:solidFill>
                  </a:rPr>
                  <a:t>] &lt; 0:</a:t>
                </a:r>
              </a:p>
              <a:p>
                <a:pPr lvl="2"/>
                <a:r>
                  <a:rPr lang="en-US" sz="2400" b="1" dirty="0" smtClean="0">
                    <a:solidFill>
                      <a:schemeClr val="accent4"/>
                    </a:solidFill>
                  </a:rPr>
                  <a:t>return</a:t>
                </a:r>
                <a:r>
                  <a:rPr lang="en-US" sz="2400" dirty="0" smtClean="0">
                    <a:solidFill>
                      <a:schemeClr val="accent4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4"/>
                    </a:solidFill>
                    <a:latin typeface="Courier" charset="0"/>
                    <a:ea typeface="Courier" charset="0"/>
                    <a:cs typeface="Courier" charset="0"/>
                  </a:rPr>
                  <a:t>negative cycle.</a:t>
                </a:r>
                <a:endParaRPr lang="en-US" sz="2400" dirty="0">
                  <a:solidFill>
                    <a:schemeClr val="accent4"/>
                  </a:solidFill>
                  <a:latin typeface="Courier" charset="0"/>
                  <a:ea typeface="Courier" charset="0"/>
                  <a:cs typeface="Courier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 rotWithShape="0">
                <a:blip r:embed="rId2"/>
                <a:stretch>
                  <a:fillRect l="-1391" t="-2241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9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learned?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Floyd-</a:t>
            </a:r>
            <a:r>
              <a:rPr lang="en-US" dirty="0" err="1" smtClean="0"/>
              <a:t>Warshall</a:t>
            </a:r>
            <a:r>
              <a:rPr lang="en-US" dirty="0" smtClean="0"/>
              <a:t> algorithm is another example of </a:t>
            </a:r>
            <a:r>
              <a:rPr lang="en-US" i="1" dirty="0" smtClean="0">
                <a:solidFill>
                  <a:srgbClr val="FF0000"/>
                </a:solidFill>
              </a:rPr>
              <a:t>dynamic programming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computes All Pairs Shortest Paths in a directed weighted graph in time O(n</a:t>
            </a:r>
            <a:r>
              <a:rPr lang="en-US" baseline="30000" dirty="0" smtClean="0"/>
              <a:t>3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 of DP?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Longest simple path (say all edge weights are 1):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5497243" y="486441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497242" y="2939958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>
            <a:stCxn id="44" idx="7"/>
            <a:endCxn id="24" idx="1"/>
          </p:cNvCxnSpPr>
          <p:nvPr/>
        </p:nvCxnSpPr>
        <p:spPr>
          <a:xfrm>
            <a:off x="3295277" y="3018649"/>
            <a:ext cx="2290636" cy="998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4" idx="5"/>
            <a:endCxn id="23" idx="7"/>
          </p:cNvCxnSpPr>
          <p:nvPr/>
        </p:nvCxnSpPr>
        <p:spPr>
          <a:xfrm>
            <a:off x="6014052" y="3456768"/>
            <a:ext cx="1" cy="14963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3"/>
            <a:endCxn id="45" idx="5"/>
          </p:cNvCxnSpPr>
          <p:nvPr/>
        </p:nvCxnSpPr>
        <p:spPr>
          <a:xfrm flipH="1">
            <a:off x="3289933" y="5381222"/>
            <a:ext cx="2295981" cy="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081208" y="6030379"/>
            <a:ext cx="580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the </a:t>
            </a:r>
            <a:r>
              <a:rPr lang="en-US" sz="2400" dirty="0" smtClean="0">
                <a:solidFill>
                  <a:schemeClr val="accent4"/>
                </a:solidFill>
              </a:rPr>
              <a:t>longest simple path </a:t>
            </a:r>
            <a:r>
              <a:rPr lang="en-US" sz="2400" dirty="0" smtClean="0"/>
              <a:t>from s to t?</a:t>
            </a:r>
            <a:endParaRPr lang="en-US" sz="2400" dirty="0"/>
          </a:p>
        </p:txBody>
      </p:sp>
      <p:sp>
        <p:nvSpPr>
          <p:cNvPr id="44" name="Oval 43"/>
          <p:cNvSpPr/>
          <p:nvPr/>
        </p:nvSpPr>
        <p:spPr>
          <a:xfrm>
            <a:off x="2778467" y="2929978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2773123" y="486441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289306" y="3470958"/>
            <a:ext cx="627" cy="149732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5" idx="1"/>
            <a:endCxn id="44" idx="3"/>
          </p:cNvCxnSpPr>
          <p:nvPr/>
        </p:nvCxnSpPr>
        <p:spPr>
          <a:xfrm flipV="1">
            <a:off x="2861794" y="3446788"/>
            <a:ext cx="5344" cy="150629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23" idx="1"/>
            <a:endCxn id="24" idx="3"/>
          </p:cNvCxnSpPr>
          <p:nvPr/>
        </p:nvCxnSpPr>
        <p:spPr>
          <a:xfrm flipH="1" flipV="1">
            <a:off x="5585913" y="3456768"/>
            <a:ext cx="1" cy="14963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24" idx="2"/>
            <a:endCxn id="44" idx="6"/>
          </p:cNvCxnSpPr>
          <p:nvPr/>
        </p:nvCxnSpPr>
        <p:spPr>
          <a:xfrm flipH="1" flipV="1">
            <a:off x="3383948" y="3232719"/>
            <a:ext cx="2113294" cy="998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5" idx="6"/>
            <a:endCxn id="23" idx="2"/>
          </p:cNvCxnSpPr>
          <p:nvPr/>
        </p:nvCxnSpPr>
        <p:spPr>
          <a:xfrm>
            <a:off x="3378604" y="5167153"/>
            <a:ext cx="2118639" cy="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3188043" y="2863235"/>
            <a:ext cx="3067915" cy="2634382"/>
          </a:xfrm>
          <a:custGeom>
            <a:avLst/>
            <a:gdLst>
              <a:gd name="connsiteX0" fmla="*/ 12357 w 3067915"/>
              <a:gd name="connsiteY0" fmla="*/ 225954 h 2634382"/>
              <a:gd name="connsiteX1" fmla="*/ 2631989 w 3067915"/>
              <a:gd name="connsiteY1" fmla="*/ 213597 h 2634382"/>
              <a:gd name="connsiteX2" fmla="*/ 2804984 w 3067915"/>
              <a:gd name="connsiteY2" fmla="*/ 2474884 h 2634382"/>
              <a:gd name="connsiteX3" fmla="*/ 0 w 3067915"/>
              <a:gd name="connsiteY3" fmla="*/ 2450170 h 263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915" h="2634382">
                <a:moveTo>
                  <a:pt x="12357" y="225954"/>
                </a:moveTo>
                <a:cubicBezTo>
                  <a:pt x="1089454" y="32364"/>
                  <a:pt x="2166551" y="-161225"/>
                  <a:pt x="2631989" y="213597"/>
                </a:cubicBezTo>
                <a:cubicBezTo>
                  <a:pt x="3097427" y="588419"/>
                  <a:pt x="3243649" y="2102122"/>
                  <a:pt x="2804984" y="2474884"/>
                </a:cubicBezTo>
                <a:cubicBezTo>
                  <a:pt x="2366319" y="2847646"/>
                  <a:pt x="0" y="2450170"/>
                  <a:pt x="0" y="2450170"/>
                </a:cubicBezTo>
              </a:path>
            </a:pathLst>
          </a:custGeom>
          <a:noFill/>
          <a:ln w="57150">
            <a:solidFill>
              <a:srgbClr val="FF00EB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9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an optimization problem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use Dynamic Programming?</a:t>
            </a:r>
          </a:p>
          <a:p>
            <a:r>
              <a:rPr lang="en-US" dirty="0" smtClean="0"/>
              <a:t>Optimal Substructure?</a:t>
            </a:r>
          </a:p>
          <a:p>
            <a:pPr lvl="1"/>
            <a:r>
              <a:rPr lang="en-US" dirty="0" smtClean="0">
                <a:solidFill>
                  <a:srgbClr val="FF00EB"/>
                </a:solidFill>
              </a:rPr>
              <a:t>Longest path from s to t </a:t>
            </a:r>
            <a:r>
              <a:rPr lang="en-US" dirty="0" smtClean="0"/>
              <a:t>= </a:t>
            </a:r>
            <a:r>
              <a:rPr lang="en-US" dirty="0" smtClean="0">
                <a:solidFill>
                  <a:srgbClr val="FF8200"/>
                </a:solidFill>
              </a:rPr>
              <a:t>longest path from s to a 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+ </a:t>
            </a:r>
            <a:r>
              <a:rPr lang="en-US" dirty="0" smtClean="0">
                <a:solidFill>
                  <a:srgbClr val="0051FF"/>
                </a:solidFill>
              </a:rPr>
              <a:t>longest path from a to 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80051" y="5766456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580050" y="384200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378085" y="3920693"/>
            <a:ext cx="2290636" cy="998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096860" y="4358812"/>
            <a:ext cx="1" cy="14963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372741" y="6283266"/>
            <a:ext cx="2295981" cy="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61275" y="3832022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55931" y="5766456"/>
            <a:ext cx="605481" cy="60548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372114" y="4373002"/>
            <a:ext cx="627" cy="149732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944602" y="4348832"/>
            <a:ext cx="5344" cy="150629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3668721" y="4358812"/>
            <a:ext cx="1" cy="1496315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1466756" y="4134763"/>
            <a:ext cx="2113294" cy="998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61412" y="6069197"/>
            <a:ext cx="2118639" cy="0"/>
          </a:xfrm>
          <a:prstGeom prst="straightConnector1">
            <a:avLst/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1270851" y="3765279"/>
            <a:ext cx="3067915" cy="2634382"/>
          </a:xfrm>
          <a:custGeom>
            <a:avLst/>
            <a:gdLst>
              <a:gd name="connsiteX0" fmla="*/ 12357 w 3067915"/>
              <a:gd name="connsiteY0" fmla="*/ 225954 h 2634382"/>
              <a:gd name="connsiteX1" fmla="*/ 2631989 w 3067915"/>
              <a:gd name="connsiteY1" fmla="*/ 213597 h 2634382"/>
              <a:gd name="connsiteX2" fmla="*/ 2804984 w 3067915"/>
              <a:gd name="connsiteY2" fmla="*/ 2474884 h 2634382"/>
              <a:gd name="connsiteX3" fmla="*/ 0 w 3067915"/>
              <a:gd name="connsiteY3" fmla="*/ 2450170 h 263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915" h="2634382">
                <a:moveTo>
                  <a:pt x="12357" y="225954"/>
                </a:moveTo>
                <a:cubicBezTo>
                  <a:pt x="1089454" y="32364"/>
                  <a:pt x="2166551" y="-161225"/>
                  <a:pt x="2631989" y="213597"/>
                </a:cubicBezTo>
                <a:cubicBezTo>
                  <a:pt x="3097427" y="588419"/>
                  <a:pt x="3243649" y="2102122"/>
                  <a:pt x="2804984" y="2474884"/>
                </a:cubicBezTo>
                <a:cubicBezTo>
                  <a:pt x="2366319" y="2847646"/>
                  <a:pt x="0" y="2450170"/>
                  <a:pt x="0" y="2450170"/>
                </a:cubicBezTo>
              </a:path>
            </a:pathLst>
          </a:custGeom>
          <a:noFill/>
          <a:ln w="57150">
            <a:solidFill>
              <a:srgbClr val="FF00EB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285103" y="4164227"/>
            <a:ext cx="3450928" cy="2547892"/>
          </a:xfrm>
          <a:custGeom>
            <a:avLst/>
            <a:gdLst>
              <a:gd name="connsiteX0" fmla="*/ 2866767 w 3450928"/>
              <a:gd name="connsiteY0" fmla="*/ 0 h 2547892"/>
              <a:gd name="connsiteX1" fmla="*/ 3188043 w 3450928"/>
              <a:gd name="connsiteY1" fmla="*/ 395416 h 2547892"/>
              <a:gd name="connsiteX2" fmla="*/ 3348681 w 3450928"/>
              <a:gd name="connsiteY2" fmla="*/ 2063578 h 2547892"/>
              <a:gd name="connsiteX3" fmla="*/ 1544594 w 3450928"/>
              <a:gd name="connsiteY3" fmla="*/ 2545492 h 2547892"/>
              <a:gd name="connsiteX4" fmla="*/ 0 w 3450928"/>
              <a:gd name="connsiteY4" fmla="*/ 2261287 h 254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0928" h="2547892">
                <a:moveTo>
                  <a:pt x="2866767" y="0"/>
                </a:moveTo>
                <a:cubicBezTo>
                  <a:pt x="2987245" y="25743"/>
                  <a:pt x="3107724" y="51486"/>
                  <a:pt x="3188043" y="395416"/>
                </a:cubicBezTo>
                <a:cubicBezTo>
                  <a:pt x="3268362" y="739346"/>
                  <a:pt x="3622589" y="1705232"/>
                  <a:pt x="3348681" y="2063578"/>
                </a:cubicBezTo>
                <a:cubicBezTo>
                  <a:pt x="3074773" y="2421924"/>
                  <a:pt x="2102708" y="2512540"/>
                  <a:pt x="1544594" y="2545492"/>
                </a:cubicBezTo>
                <a:cubicBezTo>
                  <a:pt x="986480" y="2578444"/>
                  <a:pt x="0" y="2261287"/>
                  <a:pt x="0" y="2261287"/>
                </a:cubicBezTo>
              </a:path>
            </a:pathLst>
          </a:custGeom>
          <a:noFill/>
          <a:ln w="44450">
            <a:solidFill>
              <a:srgbClr val="0051FF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1361299" y="4213654"/>
            <a:ext cx="2321015" cy="1814905"/>
          </a:xfrm>
          <a:custGeom>
            <a:avLst/>
            <a:gdLst>
              <a:gd name="connsiteX0" fmla="*/ 22658 w 2321015"/>
              <a:gd name="connsiteY0" fmla="*/ 0 h 1814905"/>
              <a:gd name="connsiteX1" fmla="*/ 269793 w 2321015"/>
              <a:gd name="connsiteY1" fmla="*/ 790832 h 1814905"/>
              <a:gd name="connsiteX2" fmla="*/ 22658 w 2321015"/>
              <a:gd name="connsiteY2" fmla="*/ 1532238 h 1814905"/>
              <a:gd name="connsiteX3" fmla="*/ 961771 w 2321015"/>
              <a:gd name="connsiteY3" fmla="*/ 1804087 h 1814905"/>
              <a:gd name="connsiteX4" fmla="*/ 1876171 w 2321015"/>
              <a:gd name="connsiteY4" fmla="*/ 1729946 h 1814905"/>
              <a:gd name="connsiteX5" fmla="*/ 2135663 w 2321015"/>
              <a:gd name="connsiteY5" fmla="*/ 1445741 h 1814905"/>
              <a:gd name="connsiteX6" fmla="*/ 2110950 w 2321015"/>
              <a:gd name="connsiteY6" fmla="*/ 259492 h 1814905"/>
              <a:gd name="connsiteX7" fmla="*/ 2321015 w 2321015"/>
              <a:gd name="connsiteY7" fmla="*/ 74141 h 1814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1015" h="1814905">
                <a:moveTo>
                  <a:pt x="22658" y="0"/>
                </a:moveTo>
                <a:cubicBezTo>
                  <a:pt x="146225" y="267729"/>
                  <a:pt x="269793" y="535459"/>
                  <a:pt x="269793" y="790832"/>
                </a:cubicBezTo>
                <a:cubicBezTo>
                  <a:pt x="269793" y="1046205"/>
                  <a:pt x="-92672" y="1363362"/>
                  <a:pt x="22658" y="1532238"/>
                </a:cubicBezTo>
                <a:cubicBezTo>
                  <a:pt x="137988" y="1701114"/>
                  <a:pt x="652852" y="1771136"/>
                  <a:pt x="961771" y="1804087"/>
                </a:cubicBezTo>
                <a:cubicBezTo>
                  <a:pt x="1270690" y="1837038"/>
                  <a:pt x="1680522" y="1789670"/>
                  <a:pt x="1876171" y="1729946"/>
                </a:cubicBezTo>
                <a:cubicBezTo>
                  <a:pt x="2071820" y="1670222"/>
                  <a:pt x="2096533" y="1690817"/>
                  <a:pt x="2135663" y="1445741"/>
                </a:cubicBezTo>
                <a:cubicBezTo>
                  <a:pt x="2174793" y="1200665"/>
                  <a:pt x="2080058" y="488092"/>
                  <a:pt x="2110950" y="259492"/>
                </a:cubicBezTo>
                <a:cubicBezTo>
                  <a:pt x="2141842" y="30892"/>
                  <a:pt x="2321015" y="74141"/>
                  <a:pt x="2321015" y="74141"/>
                </a:cubicBezTo>
              </a:path>
            </a:pathLst>
          </a:custGeom>
          <a:noFill/>
          <a:ln w="47625">
            <a:solidFill>
              <a:srgbClr val="FF8200"/>
            </a:solidFill>
            <a:prstDash val="sys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876031" y="4582462"/>
            <a:ext cx="2113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NOPE!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7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  <p:bldP spid="19" grpId="0" animBg="1"/>
      <p:bldP spid="20" grpId="0" animBg="1"/>
      <p:bldP spid="2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317643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This doesn’t give optimal sub-structure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Optimal solutions to </a:t>
            </a:r>
            <a:r>
              <a:rPr lang="en-US" sz="2700" dirty="0" err="1" smtClean="0"/>
              <a:t>subproblems</a:t>
            </a:r>
            <a:r>
              <a:rPr lang="en-US" sz="2700" dirty="0" smtClean="0"/>
              <a:t> don’t give us an optimal solution to the big problem.  (At least if we try to do it this way).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942" y="1966588"/>
            <a:ext cx="8515351" cy="2371925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subproblems</a:t>
            </a:r>
            <a:r>
              <a:rPr lang="en-US" dirty="0" smtClean="0"/>
              <a:t> we came up with aren’t independent:</a:t>
            </a:r>
          </a:p>
          <a:p>
            <a:pPr lvl="1"/>
            <a:r>
              <a:rPr lang="en-US" dirty="0" smtClean="0"/>
              <a:t>Once we’ve chosen the </a:t>
            </a:r>
            <a:r>
              <a:rPr lang="en-US" dirty="0" smtClean="0">
                <a:solidFill>
                  <a:srgbClr val="0051FF"/>
                </a:solidFill>
              </a:rPr>
              <a:t>longest path from a to t </a:t>
            </a:r>
            <a:endParaRPr lang="en-US" dirty="0">
              <a:solidFill>
                <a:srgbClr val="0051FF"/>
              </a:solidFill>
            </a:endParaRP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which uses b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our </a:t>
            </a:r>
            <a:r>
              <a:rPr lang="en-US" dirty="0" smtClean="0">
                <a:solidFill>
                  <a:srgbClr val="FF8200"/>
                </a:solidFill>
              </a:rPr>
              <a:t>longest path from s to a </a:t>
            </a:r>
            <a:r>
              <a:rPr lang="en-US" dirty="0" smtClean="0"/>
              <a:t>shouldn’t be allowed to use b</a:t>
            </a:r>
          </a:p>
          <a:p>
            <a:pPr lvl="2"/>
            <a:r>
              <a:rPr lang="en-US" dirty="0" smtClean="0">
                <a:solidFill>
                  <a:schemeClr val="accent4"/>
                </a:solidFill>
              </a:rPr>
              <a:t>since </a:t>
            </a:r>
            <a:r>
              <a:rPr lang="en-US" dirty="0">
                <a:solidFill>
                  <a:schemeClr val="accent4"/>
                </a:solidFill>
              </a:rPr>
              <a:t>b</a:t>
            </a:r>
            <a:r>
              <a:rPr lang="en-US" dirty="0" smtClean="0">
                <a:solidFill>
                  <a:schemeClr val="accent4"/>
                </a:solidFill>
              </a:rPr>
              <a:t> was already used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5894172" y="4090087"/>
            <a:ext cx="2907231" cy="2523178"/>
            <a:chOff x="855931" y="3765279"/>
            <a:chExt cx="3880100" cy="2946840"/>
          </a:xfrm>
        </p:grpSpPr>
        <p:sp>
          <p:nvSpPr>
            <p:cNvPr id="4" name="Oval 3"/>
            <p:cNvSpPr/>
            <p:nvPr/>
          </p:nvSpPr>
          <p:spPr>
            <a:xfrm>
              <a:off x="3580051" y="5766456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b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580050" y="384200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a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1378085" y="3920693"/>
              <a:ext cx="2290636" cy="998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4096860" y="4358812"/>
              <a:ext cx="1" cy="1496315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>
              <a:off x="1372741" y="6283266"/>
              <a:ext cx="2295981" cy="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861275" y="3832022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55931" y="5766456"/>
              <a:ext cx="605481" cy="60548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372114" y="4373002"/>
              <a:ext cx="627" cy="149732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944602" y="4348832"/>
              <a:ext cx="5344" cy="1506295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3668721" y="4358812"/>
              <a:ext cx="1" cy="1496315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 flipV="1">
              <a:off x="1466756" y="4134763"/>
              <a:ext cx="2113294" cy="998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1461412" y="6069197"/>
              <a:ext cx="2118639" cy="0"/>
            </a:xfrm>
            <a:prstGeom prst="straightConnector1">
              <a:avLst/>
            </a:prstGeom>
            <a:ln w="44450">
              <a:solidFill>
                <a:schemeClr val="accent4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15"/>
            <p:cNvSpPr/>
            <p:nvPr/>
          </p:nvSpPr>
          <p:spPr>
            <a:xfrm>
              <a:off x="1270851" y="3765279"/>
              <a:ext cx="3067915" cy="2634382"/>
            </a:xfrm>
            <a:custGeom>
              <a:avLst/>
              <a:gdLst>
                <a:gd name="connsiteX0" fmla="*/ 12357 w 3067915"/>
                <a:gd name="connsiteY0" fmla="*/ 225954 h 2634382"/>
                <a:gd name="connsiteX1" fmla="*/ 2631989 w 3067915"/>
                <a:gd name="connsiteY1" fmla="*/ 213597 h 2634382"/>
                <a:gd name="connsiteX2" fmla="*/ 2804984 w 3067915"/>
                <a:gd name="connsiteY2" fmla="*/ 2474884 h 2634382"/>
                <a:gd name="connsiteX3" fmla="*/ 0 w 3067915"/>
                <a:gd name="connsiteY3" fmla="*/ 2450170 h 263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7915" h="2634382">
                  <a:moveTo>
                    <a:pt x="12357" y="225954"/>
                  </a:moveTo>
                  <a:cubicBezTo>
                    <a:pt x="1089454" y="32364"/>
                    <a:pt x="2166551" y="-161225"/>
                    <a:pt x="2631989" y="213597"/>
                  </a:cubicBezTo>
                  <a:cubicBezTo>
                    <a:pt x="3097427" y="588419"/>
                    <a:pt x="3243649" y="2102122"/>
                    <a:pt x="2804984" y="2474884"/>
                  </a:cubicBezTo>
                  <a:cubicBezTo>
                    <a:pt x="2366319" y="2847646"/>
                    <a:pt x="0" y="2450170"/>
                    <a:pt x="0" y="2450170"/>
                  </a:cubicBezTo>
                </a:path>
              </a:pathLst>
            </a:custGeom>
            <a:noFill/>
            <a:ln w="57150">
              <a:solidFill>
                <a:srgbClr val="FF00EB"/>
              </a:solidFill>
              <a:prstDash val="sysDash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285103" y="4164227"/>
              <a:ext cx="3450928" cy="2547892"/>
            </a:xfrm>
            <a:custGeom>
              <a:avLst/>
              <a:gdLst>
                <a:gd name="connsiteX0" fmla="*/ 2866767 w 3450928"/>
                <a:gd name="connsiteY0" fmla="*/ 0 h 2547892"/>
                <a:gd name="connsiteX1" fmla="*/ 3188043 w 3450928"/>
                <a:gd name="connsiteY1" fmla="*/ 395416 h 2547892"/>
                <a:gd name="connsiteX2" fmla="*/ 3348681 w 3450928"/>
                <a:gd name="connsiteY2" fmla="*/ 2063578 h 2547892"/>
                <a:gd name="connsiteX3" fmla="*/ 1544594 w 3450928"/>
                <a:gd name="connsiteY3" fmla="*/ 2545492 h 2547892"/>
                <a:gd name="connsiteX4" fmla="*/ 0 w 3450928"/>
                <a:gd name="connsiteY4" fmla="*/ 2261287 h 254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0928" h="2547892">
                  <a:moveTo>
                    <a:pt x="2866767" y="0"/>
                  </a:moveTo>
                  <a:cubicBezTo>
                    <a:pt x="2987245" y="25743"/>
                    <a:pt x="3107724" y="51486"/>
                    <a:pt x="3188043" y="395416"/>
                  </a:cubicBezTo>
                  <a:cubicBezTo>
                    <a:pt x="3268362" y="739346"/>
                    <a:pt x="3622589" y="1705232"/>
                    <a:pt x="3348681" y="2063578"/>
                  </a:cubicBezTo>
                  <a:cubicBezTo>
                    <a:pt x="3074773" y="2421924"/>
                    <a:pt x="2102708" y="2512540"/>
                    <a:pt x="1544594" y="2545492"/>
                  </a:cubicBezTo>
                  <a:cubicBezTo>
                    <a:pt x="986480" y="2578444"/>
                    <a:pt x="0" y="2261287"/>
                    <a:pt x="0" y="2261287"/>
                  </a:cubicBezTo>
                </a:path>
              </a:pathLst>
            </a:custGeom>
            <a:noFill/>
            <a:ln w="44450">
              <a:solidFill>
                <a:srgbClr val="0051FF"/>
              </a:solidFill>
              <a:prstDash val="sysDash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361299" y="4213654"/>
              <a:ext cx="2321015" cy="1814905"/>
            </a:xfrm>
            <a:custGeom>
              <a:avLst/>
              <a:gdLst>
                <a:gd name="connsiteX0" fmla="*/ 22658 w 2321015"/>
                <a:gd name="connsiteY0" fmla="*/ 0 h 1814905"/>
                <a:gd name="connsiteX1" fmla="*/ 269793 w 2321015"/>
                <a:gd name="connsiteY1" fmla="*/ 790832 h 1814905"/>
                <a:gd name="connsiteX2" fmla="*/ 22658 w 2321015"/>
                <a:gd name="connsiteY2" fmla="*/ 1532238 h 1814905"/>
                <a:gd name="connsiteX3" fmla="*/ 961771 w 2321015"/>
                <a:gd name="connsiteY3" fmla="*/ 1804087 h 1814905"/>
                <a:gd name="connsiteX4" fmla="*/ 1876171 w 2321015"/>
                <a:gd name="connsiteY4" fmla="*/ 1729946 h 1814905"/>
                <a:gd name="connsiteX5" fmla="*/ 2135663 w 2321015"/>
                <a:gd name="connsiteY5" fmla="*/ 1445741 h 1814905"/>
                <a:gd name="connsiteX6" fmla="*/ 2110950 w 2321015"/>
                <a:gd name="connsiteY6" fmla="*/ 259492 h 1814905"/>
                <a:gd name="connsiteX7" fmla="*/ 2321015 w 2321015"/>
                <a:gd name="connsiteY7" fmla="*/ 74141 h 18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1015" h="1814905">
                  <a:moveTo>
                    <a:pt x="22658" y="0"/>
                  </a:moveTo>
                  <a:cubicBezTo>
                    <a:pt x="146225" y="267729"/>
                    <a:pt x="269793" y="535459"/>
                    <a:pt x="269793" y="790832"/>
                  </a:cubicBezTo>
                  <a:cubicBezTo>
                    <a:pt x="269793" y="1046205"/>
                    <a:pt x="-92672" y="1363362"/>
                    <a:pt x="22658" y="1532238"/>
                  </a:cubicBezTo>
                  <a:cubicBezTo>
                    <a:pt x="137988" y="1701114"/>
                    <a:pt x="652852" y="1771136"/>
                    <a:pt x="961771" y="1804087"/>
                  </a:cubicBezTo>
                  <a:cubicBezTo>
                    <a:pt x="1270690" y="1837038"/>
                    <a:pt x="1680522" y="1789670"/>
                    <a:pt x="1876171" y="1729946"/>
                  </a:cubicBezTo>
                  <a:cubicBezTo>
                    <a:pt x="2071820" y="1670222"/>
                    <a:pt x="2096533" y="1690817"/>
                    <a:pt x="2135663" y="1445741"/>
                  </a:cubicBezTo>
                  <a:cubicBezTo>
                    <a:pt x="2174793" y="1200665"/>
                    <a:pt x="2080058" y="488092"/>
                    <a:pt x="2110950" y="259492"/>
                  </a:cubicBezTo>
                  <a:cubicBezTo>
                    <a:pt x="2141842" y="30892"/>
                    <a:pt x="2321015" y="74141"/>
                    <a:pt x="2321015" y="74141"/>
                  </a:cubicBezTo>
                </a:path>
              </a:pathLst>
            </a:custGeom>
            <a:noFill/>
            <a:ln w="47625">
              <a:solidFill>
                <a:srgbClr val="FF8200"/>
              </a:solidFill>
              <a:prstDash val="sysDash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58346" y="4138915"/>
            <a:ext cx="535857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Actually, the longest simple path problem is NP-complete.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solidFill>
                  <a:schemeClr val="accent4"/>
                </a:solidFill>
              </a:rPr>
              <a:t>We don’t know of any polynomial-time algorithms for it, DP or otherwise!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25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00950" cy="4351338"/>
          </a:xfrm>
        </p:spPr>
        <p:txBody>
          <a:bodyPr/>
          <a:lstStyle/>
          <a:p>
            <a:r>
              <a:rPr lang="en-US" dirty="0" smtClean="0"/>
              <a:t>Two more shortest-path algorithms: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Bellman-Ford for single-source shortest path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Floyd-</a:t>
            </a:r>
            <a:r>
              <a:rPr lang="en-US" dirty="0" err="1" smtClean="0">
                <a:solidFill>
                  <a:schemeClr val="accent4"/>
                </a:solidFill>
              </a:rPr>
              <a:t>Warshall</a:t>
            </a:r>
            <a:r>
              <a:rPr lang="en-US" dirty="0" smtClean="0">
                <a:solidFill>
                  <a:schemeClr val="accent4"/>
                </a:solidFill>
              </a:rPr>
              <a:t> for all-pairs shortest path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Dynamic programming!</a:t>
            </a:r>
          </a:p>
          <a:p>
            <a:pPr lvl="1"/>
            <a:r>
              <a:rPr lang="en-US" dirty="0" smtClean="0"/>
              <a:t>This is a fancy name for:</a:t>
            </a:r>
          </a:p>
          <a:p>
            <a:pPr lvl="2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Break up an optimization problem into smaller problems</a:t>
            </a:r>
          </a:p>
          <a:p>
            <a:pPr lvl="3"/>
            <a:r>
              <a:rPr lang="en-US" dirty="0" smtClean="0">
                <a:solidFill>
                  <a:schemeClr val="accent4"/>
                </a:solidFill>
              </a:rPr>
              <a:t>The optimal solutions to the sub-problems should be sub-solutions to the original problem.</a:t>
            </a:r>
          </a:p>
          <a:p>
            <a:pPr lvl="2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Build the optimal solution iteratively by filling in a table of sub-solutions.</a:t>
            </a:r>
          </a:p>
          <a:p>
            <a:pPr lvl="3"/>
            <a:r>
              <a:rPr lang="en-US" dirty="0" smtClean="0">
                <a:solidFill>
                  <a:schemeClr val="accent4"/>
                </a:solidFill>
              </a:rPr>
              <a:t>Take advantage of overlapping sub-problems!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82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examples of </a:t>
            </a:r>
            <a:r>
              <a:rPr lang="en-US" b="1" i="1" dirty="0" smtClean="0">
                <a:solidFill>
                  <a:srgbClr val="FF0000"/>
                </a:solidFill>
              </a:rPr>
              <a:t>dynamic programming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Pre-lecture exercise: finding optimal substructure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419" y="2480284"/>
            <a:ext cx="3425213" cy="2071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6705" y="2800965"/>
            <a:ext cx="296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4"/>
                </a:solidFill>
              </a:rPr>
              <a:t>We will stop bullets with </a:t>
            </a:r>
            <a:r>
              <a:rPr lang="en-US" smtClean="0">
                <a:solidFill>
                  <a:schemeClr val="accent4"/>
                </a:solidFill>
              </a:rPr>
              <a:t>our action-packed coding </a:t>
            </a:r>
            <a:r>
              <a:rPr lang="en-US" dirty="0" smtClean="0">
                <a:solidFill>
                  <a:schemeClr val="accent4"/>
                </a:solidFill>
              </a:rPr>
              <a:t>skills, and also maybe find longest common subsequences.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8650" y="42652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6625"/>
                </a:solidFill>
              </a:rPr>
              <a:t>Before</a:t>
            </a:r>
            <a:r>
              <a:rPr lang="en-US" dirty="0" smtClean="0"/>
              <a:t> next time</a:t>
            </a:r>
          </a:p>
        </p:txBody>
      </p:sp>
    </p:spTree>
    <p:extLst>
      <p:ext uri="{BB962C8B-B14F-4D97-AF65-F5344CB8AC3E}">
        <p14:creationId xmlns:p14="http://schemas.microsoft.com/office/powerpoint/2010/main" val="12523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5257</TotalTime>
  <Words>4976</Words>
  <Application>Microsoft Macintosh PowerPoint</Application>
  <PresentationFormat>On-screen Show (4:3)</PresentationFormat>
  <Paragraphs>1206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Bell MT</vt:lpstr>
      <vt:lpstr>Big Caslon Medium</vt:lpstr>
      <vt:lpstr>Calibri</vt:lpstr>
      <vt:lpstr>Calibri Light</vt:lpstr>
      <vt:lpstr>Cambria Math</vt:lpstr>
      <vt:lpstr>Chalkboard</vt:lpstr>
      <vt:lpstr>Courier</vt:lpstr>
      <vt:lpstr>Mangal</vt:lpstr>
      <vt:lpstr>Wingdings</vt:lpstr>
      <vt:lpstr>Arial</vt:lpstr>
      <vt:lpstr>Office Theme</vt:lpstr>
      <vt:lpstr>Lecture 12</vt:lpstr>
      <vt:lpstr>Announcements</vt:lpstr>
      <vt:lpstr>Recall</vt:lpstr>
      <vt:lpstr>Last time</vt:lpstr>
      <vt:lpstr>Bellman-Ford vs. Dijkstra</vt:lpstr>
      <vt:lpstr>For pedagogical reasons which we will see later today…</vt:lpstr>
      <vt:lpstr>Another way of writing this</vt:lpstr>
      <vt:lpstr>Bellman-Ford</vt:lpstr>
      <vt:lpstr>Bellman-Ford</vt:lpstr>
      <vt:lpstr>Bellman-Ford</vt:lpstr>
      <vt:lpstr>Bellman-Ford</vt:lpstr>
      <vt:lpstr>Bellman-Ford</vt:lpstr>
      <vt:lpstr>Interpretation of d(i)</vt:lpstr>
      <vt:lpstr>Why does Bellman-Ford work?</vt:lpstr>
      <vt:lpstr>Aside: simple paths Assume there is no negative cycle.</vt:lpstr>
      <vt:lpstr>Why does it work?</vt:lpstr>
      <vt:lpstr>Note on implementation</vt:lpstr>
      <vt:lpstr>This seems much slower than Dijkstra</vt:lpstr>
      <vt:lpstr>Negative cycles </vt:lpstr>
      <vt:lpstr>Negative edge weights </vt:lpstr>
      <vt:lpstr>Negative cycles in Bellman-Ford</vt:lpstr>
      <vt:lpstr>Bellman-Ford algorithm</vt:lpstr>
      <vt:lpstr>Bellman-Ford is also used in practice.</vt:lpstr>
      <vt:lpstr>Recap: shortest paths</vt:lpstr>
      <vt:lpstr>Important thing about B-F for the rest of this lecture</vt:lpstr>
      <vt:lpstr>Bellman-Ford is an example of… Dynamic Programming!</vt:lpstr>
      <vt:lpstr>Pre-Lecture exercise: How not to compute Fibonacci Numbers</vt:lpstr>
      <vt:lpstr>Candidate algorithm</vt:lpstr>
      <vt:lpstr>What’s going on? Consider Fib(8)</vt:lpstr>
      <vt:lpstr>Maybe this would be better:</vt:lpstr>
      <vt:lpstr>This was an example of…</vt:lpstr>
      <vt:lpstr>What is dynamic programming?</vt:lpstr>
      <vt:lpstr>Elements of dynamic programming</vt:lpstr>
      <vt:lpstr>Elements of dynamic programming</vt:lpstr>
      <vt:lpstr>Elements of dynamic programming</vt:lpstr>
      <vt:lpstr>Two ways to think about and/or implement DP algorithms</vt:lpstr>
      <vt:lpstr>Bottom up approach what we just saw.</vt:lpstr>
      <vt:lpstr>Bottom up approach what we just saw.</vt:lpstr>
      <vt:lpstr>Top down approach</vt:lpstr>
      <vt:lpstr>Example of top-down Fibonacci</vt:lpstr>
      <vt:lpstr>Memo-ization visualization</vt:lpstr>
      <vt:lpstr>Memo-ization Visualization ctd</vt:lpstr>
      <vt:lpstr>What have we learned?</vt:lpstr>
      <vt:lpstr>Why “dynamic programming” ?</vt:lpstr>
      <vt:lpstr>Why “dynamic programming” ?</vt:lpstr>
      <vt:lpstr>Floyd-Warshall Algorithm Another example of DP</vt:lpstr>
      <vt:lpstr>PowerPoint Presentation</vt:lpstr>
      <vt:lpstr>Optimal substructure</vt:lpstr>
      <vt:lpstr>Optimal substructure</vt:lpstr>
      <vt:lpstr>How can we find D(k)[u,v] using D(k-1)?</vt:lpstr>
      <vt:lpstr>How can we find D(k)[u,v] using D(k-1)?</vt:lpstr>
      <vt:lpstr>How can we find D(k)[u,v] using D(k-1)?</vt:lpstr>
      <vt:lpstr>Case 2 continued</vt:lpstr>
      <vt:lpstr>How can we find D(k)[u,v] using D(k-1)?</vt:lpstr>
      <vt:lpstr>How can we find D(k)[u,v] using D(k-1)?</vt:lpstr>
      <vt:lpstr>Floyd-Warshall algorithm</vt:lpstr>
      <vt:lpstr>We’ve basically just shown</vt:lpstr>
      <vt:lpstr>What if there are negative cycles?</vt:lpstr>
      <vt:lpstr>What have we learned?</vt:lpstr>
      <vt:lpstr>Another Example of DP?</vt:lpstr>
      <vt:lpstr>This is an optimization problem…</vt:lpstr>
      <vt:lpstr>This doesn’t give optimal sub-structure Optimal solutions to subproblems don’t give us an optimal solution to the big problem.  (At least if we try to do it this way).</vt:lpstr>
      <vt:lpstr>Recap</vt:lpstr>
      <vt:lpstr>Next time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Mary Katherine Wootters</dc:creator>
  <cp:lastModifiedBy>Microsoft Office User</cp:lastModifiedBy>
  <cp:revision>105</cp:revision>
  <cp:lastPrinted>2017-11-06T19:11:19Z</cp:lastPrinted>
  <dcterms:created xsi:type="dcterms:W3CDTF">2017-05-13T04:05:16Z</dcterms:created>
  <dcterms:modified xsi:type="dcterms:W3CDTF">2017-11-15T02:54:16Z</dcterms:modified>
</cp:coreProperties>
</file>