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58" r:id="rId6"/>
    <p:sldId id="259" r:id="rId7"/>
    <p:sldId id="262" r:id="rId8"/>
    <p:sldId id="268" r:id="rId9"/>
    <p:sldId id="265" r:id="rId10"/>
    <p:sldId id="266" r:id="rId11"/>
    <p:sldId id="261" r:id="rId12"/>
    <p:sldId id="267" r:id="rId13"/>
    <p:sldId id="269" r:id="rId14"/>
    <p:sldId id="264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yunsooNa\Desktop\1cardfish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HyunsooNa\Desktop\1cardfis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42"/>
  <c:chart>
    <c:title>
      <c:tx>
        <c:rich>
          <a:bodyPr/>
          <a:lstStyle/>
          <a:p>
            <a:pPr>
              <a:defRPr/>
            </a:pPr>
            <a:r>
              <a:rPr lang="en-US"/>
              <a:t>Relative abundance of bacteria of interests</a:t>
            </a:r>
            <a:endParaRPr lang="ko-KR"/>
          </a:p>
        </c:rich>
      </c:tx>
      <c:layout>
        <c:manualLayout>
          <c:xMode val="edge"/>
          <c:yMode val="edge"/>
          <c:x val="0.13415094339622605"/>
          <c:y val="3.9752650176678415E-2"/>
        </c:manualLayout>
      </c:layout>
    </c:title>
    <c:plotArea>
      <c:layout>
        <c:manualLayout>
          <c:layoutTarget val="inner"/>
          <c:xMode val="edge"/>
          <c:yMode val="edge"/>
          <c:x val="0.18770712623186306"/>
          <c:y val="0.21741395620600407"/>
          <c:w val="0.6081748625761414"/>
          <c:h val="0.70209231796555505"/>
        </c:manualLayout>
      </c:layout>
      <c:barChart>
        <c:barDir val="col"/>
        <c:grouping val="clustered"/>
        <c:ser>
          <c:idx val="0"/>
          <c:order val="0"/>
          <c:tx>
            <c:v>Row1</c:v>
          </c:tx>
          <c:errBars>
            <c:errBarType val="both"/>
            <c:errValType val="cust"/>
            <c:plus>
              <c:numRef>
                <c:f>beach_percent!$H$14:$J$14</c:f>
                <c:numCache>
                  <c:formatCode>General</c:formatCode>
                  <c:ptCount val="3"/>
                  <c:pt idx="0">
                    <c:v>37.369019138393107</c:v>
                  </c:pt>
                  <c:pt idx="1">
                    <c:v>15.925134984068004</c:v>
                  </c:pt>
                  <c:pt idx="2">
                    <c:v>0</c:v>
                  </c:pt>
                </c:numCache>
              </c:numRef>
            </c:plus>
            <c:minus>
              <c:numRef>
                <c:f>beach_percent!$H$14:$J$14</c:f>
                <c:numCache>
                  <c:formatCode>General</c:formatCode>
                  <c:ptCount val="3"/>
                  <c:pt idx="0">
                    <c:v>37.369019138393107</c:v>
                  </c:pt>
                  <c:pt idx="1">
                    <c:v>15.925134984068004</c:v>
                  </c:pt>
                  <c:pt idx="2">
                    <c:v>0</c:v>
                  </c:pt>
                </c:numCache>
              </c:numRef>
            </c:minus>
          </c:errBars>
          <c:cat>
            <c:strRef>
              <c:f>beach_percent!$H$1:$J$1</c:f>
              <c:strCache>
                <c:ptCount val="3"/>
                <c:pt idx="0">
                  <c:v>Gamma/DAPI</c:v>
                </c:pt>
                <c:pt idx="1">
                  <c:v>EUB/DAPI</c:v>
                </c:pt>
                <c:pt idx="2">
                  <c:v>NON/DAPI</c:v>
                </c:pt>
              </c:strCache>
            </c:strRef>
          </c:cat>
          <c:val>
            <c:numRef>
              <c:f>beach_percent!$H$13:$J$13</c:f>
              <c:numCache>
                <c:formatCode>General</c:formatCode>
                <c:ptCount val="3"/>
                <c:pt idx="0">
                  <c:v>54.026177801786297</c:v>
                </c:pt>
                <c:pt idx="1">
                  <c:v>56.984248481595834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v>Row2</c:v>
          </c:tx>
          <c:errBars>
            <c:errBarType val="both"/>
            <c:errValType val="cust"/>
            <c:plus>
              <c:numRef>
                <c:f>beach_percent!$H$22:$J$22</c:f>
                <c:numCache>
                  <c:formatCode>General</c:formatCode>
                  <c:ptCount val="3"/>
                  <c:pt idx="0">
                    <c:v>2.9675743556167737</c:v>
                  </c:pt>
                  <c:pt idx="1">
                    <c:v>11.107023963855276</c:v>
                  </c:pt>
                  <c:pt idx="2">
                    <c:v>0.4065846966124132</c:v>
                  </c:pt>
                </c:numCache>
              </c:numRef>
            </c:plus>
            <c:minus>
              <c:numRef>
                <c:f>beach_percent!$H$22:$J$22</c:f>
                <c:numCache>
                  <c:formatCode>General</c:formatCode>
                  <c:ptCount val="3"/>
                  <c:pt idx="0">
                    <c:v>2.9675743556167737</c:v>
                  </c:pt>
                  <c:pt idx="1">
                    <c:v>11.107023963855276</c:v>
                  </c:pt>
                  <c:pt idx="2">
                    <c:v>0.4065846966124132</c:v>
                  </c:pt>
                </c:numCache>
              </c:numRef>
            </c:minus>
          </c:errBars>
          <c:val>
            <c:numRef>
              <c:f>beach_percent!$H$21:$J$21</c:f>
              <c:numCache>
                <c:formatCode>General</c:formatCode>
                <c:ptCount val="3"/>
                <c:pt idx="0">
                  <c:v>7.0733145540907012</c:v>
                </c:pt>
                <c:pt idx="1">
                  <c:v>77.960306389610963</c:v>
                </c:pt>
                <c:pt idx="2">
                  <c:v>0.23474178403755905</c:v>
                </c:pt>
              </c:numCache>
            </c:numRef>
          </c:val>
        </c:ser>
        <c:ser>
          <c:idx val="2"/>
          <c:order val="2"/>
          <c:tx>
            <c:v>Row3</c:v>
          </c:tx>
          <c:errBars>
            <c:errBarType val="both"/>
            <c:errValType val="cust"/>
            <c:plus>
              <c:numRef>
                <c:f>beach_percent!$H$31:$J$31</c:f>
                <c:numCache>
                  <c:formatCode>General</c:formatCode>
                  <c:ptCount val="3"/>
                  <c:pt idx="0">
                    <c:v>1.429517041232802</c:v>
                  </c:pt>
                  <c:pt idx="2">
                    <c:v>0</c:v>
                  </c:pt>
                </c:numCache>
              </c:numRef>
            </c:plus>
            <c:minus>
              <c:numRef>
                <c:f>beach_percent!$H$31:$J$31</c:f>
                <c:numCache>
                  <c:formatCode>General</c:formatCode>
                  <c:ptCount val="3"/>
                  <c:pt idx="0">
                    <c:v>1.429517041232802</c:v>
                  </c:pt>
                  <c:pt idx="2">
                    <c:v>0</c:v>
                  </c:pt>
                </c:numCache>
              </c:numRef>
            </c:minus>
          </c:errBars>
          <c:val>
            <c:numRef>
              <c:f>beach_percent!$H$30:$J$30</c:f>
              <c:numCache>
                <c:formatCode>General</c:formatCode>
                <c:ptCount val="3"/>
                <c:pt idx="0">
                  <c:v>10.13650149586066</c:v>
                </c:pt>
                <c:pt idx="2">
                  <c:v>0.18115942028985496</c:v>
                </c:pt>
              </c:numCache>
            </c:numRef>
          </c:val>
        </c:ser>
        <c:ser>
          <c:idx val="3"/>
          <c:order val="3"/>
          <c:tx>
            <c:v>Row4</c:v>
          </c:tx>
          <c:errBars>
            <c:errBarType val="both"/>
            <c:errValType val="cust"/>
            <c:plus>
              <c:numRef>
                <c:f>beach_percent!$H$42:$J$42</c:f>
                <c:numCache>
                  <c:formatCode>General</c:formatCode>
                  <c:ptCount val="3"/>
                  <c:pt idx="0">
                    <c:v>6.1385242727111642</c:v>
                  </c:pt>
                  <c:pt idx="1">
                    <c:v>19.135818362300128</c:v>
                  </c:pt>
                </c:numCache>
              </c:numRef>
            </c:plus>
            <c:minus>
              <c:numRef>
                <c:f>beach_percent!$H$42:$J$42</c:f>
                <c:numCache>
                  <c:formatCode>General</c:formatCode>
                  <c:ptCount val="3"/>
                  <c:pt idx="0">
                    <c:v>6.1385242727111642</c:v>
                  </c:pt>
                  <c:pt idx="1">
                    <c:v>19.135818362300128</c:v>
                  </c:pt>
                </c:numCache>
              </c:numRef>
            </c:minus>
          </c:errBars>
          <c:val>
            <c:numRef>
              <c:f>beach_percent!$H$41:$J$41</c:f>
              <c:numCache>
                <c:formatCode>General</c:formatCode>
                <c:ptCount val="3"/>
                <c:pt idx="0">
                  <c:v>11.65665798889251</c:v>
                </c:pt>
                <c:pt idx="1">
                  <c:v>66.426926694080976</c:v>
                </c:pt>
              </c:numCache>
            </c:numRef>
          </c:val>
        </c:ser>
        <c:axId val="38769408"/>
        <c:axId val="38770944"/>
      </c:barChart>
      <c:catAx>
        <c:axId val="38769408"/>
        <c:scaling>
          <c:orientation val="minMax"/>
        </c:scaling>
        <c:axPos val="b"/>
        <c:tickLblPos val="nextTo"/>
        <c:crossAx val="38770944"/>
        <c:crosses val="autoZero"/>
        <c:auto val="1"/>
        <c:lblAlgn val="ctr"/>
        <c:lblOffset val="100"/>
      </c:catAx>
      <c:valAx>
        <c:axId val="3877094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(%)</a:t>
                </a:r>
                <a:endParaRPr lang="ko-KR"/>
              </a:p>
            </c:rich>
          </c:tx>
          <c:layout/>
        </c:title>
        <c:numFmt formatCode="General" sourceLinked="1"/>
        <c:tickLblPos val="nextTo"/>
        <c:crossAx val="38769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250857165485503"/>
          <c:y val="0.36778229648974814"/>
          <c:w val="0.12558189354098201"/>
          <c:h val="0.2951135319862741"/>
        </c:manualLayout>
      </c:layout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42"/>
  <c:chart>
    <c:plotArea>
      <c:layout>
        <c:manualLayout>
          <c:layoutTarget val="inner"/>
          <c:xMode val="edge"/>
          <c:yMode val="edge"/>
          <c:x val="0.188616857287702"/>
          <c:y val="0.13334192560968233"/>
          <c:w val="0.53971898333064527"/>
          <c:h val="0.68186490938592559"/>
        </c:manualLayout>
      </c:layout>
      <c:barChart>
        <c:barDir val="col"/>
        <c:grouping val="clustered"/>
        <c:ser>
          <c:idx val="0"/>
          <c:order val="0"/>
          <c:tx>
            <c:v>C1-150m (row1)</c:v>
          </c:tx>
          <c:errBars>
            <c:errBarType val="both"/>
            <c:errValType val="cust"/>
            <c:plus>
              <c:numRef>
                <c:f>'200_percent'!$H$14:$J$14</c:f>
                <c:numCache>
                  <c:formatCode>General</c:formatCode>
                  <c:ptCount val="3"/>
                  <c:pt idx="0">
                    <c:v>10.165950304131103</c:v>
                  </c:pt>
                  <c:pt idx="1">
                    <c:v>0.13131909221143595</c:v>
                  </c:pt>
                  <c:pt idx="2">
                    <c:v>0</c:v>
                  </c:pt>
                </c:numCache>
              </c:numRef>
            </c:plus>
            <c:minus>
              <c:numRef>
                <c:f>'200_percent'!$H$14:$J$14</c:f>
                <c:numCache>
                  <c:formatCode>General</c:formatCode>
                  <c:ptCount val="3"/>
                  <c:pt idx="0">
                    <c:v>10.165950304131103</c:v>
                  </c:pt>
                  <c:pt idx="1">
                    <c:v>0.13131909221143595</c:v>
                  </c:pt>
                  <c:pt idx="2">
                    <c:v>0</c:v>
                  </c:pt>
                </c:numCache>
              </c:numRef>
            </c:minus>
          </c:errBars>
          <c:cat>
            <c:strRef>
              <c:f>'200_percent'!$H$2:$J$2</c:f>
              <c:strCache>
                <c:ptCount val="3"/>
                <c:pt idx="0">
                  <c:v>Gamma/DAPI</c:v>
                </c:pt>
                <c:pt idx="1">
                  <c:v>EUB/DAPI</c:v>
                </c:pt>
                <c:pt idx="2">
                  <c:v>NON/DAPI</c:v>
                </c:pt>
              </c:strCache>
            </c:strRef>
          </c:cat>
          <c:val>
            <c:numRef>
              <c:f>'200_percent'!$H$13:$J$13</c:f>
              <c:numCache>
                <c:formatCode>General</c:formatCode>
                <c:ptCount val="3"/>
                <c:pt idx="0">
                  <c:v>21.18961073765891</c:v>
                </c:pt>
                <c:pt idx="1">
                  <c:v>65.199239599327356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v>C1-150m (row2)</c:v>
          </c:tx>
          <c:errBars>
            <c:errBarType val="both"/>
            <c:errValType val="cust"/>
            <c:plus>
              <c:numRef>
                <c:f>'200_percent'!$H$21:$J$21</c:f>
                <c:numCache>
                  <c:formatCode>General</c:formatCode>
                  <c:ptCount val="3"/>
                  <c:pt idx="0">
                    <c:v>3.8462067304459522</c:v>
                  </c:pt>
                  <c:pt idx="1">
                    <c:v>30.160521952723226</c:v>
                  </c:pt>
                  <c:pt idx="2">
                    <c:v>0</c:v>
                  </c:pt>
                </c:numCache>
              </c:numRef>
            </c:plus>
            <c:minus>
              <c:numRef>
                <c:f>'200_percent'!$H$21:$J$21</c:f>
                <c:numCache>
                  <c:formatCode>General</c:formatCode>
                  <c:ptCount val="3"/>
                  <c:pt idx="0">
                    <c:v>3.8462067304459522</c:v>
                  </c:pt>
                  <c:pt idx="1">
                    <c:v>30.160521952723226</c:v>
                  </c:pt>
                  <c:pt idx="2">
                    <c:v>0</c:v>
                  </c:pt>
                </c:numCache>
              </c:numRef>
            </c:minus>
          </c:errBars>
          <c:val>
            <c:numRef>
              <c:f>'200_percent'!$H$20:$J$20</c:f>
              <c:numCache>
                <c:formatCode>General</c:formatCode>
                <c:ptCount val="3"/>
                <c:pt idx="0">
                  <c:v>8.2343847432966104</c:v>
                </c:pt>
                <c:pt idx="1">
                  <c:v>88.162199809681198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v>M1-150m (row3)</c:v>
          </c:tx>
          <c:errBars>
            <c:errBarType val="both"/>
            <c:errValType val="cust"/>
            <c:plus>
              <c:numRef>
                <c:f>'200_percent'!$H$31:$J$31</c:f>
                <c:numCache>
                  <c:formatCode>General</c:formatCode>
                  <c:ptCount val="3"/>
                  <c:pt idx="0">
                    <c:v>2.457941438578731</c:v>
                  </c:pt>
                  <c:pt idx="1">
                    <c:v>11.390902227394953</c:v>
                  </c:pt>
                  <c:pt idx="2">
                    <c:v>0</c:v>
                  </c:pt>
                </c:numCache>
              </c:numRef>
            </c:plus>
            <c:minus>
              <c:numRef>
                <c:f>'200_percent'!$H$31:$J$31</c:f>
                <c:numCache>
                  <c:formatCode>General</c:formatCode>
                  <c:ptCount val="3"/>
                  <c:pt idx="0">
                    <c:v>2.457941438578731</c:v>
                  </c:pt>
                  <c:pt idx="1">
                    <c:v>11.390902227394953</c:v>
                  </c:pt>
                  <c:pt idx="2">
                    <c:v>0</c:v>
                  </c:pt>
                </c:numCache>
              </c:numRef>
            </c:minus>
          </c:errBars>
          <c:val>
            <c:numRef>
              <c:f>'200_percent'!$H$30:$J$30</c:f>
              <c:numCache>
                <c:formatCode>General</c:formatCode>
                <c:ptCount val="3"/>
                <c:pt idx="0">
                  <c:v>6.1614598164305754</c:v>
                </c:pt>
                <c:pt idx="1">
                  <c:v>44.549832971785861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M1-150m (row4)</c:v>
          </c:tx>
          <c:errBars>
            <c:errBarType val="both"/>
            <c:errValType val="cust"/>
            <c:plus>
              <c:numRef>
                <c:f>'200_percent'!$H$42:$J$42</c:f>
                <c:numCache>
                  <c:formatCode>General</c:formatCode>
                  <c:ptCount val="3"/>
                  <c:pt idx="0">
                    <c:v>6.1385242727111642</c:v>
                  </c:pt>
                  <c:pt idx="1">
                    <c:v>19.135818362300121</c:v>
                  </c:pt>
                  <c:pt idx="2">
                    <c:v>0</c:v>
                  </c:pt>
                </c:numCache>
              </c:numRef>
            </c:plus>
            <c:minus>
              <c:numRef>
                <c:f>'200_percent'!$H$42:$J$42</c:f>
                <c:numCache>
                  <c:formatCode>General</c:formatCode>
                  <c:ptCount val="3"/>
                  <c:pt idx="0">
                    <c:v>6.1385242727111642</c:v>
                  </c:pt>
                  <c:pt idx="1">
                    <c:v>19.135818362300121</c:v>
                  </c:pt>
                  <c:pt idx="2">
                    <c:v>0</c:v>
                  </c:pt>
                </c:numCache>
              </c:numRef>
            </c:minus>
          </c:errBars>
          <c:val>
            <c:numRef>
              <c:f>'200_percent'!$H$41:$J$41</c:f>
              <c:numCache>
                <c:formatCode>General</c:formatCode>
                <c:ptCount val="3"/>
                <c:pt idx="0">
                  <c:v>11.656657988892507</c:v>
                </c:pt>
                <c:pt idx="1">
                  <c:v>66.426926694080976</c:v>
                </c:pt>
                <c:pt idx="2">
                  <c:v>0</c:v>
                </c:pt>
              </c:numCache>
            </c:numRef>
          </c:val>
        </c:ser>
        <c:axId val="38983552"/>
        <c:axId val="38997376"/>
      </c:barChart>
      <c:catAx>
        <c:axId val="38983552"/>
        <c:scaling>
          <c:orientation val="minMax"/>
        </c:scaling>
        <c:axPos val="b"/>
        <c:tickLblPos val="nextTo"/>
        <c:txPr>
          <a:bodyPr/>
          <a:lstStyle/>
          <a:p>
            <a:pPr>
              <a:defRPr sz="1500"/>
            </a:pPr>
            <a:endParaRPr lang="ko-KR"/>
          </a:p>
        </c:txPr>
        <c:crossAx val="38997376"/>
        <c:crosses val="autoZero"/>
        <c:auto val="1"/>
        <c:lblAlgn val="ctr"/>
        <c:lblOffset val="100"/>
      </c:catAx>
      <c:valAx>
        <c:axId val="38997376"/>
        <c:scaling>
          <c:orientation val="minMax"/>
          <c:max val="12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/>
                </a:pPr>
                <a:r>
                  <a:rPr lang="en-US" sz="1500"/>
                  <a:t>(%)</a:t>
                </a:r>
                <a:endParaRPr lang="ko-KR" sz="150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/>
            </a:pPr>
            <a:endParaRPr lang="ko-KR"/>
          </a:p>
        </c:txPr>
        <c:crossAx val="3898355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500"/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0.61386</cdr:x>
      <cdr:y>0.06332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0" y="0"/>
          <a:ext cx="446449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mtClean="0">
              <a:solidFill>
                <a:sysClr val="window" lastClr="FFFFFF"/>
              </a:solidFill>
            </a:rPr>
            <a:t>Seawater taken from 200 m depth</a:t>
          </a:r>
          <a:endParaRPr lang="ko-KR" altLang="en-US">
            <a:solidFill>
              <a:sysClr val="window" lastClr="FFFFFF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D5DE8-0273-4AF7-9DA5-4CEC26BC97BC}" type="datetimeFigureOut">
              <a:rPr lang="ko-KR" altLang="en-US" smtClean="0"/>
              <a:pPr/>
              <a:t>2010-07-22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68A6A-1063-4891-BF49-9B8AE02BC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upload.wikimedia.org/wikipedia/commons/5/57/FISH_(Fluorescent_In_Situ_Hybridization)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8206680" cy="1539602"/>
          </a:xfrm>
        </p:spPr>
        <p:txBody>
          <a:bodyPr>
            <a:normAutofit/>
          </a:bodyPr>
          <a:lstStyle/>
          <a:p>
            <a:r>
              <a:rPr lang="en-US" altLang="ko-KR" sz="3800" i="1" smtClean="0">
                <a:solidFill>
                  <a:schemeClr val="bg1"/>
                </a:solidFill>
              </a:rPr>
              <a:t>Gamma-proteobacteria</a:t>
            </a:r>
            <a:r>
              <a:rPr lang="en-US" altLang="ko-KR" sz="3800" smtClean="0">
                <a:solidFill>
                  <a:schemeClr val="bg1"/>
                </a:solidFill>
              </a:rPr>
              <a:t> in seawater</a:t>
            </a:r>
            <a:endParaRPr lang="ko-KR" altLang="en-US" sz="3800">
              <a:solidFill>
                <a:schemeClr val="bg1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smtClean="0">
                <a:solidFill>
                  <a:schemeClr val="bg1"/>
                </a:solidFill>
              </a:rPr>
              <a:t>Sidhartha Goyal</a:t>
            </a:r>
          </a:p>
          <a:p>
            <a:r>
              <a:rPr lang="en-US" altLang="ko-KR" smtClean="0">
                <a:solidFill>
                  <a:schemeClr val="bg1"/>
                </a:solidFill>
              </a:rPr>
              <a:t>Hyunsoo Na</a:t>
            </a:r>
            <a:endParaRPr lang="ko-KR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solidFill>
                  <a:schemeClr val="bg1"/>
                </a:solidFill>
              </a:rPr>
              <a:t>Contents</a:t>
            </a: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Introduction </a:t>
            </a:r>
            <a:r>
              <a:rPr lang="en-US" altLang="ko-KR" smtClean="0">
                <a:solidFill>
                  <a:schemeClr val="bg1"/>
                </a:solidFill>
              </a:rPr>
              <a:t>on (CARD-)FISH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dirty="0" smtClean="0">
                <a:solidFill>
                  <a:schemeClr val="bg1"/>
                </a:solidFill>
              </a:rPr>
              <a:t>Procedures</a:t>
            </a:r>
          </a:p>
          <a:p>
            <a:r>
              <a:rPr lang="en-US" altLang="ko-KR" dirty="0" smtClean="0">
                <a:solidFill>
                  <a:schemeClr val="bg1"/>
                </a:solidFill>
              </a:rPr>
              <a:t>Results</a:t>
            </a:r>
          </a:p>
          <a:p>
            <a:r>
              <a:rPr lang="en-US" altLang="ko-KR" dirty="0" smtClean="0">
                <a:solidFill>
                  <a:schemeClr val="bg1"/>
                </a:solidFill>
              </a:rPr>
              <a:t>Discussion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>
                <a:solidFill>
                  <a:schemeClr val="bg1"/>
                </a:solidFill>
              </a:rPr>
              <a:t>Fluorescent </a:t>
            </a:r>
            <a:r>
              <a:rPr lang="en-US" altLang="ko-KR" i="1" smtClean="0">
                <a:solidFill>
                  <a:schemeClr val="bg1"/>
                </a:solidFill>
              </a:rPr>
              <a:t>in-situ</a:t>
            </a:r>
            <a:r>
              <a:rPr lang="en-US" altLang="ko-KR" smtClean="0">
                <a:solidFill>
                  <a:schemeClr val="bg1"/>
                </a:solidFill>
              </a:rPr>
              <a:t> hybridization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67544" y="184482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3200" smtClean="0">
                <a:solidFill>
                  <a:schemeClr val="bg1"/>
                </a:solidFill>
              </a:rPr>
              <a:t>Detection and localization</a:t>
            </a:r>
            <a:br>
              <a:rPr lang="en-US" altLang="ko-KR" sz="3200" smtClean="0">
                <a:solidFill>
                  <a:schemeClr val="bg1"/>
                </a:solidFill>
              </a:rPr>
            </a:br>
            <a:r>
              <a:rPr lang="en-US" altLang="ko-KR" sz="3200" smtClean="0">
                <a:solidFill>
                  <a:schemeClr val="bg1"/>
                </a:solidFill>
              </a:rPr>
              <a:t>- </a:t>
            </a:r>
            <a:r>
              <a:rPr lang="en-US" altLang="ko-KR" sz="3200" err="1" smtClean="0">
                <a:solidFill>
                  <a:schemeClr val="bg1"/>
                </a:solidFill>
              </a:rPr>
              <a:t>U</a:t>
            </a:r>
            <a:r>
              <a:rPr lang="en-US" altLang="ko-KR" sz="3200" smtClean="0">
                <a:solidFill>
                  <a:schemeClr val="bg1"/>
                </a:solidFill>
              </a:rPr>
              <a:t>nculturable bacteria</a:t>
            </a:r>
            <a:br>
              <a:rPr lang="en-US" altLang="ko-KR" sz="3200" smtClean="0">
                <a:solidFill>
                  <a:schemeClr val="bg1"/>
                </a:solidFill>
              </a:rPr>
            </a:br>
            <a:r>
              <a:rPr lang="en-US" altLang="ko-KR" sz="3200" smtClean="0">
                <a:solidFill>
                  <a:schemeClr val="bg1"/>
                </a:solidFill>
              </a:rPr>
              <a:t>- Specific mRNAs in tissue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ko-KR" sz="3200" smtClean="0">
              <a:solidFill>
                <a:schemeClr val="bg1"/>
              </a:solidFill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3200" smtClean="0">
                <a:solidFill>
                  <a:schemeClr val="bg1"/>
                </a:solidFill>
              </a:rPr>
              <a:t>Capture live bacteria by targeting rRNA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ko-KR" sz="3200" dirty="0" smtClean="0">
              <a:solidFill>
                <a:schemeClr val="bg1"/>
              </a:solidFill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653136"/>
            <a:ext cx="2696121" cy="176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16832"/>
            <a:ext cx="6490133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1844824"/>
            <a:ext cx="161712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7" y="260648"/>
            <a:ext cx="8061383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88640"/>
            <a:ext cx="4546848" cy="1143000"/>
          </a:xfrm>
        </p:spPr>
        <p:txBody>
          <a:bodyPr/>
          <a:lstStyle/>
          <a:p>
            <a:r>
              <a:rPr lang="en-US" altLang="ko-KR" smtClean="0">
                <a:solidFill>
                  <a:schemeClr val="bg1"/>
                </a:solidFill>
              </a:rPr>
              <a:t>CARD-FISH</a:t>
            </a:r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143000"/>
            <a:ext cx="4032448" cy="2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56184"/>
            <a:ext cx="413792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1295400" y="3581400"/>
            <a:ext cx="6400800" cy="2819400"/>
            <a:chOff x="17859" y="3429000"/>
            <a:chExt cx="9108281" cy="3429000"/>
          </a:xfrm>
        </p:grpSpPr>
        <p:pic>
          <p:nvPicPr>
            <p:cNvPr id="11" name="Picture 10" descr="cy3_eub_100x.t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59" y="3429000"/>
              <a:ext cx="4554141" cy="3429000"/>
            </a:xfrm>
            <a:prstGeom prst="rect">
              <a:avLst/>
            </a:prstGeom>
          </p:spPr>
        </p:pic>
        <p:pic>
          <p:nvPicPr>
            <p:cNvPr id="12" name="Picture 11" descr="dapi_eub_100x0001.t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1999" y="3429000"/>
              <a:ext cx="4554141" cy="342900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3581400" y="64886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Cy3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800" y="64886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DAPI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Procedures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4" name="내용 개체 틀 3" descr="IMG_28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99261" y="3899446"/>
            <a:ext cx="3944739" cy="2958554"/>
          </a:xfrm>
        </p:spPr>
      </p:pic>
      <p:sp>
        <p:nvSpPr>
          <p:cNvPr id="6" name="TextBox 5"/>
          <p:cNvSpPr txBox="1"/>
          <p:nvPr/>
        </p:nvSpPr>
        <p:spPr>
          <a:xfrm>
            <a:off x="533400" y="1524000"/>
            <a:ext cx="80542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200" smtClean="0">
                <a:solidFill>
                  <a:schemeClr val="bg1"/>
                </a:solidFill>
              </a:rPr>
              <a:t>Sample preparation </a:t>
            </a:r>
            <a:br>
              <a:rPr lang="en-US" altLang="ko-KR" sz="2200" smtClean="0">
                <a:solidFill>
                  <a:schemeClr val="bg1"/>
                </a:solidFill>
              </a:rPr>
            </a:br>
            <a:r>
              <a:rPr lang="en-US" altLang="ko-KR" sz="2200" smtClean="0">
                <a:solidFill>
                  <a:schemeClr val="bg1"/>
                </a:solidFill>
              </a:rPr>
              <a:t> </a:t>
            </a:r>
            <a:r>
              <a:rPr lang="en-US" altLang="ko-KR" sz="2000" smtClean="0">
                <a:solidFill>
                  <a:schemeClr val="bg1"/>
                </a:solidFill>
              </a:rPr>
              <a:t>- Fixation and immobilization</a:t>
            </a:r>
          </a:p>
          <a:p>
            <a:pPr marL="342900" indent="-342900">
              <a:buAutoNum type="arabicPeriod"/>
            </a:pPr>
            <a:r>
              <a:rPr lang="en-US" altLang="ko-KR" sz="2200" smtClean="0">
                <a:solidFill>
                  <a:schemeClr val="bg1"/>
                </a:solidFill>
              </a:rPr>
              <a:t>Permeabilization &amp; inactivation of endogenous peroxidases</a:t>
            </a:r>
          </a:p>
          <a:p>
            <a:pPr marL="342900" indent="-342900">
              <a:buAutoNum type="arabicPeriod"/>
            </a:pPr>
            <a:r>
              <a:rPr lang="en-US" altLang="ko-KR" sz="2200" smtClean="0">
                <a:solidFill>
                  <a:schemeClr val="bg1"/>
                </a:solidFill>
              </a:rPr>
              <a:t>Hybridization</a:t>
            </a:r>
          </a:p>
          <a:p>
            <a:pPr marL="342900" indent="-342900">
              <a:buAutoNum type="arabicPeriod"/>
            </a:pPr>
            <a:r>
              <a:rPr lang="en-US" altLang="ko-KR" sz="2200" smtClean="0">
                <a:solidFill>
                  <a:schemeClr val="bg1"/>
                </a:solidFill>
              </a:rPr>
              <a:t>CARD</a:t>
            </a:r>
          </a:p>
          <a:p>
            <a:pPr marL="342900" indent="-342900">
              <a:buAutoNum type="arabicPeriod"/>
            </a:pPr>
            <a:r>
              <a:rPr lang="en-US" altLang="ko-KR" sz="2200" smtClean="0">
                <a:solidFill>
                  <a:schemeClr val="bg1"/>
                </a:solidFill>
              </a:rPr>
              <a:t>Microscopy</a:t>
            </a:r>
            <a:endParaRPr lang="ko-KR" altLang="en-US" sz="2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Results – relative abundance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Requires training!</a:t>
            </a:r>
          </a:p>
          <a:p>
            <a:r>
              <a:rPr lang="en-US" dirty="0" smtClean="0"/>
              <a:t>Can </a:t>
            </a:r>
            <a:endParaRPr lang="en-US" dirty="0"/>
          </a:p>
        </p:txBody>
      </p:sp>
      <p:graphicFrame>
        <p:nvGraphicFramePr>
          <p:cNvPr id="5" name="Chart 2"/>
          <p:cNvGraphicFramePr/>
          <p:nvPr/>
        </p:nvGraphicFramePr>
        <p:xfrm>
          <a:off x="1043608" y="1268760"/>
          <a:ext cx="727280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08104" y="623731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>
                <a:solidFill>
                  <a:schemeClr val="bg1"/>
                </a:solidFill>
              </a:rPr>
              <a:t>Beach sample</a:t>
            </a:r>
            <a:endParaRPr lang="ko-KR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827584" y="836712"/>
          <a:ext cx="7272807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1143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solidFill>
                  <a:srgbClr val="FFFFFF"/>
                </a:solidFill>
              </a:rPr>
              <a:t>Results – cells/ ml </a:t>
            </a:r>
            <a:r>
              <a:rPr lang="en-US" sz="3500" b="1" smtClean="0">
                <a:solidFill>
                  <a:srgbClr val="FFFFFF"/>
                </a:solidFill>
              </a:rPr>
              <a:t>at C1/M1 </a:t>
            </a:r>
            <a:r>
              <a:rPr lang="en-US" sz="3500" b="1" dirty="0" smtClean="0">
                <a:solidFill>
                  <a:srgbClr val="FFFFFF"/>
                </a:solidFill>
              </a:rPr>
              <a:t>- 200m</a:t>
            </a:r>
            <a:endParaRPr lang="en-US" sz="35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Requires training!</a:t>
            </a:r>
          </a:p>
          <a:p>
            <a:r>
              <a:rPr lang="en-US" dirty="0" smtClean="0"/>
              <a:t>Can </a:t>
            </a:r>
            <a:endParaRPr lang="en-US" dirty="0"/>
          </a:p>
        </p:txBody>
      </p:sp>
      <p:pic>
        <p:nvPicPr>
          <p:cNvPr id="7" name="Picture 6" descr="200m_cells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104900"/>
            <a:ext cx="6629400" cy="537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96064" cy="1143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solidFill>
                  <a:srgbClr val="FFFFFF"/>
                </a:solidFill>
              </a:rPr>
              <a:t>Results – cells/ml at Hopkins beach</a:t>
            </a:r>
            <a:endParaRPr lang="en-US" sz="35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Requires training!</a:t>
            </a:r>
          </a:p>
          <a:p>
            <a:r>
              <a:rPr lang="en-US" dirty="0" smtClean="0"/>
              <a:t>Can </a:t>
            </a:r>
            <a:endParaRPr lang="en-US" dirty="0"/>
          </a:p>
        </p:txBody>
      </p:sp>
      <p:pic>
        <p:nvPicPr>
          <p:cNvPr id="6" name="Picture 5" descr="beach_cells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371600"/>
            <a:ext cx="6629400" cy="516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Distribution of cells on the filter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1905000"/>
            <a:ext cx="9108281" cy="3429000"/>
            <a:chOff x="17859" y="3429000"/>
            <a:chExt cx="9108281" cy="3429000"/>
          </a:xfrm>
        </p:grpSpPr>
        <p:pic>
          <p:nvPicPr>
            <p:cNvPr id="3" name="Picture 2" descr="cy3_eub_100x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59" y="3429000"/>
              <a:ext cx="4554141" cy="3429000"/>
            </a:xfrm>
            <a:prstGeom prst="rect">
              <a:avLst/>
            </a:prstGeom>
          </p:spPr>
        </p:pic>
        <p:pic>
          <p:nvPicPr>
            <p:cNvPr id="4" name="Picture 3" descr="dapi_eub_100x0001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9" y="3429000"/>
              <a:ext cx="4554141" cy="342900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733800" y="5410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Cy3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5410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DAPI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Discussion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96284" y="2453357"/>
            <a:ext cx="261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`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Training - Distinguish </a:t>
            </a:r>
            <a:r>
              <a:rPr lang="en-US" smtClean="0">
                <a:solidFill>
                  <a:schemeClr val="bg1"/>
                </a:solidFill>
              </a:rPr>
              <a:t>between cells and </a:t>
            </a:r>
            <a:r>
              <a:rPr lang="en-US" smtClean="0">
                <a:solidFill>
                  <a:schemeClr val="bg1"/>
                </a:solidFill>
              </a:rPr>
              <a:t>particles</a:t>
            </a:r>
          </a:p>
          <a:p>
            <a:r>
              <a:rPr lang="en-US" smtClean="0">
                <a:solidFill>
                  <a:schemeClr val="bg1"/>
                </a:solidFill>
              </a:rPr>
              <a:t>Probe design may be challenging</a:t>
            </a:r>
          </a:p>
          <a:p>
            <a:r>
              <a:rPr lang="en-US" smtClean="0">
                <a:solidFill>
                  <a:schemeClr val="bg1"/>
                </a:solidFill>
              </a:rPr>
              <a:t>Consortium analysis</a:t>
            </a:r>
          </a:p>
          <a:p>
            <a:pPr lvl="1"/>
            <a:r>
              <a:rPr lang="en-US" smtClean="0">
                <a:solidFill>
                  <a:schemeClr val="bg1"/>
                </a:solidFill>
              </a:rPr>
              <a:t>Physical association of cells</a:t>
            </a:r>
          </a:p>
          <a:p>
            <a:r>
              <a:rPr lang="en-US" altLang="ko-KR" smtClean="0">
                <a:solidFill>
                  <a:schemeClr val="bg1"/>
                </a:solidFill>
              </a:rPr>
              <a:t>Community </a:t>
            </a:r>
            <a:r>
              <a:rPr lang="en-US" altLang="ko-KR" smtClean="0">
                <a:solidFill>
                  <a:schemeClr val="bg1"/>
                </a:solidFill>
              </a:rPr>
              <a:t>composition…?</a:t>
            </a:r>
            <a:endParaRPr lang="en-US" smtClean="0">
              <a:solidFill>
                <a:schemeClr val="bg1"/>
              </a:solidFill>
            </a:endParaRPr>
          </a:p>
          <a:p>
            <a:r>
              <a:rPr lang="en-US" smtClean="0">
                <a:solidFill>
                  <a:schemeClr val="bg1"/>
                </a:solidFill>
              </a:rPr>
              <a:t>Cheap and quick!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en-US" altLang="ko-KR" smtClean="0">
                <a:solidFill>
                  <a:schemeClr val="bg1"/>
                </a:solidFill>
              </a:rPr>
              <a:t>Thank you</a:t>
            </a:r>
            <a:endParaRPr lang="ko-KR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FISH (Fluorescent In Situ Hybridization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620688"/>
            <a:ext cx="7610475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113</Words>
  <Application>Microsoft Office PowerPoint</Application>
  <PresentationFormat>화면 슬라이드 쇼(4:3)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Gamma-proteobacteria in seawater</vt:lpstr>
      <vt:lpstr>Contents</vt:lpstr>
      <vt:lpstr>Fluorescent in-situ hybridization</vt:lpstr>
      <vt:lpstr>슬라이드 4</vt:lpstr>
      <vt:lpstr>CARD-FISH</vt:lpstr>
      <vt:lpstr>Procedures</vt:lpstr>
      <vt:lpstr>Results – relative abundance</vt:lpstr>
      <vt:lpstr>슬라이드 8</vt:lpstr>
      <vt:lpstr>Results – cells/ ml at C1/M1 - 200m</vt:lpstr>
      <vt:lpstr>Results – cells/ml at Hopkins beach</vt:lpstr>
      <vt:lpstr>Distribution of cells on the filter</vt:lpstr>
      <vt:lpstr>Discussion</vt:lpstr>
      <vt:lpstr>Thank you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HyunsooNa</dc:creator>
  <cp:lastModifiedBy>HyunsooNa</cp:lastModifiedBy>
  <cp:revision>66</cp:revision>
  <dcterms:created xsi:type="dcterms:W3CDTF">2010-07-22T15:42:12Z</dcterms:created>
  <dcterms:modified xsi:type="dcterms:W3CDTF">2010-07-23T02:04:32Z</dcterms:modified>
</cp:coreProperties>
</file>