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Default Extension="tiff" ContentType="image/tiff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8" r:id="rId2"/>
    <p:sldId id="262" r:id="rId3"/>
    <p:sldId id="263" r:id="rId4"/>
    <p:sldId id="260" r:id="rId5"/>
    <p:sldId id="256" r:id="rId6"/>
    <p:sldId id="264" r:id="rId7"/>
    <p:sldId id="269" r:id="rId8"/>
    <p:sldId id="268" r:id="rId9"/>
    <p:sldId id="273" r:id="rId10"/>
    <p:sldId id="274" r:id="rId11"/>
    <p:sldId id="25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3361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-1232" y="-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44D7-2BA7-8448-99E2-059872D9F231}" type="datetimeFigureOut">
              <a:rPr lang="en-US" smtClean="0"/>
              <a:pPr/>
              <a:t>7/22/10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1477D-A92A-F64E-8544-A562675BCA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44D7-2BA7-8448-99E2-059872D9F231}" type="datetimeFigureOut">
              <a:rPr lang="en-US" smtClean="0"/>
              <a:pPr/>
              <a:t>7/22/10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1477D-A92A-F64E-8544-A562675BCA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44D7-2BA7-8448-99E2-059872D9F231}" type="datetimeFigureOut">
              <a:rPr lang="en-US" smtClean="0"/>
              <a:pPr/>
              <a:t>7/22/10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1477D-A92A-F64E-8544-A562675BCA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44D7-2BA7-8448-99E2-059872D9F231}" type="datetimeFigureOut">
              <a:rPr lang="en-US" smtClean="0"/>
              <a:pPr/>
              <a:t>7/22/10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1477D-A92A-F64E-8544-A562675BCA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44D7-2BA7-8448-99E2-059872D9F231}" type="datetimeFigureOut">
              <a:rPr lang="en-US" smtClean="0"/>
              <a:pPr/>
              <a:t>7/22/10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1477D-A92A-F64E-8544-A562675BCA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44D7-2BA7-8448-99E2-059872D9F231}" type="datetimeFigureOut">
              <a:rPr lang="en-US" smtClean="0"/>
              <a:pPr/>
              <a:t>7/22/10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1477D-A92A-F64E-8544-A562675BCA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44D7-2BA7-8448-99E2-059872D9F231}" type="datetimeFigureOut">
              <a:rPr lang="en-US" smtClean="0"/>
              <a:pPr/>
              <a:t>7/22/10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1477D-A92A-F64E-8544-A562675BCA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44D7-2BA7-8448-99E2-059872D9F231}" type="datetimeFigureOut">
              <a:rPr lang="en-US" smtClean="0"/>
              <a:pPr/>
              <a:t>7/22/10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1477D-A92A-F64E-8544-A562675BCA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44D7-2BA7-8448-99E2-059872D9F231}" type="datetimeFigureOut">
              <a:rPr lang="en-US" smtClean="0"/>
              <a:pPr/>
              <a:t>7/22/10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1477D-A92A-F64E-8544-A562675BCA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44D7-2BA7-8448-99E2-059872D9F231}" type="datetimeFigureOut">
              <a:rPr lang="en-US" smtClean="0"/>
              <a:pPr/>
              <a:t>7/22/10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1477D-A92A-F64E-8544-A562675BCA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244D7-2BA7-8448-99E2-059872D9F231}" type="datetimeFigureOut">
              <a:rPr lang="en-US" smtClean="0"/>
              <a:pPr/>
              <a:t>7/22/10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1477D-A92A-F64E-8544-A562675BCA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244D7-2BA7-8448-99E2-059872D9F231}" type="datetimeFigureOut">
              <a:rPr lang="en-US" smtClean="0"/>
              <a:pPr/>
              <a:t>7/22/10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1477D-A92A-F64E-8544-A562675BCA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gif"/><Relationship Id="rId5" Type="http://schemas.openxmlformats.org/officeDocument/2006/relationships/image" Target="../media/image9.jpe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G_19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58911" y="2003841"/>
            <a:ext cx="2148731" cy="2880916"/>
          </a:xfrm>
          <a:prstGeom prst="rect">
            <a:avLst/>
          </a:prstGeom>
        </p:spPr>
      </p:pic>
      <p:pic>
        <p:nvPicPr>
          <p:cNvPr id="8" name="Picture 7" descr="ChrisSlough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090" y="2003841"/>
            <a:ext cx="2148731" cy="28649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50" y="2003841"/>
            <a:ext cx="2123196" cy="2880916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0" y="561087"/>
            <a:ext cx="8788400" cy="23521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Enrichment of</a:t>
            </a:r>
            <a:br>
              <a:rPr kumimoji="0" lang="en-US" sz="54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54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phototrophic sulfur bacteria from Elkhorn Slough</a:t>
            </a:r>
            <a:br>
              <a:rPr kumimoji="0" lang="en-US" sz="54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54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5062538"/>
            <a:ext cx="9045575" cy="1752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342900" marR="0" lvl="0" indent="-34290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Hopkins </a:t>
            </a:r>
            <a:r>
              <a:rPr lang="en-US" sz="3600" b="1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Microbiology</a:t>
            </a:r>
            <a:r>
              <a:rPr kumimoji="0" lang="en-US" sz="3600" b="1" i="1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Course 2010</a:t>
            </a:r>
          </a:p>
          <a:p>
            <a:pPr marL="342900" marR="0" lvl="0" indent="-34290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Pacific Grove, CA</a:t>
            </a:r>
            <a:endParaRPr kumimoji="0" lang="en-US" sz="3600" b="1" i="1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5500" y="1927225"/>
            <a:ext cx="7772400" cy="14700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3683000"/>
            <a:ext cx="6400800" cy="1752600"/>
          </a:xfrm>
        </p:spPr>
        <p:txBody>
          <a:bodyPr/>
          <a:lstStyle/>
          <a:p>
            <a:endParaRPr lang="en-US"/>
          </a:p>
        </p:txBody>
      </p:sp>
      <p:grpSp>
        <p:nvGrpSpPr>
          <p:cNvPr id="4" name="Group 13"/>
          <p:cNvGrpSpPr/>
          <p:nvPr/>
        </p:nvGrpSpPr>
        <p:grpSpPr>
          <a:xfrm>
            <a:off x="469900" y="1029914"/>
            <a:ext cx="8050431" cy="4734672"/>
            <a:chOff x="330200" y="1233114"/>
            <a:chExt cx="8050431" cy="4734672"/>
          </a:xfrm>
        </p:grpSpPr>
        <p:sp>
          <p:nvSpPr>
            <p:cNvPr id="11" name="Double Wave 10"/>
            <p:cNvSpPr/>
            <p:nvPr/>
          </p:nvSpPr>
          <p:spPr>
            <a:xfrm>
              <a:off x="330200" y="1233114"/>
              <a:ext cx="2696177" cy="4734672"/>
            </a:xfrm>
            <a:prstGeom prst="doubleWave">
              <a:avLst>
                <a:gd name="adj1" fmla="val 1885"/>
                <a:gd name="adj2" fmla="val 0"/>
              </a:avLst>
            </a:prstGeom>
            <a:gradFill>
              <a:gsLst>
                <a:gs pos="85000">
                  <a:srgbClr val="0286A5"/>
                </a:gs>
                <a:gs pos="40000">
                  <a:srgbClr val="08599C"/>
                </a:gs>
                <a:gs pos="100000">
                  <a:srgbClr val="00BBE6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Double Wave 11"/>
            <p:cNvSpPr/>
            <p:nvPr/>
          </p:nvSpPr>
          <p:spPr>
            <a:xfrm>
              <a:off x="3013677" y="1233114"/>
              <a:ext cx="2696177" cy="4734672"/>
            </a:xfrm>
            <a:prstGeom prst="doubleWave">
              <a:avLst>
                <a:gd name="adj1" fmla="val 1885"/>
                <a:gd name="adj2" fmla="val 0"/>
              </a:avLst>
            </a:prstGeom>
            <a:gradFill>
              <a:gsLst>
                <a:gs pos="85000">
                  <a:srgbClr val="0286A5"/>
                </a:gs>
                <a:gs pos="40000">
                  <a:srgbClr val="08599C"/>
                </a:gs>
                <a:gs pos="100000">
                  <a:srgbClr val="00BBE6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Double Wave 12"/>
            <p:cNvSpPr/>
            <p:nvPr/>
          </p:nvSpPr>
          <p:spPr>
            <a:xfrm>
              <a:off x="5684454" y="1233114"/>
              <a:ext cx="2696177" cy="4734672"/>
            </a:xfrm>
            <a:prstGeom prst="doubleWave">
              <a:avLst>
                <a:gd name="adj1" fmla="val 1885"/>
                <a:gd name="adj2" fmla="val 0"/>
              </a:avLst>
            </a:prstGeom>
            <a:gradFill>
              <a:gsLst>
                <a:gs pos="85000">
                  <a:srgbClr val="0286A5"/>
                </a:gs>
                <a:gs pos="40000">
                  <a:srgbClr val="08599C"/>
                </a:gs>
                <a:gs pos="100000">
                  <a:srgbClr val="00BBE6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" name="Straight Connector 15"/>
          <p:cNvCxnSpPr/>
          <p:nvPr/>
        </p:nvCxnSpPr>
        <p:spPr>
          <a:xfrm>
            <a:off x="469900" y="2411412"/>
            <a:ext cx="8075831" cy="1588"/>
          </a:xfrm>
          <a:prstGeom prst="line">
            <a:avLst/>
          </a:prstGeom>
          <a:ln w="34925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69900" y="2011302"/>
            <a:ext cx="142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Gill Sans"/>
                <a:cs typeface="Gill Sans"/>
              </a:rPr>
              <a:t>Oxic</a:t>
            </a:r>
            <a:endParaRPr lang="en-US" dirty="0">
              <a:solidFill>
                <a:schemeClr val="bg1"/>
              </a:solidFill>
              <a:latin typeface="Gill Sans"/>
              <a:cs typeface="Gill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9900" y="2413000"/>
            <a:ext cx="142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Gill Sans"/>
                <a:cs typeface="Gill Sans"/>
              </a:rPr>
              <a:t>Sulfidic</a:t>
            </a:r>
            <a:endParaRPr lang="en-US" dirty="0">
              <a:solidFill>
                <a:schemeClr val="bg1"/>
              </a:solidFill>
              <a:latin typeface="Gill Sans"/>
              <a:cs typeface="Gill San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6657" y="1753603"/>
            <a:ext cx="4392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latin typeface="Gill Sans MT"/>
                <a:cs typeface="Gill Sans MT"/>
              </a:rPr>
              <a:t>Oxygenic</a:t>
            </a:r>
            <a:r>
              <a:rPr lang="en-US" b="1" i="1" dirty="0" smtClean="0"/>
              <a:t> Photosynthesis</a:t>
            </a:r>
            <a:endParaRPr lang="en-US" b="1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2928139" y="3212584"/>
            <a:ext cx="4392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latin typeface="Gill Sans MT"/>
                <a:cs typeface="Gill Sans MT"/>
              </a:rPr>
              <a:t>Anoxygenic</a:t>
            </a:r>
            <a:r>
              <a:rPr lang="en-US" b="1" i="1" dirty="0" smtClean="0">
                <a:latin typeface="Gill Sans MT"/>
                <a:cs typeface="Gill Sans MT"/>
              </a:rPr>
              <a:t> Photosynthesis</a:t>
            </a:r>
            <a:endParaRPr lang="en-US" b="1" i="1" dirty="0">
              <a:latin typeface="Gill Sans MT"/>
              <a:cs typeface="Gill Sans M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22852" y="442822"/>
            <a:ext cx="569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O</a:t>
            </a:r>
            <a:r>
              <a:rPr lang="en-US" sz="2000" baseline="-25000" dirty="0" smtClean="0">
                <a:latin typeface="Arial"/>
                <a:cs typeface="Arial"/>
              </a:rPr>
              <a:t>2</a:t>
            </a:r>
            <a:endParaRPr lang="en-US" sz="2000" baseline="-25000" dirty="0">
              <a:latin typeface="Arial"/>
              <a:cs typeface="Arial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951380" y="1452972"/>
            <a:ext cx="1115073" cy="1588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>
            <a:off x="1349458" y="3222988"/>
            <a:ext cx="1998496" cy="1588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1900845" y="4107934"/>
            <a:ext cx="9302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Gill Sans MT"/>
                <a:cs typeface="Gill Sans MT"/>
              </a:rPr>
              <a:t>Organic</a:t>
            </a:r>
          </a:p>
          <a:p>
            <a:pPr algn="ctr"/>
            <a:r>
              <a:rPr lang="en-US" dirty="0">
                <a:latin typeface="Gill Sans MT"/>
                <a:cs typeface="Gill Sans MT"/>
              </a:rPr>
              <a:t>C</a:t>
            </a:r>
            <a:endParaRPr lang="en-US" dirty="0" smtClean="0">
              <a:latin typeface="Gill Sans MT"/>
              <a:cs typeface="Gill Sans MT"/>
            </a:endParaRPr>
          </a:p>
          <a:p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469900" y="5435600"/>
            <a:ext cx="8394700" cy="660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17500" y="5435600"/>
            <a:ext cx="8547100" cy="850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3046657" y="4590531"/>
            <a:ext cx="1063951" cy="1588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508122" y="4831209"/>
            <a:ext cx="2041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MT"/>
                <a:cs typeface="Gill Sans MT"/>
              </a:rPr>
              <a:t>28</a:t>
            </a:r>
            <a:r>
              <a:rPr lang="en-US" sz="2000" dirty="0" smtClean="0">
                <a:latin typeface="Gill Sans MT"/>
                <a:cs typeface="Gill Sans MT"/>
              </a:rPr>
              <a:t> </a:t>
            </a:r>
            <a:r>
              <a:rPr lang="en-US" sz="2000" dirty="0" err="1" smtClean="0">
                <a:latin typeface="Gill Sans MT"/>
                <a:cs typeface="Gill Sans MT"/>
              </a:rPr>
              <a:t>mM</a:t>
            </a:r>
            <a:r>
              <a:rPr lang="en-US" sz="2000" dirty="0" smtClean="0">
                <a:latin typeface="Gill Sans MT"/>
                <a:cs typeface="Gill Sans MT"/>
              </a:rPr>
              <a:t> SO</a:t>
            </a:r>
            <a:r>
              <a:rPr lang="en-US" sz="2000" baseline="-25000" dirty="0" smtClean="0">
                <a:latin typeface="Gill Sans MT"/>
                <a:cs typeface="Gill Sans MT"/>
              </a:rPr>
              <a:t>4</a:t>
            </a:r>
            <a:r>
              <a:rPr lang="en-US" sz="2000" baseline="30000" dirty="0" smtClean="0">
                <a:latin typeface="Gill Sans MT"/>
                <a:cs typeface="Gill Sans MT"/>
              </a:rPr>
              <a:t>2-</a:t>
            </a:r>
            <a:endParaRPr lang="en-US" sz="2000" baseline="30000" dirty="0">
              <a:latin typeface="Gill Sans MT"/>
              <a:cs typeface="Gill Sans MT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3084757" y="4978953"/>
            <a:ext cx="3095023" cy="1588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50"/>
          <p:cNvCxnSpPr/>
          <p:nvPr/>
        </p:nvCxnSpPr>
        <p:spPr>
          <a:xfrm>
            <a:off x="4094606" y="4597953"/>
            <a:ext cx="460504" cy="382590"/>
          </a:xfrm>
          <a:prstGeom prst="curvedConnector3">
            <a:avLst>
              <a:gd name="adj1" fmla="val 50000"/>
            </a:avLst>
          </a:prstGeom>
          <a:ln w="15875">
            <a:solidFill>
              <a:schemeClr val="tx1"/>
            </a:solidFill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6302588" y="4707520"/>
            <a:ext cx="5746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Gill Sans MT"/>
                <a:cs typeface="Gill Sans MT"/>
              </a:rPr>
              <a:t>H</a:t>
            </a:r>
            <a:r>
              <a:rPr lang="en-US" sz="2000" baseline="-25000" dirty="0">
                <a:latin typeface="Gill Sans MT"/>
                <a:cs typeface="Gill Sans MT"/>
              </a:rPr>
              <a:t>2</a:t>
            </a:r>
            <a:r>
              <a:rPr lang="en-US" sz="2000" dirty="0">
                <a:latin typeface="Gill Sans MT"/>
                <a:cs typeface="Gill Sans MT"/>
              </a:rPr>
              <a:t>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55108" y="4597953"/>
            <a:ext cx="1032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BFFB9"/>
                </a:solidFill>
                <a:latin typeface="Gill Sans"/>
                <a:cs typeface="Gill Sans"/>
              </a:rPr>
              <a:t>dsrA</a:t>
            </a:r>
            <a:endParaRPr lang="en-US" dirty="0">
              <a:solidFill>
                <a:srgbClr val="FBFFB9"/>
              </a:solidFill>
              <a:latin typeface="Gill Sans"/>
              <a:cs typeface="Gill Sans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rot="5400000" flipH="1" flipV="1">
            <a:off x="5819688" y="3845013"/>
            <a:ext cx="1543226" cy="1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rot="5400000" flipH="1" flipV="1">
            <a:off x="6552829" y="4204722"/>
            <a:ext cx="771613" cy="4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6169250" y="1826636"/>
            <a:ext cx="616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H</a:t>
            </a:r>
            <a:r>
              <a:rPr lang="en-US" baseline="-25000" dirty="0" smtClean="0">
                <a:latin typeface="Arial"/>
                <a:cs typeface="Arial"/>
              </a:rPr>
              <a:t>2</a:t>
            </a:r>
            <a:r>
              <a:rPr lang="en-US" dirty="0" smtClean="0">
                <a:latin typeface="Arial"/>
                <a:cs typeface="Arial"/>
              </a:rPr>
              <a:t>O</a:t>
            </a:r>
            <a:endParaRPr lang="en-US" baseline="-25000" dirty="0">
              <a:latin typeface="Arial"/>
              <a:cs typeface="Arial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028454" y="556951"/>
            <a:ext cx="569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O</a:t>
            </a:r>
            <a:r>
              <a:rPr lang="en-US" sz="2000" baseline="-25000" dirty="0" smtClean="0">
                <a:latin typeface="Arial"/>
                <a:cs typeface="Arial"/>
              </a:rPr>
              <a:t>2</a:t>
            </a:r>
            <a:endParaRPr lang="en-US" sz="2000" baseline="-25000" dirty="0">
              <a:latin typeface="Arial"/>
              <a:cs typeface="Arial"/>
            </a:endParaRPr>
          </a:p>
        </p:txBody>
      </p:sp>
      <p:cxnSp>
        <p:nvCxnSpPr>
          <p:cNvPr id="80" name="Straight Arrow Connector 79"/>
          <p:cNvCxnSpPr/>
          <p:nvPr/>
        </p:nvCxnSpPr>
        <p:spPr>
          <a:xfrm rot="5400000" flipH="1" flipV="1">
            <a:off x="7729358" y="1539115"/>
            <a:ext cx="1166051" cy="1588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Freeform 84"/>
          <p:cNvSpPr/>
          <p:nvPr/>
        </p:nvSpPr>
        <p:spPr>
          <a:xfrm rot="1349772">
            <a:off x="6740917" y="1338616"/>
            <a:ext cx="452967" cy="1714500"/>
          </a:xfrm>
          <a:custGeom>
            <a:avLst/>
            <a:gdLst>
              <a:gd name="connsiteX0" fmla="*/ 19050 w 452967"/>
              <a:gd name="connsiteY0" fmla="*/ 0 h 1714500"/>
              <a:gd name="connsiteX1" fmla="*/ 336550 w 452967"/>
              <a:gd name="connsiteY1" fmla="*/ 101600 h 1714500"/>
              <a:gd name="connsiteX2" fmla="*/ 6350 w 452967"/>
              <a:gd name="connsiteY2" fmla="*/ 241300 h 1714500"/>
              <a:gd name="connsiteX3" fmla="*/ 374650 w 452967"/>
              <a:gd name="connsiteY3" fmla="*/ 381000 h 1714500"/>
              <a:gd name="connsiteX4" fmla="*/ 19050 w 452967"/>
              <a:gd name="connsiteY4" fmla="*/ 508000 h 1714500"/>
              <a:gd name="connsiteX5" fmla="*/ 425450 w 452967"/>
              <a:gd name="connsiteY5" fmla="*/ 596900 h 1714500"/>
              <a:gd name="connsiteX6" fmla="*/ 69850 w 452967"/>
              <a:gd name="connsiteY6" fmla="*/ 774700 h 1714500"/>
              <a:gd name="connsiteX7" fmla="*/ 412750 w 452967"/>
              <a:gd name="connsiteY7" fmla="*/ 863600 h 1714500"/>
              <a:gd name="connsiteX8" fmla="*/ 120650 w 452967"/>
              <a:gd name="connsiteY8" fmla="*/ 1079500 h 1714500"/>
              <a:gd name="connsiteX9" fmla="*/ 450850 w 452967"/>
              <a:gd name="connsiteY9" fmla="*/ 1143000 h 1714500"/>
              <a:gd name="connsiteX10" fmla="*/ 133350 w 452967"/>
              <a:gd name="connsiteY10" fmla="*/ 1270000 h 1714500"/>
              <a:gd name="connsiteX11" fmla="*/ 349250 w 452967"/>
              <a:gd name="connsiteY11" fmla="*/ 1498600 h 1714500"/>
              <a:gd name="connsiteX12" fmla="*/ 349250 w 452967"/>
              <a:gd name="connsiteY12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2967" h="1714500">
                <a:moveTo>
                  <a:pt x="19050" y="0"/>
                </a:moveTo>
                <a:cubicBezTo>
                  <a:pt x="178858" y="30691"/>
                  <a:pt x="338667" y="61383"/>
                  <a:pt x="336550" y="101600"/>
                </a:cubicBezTo>
                <a:cubicBezTo>
                  <a:pt x="334433" y="141817"/>
                  <a:pt x="0" y="194733"/>
                  <a:pt x="6350" y="241300"/>
                </a:cubicBezTo>
                <a:cubicBezTo>
                  <a:pt x="12700" y="287867"/>
                  <a:pt x="372533" y="336550"/>
                  <a:pt x="374650" y="381000"/>
                </a:cubicBezTo>
                <a:cubicBezTo>
                  <a:pt x="376767" y="425450"/>
                  <a:pt x="10583" y="472017"/>
                  <a:pt x="19050" y="508000"/>
                </a:cubicBezTo>
                <a:cubicBezTo>
                  <a:pt x="27517" y="543983"/>
                  <a:pt x="416983" y="552450"/>
                  <a:pt x="425450" y="596900"/>
                </a:cubicBezTo>
                <a:cubicBezTo>
                  <a:pt x="433917" y="641350"/>
                  <a:pt x="71967" y="730250"/>
                  <a:pt x="69850" y="774700"/>
                </a:cubicBezTo>
                <a:cubicBezTo>
                  <a:pt x="67733" y="819150"/>
                  <a:pt x="404283" y="812800"/>
                  <a:pt x="412750" y="863600"/>
                </a:cubicBezTo>
                <a:cubicBezTo>
                  <a:pt x="421217" y="914400"/>
                  <a:pt x="114300" y="1032933"/>
                  <a:pt x="120650" y="1079500"/>
                </a:cubicBezTo>
                <a:cubicBezTo>
                  <a:pt x="127000" y="1126067"/>
                  <a:pt x="448733" y="1111250"/>
                  <a:pt x="450850" y="1143000"/>
                </a:cubicBezTo>
                <a:cubicBezTo>
                  <a:pt x="452967" y="1174750"/>
                  <a:pt x="150283" y="1210733"/>
                  <a:pt x="133350" y="1270000"/>
                </a:cubicBezTo>
                <a:cubicBezTo>
                  <a:pt x="116417" y="1329267"/>
                  <a:pt x="313267" y="1424517"/>
                  <a:pt x="349250" y="1498600"/>
                </a:cubicBezTo>
                <a:cubicBezTo>
                  <a:pt x="385233" y="1572683"/>
                  <a:pt x="342900" y="1676400"/>
                  <a:pt x="349250" y="1714500"/>
                </a:cubicBezTo>
              </a:path>
            </a:pathLst>
          </a:custGeom>
          <a:ln w="28575" cmpd="sng">
            <a:solidFill>
              <a:schemeClr val="bg1">
                <a:lumMod val="85000"/>
              </a:schemeClr>
            </a:solidFill>
            <a:prstDash val="solid"/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938633" y="4184208"/>
            <a:ext cx="1032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BFFB9"/>
                </a:solidFill>
                <a:latin typeface="Gill Sans"/>
                <a:cs typeface="Gill Sans"/>
              </a:rPr>
              <a:t>b</a:t>
            </a:r>
            <a:r>
              <a:rPr lang="en-US" dirty="0" err="1" smtClean="0">
                <a:solidFill>
                  <a:srgbClr val="FBFFB9"/>
                </a:solidFill>
                <a:latin typeface="Gill Sans"/>
                <a:cs typeface="Gill Sans"/>
              </a:rPr>
              <a:t>chl</a:t>
            </a:r>
            <a:r>
              <a:rPr lang="en-US" dirty="0" smtClean="0">
                <a:solidFill>
                  <a:srgbClr val="FBFFB9"/>
                </a:solidFill>
                <a:latin typeface="Gill Sans"/>
                <a:cs typeface="Gill Sans"/>
              </a:rPr>
              <a:t>. </a:t>
            </a:r>
            <a:r>
              <a:rPr lang="en-US" dirty="0" err="1" smtClean="0">
                <a:solidFill>
                  <a:srgbClr val="FBFFB9"/>
                </a:solidFill>
                <a:latin typeface="Gill Sans"/>
                <a:cs typeface="Gill Sans"/>
              </a:rPr>
              <a:t>e</a:t>
            </a:r>
            <a:endParaRPr lang="en-US" dirty="0">
              <a:solidFill>
                <a:srgbClr val="FBFFB9"/>
              </a:solidFill>
              <a:latin typeface="Gill Sans"/>
              <a:cs typeface="Gill San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86142" y="3313668"/>
            <a:ext cx="1032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BFFB9"/>
                </a:solidFill>
                <a:latin typeface="Gill Sans"/>
                <a:cs typeface="Gill Sans"/>
              </a:rPr>
              <a:t>b</a:t>
            </a:r>
            <a:r>
              <a:rPr lang="en-US" dirty="0" err="1" smtClean="0">
                <a:solidFill>
                  <a:srgbClr val="FBFFB9"/>
                </a:solidFill>
                <a:latin typeface="Gill Sans"/>
                <a:cs typeface="Gill Sans"/>
              </a:rPr>
              <a:t>chl</a:t>
            </a:r>
            <a:r>
              <a:rPr lang="en-US" dirty="0" smtClean="0">
                <a:solidFill>
                  <a:srgbClr val="FBFFB9"/>
                </a:solidFill>
                <a:latin typeface="Gill Sans"/>
                <a:cs typeface="Gill Sans"/>
              </a:rPr>
              <a:t>. </a:t>
            </a:r>
            <a:r>
              <a:rPr lang="en-US" dirty="0">
                <a:solidFill>
                  <a:srgbClr val="FBFFB9"/>
                </a:solidFill>
                <a:latin typeface="Gill Sans"/>
                <a:cs typeface="Gill Sans"/>
              </a:rPr>
              <a:t>a</a:t>
            </a:r>
          </a:p>
        </p:txBody>
      </p:sp>
      <p:sp>
        <p:nvSpPr>
          <p:cNvPr id="89" name="Freeform 88"/>
          <p:cNvSpPr/>
          <p:nvPr/>
        </p:nvSpPr>
        <p:spPr>
          <a:xfrm rot="1349772">
            <a:off x="7264718" y="2133316"/>
            <a:ext cx="452967" cy="1714500"/>
          </a:xfrm>
          <a:custGeom>
            <a:avLst/>
            <a:gdLst>
              <a:gd name="connsiteX0" fmla="*/ 19050 w 452967"/>
              <a:gd name="connsiteY0" fmla="*/ 0 h 1714500"/>
              <a:gd name="connsiteX1" fmla="*/ 336550 w 452967"/>
              <a:gd name="connsiteY1" fmla="*/ 101600 h 1714500"/>
              <a:gd name="connsiteX2" fmla="*/ 6350 w 452967"/>
              <a:gd name="connsiteY2" fmla="*/ 241300 h 1714500"/>
              <a:gd name="connsiteX3" fmla="*/ 374650 w 452967"/>
              <a:gd name="connsiteY3" fmla="*/ 381000 h 1714500"/>
              <a:gd name="connsiteX4" fmla="*/ 19050 w 452967"/>
              <a:gd name="connsiteY4" fmla="*/ 508000 h 1714500"/>
              <a:gd name="connsiteX5" fmla="*/ 425450 w 452967"/>
              <a:gd name="connsiteY5" fmla="*/ 596900 h 1714500"/>
              <a:gd name="connsiteX6" fmla="*/ 69850 w 452967"/>
              <a:gd name="connsiteY6" fmla="*/ 774700 h 1714500"/>
              <a:gd name="connsiteX7" fmla="*/ 412750 w 452967"/>
              <a:gd name="connsiteY7" fmla="*/ 863600 h 1714500"/>
              <a:gd name="connsiteX8" fmla="*/ 120650 w 452967"/>
              <a:gd name="connsiteY8" fmla="*/ 1079500 h 1714500"/>
              <a:gd name="connsiteX9" fmla="*/ 450850 w 452967"/>
              <a:gd name="connsiteY9" fmla="*/ 1143000 h 1714500"/>
              <a:gd name="connsiteX10" fmla="*/ 133350 w 452967"/>
              <a:gd name="connsiteY10" fmla="*/ 1270000 h 1714500"/>
              <a:gd name="connsiteX11" fmla="*/ 349250 w 452967"/>
              <a:gd name="connsiteY11" fmla="*/ 1498600 h 1714500"/>
              <a:gd name="connsiteX12" fmla="*/ 349250 w 452967"/>
              <a:gd name="connsiteY12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2967" h="1714500">
                <a:moveTo>
                  <a:pt x="19050" y="0"/>
                </a:moveTo>
                <a:cubicBezTo>
                  <a:pt x="178858" y="30691"/>
                  <a:pt x="338667" y="61383"/>
                  <a:pt x="336550" y="101600"/>
                </a:cubicBezTo>
                <a:cubicBezTo>
                  <a:pt x="334433" y="141817"/>
                  <a:pt x="0" y="194733"/>
                  <a:pt x="6350" y="241300"/>
                </a:cubicBezTo>
                <a:cubicBezTo>
                  <a:pt x="12700" y="287867"/>
                  <a:pt x="372533" y="336550"/>
                  <a:pt x="374650" y="381000"/>
                </a:cubicBezTo>
                <a:cubicBezTo>
                  <a:pt x="376767" y="425450"/>
                  <a:pt x="10583" y="472017"/>
                  <a:pt x="19050" y="508000"/>
                </a:cubicBezTo>
                <a:cubicBezTo>
                  <a:pt x="27517" y="543983"/>
                  <a:pt x="416983" y="552450"/>
                  <a:pt x="425450" y="596900"/>
                </a:cubicBezTo>
                <a:cubicBezTo>
                  <a:pt x="433917" y="641350"/>
                  <a:pt x="71967" y="730250"/>
                  <a:pt x="69850" y="774700"/>
                </a:cubicBezTo>
                <a:cubicBezTo>
                  <a:pt x="67733" y="819150"/>
                  <a:pt x="404283" y="812800"/>
                  <a:pt x="412750" y="863600"/>
                </a:cubicBezTo>
                <a:cubicBezTo>
                  <a:pt x="421217" y="914400"/>
                  <a:pt x="114300" y="1032933"/>
                  <a:pt x="120650" y="1079500"/>
                </a:cubicBezTo>
                <a:cubicBezTo>
                  <a:pt x="127000" y="1126067"/>
                  <a:pt x="448733" y="1111250"/>
                  <a:pt x="450850" y="1143000"/>
                </a:cubicBezTo>
                <a:cubicBezTo>
                  <a:pt x="452967" y="1174750"/>
                  <a:pt x="150283" y="1210733"/>
                  <a:pt x="133350" y="1270000"/>
                </a:cubicBezTo>
                <a:cubicBezTo>
                  <a:pt x="116417" y="1329267"/>
                  <a:pt x="313267" y="1424517"/>
                  <a:pt x="349250" y="1498600"/>
                </a:cubicBezTo>
                <a:cubicBezTo>
                  <a:pt x="385233" y="1572683"/>
                  <a:pt x="342900" y="1676400"/>
                  <a:pt x="349250" y="1714500"/>
                </a:cubicBezTo>
              </a:path>
            </a:pathLst>
          </a:custGeom>
          <a:ln w="28575" cmpd="sng">
            <a:solidFill>
              <a:schemeClr val="bg1">
                <a:lumMod val="85000"/>
              </a:schemeClr>
            </a:solidFill>
            <a:prstDash val="solid"/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320970" y="1188560"/>
            <a:ext cx="99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9D0921"/>
                </a:solidFill>
                <a:latin typeface="Arial"/>
                <a:cs typeface="Arial"/>
              </a:rPr>
              <a:t>870nm</a:t>
            </a:r>
            <a:endParaRPr lang="en-US" sz="1400" baseline="-25000" dirty="0">
              <a:solidFill>
                <a:srgbClr val="9D0921"/>
              </a:solidFill>
              <a:latin typeface="Arial"/>
              <a:cs typeface="Arial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816279" y="2380634"/>
            <a:ext cx="99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9D0921"/>
                </a:solidFill>
                <a:latin typeface="Arial"/>
                <a:cs typeface="Arial"/>
              </a:rPr>
              <a:t>660nm</a:t>
            </a:r>
            <a:endParaRPr lang="en-US" sz="1400" baseline="-25000" dirty="0">
              <a:solidFill>
                <a:srgbClr val="9D0921"/>
              </a:solidFill>
              <a:latin typeface="Arial"/>
              <a:cs typeface="Arial"/>
            </a:endParaRPr>
          </a:p>
        </p:txBody>
      </p:sp>
      <p:cxnSp>
        <p:nvCxnSpPr>
          <p:cNvPr id="92" name="Straight Arrow Connector 91"/>
          <p:cNvCxnSpPr/>
          <p:nvPr/>
        </p:nvCxnSpPr>
        <p:spPr>
          <a:xfrm rot="10800000">
            <a:off x="5010255" y="2834721"/>
            <a:ext cx="914399" cy="1588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rot="10800000">
            <a:off x="3434880" y="2831544"/>
            <a:ext cx="914399" cy="1588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6169250" y="2580689"/>
            <a:ext cx="5746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9D0921"/>
                </a:solidFill>
                <a:latin typeface="Gill Sans MT"/>
                <a:cs typeface="Gill Sans MT"/>
              </a:rPr>
              <a:t>H</a:t>
            </a:r>
            <a:r>
              <a:rPr lang="en-US" sz="2000" baseline="-25000" dirty="0">
                <a:solidFill>
                  <a:srgbClr val="9D0921"/>
                </a:solidFill>
                <a:latin typeface="Gill Sans MT"/>
                <a:cs typeface="Gill Sans MT"/>
              </a:rPr>
              <a:t>2</a:t>
            </a:r>
            <a:r>
              <a:rPr lang="en-US" sz="2000" dirty="0">
                <a:solidFill>
                  <a:srgbClr val="9D0921"/>
                </a:solidFill>
                <a:latin typeface="Gill Sans MT"/>
                <a:cs typeface="Gill Sans MT"/>
              </a:rPr>
              <a:t>S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440808" y="2636255"/>
            <a:ext cx="387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Gill Sans MT"/>
                <a:cs typeface="Gill Sans MT"/>
              </a:rPr>
              <a:t>S</a:t>
            </a:r>
            <a:r>
              <a:rPr lang="en-US" sz="2000" baseline="30000" dirty="0" smtClean="0">
                <a:latin typeface="Gill Sans MT"/>
                <a:cs typeface="Gill Sans MT"/>
              </a:rPr>
              <a:t>0</a:t>
            </a:r>
            <a:endParaRPr lang="en-US" sz="2000" baseline="30000" dirty="0">
              <a:latin typeface="Gill Sans MT"/>
              <a:cs typeface="Gill Sans MT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2748129" y="2667033"/>
            <a:ext cx="634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Gill Sans MT"/>
                <a:cs typeface="Gill Sans MT"/>
              </a:rPr>
              <a:t>SO</a:t>
            </a:r>
            <a:r>
              <a:rPr lang="en-US" baseline="-25000" dirty="0" smtClean="0">
                <a:latin typeface="Gill Sans MT"/>
                <a:cs typeface="Gill Sans MT"/>
              </a:rPr>
              <a:t>4</a:t>
            </a:r>
            <a:r>
              <a:rPr lang="en-US" baseline="30000" dirty="0" smtClean="0">
                <a:latin typeface="Gill Sans MT"/>
                <a:cs typeface="Gill Sans MT"/>
              </a:rPr>
              <a:t>2</a:t>
            </a:r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728238" y="5046653"/>
            <a:ext cx="4392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MT"/>
                <a:cs typeface="Gill Sans MT"/>
              </a:rPr>
              <a:t>Sulfate Reduction</a:t>
            </a:r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469900" y="442822"/>
            <a:ext cx="8050431" cy="499277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747931" y="54356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Physical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j-ea"/>
                <a:cs typeface="Gill Sans MT"/>
              </a:rPr>
              <a:t> </a:t>
            </a:r>
            <a:r>
              <a:rPr lang="en-US" sz="3600" b="1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Chemical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j-ea"/>
                <a:cs typeface="Gill Sans MT"/>
              </a:rPr>
              <a:t> </a:t>
            </a:r>
            <a:r>
              <a:rPr lang="en-US" sz="3600" b="1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Environment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j-ea"/>
                <a:cs typeface="Gill Sans MT"/>
              </a:rPr>
              <a:t>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469900" y="5435600"/>
            <a:ext cx="8394700" cy="660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17500" y="5435600"/>
            <a:ext cx="8547100" cy="850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747931" y="54356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Organism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j-ea"/>
                <a:cs typeface="Gill Sans MT"/>
              </a:rPr>
              <a:t> 	</a:t>
            </a:r>
          </a:p>
        </p:txBody>
      </p:sp>
      <p:pic>
        <p:nvPicPr>
          <p:cNvPr id="47" name="Picture 46" descr="GS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972" y="375237"/>
            <a:ext cx="4550628" cy="3184731"/>
          </a:xfrm>
          <a:prstGeom prst="rect">
            <a:avLst/>
          </a:prstGeom>
        </p:spPr>
      </p:pic>
      <p:pic>
        <p:nvPicPr>
          <p:cNvPr id="50" name="Picture 49" descr="biotec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636" y="375237"/>
            <a:ext cx="2239190" cy="3184731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47931" y="3662947"/>
          <a:ext cx="7962655" cy="1995910"/>
        </p:xfrm>
        <a:graphic>
          <a:graphicData uri="http://schemas.openxmlformats.org/drawingml/2006/table">
            <a:tbl>
              <a:tblPr/>
              <a:tblGrid>
                <a:gridCol w="2066300"/>
                <a:gridCol w="2645635"/>
                <a:gridCol w="3250720"/>
              </a:tblGrid>
              <a:tr h="28513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latin typeface="Gill Sans MT"/>
                        </a:rPr>
                        <a:t> </a:t>
                      </a:r>
                    </a:p>
                  </a:txBody>
                  <a:tcPr marL="6437" marR="6437" marT="64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latin typeface="Gill Sans MT"/>
                        </a:rPr>
                        <a:t>Purple</a:t>
                      </a: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latin typeface="Gill Sans MT"/>
                        </a:rPr>
                        <a:t>Green</a:t>
                      </a: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B714"/>
                    </a:solidFill>
                  </a:tcPr>
                </a:tc>
              </a:tr>
              <a:tr h="28513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latin typeface="Gill Sans MT"/>
                        </a:rPr>
                        <a:t>Light</a:t>
                      </a:r>
                      <a:endParaRPr lang="en-US" sz="1800" b="0" i="0" u="none" strike="noStrike" dirty="0">
                        <a:latin typeface="Gill Sans MT"/>
                      </a:endParaRPr>
                    </a:p>
                  </a:txBody>
                  <a:tcPr marL="6437" marR="6437" marT="64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latin typeface="Gill Sans MT"/>
                        </a:rPr>
                        <a:t>880 nm</a:t>
                      </a: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latin typeface="Gill Sans MT"/>
                        </a:rPr>
                        <a:t>660 nm</a:t>
                      </a: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13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latin typeface="Gill Sans MT"/>
                        </a:rPr>
                        <a:t>H</a:t>
                      </a:r>
                      <a:r>
                        <a:rPr lang="en-US" sz="1800" b="0" i="0" u="none" strike="noStrike" baseline="-25000" dirty="0">
                          <a:latin typeface="Gill Sans MT"/>
                        </a:rPr>
                        <a:t>2</a:t>
                      </a:r>
                      <a:r>
                        <a:rPr lang="en-US" sz="1800" b="0" i="0" u="none" strike="noStrike" dirty="0">
                          <a:latin typeface="Gill Sans MT"/>
                        </a:rPr>
                        <a:t>S Concentration</a:t>
                      </a:r>
                    </a:p>
                  </a:txBody>
                  <a:tcPr marL="6437" marR="6437" marT="64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latin typeface="Gill Sans MT"/>
                        </a:rPr>
                        <a:t>1.2</a:t>
                      </a:r>
                      <a:r>
                        <a:rPr lang="en-US" sz="1800" b="0" i="0" u="none" strike="noStrike" baseline="0" dirty="0" smtClean="0">
                          <a:latin typeface="Gill Sans MT"/>
                        </a:rPr>
                        <a:t> </a:t>
                      </a:r>
                      <a:r>
                        <a:rPr lang="en-US" sz="1800" b="0" i="0" u="none" strike="noStrike" dirty="0" err="1" smtClean="0">
                          <a:latin typeface="Gill Sans MT"/>
                        </a:rPr>
                        <a:t>mM</a:t>
                      </a:r>
                      <a:endParaRPr lang="en-US" sz="1800" b="0" i="0" u="none" strike="noStrike" dirty="0">
                        <a:latin typeface="Gill Sans MT"/>
                      </a:endParaRP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latin typeface="Gill Sans MT"/>
                        </a:rPr>
                        <a:t>2.5</a:t>
                      </a:r>
                      <a:r>
                        <a:rPr lang="en-US" sz="1800" b="0" i="0" u="none" strike="noStrike" baseline="0" dirty="0" smtClean="0">
                          <a:latin typeface="Gill Sans MT"/>
                        </a:rPr>
                        <a:t> </a:t>
                      </a:r>
                      <a:r>
                        <a:rPr lang="en-US" sz="1800" b="0" i="0" u="none" strike="noStrike" dirty="0" err="1" smtClean="0">
                          <a:latin typeface="Gill Sans MT"/>
                        </a:rPr>
                        <a:t>mM</a:t>
                      </a:r>
                      <a:endParaRPr lang="en-US" sz="1800" b="0" i="0" u="none" strike="noStrike" dirty="0">
                        <a:latin typeface="Gill Sans MT"/>
                      </a:endParaRP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13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latin typeface="Gill Sans MT"/>
                        </a:rPr>
                        <a:t>Energy Conservation</a:t>
                      </a:r>
                    </a:p>
                  </a:txBody>
                  <a:tcPr marL="6437" marR="6437" marT="64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smtClean="0">
                          <a:latin typeface="Gill Sans MT"/>
                        </a:rPr>
                        <a:t>Photo Phosphorylation</a:t>
                      </a:r>
                      <a:endParaRPr lang="en-US" sz="1800" b="0" i="0" u="none" strike="noStrike" dirty="0">
                        <a:latin typeface="Gill Sans MT"/>
                      </a:endParaRP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latin typeface="Gill Sans MT"/>
                        </a:rPr>
                        <a:t>Photo</a:t>
                      </a:r>
                      <a:r>
                        <a:rPr lang="en-US" sz="1800" b="0" i="0" u="none" strike="noStrike" baseline="0" dirty="0" smtClean="0">
                          <a:latin typeface="Gill Sans MT"/>
                        </a:rPr>
                        <a:t> </a:t>
                      </a:r>
                      <a:r>
                        <a:rPr lang="en-US" sz="1800" b="0" i="0" u="none" strike="noStrike" dirty="0" err="1" smtClean="0">
                          <a:latin typeface="Gill Sans MT"/>
                        </a:rPr>
                        <a:t>Phosphorylation</a:t>
                      </a:r>
                      <a:endParaRPr lang="en-US" sz="1800" b="0" i="0" u="none" strike="noStrike" dirty="0">
                        <a:latin typeface="Gill Sans MT"/>
                      </a:endParaRP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13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latin typeface="Gill Sans MT"/>
                        </a:rPr>
                        <a:t>Reducing Power</a:t>
                      </a:r>
                    </a:p>
                  </a:txBody>
                  <a:tcPr marL="6437" marR="6437" marT="64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latin typeface="Gill Sans MT"/>
                        </a:rPr>
                        <a:t>Reverse Electron Transport</a:t>
                      </a: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latin typeface="Gill Sans MT"/>
                        </a:rPr>
                        <a:t>Greater Excitation of </a:t>
                      </a:r>
                      <a:r>
                        <a:rPr lang="en-US" sz="1800" b="0" i="0" u="none" strike="noStrike" dirty="0" err="1">
                          <a:latin typeface="Gill Sans MT"/>
                        </a:rPr>
                        <a:t>Rxn</a:t>
                      </a:r>
                      <a:r>
                        <a:rPr lang="en-US" sz="1800" b="0" i="0" u="none" strike="noStrike" dirty="0">
                          <a:latin typeface="Gill Sans MT"/>
                        </a:rPr>
                        <a:t> Center</a:t>
                      </a: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13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latin typeface="Gill Sans MT"/>
                        </a:rPr>
                        <a:t>Sulfur storage</a:t>
                      </a:r>
                    </a:p>
                  </a:txBody>
                  <a:tcPr marL="6437" marR="6437" marT="64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latin typeface="Gill Sans MT"/>
                        </a:rPr>
                        <a:t>Inside and outside</a:t>
                      </a: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latin typeface="Gill Sans MT"/>
                        </a:rPr>
                        <a:t>Outside</a:t>
                      </a: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13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latin typeface="Gill Sans MT"/>
                        </a:rPr>
                        <a:t>Motility</a:t>
                      </a:r>
                    </a:p>
                  </a:txBody>
                  <a:tcPr marL="6437" marR="6437" marT="64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latin typeface="Gill Sans MT"/>
                        </a:rPr>
                        <a:t>Yes</a:t>
                      </a: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latin typeface="Gill Sans MT"/>
                        </a:rPr>
                        <a:t>No (Maybe)</a:t>
                      </a:r>
                      <a:endParaRPr lang="en-US" sz="1800" b="0" i="0" u="none" strike="noStrike" dirty="0">
                        <a:latin typeface="Gill Sans MT"/>
                      </a:endParaRPr>
                    </a:p>
                  </a:txBody>
                  <a:tcPr marL="6437" marR="6437" marT="64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4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147" y="1069756"/>
            <a:ext cx="2959305" cy="22194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33" y="3682954"/>
            <a:ext cx="2007538" cy="1731051"/>
          </a:xfrm>
          <a:prstGeom prst="rect">
            <a:avLst/>
          </a:prstGeom>
        </p:spPr>
      </p:pic>
      <p:pic>
        <p:nvPicPr>
          <p:cNvPr id="11" name="Picture 10" descr="Norway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445" y="852699"/>
            <a:ext cx="1648164" cy="2436536"/>
          </a:xfrm>
          <a:prstGeom prst="rect">
            <a:avLst/>
          </a:prstGeom>
        </p:spPr>
      </p:pic>
      <p:pic>
        <p:nvPicPr>
          <p:cNvPr id="13" name="Picture 12" descr="lightsourcesfigure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810" y="1402199"/>
            <a:ext cx="2772101" cy="984825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747931" y="54356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Isolation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j-ea"/>
                <a:cs typeface="Gill Sans MT"/>
              </a:rPr>
              <a:t> 	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2485801" y="4210498"/>
            <a:ext cx="525110" cy="67596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9285990">
            <a:off x="5150598" y="3379199"/>
            <a:ext cx="525110" cy="67596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723672">
            <a:off x="5156564" y="4701187"/>
            <a:ext cx="525110" cy="67596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1180" y="3678891"/>
            <a:ext cx="634237" cy="173511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428" y="4558299"/>
            <a:ext cx="2534024" cy="1711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47931" y="54356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j-ea"/>
                <a:cs typeface="Gill Sans MT"/>
              </a:rPr>
              <a:t>Isolation 	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7983" y="-567493"/>
            <a:ext cx="9925235" cy="74731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359504"/>
            <a:ext cx="8324850" cy="60793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alphaModFix amt="41000"/>
          </a:blip>
          <a:stretch>
            <a:fillRect/>
          </a:stretch>
        </p:blipFill>
        <p:spPr>
          <a:xfrm>
            <a:off x="977775" y="5414432"/>
            <a:ext cx="4876925" cy="372535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16200000" flipV="1">
            <a:off x="4781550" y="4851400"/>
            <a:ext cx="361950" cy="336550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 rot="16200000" flipV="1">
            <a:off x="7473950" y="4851400"/>
            <a:ext cx="361950" cy="336550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2434646"/>
            <a:ext cx="3235364" cy="16081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00" y="192190"/>
            <a:ext cx="6889750" cy="20049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200" y="2012082"/>
            <a:ext cx="5067300" cy="40614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300" y="4797847"/>
            <a:ext cx="6731000" cy="1879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00" y="2984500"/>
            <a:ext cx="4381500" cy="2298700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-2921000" y="1079500"/>
            <a:ext cx="9045575" cy="1752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342900" marR="0" lvl="0" indent="-34290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800" b="1" i="1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Thanks</a:t>
            </a:r>
            <a:endParaRPr kumimoji="0" lang="en-US" sz="8800" b="1" i="1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8700" y="1111935"/>
            <a:ext cx="19812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Oxidation of H2S</a:t>
            </a:r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16300" y="2706468"/>
            <a:ext cx="2298700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Sulfur, Sulfate</a:t>
            </a:r>
          </a:p>
          <a:p>
            <a:pPr algn="ctr"/>
            <a:r>
              <a:rPr lang="en-US" dirty="0" smtClean="0"/>
              <a:t>Organic carbon</a:t>
            </a:r>
          </a:p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700" y="4941888"/>
            <a:ext cx="252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Bacteriochlorophyll</a:t>
            </a:r>
            <a:r>
              <a:rPr lang="en-US" dirty="0" smtClean="0"/>
              <a:t> </a:t>
            </a:r>
            <a:r>
              <a:rPr lang="en-US" i="1" dirty="0" smtClean="0"/>
              <a:t>a/</a:t>
            </a:r>
            <a:r>
              <a:rPr lang="en-US" i="1" dirty="0" err="1" smtClean="0"/>
              <a:t>b</a:t>
            </a:r>
            <a:endParaRPr lang="en-US" i="1" dirty="0" smtClean="0"/>
          </a:p>
          <a:p>
            <a:pPr algn="r"/>
            <a:r>
              <a:rPr lang="en-US" dirty="0" err="1" smtClean="0"/>
              <a:t>Bacteriochloropyll</a:t>
            </a:r>
            <a:r>
              <a:rPr lang="en-US" dirty="0" smtClean="0"/>
              <a:t> </a:t>
            </a:r>
            <a:r>
              <a:rPr lang="en-US" i="1" dirty="0" err="1" smtClean="0"/>
              <a:t>d/e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16700" y="4940300"/>
            <a:ext cx="284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Purple Sulfur Bacteria</a:t>
            </a:r>
          </a:p>
          <a:p>
            <a:r>
              <a:rPr lang="en-US" dirty="0" smtClean="0"/>
              <a:t>Green Sulfur Bacteria</a:t>
            </a:r>
          </a:p>
        </p:txBody>
      </p:sp>
      <p:cxnSp>
        <p:nvCxnSpPr>
          <p:cNvPr id="9" name="Shape 8"/>
          <p:cNvCxnSpPr/>
          <p:nvPr/>
        </p:nvCxnSpPr>
        <p:spPr>
          <a:xfrm rot="10800000" flipV="1">
            <a:off x="1530350" y="1433513"/>
            <a:ext cx="2038350" cy="3506787"/>
          </a:xfrm>
          <a:prstGeom prst="straightConnector1">
            <a:avLst/>
          </a:prstGeom>
          <a:ln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0"/>
          <p:cNvCxnSpPr>
            <a:stCxn id="2" idx="3"/>
            <a:endCxn id="5" idx="0"/>
          </p:cNvCxnSpPr>
          <p:nvPr/>
        </p:nvCxnSpPr>
        <p:spPr>
          <a:xfrm>
            <a:off x="5549900" y="1435101"/>
            <a:ext cx="2489200" cy="3505199"/>
          </a:xfrm>
          <a:prstGeom prst="straightConnector1">
            <a:avLst/>
          </a:prstGeom>
          <a:ln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4" idx="3"/>
            <a:endCxn id="5" idx="1"/>
          </p:cNvCxnSpPr>
          <p:nvPr/>
        </p:nvCxnSpPr>
        <p:spPr>
          <a:xfrm flipV="1">
            <a:off x="2794000" y="5263466"/>
            <a:ext cx="3822700" cy="1588"/>
          </a:xfrm>
          <a:prstGeom prst="straightConnector1">
            <a:avLst/>
          </a:prstGeom>
          <a:ln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2" idx="2"/>
            <a:endCxn id="3" idx="0"/>
          </p:cNvCxnSpPr>
          <p:nvPr/>
        </p:nvCxnSpPr>
        <p:spPr>
          <a:xfrm rot="16200000" flipH="1">
            <a:off x="4088374" y="2229192"/>
            <a:ext cx="948202" cy="6350"/>
          </a:xfrm>
          <a:prstGeom prst="straightConnector1">
            <a:avLst/>
          </a:prstGeom>
          <a:ln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3" idx="2"/>
            <a:endCxn id="4" idx="0"/>
          </p:cNvCxnSpPr>
          <p:nvPr/>
        </p:nvCxnSpPr>
        <p:spPr>
          <a:xfrm rot="5400000">
            <a:off x="2530455" y="2906692"/>
            <a:ext cx="1035091" cy="3035300"/>
          </a:xfrm>
          <a:prstGeom prst="straightConnector1">
            <a:avLst/>
          </a:prstGeom>
          <a:ln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hape 19"/>
          <p:cNvCxnSpPr>
            <a:stCxn id="3" idx="2"/>
            <a:endCxn id="5" idx="0"/>
          </p:cNvCxnSpPr>
          <p:nvPr/>
        </p:nvCxnSpPr>
        <p:spPr>
          <a:xfrm rot="16200000" flipH="1">
            <a:off x="5785624" y="2686823"/>
            <a:ext cx="1033503" cy="3473450"/>
          </a:xfrm>
          <a:prstGeom prst="straightConnector1">
            <a:avLst/>
          </a:prstGeom>
          <a:ln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Quinone</a:t>
            </a:r>
            <a:r>
              <a:rPr lang="en-US" dirty="0" smtClean="0"/>
              <a:t> Chemistry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800130" y="925700"/>
            <a:ext cx="2273300" cy="9711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592" y="2908300"/>
            <a:ext cx="6248400" cy="17272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57200" y="2741612"/>
            <a:ext cx="8382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57200" y="4826000"/>
            <a:ext cx="8382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</TotalTime>
  <Words>125</Words>
  <Application>Microsoft Macintosh PowerPoint</Application>
  <PresentationFormat>On-screen Show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Quinone Chemistry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Enrichment of phototrophic sulfur bacteria from Elkhorn Slough</dc:title>
  <dc:creator>Rentex inc</dc:creator>
  <cp:lastModifiedBy>Rentex inc</cp:lastModifiedBy>
  <cp:revision>8</cp:revision>
  <dcterms:created xsi:type="dcterms:W3CDTF">2010-07-22T19:32:13Z</dcterms:created>
  <dcterms:modified xsi:type="dcterms:W3CDTF">2010-07-23T01:55:21Z</dcterms:modified>
</cp:coreProperties>
</file>