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8" r:id="rId8"/>
    <p:sldId id="289" r:id="rId9"/>
    <p:sldId id="290" r:id="rId10"/>
    <p:sldId id="287" r:id="rId11"/>
    <p:sldId id="285" r:id="rId12"/>
    <p:sldId id="286" r:id="rId13"/>
    <p:sldId id="288" r:id="rId14"/>
    <p:sldId id="265" r:id="rId15"/>
    <p:sldId id="282" r:id="rId16"/>
    <p:sldId id="298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80" r:id="rId25"/>
    <p:sldId id="278" r:id="rId26"/>
    <p:sldId id="279" r:id="rId27"/>
    <p:sldId id="274" r:id="rId28"/>
    <p:sldId id="275" r:id="rId29"/>
    <p:sldId id="276" r:id="rId30"/>
    <p:sldId id="299" r:id="rId31"/>
    <p:sldId id="300" r:id="rId32"/>
    <p:sldId id="277" r:id="rId33"/>
    <p:sldId id="302" r:id="rId34"/>
    <p:sldId id="283" r:id="rId35"/>
    <p:sldId id="281" r:id="rId36"/>
    <p:sldId id="30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D99694"/>
    <a:srgbClr val="000000"/>
    <a:srgbClr val="FFFFCC"/>
    <a:srgbClr val="F4E9A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%20hd:Users:rentexinc:Desktop:FINAL%20DOCUMENTS:histograms:SummaryChar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%20hd:Users:rentexinc:Desktop:FINAL%20DOCUMENTS:histograms:SummaryCha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view3D>
      <c:perspective val="30"/>
    </c:view3D>
    <c:plotArea>
      <c:layout>
        <c:manualLayout>
          <c:layoutTarget val="inner"/>
          <c:xMode val="edge"/>
          <c:yMode val="edge"/>
          <c:x val="9.6835137795275708E-2"/>
          <c:y val="6.8249258160237386E-2"/>
          <c:w val="0.90316486220472403"/>
          <c:h val="0.764514124161779"/>
        </c:manualLayout>
      </c:layout>
      <c:bar3DChart>
        <c:barDir val="col"/>
        <c:grouping val="clustered"/>
        <c:ser>
          <c:idx val="0"/>
          <c:order val="0"/>
          <c:tx>
            <c:strRef>
              <c:f>Sheet1!$A$4</c:f>
              <c:strCache>
                <c:ptCount val="1"/>
                <c:pt idx="0">
                  <c:v>Total Unique Genes</c:v>
                </c:pt>
              </c:strCache>
            </c:strRef>
          </c:tx>
          <c:cat>
            <c:strRef>
              <c:f>Sheet1!$B$3:$E$3</c:f>
              <c:strCache>
                <c:ptCount val="4"/>
                <c:pt idx="0">
                  <c:v>Unique Genes</c:v>
                </c:pt>
                <c:pt idx="1">
                  <c:v>Vibrio</c:v>
                </c:pt>
                <c:pt idx="2">
                  <c:v>Non Vibrio</c:v>
                </c:pt>
                <c:pt idx="3">
                  <c:v>Phage/Mobile Element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141</c:v>
                </c:pt>
                <c:pt idx="1">
                  <c:v>103</c:v>
                </c:pt>
                <c:pt idx="2">
                  <c:v>38</c:v>
                </c:pt>
                <c:pt idx="3">
                  <c:v>22</c:v>
                </c:pt>
              </c:numCache>
            </c:numRef>
          </c:val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Total Quasi Unique Genes</c:v>
                </c:pt>
              </c:strCache>
            </c:strRef>
          </c:tx>
          <c:cat>
            <c:strRef>
              <c:f>Sheet1!$B$3:$E$3</c:f>
              <c:strCache>
                <c:ptCount val="4"/>
                <c:pt idx="0">
                  <c:v>Unique Genes</c:v>
                </c:pt>
                <c:pt idx="1">
                  <c:v>Vibrio</c:v>
                </c:pt>
                <c:pt idx="2">
                  <c:v>Non Vibrio</c:v>
                </c:pt>
                <c:pt idx="3">
                  <c:v>Phage/Mobile Element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180</c:v>
                </c:pt>
                <c:pt idx="1">
                  <c:v>162</c:v>
                </c:pt>
                <c:pt idx="2">
                  <c:v>18</c:v>
                </c:pt>
                <c:pt idx="3">
                  <c:v>27</c:v>
                </c:pt>
              </c:numCache>
            </c:numRef>
          </c:val>
        </c:ser>
        <c:shape val="box"/>
        <c:axId val="84198912"/>
        <c:axId val="84200448"/>
        <c:axId val="0"/>
      </c:bar3DChart>
      <c:catAx>
        <c:axId val="84198912"/>
        <c:scaling>
          <c:orientation val="minMax"/>
        </c:scaling>
        <c:axPos val="b"/>
        <c:tickLblPos val="nextTo"/>
        <c:crossAx val="84200448"/>
        <c:crosses val="autoZero"/>
        <c:auto val="1"/>
        <c:lblAlgn val="ctr"/>
        <c:lblOffset val="100"/>
      </c:catAx>
      <c:valAx>
        <c:axId val="84200448"/>
        <c:scaling>
          <c:orientation val="minMax"/>
        </c:scaling>
        <c:axPos val="l"/>
        <c:majorGridlines/>
        <c:numFmt formatCode="General" sourceLinked="1"/>
        <c:tickLblPos val="nextTo"/>
        <c:crossAx val="84198912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/>
            </a:pPr>
            <a:r>
              <a:rPr lang="en-US" dirty="0"/>
              <a:t>The Origins</a:t>
            </a:r>
            <a:r>
              <a:rPr lang="en-US" baseline="0" dirty="0"/>
              <a:t> and </a:t>
            </a:r>
            <a:r>
              <a:rPr lang="en-US" baseline="0" dirty="0" smtClean="0"/>
              <a:t>Maintenance </a:t>
            </a:r>
            <a:r>
              <a:rPr lang="en-US" baseline="0" dirty="0"/>
              <a:t>of Diversity</a:t>
            </a:r>
            <a:endParaRPr lang="en-US" dirty="0"/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Sheet1!$F$4</c:f>
              <c:strCache>
                <c:ptCount val="1"/>
                <c:pt idx="0">
                  <c:v>Total Unique Genes</c:v>
                </c:pt>
              </c:strCache>
            </c:strRef>
          </c:tx>
          <c:cat>
            <c:strRef>
              <c:f>Sheet1!$G$3:$L$3</c:f>
              <c:strCache>
                <c:ptCount val="4"/>
                <c:pt idx="0">
                  <c:v>Vibrio</c:v>
                </c:pt>
                <c:pt idx="1">
                  <c:v>Virbio.splendidus</c:v>
                </c:pt>
                <c:pt idx="2">
                  <c:v>Vibrio.vulnificus</c:v>
                </c:pt>
                <c:pt idx="3">
                  <c:v>Vibrio.cholera</c:v>
                </c:pt>
              </c:strCache>
            </c:strRef>
          </c:cat>
          <c:val>
            <c:numRef>
              <c:f>Sheet1!$G$4:$L$4</c:f>
              <c:numCache>
                <c:formatCode>General</c:formatCode>
                <c:ptCount val="4"/>
                <c:pt idx="0">
                  <c:v>103</c:v>
                </c:pt>
                <c:pt idx="1">
                  <c:v>36</c:v>
                </c:pt>
                <c:pt idx="2">
                  <c:v>43</c:v>
                </c:pt>
                <c:pt idx="3">
                  <c:v>43</c:v>
                </c:pt>
              </c:numCache>
            </c:numRef>
          </c:val>
        </c:ser>
        <c:shape val="box"/>
        <c:axId val="84209024"/>
        <c:axId val="70448256"/>
        <c:axId val="0"/>
      </c:bar3DChart>
      <c:catAx>
        <c:axId val="84209024"/>
        <c:scaling>
          <c:orientation val="minMax"/>
        </c:scaling>
        <c:axPos val="b"/>
        <c:tickLblPos val="nextTo"/>
        <c:crossAx val="70448256"/>
        <c:crosses val="autoZero"/>
        <c:auto val="1"/>
        <c:lblAlgn val="ctr"/>
        <c:lblOffset val="100"/>
      </c:catAx>
      <c:valAx>
        <c:axId val="70448256"/>
        <c:scaling>
          <c:orientation val="minMax"/>
        </c:scaling>
        <c:axPos val="l"/>
        <c:majorGridlines/>
        <c:numFmt formatCode="General" sourceLinked="1"/>
        <c:tickLblPos val="nextTo"/>
        <c:crossAx val="84209024"/>
        <c:crosses val="autoZero"/>
        <c:crossBetween val="between"/>
      </c:valAx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0D8E0-0611-430D-BD65-04B980A39417}" type="datetimeFigureOut">
              <a:rPr lang="en-US" smtClean="0"/>
              <a:pPr/>
              <a:t>7/23/2010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6D987-80AD-4287-8B20-FA29FB6FEE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1800" y="4267200"/>
            <a:ext cx="203835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828800" y="-76200"/>
            <a:ext cx="7772400" cy="1470025"/>
          </a:xfrm>
        </p:spPr>
        <p:txBody>
          <a:bodyPr/>
          <a:lstStyle/>
          <a:p>
            <a:r>
              <a:rPr lang="en-US" b="1" dirty="0" err="1" smtClean="0"/>
              <a:t>Vibrio</a:t>
            </a:r>
            <a:r>
              <a:rPr lang="en-US" b="1" dirty="0" smtClean="0"/>
              <a:t> Genomes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990600"/>
            <a:ext cx="2819400" cy="2133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Naama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Dekel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l"/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Koshlan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Mayer-Blackwell,</a:t>
            </a:r>
          </a:p>
          <a:p>
            <a:pPr algn="l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Marcus 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Schicklberger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l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Holly Sewell, </a:t>
            </a:r>
          </a:p>
          <a:p>
            <a:pPr algn="l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Will Stork</a:t>
            </a:r>
          </a:p>
          <a:p>
            <a:pPr algn="l"/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June 23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rd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2010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2" descr="C:\Users\Holly\Downloads\splendida ref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2286000"/>
            <a:ext cx="2743200" cy="2743200"/>
          </a:xfrm>
          <a:prstGeom prst="rect">
            <a:avLst/>
          </a:prstGeom>
          <a:noFill/>
        </p:spPr>
      </p:pic>
      <p:sp>
        <p:nvSpPr>
          <p:cNvPr id="4098" name="AutoShape 2" descr="data:image/gif;base64,iVBORw0KGgoAAAANSUhEUgAAArwAAAK8CAMAAAA6ZJxxAAADAFBMVEX///8AAADIyMjrBSg8PL4y/zLghQ8AAJv/3QAAm5vIZMgbhTSHQUEAWv9fZGRQ0pbh+qCqHpH/132MpdKgD/otm7mqzXgePL5zr6DChQ8AAH3h3QD/AAAA/wAAAP///wAA////AP//fwD/AH8A/39/AP9//wAAf///f39//39/f/8AAH9/AAAAfwB/fwB/AH8Af3//f////39///+Zmf+Z+/+Z3P+Z/8WZ/8iZ/9WZ/6CZ/7GZ/+6Z/+aZ/8ag/5mZ/7SZ/P/X/5mr/5mZ9v+Z/6mZ/5qZ/f+Z4P+Z/9iZ2v+Z/8et/5mZ/+iZ//mZ/9mZ6v+Z9P+Z//OZ/v+q/5mZ/9+Z6P+Z//+Z/6Wi/5mZ//eZ/+uZzf+Z0v+Z5/+Zwv+Z//GZ7v+Z9f+Z/7eZ3v+Z//yw/5mZ+v+Z4v+Z//qZ8P+Z/82Z6/+Z/7yZ//SZ/+Px/5mZ/+2Z/+W9/5me/5mZ5f+Z4/+Z/9a6/5mZ9/+Z2P//2sz/1cz/18z/2MzJ/5mZ/9GZ/8Hi/5ne/5mZ/+nL/5mb/5mZ/9qx/5mZ/+DC/5nA/5mZ//ac/5mZ/7n/8ZmZ+f+Z/+GZ/7+Z/96Z//KZ/6SZyv+Z//6Z//2Z/8yZ/+yZ/8+m/5nF/5mZ8v/B/5mZ1P+Z/8OZ8f+2/5mZ/6GZ/9eZ/++Z//WZ/9vM5f+Z/72Z/7aZz/+Z//uZ/7CZ7f+Z/8T/w5mZ/+rH/5mZ1v/MzP//2cz/uJmZ/7WZ/62j/5mZ/67q/5mZ/8mZ/8uZ/+SZ/9zM/9qZ/9PM/9bv/5mZ/6uZ/92Z/6/M//aZ//iZ/6P/28yZ/9CZ/+eZ/76Z/6iZ/9KZv/+Z/6qZ/9SZ//CZ/7i+/5mk/5n/5Mz/1Mz/48z/5syZxf/6/8z/1szx/8zX/8z/78z/7Mz/4cz/68z/3sz/3MzI/5nM/+f/qJnY/5n/y5n/2pn/wpn/3cz/zJn/rpnN/5mZ/6KZ/53S/5nb/5nG/5nM//zP/5m//5n6/5mZ/7vM/+CZ/56Z/8K4/5kjrjtaAAAgAElEQVR4nOy9i39U1b33v/6or1hrOALFG0cU0IIVTA0/rAjpMUqh5d4GbYvHZrRyFBGtBZXzKMiTljriidpjU1vEWyvnOfWxpbbVXsxOJ62gdvrY81vfy7rtWyZhkplk1uelJJm1Zs+ePe988vl+902pqKioqKioqKioqKioqKioqKioqKioqKioqKioqKioqKioqKioGSXQOh//+XSX+qd5cMHCSxRc/s/nwWJo9ZpFdbIAbtf/vjfepCJ4tZYuu/QaWA6R46jpkqbunwZWauaaBe8K/B6uixBHTZ0QsesJtKmBd+UqWAndn58/LW8mqlMEcBBY0wAv/tBz5f83LW8sajZriUA7/fAugRu/EJNE1OR0P/QA5ME7h+BFLq87F3ivgqVw9WeXanaVXXga3hvxhxun5/1GzSJ58P7dwrsFxHqPLs/A+1bOQlLwLlh4CVz2z1cgu8rBO1+M93px9uv1K3vwotZM29uOmskCmEt/rQnew0W54Wg2N0wMXi81GHhD4111MTh49UvGDBFVJsCuq4F3fmFuKAi9k4a3MPJyarDw6pf8l0hwVFZwbO+AwLuQY2abwEupAVauY3j7eufDkmnaJFEzQggIwetbbxvBS8a7HuCLgPACbLh0mjZMVJuL6XjZs94MvH/PaTc0F15wzYaces2mBjJehPdq2PTlado+UW2qw69sRMCc9fqh11VsYbuhAF5f2+QrwHlz9MRPjdvm5d8L22w4f4mp127MwEvGq+H9yubVMQF3quD1Nx7T8No2qx96H1FSsfWkcoODt7TROz68eW1eCSWm2XDdTRZeP/Ia40V4tyzaui13BaJmsebCkwivsV4Lr0bks2UVW1mj19NE4E23eQvqtSDyGuPV8OpX2TlNGy2qDUTJ4EkQ620k9BY0epsK7/j1WhB5PeMF+No0bbmo1kpwEOsdN/TmVWxTCi9HXgNveeQV49XwroD+XdO0AaNapM2EwsMBvMWhF+HtWZKFd07T4YWw2UD1WjbyQk7kVWy8Gt7z4bZYwM1efRE22z/ECO/Db0CQG7zQ+wjOdxVbtt1QfnBDPrzFhzZATrOB4AUDr0TeIDXolZHUgMar4b0Dvj5tGzNqGgX/o+H16IUwN+x1ofezfugtajeUH9wwLrypQxugqNlgU4ONvLfNCVLD9h2SGtB4NbzXwTemcaNGTYPOPwIaXmu96dywMZ0bMqE3p1fWLHhdHsk2G/Ij78YwNXwWJDWg8Wp4d/9rbD/MGsGSExpett683GBDL+SF3lTFVtLonQi8hW3evHrNRV4AE3mzqeH228R4d/8rTpvGDRw1VdKf45ITP2HrhTA3QDo3pEJvXsVW0uidHLypNm9BvWYjb5gatgWpYU7v19l49XO+BQPTuZWjpkCMGlvv6l8V5IYdmBuC0FtSsRW3GyYPLxQ1G8CD10ZenRrAa5T5qQE2G+P9FlTu2T192zmq2YLHwMD7Ezw8pjg3hKH3s37obbzdcI7w5jQbXORdn4q8xanhm8Z4NbyLP/uv07i5o5onDeRj4FtvYW4oDb2l7Ybxz2IrUCG8QbOhNPIWpgZnvIs/ezXc29SNGjUN0p/fRs2us97C3ADjhd6Ciu3o8uasaQhvQb1WEHlVUWqwxqvhveGGWLzNJNFn7ltvWW4oCb35FdtUrXN5vZaNvKnUMCdIDc54b7hhy9UR35kiA6e13ptMblj9q3RuSIVeSFVsqdA79eueF3kZXpsavMibSg36rUlqAPCNV8O7LuI7E+TAZOvdaHIDILzGeoVgyQ0Q5Aaq2FKhd9Irc955AHfhiRQDav6Cix+9G758Hi6+/GmZyCvwmtTwZbd77bOwYpOG93ZJDd+8U1LD3bfs9oxXwxtPfWt7zfdtdaPNvIZeLNlKc0NO6C18LeBdbGUqhFcn6TXP6hd6uGzxuZE3lRo0vGi8OjX0cmoAkxruWuQb77/pV7x/Mls0aprUAwG8sFFyg3IlW0luyOv05on/LNO/TYD3PlzOecsLIIa8yJuXGu7A1GDLNcWpAS6/1xnvfXD/eTE8tKvugx4FKetNtXpX/08qN4DJDenQm/cCNGHT5qmB9ygs1et+fe5SciKvNMr81HDdZq9cW86pITDe8/T67D3nzRzVdP2L/ow1vWl40yVbQW4IQ2/O4u++6UF5ztTCe/TxK78Hq/KWlI68lBp2plJDTrkWGC9ctnfZ3H3nvrWjmig4H//NWG+qZCvKDX7ozVl2z1qA6YX3n+HFOTlrkoq8xakhVa75xrvsgX0P7n+oCZs8qjnSH9j3zi+0XmDrLcoNGl4luSFn0bi0EF5RZUB+P0p3sRXDuxReevCA/krswrHrV0AaXk1pzipJalAMr00Nc7zUAH65diPB6xvvg/DQw9+J4bc9xBTmWy+XbBtTrd7wiHTODTtSS9VDjygHr6fAelPwns4sxYf3M5coWPRpZPeqEF4yXpivNLu6FFvjwavf2OL0haZNamB4TWrwm7xkvK5c25MyXs0uPBLxbQMJi2XWu1Gsl1u9kM0NmUXCMgev/rHh3NAovOOlBtCpwcILy698IH18o6QGhvd2SQ3c5AVMDaHx/hukjfcR+O6epn4MURMXsjWe9YKzXsoNEO6nSC+wBxhec2BZOjdMB7zWeK8WeHcvWwepu1UEqaGXU4M1Xg1vaLyQMl7N7v7VTf0ooiamJXzoQqn1PqYI3qDV65w3WBw/RPDCaghzQ4vgxdSw/speghdug0+FKxykBtfkJeNVcLnrk6HxnpcyXs3u5TE7tErAR3z51gsF1gteyabh5Zy8OVjaDvsMY71tAq8xXoY38wtHxqsoNdhybXm+8d6UMt7L0wuLmiZ1PUwMNGC9fsmm4VVsvcHC9Lxx4EUd9JfbTHhtswEez9ZrFl5hV1d24cqz8So/NVC51oDxglob+Z12aRiF3jzrDeDNK9nCRdG+K2e9Qei1FVtaDTV6Nbz6JT91wThtXoLXNhtudPXa1Tnw0l+WrSpojxSUa8Z47ys0Xv3GDjz6QLM/nagy4R/RCVhvWLL5C6IZvRBYrwm9rmKDnE5vQ43eQnhz2rwEr202mHptXRh5xXgBj0P/ap//UgXl2rjGq9mN5juNWgZIb8PWa0o2tl5vObZuI+tN5YYGK7ZmwOu1eXPrNQgirzXer9bVJv/tMLxeuYZ9sgaMl/62TMkHFZUW3K3pnaT1+ovxmg558OZVbAenEF6OvCX1mhd5xXgJ3nX3B6+njTddro1vvPq7Q5+fkg8rKiW4uyHrdWdUGOt1ekB/gh69vfBEWejVD3DonXp4OfIaePMjLwi8yC5uiAHo9V4ybby4QcY33kOfXx4PVp9qYYVkrfemiVivt5BjKXgv2viGb73H8kMv5LYbmgFv2Gy4USKv8iPv/CA1wDabGtbdr+H962b/7WWMFxowXs1uzA5TKwCm17Ne1ZD1Bos4poDpzeYG5azXD73F7YbygxsCeAsPbchpNpjUsM5G3qXwdzDwauPdcUBSAxqvhveZv/sXKEsb73k5xqvIeB+wxgvxTrFTqVW4nY31Xk/Wq8R6NznrhYz1uiXIz2nrldxgac+E3tx2A/1b3ugtgLewU5ZqNnBqAJMaNpqzoTk1fE3P+fk6Md5n/n7bJ/47TRvvTc54F4nxrlUp471R7Y7mOzXS23gVGOuFy2zNJrdmL7Refwkibb06E4CXG4Jm2bFs6A0qtqmCN12vucg7P2yU+alh8xwxXg3vt6DiXrvYePeDb7w6qxjj1ezeHPFtvo6C3vDGeik4WOulmq3Ieu0C6KfXBLzf/KgsN4ShN1uxCbx5jd4G4c1v82brNRd5dWrwG2V+akCx8X4Lew2L3asXGi9Va2i8tO+8+/PWeG8Of92jmiHYdxTyrPcm03DIt14r7+YkbL1FuSEIvQUVW0m7YTLw2jZvfr1mI29JagBjvBreb2/w/9gUGS/tGDbGS+yK8QI8Fi+v3kzhJ0bWy3BxzXYZWa9tl2Wt13/+jXDAt96C3BCG3pyKbdx2w2TgzW820G+ig1cib3FqsMar4fUvMVJovMiuNV5kV68ts3sV3DKVn2ZniT5Ibb094Go20NZ7fan1Gh0lwlLWW5wbCKdM6G203TBpeHOaDVfbem1+evdabmpwxrtO/6pvsStRZLxcrT1+tVet4To9ptmN0aFJMoa474vfyQkOrl0WWK/37KO0AGO9Bk+dG3zr5dxQHHqhsGIb5yy2/LeUCy+kmg25kRfC1LA5SA3OePE3dp19vYzx+tVa93Jw1dpdZLxxh3GT5O7akAkOfrvMgXi+9+R9/Dxw1mtyw29+lM4NhaG3uGJrwruD8eq1bOQNUwO+BU4NeDyZM16APV2vug2RMl7XJqPQ8O82NHy3i4wXoPiiK1GNCgyvLjhAQbvMWK/3XANvynpVJjfITjYTeo+VV2xNd6Xyem2+H3kR3h0H6hUN789Navi7ktSwxTdeDe8St6ZFxsuhYcuNJjR8nUKDZjeeonmO+hReOneFgeooBofVjl6p2ULrtc8l/jzrNfB2M56pki0vN6zOht6pfbvpyGvhTaUGDa9ODf06NVC5Bl65drNvvEuWwCk/QYXGG1Rru9F4OTT8L9oEmt058a6w5yBAvwE/OPSIP5qazbTLjPXap94HKXghU7JBaL1+bsgJveOs6nb85630o5WxsdHqGF7bpqZGk2R0tFLvO/1Q/5nSRYWR18CbSg1fo3INQQdODd8yqWHdl8AZ7+JT+q+F254Z47XVmmb3QBAaHoE5X1sWzXeygk0KPrWxLDikrdd/cobeVMn2vkrlBtMsy+n0FqheqSZJwt9PCN7hZ0eTel2dHit583mRVxplfmr4K2TLtcB4YcXBGw7Yd+GMV9pkrlrLhIY5mt0NKyf0kUWJyEqZ3pVBcDA1G1qvMu0y5cU7UB/lWG+6ZMvNDenQm8/uUH+lXqkkTYG3Xu2r1PO3QDbygjTKgtSQU64FxnuD/q29yi7UPyKHjNdWay40rOTQALBh5RPxnhYTFzNE9K5IBQcek+BgrTd4pgqtN7dblpsbgtCbs1pn+u+oJ39oOrzb6kovaGvedkhH3rzUkFOuhca7/yrv7CdrvI9fzca7Rf9aqzA0AIWGZRueuBdWN+nmG50jcj/A4ND7Kb5Qnm329ng1m7Ve+zxGMd96s7lhbhpe2yzLrNHF9YN31OtTCm91W1JRtWyWSEVemxo2e6mBjNeUawKvZ7z6r8gj37VvyhgvsfvvVK0dION1oWHOQgoNOmYsjy3fiemqe8Gz3jA49Bj6brfW630qhl5nvXMgVbLlt3qxWSa5IbM6F+1KkmbCe6YM3kpSSbJbxF4ycJufGoIm7xavXNvzFKSMV7Pba9+ZNV5kF4335gN3kfG60LCMQ8Pu1Xg9t3P9PDtI8wbUVYbQ3OCwGgLrNc8Dh+K41qsK+w0pYR4N4R1K/pDccbaikN5aRUibGLyDtXryC67XzlYr27fV+9Pw9mUvAmF6DQzvz01qoCYvDGBqKDfeXryIq1uWGC+xCxQavu6HBmYXmN1ovo3qFpg3AMZ6Nb3p4NCjbHBA6zVPg8MBvXnWG7Z635eSze2nSK2IttWKhfeJqqoTvRXfei28TG9aHrzV0UTp7yg1HHfwGuOtE7t1VR2z8O5Qb9UqqQVKaiB4sVwDafKS8Wp4Q+M9L2W8ml3XPTDGS6FBcWj4X15okMArH8N55/yxdoTgcaSXg8Ox0uBA1muepXV4ItYLZL1ebgjXIklG6gwvXh2h0dyQVgG846cG/Z3AezrtwEFq8Jq8bLxfsn2yXONdiVtFFuSMtyA0cOB9kthd29Wkj3c2Cwl7/BYMDkHsLQwO5ml4z73GrdfCa6w3WIfKyEiV4NXJoD8nN0wDvJwaaorhHa6Gi2XjldTgl2tmB0WJ8d4Hi+y7JeOF4tCw24QGZDfvWu1RvtgfKTh4sTcMDke/aC4r4p7FD4xrvdItk5LtfbFefwV0/iR4K856VWvgNcYr8FYGgzaEMV6XGqhP1oDxLvIjLBlvNjSAhAbxXSB2j0R6SyW4Pu5i7zF6oDcTHFY76JbRwwXWC4H15pRs/ssPJSMIb2Kttx3gFePV8Ca1oA0h5drOTLnGxru40Hj9Ix7JeFOhgQKvhAaSNl5k9+5Ib7HcDq6c2LuC6GVRzWaftWUZNGC9+SWbp2FV0fAmxnqD0GsqtgVBu6EZ8PrNBlevhZFXjFfDuz3V0Cgo18Y1Xl3nbjb7HtB4TWhY6ULDfgkNzC7MIXZj16FI7vAxjr2p4LACwA8O3vMmbL3KjFv1DX+o4R0R6w1Cb0UqtmG/3VAAb7pXVhmrVgeTakmbl+F1zYbE1GupyMvGq+GtDv0+eAkyXuXKNa0GjFez6zYAGq8JDcChwQZeMIH3CLEL8WYAubrLq8kk9tp+GSiKvS44yHPoZC1jveuKrTenW+a/9EXDGt5dbL1h6M2r2Cy84zd6C+DNtHkF3nS9FkZeNl4N70jo83l9siLjBWu8uMX+LktA4zWhQbOrdGi4V2pisIH3bvx+T/TePOE1mAGqZotlYq8fHOQpq4BPNRzXelXGep00ihrefrbehkJvfqN3cvCGbd7xIq8YL8I79p7fAk4br/KMd19gvI8444W//4vrNGrjldDAgffe3ZnAy+xGerOaT/QeCmMveLHXCw7ylNWwCqz14l5iZ73LS63XvWqi6ggvW6+GNykLvQjvgnTF1iR4KfJaeAsi7yDDS8Y79l6SbPX4zRjvedZ4occ3XnDGq9mFm+X5fmjIBF6QwCt/Fafi85/BugWQ3rtOuNgLHHvzggPrH6BWW+vdcpmZNr71OiEn9RG2Xg3vUGUwyA0VL/RetEtR6J1SeDnyqsSLvINBaji5fYfAq41XwxvWb8XGuwjEeBc9Iuwa471ZgS3cXGjgwGt8F+Yc7g7YjebrC7qR3j29fuwFSAUH1UvBQZ6y74v/gHzrVWXW615zCF21Ltarc0M98XODnmBDb0Vyw3Beu+Ec4U03G5JM5N2hfqG81LCjKqkBjRfhrXstk2Lj5R3DxngXLrfGC8uvN/vO0Hg58O73Ay9QsWZDQ8FBdx0rvTE0vXhyYUAvBQfl6MXgYJ+h9uVZb6ZmC63XvWTt+xpett5KckeSyg3DuaE3t91QfnCDg7fg0Ib8ZkM68u5Ip4btuP+ajVevnLf/rdh4iV1jvFStsfFqdu3ZPmi8y0xoIEpt4L3SsGsMOIq0Gc/YukWBib1B0Sb9smNkvZ/iJ9AjaL149TKiF0DOCCqzXvuCyYfP1r6fsPWqXwW5YSSdG9Khd5xeWUr58BZ1yrKRN0gNSZAaKsoar172iH3JYuPlak2zu9CEBjbeZXD3d6/lJ6Px5gZe47uuFz81LMw0PS/0gsqhN4y9LPlhH+1nW+WsN6zZ0tZrlQxreNl6a8Nf8HOD1yxDpUKvq9jOEd6CNm9Qr9nIG6YG5aeGOsYUMl4dSSqj7lULjZe3XPfmMDQs0+yu3SXPxS5ZEHgBA6/9BGLZ5ktvhufpzibdtmg75P44BcFBnrHSBIsv2uCAm5SDQ4H12pcbHkyS4ZpnvUW5QfmhN1WxlTR6U8qHN7/Nm6nXbOQtSQ3GeDW8Ne/4yXLjBXDV2nfJeNfustcYQeMVj+XAW8RuNF/aEB69umg7URB7+Qkb9ecggyY4rEMXyLbLnPXaV6snGl7feotygxd6cyq2kkZvSuPB67d5c+s1G3mLUoMz3lrtjHL4FhsvhQZljffrGBrWanZNC9EPvFis6W+udPQGFE8JEjNGsimep+BARRu2HA6tsNuI6L3Xbade2AjGejk4FLbLnPWKEp0MznjW6+WGOzK5IS/0NtBuSGk8eHObDQWRtzA1WOM9o57WTzFKG29QraVDAzzi7buRzajZVbnFmqH4to6m1+zEWfO8Kdq45RDGXrRenr8J+2UQBIdDhl5tvZflWK99LR0C+vs9663XTW74VTo3FIXe8nbD5OFNNRvyI2+YGiomNVSrVc94n1bbqi78Fhuvqda80KDhVU9s4CeCHMNrA69h13ANzG4ne69xR4Dng5bDCZ9eCg4yf/4mQOvNBodUu8xar3klZOzjume99T623mT4C6ncUBx68ys21ytrWLnwZuq1dORNpQZrvEnNN97R6mkv+zrjNW2yVLXmhQaAJzbsPmU/GsgWa7bRYNl9qnNvwbIjoJdJ1UVb710+vTo48Gy8TAhaLwaHoONga7a09doXGtLxtO5br+SGiskNic4NlWHtxWYnG4dest7Siu0ct0B5vTboR17cvbajOrKNLJ5Tg6pLaqgHxou/TsPmFazxZqo1FxpAcWh4QrN7Sg415cCL7F5piHWB17H75c713gy9tmg75LbU4zwXsOMwn4LDXvCDg1ez8VUcxHrNi/xGqZGhtPVqeL/sSjZdeKH18k62dG6giq0vVbENNXU71NOR18CbSg0aXjRe/Ygr1zg1BMar4d01an+vPONVZLy2WnOhATg0DJw6ZS8SxIEX2Q381o8OyG4HJwd3y1RHLzC9tmhjSb8Mg0PYceiRPRXcLnM7iY0qtbMZ6w1LNmVavdnckBd6p2pbFEXenNSQjKhMuRYY766+ihcenPF2k/HmdhooNJw45W1yCg1XQkrC7m2G3U6kF35KX3ZY6wWvaKOWAwcHnv0498uO2dhrggN8UfVgzbaOEpmzXvMydY1tynrDkq1mWr02N5hmmcp2eqdB+ZGXG2V+asDyMFWuBcZbq1cGz7qtLcZL7JLxwnKljdcLDRR4T92D48dk85UXa4Zd2DQd26WddOQaodcFh7DlILGXZ38JHudtd4yuu5wJDmi9ylmvRTcZqteHQuutJ0mqZAtywy6TG1Kht+BSeFOkbOQd5EZZNjUE5VpgvIN9Z9XHZome8brQ8PUgNOy+lkIDsgv3KPlwnPGm2b32KcNup3nvCUvvjoBeAGk5cOyVI07gcaS3ODgcssFhi38Bnb9oUIdC662d8Us2TbbLDXf4uSFslrVEqcibmxrIeE259vTWJG289Y8TGx6s8ZLv5oQGDrxkEPeslY0ogVflsSvGi+x+vzWbqDVaUk6vLdpIVLR96XHwY29+cCDrtS9SQXoD6619HFqvyw2/8nODH3pbsXWcwshrU0PFpYbQeEerKeNFdm3/2TNeDg0QhgYJvMeIXVM15NiuZfd/W3aXtmgDtUBg6KXf7wy9pmiTybTtKDjcWx4c/LMsKoP6/3Lr1bmBrJdavTY3YLMssaG3DSSpgeE1qcEar4Z3HOPdrms/kV+t5YUGCbxA7F60np8EeRJ2lWW3Y5IDZOk1Ynq5aJPJrMe92FsQHNZ56FYSTW+h9VK3rKbQernVq6Rkw2aZWG+Ltk2uJDUwvDrJU2pQ9Tqxq+rlxqvZrZkD35Q13qLQoDg0ILtma2adN4/dAy3aNtMsMPRCDr2uaKO5h3izLYVM7E0FB67ZRDoJVBqyXmr11qRk8/ZTtGjLlChIDViuKVOumR0Uxcar2a3YnRYFoWFAQoOwC8SufAgZdsFjFwy7HeG9UEqvLdpIe+CQu5KDjb10awYKDpZesl55gVo/+U+B9bodFUHJhrlBrLdF22Vc5aUGKtfcDooi49XsVk30JXglNGh2KTRs2H3tCRMaOPBeJFWae8647HYAvVBOr2J6ee4O2GMP7pXY6weHvfYSOlizmRfo0/QWWm/dWa9XsmFuEOttzUZpXGi8khq8ck2Md1QVGq9md6RfloHGa0IDcGjIBl4TFuQp4IUH2bGWYXdjqzbKdGl1ll56PKSX58IeTa87Mj0n9nrBQaSJ7WvAeoOSrWZKtpZskQmLz6lLl2vjGu9Ivy3c6CIjJjRw4D2RCbyGVX6G+dnbOZFld3Z7L2zO0uvvalNML0/WEWHPDhscgtgLRK8XHGT57w9reo31JoXWK92ysGSbQcop1wqNt26Nt4aVnyzBDw2aXQkNPrvaOoJtKx+OLtbMjrUcdmfz7oqeq7P0eu1eOXBJJl9CAdfQu4TpfdzWDn5wkGcM1QbfHzbWm9QD602c9YYlG1tva7bHuSinT2aM9/eB8S5wxjuW2BPulBcawsAL8G93hcc/yjP4+2ufutF8ADns3jRr6YWfZ+kNdlZ4Z0bpL0Qvx96qeG9+cJDFV3cN1az19gfWW+lzDYePVcZ6W7VBzkUZ41VVa7xnK3bnGhpv3Rmvg1f5ocELvEDFGvjsek0HFe5Yy7I7W70XcuhN7Wqzv+b1xUjvA0Cx153T5mKvFxxYlWtU1Vpvpa6DQ71irLdeZr0t2hpNUInxVoXdWg2Nt658462bAx680FAUeM03/ARh19uxlmV3ltILJfTaloNMXcP0UuwF03FIx14KDrLwofcr11jrxeDQXxPrVZ8rs94ZrmLj5YMa6tjEHpZqjeHVWJvz3NB4cwOvd85aEHzTOye+Ro22kN3PtmhTTKkgSy9k6JWpwPRe4oo2yMZeCg6sa+pqCK13F1pvpWat1wSHIuudBSoxXqzWjPGOjFjj1Rtl0FyjBLtkQeA9jIEXXLFmazOen2aXh0J2Z6H1QpZe/s9v98pUEHr9oi0Te5FeeUI9uaaO1ju6y9VsRC/XbAXW25LNMAUqNl6q1ur1ahgaksHBkYq5vwUabxB4U+ym6fV3TnxN6E6zO+vohSy9Osrm0isbjIODoXeFodePvTx/sKLqaL3vKwkOmtiz2nr9mi1rva3aEFOhYuPFaq2uf2drxngTDA2Dmt1hKVPZePMDb8Cuzb0ZdiHN7iyjd32WXh2X8ui1m2yNLdrobtZctC2VY3sduiqpD1bQeivv25otscGhyHpnnQqNl0ND4lVrZLzDlaqJDi7wqoLAy+y+zM3wNLvLaDxkd1bRCzn0qjS9NPNza3LotUWbH3tl0dtUgtabLLDB4X06HrKvVmi9rdsOU6lsq8G0yXRoGBlTNjScxtAwrNmtnubdAPQAACAASURBVORnZgJvAbtfvl6mh+yqHHZnEb0LXxF6wdHbk6aXp36W6QWPXlu0VYVeCg6s4URtQ+tNB4da2C7zrbdlW2HKlTbebLXmhYbqSPXkabNDnANvqljz2AVm1/xxLGYXjEXd27Kt0GTBUqEXHL2QppdnCr3g0Zsbe3l6RRuLSojeuuLgMFgNarYc653NShtvtlrToaGiKDSMVk/XK3XBl423oNGAEnZlw2fYVYZd+bt572xp98JhoXf9PEuvStPLMz/KoVcXbfjtDlBM71J7JYevVOn8Bx0czuJlQLzggNZ71rXLrPW2cCtMk5zxmjaZMsbrQsNonULDiGZ3VJouNvDmNRr2wrXCrjBZwi4Iu+bCiDNb0Cv0Alh6IUMvzXxM6HW/8PXFSoo2rNqwaNPBQRb8zTNfqSyoU3AIOw6mZpN2mbXe1m2D6ZQ1XtMms9WaCw1VRaEh0exuM5dVzwZeQ6Nm92XD7qB/fHrArmfTcrpWyzZB8wSG3lcMvZChl3T0hND7Ofc7v8bRS0Ubxl5Z7pD6ZlLD4JAMBcHB1mzaelW/s96WbYBplzVe+n0d8ao1FxreO0mhoa7ZNfsZS9lVht3vuR1J+exuulfYnQXwgqF36dJCemniZVBO7x6JvbLcUTW08wwGhxGKvTY4KAkOiQ0OvJO408TGi6EhkdCQeKFBAu8oXmbKnuEGQbFWxC7MlclF7OJTjoF3ONqM1Qqh94LDWwrppYk3GXrxLWfppaINYy8vVhurplcHB20cdS84VN5XalAHB229ml5nvR0nY7yaXTHe5GOFxmtCw4guATA0ILvmMPxSdpVhF/j+FVl2lWH3mFlECzdAE/RDoRd6Lb1e85DpJenNwPRek0MvthyA6SXVK9TKHbKx1wSHBX5wcDVbq959K2WN1w8Np73QIIE3IXbNJgJLoZVld5Nh98AiOzlkV1l2b54F7V4Aohc8elUuvfhTGb1StPFS36sgvRQcKPamg8Mg0Wusd8YfOTZZWeMtCg31bRwa6l6qytJ7bZZduzM0zS5YduXny4pWrv2Fl2vU9K4oo5cmQg69rmFmYy8vtVpFejk47DTBQX8+Z73g4Ky3de++HWSN14aGelWNmtCgJDQgu4O/4GeEoQGwSZbDLn8UZex2Ebszt2r74DjR+0Ng8yV6F6boJZmbufv0eu1eU7Tx5NNIb93Qy8Ghnhcc0Hpn+U6J8eSMNwwNIxIahN2KY9c7uMSwe30OuwdczyFgl0q1m41145Xqe4rWrc31OtNro0PvBRcEuysMvN/e3BC9pO3XIL0cHDD2UnBYMDKcSHBQJjhQzdbCN98mIuOV0KDZpdBAgZdDgwm8xO4Ht/Fz0uxCDrs2OZg+g7ALwq7+cSGxO0OtF5Be5dOr4IJgd4VsgKsz9KZ3tSG9pMoOpLda9WLvGW2weHkmDA6aXg4OXLNFKRWEhlEODfUKXrDCD7wI7we3XfhpfopsdW/HWpZdORHA9sg2MbvKxV1MhT0ztGhbiPSq48fXZei1LTOa17U9Q292V9saXmYtQXoToVf7rMTeBXxrH2WCA9VsLXzvbSUyXgkNml0TGojdigm8/cTuHXIJAMOu3bGWw671XmaX2rshuzoyzNCWg/6zof9/XaKDKduQXtvw5XlZepd4OytM+UsaxM29vf+a037RtvObZzA4UOzl4EA1WwvfetsJjdeEBma3nmxTYbHW+wGy+/ET/AxmV5mdEwDfz7Lr0+uz22XZBfiBOx5iBgnf0cKF+8AEXyzbhF7b8JV5aXoBMvTSVHRWHXDrHHurZ7hok+CwAPtlHBzIeqNCaeOV0KADr4SGoFj7AC4kdv/2Ms3PsHssy66jV7O7d+8xwy4Ydo0t/6CFb3wy4rVe6AdfMC0zxS0z1L7DWXqV0CvtXnPYzvCo0EuxdxdaL256G3s5OJyl4NDCN96mQuOtc2jwAy+xm3DgFXa/yWcFMLuKP0nN7twlWXYNvcguzjPs6lJN4i6z21uyYm0o8OlVIb2K6OVpUEzvNZZeUi1BequDObF3p8J+2QjRe3a6bx8xY4TG6wKvygm8H3/wBLL74Sf8BGF3k7B7LX14IbtCL7GrbrbsYqlmzg/XyaF3ZsXev9KK3w8SfE3ZRvQqopemrf9xhl7I0kvC/bxIL8XeHf2OXo69FBzwPsE6OLTubbe30HiR3T7skvmBt1/1UrF2UNidZ24FosZlV+gldpVjF0u1H1h2nwZ1W8ve9YR14ec0vXjCjgRfW7YBlm1EL0rn3gboJZ25ROi1RRvSe6YSxl4KDlGF0sYbBl4l7JpiTdh1t3Abl12THIhdirvELkIrkaG3Cs/cNnOKtkWg6f1rl40O+2zw5bLNnDexpGF6k6eZ3lFbtPVfo2Nv1cReHRySGgWHFr7tGSDpNFBocIG31xVrwq49zGx8duVsNY9djrsiHRngNs3u+TOFXkB6P/fX4uAr0wy9YOmFNL08c1ToTYYdvdp6pWiT2EvBoXVvemYIjdcEXmRXJRh4wRVrhl25DUCW3bTutZ+mLdX8uIuRAZDdoy17zxPSA0gvmOjgBV9LL01bYuhVxfTyAutC7xlTtGHLwcZexfSemfkXHpsWofEyu/iTBF7NrhRrQ4Zdud1nMbvKsCt/R71SzY+7z5DtDhxVz7bsLU9AdyG9wNHB0ovB15ZtNK3X0Kssvfr9h/TSxN9Zek3Rxi2HMPZicGjlu545SpRKMsWabTTMs+xKdChmVxl2u2gieKWayQxVy+7xZ9XaFr7pBnXqoKb3AaYXdPBdKtGByza7vwUMvUscvZCil5UYem3RRi0HjL3JLqGXgkNUg+LAqzDwYrEGQaOhZtmVDFbM7qZ7e5hdoZfjrmW39+mqxN2jR599du3aGVC0bdH03sXRAYNvlzXffRJ8aRa+fU3vki1ovkzv3jS9ZolEb2XUFG3ScsCiLVFStCHcUQ1LAq+weyGy6xoNmuthZvcMzy5ml3YFa3atIfXYOsdGBjifIsNa/xNtV92I9B5kenvD6CDBF8V7int7L9CxwdC7L0UvTaxSUYH0brP0ahNmevuVFG0q7piYmDjw6mKtVxl2lWW3PpzsYnYrjG+WXRB28QNDduU8RBd3wY+7xw27q1r3jhvRG/dpereE0SEMvii4UK513guG3h+n6aWJo5UsvQlGiCrTa2JvC9/xzBUFXmL3gyc0uyqH3RH+g5bXZzDsbuxitnmiiQzqaT/uYmTQ6K6C9r5F8cWa3hs5OjzoB191vwRfmtWToZcbvh69NO9gn9Cr4TX0nvHo3SGxt3XvdwaLQsNtHrtDll0s1pjdOjcdsuzK5em7uroOgzs23WNXIsMAxl22XVi6FLpb+Y7H0Ufq4jvJfDk6aHp7L7wQg+9SEx1Q65jeFSX00rxkqJReKtow9rbu/c5kmWLt41J2ZV9bht0eYRckU6geb14vs3v++X5k0H9/u7vbOPYugY8+gouD6LCIzNeUbTRrwNBrvXeL3V0h9NK8pFpCL7UcKPa27u3OdJnA+7eXS9iVCwdk2O0y7FKkoFJN5qmnn85GBgSgW3+3qJVvuExwZAkc/ig/OuAF8u7nWUyvxbcXLliyxe6uIHp5cZUMvRXZWdHvWg7xMJxzkGs0CLt6m2fYrXMT0gQCx25Xil3TctC2S+wOELvGdo8hu4sWtW3LAeCIhjCIDg9ydJDgS5MWEr2B+Qq9SuileUmSpbcu9HLLgWJvC9/uLJAJvB9+IuwOJ1l2P/FyL7fCmF1TqmF3Fx//GX9wNu6q417cZdvV/9/eyvdbLHpfRzLRARQFXwkDQPthBlLRgeiVlhnfnKpeQq/Xcmjl+50Nco0GYXdXDruVPpoLbtcEs3vYxl3s6/5M/mSauKvSkeEyze7tt6u2vOw0/V6h+VJ0uPMNGx1Agi/PYnpd8F1h6ZWGLy+tkqVXdlYor2hr4dudJXLFmmG3nmX3DjYJZrcHsuzaUIHKiQzd3cZ2723Py07r1dsHJjp8BJnowJPk5LYceqls0/Si+isl9LqWQ1QTZIu1imnwZtl939K7SUo1YtfF3Z/x90/zNLRdw65nu8iu/nd1K99tvghLz3x1dHhDosODGB1oUtcS+SVdaMs22zK7gOkl1bP0pnZWIL1RTZHXaOCdEznsmo5ZKbuPPF39Nk0LIsMxFxn2aXZXr27Dk4L4t0ybL9G7REcH8KMDz9mi6eXrF2Pw5bJthbm1MNFL8ypZeivK0FsRelv4XmeZmN2KZVflsMtWIezqUu2woEt7hJldeFp9Wy4D5dnuMd92Lwa8/x78RyvfbY4eDehFHQ6iA86Bq5leE3ylbPPppWX1ZenFh2zDjOht4XuddWJ2pdGg2VW7Kn9Is8u74IVdz3bNHmGlbffb+uvfcZpl95iLDMZ24T/+o82s9zr16KOS2j3zBazbKDrQpEVI7xYTHVzZtsLgy6e2/SVL7zUZelv3Vmej0uzW/1Cvp9m1B+nklmoYGQ7Acfj7XjONIgOii9dwwMhgbNeeB9YmArjuOjTfVb75qsNUt2F04ElI79UuOmTLNl5YNUNvXz1Nb8ve6SxVmt2v6AicYvcsX3ETCuIuRgaN7l71LZ4WRoZ9XKmx7QJc30704vpfd92jj8qv4T6THSg6aPNFLdfBd9Eijg49fvC1ZRtNSwy9FUvvApWmN6rZSrOrhj+pCLv9hl2u2nx2/biLkUGj+603+IwJjgxku8C2u5pt9wGNbju1y/iPx+HrIDTfI2i+oPHFOae+qekFjg5/zS3baFGDo0Jv3wJDb0VFeqdeaXb1pr5D2K0Iu4ncfNgr1dh2AeMuRQaNrpwxwZFBEbr7pFIztttOwUHCOSjffOU9Hj78Ea/nQqT3QaK3SwdfkOjgyjaaVRkRev9SLaY3akqUYVe9L+xWhN2fb6WJqVKNI8Nx2Evs2viHtrsotN0hY7suI7ZcYOWZ7z6bfGnOANL7TYoO4EcHW7bRrCQhehNVVZZeFemdJmXY1dmN2D3bd/ZvxG5idlYEpZofGcDZKtku+LYLbLsCRluI38YSXiNnvouM+aKOrx8YWLgwjA49pmyj4Et6mukdxJtPCb0qTW/UlCnDLroJsasrEGJXDk63cVfpyKCCyIA0nLKHAty+T/m2q4zt6i83tfKdGt3nVsg3XxsdcM5HcHz93oEwOuC5mXvMgTq8qITprY6OWnpVmt6oKVSGXWyiIbvJF76giN1LeKJEBs1uJjJodOVTR9u919ruA2i7m4zt3nTT8vWtfKciuM9wK+Z7GM2X6d0nf0F08N1P5uuiQ5eODtCzx0QHVN3Qi9GB6VVpelv4RjtAWXZ1qUbsou0Su/wJ2FKNIgO4yADMrlzAVl2s2fVt10iju/75Vr5TFq7TfXBp2nzBmC/POXxYkfna6EDB968g0YFmJQ8JvRx8B83uCp/eFr7RjlAOu2cNu3Vid9CeWaEeobgbRoZTwi6fTsyRIWu7y5evf/751l+FhP9S3Gfc15gvGPM1c7Dli/QOhNEBg68yR58zvSb4anqraXqjplwZdk2pVt9VJ3YH+bpNFBmIXRcZrO0ekNOJC233Qo3uWmj1qfBmhaz5LpHowOZr5hwAiQ57g+iAwbdnD00aqRC99ZHElW1md4WhN2oaJOz2W3ZNqXbJJUPEbuUKmseR4XheZMB9x+bkof/4j6E820V0V7W44zDXrFK++fIbEMJzokMXRQecVEuY3ofqrmwTenXZxvRGTYuE3Ypl15RqGt1KTbPb/x2cBmS7YCODRpcv7bVIs7tzp2JP0ujm2i7FykP7WvpGYa5bLTRfh6+OufAoTtGY4g0mJDrsP753r40OQNEBJ1WrSO+oiQ4+vdR0iOdZTqOE3cpZYTex7A4+++y7mt1/JSMpigxku7oSp4PO0XaVtV1wtovo7lvYyreJ/Dl87zP4GvPlOQ8C99IOkPlmogNNqiK99UrF0auEXmmZRXqnUd6uCWRX1S27lSuu+M4V/1rn86+CyCCVGtruPs0uVmo0CT96y+5ytN1uSgyI7sJW7iXmwODjqwLzNSv/oLNnjA7H9yoXHXhJiaa3mkh0oLLN0GsbvlHTJmFXl2rMrqpbdvu/c0X9nWpljOZlIwNQZHh5D1Zqah5N8m1XIbpiu4iugaQV4nVSuea7xHUa2HwfE/P9SAXRAYXXO9bsVk3w1WWb0KvLNmn4Rk2jhF1dqgm7WKpx3NW2q9mV46lzbBeM7c6b9+K1OCe03bXWdg09LZLdO5FvvjTnsLgz2F9M4OggxzrgnDMJ0ttXtcFXl21ML5kvNXyjplXCri7VmF0q1XTcxchQGdPsbiV8ZaeaV6nts7b74rXX8sFWge1SoYaJ4QV++D8faNE7BI9ex6cxX56CdRvgGvt1m8K6jaIDTaojvWS+FHy5bBuhzq+hN2qa1WdLNWaXSjUdd98h261uFev1IgOdfIuRwdjuihVqk52EtiuJYd8+5dB9oEXWy/vW8s33Ui80HDYXWnHR4TBFB8XF5hjSm5joYMu2EWXLtta8v86WLdWEXSrV6swuoSsntamgUnO2+4RGd5OcQqPRtbZ7CNH9IXGA6IL6USve3Ub22/vgGxl879P40lovFqsNzNdEh+N8ulMl0fTWOTokSK8JviOmbGvFu4sypdolJu5ecYXEXWa3NkLTPNvdx7YLbLuA6PKef42us92FCwXd/yR0f2RuPDStOrSR48J9Dl8vO9AUgMWLDb1p81UaX5yzoa7pHVN1E3wTG3xN2daC9xalVFCqUdx9h+IuRQb92YyMUHSw7Gp0X5YmA9nuli2KTlNEMbqrbGI4ME/b7lWM7vDnpv+tLYdDjC9lhwy+OGUAv0mbrxJ6gbvA6itIbzJmgq8u2xIJvqZsi2qR/FLNi7uKbHckSficcLya14HQdoFsl+8ORIftmkJNEgOiOw/gRUL3cy3oOMByMPj+F2TMl6cQvUfzzNdeSztBeusUHc7c4aKDV7ZFtUyuVLsijLvI7sGDcnUnjgy+7a5g20V0b5LTMblQs2F33lWIriJ05dKK0yhcYcR3I+Obzg40RX83gA+H5gvGfGnzYJfhK2F0SFJlW1SrZOLuFVcojW5FIoOiyKDRZXYVRwYltvtEYLtr1yo6bJcSwwvI7oF5/4mJ4UVMDC8Runun3XqZR8LXFGkevjSjG78bGHDmS0NM72NmhelO7URvzdCrowMizMF3mt9WVCATdxXZbsKRQbObVNl25ZQ2bbt7rO2Cs91uje7zfMNTiy6FXQjQnW54YY7Q6+Nroy9PwVsQQNp8lTFfmjOk1Id1prfOwfcOvL1onyaag+/0vquotGoUGSTubrVxlyOD/uD4EOvAdrd4tvvG8ysMDoSutl1JDBrdzxl0p5tegDkGX/3/Rhd9v+GHhtB87d7kVWZtK2poaDiMDmfIfPskOkzre4rK0bsYGYjdMDIotN0FC6Tbi8ecG9s16KLtriB2D+GUHxK6/+mHXYvu9MJ79CgE+PrR9xu8JnPB4CvmezQwX5xS0aoP5UYHDL6x0dAOcnEXf3KRgWzX3OIVbVdZ2wVnu0s0uofW0BxG9yobdj10Yc100gs3+vh62YHwpRlqLu+zYHoRX998aSma3WE0X44OCUaHGkcHDL5JZLct5MfdVGRw5wdodJ+AwHYPU2IAje4aRRdQnEfovmjDro/uZQ9P3/u5SkfuYnxxBl0XRePrzFc587VdsgrpdCY6SPCdvjcUVSyODMSujgxVFxlGmF0+0lqja21XaXSN7SK6F8DLOGUeoateSiUGRPdhWDZ9bwiy+NroyxPoyiiqyHxxSg2BJfOte+ZL0YGDb1R7KC8ybDW2299/lq5DAl6h1i2FGtouofsyQ0HovpSL7k9umK53c+JEiC8E+NJbeUqupxZkBzFfcwC6oxfNNxMdpuvdRI0ny271IO1Uw8hgbPfsLrkDqQm7ZLsr0HY5MSC6Ylc/CtBVPro37Jum1PsTWJ6L73LCl6YAPGXxdQc8sPkeNZ0GxjcR89XRoc7RQdM7puKVz9tLLjKg7Qq7b2l2q1XF9PJnfFO3JIZDhxTbrhcUS9Dt6ZkeeuEnEOALAb40A1dN40vZIWW+Gl+cUknwFiledPDMl6JDVDtJIoPKsd1q9WQNf0rZrlqz5gVju3pgP075XIDumgDdK6YFXnxxH98bA3xxxm5ZvVR2YPNV1IxIBisJ3WIGvVdzPEzm60WH6XgnUY3KRgZtuypluydrtTrtCNXoOttFdC9w6O6vE5sBupcF6H7+89NBL6+PwxcCfGnKbnD4gssOYr6osWRwEM23GpjvMNZtegNtiIG3zTTimrsjfLjJW/1ku5WTGt2H+NqRGt03dKG2RBLDyy8/AngEGaHrn9Fo0IUA3blzp/5t6FgT4AsBvjhjzSbB9zVN7zdMdggOlqwMjml8K0OB+SoXHab+bURNTBwZcmx3qP7Qrl18L9JUYmB0Nbt1+txpV0WA7k8CdB/eN/WXIKFU7uE74ONLM65ds4nwVYyvXFDY0EtT6pXBwbEkGRxi803IfIfJfD+sxy5Zewojg2+7VbZdpdGt8o58jS7ZrkkM89B2FbG7Zo054sVDd1+A7tTvJP43PvbG4rs8wJdX71rCd/dGje9rr9nsIOaLU97Hy74O1nLNd1jjO9VvImoSItul7956i223QrabJFVde9NnxolBs5tKDIiufPQl6OJdtadWK1Z8oxhfmrEeGF/A7KDQfM3BZogvbYa+9zW+lUpgvkroxeQb1YZC25XIENpuv0a3XqcbXTG6F5jEsH8//7ld4/3RDdC9IkB3qq1Xv0iA77IAX56xnvBdg/huNNnB4EsLGUn6NL4p803IfIeH4wX12lWB7VY82x3S6J7ly8JwYnjEJAYfXVuzFaI794UXpvQNLFtWgi/NwOgr+C7fBDY7eEf6Jtg07BvxzHcIzbduzDeqjfWWEtsd8mxXo9un6AIFL/jo1kN0xVhL0P3pT6d03TWsJfjiBD5c0uALEn0V44szxjS9hK813wTNt0o3skuSeAxvG+stHRmM7Spnu4juIF/vn9FVShKDjy4oOnasBN2pzQ20DkX40owvgo+vZAdQrzG+OGPBmCJ80XzfR/OtofkqNN/YJWtvBbaboO1eIYkB0aVrTj9C6GYTA6K7kA8dK0G3u3sK114OIcvHl6d80eCrEF8bfQlfHE/6Fmh83+fs8Gk0X4XmO2TMN6qNReiK7SqN7pAkBkT3igXP4JR5CtH1bVcZdJfxfgAoRhd3e02V9u6FYnxpBtqvh6+JvhsJX5pR19Ua4ovmq7LmG9XOQnSVtV1EV7HtIrrP8J21S9CVWFCC7hQGh/nzS/DFCXRVKg9fG30ZX4WX768TvtZ8RzzzjVfHaXfhiS+e7Spju4juWT7Ve79/EX8I0JVLiUMW3S5Bd/PmqVrzl74AxfjihG9s+kmAr4u+y83BkkktIXwpO1DhNvJpY75JvMta20ujS7ZrEgM2GdB2DbpKpdn10QWgS+8F6OLj3SDowqJFU7TiAAZfyOJLE76xycfXRV/CF2fUVUL4UnZA86Xs8Gky31o8a639hR8g2a4kBqWGMewKunQEhMOW/gnQJTRUDrog6Pb2Ts16X4HnsBO+u7P4mrX28YUAX5xRPVtnfL+i8a2Y7KDYfFU8DnIGSKPbbxKDGtLoXoHoErsHD45Slz5Ad2GA7kvscll0XxZ0V2zZMiWrfeiQwRey+LqVdvg+EuBLy6ieJXxriC8VbtjsteYbNQOk0XW2i+ii7Q4yusNfwRkhunMCdE1txOh2OXQXCbpTU7LdcM89gi9k8aUZ8yDAd2OAL06o1QVfMt+vSHZQZL4a36lY66hmixMD7Q02iQF3rhG6X0loH3IJuub6OYwuOHTvEnSnht7bbzf47nP4mt0WOOGii+YV40uLGKrVCV8l+FJ2WEDmO6LiJfVmiBjdQZMYFN524eDoKKE7wifCB+hCgC6zadAFRBcI3S2C7pTA29Ul+B4ifF9CfHf7F4WEEF8I8MUZlf4hwreK+CYmO1TIfOPlIGeO+BicYUwMD3FiUKPDFUK3f+fHOFaCrhx9I+i+7NAFQXcq4NXLFHzB4asEX5xAubYIX1pEvdJP+I6paiL4fkXjS+YbDyabWdK2a8Ouj+7HozRcgu7/+384waC7CNFdYU0XZ5082fS1peUivppfwPSwj1+K8OUJJfjihHpS9/E12UH1Eb5NX+GoqROhq0xi0OiOGnRrNXKhZVl0lwq6XXzPU0H3riy6zbfe+bLsuWy/jO8+wZdXBgTfFXn4avXXE4PvUH1MskOizZfwbfYKR02dhgndh2zY9dEd4ns3laDLcBp0t2TRbTq9OuGaF7D4HjL4urUtwBcn1Gr9Pr5jEn1VjfBt8upGTbEEXUkMHrqDVdrVdH8xugKMoOtFXZ0XCN1XXmnyymK/S+P7gtgv4QuCL44fsJf9y8GXF5EE+JromxC+TV7bqCnWQ3xnRxN2fXS3ygV0MugeEHSFXkE3bboa3VWrmruyGzcyvjY9zMXwK/jihJdeKsEXJ9RqIb42+hK+zV3bqKkWoztqw66HbrVC1guC7lKH7nXCAx+/kEKXTbeb0F25sqkri4eFaXyvsfar8e0SfHH8gw8ezeK7QvDlRVQCfF30TeJRvDNSGt2KCbsBurKntATde+7hCRZdbK5RXnh11aq9K1e+9FIzV5ReYuPGjYvFfl94wdjvDabJa/Ddm8UXJ/zmNyG+NvoyvlEzTQG6KkC3j6rvEnQZCRt1eTaZ7qqrEN3eppZsfN49DGh+0X5Xz5/v8MXx//nqVwXf+Vl8aQm/GwzwrQf4NnFNo6ZJAbpDAbp/+hPNEHQPZNHtep7ub+WZbne3mO6TL2HauO66Jq7p0aNrzOlIaL/XXLNa7FfxFaYADL6POnyV4IsT6vXfBfj2B/g2cU2jpkmjAbrVAF0+ttWge51D9x5BNaDFnAAAIABJREFU1+6T5S/d3a++umqvNd3rrtuzp6nrivha+128+JprdHog+6WX/+53BV8gfA8E+KKGRgJ8kwDfpq5o1DQpQHdrBl2FR9+k0b1M0IUnnzSLIdN9ddVVV4npvkboNjE30KKOHv3HmjVk9QMDGl+2X95RPXeuwfegw1cJvjgBz/Hx8a0E+DZtPaOmUTsDdCsButxIy0H3eUHXwGlM96onn0RyyXT3eFX+ucsuzNrvwACQ/Wp8eYLgCw7f+QZf1ONl+DZrNaOmVwG6lQDdMU6CWXQhi+5eNN0nMS5Y09WTXn+9SWsJrqNB9rvG2u811+D4hRcafL/r8FWCL06o1x8P8E18fJu0klHTrgDdvgDdbdtwgkH3HkTX5AVGl7MFocum+9pr1nQ1ua83zXrXrvXwVUf/IfFB2+/ixbyOgq9JDxpfMPiiKpUA38EA3yatZNS0qwTdM3xPEUH3MocuQQRJcsklOE7o4kOvvcbksukuaV5u0Mtx+NIy/yH2O0BXeFr83/+N+F7o0oPG96DgixM0u8X4Nmcdo1qhEnRNw4HRDaIuofvq4cM4gR4i07Vx4XXGrEn0Ll6Mywr5NfaL4zffTPgiv174FXwVvaUyfKNmrrLobvfQ1RJ0XdTV5L5C6F51FY57psvkLoHAJs9V/QCIL/KbsV+aMDBA+G4Bjg82/CK+OI6X02N8R7L4Rs1klaDLeyoMuhx1gUz3TUKXnZfQDeOCucfvG280YQX/8heNL/MLIb//+AeO628J3xvEfrFzxvb7Vb7nXK0W8Z2lykG3LuhywwG8qKvRZdMFQpedDdH14wIYct/42c+asIKbN2t8Db9+fJDxRYsIX3D2q5RJDzhewdN9CN96Ft8mrF9UCxWgqxBd/EgJXbZekxcAD7sR04XDh3txtxqPq3RcQHR/9rOf4Y1NzlUwf/7mzdcafsP4QONHjyK+WL2R/W4RfglfnJAkBt8K4lsP8D339YtqpQYF3e1ZdJ/GG2wrdl003Vfe1OiS6R4GRHcl7wPOiQvws5/Bpk33NyH1Ah1GFvJr4oOMI76LCF/Q+N7g8MXxYTxVjfBNHL4jgu85r11Uy5VGd0zQ3XFSDhfTnKDpvvkq3vmBTPeF7m4q0nA8NF2P3GaUbLxQ4ZfwhcXmtwTHf/QjwvcZsV89egPbrzy/UjH4qiy+57x2US2WQbdu0dXkMrr8d5XQJdPVQnLZdC0/AbpILmy6//4wmE5aeHsBeI74Bdh8reHXM17G19qvlrFfWsDIiOCbOHzrBt+oGS9Bd9Ch+7SgK95E6NLdopBfY7qIz3PP4bgjFwy5j0Fz6N23T+Obx6+yqQHxtfa7yNqvvWKa4Mv8Er5K8D3HdYtqA2XR1eQ6dJUidNl0X3jBkgvPPfccXxGSUBJyN/nknju8hw7t2zfg+J3P/PYjvzR+220g/JL9PvOMsV+NL47TRa0QX5seanjPH8L3HFctqi0k6HpRty7ojtIFSAhdjAsvvGDiApou9PZefTUtAB/Q5JLpCrmXNik3aHwtv889x/YL1yK/Mn7bbVy9sf3CM8+Y+ICDFYvviBd+Bd9zXrWoNpCg60Vd/Qf2JKI7avYRZ0xXk4vouj/eTO5jsM4jtyn0evzutfyqa6/lF1aIL/Nr4oPYL47zcZ59d6pU+CV8o2aJcqIuocufMaHrk0ume7X+/rLLcFyTkk9uc+BVzO/AwDzLLy/34v37Qfhda/g19ktPe/ppwjex6cGE39hqmDVKRV02XUKXj0lXiK6JC8CmC4SuUHT//YbcFLrnBi/8+c/uB8fvc8gvPrRlC+MLbL9rXXx4hu5rpAklfI39uvAb2Z098qLuSZMX+ghdrsmt6abJBd6L9thj+eTCrY89dg6rdfPNGl/H73qfX3wAQOOb4ZftF8cJ0qefTsR+77zTC7/nsFpRbSWbFyy6lUoyOFgfGTGtXiYXDLkg5G5iStYVkXsu6OLZyzfn8DuA/OIPf6VXIX7B8LuW+P3Rj3C8XyJuVew3Se6806aHc1qxqDYSo0s71BBdMt3BBNGtVumyBgQHmq4jF5BcuJfpzaB7qyb3nPPu1q1Lly7dqPmFDL+8Uoyvzy/Zrz2U2OCbiP0mYr+xXJtNcnkBL/jJplux6FJJZsm9zCcXvH5DHrnnciabXqOtW7eqXH7tixp+TXwAsl87VePbp5FF+00Sa79xB8Vsks0LffpzHqx7pism1dsLflyw5Gbh1eSK8W17XaP7wAPnsFq6gjw5lsuv1ny+wmnAL3932204bqKBTQ9VD9+oWSUx3WQwSZzp6s+adwf4ccEnN6T31pDcB7TOod/w61/jv47fjZpfcPw+9ZTG1/F7xOeXZ9jdaGS/iC/Zb+yTzTIRumS6+tO15Fb6+/v5tkEG1E2QFl/XIyB3m5DrMJqkfh3wq9L8PuXzC8zvxRdfLK0GzAaJ4be/3kfxge33nFYqqu2En20dTbciQZdMV3/kg3zcaxG56+WQ9FtvBUPuNrFccy2oSa7R6dP0xfA7NjbG/G70l5jPL6+/xrdC/PLU/r4+kx4muUZRbSpC1zNdJrc2NDTk5YY0udDd3W1zA/4r5IZhYtLrdPo0A8z8KuEXLzWtZQMw8zvg84sPY08hUSG/bL/VeF3IWSZC1ye33lcbRHL7vVZvHrlw5AgvYZsjVwXPmNwK3XmU7p6W5VfGwWsAa373efziQzrx0A41zS+lXBMfEN/JrVBU+wrRpa+KTLemTXdMA1Cvj3JGDMjFA9LZ5o4c4VC8bZvywoI398Ak6b3jDo0vAXzaBAgeEHyPHYMifvHnwUGNb4341S5coT8tPLMv3j5l1olNV9m4YMmtpKwXb6JuyIU+jcLOnTieDgsC7qSt9/XX77iDAVZegLDD+pfl2LFjG3P5xR908TlYMfya+BAvqzebZeICkjtSx+v+63K9RjccKSR3px96s+ROFt6entdfJ4CFX2vARtuK+KXvhocRX+S3VvPjQ8wMs1REbm1ojEwXycXr19Zq38+WbLoowr++O3eu8OnMA3ey97V68803e3oI4DuCAJEGGPNDil/8d2RE49tv+bXxITZ5Z6f60WOF3LpPbr9vvSlyb3TemkfuK1qTs96dO//2JgN8ZRAgVApfw+/G4AAePWvE8evFBxWbvLNTtdqYjQtIbkXIrQ0P43BI7gpHLvBVw/LI9YYnqFde0YGEAEZ+rwwMOK1cfk8Lv/39QXyY1JaJantpdIVcMl1L7nDy/e/jOJGIpTqSe+ONBly83CgP54K75sjDD098XcS1kd+/cYDQAIsB5z4BLyes+d3I+DKklt8g/k5q20S1uTS6ltyaT+73+QYUueS62HDAI9cMa3AfBvCO8mpU7nfgb8jv38SAEWAeznmO8Ivfnj5d8fm18aFSi3e7nKXCo9ApLhhyE03uyJNPPskgaHRXOHLXWHJBHTiA48KbBfcIg7sWfv7zCa+K8/DPaH4FYDZgHL7zTvMrkyu9vqc9fvEEChsfJrNhotpfeF9TQ64y5NIpuNzqXbHiRkeuA/eArdheMSGYwQUC9+eTqdjkhA3hlwH+GwOMw6+/fuedBHD+syukxPB72ud3shsnqr1Vp8PIDLkjQm6/PbIwj1z8Mu+WW3BYHjyiyWVwgcAt9cgC6adcfXUa4L8RwDj86PHj2AS+s8iAidokh9/+eA+KWSsmN2FylZCLA/bIMhcWHLi3mF4ugXskDS5dFm+CKyLPDAH+DAGMw2++qfElgPvvvPPNPIAR1lx+z20DRbWvfHKTihyTUxkaGpIi3VouNxbmzWNwTSuXwKXrjwbgYu6d4Iq88cb1ZglpgHH4ww+xB4wAv6b5FYAzCzH86mLN8ntu2yeqnZUkI45cfECTO1Kz7VHvzziDaxoLN9/Mw2u9GRbctZNx3jfeKAAYh1et+vBDAvjRHs0vA1xgwMhv4vEbNWtFf1YNuRUhd5cyh2JZcOcF4N4srdwCcPOoKhfwDpA8gGn4wIFVqwhg3olBAPczwJllodsKv/EcilmupN+SO1Jjcvu0diHBisGd58AFAvdhdFwZT4Frz3GY0Ero+XjvaywQ0wDz8FcPHCCAX9H8CsCvEcD5y2N+k/54XMNsVsIfv5C7i8ndpaX4poIELjhwjzC4ePtJHA7ApZNz7qOZGq8JrYawindvTwOMw1ddhd8hwK9rfgXgHgIYh3PbYZh2I7uzXRVHLlsugnvmjOk3mFaugLuWwJ37A+u8Dtz7LLi55VSZ6O7xPsA3WoD5Za66igD+qgb4dQZY9sLhMF6yNfZzO1CVigbXkCuWq8FF4bCgS61cD1yD5gX6sX0huJONDS8FAO9FgG98g+/sJo+GAL9CAONwgrsJCeBmbpio9pdGd5clVywXtWCBuVQvtXItuMZypRumwb3Pggu+JrISXV1d/KQQ4L2aX14HKwfw6wQwDuNebQY48tth2rXLCwsO3KS2YQMOE7hrM+CabpgB1+FFrd8J7qY4ceJEVwHA9IKhGOCvEsA4nCTDwwxwPQaIzlIqLCxAcjW4G6SOt+D+IAAXLxhJP/vifRaT2EOsKzHN7wmwAMNL/q/A2qCbHADMz0dwHb/RgDtGXlhgcGsMrlyqAwjcH9C3HribIHU2BYHr9hCfOnVqAuugn4CtsCMIMFiAzW/A5cuXew3kAGAc3sYril3dIEBEgDtAFtw+BrefwE3G5OCcfHABjh8/TgMUikEOJhNuT52akPN29fT00FMR4CMIMBiA5SU0v7kA43C9XpErn+OuiYpvwE3dTlFtKAJ3QV9Nk0vgVgXc5Fe/4gm54B4He3jDzy24xO1mn6yGpEMK8ssEE8BHToTwoi7PcWAcphOeDcAVBlgMuNmbKqrdxODiUb0Cbp3A/ZXsWc0Bl74uXLgQhwNwN1tw4Uo+iLwh6ekbNhiCxYLlcDUcpjsfAzycAzAO799foWtN1CsO4AoD3PRtFdVm6iNw+6uaXAY3YXDlqN7PB+CCAXfhz/l0CWe4mz1ur7xyIs77xz/+kZ5IBPc4go/whaV0iDhsAH4YAb58udfv0Jzu308A9zuA+eje5m+rqHYTgVt14FYU3zBShwkcNuCCBbcXg8Lq1atxFIjbzSluATbyuWUNadmyZX/8Yy7BOKqXRCm4ywL8MAJ8uXSa6fAbAnhDhQ7qdABPwbaKajMRuHWkIAB3QWJ2U1hpbhFcWI3kClsG3IDbjXDppZc2+vq3fvLJJ8uW5RIsr49L5EaEA/hhzS8OVypYXgrAGwTgCgE8FRsrqr3E4CYVc4teATepBBfcY3CBwPUjZ5pbvE/QpXy/lQZfX89Efj/5pFsDDAHBOCwpotcC3GUBxmE8Ei4NcD8DPCVbK6q9xB97GlxEAEcR3F4LLvjCYcMtaGwdt3a4AR09evQpMAR3d3d7BOPwzp1gUkRvLwJMOzO6ZPTk4GC1lgZ4AwE8Jdsqqs2UBbeOJZz59DW4gOBCqAsuuABH7c8BtxPZQbxv376FeGmcpxDhT4TgbiJYXoAu7ocAK7q/FgKM+5NxtK+vT/M7WK1mAW7+hopqPwXg1h24u8wR6TncXnCBiw2h4ZqbsfBtihuQrvdO7UOCFxLBTzmCcfQjLVqgAVgTrAHu1fzi8NatW/HYjJMnswBPwZaKajvlgJvgAQ8ff/wxDvtmarl1wcBxqxy3l00gNqxbt24z6tQpInghEfwUEoyjeDn2jwzBCLAQrPmV52t+t26wAFctwM3eTFHtKLzCf92CmyC4iQb347q9yrSyhuv5r+yHMJgabmVUegXjC+PtOhRogJeeQoSxj4wEy2IxRXQDWAv2Fl8/eXKUloIAb0CATyLA1Wi8HSMDboLgJggu9kvriaM3NFww7QV5Pj9osLX1VWPW+7IWFWg3IcAATPCpfbILTzOMjxqCQQgGe6tsze/JUSKYAN6AAJ+sxpuodIo0uIkFlxr9fGiLDKe5dT/gKPiyu8fs8Li6RevllwXhm266iQgGIliPnpo7dy6miKfoYUMwfCRLr9VqfBiDAVgRwBtO0n2VozpACG5iwOVjsujxsNMLPrYAiwRPD1xIqaEX/93vfkcAO4RvQoTl6UuXLkV+585doQF+gbzZEIzDGlI8MKNmARaCN8RmQ6cIHbffgksP0ZXravYS6SG2i2xMkOEMthOAF/U7JDhEWAOMIwcOHNi8FAmejwCvWMEErwPpReikgCnBEKx/6xDg0WZvoKg2lgaX/vrSD4bbWq2eviXbIuaWq7K1cnRBPrh66qIJrgUR7CGMj6EL44HqmxHh+fPnE8EriGDFp1Bgs8EnGPNO5LeDZBpLAbf1+iDTa1hcZLoJa9ea4xKVysK7SOY25ry/fOyxx4IHiGBCGL9qhh+76SZBGNsRSPB8JFjWm4UAjziC6/FY3o4SX+E24LZubj6JLHLz1mHrgkEetgAbz9Nq4HVx7mOk4OHfyVfN8Hp04ccswtgSRoJxdMeOHbRLIqkaC7YEN2u7RLW7DLc1w63cdVL+/CK3aWwB7tbC0Vxsz8Obwt/awEu75eUgrEBHCc4R64lgg7AG2Kz3DiS4SnfIrnoEN3PzRLWzEmO4iK3ldnRQfsjDlsElBdjqL7eSrmzsZIp06Mgi/DuSRfgxQRiH5JCcSpIQwVUiuIoEN23TRLW9BFvL7SByO2b2sBZia4c3nkfDDtsrbapoRJlyzwDsFhIiLMOaUvqDIQQnRHA1ibsoOkqO20HiVgo473j0XGxZAbYBgxNdjcyTf6nlL8ohbJ5COWGbT3CyI8LbaUJsBxFbyy39Md6BPxRhyyJsM+bZOLzvvJN+xD4Zv/7yl3kIB/MxKGzbts0juLFXjpoNQm4TufyBMtjyH+HC52z6nhZ+k8ttg/DirLP03TvvZCFWr5ibE+YgnIKY+g3bCOF4WE5HyTNch20BuJs2EbbfC+xxsvS6JsXZswjxO++kIeZbY2YQxqHtWhwkzGTq+eLt4aM6SznYBldNwjPgNxlofTrPBV6cdOmiAGENcdaFcSxAGB/8k9b27RmEY2roMOVhG3L7vWI8zxFe1qWXXhogbGa8k5n9irfkJPlTAcJRHaMAW/toJXVc2UTg/RfUuK9L57x7z6Izihb5Cz5I83wrNqM1ewwOpoUA4XPfIFEzS/6F6eQoh3rm2Jxx4f0XUWPOi+dSnlgmChDGURcnDh5EiMNAjCtHAAvEfJgDIdy8jRI1kySH5tDuNrXLnoQ5LrwBtFo3md1gpaLu8QlRALFd8KIAYQ1xhuC6Xl8LsW2aRHWS+HgyOSQLsd2VNOa8WWi1GnNemnS3KIAYR5do2VcKEM4siBEWiJu6WaLaXoQtfYfQ8mlA9QRPK8fHcrl9BGVHA2h9tMt0aTA5gNgueEmAsDuFg1Y547GEcPM2S9RM0S5zYXH9L2LbZy7bHML7iMjimYUWnnnmmUbopTmXXho+V9k90Xjsrn04QBhHaWXNWUBTumGi2ltEAsGL0PJBAnQWvMu8AbQ+RQ7YZwy0DVov3pV11bPPgkB8aXARCPVl1HyRg9iHt8/8vsmpmBHiThSRYI9tYWx34W12hnE0Cy0CRFDhcBbaBuGVWasEYpRAbEe/LAohxuGaARZ/30zSqUWCO08BtsMi62U50GqK1qAyw6yLL24E3j0ovOmlk0CcWWwAsVljqTEZYko6/jn7UR0iwjaAFrmtmfJHoGWOCNo1CxdaPC2wqIk470pUd/cegRjlPTEIFQHEOFqVS+OkIDY1ZlTnaFcWWtvtVYInAovK4JmFtkF4n0MdP75SIEYJxPZF9+8PQ4VdLO3BrooCiKd0Q0W1obLQ1vlqobSDOAutHwxyuW0YXqPjJIEYR7+DMjfC2E/yQoW0dQezEE/pdopqQwm0bL1sY3196dBbEAxyqF25shF4ZfJzWYhx9J9Qt9zyHYGY76BFDOOoBJya2zcxKhBP6XaKakMJtH1c9kgHysKbEwzmzKGDJHHUAouaiPPmUC8E4yhx+v77/yQQowRiHCXHHR31U3rcwdahEmhNYGBq0847h0TQbvLwzELbILx0bdN1eQx7L7pfIEYJxN4iBgVilNcfieokCbT8A8M7OGgjpEBbTtmE4ZVJ6zwp74k5yxOIcVRKNH95AnGzN03UjBACi6r4woFyPPMeboRead36zzMMa60rf9FKVlO8daLaVVloK3IdEhwt5sijV7kHlNrGKn1NWQJduvqCAGQcPcAqeE2p1GqR4SgVAsshQvhQjZ6nxrzSYWBLrmOVvmbO0hhkutHQzawDnryX/BOr5ivC26EaCoEl7WLhcA5nnrcuCYAl8S6H7tLX5CLs/VI7h5s9CcPeIv7kyf2uRXWYQmBJ2dxQ4K0BsMtJN7JKXzLgNQA5MxqAjKNvsfzFCcNTsnWi2lohsCQPkBxvfYGFo8t9YA+RsqEiqwdZXV1yT8vQect9WfSWp6naMlFtrxBYkue8AbB8tIFH0iEf2NWrvRsUl77kChYfpeaDTHe3LPflHEWGO1YBsGMkc5yOkiO8DLC3kxjS1Ti62gfW7MgdH94ATx9kOuZRvn2RlHFe7ukNli4/qlM0FgCb3lV1uw9shqTjAbAFf+GzkjmfIWWexkdervGhZpBfxFGBl3/XIsgdriywvMu45BRMy1nwQC+pEXj/neU/mUH+DI5+xofaB5nuRyGHkQ168lJOVEeKeX2IJMem48Pl8PYGwE7UeVkByDgaZJHAnXH0JMu/wFpMEh2rhwJgSQdZODoB5/2Gr9KXLF/oSl+ZKjDYIeGDvGMKt1FUmyoAts8XjgZoPegLRwNer/ZV+pIT+I0ISMbRuFs4ying9U5fOBrwmsHzCl8ZCgs1AXjLFxoZ7nAFvPrhgTJvwGs5Z5t9lb7kpb4mCG9S0BaJ6kQFvPr72ah83+1rry8cDXht3Hn9Y24OBCTjaDnagSLJHa5RXxkaAl4zJN3ka5Ov0pe8wVdmoeVoR0U5Bbxu9YWj5X/Dgwe+5qv0Jff5mmBs2O5rijdNVLsrw2ugI74myFmhJvAb8c++MguKJHe4gtiwwBeOBiRlSrKjvhqHNwgYE/yNqPqa4k0T1e5KCoWjATy9vnD0dV//x1fpSwZ2mqkCgwdu9IWjwSkUwS/eFG+nqDZUOQ1LfU3QJAtV/rTggQd84WjQD4nwdrj2++r3haMBSV2+cLSrUKUvub5QmdFHfWUWFHdSdLj6CoWjywqFo0sKVfqSlxRq/NE/F2qKt1NUG6peKBydwF94/4zJm0tf8g5fH/vC0QWFwtHThZri7RTVhiov2D4oFI6Wm2ShPluo8Ue3FmqKt1NUGyow2wy8txZq/NFCTcDOM6P+Wc67YubtcAW8lhdsGZJWFar0JRcWavyXDFY3wtvhGiwUjp7ylSnJDvvKcFaoc3He8oge1VkKrCxzSOQEOHveV+lLBk21CcIbmG08qizKKfN3+FxMslDBzPt9ZUaD49Zw9D1fY76meNNEtaECXoPdbTga7ABuFry3+Cpf6L/5wtFqoaZ4O0W1oYLcWF6wBcfhZEYbhzcIGOXwZl5ym68YGzpcdxQKR8vxnCS85U8LEnFwyxUcjd2GKKfAeT/jC0dbAG/Aa+MLjepADfnK9J4m8Be+cc7Kz1KbwCnJMTZ0uIKiJyAZRwN4Ms2web4ah7ccz/LfiBgbopykOmOzzZTvwdmQ5ZwFJJe+ZDme5aOxzxvlJIU7XzLJB5liw/UshicgGUfL0S7UBODlU4W8ncc5vMZrlXWs5MJkbGU+yHTxr1/48kHOcpZBu1DB03pI3ok+m3xgv+vLW4R/6624e7hjJSbGAPggU4j8vyy+AHVAcmZBjTtvjw9s5mkBr3wZtGxs4NXl7+NpQB2roPbxQfYPRn+b5INMV9Gf5KnnAa+Zw4C/4QP7VVIWXuaVVyvuHu5YSWvBv3O257yyY/gJkg/y2zj6tg914yQHvPqQfhVHv+oDe4zkwfu2D2w8qqzDFXz0Psh0Dpucw8BnQ/ogP4GjgYX6IP/f0peEHFd1eB4LgE2PBrzGHlmHS/YF+zspvNEAHh9kOtH3xZy7njjOChXMDM6qz4yy5JZZOBqbulFOUu74BzUU7aTI4Ck37uHLkwUgl75k3mUgMvAyr9xzkMuaFSyukdsdR81KBRVQADKOlsMbPOCDXH6hvZylbWHh6MIAWP9ifN4i/GPLohl3rEa0xsaG/B1XXu/pDKsReDOjhQqA5e89b825euRaFo6GwEqLJLbKOlMCwMgIQ4wa8qyM4fnlGU9Ng9f3VrmXpje61pM89KpbX26LyC+Z3EVuqjdVVLvpaVR4yIBAjJlX7uHuY2lAxidPEt4QWP+WxbhnLgSWqfXuusnQKv/Wh/V6vHN2J+tpgRjlGe/dqLlzuz0ZhvXoL1l5DJe+WAgsU7uRhcMhsHIvK2vMAi33Rcz93mPF1pHKuee0gVhZa71bIEYJw97oLz2pRuBVIbCkV1k4GtxFMHMveYGWFxT7DFE7dhTcOF2uo+R7pECMo3NYQagQhssVAkuS9hmOCrShlYcXkQqBjRVbFEKMykLsXwzMM0G6WuTdd8/x1JDxqhBY0qFD9hD3LLSX1OvpBpxfsY2OxtOHO1d/+Uv4c9ntUL0r2glfywRilDA8zutZYFHBKUZ2sQgsitvGAwN05yAczUJb3bo1Om9HKtgf/BdSekpOnGDlhAqBeJwXFWjDYGDvdCHQDpD4fldJYtEWaPmPgUE4HlbWsepLH5iVy7AqyMVFoaJEWWg3e8FAoOVgwHPOP9+2ygRa9lxztZx4KkXHKwNxvgoYJjV2mVyB1g8GX/vaeSgcFWjPJ5lmmb2XfBZa5Na2nqM6R7nH3vY1eHxsQXk3vrLQnucFgyy05lQKjCM50GrFI3o7UFTo5B4+jofzfgk17jJMj6LEkFMSaP1g0N1t+RNow0R8t2U7C61WLe4f7lCZWj3/DIgvibIjv9JKPSQQj/OCAi3v7jD8UffsNRyHdz2EAAAgAElEQVTOQmuEoyG0tRrvIT6rNfF3HjVrZNpN+SfxFEH8q1/lQFyuLLSvvvbaa8G10UNo/SLQQEvY6m8R27OVGBuiSLZjmgtrWZZoFGKG9jWWuaZ/2OhNY2u/I2yJYITWnEhsjp6PivJUHBsmryy0WvbKDQG25tsteGEzHCVsvfPf6awPOmk0Wm9UKJshmglxFlq8goMZJWwttFu2uAvy4WiArT3XObYbOk6/0WpoolfLNYPgENr0Tg0DLWGbCRCErXeKvkTn2G7oNJ0+ffrt3/ymDOEF/g9hT+0c7jvprpXjPWh/JmwzBZsdzsNWl24x9HaediCCb4+H8AIP4izBE4Y4wNaAudCk2nxu/dwQYkuxd2eMDR0mc/TYjh1E8PgILwicWJ0TxBbahQs51a5B+SOhzG0pfGyR2507Ke9GeDtPtHvs5A7+jgh+2wD8a63sEzIEq4lnCQMtYau/JWzXWG/Nw/boUS82JFyv7dzJfks2PDIyEg/p7Szx5z2GAJ9EhBHl03IpMtSvf52PcFYTutoeYktcWmj9YJCHrRtFbncSt8pxO1KtPvvssxN551EzW9u2bXsXv9JZCGNjY0SwRljChDs9bGIINzCNsC1MtXnYulHklhZi/Ja4fTa54oorJvb2o2a68AzGdxFhOpEGD9kSD7ajk0B4XOWn2hNaOJqHrUevMoZbZW4T5PaK2CvrLLl4SgS/y0fLKjkrAV2YBrdnED7nV87D9sSJbGzIhbcuN89AbBPBVoMbT2PrNAUFFhH8rk/ByZOCsE4DqfPMz4nhPGxZl6px4UVuE+LW3Joinn/ZebKXp9MAuxMu2YN9GYS3C8Lm8XcmnSPysIXbLzU3EiogVy7sgNzaO6pEbDtXtKtKzl30Cdb67W9/G0wVhKUicxC/8847E0Y4wPb22xlbvpcbDudy+6oZtek2YhtFBNvTby3BGzZs+O1v0wS7JJzKwu+gGkdYoA2wBbgtD17B1sWGqCgVlOcVIZgQ9vjdsKGWARhlWhLbMwg39NoZbG/z8XTcZgJviWq1WkOvHTUL9O67b6euDVoJPNgwjADXalmCuSuMk7Ll3Hjysb0tQyhyCxPktlZ777334vnvHSRdm739dqpDKmWcHqJ8sMMijIBYgm2TgtrCOCldzpVKsA25BdizZ8+rZngi3Kr3IrmdKQNwpsePjbN3KeLayz9t8P42+222HUTwjoKTOLPK5XYPxQQcngC4CsHlS47Ei/t3jIILhCDApQSfdMegoTSkYsL+gTg7ThZf5CxUxm9dvJXhcRZQM+DytXKSeFuKDtOft4ZXuEGA33b8OgyfNgSfdB6sTmNO+K1FWGWeVSoL7quvTqwsQ7H9C7h0bHpjLxo1u/TnP6cu0eQdUqZc4lUewfw4D5w+TQQbhBt/XeDe7cTqMufI79G1R+ikCvqZs0w8vKFD5F1XMQNwKD8JPC2737hKswSfJoJzOmqFyvfbkv28NOuee+7B7zW4dBIbDXAIl3soR3g7RWMBwH8uB9gSTFf9lxRxcrsdwOpte+MA52GL5OZdwAQMuPeA3cfGIw5c+ide6LSzlAL4zyVTU5ectjlYBweP4AZfN4NtVeVdegcsuLtT0aJmwVUG3LF4oEOHyLuUeArgsmeluwnvWgtGhCe4CtUcbt2qgAV3N4I74MNrwFUBuNVkeHh4gusQNSM1FlwLP3Vt8d//vvS5AcPv+gQ3/PIG3IDbNLkM7oAFF+ydKSg3pMEdrsSzMDtBTB8C7JgNAP7978sBTt24wm9FNKQCbl2nV3MbgDuf704xIM8PwE0Y3EhuZ6i/X+Ab0wCPBQC7SSUAv0f/ZmNwwytg863l9gd+MNDgDlhw5xtwBxYvXiwlWwiuWK5OE7Fkm/XSvPT3E8AjhE8AcLCHKw9gcdj3iOCyeweNuxYC7g8suAZeA+58Cy4sRnJXrlzJz2RwkwBc/fhkL+ITNXN08iRxo/kd1fwKwM51V636LpQDbM4Pes9Z8AQJtoYbgAsSDJhbARcsuCvvv/9+HCZwk2FzbUgq4Maw1xFvaTX7lSQIH/Gj+WWAxxhgHAZYtWp8gA3B7zmCJ7YWPwjB7RrgpIBDBeDef+utt/L6D5ujGWrWcnWAjzspOkDbtqFznRQDZoBHGGAcXroUYcoDOLsoJvg9Q3DDCsDt6jIJF7HFYQ0uZMG9VT92Cw4bcMVysfUn4Dbe8IiakRod/RMeessAS/LU/I5SglDqmWeewVtU5gKschkmgifGr+O2S7hdiUFh/kUXXcTDeeDCLXZV+LAyJeAay91e3qeOmvkaoyYvAvyuA1gRwDgM8F/PMMC35AGs2cUQkckIE+mUEbxdFtyVBK7S4F4kV74pADfcTYHVWQDun/88Toc6asZr61YKuMIvA+ztI9iyBRkRgG8JAOYJHIAR4En2GVAaXLDgKgT3Frz0jfZbHC0A1/0FoLZCEpCLqxUrttkvvAuq49cDmIfxAs+alD+kAf4uDjJBUsEhwJMjmLhdSQlXc2vAXawf/iccLgD3AwuwO4hMLPf38f7ZHaA//Ym+WH7FgN8VGg4dMlcof0LzKwDfcouJmx5JpgXx+8n0ejW4+EVz64ML/yTLLgAXTpkjy2QxznJHR4KBqFmqPwX8egaMD155Jd6Wne7Fo/kNAMbhrq77IQfgiXfKlLolB1zX6Q3B/YDBBfjHP9wCtqcslw5Pj+47++X49QwYH/npT6+8kgBGbIAB/gMDjMPXX4+FVj7AE1I+uAPQ3Y2jGXBPEbj/sLHBCwtkuei5FY1utN7OkPDrDJh+vvTSn/6UAF6L/DLATxDA/4XDANdfnw/wBF89H9xu2Lv3bn4d/PcDJPeUWC692IUXXogDYVhw5MbTKTpDeJNgj9+tZveawntEaH6/pvkVgIEAxmHNDiKk+X0xA/DElAYXCNy9d9uFfYDknhLLNeBeqH+JcNCvzxLca5FockcJ3XjlnFks7xRLusm18CtnwwuLwi8DDAwwD6sLGeClmt8A4AmuRhpcYHAduggukQuGXIwvf+AJxnLT5MbLPs16OX7fCvhVAu/z+v8u5hcBXssA4zA3gQXgpQHAE1wHCy5kwCVxWHDgIrlH9PeLFm2xc5hcDa4jtxZzw+yXz+9b/sDl4PjtMgaMAMu4NIG7HcAvEsD3T3QN7AG7Aq6Q+8Pdu3fjV49cAhfJXaS1xUMcwU2Rm2iaJ7omUTND/kdbyO+myy2/BDAbMI6sX2+awD/Bv/UM8FICeMKrwmhmwN39/HPPuWEMKAguk7vlhOfO+eRWkpgbZqvwUMLcP6w+vm85ftmACWAcAVi/ngEGzW8A8IRXxYLLOP7whwzuc/DjH/MwlYZM7iIhFwc+/PB7+AXBFXKVT24MvbNWQ0OViirg11eKXzRgfLirC39AfqUJrAHuZoAnvi6OXAb3eQL3xz9+6aVPePgPltwtJyy5H37PlGwZchndWi1e/2lWKkkGh4ZGGueXAX4eAcaHenv/iOUZAwwC8E8I4EmsjAH3hwIuELgaXf5NQHAtufQEJhfefJPfCv7L5CZMbqVW69P/DsbLnc5SaXwNvzn4/uIXwY86S1h+8edVq3p7GWBwAAMBPKmV+SGSq381GNwfM7gXXsi3GT5yZFFI7veY3DcBHuanW3IrPrmDBw9OamWi2lx4CkJC/I6MVFQev7/I4xcBxh/44EifX1jvNYEnKAYXU4mz3AvxHoLr1uEwgZsmF1/t4RtuwMccuQmR21erVJDcgyqeBT8btX07txuE31qaXz6ePMvvWxpf/I55ZX6hKwB4MqvDcTqwXA2uRpfp5TtiZsm94aOP8GFHbqU2xOT2HTyIF3DYtWsyaxPV3koSwpf5pfhQq4TXBjXnQ2T9V1FIBZ9fAthvdU1QNiyAtVwEd926JUvsHA0ukUvgMrkfXXgh/Sp55NaEXDTdXbv0w5Nan6g2FhXo29l+Exsf8IP27fftfH5JkhGEX8+AJ7U+HBYgsFwNrkM3h9zVevbl5qBeIpdMF8ll00V0FyyY1PpEtbGkp4/8Vvz4MJI2qjJ+FeQZ8KTWh8G9MLDcJd7vQRG54vSViiFX4gKZbrJgwYK4i3j2CS/WIZ39ID4MCr6+gRp+leOXD0F7S6X51QBP8v5+QVhY4pG7cyevD4NL5K525MLRozSxr8+Qy3GBTfcL+PsZS7ZZJm2ydK2Z0Zz4gOMvvvjjIL2+/XbI7/vv/yng1wN4kmsUhAVw5O60pxxZcr/tkXsUjhzB8UqlL4gLbLqIbswNs02UEapV/bUWxIdEIm9Pj8Y3n1+L7/ue/3oGPMk18sKCI/d/Ax7uQz975F7ok3sExHmZXBsXtOnqt1OJ6M46jYxUEd8x336VsV/Unj09PWdy+JUDeP77v+mL49cz4Mmuk4SFNLlLZQ1uuGF1mlxAcs1L0mX2griAphvRnY0ifHV6GCP7dfGBr540MKDxfT2fX/763/9/e+fiX1V55f3nj1rioDhCZARBLlEkjhQHGNAEKYS2pF5I5m2o1zpu/IwfQNpSGm+dji3GoZ5OjeC0qQ4DlY46rVHLvNXBt5odTqygddfq+6zLc9uXk0DOJQl7zVQlec5h732++eW71t5nn1x+p8CuQnAtuc84cuWrPrlgyf26/t/bb+P3gx5NQre8t/9sLERU46skfpXVB8W3NF++/KGH8CP9iF/CN4SSbgb1huNXCb8j6sIrQ66Aqr9Ml6l55B7yyX1bHojoii5E+v9d6FarJcSzqORjyyIbv0PKxi8tAFi+XBG/J0+uP5vhd2zs+GjAr3L8TnHTmFzwyFXtXV28TU4XkFxG13kDonsL7VliQ3eM0C0/Gmg2VRybT92j+FVqcHzcxC9+n5svy+/6NL9VvS6P36nWM7nkdtl5gyUXLLmP6v8tXIjf90LXfhZQpUR39pV80J7EL35F40vxK0NemR0s71EPgeH3l57+VgN+3/htPTaKyYUMuXDJJfS35pCLP2YLF156qT3LhrrA6HLolujOxtLodht8o1El8cvfS5JvgONXEb+kD2f5jQ0ffviGUuOWX/xSPfhNoSvkdml0/btLsS4guRy6iK6ZN9jQ1b9AOHTNteglwrOkRkepKTOfc8r40msu+G7davClWu7zi9//4IMPfX5HDb95J5DPp/zQ9cmFJUvk25Zc0gUK3UvNI5SHbqUShG6J7iwqwVc9wPGLTRrFr8YX/7FgAeKL/CqnD/hvjS9+f+nSDz4A4nc8ze+UNitNbpeQu2THDqIT0WVyWRcWCrmmZSN0MXQr+v8xdPltFOPmJr5lzfx6LxZ8I8a3W5n45e9/7WuEL/Jr2SB9EEbOnv1o6dI/Wn5VwO9Uyif3Gia3Y8kS0Oj63uB04dLQkLEkdCsRozto0B0amurGlTUdamzsPcF3RPEVvN0Sv4Lvv/0b4avt4eeBPkAPP8HHH2t8Hb/K43fKG2fJvcQnF775TfymIdfTBeihf37ta7fyrknosuoOqqpBt3xDxeyo/+0WfJXDl+OXv58k30V8b19g4tfTB8IX4OOPzxG/f/zjB0D8jgu/U9w0IbfLkAtE7tJvflPrAn4f0fV1QUrQVewLQm4K3f7+KW5bWdOgkuR/Bd8+xLcX8bX2gAsOHCB8lxK/ytcH/uXc07MIPH4/8Pmd4rY5cil0hdy9ZLr8/WzoOnSVUtYX9P+wX6tGQ4Juab2zowRf5fC18stF+Jr4VVYf7P31NL7E77lzVh+Q3zqMVCl6O6wuLF0q5JofHBe6PT0ZchWf9kbVdeieFnTLzyOeBXX8eEXw7UZ8Y8J3RPDFBUTJgQOfS/zefjvhy/HLT6GZ+STkl/QBUH+nWEIuGHL38skIXfx+oNroYhG6VUJ3FNGN+gVdYxNlzdw6XRF8lcNXGXxxgYTcIxK/S5feLvz+nLPr5EleI/x+7PM75a3T6Fpyv+mTu9KbN/QYX7g1g67KoqsE3bikd6ZXcuq04Kscvn0WX3eiQJn4/e5SG78/5wWIL8XvJzZ+z3300Uca36lvH/3dSwNdALpW8sAB6yy8KJdcg27k0I0MuiW7M716kyy+yuCLC1wPrzB+P//cxi8/AcDDiG8uv3XYPv3XpnVB0DXdoioOXSxB93QW3SSa+iSvrBZWr2Y0g2+34IsVjKAA31FB+Or4VYzvDTcQvppfEH0QftW5c/XYwqVLc8g9wLpgNrCQXCpCN8pBt7+71sPKmu51vDfAF+VX4fu/LL7mxiHuHWmPSPxqfBWeOSZ894Xx+8ki5LcuW7h379uBLoCQi4MxRX9fEbqSzYKuyqLbVg4cZnK9r45n8cUyUzLAG5im8TXxiwv+9CfCF/mFNL912cS331Y5ocszXfx+DXR5gaAb5aFbau8MrvH3A3zHM/gSAoTvLwJ9IHx5AeFr49fqg+Kbhk29isiFG2+8ouaDBF7loxsH6O4sb0AycyseG6+BL9aPQfDdnsUXv//pp1sR3402fj19qNNGpnXBoVsUuivMNv7mN/yFQnTL+4/M3MK3qXn4qgy+AD8WfGHe9ow9KBzyEr4nkV9F/O7bZ+K3TpUK3fNB10Svh24SoJuo4bptZ1lNrngCfGFBMb60AN+QqfG18asI34friq/Xo3nkTgZd2cga6A6X0TuDy8P3ygBf/CZCk8H3F4IvLiB9OHkykfjd6Mdv3TZx8qFr0N36G0HXvKPCQ7ctQDdRp+q2nWU1scQNDL4qxBe/BScF3yMOXyO/9Fix3wMSvydPbty4UUn81m07fXLhxiuKfcGh6+kN7aKP7l0BuqficuIwAytRlQDfkQBf/Dq+9hl8QfDFBXxhOPz5ERO/W0/a+K1f8nqngIvJLUCXb6MeoLtT+ejG5ccKzsTCW3l5+I6F+OJXj62pgS8uAL5QcY7Eb5L48Vu/EnQxdIuWFKF7//10c50A3ThAt/wo+BlYVb4TXUU6lhS+WHDvMcH3ZBZfWoAl6Yvxi9edaXx1/Kr64jtB6Bp0tzp0txl0+VdEgK5m10e3vM3/zCv8JFONrzL4xgG++BX9+mfwPeKP/6+7TvDl+P3znzW+HL806a1fEbq1FxC6smU+uvufWocLAnSHBV1it1pNyuidYTVIrxvaYB6+WF/QB1EV4EsrnnhC8BV7mPNnF7913diavoD/rIHuet5WH13NLn7aSjxE6CbxrvKdxDOqhgcHB/k3JuHr3IHw5T99UQNf/L7+p+Br5VfiV+PbnN1AX6D/KEa352ZaEaB7StCNCd1dQ2X0zqwaZnyjKr3Ny1ffmN/zuw1y8D1p8MXCvi3AV5n4PXCgKftA6D76KP6noLstB92ljHdqxEDoVhjdeKwcl82gikcZ38cYX88d7AevLdiWg68SfHGB/qfgu8bKg7WHxu/CCkGXDaUGuguAPMhHl2VXoxsTumNR+cGCM6gqMeE7GGl86aNaA3zxH8tgQQ18ccUl3xZ8exy+HL9z5jR8B2i+wOiac3nF6PICg67IbgVjV/8XorurvCp95lT/aIXw/RDd4TEMX1Ffd6b/6WU18MUFnZ2XCL5/QXyfuA48e2jw9hO6jwq68nFDPrr7A3SXwR5c4KPrG4NGt1uVE4eZUnHST/iO3q7xjYw7kPcZfDsWP+3je1uILxaA4AuErwrwbWgJuuCji9vjobs+QHcPbzGhGzl0Ue+jiNBNymHvTCmdukn/8VEK374PxR2q8rYCpveKjgDftgBfXHD4MAi+30Z8txO+awTfBm67UV3Yin8Xoct/X4BuT4AusDgQumwMWnapNSVjiDW61TJ5Z0ZVI/3qJQm7A4avp75Sl6krauCLKwAE3+WEL8pvT4/Bt2FlVDdAV/7GGujKCkI3NrKLMwY2hriqm9RbGrfVZdWvdM5ElREOX2XcYfCx0cjiC1svC/B9KcCXVmARvuDw/Yvg26gNN6or6N5ktmPTJt4kD90FIbq8TYxuxRiDMrEbaXRvUb9r1GaXVb9KFLkfuQN94vDo7X2kvoSvudGIjy+E+NIKg++jDl8w+DZmu43qOnT/S9AFoPFGgK4K0IUXWRwq1hgiatTaxBg0ur8r3xI0A+rjhPE14Uvu0PdhxPjiig56vR2+EOCLK+6913Lh8P224Nug7RZ0waG72KArYe+ju0z56L5o7pRuZReNoc3E7phGN07KMxXTvhLEN3LhS+4Q6/AlfOkeMtAR4Ls4wJeeBHLwXa4E30ZteTG6AKtxQYDungBdgC24gtGNnTFI7A7HeN+9smmb5nUGp2Eff+zCNzmOV/XGtxO+9JkN+FL7+EKIr65/QXlI4wuCb8M2XVi8KQfd1etwQYCu2TZGF7bISWL+wCOK3djFbqJjN477y3djTusaHjuj8b3PhS+5g6Lw1fjSmkX0ajO9Gl8dvj6+uKL/X7L44meaEL6N23hB97+y6EIPdm+qBrpmXEbo7rLG4MVuf/9wKQ7TuuJhja9KdtnwjVz4anfAJfMU3WoM5vruYPHFFUdUfxZfMPg2rgTdxTno3iSBn0Z3n0UXVt2ICwhdiV0Vxq5pV8uanjWqXyUM38SEb6xs+FbY+TbBvBr40rN8diQHXyX4NnLzi9GVgUOALgTorrqRL3XzGjWl0fVjN4rGyhNt07fOjf4Owzcx4RtJ+MbJ8ePybmIEA/Gll38upPDFFZ0vfVYD30ZWDXTn8BXEqRED1T5G9wAQvZy6ErvDMd/TgWN3TLP7XEN3oKwLrzbEV8W9Nnw/duGb0J0a1IaXCI55EISvwZeWLOusgW9jd6AGunLD0zx0gdCFA+voOaRRo9hV6dh9rpw4TN9qw/CNTfi6xm1kRGb0czYQvnBQ4/tMBl9cAbCsBr6NrRro9rg7SXiyu+8FjS7cSOiu20/3rcTdDWP3Nxi7VYxd/ZNc0jt9q01VUR0y4avdAb+NKAi+8zS+EOJLz3A9BPh+EeDb6M330YUA3T3KfkiF69NeYGNgdPcvkluXqXTsJhi7CcZuHEfl57NN32obzAvfWBrtHsJhw0uYcQeNO1j1xRW/VtfXwLfRVQNdc6mmoGtkF/BmUQcIXRmX4Qdj5sUushtF/eWHak/L2on/6A7DdxeFbyTv/QFFt1Xi8AXPHeZaJ3jv1wG+xwJ8G78PxegKmg5dMoYD0M7GwF5D95vQ6IaxWx3D2K1i7I6Pq7ON34uyLrgwfH8n4ZsIvgTvAkQA8UV3UKH6zmV4t6r3fHw3hPg2vgJ0ewJ0wbdeI7vtAGIM+NXt8o4glY7dfhu7Z8+W1/ZOt/JHQF74JhS+Gl/6RucCxhfJUMYd5sEz7A60BN+/4OELAb5N2I8AXdQchy44692n2RVjWLdum41d/a9n6Vk0ulEYuw/gW4qR3Wo17i+vL5teFQu9O/lfbYNVDN9eG75YXaqzc8HNHL5PUuMm6sv44hKg+3sU4duMHQnQ7QnQNdu4zzeGbfv3z3HoPvsTe9NTid1qNelHZcDYTTB2q/1JeapiWtUZTW8Qvm06fJVWBwlf/BpAl8YXXPiyO8BBxheXvDoXAnw7A3ybUgG63KdZdIGu12R0AcQY5rBHbIdFGt2fAN1hB233NzZ2n9Oxe46UYQhjt/xI7elVsaY3J3xHTfjSF/Al7gIO344ecQeL7zO05NUAXx2+Pr7N2Zca6N7GFz4SuppdMQaACscuaHRXsFtg7CaRcrEbx+NnWRkQ3ahSawvKambFH+TQ2637NhO++GchgMLXuYPaQFQfnEdL/h4CfH8d4NuknQnQNWfUHiV0zYWPErtiDBVcgLELOnaNW1DsVil2jTIMGWWoRJWoHDlMk4qGNb39Z85Yerm6MXzx/S98T0hzWYAJX3KHJyl8zdkHrQ+ILw/OwKov47uheTuUgy7c5l34yMawzRiDrmcpduUPfFCUVgaO3XO6UztL7JIyRMhu2bRNj7p2WNNbFL761eJ3Hu4AxJfDdz2Hb4cJ3w3MxDz6PMy/h3tfFXoDfJu3QwG6KkAXOmkFoUvskjEsQnQldu2pimqi2X2AlQFj1ylDdFazW87LpkWd0/RS+ObRi+GLBXiPfj984WbCF4w74Jp5Ab7B4KGziTuUHjF46HYqumrXoUvGAH7smuzV6Gp2KXbTytBfSeLB8vqyaVDR2XPXXsv0Dnn0euarq+MS/YrusL9lEV8dvjdz4/Yk33sMX3fElxbcOzeFbzN3yQkDya7ZaET3xnYik42hgsvSsWvFgWL3HMWuVQZmV3998LnyDZmtr2hU0/spqUO/Fl+l7HVTQi/9Ezo0vqIO8jJrd1DGHWgJv/Tz5MOI77Xqy4OHZpaPrscuotvOV+0qP3ZVGLtOHCKnDFVWhqhCykDsjjZ1n8rKqVjT+92z50R8sW1Lz8wU0TCA4bvDhq/S4buewlfjS2suNy+/xhd89SV8m7tTAbpbGF1gdA9Iz1ahbV2ExsC10cYuwO47cQ0rgwqV4SwpQxXZrZRNW0sr+ROessfwvXb47iJ1ULAYX9qODgV+3ybhq92B1qjLCd9N9EHaaXybvFuE7qM+up034nUMiC7AT3l707Frfyx3777TvJc4qwyVhGK3iuz+Q5N3q6ygKpre/kjUISJ1GMqqw7dA46tf7Lzw1fjSGvyCw1fcgdUXmjlq4HL3H2F0+RIcQhd+upeXLErHrgS2RhfUC7QGY9coQ4WUQXR3dDRCdn/f7P0qy5V8VFXs0/tBIL5YoL7F4TuQDV+QDyTpEHzB4cv03muuN2tq+eiiMdB1DBy7e/dWHsAliyA3dpFd9cILss0Yu1VRBs1uxbCrKsxu2bS1rCKm908ivrptu3tYq0M/fvqNO2GBL+q3vgW3YjxlwlfTi2ueRqlQfvj6+DYfXm92gLKr0VUW3coDj/MS09ZlY1f/x+e00YEyaN2NIqO7zG754a6tqrbniN6KiK9u2z6liW9/v68OggGpgxe+Fl9atOBpjS9fM3u5MuE7T4howjXombLosjHIp2v/dC9odB9Xu709C0qzewPG7h+/jKYAACAASURBVOefQxetCZQBdbdqdPf3xG4y2IKdK0tF3yN64wnE9wZ5XbU6YPgOcPg6erFALVjw9CJgd7jcc4emvO0yt/hvJmPQsqv/cZKNoU2ju/tZe2VvELuw28ZuV5eZl+H99yJPGaqiu3jqTbMbl/S2oKIq0VuVz2hlerU6RHeT+JoPzjvp6MXw3Sjha9UB19C/Fxyj8HXuYPFtzf4RunTRLhrDSYC9FLsLNbrPwj+ZJRvD2AWM3Wswdt0PndFdFT3nt2pRzOwm5by36VVhet+MIq9t0+rw6acRim+/0AvJSfyI9nT4KhO+vIiKwzdwB8K3RTtI6OrEFWMgdDF2F2l0/0mGvRuNXUjs3kCxa9jlgRnFLrNbjbxWzbJbaWvRHl68FRO9SZuIL7dtKL7KiC+u6gNN78lAHXT4DoANX1xkT0zp8F3E4avdweA7r1V7SOhqdtkYACptFLugYzf4lSH75sUusXvnnfKjSbFLrRrrrmnV8D7GxG5UfrxrU6s7FnpFfPFWZCy+3yXx1epA6/6g6aXwBQ9f5cIX1+ANIxV83Q9fwpep2NSyfWR0DxhjaGt7fDfF7k8CWU/FrlWGO++wrk6xy62aVobEtmqxYbf8fNdm1qihN4pc26ac+Gp1oHXtmt4+yFEHCV9aBPZ+p4ivDl8iw4Zv6/aSjeEkogsPYOw+xbFLb37f6BmPwti9gWLXKQNu+fP7aJHoLrKrf85tqzaUGHaf+1Pr9vKiq0ToxcGltG2OXlIHWgag6U2rA4aVDt+BAT4tTFepB+F7bNGiDv5tjPi2cC/ZGICMoU2j68Wu7jtfcRMH8GLXKoPeg+f3mSvTSXctu7GwO64Mu+fKW5E0qcaqQi+eHiZ637T0GvHFOnxU09v+hwJ10OGLi3bICbcwfBeBcYdWlhgDKIzdRUHsvvKKEwdRhmtSyvD883q/6MMxleguOUPArjLsxsdbuaMXTw32Cb14tSPRmxh6EyO+tBCQXgxfQ+8Npr/R9Gp8edEOvkrdC1+Nr6LwVa2UBtq4vS52VRi7etMGeA3mLgTKwOwi5nsU38pfdPcfDLvKsKsMu6dbuZ8XT8WGXpWlV9SB1mkWD1P45qkDhi8W9W1++H6dXn8O3xajq9Re4Nh9it8tEcTuwMBuEQeMXZWnDHtgeFjER5TBsjuYYbc8UdyUytBbFXqN+NIqOvF01KPXqoOELy76D/polZBeG76LWk+vRtfF7r4gdnfvls2j2A2UAdndQ+xuBPj5UlplWzVhd7SSZre8nUPDCz8UJUUvD3zfdG0bloFU03udFl+VVQesjf/xH1AUvhrfVu2kq7aFebELGLt6F+6nNRi7Ibuiu5rdNT9fKrtqdDey4900u6U5NLjGsvTK6YqgbVN7rjCjBRbfP/xBgacO8st0m9oIheELx1q4n6Y0un7sgh+7998vXOYpA5AyfAXZlVWmVbOnJobS7Jaf8NrQqmTptacrjPhiaRKvEEgL1IGXbdO/hjF8ITd8W7efrjS6RbELeOkDrqmhDPRTyDNB26rZUxMZduOTLd3XWV3VOEOvOV3h2jZa2Y4v324xhKOkDipQB1y0ahzxDcN3j6H3660d8bqCn4SxCxS7czF26dIHLMuu8tldY9k17wqSMYM9NZFhd7S8xqxBFUcZesPTFUgvrQSi16gD06vVQVl14FWrVvVT+EJ++E6P0uimYnc+xu6dQHc4VXz6mpQB2dXKQG8TceziQEXotSMyc2qimmH3W+WbMhtTw1l64/B0RWI+OljTa9WB8D1K6sBT0YR/Oe7Tf8DwRXXIC9+W7WeqsrELGLv7MHY3bZov8zJSBqDYRXQ3Gt3toPn1er40XYWnJqrjKsNuVNLbgBqpZOlVQq8d+NJKvOAGz60F9AbqgKvWw779TG8QvmDCt4W7GpYXu0CxO5di9yFkd/58+SHLKMNXrDI8iOz2ynva/PEusot3/w/ZLS/SqX/1jWfprRp6zcCXVj4JTK8T34Bec9oMNL0Uvv0UvkDhq1z4tm5X05WJ3TspdgFj1w5OyO6fp3uqhLqrC9mVvU6z+/7Zaobd8nRF3StLb5yml9bBtiflSvMUvUdJfM3T4e9SL3whHb6t2s284lNqfuySMsB8f2SN6BK7KqW7wq65ujfFbhydTrNbftpV/StNb1+cphdLv0hI74kdIr6ubVOEr9ALCUUS0ZsXvi3by7yi2AWK3bkUuw9R7Bp2+R0ToruaXa0Mwi7r7sFecwSw0uwm0e9KdhtfIb2RyqN3OQi9Ir7UtlH4KqsOumApJAmwOuxneunlNSfcphe8yotdowwYu1T6K6tpkSjDRqu7HUZ3pfjuKhl2o6FY2FWJYbe8xqxuZe5C34fGJvQm1TS9vITp3WTEtz2jDrxO00vhK+oA4/iSufBtxV7WKh2784PYBRe7q1c77VV5rZpl98u0LMNuVWXY7S/btnpVZD9DwdK781wuvSD0ivhm2jZ11DwnYPgaddhv1MGE73QrRBfmKsMuzJ/fJbmrY9dpr1YGT3cB0uzysgy7H5407D5m2S27tnrUXcrRO2LojUfS9FJBml5q25SlV149Xx3AqAOQ6hG+0y54cbtQGQjdtDJ4Phvobh67fB1oht3RQcNu3F+yW786ZeilE5dCr47eFL20FoReK74nCF9u23bbl9gTX6cO+xWF77S5piFdXuw6dkkZPHiNMmh2H9T/cq3azTd/mdnlT6TLsPutxLAba98t2a1XCb1JRb2rhF4Sh5BerHVM744+yNJrLnXAAk3vdXy6zYWvcuHboh2doO7cp9lVecqAuytb7Vo1YtfG7rIv/zuzu2odrcuwG1l21fFYTvao8gOvplxCrz6SQq9or0cvrYOvCL1g6N1k6RXx5XWaXi98lVUHHb7903dMxMqg8pSBwlYuwWfdzbCLXyd25Qc4w25s2e2PS3brUXynR6I3svTagZmll1bpl4fpvSyHXhZfXqf4Il9N72eiDgmrg9L0wvSll2IXOHZVoAx7YKC/H9bQKqO7aXb/7lZh9zfmIp0UuyqX3b7W7OvMr/fHDb13qV5Hb1+aXqqtrwu9kEsvqgOtg7d5xISn2+jPFL5K1GH/dJUGLIzdfGUY7gdY83O50zDF7voMuwfuE3ZfFnrT7EZ57I60ZldnfI3Ghl6M3mJ6afG9PxB6IUOvFV8s/R9vc3QdhRx10OE7jQvkWgZPGZazMhC78tMZtmqgWzVm93nDLpgbT6fYVT67BC+yW15ldgG18xzS68Sh144cQnrpKwdA6J1j6N0hpytc20YL6fV8m9U4VAe+1qE1+zrJylMGYGX4ObLLZ9oCZdDs6laN2QXDrrnj8IfZE2sBu7GWhiT+ohW7OrMrriC94zsDehNLrzlZwb/W/k9PIb1WHWghOHpvI/EFotepQ2t2drJlT6rZ2EXdBXmbpT3TlmZXpdnlD3PzTqw9lseu6qsQu3F5uu28Kq4QvfH4uMqj156sYGc43pehl0ZmPr20kBJ3wKiDuSmJEnVIprPwcqWVYY/RXZAwplUH+QA4dlel2ZWFjl3kE9lNCW8lQXaTXS3Z2ZlaVaL3XBy/79OrMvTSt7a8kaWXB77LqZ1Bemkh3qhZPkzlbZtNTh1mgt6llcGwq1av5q/wKj4AN1t2V6XZldsOuxNrcR67GLzIbtTkz6Gb4aXpZXEw2uvRa09W8DfgyQy96wy9sFwRvbwQ8OPSwaoDZNRh+leeMrDuyt3W1tIyZneZZXddhl1zHtGdnEixGwu7UYzsRm+2Ym9nXv2+V//jVLWSCL07U/TakxX85SWQoZeGDiSIO5heWngCmF6VpheIXh2+LdjZ865C3eVaC4dpGbH777hrwu6aNLv2qkd7ciIKm7XjIrzJLmK3vAP1JGrkFNFbFe0dPTWeoleLA9NLBWsy9D5l6L3M0EsLgegldQjEl75I+M6IsuyKMiwFTyTW4u7wMmL372417MJX0+xuluwVdtODBt2svcvsRu9Fv39zqLds2yassTMjp3qRVqZXYdMW0Eva+65ZftnhDL3w+lPewBfpxepZ79O7h+ml8EV6WR1mRDG6yK5GUlo18Nnlm0cKuwcsu/hpnyG7xhxy2MVBg27WLhPh1cHbF6vT5em2mvXmXZreu0Ywekl7FTZt40Z75VSbR6/mM00v/CBNL68keneIOpjPwPTVYaaUKMOwVYbVRne7mF3eFWH3+Rrsup1OsxvjoAGFd0jY1cF7uq877m3+7s6UGnrn3TfvGusVcThVjUl741B7vXGvgkeK6bUDX17J9IIRX/DU4TZSh9bs8oUUxm6gu8IuGHblMwaZXajFrtzOIcvucWnWjPBqdqO+uHdnK/Z3ZtQZTe9db6E4GO3lpu1Uhl7+03U59EKaXloJTO83HL2B+Gp1aM0eX1iRMuTqLrMr71arwS4Ydh9ZQktT7LLwErtWeHXwjvaqU+WVvrmlfyedeScicXDam6D2joba6353GXq/X0wvL7yZYN1WLL7N390plOju0qzu4g5rduHfad1k2B0If2xNs1Z5NxReloadKlLd5e3MMhUnmt4zIg6ivadYexVqr/mFxSMHhcqgJkEvLe3YQfTq8ukFoZfCtxW7fOElsQtWdx27u4ld2aEUuyqP3T/6T8zBi81afFlKeBWyeyrqHozj8jbUYR0f04LbS+IwntJehdo7rhy9VPro59CrUvTS0rVA9IKl12/bWB1asctTqfxWDdltZ3bn8bvVMuxea9n9rOs7wq7be2H3uDRrJLwkDSi8o8iuDt5Yvyit2evpWaOjmt6ExGEoEu0VcZCmzU17ufB0LtJ73X3g6O2CFL28FNL0gqVXxLcV+zy1Et3NsAuG3WdX0boMu8stu99/5DCzC/PlSU2zVgmEV6RBC69uNih4k11xqb5Sw59Go6MUvar3zDhqL4uDr72xa9qwACy9YOl9Pk2vWcr0Cr7Uthl6WXxbs9tTK193PXb1Pgq7V3+V1qXZPe6xu+TegF0qadYui5zwWmlQLA36hcIbrJeFFSG9ytBrxMFpb6KkabOPeH1A6L3SoxeWpOilpTzv1fTe2Sf0brP0ijq0aLenVp7udvFZQmYX363G7MqNLtPsbnbsAmTYJeHV7CoR3t8rXxq6o8FupDqOtDyU7kBvWo8wepX+cR514oDai1F7Cu8owk2b0d5tYOkl7WV69QsY0ktrzdmKWvS2atenVhl2dwu7f2fYfeIeXliLXfXr+cGzsvBe5oRX9cZx5KShW3dr9OGv1WRsrPk7Pb1qEOnF6I3j42ORE4e3es+MjDjtVaS9/JCHXjH0gk/vZSl6aS0cK6TXtm0t2/cplkVX2G037CrD7kJemGEXHLsALyhzQxcqEd4hK7wkDaO+NOyKEwzeMXWRh2+iyJ2i4e5RXxwiIw7PUfTGrL3ymNeQ3tdh4EWjvUgvi4NHL6+9wdCrsvSC99a2GVmhMnjsKsPu33zEC1Psqq7vWHbny5PZd1pmhTdSaWlIRjF4q8nFrL76Jzeh6N01nBaH8bcy2su1tVvoNdqL9N6n0vTSWq2zTO9XVJpe27a1at/rUTkjMmZXGXbNyXG/V0N2Hzmcw+7L/J+e8L451KtIGnampEGCNxkcjS/KSyUHhyLcfRO9gTgMoTioXpmXsfZy7QekV70Ce3x6rzP0ft/Qi7UGDL3K0OtGZiK+Ldr5OlWYuzhmSLNrboqZZncAW4I0u+YgO+HtQ+FNSwN1axK88VDS9q9N3+8WV3LmPk2vjV7ds2XE4S1vXmaUAYjexa+94jVtNHII6ZXFGXr9gS/R26K9r1ul2b312TS7X/oVLcywGw7JRpjdt27nP4bCq0gaEpaGyEiDCd62f61cZEPfpFvTa6NXxCFmcVAoDirUXn4UfaLYfhBxKKaXFs+BLL1yusKKbwuPQH0KZGZysz01cXWa3WX8E2rY/cyyS4MG16ydQnbvYElWPCXrI2mIQ2kYZ2mIXPBGKrmI3OHHOnC7XfTSb6to+L5QHN4lcbhrxJ2aWPYw0rv/qNVePjtm6DUnK8x5tSy9PHTY4dq21ux+PUvYhS/bUxMdaXaXeHeskBNrzG4waHg5eYPYNb+MaEqmWBoUS4MZ8XK3djaywZsMJdG5Vux982uo/74o8aJXejYWBzwrKfOycaKXxQELiF7YwNprRw6WXhB6aTHe2D9Nb2Zk1rpjUL8SdsGyqzLswpdkJbH7HT6xRuxyifC+9dvbkd0b5bCQNEQsDUqkQbE0KAneURu80bn4YujczkZt/f332eiN+030kjjELA6ovYq0V0cvP46uwF32MH5GiGnaaOTg6L2P6aXVu9dk6c0MfFt2DOpa7eGpCX2UMuzKmy2ZXcWDhgy7JA3IrjkwJA0euygNZsQbkzT4was5jrrztm/2VL/uXjW9NnrPcvTS6Qcc9rI4jJI4aHoxevmB8DlCyuIgTZumd4+llwZmMjhTas3uLL3HVIreVh2DeldwagLZvepvMuzeSSuFXRw0pNjtE3ZHkN1Da+VbJA14WlNLgwq6teisftlSwRup7tl8U9SkWsVPb05Frz4MifRs3dizKau9KA5c8wHpBaO9A7ppo5GD0MvRi/TSalifQ68Ses3Ad/aUd2oC2VVXrciwKwfGsosn1oJmzQjvjcQuyLtRM9Iwrol13Vo6ePUTVodbcwwaXdFjD6hqNR29UVXTa8ThvrQ48CPhKabXaa9t2vCiMDzVppheXr45S++PFNNrT1e06ig0ouypCWZXrciya1yA2c0MGt5460rDLgxshs9+YZ7alwYNb+K6NQzeXengHVTDg8msO2kcR0PRYx9kojeS6JWebbhbBeLA9TDAU/OvZHFAeu9N08vvSLtSlus/ZugFJfSa0xWtOg6NqSy7X0qza34pMbuZQYNu1rYzu4fWwo2fBR9ugCeBWRrGg24tN3gH4ySZXR9D2BZF0dBwQfT6Pdt9RhwweuXBoOl96lEWB9RebNo2uKZtj4wcDL30QqXohTS9rToQjao0u9CeYbdrk12dEV7Nrie88Bnfj1LW+NKgRqlbkzFZQfDGUf/suVh9UHt+VBi9fs8WiANXzycKHr7ciINoL6D2blWLg5EDr78PsvQ+k6F31lWaXciy+x2z2yG7qo+FF0ZYeEka8BHXrJBVEQYvSgOOeDF4z9oxWUHwPhDjB+DMgkou1T+2xdEr4zIWJRz2KvyAFPPmdnX5kp5PYLGIQ6C9A1u7VTBy4LpuMvTOwpoMu/y+NmWbNWJXhJfZNcKrKYYV6oeXypPbbg3ZDcZkRcGr4R2tzvAbRCWj/ecu7S6OXhmX9XvR243RKw+HdzS9n3wChdrLIwds2vgBGyy9l9Wgd1ZWmt15ll1l2IUeszhs1n57Ryi89JBrBn54qT1U9HkrIg3+mOy+4uAd1/DO5PitdrdpeGtE79jd3rhM6O12d+LWR/Ody18kcZgXai9AqmkzDzD0qhr0ztJKs3utZVdBMbt92Kzdsd0I72YSXpKGH66/VK105mu7tbP+mCxOagTvW0nFDIxmWg39q4a3VvTqn2VvXJbYns08wdVzNbxHSBzaUXtZHKz2bhg4aps2fsA1ll7l6N2RpnfWVopdvauW3e9bdt3+c7Om3vitE94BK7wkDdLqco3b4NWuIN0aBq+2PBO8mM5h8MbR+Ol4xsWvhlXDm4ne+AMXvUMSvTguU/0ueuUZQOjV4gC52qs22KaNHwCWXnD0qjS9s7jS7CrHLhh255vFpln7bSC8JA0ovCQNK1k65BF+t+YHb1tigzeOMsGL8M4ofD/CpM1GbzzsojcOoje20StFRx3hRXFA7WVxSGmvNG1UAz/Ko1el6Z3NlWZXeewO9ODVOKm3Ckuztn1EhHfzjUYaBn4IK4ldLPsZSZMI3jjG4I3C4K3wfVSnf3VH/Xd/FIXR24bRq22oKHrPetFLtYJBI3ovQe1lcXj0StFe9bBr2rheP8H0MqCGXpWmtyWHpGmVYRcsuzp438uw28fNmmLhHbDCCyS8fGoD2d1mjls8ieC9NkFriCp+8OrXNx4bm+ZveLsn6R/W8AbR+2EbekPl7slHLzyN9OLxv2ruWtJeEgdfexU3bVp7+SHb9jC91/yIopfphQy9rTouzaoMu+Czu3F+sPgUC+92J7w3/sKXBv2fWyh4twHsNg9KioJ30AUvW8NYPErBW+HgHdTwVsenbf7i9UcaXo7eOOLoje4y3mCiNymKXvM881fC0xS90Hf1ZXOtOCyeB/BoRnv5Ia8Yep/w6IUMva05Ls2sDLtdmxy7Lnjld1wgvGqzEV4rDcyuDt7dCq43j51U8AbWkJjg1fBGY9PwsvUx/pky0fu3Sbplmyh6zRPpyJy/8mkRhz4nDp+0k/aqQHv5Idi0Eb3zoSa9rTguza4Mu98pZlepXOGFAV8aADB44fq/2EFFPKngDaxBv9ocvMcR3mha5e/O4URnp4neKN6V27LVjF55JjpkJno9cXjRiEOgvfyYmC/uxXHvjxy95lSbo7dVR6e5ZdhVhl0akmXYlfe5Z4UXpWF9Rhp08GqKzRPsKg7eBxLbruVZg2a3X8PbO00+VbM/qVQQXonejDfYlq3SVhy95smYNx29GyEQhyMvkvbOC7WXHzMAhl7W3hS9ytDbkqPTihJ2vRNrfwzYRXhf7jOdrghvLWmAjRS821THdvMUlZrBa9q1aq416OAleK9tMcBjqqq3tWKiV6W9oc21bDWi1z7dKqFX//rPFYfFIg6svVw9+5Fe9dorf2WatoBeZei9qAqUf2Ltj+q9LLtvmPdOO+GlSxpQGlampEGCt2P7l5x7pYIXr9vxg1faNeVbw/FErAHZTTS8Gv8WXX42GKkY4TXRm/EG5bVsXvTGKoxe83wAd9CtvDl6Q3EAEodPeF4m2mse1UNvrHjNNW3wxI/AP9VG9F5UZdj9vmHXHzSQNCC7V74iq1EarPAqlAZIS4MEL6+QCoMX3zvLwRvp4LXtWgXvXuSsQXV3G2u4NiZ4k2r3rqa+/SIZ7h2NCd5Rjl6EN1H03hrjDcOJ8wYdvW0SvbEKo9c85Z5DmzW9q/LFAbVXvWjEgbSXH7UQiF6A7sWvpUYO3skKdVkzD850KP/EGrGr5ptvEbt93cjuF8IhSYMT3nxpkOD16VVh8Oo8ouBVGl4KXiXWEKdmDb0CL3oHw3tW53gTCB4ZH1Pd/8PwVjh6Ed5+GndhsTfsYm9QHL0ftimO3kSF0Wuf9hpAem30BuJwFYnDEZyXtSO9GL3ysOuJ3v1Oe3HkoLL0XnTlTk7ks/vGW8juiLnNoBVeIOG1wetLgwle74Qxjn2D4L02keD1h7wZa1AOXs3uL/sFXv3n0cZp8HOn9M+XwBu/Hxlv8KQ3PW8w3kDRG1XuDqPXHWo8NZaJXjPsZXG4hMWBtZfrB99AelkcvJGDodeerGjYAZnGFZyccOxa4b3y9leIXTk4RnhRGhy7JA1Awds5xwZviG8qeLld0+waa6B2TaxhzFlDYuHVwRsN9xl47+4ejbvr+i64wcGoV9Nm4I3ecd7gSa/2htPKeoOOXoGXopdatjB6TW1aj5ePuugd4OjNFYdPMHr5YXOB6IWXDL1yL4csvRdlCbt/zGeXpKGdGw0uCl5F0iDsKgpeLQ2rSRo8ckN5SAevadd4yJtI8CozKLPW4OBla/Dg3fVAFFev+t7UjsBzKhobGYs/8OD1vcGTXu0N/nkKHb1/GzlvMC2bF72mvgGwab2LXro9CN5cAcVhBR0pLQ44L7uE6NXRKwd7E9F7vWgvNm00csjQO7UjMHOL2c0MGnSzJsKrg1cf8Bdt64vSIOyqjDSkghdrv/u7vOCNeE7mDXmjYmvw4Y2H+uPuKIA3UhHOo87z04dGxk/TJXNxAK9S1Q+sN4TSm/WGYNSbSMtmo9ceYcDbPNvoXQTWer2eDbV3LWmvjl77QKSXxQEvSMGmDaNX6AV4Qgm9F20N5A8adLNmhZfY3SzfJWlYGUqDdGudkAle2B+0bjZ4bbtWddYwFhVYQ9yWUt67u6tRDry/QbmOorGokkRfXTUcR7Czqp6Lvquis1F8Gj+NYFx2rzfOgzc+7bxBpDepFHjD4LDzhragZePoNXXDYiB6TfQelegVcYBQHACjV47zo0QvWO3Fpo1HDn8FSO+PQJX0FgwadLN2u7CrD7dm9zP5XEaSBsOuSIMJXtgOKXz349UiHr4ueP0hb4E1JOqrtl9LMsqbtNUR3tFKRnpj07GNxqf6Q29QzhtU2LJx9JraDI/A4kz03rHqmIle2OiLw1oUB67LgejdJNq78CW/aUN6ceRA9DaOjBlRucKr2X1l+2Fm90Ugdq06pKXBdmu5wYt/etA+vR+83pDXWsNYaA1Bv5ZUhwPl7e+O46u+NzQleNFmKoOh9I5HVb9jGw29QVo28obhoGXj6LW7Srv+SDp68UMTjmV7NhEHeej11yC9YOhd9rBt2hSZg4wcNL0XfaXYVX1aeDW7X4AywrtZ/QIHa4dkkS8NKtutpYMX1INe+vrBq8QaYrEGDa+zhr6cKW+2X8P3208F3rh2xybeEOV5wy72BuVHr91NoN/66egFil6vZ1NWHDB6+aFb/1nTCyIOWnsVNm0vofZy0+ZGDg2EYsbUfPtfRcKLwUtTMi4OXjNpIGkIxmTp4E29QYWCV9l2LbAGhDewhlB5c/s1VdXfPD941Xvvvk/bUqNjM9LreYOcZFP+vAGjV3H02sIP/YVM9AJFL/ds1nqdOMhjl2zY+s/XH73c0uu0tx211x85lOVVjvCutexqeE+AjHFCaVgddGu5wYs1x/1FcdiuhdaQUt42X3k1vMnZdL9WJ3jj04NVA69Ib5KS3pQ3BC2b27u9IPDmRa/Xs60NxIHr/sv/esmGf25ncVB0jAPtlZEDNm2NpmFmlc9uRngxeGEemJaCCXXSoLu12sGr4V3jx6+0a2QNCnCqCQAAEy1JREFUUcoa0srbnQTKmz9sGDsveGuOG0h69e+GrPT63hCTN3DL5vbr8HrYq/+vKHplXBaIg3dCB97R9PaQOKS019ErTVvjeZhRxc1aNzZrXxwOhZekQQfvEffGeCcN6TFZQfBqduEG75hz8B73rWHMWUNWeasTDRs01YPVsajaXQBvtZf+3pEJxw1RNVd62RsQXusN3LK5fVoGnethd2H0yriMezYFdlwmj577kKYXoxfFIdTeZVZ7pWlrOA0zq6RZU2/dni+8Jyh4rTko1611gj8m+1Jx8HbdoDs976+U4PWtob+m8nrwZocNFwKvjBs8eGtK71jgDRy9rv6gd7OzRvQuCcZlAzZ65eHPXDX3IYreAu19SbmmraygbLOm8oVXpAHUr57+b3mIDd45djpm/6MoeLUtr13r/tbjRdbgw5tS3obBmyO9Hry53uD2RO+ehrdG9G4Cb1ymjtnolcfPgTXPXPWQiEOovUKvesk2bWVlKiW8a0l4jTTAHSuR3Xnq6f/2xg4meB21EwYvftadH7+RWIPA66wh6NfIGvx+ra7wpjo2ll7bsRV5g7cTsBp3dzLRi+MyBa5ns4dS03sVicORy1B7SRxIeyGtvY1kYKaWCK9mNxBeKw1HViK7OnhBtZsDuDoM3qAKg7cdYGHl697fLMGbMygL+7WcYcNU4c0dN3gdW86wjKPX2/yFek8R3hrRK/9tx2UmeuUZ2umHfw2Jw6F3suJA2kv0anFoMAYztER4kd1AeK00vErSgPctgcfNgy4seDW8cMD/u23wFilv4bDBTsrOB978WVmqY8uRXuMNXgHfnTwTvVakHlm8OozeoyZ67VNc107PguKw14lDoL3ctKmZ/DHuDa6M8Kak4SssDe2aXecORcH7ny54qcLgfRYObDwRvG9QgreG8uYOG/LGvG1tQy/oZxlHeIeqf3r/VGW89qA307HlSq93nsLsPFU2eq03UNwWRK88B8budSDicI8Th/ajOdrbYABmdGWEN0caKHj1q2CvpZ1M8HYivFvu2OMHr4YXMgYXKG+co7zpfm1q8OZ3bE56Kynp9Tf1kESri94/nMDoXQ/XTSJ63dHTx5Oid7MvDj0iDqy9RK8Wh0a97rOjRHjXOuGlCqRhHwXv99Til82jCoP3GfeFrm/SFRGH/eDdJq+vX4HyFvRrjYE3t2Pzo9cvwHf/mfKjV+/iJKLXPQ2f7XH0WnHY6okDsPY27GWfLRUIr8qVBnoNvqfZnfekPGhSwSvW8DJQ8B7g4EUCOuHWYBP6fGvI69eaA6/yvSHYwHtiWKc3naNXmwI1pwLvsslErzzPdv6dpY/olvY8cVCh9pY1caWF9wSszEgDBe+8J+HWH9gHTSJ4uV1buLoyTwfvhnUSvKs1vLA2FSsp5W02vIH0hlu27AWoErwSvVXK1A7Xsk0YvfJENwCd28FDtzEtDkdIHNp5XibaW9YkKhRehdKwMi0NEry3/sCXtxqjhtx2bZsN3ic1vPd3pDckZQ3+sCE95h07T3jzB722Y3PekNqkgwe2gIY3jN68lq04es1T3fHjGwRdaE+LwyEtDirU3oa81LOwjPDWkga1+DEKXn3Y7SnSCYJX2rXQGh4keDW7oOF96vbMi5S2hnDYUDDmzYe31qA3t2NLbcr10PNfCK+J3jmdoTfYlq1W9Lpjpem10ZsvDhs8cWjICz07y5s0ILu50iDBC9FiuMk8LgxelQ5e067lWQMGL8IL12S2ZlLWcH7wTuwNqQL45iENr4nejDcURK8Ko9c82yG8kslGb744BNpb1nmULw1HiqRBghduAl8e/OA1YWyDV9o1lWsNyO7PNLzPf7QnJ2maBW/2b9YbuXeZhtdEb8YblNey+dGrwuj1ng/plegtEId3WBzaEd76vrYXRfGrgtLwqpaGX/03HWMqJw0cvAApel3w8p8xeDW8h8G0awc2rPOt4eBrxho0u+0ILwzApTnb1Fh48w7CJeSuGl6OXvKGg48H3lBdZlq2tdjemhMVKhW99ikP6i/Z6N1uD9IWgncOPKPFYS+Jg6YXo7eeL+pFUr40fMUFL7ILFLzbsFuT4AV1s3txUsHbqV93Cl5tDS+bdi1jDfrxAi+xi/AGb53364G6w5t/BDY/CwIvRy/BewzyvGFhGL3r4bpU9JonfR2IXole27OF4nCPLw5lXUCRNKwMpIGOM0pDJnhvDu7wlApesYbDoOFdbdq1bTZ4jTWAB+8AMLy6+ot/bdYD3tyCHfAjYHhfMNFL8ELgDUHLhmHK0Sve4EWvKZ2/r4OLXv0jby6Fxp5NheJwBKN3qq/iRVsYvCtFGlQoDcDdGiy2wQsBvqnglXbtZWcN23Kt4WcO3kslyjS81CXW2tCx84a31k5Dz0oHr/MGJ73aG77I8waOXmI5iF771Fdoer3olZ4NTM9G4qA2izgcQnEo64IrTxqkW9s2R4IXbPAC3Havn76p4KV2bbUMeddJuybWAM4arPLuD+HFPzb45vX4t333Lw5ezxs86T0G3nkKf9Tb4XmDF72mcBpxhYteuneZ+rE9TO054tDY3Z3tlZWGoFtLB++9we9IP3jRGvCV4eANhrx51uDBi+xaeNvXBH9D3Qrg4UcXgQev5w2h9Abe4I96zVk2btls9Jp6ZB5OJLLRe3PQs4XiUP/9vMgqIw2w+DHp1nTwQjp49X/859P2wX7wmnbNWQOzXWANAbyY+B68MHD1Prwith77p7E8dGtHCO8+3xt86c14g2nZlvGoNxO9pubpjZ0H2egFFfZsvjjUY+8u9gqkQYHfreUG73/C094dnrzg5XZtHg15jTV07gutAZw1CAq+NaxIwatr5dtwAVmsm7WRM3yKLQ1v4A2h9OL8xfeGDeGod5PXslH02r+Ol6Sjd0/H5rBnU4E41OO1K0s9jcFrpAGoW9sm7OYGL8CDHk1B8OYNeUNr0KugCF7NrsqHFySadS3gf33rFrVwMAH1S/ilOnNGqei2q5de/bv/1zuuG7Z3c+FVgTew9C418Kq2Dgi9oUbLdiL4ebpZti+M3l9J9NqejYvEQUdvs1/jWVwUvMKueizdrWWD99lg8uAHL7ZrE1uD36+dhVB574T1/1StM7xH4Bvwy1B6d3ThH9LSW8sbFvrTMu/Q2cpE7yETvWDMwYhDWXUs7tZEGlJjstzghSB8FAWvsu3aOjPk3cfwOmuAPOVN9Ws6eB83QEwdXkQ2Lb1hx2ak96ueN9BJtg3hqFdHb2a/99LxkR/yTPTans2sgI1b3Ntby6pX0cE10jCZ4NV1f6f3eA7e7JBXTq+BKG+BNeT1a1orpw7vxB2b5w0EL8hJtqw3cPR6+7zbXRiJlY5e07N5S3T0Nvd1vTiKg9dJg9etFQTv/dC5Er7vPQO3awwv/br1rGEC5V3zVE6/th7uOEc3nTpfeJV67r3TBfDCxr0O3kLp9bzhEMPLLZu3txvoRoRF0Svjss0uevl328bmvqoXTYXdWjAmKwpeDa8fJRy8qsAaJlLeFTugGfAG0rs0V3qPCbwbTPQqjl7vWIGGtzh6U+MyTxzKalB53Zryx2RfqhG8uoH+9h4vkHKsAZw1ZJQ31a/VGDacB7xvTWrc0FUkvSDDspQ3eMeJL3Aojt4rrvHGZQpcz9bkF/TiKm9MprzghZrBq+ENbpZhgjdjDQXKO7lhA/2W/34NeD9cCv2KPoF9EuMGqCW9oTdw9LrCRD1RK3o3g9ezqc0uepv4Ql6UBS54+Xib4IVawbsJz8/5z1JkDbWU14M3b9hwwfAisj68taU31xuCXaMqjt45YfQectHbxJfxYq05FxS8nwMsbPdvUCbBK/AG1uDDexa8fg2aCy9LL3jS63vDwcfFG8KdApbZIHoPuo0sjt4mvoQXcxUGL3jBuy4TvBrev7zgP48Eb86gLKO8Dl4oGvNOCd7ccYPr2F7IGZZx9Pr7s4F/ALm86MWaKHrLalpNJnjXdGaCd+gvLxzoDt5NaKyhSHknGDbUA95a44Zi6aXoDfYENmwwW+JFL78Tc6LobdbrVhaV5Eg2eJ91wXs9wvvtOUHwangXh3ZngrdQeQuHDeGk7LzgzZ+VqZyOLVd6MXr9fdgD9+DHUQbRK8k7ieht1mtWlqnJBS9ZA6wNgpeNw3+upyajvNlhQ+GY92G4JXnplv6FUdKl860dKjtV7wSD3vOU3uBIbHwU4J5s9EIQvXaUm4ne5r1mZdmaVPCKNWwGCl7g4H1Er1hy/afBs/0sUN4ceLP9Wr3gnUTH5ktveBA2LNqg4eXo3bDFh1dNKnqb9GKVla4awZtu1xYCwnug+8QaDt5tGt45vwxTBwqVt6XwBtIbbPDjMK40vBy94EcvQGpaVhC9zXqlysqp4uDNzsnYGhbDq8DBCxpeuHd16gmnF7yh9AY1B38mx0300o0Ccls2VRy9zXmNyiqqiYJX2rXQGm59EDh4uzS8cMn/pJ8zsIZw2NAUeG3H5rwhvYmXAMIr0bux46eBN9zp5W+N6G3G61NWzZoweLldU3nWgMGr4X3kjkzbkglef9iQO+Y9H3jfKhj0qlxvyNu0S8BEb9obVH70HkxHb1NenLImrHTwrguD17Rrh/OsAYMX4V2ZnXYWWcOEY94CeGsOegu8Ib1NK754jfiT6K3pDX70Qhi9jX5FyjqPSgWvPUExRwevbdeg+0SuNSC7nRpe+L85eTRZ5T1PeCchvdlNURtB4AXjDdXAG8DOGyRjwUzLwugta1pVOnjdCYq1HLxDbA0cvMYaiIL/keAleDuzBkFP31R4czcA8DNgYAUIvQjvCy/43lAQvXZaZqO3ca9CWRdYmeAleHXwanjBtWuv4tU4njV0qNUGXs0uwXvpEwUvcOPhzf1rX3qW/4YDfvQehC2BN/xU4PVHvZZeP3obc/TLmmKlg1fatc3OGtY4a+hxswYPXmSX4K0RUVc3BN6CXcI3Yhp4OXpD6dXe8H6+N2RPVGD0NuK4l1WXygQvt2uQbw1dzho6PXg1uyv49f8Altd4tesGb0H1dGpwi+A13vD4xN7gRW9dD3ZZdS8/eOfwnCxlDQ8WWIMHLzh4//Ew3PLFygn+zvOGt/bzdR3c2Akg8EKPpTeQ3pQ3dPwUUqPeg5zQNnrrdYTLamAFwcvtmnLWgFf8FlpDCK/OVQPvFrijsxkv/32X028GAy+E3uBLb8YbzKh3iz/qddHb+G0vqy7lBa9t1w47a1gCtazBwYvBG8ALfM1hQ4reij8ffHh/PXlvgMJRr5yoKGvmVBC83pDXWENPaA2wWRUor2YXrp0DPrz3rMBzFHfWCYhjt/2jWgfX8luADbxd3/01WG9Iwwvw2qHQG973vCHVskHjftzKalz5wTvE1kDBW2QNv3XW8KUAXgrePXdAGl4datfQuuXnv3Fv/VapV3vP9KluSMN7Dk44bxDpXWfgBWgDCLzhoO8NFL0peOt/ZMtqQnHw2naN4L01sIaO0BrwTtRev5ZWXthcAC99zBDAFTcd2QEr+ZHRS3e3LRwfH1frP9ULd54ZV/Ftq47C0O/+0ntKqWoRvJdCjvT25EovesMW9Iaq8YZw1MstW6tfg7IuuDh4XbsWWAPCm7WGGv0aB++ZmzoaAC+iCGnpzXRsGW+Qk2wZb5CWrdXHv6yplbRr+dbgwetZg6e8OfDes6IB8D4DofQWd2zoDYH0FnpDq498WfUoCl7F1vAgWUOPtYZQeSGtvIhlQb9WJ3hP1ujYfj2h9Io3vE/e0PFT/tBQit6yZktx8CrfGrqcNaSVV+AFN2yAFTn9Gl0UCTD3guEdOT0yorLwal0BO24Q6XXw+tLL3vC45w2Ko7fVx7us+pa0a0XWkFVegAmHDfWAd4Jxw0TSG3oDR29Zs7CKrKFIedVkhw0d5w1v7yTHDaqW9OZ5Q6uPcVkNKyi0hmLl9eDFL+cNG/Ad6U/oX+7wlR0mtHPgVauO/vXVyQf08ZdZeGXcEMA7gfRab6gab2j18S2rseWCN20NOcor/ZpW3kbD+0wIL9iOLVd6w2GZeEOrj2xZzSgJXpUzKCuEF/9cOOatI7xhx5aFNz0sUyZ6y7poSoI3VF7wlRcKhw0NgrfWuMGXXvCll6O31UezrKbXRMqrag8b6gVv3qzsRKpjqyG9rT6KZbWqJqG8hcOG1Jj3/OAtHvRmOrZa0tvq41dWa6tzUsqb068Vn6O4ZMst8NXv3N22WsNbWf9p1+VQOaUmPEsxyY7NSW+rj1xZ06IC5S3s1xoLrz9uqN2xoTe0+oiVNZ0qsAY13eBVoTeUVVa6QmtQ6WFDK+DFji2I3lYfo7KmcaWtIT1s8Me89YE3d9B7Iq9ja/WxKWsmVMYa/GFDzpj3AuAtHvTmdmytPiJlzayaSHmLx7xF8E4w6C2Q3lYfh7Jmak1KeS8c3gmkt9V7X9bMrz0tgLfV+1zWrKoNTYK31ftZ1uytxsHb6j0r6+KpusFbVlmtq8MXAG9ZZZVVVllllVVWWWWVVVZZZZVVVllllVVWWWWVVVZZZZVVVllllVVWWWWVVVZZZZVVVlllYf1/t3suynw3xco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2895600"/>
            <a:ext cx="35623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8756" b="16746"/>
          <a:stretch>
            <a:fillRect/>
          </a:stretch>
        </p:blipFill>
        <p:spPr bwMode="auto">
          <a:xfrm>
            <a:off x="4267200" y="228600"/>
            <a:ext cx="48768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olly\Downloads\splendida ref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457200"/>
            <a:ext cx="5562600" cy="5562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Comparison with </a:t>
            </a:r>
            <a:r>
              <a:rPr lang="en-US" sz="3000" b="1" i="1" dirty="0" err="1" smtClean="0"/>
              <a:t>Vibrio</a:t>
            </a:r>
            <a:r>
              <a:rPr lang="en-US" sz="3000" b="1" dirty="0" smtClean="0"/>
              <a:t> </a:t>
            </a:r>
            <a:r>
              <a:rPr lang="en-US" sz="3000" b="1" i="1" dirty="0" err="1" smtClean="0"/>
              <a:t>splendidus</a:t>
            </a:r>
            <a:r>
              <a:rPr lang="en-US" sz="3000" b="1" i="1" dirty="0" smtClean="0"/>
              <a:t> </a:t>
            </a:r>
            <a:r>
              <a:rPr lang="en-US" sz="3000" b="1" dirty="0" smtClean="0"/>
              <a:t>LGP32</a:t>
            </a:r>
            <a:endParaRPr lang="en-US" sz="3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247900" y="5638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2009-HA7E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5334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2009-PA16E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363834" y="5105400"/>
            <a:ext cx="1368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2010-HA8H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365466" y="4800600"/>
            <a:ext cx="1365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2010-PA1E</a:t>
            </a:r>
            <a:endParaRPr lang="en-US" b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3103" y="5867400"/>
            <a:ext cx="812509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600200" y="2667000"/>
            <a:ext cx="2819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Which of these genomes is not like the others?</a:t>
            </a:r>
            <a:endParaRPr lang="en-US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066800" y="1752600"/>
            <a:ext cx="7205548" cy="4053698"/>
            <a:chOff x="0" y="2937"/>
            <a:chExt cx="5267097" cy="2963165"/>
          </a:xfrm>
        </p:grpSpPr>
        <p:grpSp>
          <p:nvGrpSpPr>
            <p:cNvPr id="28" name="Group 27"/>
            <p:cNvGrpSpPr/>
            <p:nvPr/>
          </p:nvGrpSpPr>
          <p:grpSpPr>
            <a:xfrm>
              <a:off x="0" y="506678"/>
              <a:ext cx="5267097" cy="2293672"/>
              <a:chOff x="0" y="506678"/>
              <a:chExt cx="5267097" cy="2293672"/>
            </a:xfrm>
          </p:grpSpPr>
          <p:sp>
            <p:nvSpPr>
              <p:cNvPr id="48" name="Oval 47"/>
              <p:cNvSpPr/>
              <p:nvPr/>
            </p:nvSpPr>
            <p:spPr>
              <a:xfrm rot="3360662">
                <a:off x="2700599" y="233853"/>
                <a:ext cx="1683855" cy="3449140"/>
              </a:xfrm>
              <a:prstGeom prst="ellipse">
                <a:avLst/>
              </a:prstGeom>
              <a:solidFill>
                <a:srgbClr val="FFFF99">
                  <a:alpha val="60000"/>
                </a:srgbClr>
              </a:soli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  <p:sp>
            <p:nvSpPr>
              <p:cNvPr id="49" name="Oval 48"/>
              <p:cNvSpPr/>
              <p:nvPr/>
            </p:nvSpPr>
            <p:spPr>
              <a:xfrm rot="18253482">
                <a:off x="882642" y="219114"/>
                <a:ext cx="1683855" cy="344914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60000"/>
                </a:schemeClr>
              </a:soli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  <p:sp>
            <p:nvSpPr>
              <p:cNvPr id="50" name="Oval 49"/>
              <p:cNvSpPr/>
              <p:nvPr/>
            </p:nvSpPr>
            <p:spPr>
              <a:xfrm rot="2871612">
                <a:off x="1959405" y="-624989"/>
                <a:ext cx="1683855" cy="3947190"/>
              </a:xfrm>
              <a:prstGeom prst="ellipse">
                <a:avLst/>
              </a:prstGeom>
              <a:solidFill>
                <a:srgbClr val="31859C">
                  <a:alpha val="40000"/>
                </a:srgbClr>
              </a:soli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  <p:sp>
            <p:nvSpPr>
              <p:cNvPr id="51" name="Oval 50"/>
              <p:cNvSpPr/>
              <p:nvPr/>
            </p:nvSpPr>
            <p:spPr>
              <a:xfrm rot="18804953">
                <a:off x="1664213" y="-609583"/>
                <a:ext cx="1683855" cy="3924122"/>
              </a:xfrm>
              <a:prstGeom prst="ellipse">
                <a:avLst/>
              </a:prstGeom>
              <a:solidFill>
                <a:srgbClr val="99FFCC">
                  <a:alpha val="40000"/>
                </a:srgbClr>
              </a:soli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29" name="TextBox 8"/>
            <p:cNvSpPr txBox="1"/>
            <p:nvPr/>
          </p:nvSpPr>
          <p:spPr>
            <a:xfrm>
              <a:off x="1077060" y="12462"/>
              <a:ext cx="904833" cy="26997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>
                  <a:solidFill>
                    <a:schemeClr val="accent3">
                      <a:lumMod val="50000"/>
                    </a:schemeClr>
                  </a:solidFill>
                </a:rPr>
                <a:t>2009-HA7E</a:t>
              </a:r>
            </a:p>
          </p:txBody>
        </p:sp>
        <p:sp>
          <p:nvSpPr>
            <p:cNvPr id="30" name="TextBox 9"/>
            <p:cNvSpPr txBox="1"/>
            <p:nvPr/>
          </p:nvSpPr>
          <p:spPr>
            <a:xfrm>
              <a:off x="3382110" y="2937"/>
              <a:ext cx="962531" cy="26997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>
                  <a:solidFill>
                    <a:schemeClr val="accent5">
                      <a:lumMod val="50000"/>
                    </a:schemeClr>
                  </a:solidFill>
                </a:rPr>
                <a:t>2009-PA16E</a:t>
              </a:r>
            </a:p>
          </p:txBody>
        </p:sp>
        <p:sp>
          <p:nvSpPr>
            <p:cNvPr id="31" name="TextBox 10"/>
            <p:cNvSpPr txBox="1"/>
            <p:nvPr/>
          </p:nvSpPr>
          <p:spPr>
            <a:xfrm>
              <a:off x="4136055" y="962025"/>
              <a:ext cx="876992" cy="26997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>
                  <a:solidFill>
                    <a:schemeClr val="accent6">
                      <a:lumMod val="50000"/>
                    </a:schemeClr>
                  </a:solidFill>
                </a:rPr>
                <a:t>2010-PA1E</a:t>
              </a:r>
            </a:p>
          </p:txBody>
        </p:sp>
        <p:sp>
          <p:nvSpPr>
            <p:cNvPr id="32" name="TextBox 11"/>
            <p:cNvSpPr txBox="1"/>
            <p:nvPr/>
          </p:nvSpPr>
          <p:spPr>
            <a:xfrm>
              <a:off x="276960" y="955438"/>
              <a:ext cx="929440" cy="26997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>
                  <a:solidFill>
                    <a:schemeClr val="accent2">
                      <a:lumMod val="50000"/>
                    </a:schemeClr>
                  </a:solidFill>
                </a:rPr>
                <a:t>2010-HA8H</a:t>
              </a:r>
            </a:p>
          </p:txBody>
        </p:sp>
        <p:sp>
          <p:nvSpPr>
            <p:cNvPr id="33" name="TextBox 12"/>
            <p:cNvSpPr txBox="1"/>
            <p:nvPr/>
          </p:nvSpPr>
          <p:spPr>
            <a:xfrm>
              <a:off x="1590673" y="352424"/>
              <a:ext cx="277941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dirty="0"/>
                <a:t>98</a:t>
              </a:r>
            </a:p>
          </p:txBody>
        </p:sp>
        <p:sp>
          <p:nvSpPr>
            <p:cNvPr id="34" name="TextBox 14"/>
            <p:cNvSpPr txBox="1"/>
            <p:nvPr/>
          </p:nvSpPr>
          <p:spPr>
            <a:xfrm>
              <a:off x="3476625" y="339099"/>
              <a:ext cx="349419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128</a:t>
              </a:r>
            </a:p>
          </p:txBody>
        </p:sp>
        <p:sp>
          <p:nvSpPr>
            <p:cNvPr id="35" name="TextBox 15"/>
            <p:cNvSpPr txBox="1"/>
            <p:nvPr/>
          </p:nvSpPr>
          <p:spPr>
            <a:xfrm>
              <a:off x="4324350" y="1282074"/>
              <a:ext cx="349419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308</a:t>
              </a:r>
            </a:p>
          </p:txBody>
        </p:sp>
        <p:sp>
          <p:nvSpPr>
            <p:cNvPr id="36" name="TextBox 16"/>
            <p:cNvSpPr txBox="1"/>
            <p:nvPr/>
          </p:nvSpPr>
          <p:spPr>
            <a:xfrm>
              <a:off x="638175" y="1243974"/>
              <a:ext cx="349419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dirty="0"/>
                <a:t>994</a:t>
              </a:r>
            </a:p>
          </p:txBody>
        </p:sp>
        <p:sp>
          <p:nvSpPr>
            <p:cNvPr id="37" name="TextBox 17"/>
            <p:cNvSpPr txBox="1"/>
            <p:nvPr/>
          </p:nvSpPr>
          <p:spPr>
            <a:xfrm>
              <a:off x="1371600" y="977275"/>
              <a:ext cx="277941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17</a:t>
              </a:r>
            </a:p>
          </p:txBody>
        </p:sp>
        <p:sp>
          <p:nvSpPr>
            <p:cNvPr id="38" name="TextBox 18"/>
            <p:cNvSpPr txBox="1"/>
            <p:nvPr/>
          </p:nvSpPr>
          <p:spPr>
            <a:xfrm>
              <a:off x="3638550" y="986799"/>
              <a:ext cx="277941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25</a:t>
              </a:r>
            </a:p>
          </p:txBody>
        </p:sp>
        <p:sp>
          <p:nvSpPr>
            <p:cNvPr id="39" name="TextBox 19"/>
            <p:cNvSpPr txBox="1"/>
            <p:nvPr/>
          </p:nvSpPr>
          <p:spPr>
            <a:xfrm>
              <a:off x="2514600" y="777249"/>
              <a:ext cx="277941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54</a:t>
              </a:r>
            </a:p>
          </p:txBody>
        </p:sp>
        <p:sp>
          <p:nvSpPr>
            <p:cNvPr id="40" name="TextBox 20"/>
            <p:cNvSpPr txBox="1"/>
            <p:nvPr/>
          </p:nvSpPr>
          <p:spPr>
            <a:xfrm>
              <a:off x="2438400" y="2729875"/>
              <a:ext cx="277941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26</a:t>
              </a:r>
            </a:p>
          </p:txBody>
        </p:sp>
        <p:sp>
          <p:nvSpPr>
            <p:cNvPr id="41" name="TextBox 21"/>
            <p:cNvSpPr txBox="1"/>
            <p:nvPr/>
          </p:nvSpPr>
          <p:spPr>
            <a:xfrm>
              <a:off x="3448050" y="2215525"/>
              <a:ext cx="277941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51</a:t>
              </a:r>
            </a:p>
          </p:txBody>
        </p:sp>
        <p:sp>
          <p:nvSpPr>
            <p:cNvPr id="42" name="TextBox 22"/>
            <p:cNvSpPr txBox="1"/>
            <p:nvPr/>
          </p:nvSpPr>
          <p:spPr>
            <a:xfrm>
              <a:off x="1543050" y="2205999"/>
              <a:ext cx="206465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dirty="0"/>
                <a:t>8</a:t>
              </a:r>
            </a:p>
          </p:txBody>
        </p:sp>
        <p:sp>
          <p:nvSpPr>
            <p:cNvPr id="43" name="TextBox 25"/>
            <p:cNvSpPr txBox="1"/>
            <p:nvPr/>
          </p:nvSpPr>
          <p:spPr>
            <a:xfrm>
              <a:off x="3048000" y="1424950"/>
              <a:ext cx="349419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dirty="0" smtClean="0"/>
                <a:t>453</a:t>
              </a:r>
              <a:endParaRPr lang="en-US" sz="1500" b="1" dirty="0"/>
            </a:p>
          </p:txBody>
        </p:sp>
        <p:sp>
          <p:nvSpPr>
            <p:cNvPr id="44" name="TextBox 26"/>
            <p:cNvSpPr txBox="1"/>
            <p:nvPr/>
          </p:nvSpPr>
          <p:spPr>
            <a:xfrm>
              <a:off x="1952625" y="1405900"/>
              <a:ext cx="277941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20</a:t>
              </a:r>
            </a:p>
          </p:txBody>
        </p:sp>
        <p:sp>
          <p:nvSpPr>
            <p:cNvPr id="45" name="TextBox 27"/>
            <p:cNvSpPr txBox="1"/>
            <p:nvPr/>
          </p:nvSpPr>
          <p:spPr>
            <a:xfrm>
              <a:off x="2124075" y="2310775"/>
              <a:ext cx="206465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0</a:t>
              </a:r>
            </a:p>
          </p:txBody>
        </p:sp>
        <p:sp>
          <p:nvSpPr>
            <p:cNvPr id="46" name="TextBox 28"/>
            <p:cNvSpPr txBox="1"/>
            <p:nvPr/>
          </p:nvSpPr>
          <p:spPr>
            <a:xfrm>
              <a:off x="2895600" y="2310775"/>
              <a:ext cx="206465" cy="23622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0</a:t>
              </a:r>
            </a:p>
          </p:txBody>
        </p:sp>
        <p:sp>
          <p:nvSpPr>
            <p:cNvPr id="47" name="TextBox 29"/>
            <p:cNvSpPr txBox="1"/>
            <p:nvPr/>
          </p:nvSpPr>
          <p:spPr>
            <a:xfrm>
              <a:off x="2324100" y="1834525"/>
              <a:ext cx="704552" cy="4054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3669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0" y="1"/>
            <a:ext cx="502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Finding the Core Genome</a:t>
            </a:r>
            <a:endParaRPr lang="en-US" sz="30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1752600" y="6096000"/>
            <a:ext cx="7162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accent1">
                    <a:lumMod val="50000"/>
                  </a:schemeClr>
                </a:solidFill>
              </a:rPr>
              <a:t>Is this an accurate representation?</a:t>
            </a:r>
            <a:endParaRPr lang="en-US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4191000" y="4191000"/>
            <a:ext cx="914400" cy="6096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/>
          <p:nvPr/>
        </p:nvCxnSpPr>
        <p:spPr>
          <a:xfrm rot="10800000">
            <a:off x="5105400" y="4572000"/>
            <a:ext cx="1600200" cy="99060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6705600" y="5410200"/>
            <a:ext cx="94186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accent2">
                    <a:lumMod val="75000"/>
                  </a:schemeClr>
                </a:solidFill>
              </a:rPr>
              <a:t>Core?</a:t>
            </a:r>
            <a:endParaRPr lang="en-US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43000" y="1752600"/>
            <a:ext cx="7150369" cy="4055381"/>
            <a:chOff x="0" y="0"/>
            <a:chExt cx="5267097" cy="2987270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506678"/>
              <a:ext cx="5267097" cy="2293672"/>
              <a:chOff x="0" y="506678"/>
              <a:chExt cx="5267097" cy="2293672"/>
            </a:xfrm>
          </p:grpSpPr>
          <p:sp>
            <p:nvSpPr>
              <p:cNvPr id="25" name="Oval 24"/>
              <p:cNvSpPr/>
              <p:nvPr/>
            </p:nvSpPr>
            <p:spPr>
              <a:xfrm rot="3360662">
                <a:off x="2700599" y="233853"/>
                <a:ext cx="1683855" cy="3449140"/>
              </a:xfrm>
              <a:prstGeom prst="ellipse">
                <a:avLst/>
              </a:prstGeom>
              <a:solidFill>
                <a:srgbClr val="FFFF99">
                  <a:alpha val="60000"/>
                </a:srgbClr>
              </a:soli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  <p:sp>
            <p:nvSpPr>
              <p:cNvPr id="26" name="Oval 25"/>
              <p:cNvSpPr/>
              <p:nvPr/>
            </p:nvSpPr>
            <p:spPr>
              <a:xfrm rot="18253482">
                <a:off x="882642" y="219114"/>
                <a:ext cx="1683855" cy="344914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60000"/>
                </a:schemeClr>
              </a:soli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  <p:sp>
            <p:nvSpPr>
              <p:cNvPr id="27" name="Oval 26"/>
              <p:cNvSpPr/>
              <p:nvPr/>
            </p:nvSpPr>
            <p:spPr>
              <a:xfrm rot="2871612">
                <a:off x="1959405" y="-624989"/>
                <a:ext cx="1683855" cy="3947190"/>
              </a:xfrm>
              <a:prstGeom prst="ellipse">
                <a:avLst/>
              </a:prstGeom>
              <a:solidFill>
                <a:srgbClr val="31859C">
                  <a:alpha val="40000"/>
                </a:srgbClr>
              </a:soli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  <p:sp>
            <p:nvSpPr>
              <p:cNvPr id="28" name="Oval 27"/>
              <p:cNvSpPr/>
              <p:nvPr/>
            </p:nvSpPr>
            <p:spPr>
              <a:xfrm rot="18804953">
                <a:off x="1664213" y="-609583"/>
                <a:ext cx="1683855" cy="3924122"/>
              </a:xfrm>
              <a:prstGeom prst="ellipse">
                <a:avLst/>
              </a:prstGeom>
              <a:solidFill>
                <a:srgbClr val="99FFCC">
                  <a:alpha val="40000"/>
                </a:srgbClr>
              </a:soli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6" name="TextBox 3"/>
            <p:cNvSpPr txBox="1"/>
            <p:nvPr/>
          </p:nvSpPr>
          <p:spPr>
            <a:xfrm>
              <a:off x="1057025" y="9525"/>
              <a:ext cx="985916" cy="2941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>
                  <a:solidFill>
                    <a:schemeClr val="accent3">
                      <a:lumMod val="50000"/>
                    </a:schemeClr>
                  </a:solidFill>
                </a:rPr>
                <a:t>2009-HA7E</a:t>
              </a:r>
            </a:p>
          </p:txBody>
        </p:sp>
        <p:sp>
          <p:nvSpPr>
            <p:cNvPr id="7" name="TextBox 4"/>
            <p:cNvSpPr txBox="1"/>
            <p:nvPr/>
          </p:nvSpPr>
          <p:spPr>
            <a:xfrm>
              <a:off x="3362076" y="0"/>
              <a:ext cx="1048784" cy="2941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>
                  <a:solidFill>
                    <a:schemeClr val="accent5">
                      <a:lumMod val="50000"/>
                    </a:schemeClr>
                  </a:solidFill>
                </a:rPr>
                <a:t>2009-PA16E</a:t>
              </a:r>
            </a:p>
          </p:txBody>
        </p:sp>
        <p:sp>
          <p:nvSpPr>
            <p:cNvPr id="8" name="TextBox 5"/>
            <p:cNvSpPr txBox="1"/>
            <p:nvPr/>
          </p:nvSpPr>
          <p:spPr>
            <a:xfrm>
              <a:off x="4143125" y="962025"/>
              <a:ext cx="955581" cy="2941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>
                  <a:solidFill>
                    <a:schemeClr val="accent6">
                      <a:lumMod val="50000"/>
                    </a:schemeClr>
                  </a:solidFill>
                </a:rPr>
                <a:t>2010-PA1E</a:t>
              </a:r>
            </a:p>
          </p:txBody>
        </p:sp>
        <p:sp>
          <p:nvSpPr>
            <p:cNvPr id="9" name="TextBox 6"/>
            <p:cNvSpPr txBox="1"/>
            <p:nvPr/>
          </p:nvSpPr>
          <p:spPr>
            <a:xfrm>
              <a:off x="256926" y="952500"/>
              <a:ext cx="936612" cy="27205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>
                  <a:solidFill>
                    <a:schemeClr val="accent2">
                      <a:lumMod val="50000"/>
                    </a:schemeClr>
                  </a:solidFill>
                </a:rPr>
                <a:t>2010-HA8H</a:t>
              </a:r>
            </a:p>
          </p:txBody>
        </p:sp>
        <p:sp>
          <p:nvSpPr>
            <p:cNvPr id="10" name="TextBox 7"/>
            <p:cNvSpPr txBox="1"/>
            <p:nvPr/>
          </p:nvSpPr>
          <p:spPr>
            <a:xfrm>
              <a:off x="1504948" y="342900"/>
              <a:ext cx="380731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dirty="0"/>
                <a:t>162</a:t>
              </a:r>
            </a:p>
          </p:txBody>
        </p:sp>
        <p:sp>
          <p:nvSpPr>
            <p:cNvPr id="11" name="TextBox 8"/>
            <p:cNvSpPr txBox="1"/>
            <p:nvPr/>
          </p:nvSpPr>
          <p:spPr>
            <a:xfrm>
              <a:off x="3409950" y="339100"/>
              <a:ext cx="380731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dirty="0"/>
                <a:t>183</a:t>
              </a:r>
            </a:p>
          </p:txBody>
        </p:sp>
        <p:sp>
          <p:nvSpPr>
            <p:cNvPr id="12" name="TextBox 9"/>
            <p:cNvSpPr txBox="1"/>
            <p:nvPr/>
          </p:nvSpPr>
          <p:spPr>
            <a:xfrm>
              <a:off x="4324350" y="1282075"/>
              <a:ext cx="380731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dirty="0"/>
                <a:t>431</a:t>
              </a:r>
            </a:p>
          </p:txBody>
        </p:sp>
        <p:sp>
          <p:nvSpPr>
            <p:cNvPr id="13" name="TextBox 10"/>
            <p:cNvSpPr txBox="1"/>
            <p:nvPr/>
          </p:nvSpPr>
          <p:spPr>
            <a:xfrm>
              <a:off x="561975" y="1243975"/>
              <a:ext cx="522707" cy="29585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00" b="1"/>
                <a:t>1176</a:t>
              </a: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371600" y="977275"/>
              <a:ext cx="224966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dirty="0"/>
                <a:t>1</a:t>
              </a:r>
            </a:p>
          </p:txBody>
        </p:sp>
        <p:sp>
          <p:nvSpPr>
            <p:cNvPr id="15" name="TextBox 12"/>
            <p:cNvSpPr txBox="1"/>
            <p:nvPr/>
          </p:nvSpPr>
          <p:spPr>
            <a:xfrm>
              <a:off x="3562350" y="986800"/>
              <a:ext cx="380731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103</a:t>
              </a: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2457450" y="767725"/>
              <a:ext cx="380731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dirty="0"/>
                <a:t>189</a:t>
              </a:r>
            </a:p>
          </p:txBody>
        </p:sp>
        <p:sp>
          <p:nvSpPr>
            <p:cNvPr id="17" name="TextBox 14"/>
            <p:cNvSpPr txBox="1"/>
            <p:nvPr/>
          </p:nvSpPr>
          <p:spPr>
            <a:xfrm>
              <a:off x="2438400" y="2729875"/>
              <a:ext cx="302848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49</a:t>
              </a:r>
            </a:p>
          </p:txBody>
        </p:sp>
        <p:sp>
          <p:nvSpPr>
            <p:cNvPr id="18" name="TextBox 15"/>
            <p:cNvSpPr txBox="1"/>
            <p:nvPr/>
          </p:nvSpPr>
          <p:spPr>
            <a:xfrm>
              <a:off x="3448050" y="2215525"/>
              <a:ext cx="302848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76</a:t>
              </a:r>
            </a:p>
          </p:txBody>
        </p:sp>
        <p:sp>
          <p:nvSpPr>
            <p:cNvPr id="19" name="TextBox 16"/>
            <p:cNvSpPr txBox="1"/>
            <p:nvPr/>
          </p:nvSpPr>
          <p:spPr>
            <a:xfrm>
              <a:off x="1543050" y="2206000"/>
              <a:ext cx="224966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1</a:t>
              </a:r>
            </a:p>
          </p:txBody>
        </p:sp>
        <p:sp>
          <p:nvSpPr>
            <p:cNvPr id="20" name="TextBox 17"/>
            <p:cNvSpPr txBox="1"/>
            <p:nvPr/>
          </p:nvSpPr>
          <p:spPr>
            <a:xfrm>
              <a:off x="2914650" y="1396375"/>
              <a:ext cx="560754" cy="31868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/>
                <a:t>3767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1952625" y="1405900"/>
              <a:ext cx="224966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0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2124075" y="2310775"/>
              <a:ext cx="224966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1</a:t>
              </a:r>
            </a:p>
          </p:txBody>
        </p:sp>
        <p:sp>
          <p:nvSpPr>
            <p:cNvPr id="23" name="TextBox 20"/>
            <p:cNvSpPr txBox="1"/>
            <p:nvPr/>
          </p:nvSpPr>
          <p:spPr>
            <a:xfrm>
              <a:off x="2895600" y="2310775"/>
              <a:ext cx="224966" cy="25739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/>
                <a:t>0</a:t>
              </a:r>
            </a:p>
          </p:txBody>
        </p:sp>
        <p:sp>
          <p:nvSpPr>
            <p:cNvPr id="24" name="TextBox 21"/>
            <p:cNvSpPr txBox="1"/>
            <p:nvPr/>
          </p:nvSpPr>
          <p:spPr>
            <a:xfrm>
              <a:off x="2366985" y="1820758"/>
              <a:ext cx="487979" cy="34319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2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121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0" y="1"/>
            <a:ext cx="50292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Finding the Core Genome</a:t>
            </a:r>
          </a:p>
          <a:p>
            <a:r>
              <a:rPr lang="en-US" sz="2500" dirty="0" smtClean="0"/>
              <a:t>95% “Species” Cutoff</a:t>
            </a:r>
            <a:endParaRPr lang="en-US" sz="2500" dirty="0"/>
          </a:p>
        </p:txBody>
      </p:sp>
      <p:sp>
        <p:nvSpPr>
          <p:cNvPr id="55" name="Oval 54"/>
          <p:cNvSpPr/>
          <p:nvPr/>
        </p:nvSpPr>
        <p:spPr>
          <a:xfrm>
            <a:off x="4953000" y="3505200"/>
            <a:ext cx="914400" cy="6096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/>
          <p:nvPr/>
        </p:nvCxnSpPr>
        <p:spPr>
          <a:xfrm rot="16200000" flipV="1">
            <a:off x="5600700" y="4152900"/>
            <a:ext cx="1295400" cy="121920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6705600" y="5410200"/>
            <a:ext cx="22547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accent2">
                    <a:lumMod val="75000"/>
                  </a:schemeClr>
                </a:solidFill>
              </a:rPr>
              <a:t>“Species” Core?</a:t>
            </a:r>
            <a:endParaRPr lang="en-US" sz="25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 rot="13473005">
            <a:off x="5291584" y="5978667"/>
            <a:ext cx="340366" cy="8874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8027102">
            <a:off x="8444561" y="5934293"/>
            <a:ext cx="340366" cy="8874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2751183">
            <a:off x="8581110" y="1720734"/>
            <a:ext cx="323254" cy="101970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reefull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9359" y="0"/>
            <a:ext cx="599464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"/>
            <a:ext cx="502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Core Gene Tree</a:t>
            </a:r>
            <a:endParaRPr lang="en-US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286000"/>
            <a:ext cx="41910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</a:rPr>
              <a:t>2010-HA8H</a:t>
            </a:r>
            <a:r>
              <a:rPr lang="en-US" sz="2200" dirty="0" smtClean="0"/>
              <a:t> is </a:t>
            </a:r>
            <a:r>
              <a:rPr lang="en-US" sz="2200" b="1" dirty="0" smtClean="0"/>
              <a:t>completely different </a:t>
            </a:r>
            <a:r>
              <a:rPr lang="en-US" sz="2200" dirty="0" smtClean="0"/>
              <a:t>from the other organisms!</a:t>
            </a:r>
            <a:endParaRPr lang="en-US" sz="2200" dirty="0"/>
          </a:p>
        </p:txBody>
      </p:sp>
      <p:sp>
        <p:nvSpPr>
          <p:cNvPr id="6" name="Rectangle 5"/>
          <p:cNvSpPr/>
          <p:nvPr/>
        </p:nvSpPr>
        <p:spPr>
          <a:xfrm rot="19628654">
            <a:off x="3290374" y="-27204"/>
            <a:ext cx="485417" cy="937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831621">
            <a:off x="5537335" y="2499244"/>
            <a:ext cx="135362" cy="4057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831621">
            <a:off x="5308734" y="2270645"/>
            <a:ext cx="135362" cy="4057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831621">
            <a:off x="5080135" y="2042044"/>
            <a:ext cx="135362" cy="4057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8038815">
            <a:off x="5508677" y="1857369"/>
            <a:ext cx="443845" cy="587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2647668">
            <a:off x="5091142" y="1998514"/>
            <a:ext cx="11160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</a:rPr>
              <a:t>0.28318</a:t>
            </a:r>
            <a:endParaRPr lang="en-US" sz="2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00400" y="407313"/>
            <a:ext cx="15119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2010-HA8H</a:t>
            </a:r>
            <a:endParaRPr lang="en-US" sz="2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2647668">
            <a:off x="7494502" y="5159752"/>
            <a:ext cx="724878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500" b="1" dirty="0" smtClean="0"/>
              <a:t>0.0049</a:t>
            </a:r>
            <a:endParaRPr lang="en-US" sz="1500" b="1" dirty="0"/>
          </a:p>
        </p:txBody>
      </p:sp>
      <p:sp>
        <p:nvSpPr>
          <p:cNvPr id="22" name="TextBox 21"/>
          <p:cNvSpPr txBox="1"/>
          <p:nvPr/>
        </p:nvSpPr>
        <p:spPr>
          <a:xfrm rot="18848458">
            <a:off x="5858487" y="5145704"/>
            <a:ext cx="822661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500" b="1" dirty="0" smtClean="0"/>
              <a:t>0.00536</a:t>
            </a:r>
            <a:endParaRPr lang="en-US" sz="1500" b="1" dirty="0"/>
          </a:p>
        </p:txBody>
      </p:sp>
      <p:sp>
        <p:nvSpPr>
          <p:cNvPr id="23" name="TextBox 22"/>
          <p:cNvSpPr txBox="1"/>
          <p:nvPr/>
        </p:nvSpPr>
        <p:spPr>
          <a:xfrm rot="16200000">
            <a:off x="6437487" y="4227687"/>
            <a:ext cx="822661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500" b="1" dirty="0" smtClean="0"/>
              <a:t>0.00124</a:t>
            </a:r>
            <a:endParaRPr lang="en-US" sz="1500" b="1" dirty="0"/>
          </a:p>
        </p:txBody>
      </p:sp>
      <p:sp>
        <p:nvSpPr>
          <p:cNvPr id="24" name="TextBox 23"/>
          <p:cNvSpPr txBox="1"/>
          <p:nvPr/>
        </p:nvSpPr>
        <p:spPr>
          <a:xfrm rot="19049175">
            <a:off x="7177279" y="2946548"/>
            <a:ext cx="822661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500" b="1" dirty="0" smtClean="0"/>
              <a:t>0.00124</a:t>
            </a:r>
            <a:endParaRPr lang="en-US" sz="15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81000" y="3886200"/>
            <a:ext cx="41910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2009-PA16E</a:t>
            </a:r>
            <a:r>
              <a:rPr lang="en-US" sz="2200" dirty="0" smtClean="0"/>
              <a:t> and </a:t>
            </a:r>
            <a:r>
              <a:rPr lang="en-US" sz="2200" b="1" dirty="0" smtClean="0">
                <a:solidFill>
                  <a:schemeClr val="accent6">
                    <a:lumMod val="75000"/>
                  </a:schemeClr>
                </a:solidFill>
              </a:rPr>
              <a:t>2009-HA7E</a:t>
            </a:r>
            <a:r>
              <a:rPr lang="en-US" sz="2200" dirty="0" smtClean="0"/>
              <a:t> are most </a:t>
            </a:r>
            <a:r>
              <a:rPr lang="en-US" sz="2200" b="1" dirty="0" smtClean="0"/>
              <a:t>closely related</a:t>
            </a:r>
            <a:endParaRPr lang="en-US" sz="2200" b="1" dirty="0"/>
          </a:p>
        </p:txBody>
      </p:sp>
      <p:cxnSp>
        <p:nvCxnSpPr>
          <p:cNvPr id="27" name="Straight Arrow Connector 26"/>
          <p:cNvCxnSpPr>
            <a:stCxn id="4" idx="0"/>
          </p:cNvCxnSpPr>
          <p:nvPr/>
        </p:nvCxnSpPr>
        <p:spPr>
          <a:xfrm rot="5400000" flipH="1" flipV="1">
            <a:off x="2305050" y="1085850"/>
            <a:ext cx="1371600" cy="102870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6" idx="3"/>
          </p:cNvCxnSpPr>
          <p:nvPr/>
        </p:nvCxnSpPr>
        <p:spPr>
          <a:xfrm>
            <a:off x="4572000" y="4270921"/>
            <a:ext cx="2057400" cy="52967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am5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685800"/>
            <a:ext cx="7048500" cy="56515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0" y="1"/>
            <a:ext cx="502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16s RNA tree</a:t>
            </a:r>
            <a:endParaRPr lang="en-US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1219200"/>
            <a:ext cx="15119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2010-HA8H</a:t>
            </a:r>
            <a:endParaRPr lang="en-US" sz="2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4445913"/>
            <a:ext cx="1568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6">
                    <a:lumMod val="75000"/>
                  </a:schemeClr>
                </a:solidFill>
              </a:rPr>
              <a:t>2009-PA16E</a:t>
            </a:r>
            <a:endParaRPr lang="en-US" sz="2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0" y="4800600"/>
            <a:ext cx="14254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</a:rPr>
              <a:t>2010-PA1E</a:t>
            </a:r>
            <a:endParaRPr lang="en-US" sz="2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0" y="5181600"/>
            <a:ext cx="147187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3">
                    <a:lumMod val="50000"/>
                  </a:schemeClr>
                </a:solidFill>
              </a:rPr>
              <a:t>2009-HA7E</a:t>
            </a:r>
            <a:endParaRPr lang="en-US" sz="22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0" y="1"/>
            <a:ext cx="5715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Pathway/Functional differences</a:t>
            </a:r>
            <a:endParaRPr lang="en-US" sz="2500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1066800"/>
            <a:ext cx="6934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What functions are unique to </a:t>
            </a:r>
            <a:r>
              <a:rPr lang="en-US" sz="2500" b="1" dirty="0" smtClean="0">
                <a:solidFill>
                  <a:schemeClr val="accent2">
                    <a:lumMod val="50000"/>
                  </a:schemeClr>
                </a:solidFill>
              </a:rPr>
              <a:t>2010-HA8H</a:t>
            </a:r>
            <a:r>
              <a:rPr lang="en-US" sz="2500" b="1" dirty="0" smtClean="0"/>
              <a:t>?</a:t>
            </a:r>
          </a:p>
          <a:p>
            <a:endParaRPr lang="en-US" sz="2500" b="1" dirty="0" smtClean="0"/>
          </a:p>
          <a:p>
            <a:endParaRPr lang="en-US" sz="2500" b="1" dirty="0" smtClean="0"/>
          </a:p>
          <a:p>
            <a:endParaRPr lang="en-US" sz="2500" b="1" dirty="0" smtClean="0"/>
          </a:p>
        </p:txBody>
      </p:sp>
      <p:grpSp>
        <p:nvGrpSpPr>
          <p:cNvPr id="15" name="Group 14"/>
          <p:cNvGrpSpPr/>
          <p:nvPr/>
        </p:nvGrpSpPr>
        <p:grpSpPr>
          <a:xfrm>
            <a:off x="1447800" y="1600200"/>
            <a:ext cx="6019800" cy="1676400"/>
            <a:chOff x="381000" y="1524000"/>
            <a:chExt cx="6019800" cy="1676400"/>
          </a:xfrm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</p:grpSpPr>
        <p:sp>
          <p:nvSpPr>
            <p:cNvPr id="11" name="Rectangle 10"/>
            <p:cNvSpPr/>
            <p:nvPr/>
          </p:nvSpPr>
          <p:spPr>
            <a:xfrm>
              <a:off x="381000" y="1524000"/>
              <a:ext cx="6019800" cy="1676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81000" y="1524000"/>
              <a:ext cx="5943600" cy="1446550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>
              <a:spAutoFit/>
            </a:bodyPr>
            <a:lstStyle/>
            <a:p>
              <a:r>
                <a:rPr lang="en-US" sz="2200" b="1" dirty="0" smtClean="0">
                  <a:solidFill>
                    <a:schemeClr val="accent2">
                      <a:lumMod val="50000"/>
                    </a:schemeClr>
                  </a:solidFill>
                </a:rPr>
                <a:t>2010-HA8H:</a:t>
              </a:r>
            </a:p>
            <a:p>
              <a:r>
                <a:rPr lang="en-US" sz="2200" b="1" dirty="0" smtClean="0"/>
                <a:t>	</a:t>
              </a:r>
              <a:r>
                <a:rPr lang="en-US" sz="2200" b="1" dirty="0" err="1" smtClean="0"/>
                <a:t>Polymyxin</a:t>
              </a:r>
              <a:r>
                <a:rPr lang="en-US" sz="2200" b="1" dirty="0" smtClean="0"/>
                <a:t> Resistance</a:t>
              </a:r>
            </a:p>
            <a:p>
              <a:endParaRPr lang="en-US" sz="2200" b="1" dirty="0" smtClean="0"/>
            </a:p>
            <a:p>
              <a:r>
                <a:rPr lang="en-US" sz="2200" b="1" dirty="0" smtClean="0"/>
                <a:t>	</a:t>
              </a:r>
              <a:r>
                <a:rPr lang="en-US" sz="2200" b="1" dirty="0" err="1" smtClean="0"/>
                <a:t>Siderophore</a:t>
              </a:r>
              <a:r>
                <a:rPr lang="en-US" sz="2200" b="1" dirty="0" smtClean="0"/>
                <a:t> biosynthesis</a:t>
              </a:r>
              <a:endParaRPr lang="en-US" sz="22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447800" y="4343400"/>
            <a:ext cx="6019800" cy="1295400"/>
            <a:chOff x="381000" y="3200400"/>
            <a:chExt cx="6019800" cy="1295400"/>
          </a:xfrm>
          <a:scene3d>
            <a:camera prst="orthographicFront">
              <a:rot lat="0" lon="0" rev="0"/>
            </a:camera>
            <a:lightRig rig="glow" dir="t">
              <a:rot lat="0" lon="0" rev="2400000"/>
            </a:lightRig>
          </a:scene3d>
        </p:grpSpPr>
        <p:sp>
          <p:nvSpPr>
            <p:cNvPr id="23" name="Rectangle 22"/>
            <p:cNvSpPr/>
            <p:nvPr/>
          </p:nvSpPr>
          <p:spPr>
            <a:xfrm>
              <a:off x="381000" y="3200400"/>
              <a:ext cx="6019800" cy="12954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81000" y="3200400"/>
              <a:ext cx="6019800" cy="769441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>
              <a:spAutoFit/>
            </a:bodyPr>
            <a:lstStyle/>
            <a:p>
              <a:r>
                <a:rPr lang="en-US" sz="2200" b="1" dirty="0" smtClean="0">
                  <a:solidFill>
                    <a:schemeClr val="accent6">
                      <a:lumMod val="50000"/>
                    </a:schemeClr>
                  </a:solidFill>
                </a:rPr>
                <a:t>2010-PA1E</a:t>
              </a:r>
            </a:p>
            <a:p>
              <a:r>
                <a:rPr lang="en-US" sz="2200" b="1" dirty="0" smtClean="0">
                  <a:solidFill>
                    <a:schemeClr val="accent6">
                      <a:lumMod val="50000"/>
                    </a:schemeClr>
                  </a:solidFill>
                </a:rPr>
                <a:t>	</a:t>
              </a:r>
              <a:r>
                <a:rPr lang="en-US" sz="2200" b="1" dirty="0" err="1" smtClean="0"/>
                <a:t>Xylitol</a:t>
              </a:r>
              <a:r>
                <a:rPr lang="en-US" sz="2200" b="1" dirty="0" smtClean="0"/>
                <a:t> transport and utilization 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28600" y="3886200"/>
            <a:ext cx="8305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What functions make the three similar organisms distinct?</a:t>
            </a:r>
          </a:p>
          <a:p>
            <a:endParaRPr lang="en-US" sz="2500" b="1" dirty="0" smtClean="0"/>
          </a:p>
          <a:p>
            <a:endParaRPr lang="en-US" sz="2500" b="1" dirty="0" smtClean="0"/>
          </a:p>
          <a:p>
            <a:endParaRPr lang="en-US" sz="25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0" y="1"/>
            <a:ext cx="8991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Function differences:  </a:t>
            </a:r>
          </a:p>
          <a:p>
            <a:r>
              <a:rPr lang="en-US" sz="3000" dirty="0" err="1" smtClean="0"/>
              <a:t>Polymyxin</a:t>
            </a:r>
            <a:r>
              <a:rPr lang="en-US" sz="3000" dirty="0" smtClean="0"/>
              <a:t> Resistance in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2010-HA8H</a:t>
            </a:r>
            <a:r>
              <a:rPr lang="en-US" sz="3000" dirty="0" smtClean="0"/>
              <a:t> 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6626" name="Picture 2" descr="File:Polymyxin B Sulfa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762125"/>
            <a:ext cx="7620000" cy="349567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248400" y="3514725"/>
            <a:ext cx="1353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Polymyxin</a:t>
            </a:r>
            <a:r>
              <a:rPr lang="en-US" b="1" dirty="0" smtClean="0"/>
              <a:t> B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28600" y="1447800"/>
            <a:ext cx="34290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err="1" smtClean="0"/>
              <a:t>Polymyxin</a:t>
            </a:r>
            <a:r>
              <a:rPr lang="en-US" sz="2200" b="1" dirty="0" smtClean="0"/>
              <a:t>: </a:t>
            </a:r>
            <a:r>
              <a:rPr lang="en-US" sz="2200" dirty="0" smtClean="0"/>
              <a:t>Antibiotic that is selectively toxic for Gram-negative </a:t>
            </a:r>
            <a:r>
              <a:rPr lang="en-US" sz="2200" dirty="0" err="1" smtClean="0"/>
              <a:t>lipopolysaccharide</a:t>
            </a:r>
            <a:r>
              <a:rPr lang="en-US" sz="2200" dirty="0" smtClean="0"/>
              <a:t> outer membranes </a:t>
            </a:r>
            <a:endParaRPr lang="en-US" sz="2200" dirty="0"/>
          </a:p>
        </p:txBody>
      </p:sp>
      <p:sp>
        <p:nvSpPr>
          <p:cNvPr id="18" name="Rectangle 17"/>
          <p:cNvSpPr/>
          <p:nvPr/>
        </p:nvSpPr>
        <p:spPr>
          <a:xfrm>
            <a:off x="228600" y="5334000"/>
            <a:ext cx="43850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Naturally produced by </a:t>
            </a:r>
            <a:r>
              <a:rPr lang="en-US" sz="2000" i="1" dirty="0" smtClean="0"/>
              <a:t>Bacillus </a:t>
            </a:r>
            <a:r>
              <a:rPr lang="en-US" sz="2000" i="1" dirty="0" err="1" smtClean="0"/>
              <a:t>polymyxa</a:t>
            </a:r>
            <a:endParaRPr lang="en-US" sz="2000" i="1" dirty="0" smtClean="0"/>
          </a:p>
          <a:p>
            <a:r>
              <a:rPr lang="en-US" sz="2000" dirty="0" smtClean="0"/>
              <a:t>Best BLAST: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Shewanella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sediminis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0" y="1"/>
            <a:ext cx="8991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Function differences:  </a:t>
            </a:r>
          </a:p>
          <a:p>
            <a:r>
              <a:rPr lang="en-US" sz="3000" dirty="0" err="1" smtClean="0"/>
              <a:t>Aerobactin</a:t>
            </a:r>
            <a:r>
              <a:rPr lang="en-US" sz="3000" dirty="0" smtClean="0"/>
              <a:t> in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2010-HA8H</a:t>
            </a:r>
            <a:r>
              <a:rPr lang="en-US" sz="3000" dirty="0" smtClean="0"/>
              <a:t> 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3" descr="Screen shot 2010-07-23 at 12.30.10 A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52900" y="0"/>
            <a:ext cx="4991100" cy="3797300"/>
          </a:xfrm>
          <a:prstGeom prst="rect">
            <a:avLst/>
          </a:prstGeom>
        </p:spPr>
      </p:pic>
      <p:pic>
        <p:nvPicPr>
          <p:cNvPr id="5" name="Picture 4" descr="Screen shot 2010-07-23 at 12.30.22 AM.png"/>
          <p:cNvPicPr>
            <a:picLocks noChangeAspect="1"/>
          </p:cNvPicPr>
          <p:nvPr/>
        </p:nvPicPr>
        <p:blipFill>
          <a:blip r:embed="rId3" cstate="print"/>
          <a:srcRect t="10133"/>
          <a:stretch>
            <a:fillRect/>
          </a:stretch>
        </p:blipFill>
        <p:spPr>
          <a:xfrm>
            <a:off x="152400" y="3886200"/>
            <a:ext cx="5397667" cy="2703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0-07-20 at 4.01.54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44000" cy="62187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"/>
            <a:ext cx="8991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Function differences:  </a:t>
            </a:r>
          </a:p>
          <a:p>
            <a:r>
              <a:rPr lang="en-US" sz="3000" dirty="0" err="1" smtClean="0"/>
              <a:t>Aerobactin</a:t>
            </a:r>
            <a:r>
              <a:rPr lang="en-US" sz="3000" dirty="0" smtClean="0"/>
              <a:t> in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2010-HA8H</a:t>
            </a:r>
            <a:r>
              <a:rPr lang="en-US" sz="3000" dirty="0" smtClean="0"/>
              <a:t> 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0-07-23 at 12.34.33 A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96211"/>
            <a:ext cx="8997863" cy="576178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482387" y="3705069"/>
            <a:ext cx="407824" cy="1095184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"/>
            <a:ext cx="8991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Function differences:  </a:t>
            </a:r>
          </a:p>
          <a:p>
            <a:r>
              <a:rPr lang="en-US" sz="3000" dirty="0" err="1" smtClean="0"/>
              <a:t>Aerobactin</a:t>
            </a:r>
            <a:r>
              <a:rPr lang="en-US" sz="3000" dirty="0" smtClean="0"/>
              <a:t> in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2010-HA8H</a:t>
            </a:r>
            <a:r>
              <a:rPr lang="en-US" sz="3000" dirty="0" smtClean="0"/>
              <a:t> 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0-07-20 at 11.06.33 A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6823" y="0"/>
            <a:ext cx="7530353" cy="6858000"/>
          </a:xfrm>
          <a:prstGeom prst="rect">
            <a:avLst/>
          </a:prstGeom>
        </p:spPr>
      </p:pic>
      <p:pic>
        <p:nvPicPr>
          <p:cNvPr id="3" name="Picture 2" descr="Screen shot 2010-07-20 at 11.06.33 AM.png"/>
          <p:cNvPicPr>
            <a:picLocks noChangeAspect="1"/>
          </p:cNvPicPr>
          <p:nvPr/>
        </p:nvPicPr>
        <p:blipFill>
          <a:blip r:embed="rId2" cstate="print"/>
          <a:srcRect t="38424" b="58558"/>
          <a:stretch>
            <a:fillRect/>
          </a:stretch>
        </p:blipFill>
        <p:spPr>
          <a:xfrm>
            <a:off x="-51800" y="2667000"/>
            <a:ext cx="9272000" cy="254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0-07-22 at 10.43.38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1594" y="0"/>
            <a:ext cx="8240812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133600"/>
            <a:ext cx="9144000" cy="1585993"/>
          </a:xfrm>
          <a:prstGeom prst="rect">
            <a:avLst/>
          </a:prstGeom>
          <a:solidFill>
            <a:srgbClr val="FF0000">
              <a:alpha val="2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" y="6549672"/>
            <a:ext cx="9144000" cy="152400"/>
          </a:xfrm>
          <a:prstGeom prst="rect">
            <a:avLst/>
          </a:prstGeom>
          <a:solidFill>
            <a:srgbClr val="FF0000">
              <a:alpha val="2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166164"/>
            <a:ext cx="9144000" cy="424565"/>
          </a:xfrm>
          <a:prstGeom prst="rect">
            <a:avLst/>
          </a:prstGeom>
          <a:solidFill>
            <a:srgbClr val="FF0000">
              <a:alpha val="24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bmrb.wisc.edu/metabolomics/standards/xylitol/lit/1499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6300" y="876300"/>
            <a:ext cx="2857500" cy="28575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0" y="1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Pathway differences:  </a:t>
            </a:r>
          </a:p>
          <a:p>
            <a:r>
              <a:rPr lang="en-US" sz="3000" dirty="0" smtClean="0"/>
              <a:t>Where does </a:t>
            </a:r>
            <a:r>
              <a:rPr lang="en-US" sz="3000" dirty="0" err="1" smtClean="0"/>
              <a:t>Xylitol</a:t>
            </a:r>
            <a:r>
              <a:rPr lang="en-US" sz="3000" dirty="0" smtClean="0"/>
              <a:t> come from?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5" name="Picture 24" descr="3.tif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49407"/>
            <a:ext cx="9144000" cy="3370053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4964560"/>
            <a:ext cx="9144000" cy="457200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0" y="6580960"/>
            <a:ext cx="2643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P. </a:t>
            </a:r>
            <a:r>
              <a:rPr lang="en-US" sz="1200" dirty="0" err="1" smtClean="0"/>
              <a:t>Mieke</a:t>
            </a:r>
            <a:r>
              <a:rPr lang="en-US" sz="1200" dirty="0" smtClean="0"/>
              <a:t> et al. 1988</a:t>
            </a:r>
            <a:endParaRPr lang="en-US" sz="1200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390900" y="1828800"/>
            <a:ext cx="1143000" cy="22860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467100" y="2133600"/>
            <a:ext cx="1066800" cy="1588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3390900" y="2209800"/>
            <a:ext cx="1143000" cy="30480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33400" y="1600200"/>
            <a:ext cx="2866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D-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glucuronate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degredation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I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54879" y="1916668"/>
            <a:ext cx="217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xylose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degredation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II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2000" y="2297668"/>
            <a:ext cx="2678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L-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arabinose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degredation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II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5000" y="2971800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xylithol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5"/>
          <p:cNvGrpSpPr/>
          <p:nvPr/>
        </p:nvGrpSpPr>
        <p:grpSpPr>
          <a:xfrm>
            <a:off x="1143000" y="2895600"/>
            <a:ext cx="8119753" cy="4191001"/>
            <a:chOff x="1582333" y="2209800"/>
            <a:chExt cx="4311869" cy="2225566"/>
          </a:xfrm>
        </p:grpSpPr>
        <p:pic>
          <p:nvPicPr>
            <p:cNvPr id="67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9231" r="46006" b="20435"/>
            <a:stretch>
              <a:fillRect/>
            </a:stretch>
          </p:blipFill>
          <p:spPr bwMode="auto">
            <a:xfrm>
              <a:off x="4437468" y="2209800"/>
              <a:ext cx="1456734" cy="2225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8" name="Picture 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6653" b="20435"/>
            <a:stretch>
              <a:fillRect/>
            </a:stretch>
          </p:blipFill>
          <p:spPr bwMode="auto">
            <a:xfrm>
              <a:off x="1582333" y="2209800"/>
              <a:ext cx="2895600" cy="2225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2" name="TextBox 81"/>
          <p:cNvSpPr txBox="1"/>
          <p:nvPr/>
        </p:nvSpPr>
        <p:spPr>
          <a:xfrm>
            <a:off x="6400800" y="4788932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Xylulose-5-P</a:t>
            </a:r>
            <a:endParaRPr lang="en-US" b="1" dirty="0"/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4953000" y="3810000"/>
            <a:ext cx="2057400" cy="1011992"/>
          </a:xfrm>
          <a:prstGeom prst="straightConnector1">
            <a:avLst/>
          </a:prstGeom>
          <a:ln w="5715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810000" y="3505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Xylitol-5-P</a:t>
            </a:r>
            <a:endParaRPr lang="en-US" b="1" dirty="0"/>
          </a:p>
        </p:txBody>
      </p:sp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6280"/>
          <a:stretch>
            <a:fillRect/>
          </a:stretch>
        </p:blipFill>
        <p:spPr bwMode="auto">
          <a:xfrm rot="3360870">
            <a:off x="3170237" y="2316163"/>
            <a:ext cx="6858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6280"/>
          <a:stretch>
            <a:fillRect/>
          </a:stretch>
        </p:blipFill>
        <p:spPr bwMode="auto">
          <a:xfrm rot="3516479">
            <a:off x="2865501" y="2869351"/>
            <a:ext cx="381000" cy="51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7" name="Straight Arrow Connector 86"/>
          <p:cNvCxnSpPr/>
          <p:nvPr/>
        </p:nvCxnSpPr>
        <p:spPr>
          <a:xfrm>
            <a:off x="3733800" y="3124200"/>
            <a:ext cx="609600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524000" y="2209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Xylitol</a:t>
            </a:r>
            <a:endParaRPr lang="en-US" b="1" dirty="0"/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1982788" y="2514600"/>
            <a:ext cx="1065212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rot="10800000" flipV="1">
            <a:off x="5029200" y="5181600"/>
            <a:ext cx="1982788" cy="9906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7924800" y="57150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Pentose Phosphate Pathway </a:t>
            </a:r>
            <a:endParaRPr lang="en-US" b="1" dirty="0"/>
          </a:p>
        </p:txBody>
      </p:sp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6006"/>
          <a:stretch>
            <a:fillRect/>
          </a:stretch>
        </p:blipFill>
        <p:spPr bwMode="auto">
          <a:xfrm rot="1835793" flipV="1">
            <a:off x="5358329" y="3803173"/>
            <a:ext cx="815975" cy="38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3" name="TextBox 92"/>
          <p:cNvSpPr txBox="1"/>
          <p:nvPr/>
        </p:nvSpPr>
        <p:spPr>
          <a:xfrm>
            <a:off x="5334000" y="3352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NAD+</a:t>
            </a:r>
            <a:endParaRPr lang="en-US" baseline="-25000" dirty="0"/>
          </a:p>
        </p:txBody>
      </p:sp>
      <p:sp>
        <p:nvSpPr>
          <p:cNvPr id="94" name="TextBox 93"/>
          <p:cNvSpPr txBox="1"/>
          <p:nvPr/>
        </p:nvSpPr>
        <p:spPr>
          <a:xfrm>
            <a:off x="6019800" y="3581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NADH</a:t>
            </a:r>
            <a:endParaRPr lang="en-US" baseline="-25000" dirty="0"/>
          </a:p>
        </p:txBody>
      </p:sp>
      <p:pic>
        <p:nvPicPr>
          <p:cNvPr id="95" name="Picture 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936228" flipV="1">
            <a:off x="6080714" y="3799641"/>
            <a:ext cx="394805" cy="38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6" name="Straight Arrow Connector 95"/>
          <p:cNvCxnSpPr/>
          <p:nvPr/>
        </p:nvCxnSpPr>
        <p:spPr>
          <a:xfrm rot="16200000" flipH="1">
            <a:off x="7620000" y="5181600"/>
            <a:ext cx="609600" cy="6096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 rot="2754575">
            <a:off x="7567191" y="526880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aerobic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 rot="19990702">
            <a:off x="5580341" y="554767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anaerobic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962400" y="57150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Ethanol</a:t>
            </a:r>
          </a:p>
          <a:p>
            <a:r>
              <a:rPr lang="en-US" b="1" dirty="0" smtClean="0"/>
              <a:t>Acetate</a:t>
            </a:r>
          </a:p>
          <a:p>
            <a:r>
              <a:rPr lang="en-US" b="1" dirty="0" err="1" smtClean="0"/>
              <a:t>Pyruvate</a:t>
            </a:r>
            <a:endParaRPr lang="en-US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0" y="1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Pathway differences: </a:t>
            </a:r>
          </a:p>
          <a:p>
            <a:r>
              <a:rPr lang="en-US" sz="3000" dirty="0" smtClean="0"/>
              <a:t> </a:t>
            </a:r>
            <a:r>
              <a:rPr lang="en-US" sz="3000" dirty="0" err="1" smtClean="0"/>
              <a:t>Xylitol</a:t>
            </a:r>
            <a:r>
              <a:rPr lang="en-US" sz="3000" dirty="0" smtClean="0"/>
              <a:t> Import and Degradation in </a:t>
            </a:r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2010-PA1E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 rot="20016411">
            <a:off x="5004063" y="528863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phosphoketolase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" name="Notched Right Arrow 38"/>
          <p:cNvSpPr/>
          <p:nvPr/>
        </p:nvSpPr>
        <p:spPr>
          <a:xfrm rot="10800000">
            <a:off x="258829" y="1174838"/>
            <a:ext cx="1107213" cy="347378"/>
          </a:xfrm>
          <a:prstGeom prst="notched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6200" y="1466671"/>
            <a:ext cx="155226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/>
              <a:t>Transcriptional regulator of </a:t>
            </a:r>
            <a:r>
              <a:rPr lang="en-US" sz="1500" dirty="0" err="1" smtClean="0"/>
              <a:t>xylitol</a:t>
            </a:r>
            <a:r>
              <a:rPr lang="en-US" sz="1500" dirty="0" smtClean="0"/>
              <a:t> utilization</a:t>
            </a:r>
            <a:endParaRPr lang="en-US" sz="1500" dirty="0"/>
          </a:p>
        </p:txBody>
      </p:sp>
      <p:sp>
        <p:nvSpPr>
          <p:cNvPr id="41" name="TextBox 40"/>
          <p:cNvSpPr txBox="1"/>
          <p:nvPr/>
        </p:nvSpPr>
        <p:spPr>
          <a:xfrm>
            <a:off x="1378988" y="1466671"/>
            <a:ext cx="17734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 smtClean="0"/>
              <a:t>Xylitol</a:t>
            </a:r>
            <a:r>
              <a:rPr lang="en-US" sz="1500" dirty="0" smtClean="0"/>
              <a:t> </a:t>
            </a:r>
            <a:r>
              <a:rPr lang="en-US" sz="1500" dirty="0" err="1" smtClean="0"/>
              <a:t>dehydrogenase</a:t>
            </a:r>
            <a:endParaRPr lang="en-US" sz="1500" dirty="0"/>
          </a:p>
        </p:txBody>
      </p:sp>
      <p:sp>
        <p:nvSpPr>
          <p:cNvPr id="42" name="Notched Right Arrow 41"/>
          <p:cNvSpPr/>
          <p:nvPr/>
        </p:nvSpPr>
        <p:spPr>
          <a:xfrm>
            <a:off x="7510360" y="1174004"/>
            <a:ext cx="1310243" cy="347378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7278762" y="1466671"/>
            <a:ext cx="1596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 smtClean="0"/>
              <a:t>Xylitol</a:t>
            </a:r>
            <a:r>
              <a:rPr lang="en-US" sz="1500" dirty="0" smtClean="0"/>
              <a:t> ABC transporter, </a:t>
            </a:r>
            <a:r>
              <a:rPr lang="en-US" sz="1500" dirty="0" err="1" smtClean="0"/>
              <a:t>periplasmic</a:t>
            </a:r>
            <a:r>
              <a:rPr lang="en-US" sz="1500" dirty="0" smtClean="0"/>
              <a:t> substrate </a:t>
            </a:r>
            <a:endParaRPr lang="en-US" sz="1500" dirty="0"/>
          </a:p>
        </p:txBody>
      </p:sp>
      <p:sp>
        <p:nvSpPr>
          <p:cNvPr id="44" name="Notched Right Arrow 43"/>
          <p:cNvSpPr/>
          <p:nvPr/>
        </p:nvSpPr>
        <p:spPr>
          <a:xfrm>
            <a:off x="6080792" y="1174838"/>
            <a:ext cx="1343587" cy="347378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943600" y="1501170"/>
            <a:ext cx="15961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 smtClean="0"/>
              <a:t>Xylitol</a:t>
            </a:r>
            <a:r>
              <a:rPr lang="en-US" sz="1500" dirty="0" smtClean="0"/>
              <a:t> ABC transporter, </a:t>
            </a:r>
            <a:r>
              <a:rPr lang="en-US" sz="1500" dirty="0" err="1" smtClean="0"/>
              <a:t>permease</a:t>
            </a:r>
            <a:endParaRPr lang="en-US" sz="1500" dirty="0"/>
          </a:p>
        </p:txBody>
      </p:sp>
      <p:sp>
        <p:nvSpPr>
          <p:cNvPr id="46" name="TextBox 45"/>
          <p:cNvSpPr txBox="1"/>
          <p:nvPr/>
        </p:nvSpPr>
        <p:spPr>
          <a:xfrm>
            <a:off x="4484675" y="1486531"/>
            <a:ext cx="15961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 smtClean="0"/>
              <a:t>Xylitol</a:t>
            </a:r>
            <a:r>
              <a:rPr lang="en-US" sz="1500" dirty="0" smtClean="0"/>
              <a:t> ABC transporter, ATP binding </a:t>
            </a:r>
            <a:endParaRPr lang="en-US" sz="1500" dirty="0"/>
          </a:p>
        </p:txBody>
      </p:sp>
      <p:sp>
        <p:nvSpPr>
          <p:cNvPr id="47" name="TextBox 46"/>
          <p:cNvSpPr txBox="1"/>
          <p:nvPr/>
        </p:nvSpPr>
        <p:spPr>
          <a:xfrm>
            <a:off x="3381953" y="1466671"/>
            <a:ext cx="11027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 smtClean="0"/>
              <a:t>Xylulose</a:t>
            </a:r>
            <a:r>
              <a:rPr lang="en-US" sz="1500" dirty="0" smtClean="0"/>
              <a:t> </a:t>
            </a:r>
            <a:r>
              <a:rPr lang="en-US" sz="1500" dirty="0" err="1" smtClean="0"/>
              <a:t>kinase</a:t>
            </a:r>
            <a:endParaRPr lang="en-US" sz="1500" dirty="0"/>
          </a:p>
        </p:txBody>
      </p:sp>
      <p:sp>
        <p:nvSpPr>
          <p:cNvPr id="48" name="Notched Right Arrow 47"/>
          <p:cNvSpPr/>
          <p:nvPr/>
        </p:nvSpPr>
        <p:spPr>
          <a:xfrm>
            <a:off x="4570657" y="1174838"/>
            <a:ext cx="1343587" cy="347378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Notched Right Arrow 48"/>
          <p:cNvSpPr/>
          <p:nvPr/>
        </p:nvSpPr>
        <p:spPr>
          <a:xfrm>
            <a:off x="3141088" y="1174838"/>
            <a:ext cx="1343587" cy="347378"/>
          </a:xfrm>
          <a:prstGeom prst="notchedRigh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Notched Right Arrow 49"/>
          <p:cNvSpPr/>
          <p:nvPr/>
        </p:nvSpPr>
        <p:spPr>
          <a:xfrm>
            <a:off x="1637901" y="1174839"/>
            <a:ext cx="1343587" cy="347378"/>
          </a:xfrm>
          <a:prstGeom prst="notchedRigh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3276600" y="59631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3ATP +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209800" y="2590800"/>
            <a:ext cx="4343400" cy="1295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0" y="1"/>
            <a:ext cx="5715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Elaboration of MLSA</a:t>
            </a:r>
            <a:endParaRPr lang="en-US" sz="2500" dirty="0"/>
          </a:p>
        </p:txBody>
      </p:sp>
      <p:sp>
        <p:nvSpPr>
          <p:cNvPr id="13" name="Rectangle 12"/>
          <p:cNvSpPr/>
          <p:nvPr/>
        </p:nvSpPr>
        <p:spPr>
          <a:xfrm>
            <a:off x="2209800" y="2590800"/>
            <a:ext cx="5943600" cy="11079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en-US" sz="2200" b="1" dirty="0" smtClean="0"/>
              <a:t>Polymorphisms up and downstream</a:t>
            </a:r>
          </a:p>
          <a:p>
            <a:endParaRPr lang="en-US" sz="2200" b="1" dirty="0" smtClean="0"/>
          </a:p>
          <a:p>
            <a:r>
              <a:rPr lang="en-US" sz="2200" b="1" dirty="0" smtClean="0"/>
              <a:t>Possible recombination events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1000" y="1524000"/>
            <a:ext cx="87630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How quickly do polymorphisms accumulate outside the housekeeping genes?</a:t>
            </a:r>
          </a:p>
          <a:p>
            <a:endParaRPr lang="en-US" sz="2500" b="1" dirty="0" smtClean="0"/>
          </a:p>
          <a:p>
            <a:endParaRPr lang="en-US" sz="2500" b="1" dirty="0" smtClean="0"/>
          </a:p>
          <a:p>
            <a:endParaRPr lang="en-US" sz="25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Screen shot 2010-07-22 at 4.30.00 P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13050" b="-13050"/>
          <a:stretch>
            <a:fillRect/>
          </a:stretch>
        </p:blipFill>
        <p:spPr>
          <a:xfrm>
            <a:off x="207534" y="2252982"/>
            <a:ext cx="4918819" cy="2705161"/>
          </a:xfrm>
        </p:spPr>
      </p:pic>
      <p:pic>
        <p:nvPicPr>
          <p:cNvPr id="9" name="Picture 8" descr="Screen shot 2010-07-22 at 4.13.55 P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17380" y="2252982"/>
            <a:ext cx="3826620" cy="29793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3259" y="3082980"/>
            <a:ext cx="96282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HA7E (2009)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037110" y="2176990"/>
            <a:ext cx="247322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HA7E (2009)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142834" y="3539348"/>
            <a:ext cx="101309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PA16E (2009)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143264" y="4039140"/>
            <a:ext cx="93509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PA1E (2010)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678418" y="3561060"/>
            <a:ext cx="197581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PA1E (2010)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689273" y="4985320"/>
            <a:ext cx="245472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PA16E (2009)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1"/>
            <a:ext cx="7239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Recombination events upstream of </a:t>
            </a:r>
            <a:r>
              <a:rPr lang="en-US" sz="3000" b="1" dirty="0" err="1" smtClean="0"/>
              <a:t>recA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sz="2500" dirty="0" err="1" smtClean="0"/>
              <a:t>recA</a:t>
            </a:r>
            <a:r>
              <a:rPr lang="en-US" sz="2500" dirty="0" smtClean="0"/>
              <a:t> upstream 10-20 kb</a:t>
            </a:r>
            <a:br>
              <a:rPr lang="en-US" sz="2500" dirty="0" smtClean="0"/>
            </a:br>
            <a:endParaRPr lang="en-US" sz="2500" dirty="0"/>
          </a:p>
        </p:txBody>
      </p:sp>
      <p:pic>
        <p:nvPicPr>
          <p:cNvPr id="6" name="Content Placeholder 5" descr="Screen shot 2010-07-22 at 3.59.24 P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22440" b="-22440"/>
          <a:stretch>
            <a:fillRect/>
          </a:stretch>
        </p:blipFill>
        <p:spPr>
          <a:xfrm>
            <a:off x="189815" y="3173789"/>
            <a:ext cx="4868626" cy="2677557"/>
          </a:xfrm>
        </p:spPr>
      </p:pic>
      <p:pic>
        <p:nvPicPr>
          <p:cNvPr id="7" name="Picture 6" descr="Screen shot 2010-07-22 at 4.00.24 P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76665"/>
            <a:ext cx="9143999" cy="2108839"/>
          </a:xfrm>
          <a:prstGeom prst="rect">
            <a:avLst/>
          </a:prstGeom>
        </p:spPr>
      </p:pic>
      <p:pic>
        <p:nvPicPr>
          <p:cNvPr id="11" name="Picture 10" descr="Screen shot 2010-07-22 at 5.36.34 P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815" y="5643651"/>
            <a:ext cx="4868626" cy="10619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69851" y="3693335"/>
            <a:ext cx="3838115" cy="28785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1981200"/>
            <a:ext cx="897977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HA7E (2009)</a:t>
            </a:r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362200"/>
            <a:ext cx="89547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PA16E (2009)</a:t>
            </a:r>
            <a:endParaRPr 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2895600"/>
            <a:ext cx="87256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PA1E (2010)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"/>
            <a:ext cx="7239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Recombination events upstream of </a:t>
            </a:r>
            <a:r>
              <a:rPr lang="en-US" sz="3000" b="1" dirty="0" err="1" smtClean="0"/>
              <a:t>recA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0-07-22 at 4.10.32 P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52476" b="-52476"/>
          <a:stretch>
            <a:fillRect/>
          </a:stretch>
        </p:blipFill>
        <p:spPr>
          <a:xfrm>
            <a:off x="1412442" y="2529163"/>
            <a:ext cx="6717970" cy="3694625"/>
          </a:xfrm>
        </p:spPr>
      </p:pic>
      <p:pic>
        <p:nvPicPr>
          <p:cNvPr id="10" name="Picture 9" descr="Screen shot 2010-07-22 at 4.00.24 P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0324"/>
            <a:ext cx="9143999" cy="2108839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5264686" y="2301379"/>
            <a:ext cx="1573978" cy="1150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 flipV="1">
            <a:off x="3310782" y="2301378"/>
            <a:ext cx="1953906" cy="1150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-2502" y="983398"/>
            <a:ext cx="897977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HA7E (2009)</a:t>
            </a:r>
            <a:endParaRPr lang="en-US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10855" y="1419090"/>
            <a:ext cx="89547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PA16E (2009)</a:t>
            </a:r>
            <a:endParaRPr 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10855" y="1942064"/>
            <a:ext cx="87256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PA1E (2010)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1243265" y="3886290"/>
            <a:ext cx="83313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 smtClean="0"/>
              <a:t>HA7E (2009)</a:t>
            </a:r>
            <a:endParaRPr lang="en-US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1180921" y="4385646"/>
            <a:ext cx="89547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PA16E (2009)</a:t>
            </a:r>
            <a:endParaRPr lang="en-US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1256906" y="4809013"/>
            <a:ext cx="810025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 smtClean="0"/>
              <a:t>PA1E (2010)</a:t>
            </a:r>
            <a:endParaRPr lang="en-US" sz="1000" dirty="0"/>
          </a:p>
        </p:txBody>
      </p:sp>
      <p:grpSp>
        <p:nvGrpSpPr>
          <p:cNvPr id="2" name="Group 27"/>
          <p:cNvGrpSpPr/>
          <p:nvPr/>
        </p:nvGrpSpPr>
        <p:grpSpPr>
          <a:xfrm>
            <a:off x="519458" y="2757127"/>
            <a:ext cx="4918909" cy="3738049"/>
            <a:chOff x="519458" y="2757127"/>
            <a:chExt cx="4918909" cy="3738049"/>
          </a:xfrm>
        </p:grpSpPr>
        <p:pic>
          <p:nvPicPr>
            <p:cNvPr id="7" name="Picture 6" descr="Screen shot 2010-07-22 at 4.13.55 PM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458" y="2800551"/>
              <a:ext cx="4745228" cy="3694625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1401587" y="2757127"/>
              <a:ext cx="299469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HA7E (2009)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76396" y="6222291"/>
              <a:ext cx="336197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50" dirty="0" smtClean="0"/>
                <a:t>PA16E (2009)</a:t>
              </a:r>
              <a:endParaRPr lang="en-US" sz="105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76396" y="4493123"/>
              <a:ext cx="254784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PA1E (2010)</a:t>
              </a:r>
              <a:endParaRPr lang="en-US" sz="11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sz="2500" dirty="0" err="1" smtClean="0"/>
              <a:t>recA</a:t>
            </a:r>
            <a:r>
              <a:rPr lang="en-US" sz="2500" dirty="0" smtClean="0"/>
              <a:t> </a:t>
            </a:r>
            <a:r>
              <a:rPr lang="en-US" sz="2500" dirty="0" err="1"/>
              <a:t>u</a:t>
            </a:r>
            <a:r>
              <a:rPr lang="en-US" sz="2500" dirty="0" err="1" smtClean="0"/>
              <a:t>psteam</a:t>
            </a:r>
            <a:r>
              <a:rPr lang="en-US" sz="2500" dirty="0" smtClean="0"/>
              <a:t> 30 – 40 kb</a:t>
            </a:r>
            <a:endParaRPr lang="en-US" sz="2500" dirty="0"/>
          </a:p>
        </p:txBody>
      </p:sp>
      <p:pic>
        <p:nvPicPr>
          <p:cNvPr id="4" name="Content Placeholder 3" descr="Screen shot 2010-07-22 at 5.07.30 P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26256" b="-26256"/>
          <a:stretch>
            <a:fillRect/>
          </a:stretch>
        </p:blipFill>
        <p:spPr>
          <a:xfrm>
            <a:off x="162825" y="3414180"/>
            <a:ext cx="3717482" cy="2044472"/>
          </a:xfrm>
        </p:spPr>
      </p:pic>
      <p:pic>
        <p:nvPicPr>
          <p:cNvPr id="7" name="Picture 6" descr="Screen shot 2010-07-22 at 5.11.43 P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91327"/>
            <a:ext cx="9144000" cy="1617654"/>
          </a:xfrm>
          <a:prstGeom prst="rect">
            <a:avLst/>
          </a:prstGeom>
        </p:spPr>
      </p:pic>
      <p:pic>
        <p:nvPicPr>
          <p:cNvPr id="8" name="Content Placeholder 3" descr="Screen shot 2010-07-22 at 4.47.41 PM.png"/>
          <p:cNvPicPr>
            <a:picLocks noChangeAspect="1"/>
          </p:cNvPicPr>
          <p:nvPr/>
        </p:nvPicPr>
        <p:blipFill>
          <a:blip r:embed="rId4" cstate="print"/>
          <a:srcRect l="-21373" r="-21373"/>
          <a:stretch>
            <a:fillRect/>
          </a:stretch>
        </p:blipFill>
        <p:spPr>
          <a:xfrm>
            <a:off x="3509720" y="3414180"/>
            <a:ext cx="5428161" cy="2985279"/>
          </a:xfrm>
          <a:prstGeom prst="rect">
            <a:avLst/>
          </a:prstGeom>
        </p:spPr>
      </p:pic>
      <p:pic>
        <p:nvPicPr>
          <p:cNvPr id="9" name="Picture 8" descr="Screen shot 2010-07-22 at 5.13.23 P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2826" y="5356829"/>
            <a:ext cx="3717482" cy="8191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59538" y="3349044"/>
            <a:ext cx="2994697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HA7E (2009)</a:t>
            </a:r>
            <a:endParaRPr lang="en-US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5659538" y="4767043"/>
            <a:ext cx="278567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PA16E (2009)</a:t>
            </a:r>
            <a:endParaRPr 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4992022" y="6160094"/>
            <a:ext cx="2215713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PA1E (2010)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"/>
            <a:ext cx="7239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Recombination events upstream of </a:t>
            </a:r>
            <a:r>
              <a:rPr lang="en-US" sz="3000" b="1" dirty="0" err="1" smtClean="0"/>
              <a:t>recA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0-07-22 at 5.16.43 P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82660" b="-82660"/>
          <a:stretch>
            <a:fillRect/>
          </a:stretch>
        </p:blipFill>
        <p:spPr>
          <a:xfrm>
            <a:off x="397165" y="-8638"/>
            <a:ext cx="8229600" cy="4525963"/>
          </a:xfrm>
        </p:spPr>
      </p:pic>
      <p:grpSp>
        <p:nvGrpSpPr>
          <p:cNvPr id="2" name="Group 35"/>
          <p:cNvGrpSpPr/>
          <p:nvPr/>
        </p:nvGrpSpPr>
        <p:grpSpPr>
          <a:xfrm>
            <a:off x="1542682" y="3856672"/>
            <a:ext cx="6313334" cy="1477328"/>
            <a:chOff x="664735" y="3387305"/>
            <a:chExt cx="6313334" cy="1477328"/>
          </a:xfrm>
        </p:grpSpPr>
        <p:sp>
          <p:nvSpPr>
            <p:cNvPr id="6" name="TextBox 5"/>
            <p:cNvSpPr txBox="1"/>
            <p:nvPr/>
          </p:nvSpPr>
          <p:spPr>
            <a:xfrm>
              <a:off x="664735" y="3387305"/>
              <a:ext cx="6313334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Polymorphisms in a 1000 </a:t>
              </a:r>
              <a:r>
                <a:rPr lang="en-US" dirty="0" err="1" smtClean="0"/>
                <a:t>bp</a:t>
              </a:r>
              <a:r>
                <a:rPr lang="en-US" dirty="0" smtClean="0"/>
                <a:t> region upstream of </a:t>
              </a:r>
              <a:r>
                <a:rPr lang="en-US" dirty="0" err="1" smtClean="0"/>
                <a:t>recA</a:t>
              </a:r>
              <a:endParaRPr lang="en-US" dirty="0" smtClean="0"/>
            </a:p>
            <a:p>
              <a:endParaRPr lang="en-US" dirty="0" smtClean="0"/>
            </a:p>
            <a:p>
              <a:r>
                <a:rPr lang="en-US" dirty="0" smtClean="0"/>
                <a:t>A A G A C T A G A C C C  G T G C G T A A G G G G A T T A A G G G G </a:t>
              </a:r>
            </a:p>
            <a:p>
              <a:r>
                <a:rPr lang="en-US" dirty="0" smtClean="0"/>
                <a:t>G T A G A T G A A T C G  A T G T A A T C  A A G A G C A T C A A G A </a:t>
              </a:r>
            </a:p>
            <a:p>
              <a:r>
                <a:rPr lang="en-US" dirty="0" smtClean="0"/>
                <a:t>A A G A C C G G T C G G G G A T A A T C  A A A A A C A A C A A A A  </a:t>
              </a:r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29435" y="3973464"/>
              <a:ext cx="931384" cy="2927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29865" y="4549248"/>
              <a:ext cx="930954" cy="2927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520028" y="4266304"/>
              <a:ext cx="1267037" cy="2927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520458" y="4548976"/>
              <a:ext cx="1267037" cy="2927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354526" y="4266720"/>
              <a:ext cx="1100764" cy="2927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354956" y="4549392"/>
              <a:ext cx="1100764" cy="2927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60819" y="3973465"/>
              <a:ext cx="162825" cy="57468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34929" y="4266993"/>
              <a:ext cx="162825" cy="57468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93574" y="3974297"/>
              <a:ext cx="162825" cy="57468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552219" y="3974713"/>
              <a:ext cx="162825" cy="57468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715474" y="4279097"/>
              <a:ext cx="245471" cy="57468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147957" y="3984808"/>
              <a:ext cx="372071" cy="57468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787495" y="3991757"/>
              <a:ext cx="206675" cy="57468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994170" y="4274429"/>
              <a:ext cx="165505" cy="57468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455290" y="3991757"/>
              <a:ext cx="165505" cy="57468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629400" y="4274429"/>
              <a:ext cx="165505" cy="57468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997754" y="3974713"/>
              <a:ext cx="195820" cy="30438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009039" y="4539641"/>
              <a:ext cx="195820" cy="30438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356829" y="4550913"/>
              <a:ext cx="195820" cy="30438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357259" y="3975961"/>
              <a:ext cx="195820" cy="30438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954714" y="3976377"/>
              <a:ext cx="195820" cy="30438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55144" y="4530449"/>
              <a:ext cx="195820" cy="30438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158706" y="4541305"/>
              <a:ext cx="195820" cy="30438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159136" y="3977209"/>
              <a:ext cx="195820" cy="30438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0" y="1"/>
            <a:ext cx="7239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Polymorphisms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0-07-22 at 5.22.15 P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20523" r="-20523"/>
          <a:stretch>
            <a:fillRect/>
          </a:stretch>
        </p:blipFill>
        <p:spPr>
          <a:xfrm>
            <a:off x="4220962" y="575345"/>
            <a:ext cx="4923038" cy="2707482"/>
          </a:xfrm>
        </p:spPr>
      </p:pic>
      <p:pic>
        <p:nvPicPr>
          <p:cNvPr id="5" name="Picture 4" descr="Screen shot 2010-07-22 at 5.23.25 P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4374" y="1048549"/>
            <a:ext cx="4244181" cy="19745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575345"/>
            <a:ext cx="780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ompK</a:t>
            </a:r>
            <a:endParaRPr lang="en-US" i="1" dirty="0"/>
          </a:p>
        </p:txBody>
      </p:sp>
      <p:pic>
        <p:nvPicPr>
          <p:cNvPr id="8" name="Picture 7" descr="Screen shot 2010-07-22 at 11.01.16 P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4656" y="3560624"/>
            <a:ext cx="3818984" cy="2963249"/>
          </a:xfrm>
          <a:prstGeom prst="rect">
            <a:avLst/>
          </a:prstGeom>
        </p:spPr>
      </p:pic>
      <p:pic>
        <p:nvPicPr>
          <p:cNvPr id="9" name="Picture 8" descr="Screen shot 2010-07-22 at 11.02.26 P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4374" y="4059529"/>
            <a:ext cx="4244181" cy="18728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3560624"/>
            <a:ext cx="661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mdh</a:t>
            </a:r>
            <a:endParaRPr lang="en-US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1"/>
            <a:ext cx="7239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Comparison to other “MLSA” genes 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0-07-22 at 10.57.34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62287" y="829000"/>
            <a:ext cx="3866918" cy="3001190"/>
          </a:xfrm>
          <a:prstGeom prst="rect">
            <a:avLst/>
          </a:prstGeom>
        </p:spPr>
      </p:pic>
      <p:pic>
        <p:nvPicPr>
          <p:cNvPr id="6" name="Picture 5" descr="Screen shot 2010-07-22 at 11.03.52 P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824" y="1568371"/>
            <a:ext cx="4320722" cy="18955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5824" y="829000"/>
            <a:ext cx="66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gyrB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83866" y="5117068"/>
            <a:ext cx="81962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“Hmm, hmm, yes…</a:t>
            </a:r>
            <a:r>
              <a:rPr lang="en-US" sz="2000" b="1" dirty="0" err="1" smtClean="0"/>
              <a:t>veeery</a:t>
            </a:r>
            <a:r>
              <a:rPr lang="en-US" sz="2000" b="1" dirty="0" smtClean="0"/>
              <a:t> interesting. Something is going on here…!” (Paul)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83866" y="4487445"/>
            <a:ext cx="1272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Summary: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"/>
            <a:ext cx="7239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Comparison to other “MLSA” genes 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438400" y="2209800"/>
            <a:ext cx="4114800" cy="1981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0" y="1"/>
            <a:ext cx="5715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Genetic differences</a:t>
            </a:r>
            <a:endParaRPr lang="en-US" sz="2500" dirty="0"/>
          </a:p>
        </p:txBody>
      </p:sp>
      <p:sp>
        <p:nvSpPr>
          <p:cNvPr id="13" name="Rectangle 12"/>
          <p:cNvSpPr/>
          <p:nvPr/>
        </p:nvSpPr>
        <p:spPr>
          <a:xfrm>
            <a:off x="2438400" y="2209800"/>
            <a:ext cx="5943600" cy="178510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en-US" sz="2200" b="1" dirty="0" smtClean="0"/>
              <a:t>Large </a:t>
            </a:r>
            <a:r>
              <a:rPr lang="en-US" sz="2200" b="1" dirty="0" err="1" smtClean="0"/>
              <a:t>Contig</a:t>
            </a:r>
            <a:r>
              <a:rPr lang="en-US" sz="2200" b="1" dirty="0" smtClean="0"/>
              <a:t> Alignment</a:t>
            </a:r>
          </a:p>
          <a:p>
            <a:endParaRPr lang="en-US" sz="2200" b="1" dirty="0" smtClean="0"/>
          </a:p>
          <a:p>
            <a:r>
              <a:rPr lang="en-US" sz="2200" b="1" dirty="0" smtClean="0"/>
              <a:t>Identifying Insertion Sequences</a:t>
            </a:r>
          </a:p>
          <a:p>
            <a:endParaRPr lang="en-US" sz="2200" b="1" dirty="0" smtClean="0"/>
          </a:p>
          <a:p>
            <a:r>
              <a:rPr lang="en-US" sz="2200" b="1" dirty="0" smtClean="0"/>
              <a:t>Analysis of nucleotide signatures </a:t>
            </a:r>
            <a:endParaRPr lang="en-US" sz="2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914400" y="1524000"/>
            <a:ext cx="8305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What are the sources and maintenance of diversity?</a:t>
            </a:r>
          </a:p>
          <a:p>
            <a:endParaRPr lang="en-US" sz="2500" b="1" dirty="0" smtClean="0"/>
          </a:p>
          <a:p>
            <a:endParaRPr lang="en-US" sz="2500" b="1" dirty="0" smtClean="0"/>
          </a:p>
          <a:p>
            <a:endParaRPr lang="en-US" sz="25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uve alig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121" y="1269785"/>
            <a:ext cx="8539723" cy="45214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"/>
            <a:ext cx="899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Large </a:t>
            </a:r>
            <a:r>
              <a:rPr lang="en-US" sz="3000" b="1" dirty="0" err="1" smtClean="0"/>
              <a:t>Contig</a:t>
            </a:r>
            <a:r>
              <a:rPr lang="en-US" sz="3000" b="1" dirty="0" smtClean="0"/>
              <a:t> Alignment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ynten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472" y="1038661"/>
            <a:ext cx="8590128" cy="1938017"/>
          </a:xfrm>
          <a:prstGeom prst="rect">
            <a:avLst/>
          </a:prstGeom>
        </p:spPr>
      </p:pic>
      <p:pic>
        <p:nvPicPr>
          <p:cNvPr id="4" name="Picture 3" descr="insert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1650" y="3505576"/>
            <a:ext cx="6686550" cy="37334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5400000">
            <a:off x="1503744" y="3322632"/>
            <a:ext cx="1412112" cy="203200"/>
          </a:xfrm>
          <a:prstGeom prst="line">
            <a:avLst/>
          </a:prstGeom>
          <a:ln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882900" y="2718176"/>
            <a:ext cx="4546600" cy="1412112"/>
          </a:xfrm>
          <a:prstGeom prst="line">
            <a:avLst/>
          </a:prstGeom>
          <a:ln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1"/>
            <a:ext cx="899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Identifying Insertion Sequences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ll Genome Analysis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457200"/>
            <a:ext cx="6400800" cy="6400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95600" y="381000"/>
            <a:ext cx="39624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52400"/>
            <a:ext cx="8991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 </a:t>
            </a:r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</a:rPr>
              <a:t>2010-HA8H</a:t>
            </a:r>
            <a:r>
              <a:rPr lang="en-US" sz="3000" b="1" dirty="0" smtClean="0"/>
              <a:t> and </a:t>
            </a:r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2010-PA1E </a:t>
            </a:r>
            <a:r>
              <a:rPr lang="en-US" sz="3000" b="1" dirty="0" smtClean="0"/>
              <a:t>full genome analysis</a:t>
            </a:r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nalPlotCodonUsageComapison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228600"/>
            <a:ext cx="6400800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52400"/>
            <a:ext cx="8991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 </a:t>
            </a:r>
            <a:r>
              <a:rPr lang="en-US" sz="3000" b="1" dirty="0" smtClean="0">
                <a:solidFill>
                  <a:schemeClr val="accent2">
                    <a:lumMod val="50000"/>
                  </a:schemeClr>
                </a:solidFill>
              </a:rPr>
              <a:t>2010-HA8H</a:t>
            </a:r>
            <a:r>
              <a:rPr lang="en-US" sz="3000" b="1" dirty="0" smtClean="0"/>
              <a:t> and </a:t>
            </a:r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2010-PA1E </a:t>
            </a:r>
            <a:r>
              <a:rPr lang="en-US" sz="3000" b="1" dirty="0" smtClean="0"/>
              <a:t>full genome analysis</a:t>
            </a:r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52400"/>
            <a:ext cx="7451725" cy="656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117904" y="406400"/>
          <a:ext cx="6096000" cy="427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75004" y="4928424"/>
          <a:ext cx="6096000" cy="1174567"/>
        </p:xfrm>
        <a:graphic>
          <a:graphicData uri="http://schemas.openxmlformats.org/drawingml/2006/table">
            <a:tbl>
              <a:tblPr/>
              <a:tblGrid>
                <a:gridCol w="2132346"/>
                <a:gridCol w="576988"/>
                <a:gridCol w="627160"/>
                <a:gridCol w="911473"/>
                <a:gridCol w="1848033"/>
              </a:tblGrid>
              <a:tr h="1588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META-BLASTOMICS RESULTS</a:t>
                      </a:r>
                    </a:p>
                  </a:txBody>
                  <a:tcPr marL="8362" marR="8362" marT="83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C0C0C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latin typeface="Verdana"/>
                      </a:endParaRP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latin typeface="Verdana"/>
                      </a:endParaRP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latin typeface="Verdana"/>
                      </a:endParaRP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latin typeface="Verdana"/>
                      </a:endParaRPr>
                    </a:p>
                  </a:txBody>
                  <a:tcPr marL="8362" marR="8362" marT="83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053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8362" marR="8362" marT="83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latin typeface="Verdana"/>
                        </a:rPr>
                        <a:t>Genes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latin typeface="Verdana"/>
                        </a:rPr>
                        <a:t>Vibrio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latin typeface="Verdana"/>
                        </a:rPr>
                        <a:t>Non Vibrio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latin typeface="Verdana"/>
                        </a:rPr>
                        <a:t>Phage/Mobile Element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0069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latin typeface="Verdana"/>
                        </a:rPr>
                        <a:t>Total Unique Genes</a:t>
                      </a:r>
                    </a:p>
                  </a:txBody>
                  <a:tcPr marL="8362" marR="8362" marT="83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99CC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latin typeface="Verdana"/>
                        </a:rPr>
                        <a:t>141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latin typeface="Verdana"/>
                        </a:rPr>
                        <a:t>103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latin typeface="Verdana"/>
                        </a:rPr>
                        <a:t>38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latin typeface="Verdana"/>
                        </a:rPr>
                        <a:t>22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053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latin typeface="Verdana"/>
                        </a:rPr>
                        <a:t>Total Quasi Unique Genes</a:t>
                      </a:r>
                    </a:p>
                  </a:txBody>
                  <a:tcPr marL="8362" marR="8362" marT="83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99CC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latin typeface="Verdana"/>
                        </a:rPr>
                        <a:t>180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latin typeface="Verdana"/>
                        </a:rPr>
                        <a:t>162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>
                          <a:latin typeface="Verdana"/>
                        </a:rPr>
                        <a:t>18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>
                          <a:latin typeface="Verdana"/>
                        </a:rPr>
                        <a:t>27</a:t>
                      </a:r>
                    </a:p>
                  </a:txBody>
                  <a:tcPr marL="8362" marR="8362" marT="83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488950" y="317500"/>
          <a:ext cx="6743700" cy="425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22450" y="4572000"/>
          <a:ext cx="5410200" cy="1943100"/>
        </p:xfrm>
        <a:graphic>
          <a:graphicData uri="http://schemas.openxmlformats.org/drawingml/2006/table">
            <a:tbl>
              <a:tblPr/>
              <a:tblGrid>
                <a:gridCol w="3124200"/>
                <a:gridCol w="952500"/>
                <a:gridCol w="1333500"/>
              </a:tblGrid>
              <a:tr h="241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latin typeface="Verdana"/>
                        </a:rPr>
                        <a:t>META-BLASTOMICS RESULTS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C0C0C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latin typeface="Verdana"/>
                        </a:rPr>
                        <a:t>Total Unique Genes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C0C0C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latin typeface="Verdana"/>
                        </a:rPr>
                        <a:t>141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C0C0C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latin typeface="Verdana"/>
                        </a:rPr>
                        <a:t>Percentage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C0C0C0"/>
                      </a:fgClr>
                      <a:bgClr>
                        <a:srgbClr val="FFFFFF"/>
                      </a:bgClr>
                    </a:patt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latin typeface="Verdana"/>
                        </a:rPr>
                        <a:t>In at least one Vibrio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99CC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latin typeface="Verdana"/>
                        </a:rPr>
                        <a:t>103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solidFill>
                            <a:srgbClr val="DD0806"/>
                          </a:solidFill>
                          <a:latin typeface="Verdana"/>
                        </a:rPr>
                        <a:t>73%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latin typeface="Verdana"/>
                        </a:rPr>
                        <a:t>In at least one Model </a:t>
                      </a:r>
                      <a:r>
                        <a:rPr lang="en-US" sz="1700" b="0" i="0" u="none" strike="noStrike" dirty="0" err="1">
                          <a:latin typeface="Verdana"/>
                        </a:rPr>
                        <a:t>Vibrio</a:t>
                      </a:r>
                      <a:endParaRPr lang="en-US" sz="17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99CC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latin typeface="Verdana"/>
                        </a:rPr>
                        <a:t>58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41%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latin typeface="Verdana"/>
                        </a:rPr>
                        <a:t>In a Single Model Vibrio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99CC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latin typeface="Verdana"/>
                        </a:rPr>
                        <a:t>15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latin typeface="Verdana"/>
                        </a:rPr>
                        <a:t>11%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latin typeface="Verdana"/>
                        </a:rPr>
                        <a:t>In 2 Model </a:t>
                      </a:r>
                      <a:r>
                        <a:rPr lang="en-US" sz="1700" b="0" i="0" u="none" strike="noStrike" dirty="0" err="1" smtClean="0">
                          <a:latin typeface="Verdana"/>
                        </a:rPr>
                        <a:t>Vibrio</a:t>
                      </a:r>
                      <a:endParaRPr lang="en-US" sz="17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99CC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latin typeface="Verdana"/>
                        </a:rPr>
                        <a:t>22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latin typeface="Verdana"/>
                        </a:rPr>
                        <a:t>16%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 dirty="0">
                          <a:latin typeface="Verdana"/>
                        </a:rPr>
                        <a:t>In 3 Model </a:t>
                      </a:r>
                      <a:r>
                        <a:rPr lang="en-US" sz="1700" b="0" i="0" u="none" strike="noStrike" dirty="0" err="1" smtClean="0">
                          <a:latin typeface="Verdana"/>
                        </a:rPr>
                        <a:t>Vibrio</a:t>
                      </a:r>
                      <a:endParaRPr lang="en-US" sz="17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99CC00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latin typeface="Verdana"/>
                        </a:rPr>
                        <a:t>21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 dirty="0">
                          <a:latin typeface="Verdana"/>
                        </a:rPr>
                        <a:t>15%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8986" y="146050"/>
            <a:ext cx="6122763" cy="671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-2514600" y="-76200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Summary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28600" y="663575"/>
            <a:ext cx="8915400" cy="14700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 smtClean="0">
                <a:latin typeface="+mj-lt"/>
                <a:ea typeface="+mj-ea"/>
                <a:cs typeface="+mj-cs"/>
              </a:rPr>
              <a:t>Analysis of Core Genome: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 smtClean="0">
                <a:latin typeface="+mj-lt"/>
                <a:ea typeface="+mj-ea"/>
                <a:cs typeface="+mj-cs"/>
              </a:rPr>
              <a:t>	</a:t>
            </a:r>
            <a:r>
              <a:rPr lang="en-US" sz="2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2010-HA8H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has low similarity to the other sequences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28600" y="1327150"/>
            <a:ext cx="8915400" cy="14700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3000" dirty="0" smtClean="0"/>
              <a:t>Functional/Pathway differences:</a:t>
            </a:r>
          </a:p>
          <a:p>
            <a:pPr lvl="0">
              <a:spcBef>
                <a:spcPct val="0"/>
              </a:spcBef>
              <a:defRPr/>
            </a:pPr>
            <a:r>
              <a:rPr lang="en-US" sz="3000" dirty="0" smtClean="0"/>
              <a:t>	</a:t>
            </a:r>
            <a:r>
              <a:rPr lang="en-US" sz="2800" b="1" dirty="0" smtClean="0">
                <a:solidFill>
                  <a:schemeClr val="accent2"/>
                </a:solidFill>
              </a:rPr>
              <a:t>2010-HA8H</a:t>
            </a:r>
            <a:r>
              <a:rPr lang="en-US" sz="2800" dirty="0" smtClean="0"/>
              <a:t>: </a:t>
            </a:r>
            <a:r>
              <a:rPr lang="en-US" sz="2800" dirty="0" err="1" smtClean="0"/>
              <a:t>Polymyxin</a:t>
            </a:r>
            <a:r>
              <a:rPr lang="en-US" sz="2800" dirty="0" smtClean="0"/>
              <a:t> Resistance and </a:t>
            </a:r>
            <a:r>
              <a:rPr lang="en-US" sz="2800" dirty="0" err="1" smtClean="0"/>
              <a:t>Arabactin</a:t>
            </a:r>
            <a:r>
              <a:rPr lang="en-US" sz="2800" dirty="0" smtClean="0"/>
              <a:t> </a:t>
            </a:r>
          </a:p>
          <a:p>
            <a:pPr lvl="0">
              <a:spcBef>
                <a:spcPct val="0"/>
              </a:spcBef>
              <a:defRPr/>
            </a:pPr>
            <a:r>
              <a:rPr lang="en-US" sz="2800" dirty="0" smtClean="0"/>
              <a:t>	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2010-PA1E</a:t>
            </a:r>
            <a:r>
              <a:rPr lang="en-US" sz="2800" dirty="0" smtClean="0"/>
              <a:t>: </a:t>
            </a:r>
            <a:r>
              <a:rPr lang="en-US" sz="2800" dirty="0" err="1" smtClean="0"/>
              <a:t>Xylitol</a:t>
            </a:r>
            <a:r>
              <a:rPr lang="en-US" sz="2800" dirty="0" smtClean="0"/>
              <a:t> Transport and Utilization</a:t>
            </a:r>
          </a:p>
          <a:p>
            <a:pPr>
              <a:spcBef>
                <a:spcPct val="0"/>
              </a:spcBef>
              <a:defRPr/>
            </a:pPr>
            <a:endParaRPr lang="en-US" sz="2800" dirty="0" smtClean="0"/>
          </a:p>
          <a:p>
            <a:pPr lvl="0">
              <a:spcBef>
                <a:spcPct val="0"/>
              </a:spcBef>
              <a:defRPr/>
            </a:pPr>
            <a:endParaRPr lang="en-US" sz="2800" dirty="0" smtClean="0"/>
          </a:p>
          <a:p>
            <a:pPr lvl="0">
              <a:spcBef>
                <a:spcPct val="0"/>
              </a:spcBef>
              <a:defRPr/>
            </a:pPr>
            <a:r>
              <a:rPr lang="en-US" sz="2800" dirty="0" smtClean="0"/>
              <a:t>	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228600" y="2797175"/>
            <a:ext cx="8915400" cy="1470025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defRPr/>
            </a:pPr>
            <a:endParaRPr lang="en-US" sz="2800" dirty="0" smtClean="0"/>
          </a:p>
          <a:p>
            <a:pPr>
              <a:spcBef>
                <a:spcPct val="0"/>
              </a:spcBef>
              <a:defRPr/>
            </a:pPr>
            <a:r>
              <a:rPr lang="en-US" sz="2800" dirty="0" smtClean="0"/>
              <a:t>Elaboration of MLSA:</a:t>
            </a:r>
          </a:p>
          <a:p>
            <a:pPr>
              <a:spcBef>
                <a:spcPct val="0"/>
              </a:spcBef>
              <a:defRPr/>
            </a:pPr>
            <a:r>
              <a:rPr lang="en-US" sz="2800" dirty="0" smtClean="0"/>
              <a:t>	No distinct pattern of recombination events among 	the three compared strains.</a:t>
            </a:r>
          </a:p>
          <a:p>
            <a:pPr>
              <a:spcBef>
                <a:spcPct val="0"/>
              </a:spcBef>
              <a:defRPr/>
            </a:pPr>
            <a:endParaRPr lang="en-US" sz="2800" dirty="0" smtClean="0"/>
          </a:p>
          <a:p>
            <a:pPr lvl="0">
              <a:spcBef>
                <a:spcPct val="0"/>
              </a:spcBef>
              <a:defRPr/>
            </a:pPr>
            <a:endParaRPr lang="en-US" sz="2800" dirty="0" smtClean="0"/>
          </a:p>
          <a:p>
            <a:pPr lvl="0">
              <a:spcBef>
                <a:spcPct val="0"/>
              </a:spcBef>
              <a:defRPr/>
            </a:pPr>
            <a:r>
              <a:rPr lang="en-US" sz="2800" dirty="0" smtClean="0"/>
              <a:t>	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228600" y="4397375"/>
            <a:ext cx="8915400" cy="1470025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defRPr/>
            </a:pPr>
            <a:endParaRPr lang="en-US" sz="2800" dirty="0" smtClean="0"/>
          </a:p>
          <a:p>
            <a:pPr lvl="0">
              <a:spcBef>
                <a:spcPct val="0"/>
              </a:spcBef>
              <a:defRPr/>
            </a:pPr>
            <a:r>
              <a:rPr lang="en-US" sz="2800" dirty="0" smtClean="0"/>
              <a:t>Genetic differences: </a:t>
            </a:r>
          </a:p>
          <a:p>
            <a:pPr lvl="0">
              <a:spcBef>
                <a:spcPct val="0"/>
              </a:spcBef>
              <a:defRPr/>
            </a:pPr>
            <a:r>
              <a:rPr lang="en-US" sz="2800" dirty="0" smtClean="0"/>
              <a:t>	may arise from phage integration events, where 	most unique genes appear to come from other 	</a:t>
            </a:r>
            <a:r>
              <a:rPr lang="en-US" sz="2800" dirty="0" err="1" smtClean="0"/>
              <a:t>vibrio</a:t>
            </a:r>
            <a:r>
              <a:rPr lang="en-US" sz="2800" dirty="0" smtClean="0"/>
              <a:t> species.</a:t>
            </a:r>
          </a:p>
          <a:p>
            <a:pPr>
              <a:spcBef>
                <a:spcPct val="0"/>
              </a:spcBef>
              <a:defRPr/>
            </a:pPr>
            <a:endParaRPr lang="en-US" sz="2800" dirty="0" smtClean="0"/>
          </a:p>
          <a:p>
            <a:pPr lvl="0">
              <a:spcBef>
                <a:spcPct val="0"/>
              </a:spcBef>
              <a:defRPr/>
            </a:pPr>
            <a:endParaRPr lang="en-US" sz="2800" dirty="0" smtClean="0"/>
          </a:p>
          <a:p>
            <a:pPr lvl="0">
              <a:spcBef>
                <a:spcPct val="0"/>
              </a:spcBef>
              <a:defRPr/>
            </a:pPr>
            <a:r>
              <a:rPr lang="en-US" sz="2800" dirty="0" smtClean="0"/>
              <a:t>	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55624" y="3048000"/>
            <a:ext cx="2335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Physical and Chemical </a:t>
            </a:r>
          </a:p>
          <a:p>
            <a:pPr algn="ctr"/>
            <a:r>
              <a:rPr lang="en-US" b="1" dirty="0" smtClean="0"/>
              <a:t>Environment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881468" y="4114800"/>
            <a:ext cx="1607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Organism</a:t>
            </a:r>
            <a:endParaRPr lang="en-US" sz="2800" b="1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2375734" y="2375734"/>
            <a:ext cx="1981200" cy="1496932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0"/>
          </p:cNvCxnSpPr>
          <p:nvPr/>
        </p:nvCxnSpPr>
        <p:spPr>
          <a:xfrm rot="16200000" flipH="1">
            <a:off x="4942775" y="2372425"/>
            <a:ext cx="1981200" cy="150355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33" idx="3"/>
            <a:endCxn id="5" idx="1"/>
          </p:cNvCxnSpPr>
          <p:nvPr/>
        </p:nvCxnSpPr>
        <p:spPr>
          <a:xfrm>
            <a:off x="3692898" y="4376410"/>
            <a:ext cx="2188570" cy="15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62600" y="3657600"/>
            <a:ext cx="609600" cy="45720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3048000" y="3657600"/>
            <a:ext cx="685800" cy="45720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3" idx="0"/>
          </p:cNvCxnSpPr>
          <p:nvPr/>
        </p:nvCxnSpPr>
        <p:spPr>
          <a:xfrm rot="16200000" flipH="1">
            <a:off x="4237172" y="2661760"/>
            <a:ext cx="772180" cy="299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>
            <a:off x="1600200" y="1066800"/>
            <a:ext cx="6248400" cy="3733800"/>
          </a:xfrm>
          <a:prstGeom prst="triangle">
            <a:avLst/>
          </a:prstGeom>
          <a:noFill/>
          <a:ln>
            <a:solidFill>
              <a:schemeClr val="bg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191000" y="1752600"/>
            <a:ext cx="968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Gene</a:t>
            </a:r>
            <a:endParaRPr lang="en-US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2209800" y="4114800"/>
            <a:ext cx="1483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Function</a:t>
            </a:r>
            <a:endParaRPr lang="en-US" sz="2800" b="1" dirty="0"/>
          </a:p>
        </p:txBody>
      </p:sp>
      <p:sp>
        <p:nvSpPr>
          <p:cNvPr id="39" name="Isosceles Triangle 38"/>
          <p:cNvSpPr/>
          <p:nvPr/>
        </p:nvSpPr>
        <p:spPr>
          <a:xfrm>
            <a:off x="1600200" y="1066800"/>
            <a:ext cx="6248400" cy="3733800"/>
          </a:xfrm>
          <a:prstGeom prst="triangle">
            <a:avLst/>
          </a:prstGeom>
          <a:noFill/>
          <a:ln>
            <a:solidFill>
              <a:schemeClr val="bg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>
            <a:off x="1600200" y="1066800"/>
            <a:ext cx="6248400" cy="3733800"/>
          </a:xfrm>
          <a:prstGeom prst="triangle">
            <a:avLst/>
          </a:prstGeom>
          <a:noFill/>
          <a:ln>
            <a:solidFill>
              <a:schemeClr val="bg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>
            <a:off x="1600200" y="1066800"/>
            <a:ext cx="6248400" cy="3733800"/>
          </a:xfrm>
          <a:prstGeom prst="triangle">
            <a:avLst/>
          </a:prstGeom>
          <a:noFill/>
          <a:ln>
            <a:solidFill>
              <a:schemeClr val="bg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data:image/gif;base64,iVBORw0KGgoAAAANSUhEUgAAArwAAAK8CAMAAAA6ZJxxAAADAFBMVEX///8AAADIyMjrBSg8PL4y/zLghQ8AAJv/3QAAm5vIZMgbhTSHQUEAWv9fZGRQ0pbh+qCqHpH/132MpdKgD/otm7mqzXgePL5zr6DChQ8AAH3h3QD/AAAA/wAAAP///wAA////AP//fwD/AH8A/39/AP9//wAAf///f39//39/f/8AAH9/AAAAfwB/fwB/AH8Af3//f////39///+Zmf+Z+/+Z3P+Z/8WZ/8iZ/9WZ/6CZ/7GZ/+6Z/+aZ/8ag/5mZ/7SZ/P/X/5mr/5mZ9v+Z/6mZ/5qZ/f+Z4P+Z/9iZ2v+Z/8et/5mZ/+iZ//mZ/9mZ6v+Z9P+Z//OZ/v+q/5mZ/9+Z6P+Z//+Z/6Wi/5mZ//eZ/+uZzf+Z0v+Z5/+Zwv+Z//GZ7v+Z9f+Z/7eZ3v+Z//yw/5mZ+v+Z4v+Z//qZ8P+Z/82Z6/+Z/7yZ//SZ/+Px/5mZ/+2Z/+W9/5me/5mZ5f+Z4/+Z/9a6/5mZ9/+Z2P//2sz/1cz/18z/2MzJ/5mZ/9GZ/8Hi/5ne/5mZ/+nL/5mb/5mZ/9qx/5mZ/+DC/5nA/5mZ//ac/5mZ/7n/8ZmZ+f+Z/+GZ/7+Z/96Z//KZ/6SZyv+Z//6Z//2Z/8yZ/+yZ/8+m/5nF/5mZ8v/B/5mZ1P+Z/8OZ8f+2/5mZ/6GZ/9eZ/++Z//WZ/9vM5f+Z/72Z/7aZz/+Z//uZ/7CZ7f+Z/8T/w5mZ/+rH/5mZ1v/MzP//2cz/uJmZ/7WZ/62j/5mZ/67q/5mZ/8mZ/8uZ/+SZ/9zM/9qZ/9PM/9bv/5mZ/6uZ/92Z/6/M//aZ//iZ/6P/28yZ/9CZ/+eZ/76Z/6iZ/9KZv/+Z/6qZ/9SZ//CZ/7i+/5mk/5n/5Mz/1Mz/48z/5syZxf/6/8z/1szx/8zX/8z/78z/7Mz/4cz/68z/3sz/3MzI/5nM/+f/qJnY/5n/y5n/2pn/wpn/3cz/zJn/rpnN/5mZ/6KZ/53S/5nb/5nG/5nM//zP/5m//5n6/5mZ/7vM/+CZ/56Z/8K4/5kjrjtaAAAgAElEQVR4nOy9i39U1b33v/6or1hrOALFG0cU0IIVTA0/rAjpMUqh5d4GbYvHZrRyFBGtBZXzKMiTljriidpjU1vEWyvnOfWxpbbVXsxOJ62gdvrY81vfy7rtWyZhkplk1uelJJm1Zs+ePe988vl+902pqKioqKioqKioqKioqKioqKioqKioqKioqKioqKioqKioqKioGSXQOh//+XSX+qd5cMHCSxRc/s/nwWJo9ZpFdbIAbtf/vjfepCJ4tZYuu/QaWA6R46jpkqbunwZWauaaBe8K/B6uixBHTZ0QsesJtKmBd+UqWAndn58/LW8mqlMEcBBY0wAv/tBz5f83LW8sajZriUA7/fAugRu/EJNE1OR0P/QA5ME7h+BFLq87F3ivgqVw9WeXanaVXXga3hvxhxun5/1GzSJ58P7dwrsFxHqPLs/A+1bOQlLwLlh4CVz2z1cgu8rBO1+M93px9uv1K3vwotZM29uOmskCmEt/rQnew0W54Wg2N0wMXi81GHhD4111MTh49UvGDBFVJsCuq4F3fmFuKAi9k4a3MPJyarDw6pf8l0hwVFZwbO+AwLuQY2abwEupAVauY3j7eufDkmnaJFEzQggIwetbbxvBS8a7HuCLgPACbLh0mjZMVJuL6XjZs94MvH/PaTc0F15wzYaces2mBjJehPdq2PTlado+UW2qw69sRMCc9fqh11VsYbuhAF5f2+QrwHlz9MRPjdvm5d8L22w4f4mp127MwEvGq+H9yubVMQF3quD1Nx7T8No2qx96H1FSsfWkcoODt7TROz68eW1eCSWm2XDdTRZeP/Ia40V4tyzaui13BaJmsebCkwivsV4Lr0bks2UVW1mj19NE4E23eQvqtSDyGuPV8OpX2TlNGy2qDUTJ4EkQ620k9BY0epsK7/j1WhB5PeMF+No0bbmo1kpwEOsdN/TmVWxTCi9HXgNveeQV49XwroD+XdO0AaNapM2EwsMBvMWhF+HtWZKFd07T4YWw2UD1WjbyQk7kVWy8Gt7z4bZYwM1efRE22z/ECO/Db0CQG7zQ+wjOdxVbtt1QfnBDPrzFhzZATrOB4AUDr0TeIDXolZHUgMar4b0Dvj5tGzNqGgX/o+H16IUwN+x1ofezfugtajeUH9wwLrypQxugqNlgU4ONvLfNCVLD9h2SGtB4NbzXwTemcaNGTYPOPwIaXmu96dywMZ0bMqE3p1fWLHhdHsk2G/Ij78YwNXwWJDWg8Wp4d/9rbD/MGsGSExpett683GBDL+SF3lTFVtLonQi8hW3evHrNRV4AE3mzqeH228R4d/8rTpvGDRw1VdKf45ITP2HrhTA3QDo3pEJvXsVW0uidHLypNm9BvWYjb5gatgWpYU7v19l49XO+BQPTuZWjpkCMGlvv6l8V5IYdmBuC0FtSsRW3GyYPLxQ1G8CD10ZenRrAa5T5qQE2G+P9FlTu2T192zmq2YLHwMD7Ezw8pjg3hKH3s37obbzdcI7w5jQbXORdn4q8xanhm8Z4NbyLP/uv07i5o5onDeRj4FtvYW4oDb2l7Ybxz2IrUCG8QbOhNPIWpgZnvIs/ezXc29SNGjUN0p/fRs2us97C3ADjhd6Ciu3o8uasaQhvQb1WEHlVUWqwxqvhveGGWLzNJNFn7ltvWW4oCb35FdtUrXN5vZaNvKnUMCdIDc54b7hhy9UR35kiA6e13ptMblj9q3RuSIVeSFVsqdA79eueF3kZXpsavMibSg36rUlqAPCNV8O7LuI7E+TAZOvdaHIDILzGeoVgyQ0Q5Aaq2FKhd9Irc955AHfhiRQDav6Cix+9G758Hi6+/GmZyCvwmtTwZbd77bOwYpOG93ZJDd+8U1LD3bfs9oxXwxtPfWt7zfdtdaPNvIZeLNlKc0NO6C18LeBdbGUqhFcn6TXP6hd6uGzxuZE3lRo0vGi8OjX0cmoAkxruWuQb77/pV7x/Mls0aprUAwG8sFFyg3IlW0luyOv05on/LNO/TYD3PlzOecsLIIa8yJuXGu7A1GDLNcWpAS6/1xnvfXD/eTE8tKvugx4FKetNtXpX/08qN4DJDenQm/cCNGHT5qmB9ygs1et+fe5SciKvNMr81HDdZq9cW86pITDe8/T67D3nzRzVdP2L/ow1vWl40yVbQW4IQ2/O4u++6UF5ztTCe/TxK78Hq/KWlI68lBp2plJDTrkWGC9ctnfZ3H3nvrWjmig4H//NWG+qZCvKDX7ozVl2z1qA6YX3n+HFOTlrkoq8xakhVa75xrvsgX0P7n+oCZs8qjnSH9j3zi+0XmDrLcoNGl4luSFn0bi0EF5RZUB+P0p3sRXDuxReevCA/krswrHrV0AaXk1pzipJalAMr00Nc7zUAH65diPB6xvvg/DQw9+J4bc9xBTmWy+XbBtTrd7wiHTODTtSS9VDjygHr6fAelPwns4sxYf3M5coWPRpZPeqEF4yXpivNLu6FFvjwavf2OL0haZNamB4TWrwm7xkvK5c25MyXs0uPBLxbQMJi2XWu1Gsl1u9kM0NmUXCMgev/rHh3NAovOOlBtCpwcILy698IH18o6QGhvd2SQ3c5AVMDaHx/hukjfcR+O6epn4MURMXsjWe9YKzXsoNEO6nSC+wBxhec2BZOjdMB7zWeK8WeHcvWwepu1UEqaGXU4M1Xg1vaLyQMl7N7v7VTf0ooiamJXzoQqn1PqYI3qDV65w3WBw/RPDCaghzQ4vgxdSw/speghdug0+FKxykBtfkJeNVcLnrk6HxnpcyXs3u5TE7tErAR3z51gsF1gteyabh5Zy8OVjaDvsMY71tAq8xXoY38wtHxqsoNdhybXm+8d6UMt7L0wuLmiZ1PUwMNGC9fsmm4VVsvcHC9Lxx4EUd9JfbTHhtswEez9ZrFl5hV1d24cqz8So/NVC51oDxglob+Z12aRiF3jzrDeDNK9nCRdG+K2e9Qei1FVtaDTV6Nbz6JT91wThtXoLXNhtudPXa1Tnw0l+WrSpojxSUa8Z47ys0Xv3GDjz6QLM/nagy4R/RCVhvWLL5C6IZvRBYrwm9rmKDnE5vQ43eQnhz2rwEr202mHptXRh5xXgBj0P/ap//UgXl2rjGq9mN5juNWgZIb8PWa0o2tl5vObZuI+tN5YYGK7ZmwOu1eXPrNQgirzXer9bVJv/tMLxeuYZ9sgaMl/62TMkHFZUW3K3pnaT1+ovxmg558OZVbAenEF6OvCX1mhd5xXgJ3nX3B6+njTddro1vvPq7Q5+fkg8rKiW4uyHrdWdUGOt1ekB/gh69vfBEWejVD3DonXp4OfIaePMjLwi8yC5uiAHo9V4ybby4QcY33kOfXx4PVp9qYYVkrfemiVivt5BjKXgv2viGb73H8kMv5LYbmgFv2Gy4USKv8iPv/CA1wDabGtbdr+H962b/7WWMFxowXs1uzA5TKwCm17Ne1ZD1Bos4poDpzeYG5azXD73F7YbygxsCeAsPbchpNpjUsM5G3qXwdzDwauPdcUBSAxqvhveZv/sXKEsb73k5xqvIeB+wxgvxTrFTqVW4nY31Xk/Wq8R6NznrhYz1uiXIz2nrldxgac+E3tx2A/1b3ugtgLewU5ZqNnBqAJMaNpqzoTk1fE3P+fk6Md5n/n7bJ/47TRvvTc54F4nxrlUp471R7Y7mOzXS23gVGOuFy2zNJrdmL7Refwkibb06E4CXG4Jm2bFs6A0qtqmCN12vucg7P2yU+alh8xwxXg3vt6DiXrvYePeDb7w6qxjj1ezeHPFtvo6C3vDGeik4WOulmq3Ieu0C6KfXBLzf/KgsN4ShN1uxCbx5jd4G4c1v82brNRd5dWrwG2V+akCx8X4Lew2L3asXGi9Va2i8tO+8+/PWeG8Of92jmiHYdxTyrPcm03DIt14r7+YkbL1FuSEIvQUVW0m7YTLw2jZvfr1mI29JagBjvBreb2/w/9gUGS/tGDbGS+yK8QI8Fi+v3kzhJ0bWy3BxzXYZWa9tl2Wt13/+jXDAt96C3BCG3pyKbdx2w2TgzW820G+ig1cib3FqsMar4fUvMVJovMiuNV5kV68ts3sV3DKVn2ZniT5Ibb094Go20NZ7fan1Gh0lwlLWW5wbCKdM6G203TBpeHOaDVfbem1+evdabmpwxrtO/6pvsStRZLxcrT1+tVet4To9ptmN0aFJMoa474vfyQkOrl0WWK/37KO0AGO9Bk+dG3zr5dxQHHqhsGIb5yy2/LeUCy+kmg25kRfC1LA5SA3OePE3dp19vYzx+tVa93Jw1dpdZLxxh3GT5O7akAkOfrvMgXi+9+R9/Dxw1mtyw29+lM4NhaG3uGJrwruD8eq1bOQNUwO+BU4NeDyZM16APV2vug2RMl7XJqPQ8O82NHy3i4wXoPiiK1GNCgyvLjhAQbvMWK/3XANvynpVJjfITjYTeo+VV2xNd6Xyem2+H3kR3h0H6hUN789Navi7ktSwxTdeDe8St6ZFxsuhYcuNJjR8nUKDZjeeonmO+hReOneFgeooBofVjl6p2ULrtc8l/jzrNfB2M56pki0vN6zOht6pfbvpyGvhTaUGDa9ODf06NVC5Bl65drNvvEuWwCk/QYXGG1Rru9F4OTT8L9oEmt058a6w5yBAvwE/OPSIP5qazbTLjPXap94HKXghU7JBaL1+bsgJveOs6nb85630o5WxsdHqGF7bpqZGk2R0tFLvO/1Q/5nSRYWR18CbSg1fo3INQQdODd8yqWHdl8AZ7+JT+q+F254Z47XVmmb3QBAaHoE5X1sWzXeygk0KPrWxLDikrdd/cobeVMn2vkrlBtMsy+n0FqheqSZJwt9PCN7hZ0eTel2dHit583mRVxplfmr4K2TLtcB4YcXBGw7Yd+GMV9pkrlrLhIY5mt0NKyf0kUWJyEqZ3pVBcDA1G1qvMu0y5cU7UB/lWG+6ZMvNDenQm8/uUH+lXqkkTYG3Xu2r1PO3QDbygjTKgtSQU64FxnuD/q29yi7UPyKHjNdWay40rOTQALBh5RPxnhYTFzNE9K5IBQcek+BgrTd4pgqtN7dblpsbgtCbs1pn+u+oJ39oOrzb6kovaGvedkhH3rzUkFOuhca7/yrv7CdrvI9fzca7Rf9aqzA0AIWGZRueuBdWN+nmG50jcj/A4ND7Kb5Qnm329ng1m7Ve+zxGMd96s7lhbhpe2yzLrNHF9YN31OtTCm91W1JRtWyWSEVemxo2e6mBjNeUawKvZ7z6r8gj37VvyhgvsfvvVK0dION1oWHOQgoNOmYsjy3fiemqe8Gz3jA49Bj6brfW630qhl5nvXMgVbLlt3qxWSa5IbM6F+1KkmbCe6YM3kpSSbJbxF4ycJufGoIm7xavXNvzFKSMV7Pba9+ZNV5kF4335gN3kfG60LCMQ8Pu1Xg9t3P9PDtI8wbUVYbQ3OCwGgLrNc8Dh+K41qsK+w0pYR4N4R1K/pDccbaikN5aRUibGLyDtXryC67XzlYr27fV+9Pw9mUvAmF6DQzvz01qoCYvDGBqKDfeXryIq1uWGC+xCxQavu6HBmYXmN1ovo3qFpg3AMZ6Nb3p4NCjbHBA6zVPg8MBvXnWG7Z635eSze2nSK2IttWKhfeJqqoTvRXfei28TG9aHrzV0UTp7yg1HHfwGuOtE7t1VR2z8O5Qb9UqqQVKaiB4sVwDafKS8Wp4Q+M9L2W8ml3XPTDGS6FBcWj4X15okMArH8N55/yxdoTgcaSXg8Ox0uBA1muepXV4ItYLZL1ebgjXIklG6gwvXh2h0dyQVgG846cG/Z3AezrtwEFq8Jq8bLxfsn2yXONdiVtFFuSMtyA0cOB9kthd29Wkj3c2Cwl7/BYMDkHsLQwO5ml4z73GrdfCa6w3WIfKyEiV4NXJoD8nN0wDvJwaaorhHa6Gi2XjldTgl2tmB0WJ8d4Hi+y7JeOF4tCw24QGZDfvWu1RvtgfKTh4sTcMDke/aC4r4p7FD4xrvdItk5LtfbFefwV0/iR4K856VWvgNcYr8FYGgzaEMV6XGqhP1oDxLvIjLBlvNjSAhAbxXSB2j0R6SyW4Pu5i7zF6oDcTHFY76JbRwwXWC4H15pRs/ssPJSMIb2Kttx3gFePV8Ca1oA0h5drOTLnGxru40Hj9Ix7JeFOhgQKvhAaSNl5k9+5Ib7HcDq6c2LuC6GVRzWaftWUZNGC9+SWbp2FV0fAmxnqD0GsqtgVBu6EZ8PrNBlevhZFXjFfDuz3V0Cgo18Y1Xl3nbjb7HtB4TWhY6ULDfgkNzC7MIXZj16FI7vAxjr2p4LACwA8O3vMmbL3KjFv1DX+o4R0R6w1Cb0UqtmG/3VAAb7pXVhmrVgeTakmbl+F1zYbE1GupyMvGq+GtDv0+eAkyXuXKNa0GjFez6zYAGq8JDcChwQZeMIH3CLEL8WYAubrLq8kk9tp+GSiKvS44yHPoZC1jveuKrTenW+a/9EXDGt5dbL1h6M2r2Cy84zd6C+DNtHkF3nS9FkZeNl4N70jo83l9siLjBWu8uMX+LktA4zWhQbOrdGi4V2pisIH3bvx+T/TePOE1mAGqZotlYq8fHOQpq4BPNRzXelXGep00ihrefrbehkJvfqN3cvCGbd7xIq8YL8I79p7fAk4br/KMd19gvI8444W//4vrNGrjldDAgffe3ZnAy+xGerOaT/QeCmMveLHXCw7ylNWwCqz14l5iZ73LS63XvWqi6ggvW6+GNykLvQjvgnTF1iR4KfJaeAsi7yDDS8Y79l6SbPX4zRjvedZ4occ3XnDGq9mFm+X5fmjIBF6QwCt/Fafi85/BugWQ3rtOuNgLHHvzggPrH6BWW+vdcpmZNr71OiEn9RG2Xg3vUGUwyA0VL/RetEtR6J1SeDnyqsSLvINBaji5fYfAq41XwxvWb8XGuwjEeBc9Iuwa471ZgS3cXGjgwGt8F+Yc7g7YjebrC7qR3j29fuwFSAUH1UvBQZ6y74v/gHzrVWXW615zCF21Ltarc0M98XODnmBDb0Vyw3Beu+Ec4U03G5JM5N2hfqG81LCjKqkBjRfhrXstk2Lj5R3DxngXLrfGC8uvN/vO0Hg58O73Ay9QsWZDQ8FBdx0rvTE0vXhyYUAvBQfl6MXgYJ+h9uVZb6ZmC63XvWTt+xpett5KckeSyg3DuaE3t91QfnCDg7fg0Ib8ZkM68u5Ip4btuP+ajVevnLf/rdh4iV1jvFStsfFqdu3ZPmi8y0xoIEpt4L3SsGsMOIq0Gc/YukWBib1B0Sb9smNkvZ/iJ9AjaL149TKiF0DOCCqzXvuCyYfP1r6fsPWqXwW5YSSdG9Khd5xeWUr58BZ1yrKRN0gNSZAaKsoar172iH3JYuPlak2zu9CEBjbeZXD3d6/lJ6Px5gZe47uuFz81LMw0PS/0gsqhN4y9LPlhH+1nW+WsN6zZ0tZrlQxreNl6a8Nf8HOD1yxDpUKvq9jOEd6CNm9Qr9nIG6YG5aeGOsYUMl4dSSqj7lULjZe3XPfmMDQs0+yu3SXPxS5ZEHgBA6/9BGLZ5ktvhufpzibdtmg75P44BcFBnrHSBIsv2uCAm5SDQ4H12pcbHkyS4ZpnvUW5QfmhN1WxlTR6U8qHN7/Nm6nXbOQtSQ3GeDW8Ne/4yXLjBXDV2nfJeNfustcYQeMVj+XAW8RuNF/aEB69umg7URB7+Qkb9ecggyY4rEMXyLbLnPXaV6snGl7feotygxd6cyq2kkZvSuPB67d5c+s1G3mLUoMz3lrtjHL4FhsvhQZljffrGBrWanZNC9EPvFis6W+udPQGFE8JEjNGsimep+BARRu2HA6tsNuI6L3Xbade2AjGejk4FLbLnPWKEp0MznjW6+WGOzK5IS/0NtBuSGk8eHObDQWRtzA1WOM9o57WTzFKG29QraVDAzzi7buRzajZVbnFmqH4to6m1+zEWfO8Kdq45RDGXrRenr8J+2UQBIdDhl5tvZflWK99LR0C+vs9663XTW74VTo3FIXe8nbD5OFNNRvyI2+YGiomNVSrVc94n1bbqi78Fhuvqda80KDhVU9s4CeCHMNrA69h13ANzG4ne69xR4Dng5bDCZ9eCg4yf/4mQOvNBodUu8xar3klZOzjume99T623mT4C6ncUBx68ys21ytrWLnwZuq1dORNpQZrvEnNN97R6mkv+zrjNW2yVLXmhQaAJzbsPmU/GsgWa7bRYNl9qnNvwbIjoJdJ1UVb710+vTo48Gy8TAhaLwaHoONga7a09doXGtLxtO5br+SGiskNic4NlWHtxWYnG4dest7Siu0ct0B5vTboR17cvbajOrKNLJ5Tg6pLaqgHxou/TsPmFazxZqo1FxpAcWh4QrN7Sg415cCL7F5piHWB17H75c713gy9tmg75LbU4zwXsOMwn4LDXvCDg1ez8VUcxHrNi/xGqZGhtPVqeL/sSjZdeKH18k62dG6giq0vVbENNXU71NOR18CbSg0aXjRe/Ygr1zg1BMar4d01an+vPONVZLy2WnOhATg0DJw6ZS8SxIEX2Q381o8OyG4HJwd3y1RHLzC9tmhjSb8Mg0PYceiRPRXcLnM7iY0qtbMZ6w1LNmVavdnckBd6p2pbFEXenNSQjKhMuRYY766+ihcenPF2k/HmdhooNJw45W1yCg1XQkrC7m2G3U6kF35KX3ZY6wWvaKOWAwcHnv0498uO2dhrggN8UfVgzbaOEpmzXvMydY1tynrDkq1mWr02N5hmmcp2eqdB+ZGXG2V+asDyMFWuBcZbq1cGz7qtLcZL7JLxwnKljdcLDRR4T92D48dk85UXa4Zd2DQd26WddOQaodcFh7DlILGXZ38JHudtd4yuu5wJDmi9ylmvRTcZqteHQuutJ0mqZAtywy6TG1Kht+BSeFOkbOQd5EZZNjUE5VpgvIN9Z9XHZome8brQ8PUgNOy+lkIDsgv3KPlwnPGm2b32KcNup3nvCUvvjoBeAGk5cOyVI07gcaS3ODgcssFhi38Bnb9oUIdC662d8Us2TbbLDXf4uSFslrVEqcibmxrIeE259vTWJG289Y8TGx6s8ZLv5oQGDrxkEPeslY0ogVflsSvGi+x+vzWbqDVaUk6vLdpIVLR96XHwY29+cCDrtS9SQXoD6619HFqvyw2/8nODH3pbsXWcwshrU0PFpYbQeEerKeNFdm3/2TNeDg0QhgYJvMeIXVM15NiuZfd/W3aXtmgDtUBg6KXf7wy9pmiTybTtKDjcWx4c/LMsKoP6/3Lr1bmBrJdavTY3YLMssaG3DSSpgeE1qcEar4Z3HOPdrms/kV+t5YUGCbxA7F60np8EeRJ2lWW3Y5IDZOk1Ynq5aJPJrMe92FsQHNZ56FYSTW+h9VK3rKbQernVq6Rkw2aZWG+Ltk2uJDUwvDrJU2pQ9Tqxq+rlxqvZrZkD35Q13qLQoDg0ILtma2adN4/dAy3aNtMsMPRCDr2uaKO5h3izLYVM7E0FB67ZRDoJVBqyXmr11qRk8/ZTtGjLlChIDViuKVOumR0Uxcar2a3YnRYFoWFAQoOwC8SufAgZdsFjFwy7HeG9UEqvLdpIe+CQu5KDjb10awYKDpZesl55gVo/+U+B9bodFUHJhrlBrLdF22Vc5aUGKtfcDooi49XsVk30JXglNGh2KTRs2H3tCRMaOPBeJFWae8647HYAvVBOr2J6ee4O2GMP7pXY6weHvfYSOlizmRfo0/QWWm/dWa9XsmFuEOttzUZpXGi8khq8ck2Md1QVGq9md6RfloHGa0IDcGjIBl4TFuQp4IUH2bGWYXdjqzbKdGl1ll56PKSX58IeTa87Mj0n9nrBQaSJ7WvAeoOSrWZKtpZskQmLz6lLl2vjGu9Ivy3c6CIjJjRw4D2RCbyGVX6G+dnbOZFld3Z7L2zO0uvvalNML0/WEWHPDhscgtgLRK8XHGT57w9reo31JoXWK92ysGSbQcop1wqNt26Nt4aVnyzBDw2aXQkNPrvaOoJtKx+OLtbMjrUcdmfz7oqeq7P0eu1eOXBJJl9CAdfQu4TpfdzWDn5wkGcM1QbfHzbWm9QD602c9YYlG1tva7bHuSinT2aM9/eB8S5wxjuW2BPulBcawsAL8G93hcc/yjP4+2ufutF8ADns3jRr6YWfZ+kNdlZ4Z0bpL0Qvx96qeG9+cJDFV3cN1az19gfWW+lzDYePVcZ6W7VBzkUZ41VVa7xnK3bnGhpv3Rmvg1f5ocELvEDFGvjsek0HFe5Yy7I7W70XcuhN7Wqzv+b1xUjvA0Cx153T5mKvFxxYlWtU1Vpvpa6DQ71irLdeZr0t2hpNUInxVoXdWg2Nt658462bAx680FAUeM03/ARh19uxlmV3ltILJfTaloNMXcP0UuwF03FIx14KDrLwofcr11jrxeDQXxPrVZ8rs94ZrmLj5YMa6tjEHpZqjeHVWJvz3NB4cwOvd85aEHzTOye+Ro22kN3PtmhTTKkgSy9k6JWpwPRe4oo2yMZeCg6sa+pqCK13F1pvpWat1wSHIuudBSoxXqzWjPGOjFjj1Rtl0FyjBLtkQeA9jIEXXLFmazOen2aXh0J2Z6H1QpZe/s9v98pUEHr9oi0Te5FeeUI9uaaO1ju6y9VsRC/XbAXW25LNMAUqNl6q1ur1ahgaksHBkYq5vwUabxB4U+ym6fV3TnxN6E6zO+vohSy9Osrm0isbjIODoXeFodePvTx/sKLqaL3vKwkOmtiz2nr9mi1rva3aEFOhYuPFaq2uf2drxngTDA2Dmt1hKVPZePMDb8Cuzb0ZdiHN7iyjd32WXh2X8ui1m2yNLdrobtZctC2VY3sduiqpD1bQeivv25otscGhyHpnnQqNl0ND4lVrZLzDlaqJDi7wqoLAy+y+zM3wNLvLaDxkd1bRCzn0qjS9NPNza3LotUWbH3tl0dtUgtabLLDB4X06HrKvVmi9rdsOU6lsq8G0yXRoGBlTNjScxtAwrNmtnubdAPQAACAASURBVORnZgJvAbtfvl6mh+yqHHZnEb0LXxF6wdHbk6aXp36W6QWPXlu0VYVeCg6s4URtQ+tNB4da2C7zrbdlW2HKlTbebLXmhYbqSPXkabNDnANvqljz2AVm1/xxLGYXjEXd27Kt0GTBUqEXHL2QppdnCr3g0Zsbe3l6RRuLSojeuuLgMFgNarYc653NShtvtlrToaGiKDSMVk/XK3XBl423oNGAEnZlw2fYVYZd+bt572xp98JhoXf9PEuvStPLMz/KoVcXbfjtDlBM71J7JYevVOn8Bx0czuJlQLzggNZ71rXLrPW2cCtMk5zxmjaZMsbrQsNonULDiGZ3VJouNvDmNRr2wrXCrjBZwi4Iu+bCiDNb0Cv0Alh6IUMvzXxM6HW/8PXFSoo2rNqwaNPBQRb8zTNfqSyoU3AIOw6mZpN2mbXe1m2D6ZQ1XtMms9WaCw1VRaEh0exuM5dVzwZeQ6Nm92XD7qB/fHrArmfTcrpWyzZB8wSG3lcMvZChl3T0hND7Ofc7v8bRS0Ubxl5Z7pD6ZlLD4JAMBcHB1mzaelW/s96WbYBplzVe+n0d8ao1FxreO0mhoa7ZNfsZS9lVht3vuR1J+exuulfYnQXwgqF36dJCemniZVBO7x6JvbLcUTW08wwGhxGKvTY4KAkOiQ0OvJO408TGi6EhkdCQeKFBAu8oXmbKnuEGQbFWxC7MlclF7OJTjoF3ONqM1Qqh94LDWwrppYk3GXrxLWfppaINYy8vVhurplcHB20cdS84VN5XalAHB229ml5nvR0nY7yaXTHe5GOFxmtCw4guATA0ILvmMPxSdpVhF/j+FVl2lWH3mFlECzdAE/RDoRd6Lb1e85DpJenNwPRek0MvthyA6SXVK9TKHbKx1wSHBX5wcDVbq959K2WN1w8Np73QIIE3IXbNJgJLoZVld5Nh98AiOzlkV1l2b54F7V4Aohc8elUuvfhTGb1StPFS36sgvRQcKPamg8Mg0Wusd8YfOTZZWeMtCg31bRwa6l6qytJ7bZZduzM0zS5YduXny4pWrv2Fl2vU9K4oo5cmQg69rmFmYy8vtVpFejk47DTBQX8+Z73g4Ky3de++HWSN14aGelWNmtCgJDQgu4O/4GeEoQGwSZbDLn8UZex2Ebszt2r74DjR+0Ng8yV6F6boJZmbufv0eu1eU7Tx5NNIb93Qy8Ghnhcc0Hpn+U6J8eSMNwwNIxIahN2KY9c7uMSwe30OuwdczyFgl0q1m41145Xqe4rWrc31OtNro0PvBRcEuysMvN/e3BC9pO3XIL0cHDD2UnBYMDKcSHBQJjhQzdbCN98mIuOV0KDZpdBAgZdDgwm8xO4Ht/Fz0uxCDrs2OZg+g7ALwq7+cSGxO0OtF5Be5dOr4IJgd4VsgKsz9KZ3tSG9pMoOpLda9WLvGW2weHkmDA6aXg4OXLNFKRWEhlEODfUKXrDCD7wI7we3XfhpfopsdW/HWpZdORHA9sg2MbvKxV1MhT0ztGhbiPSq48fXZei1LTOa17U9Q292V9saXmYtQXoToVf7rMTeBXxrH2WCA9VsLXzvbSUyXgkNml0TGojdigm8/cTuHXIJAMOu3bGWw671XmaX2rshuzoyzNCWg/6zof9/XaKDKduQXtvw5XlZepd4OytM+UsaxM29vf+a037RtvObZzA4UOzl4EA1WwvfetsJjdeEBma3nmxTYbHW+wGy+/ET/AxmV5mdEwDfz7Lr0+uz22XZBfiBOx5iBgnf0cKF+8AEXyzbhF7b8JV5aXoBMvTSVHRWHXDrHHurZ7hok+CwAPtlHBzIeqNCaeOV0KADr4SGoFj7AC4kdv/2Ms3PsHssy66jV7O7d+8xwy4Ydo0t/6CFb3wy4rVe6AdfMC0zxS0z1L7DWXqV0CvtXnPYzvCo0EuxdxdaL256G3s5OJyl4NDCN96mQuOtc2jwAy+xm3DgFXa/yWcFMLuKP0nN7twlWXYNvcguzjPs6lJN4i6z21uyYm0o8OlVIb2K6OVpUEzvNZZeUi1BequDObF3p8J+2QjRe3a6bx8xY4TG6wKvygm8H3/wBLL74Sf8BGF3k7B7LX14IbtCL7GrbrbsYqlmzg/XyaF3ZsXev9KK3w8SfE3ZRvQqopemrf9xhl7I0kvC/bxIL8XeHf2OXo69FBzwPsE6OLTubbe30HiR3T7skvmBt1/1UrF2UNidZ24FosZlV+gldpVjF0u1H1h2nwZ1W8ve9YR14ec0vXjCjgRfW7YBlm1EL0rn3gboJZ25ROi1RRvSe6YSxl4KDlGF0sYbBl4l7JpiTdh1t3Abl12THIhdirvELkIrkaG3Cs/cNnOKtkWg6f1rl40O+2zw5bLNnDexpGF6k6eZ3lFbtPVfo2Nv1cReHRySGgWHFr7tGSDpNFBocIG31xVrwq49zGx8duVsNY9djrsiHRngNs3u+TOFXkB6P/fX4uAr0wy9YOmFNL08c1ToTYYdvdp6pWiT2EvBoXVvemYIjdcEXmRXJRh4wRVrhl25DUCW3bTutZ+mLdX8uIuRAZDdoy17zxPSA0gvmOjgBV9LL01bYuhVxfTyAutC7xlTtGHLwcZexfSemfkXHpsWofEyu/iTBF7NrhRrQ4Zdud1nMbvKsCt/R71SzY+7z5DtDhxVz7bsLU9AdyG9wNHB0ovB15ZtNK3X0Kssvfr9h/TSxN9Zek3Rxi2HMPZicGjlu545SpRKMsWabTTMs+xKdChmVxl2u2gieKWayQxVy+7xZ9XaFr7pBnXqoKb3AaYXdPBdKtGByza7vwUMvUscvZCil5UYem3RRi0HjL3JLqGXgkNUg+LAqzDwYrEGQaOhZtmVDFbM7qZ7e5hdoZfjrmW39+mqxN2jR599du3aGVC0bdH03sXRAYNvlzXffRJ8aRa+fU3vki1ovkzv3jS9ZolEb2XUFG3ScsCiLVFStCHcUQ1LAq+weyGy6xoNmuthZvcMzy5ml3YFa3atIfXYOsdGBjifIsNa/xNtV92I9B5kenvD6CDBF8V7int7L9CxwdC7L0UvTaxSUYH0brP0ahNmevuVFG0q7piYmDjw6mKtVxl2lWW3PpzsYnYrjG+WXRB28QNDduU8RBd3wY+7xw27q1r3jhvRG/dpereE0SEMvii4UK513guG3h+n6aWJo5UsvQlGiCrTa2JvC9/xzBUFXmL3gyc0uyqH3RH+g5bXZzDsbuxitnmiiQzqaT/uYmTQ6K6C9r5F8cWa3hs5OjzoB191vwRfmtWToZcbvh69NO9gn9Cr4TX0nvHo3SGxt3XvdwaLQsNtHrtDll0s1pjdOjcdsuzK5em7uroOgzs23WNXIsMAxl22XVi6FLpb+Y7H0Ufq4jvJfDk6aHp7L7wQg+9SEx1Q65jeFSX00rxkqJReKtow9rbu/c5kmWLt41J2ZV9bht0eYRckU6geb14vs3v++X5k0H9/u7vbOPYugY8+gouD6LCIzNeUbTRrwNBrvXeL3V0h9NK8pFpCL7UcKPa27u3OdJnA+7eXS9iVCwdk2O0y7FKkoFJN5qmnn85GBgSgW3+3qJVvuExwZAkc/ig/OuAF8u7nWUyvxbcXLliyxe6uIHp5cZUMvRXZWdHvWg7xMJxzkGs0CLt6m2fYrXMT0gQCx25Xil3TctC2S+wOELvGdo8hu4sWtW3LAeCIhjCIDg9ydJDgS5MWEr2B+Qq9SuileUmSpbcu9HLLgWJvC9/uLJAJvB9+IuwOJ1l2P/FyL7fCmF1TqmF3Fx//GX9wNu6q417cZdvV/9/eyvdbLHpfRzLRARQFXwkDQPthBlLRgeiVlhnfnKpeQq/Xcmjl+50Nco0GYXdXDruVPpoLbtcEs3vYxl3s6/5M/mSauKvSkeEyze7tt6u2vOw0/V6h+VJ0uPMNGx1Agi/PYnpd8F1h6ZWGLy+tkqVXdlYor2hr4dudJXLFmmG3nmX3DjYJZrcHsuzaUIHKiQzd3cZ2723Py07r1dsHJjp8BJnowJPk5LYceqls0/Si+isl9LqWQ1QTZIu1imnwZtl939K7SUo1YtfF3Z/x90/zNLRdw65nu8iu/nd1K99tvghLz3x1dHhDosODGB1oUtcS+SVdaMs22zK7gOkl1bP0pnZWIL1RTZHXaOCdEznsmo5ZKbuPPF39Nk0LIsMxFxn2aXZXr27Dk4L4t0ybL9G7REcH8KMDz9mi6eXrF2Pw5bJthbm1MNFL8ypZeivK0FsRelv4XmeZmN2KZVflsMtWIezqUu2woEt7hJldeFp9Wy4D5dnuMd92Lwa8/x78RyvfbY4eDehFHQ6iA86Bq5leE3ylbPPppWX1ZenFh2zDjOht4XuddWJ2pdGg2VW7Kn9Is8u74IVdz3bNHmGlbffb+uvfcZpl95iLDMZ24T/+o82s9zr16KOS2j3zBazbKDrQpEVI7xYTHVzZtsLgy6e2/SVL7zUZelv3Vmej0uzW/1Cvp9m1B+nklmoYGQ7Acfj7XjONIgOii9dwwMhgbNeeB9YmArjuOjTfVb75qsNUt2F04ElI79UuOmTLNl5YNUNvXz1Nb8ve6SxVmt2v6AicYvcsX3ETCuIuRgaN7l71LZ4WRoZ9XKmx7QJc30704vpfd92jj8qv4T6THSg6aPNFLdfBd9Eijg49fvC1ZRtNSwy9FUvvApWmN6rZSrOrhj+pCLv9hl2u2nx2/biLkUGj+603+IwJjgxku8C2u5pt9wGNbju1y/iPx+HrIDTfI2i+oPHFOae+qekFjg5/zS3baFGDo0Jv3wJDb0VFeqdeaXb1pr5D2K0Iu4ncfNgr1dh2AeMuRQaNrpwxwZFBEbr7pFIztttOwUHCOSjffOU9Hj78Ea/nQqT3QaK3SwdfkOjgyjaaVRkRev9SLaY3akqUYVe9L+xWhN2fb6WJqVKNI8Nx2Evs2viHtrsotN0hY7suI7ZcYOWZ7z6bfGnOANL7TYoO4EcHW7bRrCQhehNVVZZeFemdJmXY1dmN2D3bd/ZvxG5idlYEpZofGcDZKtku+LYLbLsCRluI38YSXiNnvouM+aKOrx8YWLgwjA49pmyj4Et6mukdxJtPCb0qTW/UlCnDLroJsasrEGJXDk63cVfpyKCCyIA0nLKHAty+T/m2q4zt6i83tfKdGt3nVsg3XxsdcM5HcHz93oEwOuC5mXvMgTq8qITprY6OWnpVmt6oKVSGXWyiIbvJF76giN1LeKJEBs1uJjJodOVTR9u919ruA2i7m4zt3nTT8vWtfKciuM9wK+Z7GM2X6d0nf0F08N1P5uuiQ5eODtCzx0QHVN3Qi9GB6VVpelv4RjtAWXZ1qUbsou0Su/wJ2FKNIgO4yADMrlzAVl2s2fVt10iju/75Vr5TFq7TfXBp2nzBmC/POXxYkfna6EDB968g0YFmJQ8JvRx8B83uCp/eFr7RjlAOu2cNu3Vid9CeWaEeobgbRoZTwi6fTsyRIWu7y5evf/751l+FhP9S3Gfc15gvGPM1c7Dli/QOhNEBg68yR58zvSb4anqraXqjplwZdk2pVt9VJ3YH+bpNFBmIXRcZrO0ekNOJC233Qo3uWmj1qfBmhaz5LpHowOZr5hwAiQ57g+iAwbdnD00aqRC99ZHElW1md4WhN2oaJOz2W3ZNqXbJJUPEbuUKmseR4XheZMB9x+bkof/4j6E820V0V7W44zDXrFK++fIbEMJzokMXRQecVEuY3ofqrmwTenXZxvRGTYuE3Ypl15RqGt1KTbPb/x2cBmS7YCODRpcv7bVIs7tzp2JP0ujm2i7FykP7WvpGYa5bLTRfh6+OufAoTtGY4g0mJDrsP753r40OQNEBJ1WrSO+oiQ4+vdR0iOdZTqOE3cpZYTex7A4+++y7mt1/JSMpigxku7oSp4PO0XaVtV1wtovo7lvYyreJ/Dl87zP4GvPlOQ8C99IOkPlmogNNqiK99UrF0auEXmmZRXqnUd6uCWRX1S27lSuu+M4V/1rn86+CyCCVGtruPs0uVmo0CT96y+5ytN1uSgyI7sJW7iXmwODjqwLzNSv/oLNnjA7H9yoXHXhJiaa3mkh0oLLN0GsbvlHTJmFXl2rMrqpbdvu/c0X9nWpljOZlIwNQZHh5D1Zqah5N8m1XIbpiu4iugaQV4nVSuea7xHUa2HwfE/P9SAXRAYXXO9bsVk3w1WWb0KvLNmn4Rk2jhF1dqgm7WKpx3NW2q9mV46lzbBeM7c6b9+K1OCe03bXWdg09LZLdO5FvvjTnsLgz2F9M4OggxzrgnDMJ0ttXtcFXl21ML5kvNXyjplXCri7VmF0q1XTcxchQGdPsbiV8ZaeaV6nts7b74rXX8sFWge1SoYaJ4QV++D8faNE7BI9ex6cxX56CdRvgGvt1m8K6jaIDTaojvWS+FHy5bBuhzq+hN2qa1WdLNWaXSjUdd98h261uFev1IgOdfIuRwdjuihVqk52EtiuJYd8+5dB9oEXWy/vW8s33Ui80HDYXWnHR4TBFB8XF5hjSm5joYMu2EWXLtta8v86WLdWEXSrV6swuoSsntamgUnO2+4RGd5OcQqPRtbZ7CNH9IXGA6IL6USve3Ub22/vgGxl879P40lovFqsNzNdEh+N8ulMl0fTWOTokSK8JviOmbGvFu4sypdolJu5ecYXEXWa3NkLTPNvdx7YLbLuA6PKef42us92FCwXd/yR0f2RuPDStOrSR48J9Dl8vO9AUgMWLDb1p81UaX5yzoa7pHVN1E3wTG3xN2daC9xalVFCqUdx9h+IuRQb92YyMUHSw7Gp0X5YmA9nuli2KTlNEMbqrbGI4ME/b7lWM7vDnpv+tLYdDjC9lhwy+OGUAv0mbrxJ6gbvA6itIbzJmgq8u2xIJvqZsi2qR/FLNi7uKbHckSficcLya14HQdoFsl+8ORIftmkJNEgOiOw/gRUL3cy3oOMByMPj+F2TMl6cQvUfzzNdeSztBeusUHc7c4aKDV7ZFtUyuVLsijLvI7sGDcnUnjgy+7a5g20V0b5LTMblQs2F33lWIriJ05dKK0yhcYcR3I+Obzg40RX83gA+H5gvGfGnzYJfhK2F0SFJlW1SrZOLuFVcojW5FIoOiyKDRZXYVRwYltvtEYLtr1yo6bJcSwwvI7oF5/4mJ4UVMDC8Runun3XqZR8LXFGkevjSjG78bGHDmS0NM72NmhelO7URvzdCrowMizMF3mt9WVCATdxXZbsKRQbObVNl25ZQ2bbt7rO2Cs91uje7zfMNTiy6FXQjQnW54YY7Q6+Nroy9PwVsQQNp8lTFfmjOk1Id1prfOwfcOvL1onyaag+/0vquotGoUGSTubrVxlyOD/uD4EOvAdrd4tvvG8ysMDoSutl1JDBrdzxl0p5tegDkGX/3/Rhd9v+GHhtB87d7kVWZtK2poaDiMDmfIfPskOkzre4rK0bsYGYjdMDIotN0FC6Tbi8ecG9s16KLtriB2D+GUHxK6/+mHXYvu9MJ79CgE+PrR9xu8JnPB4CvmezQwX5xS0aoP5UYHDL6x0dAOcnEXf3KRgWzX3OIVbVdZ2wVnu0s0uofW0BxG9yobdj10Yc100gs3+vh62YHwpRlqLu+zYHoRX998aSma3WE0X44OCUaHGkcHDL5JZLct5MfdVGRw5wdodJ+AwHYPU2IAje4aRRdQnEfovmjDro/uZQ9P3/u5SkfuYnxxBl0XRePrzFc587VdsgrpdCY6SPCdvjcUVSyODMSujgxVFxlGmF0+0lqja21XaXSN7SK6F8DLOGUeoateSiUGRPdhWDZ9bwiy+NroyxPoyiiqyHxxSg2BJfOte+ZL0YGDb1R7KC8ybDW2299/lq5DAl6h1i2FGtouofsyQ0HovpSL7k9umK53c+JEiC8E+NJbeUqupxZkBzFfcwC6oxfNNxMdpuvdRI0ny271IO1Uw8hgbPfsLrkDqQm7ZLsr0HY5MSC6Ylc/CtBVPro37Jum1PsTWJ6L73LCl6YAPGXxdQc8sPkeNZ0GxjcR89XRoc7RQdM7puKVz9tLLjKg7Qq7b2l2q1XF9PJnfFO3JIZDhxTbrhcUS9Dt6ZkeeuEnEOALAb40A1dN40vZIWW+Gl+cUknwFiledPDMl6JDVDtJIoPKsd1q9WQNf0rZrlqz5gVju3pgP075XIDumgDdK6YFXnxxH98bA3xxxm5ZvVR2YPNV1IxIBisJ3WIGvVdzPEzm60WH6XgnUY3KRgZtuypluydrtTrtCNXoOttFdC9w6O6vE5sBupcF6H7+89NBL6+PwxcCfGnKbnD4gssOYr6osWRwEM23GpjvMNZtegNtiIG3zTTimrsjfLjJW/1ku5WTGt2H+NqRGt03dKG2RBLDyy8/AngEGaHrn9Fo0IUA3blzp/5t6FgT4AsBvjhjzSbB9zVN7zdMdggOlqwMjml8K0OB+SoXHab+bURNTBwZcmx3qP7Qrl18L9JUYmB0Nbt1+txpV0WA7k8CdB/eN/WXIKFU7uE74ONLM65ds4nwVYyvXFDY0EtT6pXBwbEkGRxi803IfIfJfD+sxy5Zewojg2+7VbZdpdGt8o58jS7ZrkkM89B2FbG7Zo054sVDd1+A7tTvJP43PvbG4rs8wJdX71rCd/dGje9rr9nsIOaLU97Hy74O1nLNd1jjO9VvImoSItul7956i223QrabJFVde9NnxolBs5tKDIiufPQl6OJdtadWK1Z8oxhfmrEeGF/A7KDQfM3BZogvbYa+9zW+lUpgvkroxeQb1YZC25XIENpuv0a3XqcbXTG6F5jEsH8//7ld4/3RDdC9IkB3qq1Xv0iA77IAX56xnvBdg/huNNnB4EsLGUn6NL4p803IfIeH4wX12lWB7VY82x3S6J7ly8JwYnjEJAYfXVuzFaI794UXpvQNLFtWgi/NwOgr+C7fBDY7eEf6Jtg07BvxzHcIzbduzDeqjfWWEtsd8mxXo9un6AIFL/jo1kN0xVhL0P3pT6d03TWsJfjiBD5c0uALEn0V44szxjS9hK813wTNt0o3skuSeAxvG+stHRmM7Spnu4juIF/vn9FVShKDjy4oOnasBN2pzQ20DkX40owvgo+vZAdQrzG+OGPBmCJ80XzfR/OtofkqNN/YJWtvBbaboO1eIYkB0aVrTj9C6GYTA6K7kA8dK0G3u3sK114OIcvHl6d80eCrEF8bfQlfHE/6Fmh83+fs8Gk0X4XmO2TMN6qNReiK7SqN7pAkBkT3igXP4JR5CtH1bVcZdJfxfgAoRhd3e02V9u6FYnxpBtqvh6+JvhsJX5pR19Ua4ovmq7LmG9XOQnSVtV1EV7HtIrrP8J21S9CVWFCC7hQGh/nzS/DFCXRVKg9fG30ZX4WX768TvtZ8RzzzjVfHaXfhiS+e7Spju4juWT7Ve79/EX8I0JVLiUMW3S5Bd/PmqVrzl74AxfjihG9s+kmAr4u+y83BkkktIXwpO1DhNvJpY75JvMta20ujS7ZrEgM2GdB2DbpKpdn10QWgS+8F6OLj3SDowqJFU7TiAAZfyOJLE76xycfXRV/CF2fUVUL4UnZA86Xs8Gky31o8a639hR8g2a4kBqWGMewKunQEhMOW/gnQJTRUDrog6Pb2Ts16X4HnsBO+u7P4mrX28YUAX5xRPVtnfL+i8a2Y7KDYfFU8DnIGSKPbbxKDGtLoXoHoErsHD45Slz5Ad2GA7kvscll0XxZ0V2zZMiWrfeiQwRey+LqVdvg+EuBLy6ieJXxriC8VbtjsteYbNQOk0XW2i+ii7Q4yusNfwRkhunMCdE1txOh2OXQXCbpTU7LdcM89gi9k8aUZ8yDAd2OAL06o1QVfMt+vSHZQZL4a36lY66hmixMD7Q02iQF3rhG6X0loH3IJuub6OYwuOHTvEnSnht7bbzf47nP4mt0WOOGii+YV40uLGKrVCV8l+FJ2WEDmO6LiJfVmiBjdQZMYFN524eDoKKE7wifCB+hCgC6zadAFRBcI3S2C7pTA29Ul+B4ifF9CfHf7F4WEEF8I8MUZlf4hwreK+CYmO1TIfOPlIGeO+BicYUwMD3FiUKPDFUK3f+fHOFaCrhx9I+i+7NAFQXcq4NXLFHzB4asEX5xAubYIX1pEvdJP+I6paiL4fkXjS+YbDyabWdK2a8Ouj+7HozRcgu7/+384waC7CNFdYU0XZ5082fS1peUivppfwPSwj1+K8OUJJfjihHpS9/E12UH1Eb5NX+GoqROhq0xi0OiOGnRrNXKhZVl0lwq6XXzPU0H3riy6zbfe+bLsuWy/jO8+wZdXBgTfFXn4avXXE4PvUH1MskOizZfwbfYKR02dhgndh2zY9dEd4ns3laDLcBp0t2TRbTq9OuGaF7D4HjL4urUtwBcn1Gr9Pr5jEn1VjfBt8upGTbEEXUkMHrqDVdrVdH8xugKMoOtFXZ0XCN1XXmnyymK/S+P7gtgv4QuCL44fsJf9y8GXF5EE+JromxC+TV7bqCnWQ3xnRxN2fXS3ygV0MugeEHSFXkE3bboa3VWrmruyGzcyvjY9zMXwK/jihJdeKsEXJ9RqIb42+hK+zV3bqKkWoztqw66HbrVC1guC7lKH7nXCAx+/kEKXTbeb0F25sqkri4eFaXyvsfar8e0SfHH8gw8ezeK7QvDlRVQCfF30TeJRvDNSGt2KCbsBurKntATde+7hCRZdbK5RXnh11aq9K1e+9FIzV5ReYuPGjYvFfl94wdjvDabJa/Ddm8UXJ/zmNyG+NvoyvlEzTQG6KkC3j6rvEnQZCRt1eTaZ7qqrEN3eppZsfN49DGh+0X5Xz5/v8MXx//nqVwXf+Vl8aQm/GwzwrQf4NnFNo6ZJAbpDAbp/+hPNEHQPZNHtep7ub+WZbne3mO6TL2HauO66Jq7p0aNrzOlIaL/XXLNa7FfxFaYADL6POnyV4IsT6vXfBfj2B/g2cU2jpkmjAbrVAF0+ttWge51D9x5BNaDFnAAAIABJREFU1+6T5S/d3a++umqvNd3rrtuzp6nrivha+128+JprdHog+6WX/+53BV8gfA8E+KKGRgJ8kwDfpq5o1DQpQHdrBl2FR9+k0b1M0IUnnzSLIdN9ddVVV4npvkboNjE30KKOHv3HmjVk9QMDGl+2X95RPXeuwfegw1cJvjgBz/Hx8a0E+DZtPaOmUTsDdCsButxIy0H3eUHXwGlM96onn0RyyXT3eFX+ucsuzNrvwACQ/Wp8eYLgCw7f+QZf1ONl+DZrNaOmVwG6lQDdMU6CWXQhi+5eNN0nMS5Y09WTXn+9SWsJrqNB9rvG2u811+D4hRcafL/r8FWCL06o1x8P8E18fJu0klHTrgDdvgDdbdtwgkH3HkTX5AVGl7MFocum+9pr1nQ1ua83zXrXrvXwVUf/IfFB2+/ixbyOgq9JDxpfMPiiKpUA38EA3yatZNS0qwTdM3xPEUH3MocuQQRJcsklOE7o4kOvvcbksukuaV5u0Mtx+NIy/yH2O0BXeFr83/+N+F7o0oPG96DgixM0u8X4Nmcdo1qhEnRNw4HRDaIuofvq4cM4gR4i07Vx4XXGrEn0Ll6Mywr5NfaL4zffTPgiv174FXwVvaUyfKNmrrLobvfQ1RJ0XdTV5L5C6F51FY57psvkLoHAJs9V/QCIL/KbsV+aMDBA+G4Bjg82/CK+OI6X02N8R7L4Rs1klaDLeyoMuhx1gUz3TUKXnZfQDeOCucfvG280YQX/8heNL/MLIb//+AeO628J3xvEfrFzxvb7Vb7nXK0W8Z2lykG3LuhywwG8qKvRZdMFQpedDdH14wIYct/42c+asIKbN2t8Db9+fJDxRYsIX3D2q5RJDzhewdN9CN96Ft8mrF9UCxWgqxBd/EgJXbZekxcAD7sR04XDh3txtxqPq3RcQHR/9rOf4Y1NzlUwf/7mzdcafsP4QONHjyK+WL2R/W4RfglfnJAkBt8K4lsP8D339YtqpQYF3e1ZdJ/GG2wrdl003Vfe1OiS6R4GRHcl7wPOiQvws5/Bpk33NyH1Ah1GFvJr4oOMI76LCF/Q+N7g8MXxYTxVjfBNHL4jgu85r11Uy5VGd0zQ3XFSDhfTnKDpvvkq3vmBTPeF7m4q0nA8NF2P3GaUbLxQ4ZfwhcXmtwTHf/QjwvcZsV89egPbrzy/UjH4qiy+57x2US2WQbdu0dXkMrr8d5XQJdPVQnLZdC0/AbpILmy6//4wmE5aeHsBeI74Bdh8reHXM17G19qvlrFfWsDIiOCbOHzrBt+oGS9Bd9Ch+7SgK95E6NLdopBfY7qIz3PP4bgjFwy5j0Fz6N23T+Obx6+yqQHxtfa7yNqvvWKa4Mv8Er5K8D3HdYtqA2XR1eQ6dJUidNl0X3jBkgvPPfccXxGSUBJyN/nknju8hw7t2zfg+J3P/PYjvzR+220g/JL9PvOMsV+NL47TRa0QX5seanjPH8L3HFctqi0k6HpRty7ojtIFSAhdjAsvvGDiApou9PZefTUtAB/Q5JLpCrmXNik3aHwtv889x/YL1yK/Mn7bbVy9sf3CM8+Y+ICDFYvviBd+Bd9zXrWoNpCg60Vd/Qf2JKI7avYRZ0xXk4vouj/eTO5jsM4jtyn0evzutfyqa6/lF1aIL/Nr4oPYL47zcZ59d6pU+CV8o2aJcqIuocufMaHrk0ume7X+/rLLcFyTkk9uc+BVzO/AwDzLLy/34v37Qfhda/g19ktPe/ppwjex6cGE39hqmDVKRV02XUKXj0lXiK6JC8CmC4SuUHT//YbcFLrnBi/8+c/uB8fvc8gvPrRlC+MLbL9rXXx4hu5rpAklfI39uvAb2Z098qLuSZMX+ghdrsmt6abJBd6L9thj+eTCrY89dg6rdfPNGl/H73qfX3wAQOOb4ZftF8cJ0qefTsR+77zTC7/nsFpRbSWbFyy6lUoyOFgfGTGtXiYXDLkg5G5iStYVkXsu6OLZyzfn8DuA/OIPf6VXIX7B8LuW+P3Rj3C8XyJuVew3Se6806aHc1qxqDYSo0s71BBdMt3BBNGtVumyBgQHmq4jF5BcuJfpzaB7qyb3nPPu1q1Lly7dqPmFDL+8Uoyvzy/Zrz2U2OCbiP0mYr+xXJtNcnkBL/jJplux6FJJZsm9zCcXvH5DHrnnciabXqOtW7eqXH7tixp+TXwAsl87VePbp5FF+00Sa79xB8Vsks0LffpzHqx7pism1dsLflyw5Gbh1eSK8W17XaP7wAPnsFq6gjw5lsuv1ny+wmnAL3932204bqKBTQ9VD9+oWSUx3WQwSZzp6s+adwf4ccEnN6T31pDcB7TOod/w61/jv47fjZpfcPw+9ZTG1/F7xOeXZ9jdaGS/iC/Zb+yTzTIRumS6+tO15Fb6+/v5tkEG1E2QFl/XIyB3m5DrMJqkfh3wq9L8PuXzC8zvxRdfLK0GzAaJ4be/3kfxge33nFYqqu2En20dTbciQZdMV3/kg3zcaxG56+WQ9FtvBUPuNrFccy2oSa7R6dP0xfA7NjbG/G70l5jPL6+/xrdC/PLU/r4+kx4muUZRbSpC1zNdJrc2NDTk5YY0udDd3W1zA/4r5IZhYtLrdPo0A8z8KuEXLzWtZQMw8zvg84sPY08hUSG/bL/VeF3IWSZC1ye33lcbRHL7vVZvHrlw5AgvYZsjVwXPmNwK3XmU7p6W5VfGwWsAa373efziQzrx0A41zS+lXBMfEN/JrVBU+wrRpa+KTLemTXdMA1Cvj3JGDMjFA9LZ5o4c4VC8bZvywoI398Ak6b3jDo0vAXzaBAgeEHyPHYMifvHnwUGNb4341S5coT8tPLMv3j5l1olNV9m4YMmtpKwXb6JuyIU+jcLOnTieDgsC7qSt9/XX77iDAVZegLDD+pfl2LFjG3P5xR908TlYMfya+BAvqzebZeICkjtSx+v+63K9RjccKSR3px96s+ROFt6entdfJ4CFX2vARtuK+KXvhocRX+S3VvPjQ8wMs1REbm1ojEwXycXr19Zq38+WbLoowr++O3eu8OnMA3ey97V68803e3oI4DuCAJEGGPNDil/8d2RE49tv+bXxITZ5Z6f60WOF3LpPbr9vvSlyb3TemkfuK1qTs96dO//2JgN8ZRAgVApfw+/G4AAePWvE8evFBxWbvLNTtdqYjQtIbkXIrQ0P43BI7gpHLvBVw/LI9YYnqFde0YGEAEZ+rwwMOK1cfk8Lv/39QXyY1JaJantpdIVcMl1L7nDy/e/jOJGIpTqSe+ONBly83CgP54K75sjDD098XcS1kd+/cYDQAIsB5z4BLyes+d3I+DKklt8g/k5q20S1uTS6ltyaT+73+QYUueS62HDAI9cMa3AfBvCO8mpU7nfgb8jv38SAEWAeznmO8Ivfnj5d8fm18aFSi3e7nKXCo9ApLhhyE03uyJNPPskgaHRXOHLXWHJBHTiA48KbBfcIg7sWfv7zCa+K8/DPaH4FYDZgHL7zTvMrkyu9vqc9fvEEChsfJrNhotpfeF9TQ64y5NIpuNzqXbHiRkeuA/eArdheMSGYwQUC9+eTqdjkhA3hlwH+GwOMw6+/fuedBHD+syukxPB72ud3shsnqr1Vp8PIDLkjQm6/PbIwj1z8Mu+WW3BYHjyiyWVwgcAt9cgC6adcfXUa4L8RwDj86PHj2AS+s8iAidokh9/+eA+KWSsmN2FylZCLA/bIMhcWHLi3mF4ugXskDS5dFm+CKyLPDAH+DAGMw2++qfElgPvvvPPNPIAR1lx+z20DRbWvfHKTihyTUxkaGpIi3VouNxbmzWNwTSuXwKXrjwbgYu6d4Iq88cb1ZglpgHH4ww+xB4wAv6b5FYAzCzH86mLN8ntu2yeqnZUkI45cfECTO1Kz7VHvzziDaxoLN9/Mw2u9GRbctZNx3jfeKAAYh1et+vBDAvjRHs0vA1xgwMhv4vEbNWtFf1YNuRUhd5cyh2JZcOcF4N4srdwCcPOoKhfwDpA8gGn4wIFVqwhg3olBAPczwJllodsKv/EcilmupN+SO1Jjcvu0diHBisGd58AFAvdhdFwZT4Frz3GY0Ero+XjvaywQ0wDz8FcPHCCAX9H8CsCvEcD5y2N+k/54XMNsVsIfv5C7i8ndpaX4poIELjhwjzC4ePtJHA7ApZNz7qOZGq8JrYawindvTwOMw1ddhd8hwK9rfgXgHgIYh3PbYZh2I7uzXRVHLlsugnvmjOk3mFaugLuWwJ37A+u8Dtz7LLi55VSZ6O7xPsA3WoD5Za66igD+qgb4dQZY9sLhMF6yNfZzO1CVigbXkCuWq8FF4bCgS61cD1yD5gX6sX0huJONDS8FAO9FgG98g+/sJo+GAL9CAONwgrsJCeBmbpio9pdGd5clVywXtWCBuVQvtXItuMZypRumwb3Pggu+JrISXV1d/KQQ4L2aX14HKwfw6wQwDuNebQY48tth2rXLCwsO3KS2YQMOE7hrM+CabpgB1+FFrd8J7qY4ceJEVwHA9IKhGOCvEsA4nCTDwwxwPQaIzlIqLCxAcjW4G6SOt+D+IAAXLxhJP/vifRaT2EOsKzHN7wmwAMNL/q/A2qCbHADMz0dwHb/RgDtGXlhgcGsMrlyqAwjcH9C3HribIHU2BYHr9hCfOnVqAuugn4CtsCMIMFiAzW/A5cuXew3kAGAc3sYril3dIEBEgDtAFtw+BrefwE3G5OCcfHABjh8/TgMUikEOJhNuT52akPN29fT00FMR4CMIMBiA5SU0v7kA43C9XpErn+OuiYpvwE3dTlFtKAJ3QV9Nk0vgVgXc5Fe/4gm54B4He3jDzy24xO1mn6yGpEMK8ssEE8BHToTwoi7PcWAcphOeDcAVBlgMuNmbKqrdxODiUb0Cbp3A/ZXsWc0Bl74uXLgQhwNwN1tw4Uo+iLwh6ekbNhiCxYLlcDUcpjsfAzycAzAO799foWtN1CsO4AoD3PRtFdVm6iNw+6uaXAY3YXDlqN7PB+CCAXfhz/l0CWe4mz1ur7xyIs77xz/+kZ5IBPc4go/whaV0iDhsAH4YAb58udfv0Jzu308A9zuA+eje5m+rqHYTgVt14FYU3zBShwkcNuCCBbcXg8Lq1atxFIjbzSluATbyuWUNadmyZX/8Yy7BOKqXRCm4ywL8MAJ8uXSa6fAbAnhDhQ7qdABPwbaKajMRuHWkIAB3QWJ2U1hpbhFcWI3kClsG3IDbjXDppZc2+vq3fvLJJ8uW5RIsr49L5EaEA/hhzS8OVypYXgrAGwTgCgE8FRsrqr3E4CYVc4teATepBBfcY3CBwPUjZ5pbvE/QpXy/lQZfX89Efj/5pFsDDAHBOCwpotcC3GUBxmE8Ei4NcD8DPCVbK6q9xB97GlxEAEcR3F4LLvjCYcMtaGwdt3a4AR09evQpMAR3d3d7BOPwzp1gUkRvLwJMOzO6ZPTk4GC1lgZ4AwE8Jdsqqs2UBbeOJZz59DW4gOBCqAsuuABH7c8BtxPZQbxv376FeGmcpxDhT4TgbiJYXoAu7ocAK7q/FgKM+5NxtK+vT/M7WK1mAW7+hopqPwXg1h24u8wR6TncXnCBiw2h4ZqbsfBtihuQrvdO7UOCFxLBTzmCcfQjLVqgAVgTrAHu1fzi8NatW/HYjJMnswBPwZaKajvlgJvgAQ8ff/wxDvtmarl1wcBxqxy3l00gNqxbt24z6tQpInghEfwUEoyjeDn2jwzBCLAQrPmV52t+t26wAFctwM3eTFHtKLzCf92CmyC4iQb347q9yrSyhuv5r+yHMJgabmVUegXjC+PtOhRogJeeQoSxj4wEy2IxRXQDWAv2Fl8/eXKUloIAb0CATyLA1Wi8HSMDboLgJggu9kvriaM3NFww7QV5Pj9osLX1VWPW+7IWFWg3IcAATPCpfbILTzOMjxqCQQgGe6tsze/JUSKYAN6AAJ+sxpuodIo0uIkFlxr9fGiLDKe5dT/gKPiyu8fs8Li6RevllwXhm266iQgGIliPnpo7dy6miKfoYUMwfCRLr9VqfBiDAVgRwBtO0n2VozpACG5iwOVjsujxsNMLPrYAiwRPD1xIqaEX/93vfkcAO4RvQoTl6UuXLkV+585doQF+gbzZEIzDGlI8MKNmARaCN8RmQ6cIHbffgksP0ZXravYS6SG2i2xMkOEMthOAF/U7JDhEWAOMIwcOHNi8FAmejwCvWMEErwPpReikgCnBEKx/6xDg0WZvoKg2lgaX/vrSD4bbWq2eviXbIuaWq7K1cnRBPrh66qIJrgUR7CGMj6EL44HqmxHh+fPnE8EriGDFp1Bgs8EnGPNO5LeDZBpLAbf1+iDTa1hcZLoJa9ea4xKVysK7SOY25ry/fOyxx4IHiGBCGL9qhh+76SZBGNsRSPB8JFjWm4UAjziC6/FY3o4SX+E24LZubj6JLHLz1mHrgkEetgAbz9Nq4HVx7mOk4OHfyVfN8Hp04ccswtgSRoJxdMeOHbRLIqkaC7YEN2u7RLW7DLc1w63cdVL+/CK3aWwB7tbC0Vxsz8Obwt/awEu75eUgrEBHCc4R64lgg7AG2Kz3DiS4SnfIrnoEN3PzRLWzEmO4iK3ldnRQfsjDlsElBdjqL7eSrmzsZIp06Mgi/DuSRfgxQRiH5JCcSpIQwVUiuIoEN23TRLW9BFvL7SByO2b2sBZia4c3nkfDDtsrbapoRJlyzwDsFhIiLMOaUvqDIQQnRHA1ibsoOkqO20HiVgo473j0XGxZAbYBgxNdjcyTf6nlL8ohbJ5COWGbT3CyI8LbaUJsBxFbyy39Md6BPxRhyyJsM+bZOLzvvJN+xD4Zv/7yl3kIB/MxKGzbts0juLFXjpoNQm4TufyBMtjyH+HC52z6nhZ+k8ttg/DirLP03TvvZCFWr5ibE+YgnIKY+g3bCOF4WE5HyTNch20BuJs2EbbfC+xxsvS6JsXZswjxO++kIeZbY2YQxqHtWhwkzGTq+eLt4aM6SznYBldNwjPgNxlofTrPBV6cdOmiAGENcdaFcSxAGB/8k9b27RmEY2roMOVhG3L7vWI8zxFe1qWXXhogbGa8k5n9irfkJPlTAcJRHaMAW/toJXVc2UTg/RfUuK9L57x7z6Izihb5Cz5I83wrNqM1ewwOpoUA4XPfIFEzS/6F6eQoh3rm2Jxx4f0XUWPOi+dSnlgmChDGURcnDh5EiMNAjCtHAAvEfJgDIdy8jRI1kySH5tDuNrXLnoQ5LrwBtFo3md1gpaLu8QlRALFd8KIAYQ1xhuC6Xl8LsW2aRHWS+HgyOSQLsd2VNOa8WWi1GnNemnS3KIAYR5do2VcKEM4siBEWiJu6WaLaXoQtfYfQ8mlA9QRPK8fHcrl9BGVHA2h9tMt0aTA5gNgueEmAsDuFg1Y547GEcPM2S9RM0S5zYXH9L2LbZy7bHML7iMjimYUWnnnmmUbopTmXXho+V9k90Xjsrn04QBhHaWXNWUBTumGi2ltEAsGL0PJBAnQWvMu8AbQ+RQ7YZwy0DVov3pV11bPPgkB8aXARCPVl1HyRg9iHt8/8vsmpmBHiThSRYI9tYWx34W12hnE0Cy0CRFDhcBbaBuGVWasEYpRAbEe/LAohxuGaARZ/30zSqUWCO08BtsMi62U50GqK1qAyw6yLL24E3j0ovOmlk0CcWWwAsVljqTEZYko6/jn7UR0iwjaAFrmtmfJHoGWOCNo1CxdaPC2wqIk470pUd/cegRjlPTEIFQHEOFqVS+OkIDY1ZlTnaFcWWtvtVYInAovK4JmFtkF4n0MdP75SIEYJxPZF9+8PQ4VdLO3BrooCiKd0Q0W1obLQ1vlqobSDOAutHwxyuW0YXqPjJIEYR7+DMjfC2E/yQoW0dQezEE/pdopqQwm0bL1sY3196dBbEAxyqF25shF4ZfJzWYhx9J9Qt9zyHYGY76BFDOOoBJya2zcxKhBP6XaKakMJtH1c9kgHysKbEwzmzKGDJHHUAouaiPPmUC8E4yhx+v77/yQQowRiHCXHHR31U3rcwdahEmhNYGBq0847h0TQbvLwzELbILx0bdN1eQx7L7pfIEYJxN4iBgVilNcfieokCbT8A8M7OGgjpEBbTtmE4ZVJ6zwp74k5yxOIcVRKNH95AnGzN03UjBACi6r4woFyPPMeboRead36zzMMa60rf9FKVlO8daLaVVloK3IdEhwt5sijV7kHlNrGKn1NWQJduvqCAGQcPcAqeE2p1GqR4SgVAsshQvhQjZ6nxrzSYWBLrmOVvmbO0hhkutHQzawDnryX/BOr5ivC26EaCoEl7WLhcA5nnrcuCYAl8S6H7tLX5CLs/VI7h5s9CcPeIv7kyf2uRXWYQmBJ2dxQ4K0BsMtJN7JKXzLgNQA5MxqAjKNvsfzFCcNTsnWi2lohsCQPkBxvfYGFo8t9YA+RsqEiqwdZXV1yT8vQect9WfSWp6naMlFtrxBYkue8AbB8tIFH0iEf2NWrvRsUl77kChYfpeaDTHe3LPflHEWGO1YBsGMkc5yOkiO8DLC3kxjS1Ti62gfW7MgdH94ATx9kOuZRvn2RlHFe7ukNli4/qlM0FgCb3lV1uw9shqTjAbAFf+GzkjmfIWWexkdervGhZpBfxFGBl3/XIsgdriywvMu45BRMy1nwQC+pEXj/neU/mUH+DI5+xofaB5nuRyGHkQ168lJOVEeKeX2IJMem48Pl8PYGwE7UeVkByDgaZJHAnXH0JMu/wFpMEh2rhwJgSQdZODoB5/2Gr9KXLF/oSl+ZKjDYIeGDvGMKt1FUmyoAts8XjgZoPegLRwNer/ZV+pIT+I0ISMbRuFs4ying9U5fOBrwmsHzCl8ZCgs1AXjLFxoZ7nAFvPrhgTJvwGs5Z5t9lb7kpb4mCG9S0BaJ6kQFvPr72ah83+1rry8cDXht3Hn9Y24OBCTjaDnagSLJHa5RXxkaAl4zJN3ka5Ov0pe8wVdmoeVoR0U5Bbxu9YWj5X/Dgwe+5qv0Jff5mmBs2O5rijdNVLsrw2ugI74myFmhJvAb8c++MguKJHe4gtiwwBeOBiRlSrKjvhqHNwgYE/yNqPqa4k0T1e5KCoWjATy9vnD0dV//x1fpSwZ2mqkCgwdu9IWjwSkUwS/eFG+nqDZUOQ1LfU3QJAtV/rTggQd84WjQD4nwdrj2++r3haMBSV2+cLSrUKUvub5QmdFHfWUWFHdSdLj6CoWjywqFo0sKVfqSlxRq/NE/F2qKt1NUG6peKBydwF94/4zJm0tf8g5fH/vC0QWFwtHThZri7RTVhiov2D4oFI6Wm2ShPluo8Ue3FmqKt1NUGyow2wy8txZq/NFCTcDOM6P+Wc67YubtcAW8lhdsGZJWFar0JRcWavyXDFY3wtvhGiwUjp7ylSnJDvvKcFaoc3He8oge1VkKrCxzSOQEOHveV+lLBk21CcIbmG08qizKKfN3+FxMslDBzPt9ZUaD49Zw9D1fY76meNNEtaECXoPdbTga7ABuFry3+Cpf6L/5wtFqoaZ4O0W1oYLcWF6wBcfhZEYbhzcIGOXwZl5ym68YGzpcdxQKR8vxnCS85U8LEnFwyxUcjd2GKKfAeT/jC0dbAG/Aa+MLjepADfnK9J4m8Be+cc7Kz1KbwCnJMTZ0uIKiJyAZRwN4Ms2web4ah7ccz/LfiBgbopykOmOzzZTvwdmQ5ZwFJJe+ZDme5aOxzxvlJIU7XzLJB5liw/UshicgGUfL0S7UBODlU4W8ncc5vMZrlXWs5MJkbGU+yHTxr1/48kHOcpZBu1DB03pI3ok+m3xgv+vLW4R/6624e7hjJSbGAPggU4j8vyy+AHVAcmZBjTtvjw9s5mkBr3wZtGxs4NXl7+NpQB2roPbxQfYPRn+b5INMV9Gf5KnnAa+Zw4C/4QP7VVIWXuaVVyvuHu5YSWvBv3O257yyY/gJkg/y2zj6tg914yQHvPqQfhVHv+oDe4zkwfu2D2w8qqzDFXz0Psh0Dpucw8BnQ/ogP4GjgYX6IP/f0peEHFd1eB4LgE2PBrzGHlmHS/YF+zspvNEAHh9kOtH3xZy7njjOChXMDM6qz4yy5JZZOBqbulFOUu74BzUU7aTI4Ck37uHLkwUgl75k3mUgMvAyr9xzkMuaFSyukdsdR81KBRVQADKOlsMbPOCDXH6hvZylbWHh6MIAWP9ifN4i/GPLohl3rEa0xsaG/B1XXu/pDKsReDOjhQqA5e89b825euRaFo6GwEqLJLbKOlMCwMgIQ4wa8qyM4fnlGU9Ng9f3VrmXpje61pM89KpbX26LyC+Z3EVuqjdVVLvpaVR4yIBAjJlX7uHuY2lAxidPEt4QWP+WxbhnLgSWqfXuusnQKv/Wh/V6vHN2J+tpgRjlGe/dqLlzuz0ZhvXoL1l5DJe+WAgsU7uRhcMhsHIvK2vMAi33Rcz93mPF1pHKuee0gVhZa71bIEYJw97oLz2pRuBVIbCkV1k4GtxFMHMveYGWFxT7DFE7dhTcOF2uo+R7pECMo3NYQagQhssVAkuS9hmOCrShlYcXkQqBjRVbFEKMykLsXwzMM0G6WuTdd8/x1JDxqhBY0qFD9hD3LLSX1OvpBpxfsY2OxtOHO1d/+Uv4c9ntUL0r2glfywRilDA8zutZYFHBKUZ2sQgsitvGAwN05yAczUJb3bo1Om9HKtgf/BdSekpOnGDlhAqBeJwXFWjDYGDvdCHQDpD4fldJYtEWaPmPgUE4HlbWsepLH5iVy7AqyMVFoaJEWWg3e8FAoOVgwHPOP9+2ygRa9lxztZx4KkXHKwNxvgoYJjV2mVyB1g8GX/vaeSgcFWjPJ5lmmb2XfBZa5Na2nqM6R7nH3vY1eHxsQXk3vrLQnucFgyy05lQKjCM50GrFI3o7UFTo5B4+jofzfgk17jJMj6LEkFMSaP1g0N1t+RNow0R8t2U7C61WLe4f7lCZWj3/DIgvibIjv9JKPSQQj/OCAi3v7jD8UffsNRyHdz2EAAAgAElEQVTOQmuEoyG0tRrvIT6rNfF3HjVrZNpN+SfxFEH8q1/lQFyuLLSvvvbaa8G10UNo/SLQQEvY6m8R27OVGBuiSLZjmgtrWZZoFGKG9jWWuaZ/2OhNY2u/I2yJYITWnEhsjp6PivJUHBsmryy0WvbKDQG25tsteGEzHCVsvfPf6awPOmk0Wm9UKJshmglxFlq8goMZJWwttFu2uAvy4WiArT3XObYbOk6/0WpoolfLNYPgENr0Tg0DLWGbCRCErXeKvkTn2G7oNJ0+ffrt3/ymDOEF/g9hT+0c7jvprpXjPWh/JmwzBZsdzsNWl24x9HaediCCb4+H8AIP4izBE4Y4wNaAudCk2nxu/dwQYkuxd2eMDR0mc/TYjh1E8PgILwicWJ0TxBbahQs51a5B+SOhzG0pfGyR2507Ke9GeDtPtHvs5A7+jgh+2wD8a63sEzIEq4lnCQMtYau/JWzXWG/Nw/boUS82JFyv7dzJfks2PDIyEg/p7Szx5z2GAJ9EhBHl03IpMtSvf52PcFYTutoeYktcWmj9YJCHrRtFbncSt8pxO1KtPvvssxN551EzW9u2bXsXv9JZCGNjY0SwRljChDs9bGIINzCNsC1MtXnYulHklhZi/Ja4fTa54oorJvb2o2a68AzGdxFhOpEGD9kSD7ajk0B4XOWn2hNaOJqHrUevMoZbZW4T5PaK2CvrLLl4SgS/y0fLKjkrAV2YBrdnED7nV87D9sSJbGzIhbcuN89AbBPBVoMbT2PrNAUFFhH8rk/ByZOCsE4DqfPMz4nhPGxZl6px4UVuE+LW3Joinn/ZebKXp9MAuxMu2YN9GYS3C8Lm8XcmnSPysIXbLzU3EiogVy7sgNzaO6pEbDtXtKtKzl30Cdb67W9/G0wVhKUicxC/8847E0Y4wPb22xlbvpcbDudy+6oZtek2YhtFBNvTby3BGzZs+O1v0wS7JJzKwu+gGkdYoA2wBbgtD17B1sWGqCgVlOcVIZgQ9vjdsKGWARhlWhLbMwg39NoZbG/z8XTcZgJviWq1WkOvHTUL9O67b6euDVoJPNgwjADXalmCuSuMk7Ll3Hjysb0tQyhyCxPktlZ777334vnvHSRdm739dqpDKmWcHqJ8sMMijIBYgm2TgtrCOCldzpVKsA25BdizZ8+rZngi3Kr3IrmdKQNwpsePjbN3KeLayz9t8P42+222HUTwjoKTOLPK5XYPxQQcngC4CsHlS47Ei/t3jIILhCDApQSfdMegoTSkYsL+gTg7ThZf5CxUxm9dvJXhcRZQM+DytXKSeFuKDtOft4ZXuEGA33b8OgyfNgSfdB6sTmNO+K1FWGWeVSoL7quvTqwsQ7H9C7h0bHpjLxo1u/TnP6cu0eQdUqZc4lUewfw4D5w+TQQbhBt/XeDe7cTqMufI79G1R+ikCvqZs0w8vKFD5F1XMQNwKD8JPC2737hKswSfJoJzOmqFyvfbkv28NOuee+7B7zW4dBIbDXAIl3soR3g7RWMBwH8uB9gSTFf9lxRxcrsdwOpte+MA52GL5OZdwAQMuPeA3cfGIw5c+ide6LSzlAL4zyVTU5ectjlYBweP4AZfN4NtVeVdegcsuLtT0aJmwVUG3LF4oEOHyLuUeArgsmeluwnvWgtGhCe4CtUcbt2qgAV3N4I74MNrwFUBuNVkeHh4gusQNSM1FlwLP3Vt8d//vvS5AcPv+gQ3/PIG3IDbNLkM7oAFF+ydKSg3pMEdrsSzMDtBTB8C7JgNAP7978sBTt24wm9FNKQCbl2nV3MbgDuf704xIM8PwE0Y3EhuZ6i/X+Ab0wCPBQC7SSUAv0f/ZmNwwytg863l9gd+MNDgDlhw5xtwBxYvXiwlWwiuWK5OE7Fkm/XSvPT3E8AjhE8AcLCHKw9gcdj3iOCyeweNuxYC7g8suAZeA+58Cy4sRnJXrlzJz2RwkwBc/fhkL+ITNXN08iRxo/kd1fwKwM51V636LpQDbM4Pes9Z8AQJtoYbgAsSDJhbARcsuCvvv/9+HCZwk2FzbUgq4Maw1xFvaTX7lSQIH/Gj+WWAxxhgHAZYtWp8gA3B7zmCJ7YWPwjB7RrgpIBDBeDef+utt/L6D5ujGWrWcnWAjzspOkDbtqFznRQDZoBHGGAcXroUYcoDOLsoJvg9Q3DDCsDt6jIJF7HFYQ0uZMG9VT92Cw4bcMVysfUn4Dbe8IiakRod/RMeessAS/LU/I5SglDqmWeewVtU5gKschkmgifGr+O2S7hdiUFh/kUXXcTDeeDCLXZV+LAyJeAay91e3qeOmvkaoyYvAvyuA1gRwDgM8F/PMMC35AGs2cUQkckIE+mUEbxdFtyVBK7S4F4kV74pADfcTYHVWQDun/88Toc6asZr61YKuMIvA+ztI9iyBRkRgG8JAOYJHIAR4En2GVAaXLDgKgT3Frz0jfZbHC0A1/0FoLZCEpCLqxUrttkvvAuq49cDmIfxAs+alD+kAf4uDjJBUsEhwJMjmLhdSQlXc2vAXawf/iccLgD3AwuwO4hMLPf38f7ZHaA//Ym+WH7FgN8VGg4dMlcof0LzKwDfcouJmx5JpgXx+8n0ejW4+EVz64ML/yTLLgAXTpkjy2QxznJHR4KBqFmqPwX8egaMD155Jd6Wne7Fo/kNAMbhrq77IQfgiXfKlLolB1zX6Q3B/YDBBfjHP9wCtqcslw5Pj+47++X49QwYH/npT6+8kgBGbIAB/gMDjMPXX4+FVj7AE1I+uAPQ3Y2jGXBPEbj/sLHBCwtkuei5FY1utN7OkPDrDJh+vvTSn/6UAF6L/DLATxDA/4XDANdfnw/wBF89H9xu2Lv3bn4d/PcDJPeUWC692IUXXogDYVhw5MbTKTpDeJNgj9+tZveawntEaH6/pvkVgIEAxmHNDiKk+X0xA/DElAYXCNy9d9uFfYDknhLLNeBeqH+JcNCvzxLca5FockcJ3XjlnFks7xRLusm18CtnwwuLwi8DDAwwD6sLGeClmt8A4AmuRhpcYHAduggukQuGXIwvf+AJxnLT5MbLPs16OX7fCvhVAu/z+v8u5hcBXssA4zA3gQXgpQHAE1wHCy5kwCVxWHDgIrlH9PeLFm2xc5hcDa4jtxZzw+yXz+9b/sDl4PjtMgaMAMu4NIG7HcAvEsD3T3QN7AG7Aq6Q+8Pdu3fjV49cAhfJXaS1xUMcwU2Rm2iaJ7omUTND/kdbyO+myy2/BDAbMI6sX2+awD/Bv/UM8FICeMKrwmhmwN39/HPPuWEMKAguk7vlhOfO+eRWkpgbZqvwUMLcP6w+vm85ftmACWAcAVi/ngEGzW8A8IRXxYLLOP7whwzuc/DjH/MwlYZM7iIhFwc+/PB7+AXBFXKVT24MvbNWQ0OViirg11eKXzRgfLirC39AfqUJrAHuZoAnvi6OXAb3eQL3xz9+6aVPePgPltwtJyy5H37PlGwZchndWi1e/2lWKkkGh4ZGGueXAX4eAcaHenv/iOUZAwwC8E8I4EmsjAH3hwIuELgaXf5NQHAtufQEJhfefJPfCv7L5CZMbqVW69P/DsbLnc5SaXwNvzn4/uIXwY86S1h+8edVq3p7GWBwAAMBPKmV+SGSq381GNwfM7gXXsi3GT5yZFFI7veY3DcBHuanW3IrPrmDBw9OamWi2lx4CkJC/I6MVFQev7/I4xcBxh/44EifX1jvNYEnKAYXU4mz3AvxHoLr1uEwgZsmF1/t4RtuwMccuQmR21erVJDcgyqeBT8btX07txuE31qaXz6ePMvvWxpf/I55ZX6hKwB4MqvDcTqwXA2uRpfp5TtiZsm94aOP8GFHbqU2xOT2HTyIF3DYtWsyaxPV3koSwpf5pfhQq4TXBjXnQ2T9V1FIBZ9fAthvdU1QNiyAtVwEd926JUvsHA0ukUvgMrkfXXgh/Sp55NaEXDTdXbv0w5Nan6g2FhXo29l+Exsf8IP27fftfH5JkhGEX8+AJ7U+HBYgsFwNrkM3h9zVevbl5qBeIpdMF8ll00V0FyyY1PpEtbGkp4/8Vvz4MJI2qjJ+FeQZ8KTWh8G9MLDcJd7vQRG54vSViiFX4gKZbrJgwYK4i3j2CS/WIZ39ID4MCr6+gRp+leOXD0F7S6X51QBP8v5+QVhY4pG7cyevD4NL5K525MLRozSxr8+Qy3GBTfcL+PsZS7ZZJm2ydK2Z0Zz4gOMvvvjjIL2+/XbI7/vv/yng1wN4kmsUhAVw5O60pxxZcr/tkXsUjhzB8UqlL4gLbLqIbswNs02UEapV/bUWxIdEIm9Pj8Y3n1+L7/ue/3oGPMk18sKCI/d/Ax7uQz975F7ok3sExHmZXBsXtOnqt1OJ6M46jYxUEd8x336VsV/Unj09PWdy+JUDeP77v+mL49cz4Mmuk4SFNLlLZQ1uuGF1mlxAcs1L0mX2griAphvRnY0ifHV6GCP7dfGBr540MKDxfT2fX/763/9/e+fiX1V55f3nj1rioDhCZARBLlEkjhQHGNAEKYS2pF5I5m2o1zpu/IwfQNpSGm+dji3GoZ5OjeC0qQ4DlY46rVHLvNXBt5odTqygddfq+6zLc9uXk0DOJQl7zVQlec5h732++eW71t5nn1x+p8CuQnAtuc84cuWrPrlgyf26/t/bb+P3gx5NQre8t/9sLERU46skfpXVB8W3NF++/KGH8CP9iF/CN4SSbgb1huNXCb8j6sIrQ66Aqr9Ml6l55B7yyX1bHojoii5E+v9d6FarJcSzqORjyyIbv0PKxi8tAFi+XBG/J0+uP5vhd2zs+GjAr3L8TnHTmFzwyFXtXV28TU4XkFxG13kDonsL7VliQ3eM0C0/Gmg2VRybT92j+FVqcHzcxC9+n5svy+/6NL9VvS6P36nWM7nkdtl5gyUXLLmP6v8tXIjf90LXfhZQpUR39pV80J7EL35F40vxK0NemR0s71EPgeH3l57+VgN+3/htPTaKyYUMuXDJJfS35pCLP2YLF156qT3LhrrA6HLolujOxtLodht8o1El8cvfS5JvgONXEb+kD2f5jQ0ffviGUuOWX/xSPfhNoSvkdml0/btLsS4guRy6iK6ZN9jQ1b9AOHTNteglwrOkRkepKTOfc8r40msu+G7davClWu7zi9//4IMPfX5HDb95J5DPp/zQ9cmFJUvk25Zc0gUK3UvNI5SHbqUShG6J7iwqwVc9wPGLTRrFr8YX/7FgAeKL/CqnD/hvjS9+f+nSDz4A4nc8ze+UNitNbpeQu2THDqIT0WVyWRcWCrmmZSN0MXQr+v8xdPltFOPmJr5lzfx6LxZ8I8a3W5n45e9/7WuEL/Jr2SB9EEbOnv1o6dI/Wn5VwO9Uyif3Gia3Y8kS0Oj63uB04dLQkLEkdCsRozto0B0amurGlTUdamzsPcF3RPEVvN0Sv4Lvv/0b4avt4eeBPkAPP8HHH2t8Hb/K43fKG2fJvcQnF775TfymIdfTBeihf37ta7fyrknosuoOqqpBt3xDxeyo/+0WfJXDl+OXv58k30V8b19g4tfTB8IX4OOPzxG/f/zjB0D8jgu/U9w0IbfLkAtE7tJvflPrAn4f0fV1QUrQVewLQm4K3f7+KW5bWdOgkuR/Bd8+xLcX8bX2gAsOHCB8lxK/ytcH/uXc07MIPH4/8Pmd4rY5cil0hdy9ZLr8/WzoOnSVUtYX9P+wX6tGQ4Juab2zowRf5fC18stF+Jr4VVYf7P31NL7E77lzVh+Q3zqMVCl6O6wuLF0q5JofHBe6PT0ZchWf9kbVdeieFnTLzyOeBXX8eEXw7UZ8Y8J3RPDFBUTJgQOfS/zefjvhy/HLT6GZ+STkl/QBUH+nWEIuGHL38skIXfx+oNroYhG6VUJ3FNGN+gVdYxNlzdw6XRF8lcNXGXxxgYTcIxK/S5feLvz+nLPr5EleI/x+7PM75a3T6Fpyv+mTu9KbN/QYX7g1g67KoqsE3bikd6ZXcuq04Kscvn0WX3eiQJn4/e5SG78/5wWIL8XvJzZ+z3300Uca36lvH/3dSwNdALpW8sAB6yy8KJdcg27k0I0MuiW7M716kyy+yuCLC1wPrzB+P//cxi8/AcDDiG8uv3XYPv3XpnVB0DXdoioOXSxB93QW3SSa+iSvrBZWr2Y0g2+34IsVjKAA31FB+Or4VYzvDTcQvppfEH0QftW5c/XYwqVLc8g9wLpgNrCQXCpCN8pBt7+71sPKmu51vDfAF+VX4fu/LL7mxiHuHWmPSPxqfBWeOSZ894Xx+8ki5LcuW7h379uBLoCQi4MxRX9fEbqSzYKuyqLbVg4cZnK9r45n8cUyUzLAG5im8TXxiwv+9CfCF/mFNL912cS331Y5ocszXfx+DXR5gaAb5aFbau8MrvH3A3zHM/gSAoTvLwJ9IHx5AeFr49fqg+Kbhk29isiFG2+8ouaDBF7loxsH6O4sb0AycyseG6+BL9aPQfDdnsUXv//pp1sR3402fj19qNNGpnXBoVsUuivMNv7mN/yFQnTL+4/M3MK3qXn4qgy+AD8WfGHe9ow9KBzyEr4nkV9F/O7bZ+K3TpUK3fNB10Svh24SoJuo4bptZ1lNrngCfGFBMb60AN+QqfG18asI34friq/Xo3nkTgZd2cga6A6X0TuDy8P3ygBf/CZCk8H3F4IvLiB9OHkykfjd6Mdv3TZx8qFr0N36G0HXvKPCQ7ctQDdRp+q2nWU1scQNDL4qxBe/BScF3yMOXyO/9Fix3wMSvydPbty4UUn81m07fXLhxiuKfcGh6+kN7aKP7l0BuqficuIwAytRlQDfkQBf/Dq+9hl8QfDFBXxhOPz5ERO/W0/a+K1f8nqngIvJLUCXb6MeoLtT+ejG5ccKzsTCW3l5+I6F+OJXj62pgS8uAL5QcY7Eb5L48Vu/EnQxdIuWFKF7//10c50A3ThAt/wo+BlYVb4TXUU6lhS+WHDvMcH3ZBZfWoAl6Yvxi9edaXx1/Kr64jtB6Bp0tzp0txl0+VdEgK5m10e3vM3/zCv8JFONrzL4xgG++BX9+mfwPeKP/6+7TvDl+P3znzW+HL806a1fEbq1FxC6smU+uvufWocLAnSHBV1it1pNyuidYTVIrxvaYB6+WF/QB1EV4EsrnnhC8BV7mPNnF7913diavoD/rIHuet5WH13NLn7aSjxE6CbxrvKdxDOqhgcHB/k3JuHr3IHw5T99UQNf/L7+p+Br5VfiV+PbnN1AX6D/KEa352ZaEaB7StCNCd1dQ2X0zqwaZnyjKr3Ny1ffmN/zuw1y8D1p8MXCvi3AV5n4PXCgKftA6D76KP6noLstB92ljHdqxEDoVhjdeKwcl82gikcZ38cYX88d7AevLdiWg68SfHGB/qfgu8bKg7WHxu/CCkGXDaUGuguAPMhHl2VXoxsTumNR+cGCM6gqMeE7GGl86aNaA3zxH8tgQQ18ccUl3xZ8exy+HL9z5jR8B2i+wOiac3nF6PICg67IbgVjV/8XorurvCp95lT/aIXw/RDd4TEMX1Ffd6b/6WU18MUFnZ2XCL5/QXyfuA48e2jw9hO6jwq68nFDPrr7A3SXwR5c4KPrG4NGt1uVE4eZUnHST/iO3q7xjYw7kPcZfDsWP+3je1uILxaA4AuErwrwbWgJuuCji9vjobs+QHcPbzGhGzl0Ue+jiNBNymHvTCmdukn/8VEK374PxR2q8rYCpveKjgDftgBfXHD4MAi+30Z8txO+awTfBm67UV3Yin8Xoct/X4BuT4AusDgQumwMWnapNSVjiDW61TJ5Z0ZVI/3qJQm7A4avp75Sl6krauCLKwAE3+WEL8pvT4/Bt2FlVDdAV/7GGujKCkI3NrKLMwY2hriqm9RbGrfVZdWvdM5ElREOX2XcYfCx0cjiC1svC/B9KcCXVmARvuDw/Yvg26gNN6or6N5ktmPTJt4kD90FIbq8TYxuxRiDMrEbaXRvUb9r1GaXVb9KFLkfuQN94vDo7X2kvoSvudGIjy+E+NIKg++jDl8w+DZmu43qOnT/S9AFoPFGgK4K0IUXWRwq1hgiatTaxBg0ur8r3xI0A+rjhPE14Uvu0PdhxPjiig56vR2+EOCLK+6913Lh8P224Nug7RZ0waG72KArYe+ju0z56L5o7pRuZReNoc3E7phGN07KMxXTvhLEN3LhS+4Q6/AlfOkeMtAR4Ls4wJeeBHLwXa4E30ZteTG6AKtxQYDungBdgC24gtGNnTFI7A7HeN+9smmb5nUGp2Eff+zCNzmOV/XGtxO+9JkN+FL7+EKIr65/QXlI4wuCb8M2XVi8KQfd1etwQYCu2TZGF7bISWL+wCOK3djFbqJjN477y3djTusaHjuj8b3PhS+5g6Lw1fjSmkX0ajO9Gl8dvj6+uKL/X7L44meaEL6N23hB97+y6EIPdm+qBrpmXEbo7rLG4MVuf/9wKQ7TuuJhja9KdtnwjVz4anfAJfMU3WoM5vruYPHFFUdUfxZfMPg2rgTdxTno3iSBn0Z3n0UXVt2ICwhdiV0Vxq5pV8uanjWqXyUM38SEb6xs+FbY+TbBvBr40rN8diQHXyX4NnLzi9GVgUOALgTorrqRL3XzGjWl0fVjN4rGyhNt07fOjf4Owzcx4RtJ+MbJ8ePybmIEA/Gll38upPDFFZ0vfVYD30ZWDXTn8BXEqRED1T5G9wAQvZy6ErvDMd/TgWN3TLP7XEN3oKwLrzbEV8W9Nnw/duGb0J0a1IaXCI55EISvwZeWLOusgW9jd6AGunLD0zx0gdCFA+voOaRRo9hV6dh9rpw4TN9qw/CNTfi6xm1kRGb0czYQvnBQ4/tMBl9cAbCsBr6NrRro9rg7SXiyu+8FjS7cSOiu20/3rcTdDWP3Nxi7VYxd/ZNc0jt9q01VUR0y4avdAb+NKAi+8zS+EOJLz3A9BPh+EeDb6M330YUA3T3KfkiF69NeYGNgdPcvkluXqXTsJhi7CcZuHEfl57NN32obzAvfWBrtHsJhw0uYcQeNO1j1xRW/VtfXwLfRVQNdc6mmoGtkF/BmUQcIXRmX4Qdj5sUushtF/eWHak/L2on/6A7DdxeFbyTv/QFFt1Xi8AXPHeZaJ3jv1wG+xwJ8G78PxegKmg5dMoYD0M7GwF5D95vQ6IaxWx3D2K1i7I6Pq7ON34uyLrgwfH8n4ZsIvgTvAkQA8UV3UKH6zmV4t6r3fHw3hPg2vgJ0ewJ0wbdeI7vtAGIM+NXt8o4glY7dfhu7Z8+W1/ZOt/JHQF74JhS+Gl/6RucCxhfJUMYd5sEz7A60BN+/4OELAb5N2I8AXdQchy44692n2RVjWLdum41d/a9n6Vk0ulEYuw/gW4qR3Wo17i+vL5teFQu9O/lfbYNVDN9eG75YXaqzc8HNHL5PUuMm6sv44hKg+3sU4duMHQnQ7QnQNdu4zzeGbfv3z3HoPvsTe9NTid1qNelHZcDYTTB2q/1JeapiWtUZTW8Qvm06fJVWBwlf/BpAl8YXXPiyO8BBxheXvDoXAnw7A3ybUgG63KdZdIGu12R0AcQY5rBHbIdFGt2fAN1hB233NzZ2n9Oxe46UYQhjt/xI7elVsaY3J3xHTfjSF/Al7gIO344ecQeL7zO05NUAXx2+Pr7N2Zca6N7GFz4SuppdMQaACscuaHRXsFtg7CaRcrEbx+NnWRkQ3ahSawvKambFH+TQ2637NhO++GchgMLXuYPaQFQfnEdL/h4CfH8d4NuknQnQNWfUHiV0zYWPErtiDBVcgLELOnaNW1DsVil2jTIMGWWoRJWoHDlMk4qGNb39Z85Yerm6MXzx/S98T0hzWYAJX3KHJyl8zdkHrQ+ILw/OwKov47uheTuUgy7c5l34yMawzRiDrmcpduUPfFCUVgaO3XO6UztL7JIyRMhu2bRNj7p2WNNbFL761eJ3Hu4AxJfDdz2Hb4cJ3w3MxDz6PMy/h3tfFXoDfJu3QwG6KkAXOmkFoUvskjEsQnQldu2pimqi2X2AlQFj1ylDdFazW87LpkWd0/RS+ObRi+GLBXiPfj984WbCF4w74Jp5Ab7B4KGziTuUHjF46HYqumrXoUvGAH7smuzV6Gp2KXbTytBfSeLB8vqyaVDR2XPXXsv0Dnn0euarq+MS/YrusL9lEV8dvjdz4/Yk33sMX3fElxbcOzeFbzN3yQkDya7ZaET3xnYik42hgsvSsWvFgWL3HMWuVQZmV3998LnyDZmtr2hU0/spqUO/Fl+l7HVTQi/9Ezo0vqIO8jJrd1DGHWgJv/Tz5MOI77Xqy4OHZpaPrscuotvOV+0qP3ZVGLtOHCKnDFVWhqhCykDsjjZ1n8rKqVjT+92z50R8sW1Lz8wU0TCA4bvDhq/S4buewlfjS2suNy+/xhd89SV8m7tTAbpbGF1gdA9Iz1ahbV2ExsC10cYuwO47cQ0rgwqV4SwpQxXZrZRNW0sr+ROessfwvXb47iJ1ULAYX9qODgV+3ybhq92B1qjLCd9N9EHaaXybvFuE7qM+up034nUMiC7AT3l707Frfyx3777TvJc4qwyVhGK3iuz+Q5N3q6ygKpre/kjUISJ1GMqqw7dA46tf7Lzw1fjSGvyCw1fcgdUXmjlq4HL3H2F0+RIcQhd+upeXLErHrgS2RhfUC7QGY9coQ4WUQXR3dDRCdn/f7P0qy5V8VFXs0/tBIL5YoL7F4TuQDV+QDyTpEHzB4cv03muuN2tq+eiiMdB1DBy7e/dWHsAliyA3dpFd9cILss0Yu1VRBs1uxbCrKsxu2bS1rCKm908ivrptu3tYq0M/fvqNO2GBL+q3vgW3YjxlwlfTi2ueRqlQfvj6+DYfXm92gLKr0VUW3coDj/MS09ZlY1f/x+e00YEyaN2NIqO7zG754a6tqrbniN6KiK9u2z6liW9/v68OggGpgxe+Fl9atOBpjS9fM3u5MuE7T4howjXombLosjHIp2v/dC9odB9Xu709C0qzewPG7h+/jKYAACAASURBVOefQxetCZQBdbdqdPf3xG4y2IKdK0tF3yN64wnE9wZ5XbU6YPgOcPg6erFALVjw9CJgd7jcc4emvO0yt/hvJmPQsqv/cZKNoU2ju/tZe2VvELuw28ZuV5eZl+H99yJPGaqiu3jqTbMbl/S2oKIq0VuVz2hlerU6RHeT+JoPzjvp6MXw3Sjha9UB19C/Fxyj8HXuYPFtzf4RunTRLhrDSYC9FLsLNbrPwj+ZJRvD2AWM3Wswdt0PndFdFT3nt2pRzOwm5by36VVhet+MIq9t0+rw6acRim+/0AvJSfyI9nT4KhO+vIiKwzdwB8K3RTtI6OrEFWMgdDF2F2l0/0mGvRuNXUjs3kCxa9jlgRnFLrNbjbxWzbJbaWvRHl68FRO9SZuIL7dtKL7KiC+u6gNN78lAHXT4DoANX1xkT0zp8F3E4avdweA7r1V7SOhqdtkYACptFLugYzf4lSH75sUusXvnnfKjSbFLrRrrrmnV8D7GxG5UfrxrU6s7FnpFfPFWZCy+3yXx1epA6/6g6aXwBQ9f5cIX1+ANIxV83Q9fwpep2NSyfWR0DxhjaGt7fDfF7k8CWU/FrlWGO++wrk6xy62aVobEtmqxYbf8fNdm1qihN4pc26ac+Gp1oHXtmt4+yFEHCV9aBPZ+p4ivDl8iw4Zv6/aSjeEkogsPYOw+xbFLb37f6BmPwti9gWLXKQNu+fP7aJHoLrKrf85tqzaUGHaf+1Pr9vKiq0ToxcGltG2OXlIHWgag6U2rA4aVDt+BAT4tTFepB+F7bNGiDv5tjPi2cC/ZGICMoU2j68Wu7jtfcRMH8GLXKoPeg+f3mSvTSXctu7GwO64Mu+fKW5E0qcaqQi+eHiZ637T0GvHFOnxU09v+hwJ10OGLi3bICbcwfBeBcYdWlhgDKIzdRUHsvvKKEwdRhmtSyvD883q/6MMxleguOUPArjLsxsdbuaMXTw32Cb14tSPRmxh6EyO+tBCQXgxfQ+8Npr/R9Gp8edEOvkrdC1+Nr6LwVa2UBtq4vS52VRi7etMGeA3mLgTKwOwi5nsU38pfdPcfDLvKsKsMu6dbuZ8XT8WGXpWlV9SB1mkWD1P45qkDhi8W9W1++H6dXn8O3xajq9Re4Nh9it8tEcTuwMBuEQeMXZWnDHtgeFjER5TBsjuYYbc8UdyUytBbFXqN+NIqOvF01KPXqoOELy76D/polZBeG76LWk+vRtfF7r4gdnfvls2j2A2UAdndQ+xuBPj5UlplWzVhd7SSZre8nUPDCz8UJUUvD3zfdG0bloFU03udFl+VVQesjf/xH1AUvhrfVu2kq7aFebELGLt6F+6nNRi7Ibuiu5rdNT9fKrtqdDey4900u6U5NLjGsvTK6YqgbVN7rjCjBRbfP/xBgacO8st0m9oIheELx1q4n6Y0un7sgh+7998vXOYpA5AyfAXZlVWmVbOnJobS7Jaf8NrQqmTptacrjPhiaRKvEEgL1IGXbdO/hjF8ITd8W7efrjS6RbELeOkDrqmhDPRTyDNB26rZUxMZduOTLd3XWV3VOEOvOV3h2jZa2Y4v324xhKOkDipQB1y0ahzxDcN3j6H3660d8bqCn4SxCxS7czF26dIHLMuu8tldY9k17wqSMYM9NZFhd7S8xqxBFUcZesPTFUgvrQSi16gD06vVQVl14FWrVvVT+EJ++E6P0uimYnc+xu6dQHc4VXz6mpQB2dXKQG8TceziQEXotSMyc2qimmH3W+WbMhtTw1l64/B0RWI+OljTa9WB8D1K6sBT0YR/Oe7Tf8DwRXXIC9+W7WeqsrELGLv7MHY3bZov8zJSBqDYRXQ3Gt3toPn1er40XYWnJqrjKsNuVNLbgBqpZOlVQq8d+NJKvOAGz60F9AbqgKvWw779TG8QvmDCt4W7GpYXu0CxO5di9yFkd/58+SHLKMNXrDI8iOz2ynva/PEusot3/w/ZLS/SqX/1jWfprRp6zcCXVj4JTK8T34Bec9oMNL0Uvv0UvkDhq1z4tm5X05WJ3TspdgFj1w5OyO6fp3uqhLqrC9mVvU6z+/7Zaobd8nRF3StLb5yml9bBtiflSvMUvUdJfM3T4e9SL3whHb6t2s284lNqfuySMsB8f2SN6BK7KqW7wq65ujfFbhydTrNbftpV/StNb1+cphdLv0hI74kdIr6ubVOEr9ALCUUS0ZsXvi3by7yi2AWK3bkUuw9R7Bp2+R0ToruaXa0Mwi7r7sFecwSw0uwm0e9KdhtfIb2RyqN3OQi9Ir7UtlH4KqsOumApJAmwOuxneunlNSfcphe8yotdowwYu1T6K6tpkSjDRqu7HUZ3pfjuKhl2o6FY2FWJYbe8xqxuZe5C34fGJvQm1TS9vITp3WTEtz2jDrxO00vhK+oA4/iSufBtxV7WKh2784PYBRe7q1c77VV5rZpl98u0LMNuVWXY7S/btnpVZD9DwdK781wuvSD0ivhm2jZ11DwnYPgaddhv1MGE73QrRBfmKsMuzJ/fJbmrY9dpr1YGT3cB0uzysgy7H5407D5m2S27tnrUXcrRO2LojUfS9FJBml5q25SlV149Xx3AqAOQ6hG+0y54cbtQGQjdtDJ4Phvobh67fB1oht3RQcNu3F+yW786ZeilE5dCr47eFL20FoReK74nCF9u23bbl9gTX6cO+xWF77S5piFdXuw6dkkZPHiNMmh2H9T/cq3azTd/mdnlT6TLsPutxLAba98t2a1XCb1JRb2rhF4Sh5BerHVM744+yNJrLnXAAk3vdXy6zYWvcuHboh2doO7cp9lVecqAuytb7Vo1YtfG7rIv/zuzu2odrcuwG1l21fFYTvao8gOvplxCrz6SQq9or0cvrYOvCL1g6N1k6RXx5XWaXi98lVUHHb7903dMxMqg8pSBwlYuwWfdzbCLXyd25Qc4w25s2e2PS3brUXynR6I3svTagZmll1bpl4fpvSyHXhZfXqf4Il9N72eiDgmrg9L0wvSll2IXOHZVoAx7YKC/H9bQKqO7aXb/7lZh9zfmIp0UuyqX3b7W7OvMr/fHDb13qV5Hb1+aXqqtrwu9kEsvqgOtg7d5xISn2+jPFL5K1GH/dJUGLIzdfGUY7gdY83O50zDF7voMuwfuE3ZfFnrT7EZ57I60ZldnfI3Ghl6M3mJ6afG9PxB6IUOvFV8s/R9vc3QdhRx10OE7jQvkWgZPGZazMhC78tMZtmqgWzVm93nDLpgbT6fYVT67BC+yW15ldgG18xzS68Sh144cQnrpKwdA6J1j6N0hpytc20YL6fV8m9U4VAe+1qE1+zrJylMGYGX4ObLLZ9oCZdDs6laN2QXDrrnj8IfZE2sBu7GWhiT+ohW7OrMrriC94zsDehNLrzlZwb/W/k9PIb1WHWghOHpvI/EFotepQ2t2drJlT6rZ2EXdBXmbpT3TlmZXpdnlD3PzTqw9lseu6qsQu3F5uu28Kq4QvfH4uMqj156sYGc43pehl0ZmPr20kBJ3wKiDuSmJEnVIprPwcqWVYY/RXZAwplUH+QA4dlel2ZWFjl3kE9lNCW8lQXaTXS3Z2ZlaVaL3XBy/79OrMvTSt7a8kaWXB77LqZ1Bemkh3qhZPkzlbZtNTh1mgt6llcGwq1av5q/wKj4AN1t2V6XZldsOuxNrcR67GLzIbtTkz6Gb4aXpZXEw2uvRa09W8DfgyQy96wy9sFwRvbwQ8OPSwaoDZNRh+leeMrDuyt3W1tIyZneZZXddhl1zHtGdnEixGwu7UYzsRm+2Ym9nXv2+V//jVLWSCL07U/TakxX85SWQoZeGDiSIO5heWngCmF6VpheIXh2+LdjZ865C3eVaC4dpGbH777hrwu6aNLv2qkd7ciIKm7XjIrzJLmK3vAP1JGrkFNFbFe0dPTWeoleLA9NLBWsy9D5l6L3M0EsLgegldQjEl75I+M6IsuyKMiwFTyTW4u7wMmL372417MJX0+xuluwVdtODBt2svcvsRu9Fv39zqLds2yassTMjp3qRVqZXYdMW0Eva+65ZftnhDL3w+lPewBfpxepZ79O7h+ml8EV6WR1mRDG6yK5GUlo18Nnlm0cKuwcsu/hpnyG7xhxy2MVBg27WLhPh1cHbF6vT5em2mvXmXZreu0Ywekl7FTZt40Z75VSbR6/mM00v/CBNL68keneIOpjPwPTVYaaUKMOwVYbVRne7mF3eFWH3+Rrsup1OsxvjoAGFd0jY1cF7uq877m3+7s6UGnrn3TfvGusVcThVjUl741B7vXGvgkeK6bUDX17J9IIRX/DU4TZSh9bs8oUUxm6gu8IuGHblMwaZXajFrtzOIcvucWnWjPBqdqO+uHdnK/Z3ZtQZTe9db6E4GO3lpu1Uhl7+03U59EKaXloJTO83HL2B+Gp1aM0eX1iRMuTqLrMr71arwS4Ydh9ZQktT7LLwErtWeHXwjvaqU+WVvrmlfyedeScicXDam6D2joba6353GXq/X0wvL7yZYN1WLL7N390plOju0qzu4g5rduHfad1k2B0If2xNs1Z5NxReloadKlLd5e3MMhUnmt4zIg6ivadYexVqr/mFxSMHhcqgJkEvLe3YQfTq8ukFoZfCtxW7fOElsQtWdx27u4ld2aEUuyqP3T/6T8zBi81afFlKeBWyeyrqHozj8jbUYR0f04LbS+IwntJehdo7rhy9VPro59CrUvTS0rVA9IKl12/bWB1asctTqfxWDdltZ3bn8bvVMuxea9n9rOs7wq7be2H3uDRrJLwkDSi8o8iuDt5Yvyit2evpWaOjmt6ExGEoEu0VcZCmzU17ufB0LtJ73X3g6O2CFL28FNL0gqVXxLcV+zy1Et3NsAuG3WdX0boMu8stu99/5DCzC/PlSU2zVgmEV6RBC69uNih4k11xqb5Sw59Go6MUvar3zDhqL4uDr72xa9qwACy9YOl9Pk2vWcr0Cr7Uthl6WXxbs9tTK193PXb1Pgq7V3+V1qXZPe6xu+TegF0qadYui5zwWmlQLA36hcIbrJeFFSG9ytBrxMFpb6KkabOPeH1A6L3SoxeWpOilpTzv1fTe2Sf0brP0ijq0aLenVp7udvFZQmYX363G7MqNLtPsbnbsAmTYJeHV7CoR3t8rXxq6o8FupDqOtDyU7kBvWo8wepX+cR514oDai1F7Cu8owk2b0d5tYOkl7WV69QsY0ktrzdmKWvS2atenVhl2dwu7f2fYfeIeXliLXfXr+cGzsvBe5oRX9cZx5KShW3dr9OGv1WRsrPk7Pb1qEOnF6I3j42ORE4e3es+MjDjtVaS9/JCHXjH0gk/vZSl6aS0cK6TXtm0t2/cplkVX2G037CrD7kJemGEXHLsALyhzQxcqEd4hK7wkDaO+NOyKEwzeMXWRh2+iyJ2i4e5RXxwiIw7PUfTGrL3ymNeQ3tdh4EWjvUgvi4NHL6+9wdCrsvSC99a2GVmhMnjsKsPu33zEC1Psqq7vWHbny5PZd1pmhTdSaWlIRjF4q8nFrL76Jzeh6N01nBaH8bcy2su1tVvoNdqL9N6n0vTSWq2zTO9XVJpe27a1at/rUTkjMmZXGXbNyXG/V0N2Hzmcw+7L/J+e8L451KtIGnampEGCNxkcjS/KSyUHhyLcfRO9gTgMoTioXpmXsfZy7QekV70Ce3x6rzP0ft/Qi7UGDL3K0OtGZiK+Ldr5OlWYuzhmSLNrboqZZncAW4I0u+YgO+HtQ+FNSwN1axK88VDS9q9N3+8WV3LmPk2vjV7ds2XE4S1vXmaUAYjexa+94jVtNHII6ZXFGXr9gS/R26K9r1ul2b312TS7X/oVLcywGw7JRpjdt27nP4bCq0gaEpaGyEiDCd62f61cZEPfpFvTa6NXxCFmcVAoDirUXn4UfaLYfhBxKKaXFs+BLL1yusKKbwuPQH0KZGZysz01cXWa3WX8E2rY/cyyS4MG16ydQnbvYElWPCXrI2mIQ2kYZ2mIXPBGKrmI3OHHOnC7XfTSb6to+L5QHN4lcbhrxJ2aWPYw0rv/qNVePjtm6DUnK8x5tSy9PHTY4dq21ux+PUvYhS/bUxMdaXaXeHeskBNrzG4waHg5eYPYNb+MaEqmWBoUS4MZ8XK3djaywZsMJdG5Vux982uo/74o8aJXejYWBzwrKfOycaKXxQELiF7YwNprRw6WXhB6aTHe2D9Nb2Zk1rpjUL8SdsGyqzLswpdkJbH7HT6xRuxyifC+9dvbkd0b5bCQNEQsDUqkQbE0KAneURu80bn4YujczkZt/f332eiN+030kjjELA6ovYq0V0cvP46uwF32MH5GiGnaaOTg6L2P6aXVu9dk6c0MfFt2DOpa7eGpCX2UMuzKmy2ZXcWDhgy7JA3IrjkwJA0euygNZsQbkzT4was5jrrztm/2VL/uXjW9NnrPcvTS6Qcc9rI4jJI4aHoxevmB8DlCyuIgTZumd4+llwZmMjhTas3uLL3HVIreVh2DeldwagLZvepvMuzeSSuFXRw0pNjtE3ZHkN1Da+VbJA14WlNLgwq6teisftlSwRup7tl8U9SkWsVPb05Frz4MifRs3dizKau9KA5c8wHpBaO9A7ppo5GD0MvRi/TSalifQ68Ses3Ad/aUd2oC2VVXrciwKwfGsosn1oJmzQjvjcQuyLtRM9Iwrol13Vo6ePUTVodbcwwaXdFjD6hqNR29UVXTa8ThvrQ48CPhKabXaa9t2vCiMDzVppheXr45S++PFNNrT1e06ig0ouypCWZXrciya1yA2c0MGt5460rDLgxshs9+YZ7alwYNb+K6NQzeXengHVTDg8msO2kcR0PRYx9kojeS6JWebbhbBeLA9TDAU/OvZHFAeu9N08vvSLtSlus/ZugFJfSa0xWtOg6NqSy7X0qza34pMbuZQYNu1rYzu4fWwo2fBR9ugCeBWRrGg24tN3gH4ySZXR9D2BZF0dBwQfT6Pdt9RhwweuXBoOl96lEWB9RebNo2uKZtj4wcDL30QqXohTS9rToQjao0u9CeYbdrk12dEV7Nrie88Bnfj1LW+NKgRqlbkzFZQfDGUf/suVh9UHt+VBi9fs8WiANXzycKHr7ciINoL6D2blWLg5EDr78PsvQ+k6F31lWaXciy+x2z2yG7qo+FF0ZYeEka8BHXrJBVEQYvSgOOeDF4z9oxWUHwPhDjB+DMgkou1T+2xdEr4zIWJRz2KvyAFPPmdnX5kp5PYLGIQ6C9A1u7VTBy4LpuMvTOwpoMu/y+NmWbNWJXhJfZNcKrKYYV6oeXypPbbg3ZDcZkRcGr4R2tzvAbRCWj/ecu7S6OXhmX9XvR243RKw+HdzS9n3wChdrLIwds2vgBGyy9l9Wgd1ZWmt15ll1l2IUeszhs1n57Ryi89JBrBn54qT1U9HkrIg3+mOy+4uAd1/DO5PitdrdpeGtE79jd3rhM6O12d+LWR/Ody18kcZgXai9AqmkzDzD0qhr0ztJKs3utZVdBMbt92Kzdsd0I72YSXpKGH66/VK105mu7tbP+mCxOagTvW0nFDIxmWg39q4a3VvTqn2VvXJbYns08wdVzNbxHSBzaUXtZHKz2bhg4aps2fsA1ll7l6N2RpnfWVopdvauW3e9bdt3+c7Om3vitE94BK7wkDdLqco3b4NWuIN0aBq+2PBO8mM5h8MbR+Ol4xsWvhlXDm4ne+AMXvUMSvTguU/0ueuUZQOjV4gC52qs22KaNHwCWXnD0qjS9s7jS7CrHLhh255vFpln7bSC8JA0ovCQNK1k65BF+t+YHb1tigzeOMsGL8M4ofD/CpM1GbzzsojcOoje20StFRx3hRXFA7WVxSGmvNG1UAz/Ko1el6Z3NlWZXeewO9ODVOKm3Ckuztn1EhHfzjUYaBn4IK4ldLPsZSZMI3jjG4I3C4K3wfVSnf3VH/Xd/FIXR24bRq22oKHrPetFLtYJBI3ovQe1lcXj0StFe9bBr2rheP8H0MqCGXpWmtyWHpGmVYRcsuzp438uw28fNmmLhHbDCCyS8fGoD2d1mjls8ieC9NkFriCp+8OrXNx4bm+ZveLsn6R/W8AbR+2EbekPl7slHLzyN9OLxv2ruWtJeEgdfexU3bVp7+SHb9jC91/yIopfphQy9rTouzaoMu+Czu3F+sPgUC+92J7w3/sKXBv2fWyh4twHsNg9KioJ30AUvW8NYPErBW+HgHdTwVsenbf7i9UcaXo7eOOLoje4y3mCiNymKXvM881fC0xS90Hf1ZXOtOCyeB/BoRnv5Ia8Yep/w6IUMva05Ls2sDLtdmxy7Lnjld1wgvGqzEV4rDcyuDt7dCq43j51U8AbWkJjg1fBGY9PwsvUx/pky0fu3Sbplmyh6zRPpyJy/8mkRhz4nDp+0k/aqQHv5Idi0Eb3zoSa9rTguza4Mu98pZlepXOGFAV8aADB44fq/2EFFPKngDaxBv9ocvMcR3mha5e/O4URnp4neKN6V27LVjF55JjpkJno9cXjRiEOgvfyYmC/uxXHvjxy95lSbo7dVR6e5ZdhVhl0akmXYlfe5Z4UXpWF9Rhp08GqKzRPsKg7eBxLbruVZg2a3X8PbO00+VbM/qVQQXonejDfYlq3SVhy95smYNx29GyEQhyMvkvbOC7WXHzMAhl7W3hS9ytDbkqPTihJ2vRNrfwzYRXhf7jOdrghvLWmAjRS821THdvMUlZrBa9q1aq416OAleK9tMcBjqqq3tWKiV6W9oc21bDWi1z7dKqFX//rPFYfFIg6svVw9+5Fe9dorf2WatoBeZei9qAqUf2Ltj+q9LLtvmPdOO+GlSxpQGlampEGCt2P7l5x7pYIXr9vxg1faNeVbw/FErAHZTTS8Gv8WXX42GKkY4TXRm/EG5bVsXvTGKoxe83wAd9CtvDl6Q3EAEodPeF4m2mse1UNvrHjNNW3wxI/AP9VG9F5UZdj9vmHXHzSQNCC7V74iq1EarPAqlAZIS4MEL6+QCoMX3zvLwRvp4LXtWgXvXuSsQXV3G2u4NiZ4k2r3rqa+/SIZ7h2NCd5Rjl6EN1H03hrjDcOJ8wYdvW0SvbEKo9c85Z5DmzW9q/LFAbVXvWjEgbSXH7UQiF6A7sWvpUYO3skKdVkzD850KP/EGrGr5ptvEbt93cjuF8IhSYMT3nxpkOD16VVh8Oo8ouBVGl4KXiXWEKdmDb0CL3oHw3tW53gTCB4ZH1Pd/8PwVjh6Ed5+GndhsTfsYm9QHL0ftimO3kSF0Wuf9hpAem30BuJwFYnDEZyXtSO9GL3ysOuJ3v1Oe3HkoLL0XnTlTk7ks/vGW8juiLnNoBVeIOG1wetLgwle74Qxjn2D4L02keD1h7wZa1AOXs3uL/sFXv3n0cZp8HOn9M+XwBu/Hxlv8KQ3PW8w3kDRG1XuDqPXHWo8NZaJXjPsZXG4hMWBtZfrB99AelkcvJGDodeerGjYAZnGFZyccOxa4b3y9leIXTk4RnhRGhy7JA1Awds5xwZviG8qeLld0+waa6B2TaxhzFlDYuHVwRsN9xl47+4ejbvr+i64wcGoV9Nm4I3ecd7gSa/2htPKeoOOXoGXopdatjB6TW1aj5ePuugd4OjNFYdPMHr5YXOB6IWXDL1yL4csvRdlCbt/zGeXpKGdGw0uCl5F0iDsKgpeLQ2rSRo8ckN5SAevadd4yJtI8CozKLPW4OBla/Dg3fVAFFev+t7UjsBzKhobGYs/8OD1vcGTXu0N/nkKHb1/GzlvMC2bF72mvgGwab2LXro9CN5cAcVhBR0pLQ44L7uE6NXRKwd7E9F7vWgvNm00csjQO7UjMHOL2c0MGnSzJsKrg1cf8Bdt64vSIOyqjDSkghdrv/u7vOCNeE7mDXmjYmvw4Y2H+uPuKIA3UhHOo87z04dGxk/TJXNxAK9S1Q+sN4TSm/WGYNSbSMtmo9ceYcDbPNvoXQTWer2eDbV3LWmvjl77QKSXxQEvSMGmDaNX6AV4Qgm9F20N5A8adLNmhZfY3SzfJWlYGUqDdGudkAle2B+0bjZ4bbtWddYwFhVYQ9yWUt67u6tRDry/QbmOorGokkRfXTUcR7Czqp6Lvquis1F8Gj+NYFx2rzfOgzc+7bxBpDepFHjD4LDzhragZePoNXXDYiB6TfQelegVcYBQHACjV47zo0QvWO3Fpo1HDn8FSO+PQJX0FgwadLN2u7CrD7dm9zP5XEaSBsOuSIMJXtgOKXz349UiHr4ueP0hb4E1JOqrtl9LMsqbtNUR3tFKRnpj07GNxqf6Q29QzhtU2LJx9JraDI/A4kz03rHqmIle2OiLw1oUB67LgejdJNq78CW/aUN6ceRA9DaOjBlRucKr2X1l+2Fm90Ugdq06pKXBdmu5wYt/etA+vR+83pDXWsNYaA1Bv5ZUhwPl7e+O46u+NzQleNFmKoOh9I5HVb9jGw29QVo28obhoGXj6LW7Srv+SDp68UMTjmV7NhEHeej11yC9YOhd9rBt2hSZg4wcNL0XfaXYVX1aeDW7X4AywrtZ/QIHa4dkkS8NKtutpYMX1INe+vrBq8QaYrEGDa+zhr6cKW+2X8P3208F3rh2xybeEOV5wy72BuVHr91NoN/66egFil6vZ1NWHDB6+aFb/1nTCyIOWnsVNm0vofZy0+ZGDg2EYsbUfPtfRcKLwUtTMi4OXjNpIGkIxmTp4E29QYWCV9l2LbAGhDewhlB5c/s1VdXfPD941Xvvvk/bUqNjM9LreYOcZFP+vAGjV3H02sIP/YVM9AJFL/ds1nqdOMhjl2zY+s/XH73c0uu0tx211x85lOVVjvCutexqeE+AjHFCaVgddGu5wYs1x/1FcdiuhdaQUt42X3k1vMnZdL9WJ3jj04NVA69Ib5KS3pQ3BC2b27u9IPDmRa/Xs60NxIHr/sv/esmGf25ncVB0jAPtlZEDNm2NpmFmlc9uRngxeGEemJaCCXXSoLu12sGr4V3jx6+0a2QNCnCqCQAAEy1JREFUUcoa0srbnQTKmz9sGDsveGuOG0h69e+GrPT63hCTN3DL5vbr8HrYq/+vKHplXBaIg3dCB97R9PaQOKS019ErTVvjeZhRxc1aNzZrXxwOhZekQQfvEffGeCcN6TFZQfBqduEG75hz8B73rWHMWUNWeasTDRs01YPVsajaXQBvtZf+3pEJxw1RNVd62RsQXusN3LK5fVoGnethd2H0yriMezYFdlwmj577kKYXoxfFIdTeZVZ7pWlrOA0zq6RZU2/dni+8Jyh4rTko1611gj8m+1Jx8HbdoDs976+U4PWtob+m8nrwZocNFwKvjBs8eGtK71jgDRy9rv6gd7OzRvQuCcZlAzZ65eHPXDX3IYreAu19SbmmraygbLOm8oVXpAHUr57+b3mIDd45djpm/6MoeLUtr13r/tbjRdbgw5tS3obBmyO9Hry53uD2RO+ehrdG9G4Cb1ymjtnolcfPgTXPXPWQiEOovUKvesk2bWVlKiW8a0l4jTTAHSuR3Xnq6f/2xg4meB21EwYvftadH7+RWIPA66wh6NfIGvx+ra7wpjo2ll7bsRV5g7cTsBp3dzLRi+MyBa5ns4dS03sVicORy1B7SRxIeyGtvY1kYKaWCK9mNxBeKw1HViK7OnhBtZsDuDoM3qAKg7cdYGHl697fLMGbMygL+7WcYcNU4c0dN3gdW86wjKPX2/yFek8R3hrRK/9tx2UmeuUZ2umHfw2Jw6F3suJA2kv0anFoMAYztER4kd1AeK00vErSgPctgcfNgy4seDW8cMD/u23wFilv4bDBTsrOB978WVmqY8uRXuMNXgHfnTwTvVakHlm8OozeoyZ67VNc107PguKw14lDoL3ctKmZ/DHuDa6M8Kak4SssDe2aXecORcH7ny54qcLgfRYObDwRvG9QgreG8uYOG/LGvG1tQy/oZxlHeIeqf3r/VGW89qA307HlSq93nsLsPFU2eq03UNwWRK88B8budSDicI8Th/ajOdrbYABmdGWEN0caKHj1q2CvpZ1M8HYivFvu2OMHr4YXMgYXKG+co7zpfm1q8OZ3bE56Kynp9Tf1kESri94/nMDoXQ/XTSJ63dHTx5Oid7MvDj0iDqy9RK8Wh0a97rOjRHjXOuGlCqRhHwXv99Til82jCoP3GfeFrm/SFRGH/eDdJq+vX4HyFvRrjYE3t2Pzo9cvwHf/mfKjV+/iJKLXPQ2f7XH0WnHY6okDsPY27GWfLRUIr8qVBnoNvqfZnfekPGhSwSvW8DJQ8B7g4EUCOuHWYBP6fGvI69eaA6/yvSHYwHtiWKc3naNXmwI1pwLvsslErzzPdv6dpY/olvY8cVCh9pY1caWF9wSszEgDBe+8J+HWH9gHTSJ4uV1buLoyTwfvhnUSvKs1vLA2FSsp5W02vIH0hlu27AWoErwSvVXK1A7Xsk0YvfJENwCd28FDtzEtDkdIHNp5XibaW9YkKhRehdKwMi0NEry3/sCXtxqjhtx2bZsN3ic1vPd3pDckZQ3+sCE95h07T3jzB722Y3PekNqkgwe2gIY3jN68lq04es1T3fHjGwRdaE+LwyEtDirU3oa81LOwjPDWkga1+DEKXn3Y7SnSCYJX2rXQGh4keDW7oOF96vbMi5S2hnDYUDDmzYe31qA3t2NLbcr10PNfCK+J3jmdoTfYlq1W9Lpjpem10ZsvDhs8cWjICz07y5s0ILu50iDBC9FiuMk8LgxelQ5e067lWQMGL8IL12S2ZlLWcH7wTuwNqQL45iENr4nejDcURK8Ko9c82yG8kslGb744BNpb1nmULw1HiqRBghduAl8e/OA1YWyDV9o1lWsNyO7PNLzPf7QnJ2maBW/2b9YbuXeZhtdEb8YblNey+dGrwuj1ng/plegtEId3WBzaEd76vrYXRfGrgtLwqpaGX/03HWMqJw0cvAApel3w8p8xeDW8h8G0awc2rPOt4eBrxho0u+0ILwzApTnb1Fh48w7CJeSuGl6OXvKGg48H3lBdZlq2tdjemhMVKhW99ikP6i/Z6N1uD9IWgncOPKPFYS+Jg6YXo7eeL+pFUr40fMUFL7ILFLzbsFuT4AV1s3txUsHbqV93Cl5tDS+bdi1jDfrxAi+xi/AGb53364G6w5t/BDY/CwIvRy/BewzyvGFhGL3r4bpU9JonfR2IXole27OF4nCPLw5lXUCRNKwMpIGOM0pDJnhvDu7wlApesYbDoOFdbdq1bTZ4jTWAB+8AMLy6+ot/bdYD3tyCHfAjYHhfMNFL8ELgDUHLhmHK0Sve4EWvKZ2/r4OLXv0jby6Fxp5NheJwBKN3qq/iRVsYvCtFGlQoDcDdGiy2wQsBvqnglXbtZWcN23Kt4WcO3kslyjS81CXW2tCx84a31k5Dz0oHr/MGJ73aG77I8waOXmI5iF771Fdoer3olZ4NTM9G4qA2izgcQnEo64IrTxqkW9s2R4IXbPAC3Havn76p4KV2bbUMeddJuybWAM4arPLuD+HFPzb45vX4t333Lw5ezxs86T0G3nkKf9Tb4XmDF72mcBpxhYteuneZ+rE9TO054tDY3Z3tlZWGoFtLB++9we9IP3jRGvCV4eANhrx51uDBi+xaeNvXBH9D3Qrg4UcXgQev5w2h9Abe4I96zVk2btls9Jp6ZB5OJLLRe3PQs4XiUP/9vMgqIw2w+DHp1nTwQjp49X/859P2wX7wmnbNWQOzXWANAbyY+B68MHD1Prwith77p7E8dGtHCO8+3xt86c14g2nZlvGoNxO9pubpjZ0H2egFFfZsvjjUY+8u9gqkQYHfreUG73/C094dnrzg5XZtHg15jTV07gutAZw1CAq+NaxIwatr5dtwAVmsm7WRM3yKLQ1v4A2h9OL8xfeGDeGod5PXslH02r+Ol6Sjd0/H5rBnU4E41OO1K0s9jcFrpAGoW9sm7OYGL8CDHk1B8OYNeUNr0KugCF7NrsqHFySadS3gf33rFrVwMAH1S/ilOnNGqei2q5de/bv/1zuuG7Z3c+FVgTew9C418Kq2Dgi9oUbLdiL4ebpZti+M3l9J9NqejYvEQUdvs1/jWVwUvMKueizdrWWD99lg8uAHL7ZrE1uD36+dhVB574T1/1StM7xH4Bvwy1B6d3ThH9LSW8sbFvrTMu/Q2cpE7yETvWDMwYhDWXUs7tZEGlJjstzghSB8FAWvsu3aOjPk3cfwOmuAPOVN9Ws6eB83QEwdXkQ2Lb1hx2ak96ueN9BJtg3hqFdHb2a/99LxkR/yTPTans2sgI1b3Ntby6pX0cE10jCZ4NV1f6f3eA7e7JBXTq+BKG+BNeT1a1orpw7vxB2b5w0EL8hJtqw3cPR6+7zbXRiJlY5e07N5S3T0Nvd1vTiKg9dJg9etFQTv/dC5Er7vPQO3awwv/br1rGEC5V3zVE6/th7uOEc3nTpfeJV67r3TBfDCxr0O3kLp9bzhEMPLLZu3txvoRoRF0Svjss0uevl328bmvqoXTYXdWjAmKwpeDa8fJRy8qsAaJlLeFTugGfAG0rs0V3qPCbwbTPQqjl7vWIGGtzh6U+MyTxzKalB53Zryx2RfqhG8uoH+9h4vkHKsAZw1ZJQ31a/VGDacB7xvTWrc0FUkvSDDspQ3eMeJL3Aojt4rrvHGZQpcz9bkF/TiKm9MprzghZrBq+ENbpZhgjdjDQXKO7lhA/2W/34NeD9cCv2KPoF9EuMGqCW9oTdw9LrCRD1RK3o3g9ezqc0uepv4Ql6UBS54+Xib4IVawbsJz8/5z1JkDbWU14M3b9hwwfAisj68taU31xuCXaMqjt45YfQectHbxJfxYq05FxS8nwMsbPdvUCbBK/AG1uDDexa8fg2aCy9LL3jS63vDwcfFG8KdApbZIHoPuo0sjt4mvoQXcxUGL3jBuy4TvBrev7zgP48Eb86gLKO8Dl4oGvNOCd7ccYPr2F7IGZZx9Pr7s4F/ALm86MWaKHrLalpNJnjXdGaCd+gvLxzoDt5NaKyhSHknGDbUA95a44Zi6aXoDfYENmwwW+JFL78Tc6LobdbrVhaV5Eg2eJ91wXs9wvvtOUHwangXh3ZngrdQeQuHDeGk7LzgzZ+VqZyOLVd6MXr9fdgD9+DHUQbRK8k7ieht1mtWlqnJBS9ZA6wNgpeNw3+upyajvNlhQ+GY92G4JXnplv6FUdKl860dKjtV7wSD3vOU3uBIbHwU4J5s9EIQvXaUm4ne5r1mZdmaVPCKNWwGCl7g4H1Er1hy/afBs/0sUN4ceLP9Wr3gnUTH5ktveBA2LNqg4eXo3bDFh1dNKnqb9GKVla4awZtu1xYCwnug+8QaDt5tGt45vwxTBwqVt6XwBtIbbPDjMK40vBy94EcvQGpaVhC9zXqlysqp4uDNzsnYGhbDq8DBCxpeuHd16gmnF7yh9AY1B38mx0300o0Ccls2VRy9zXmNyiqqiYJX2rXQGm59EDh4uzS8cMn/pJ8zsIZw2NAUeG3H5rwhvYmXAMIr0bux46eBN9zp5W+N6G3G61NWzZoweLldU3nWgMGr4X3kjkzbkglef9iQO+Y9H3jfKhj0qlxvyNu0S8BEb9obVH70HkxHb1NenLImrHTwrguD17Rrh/OsAYMX4V2ZnXYWWcOEY94CeGsOegu8Ib1NK754jfiT6K3pDX70Qhi9jX5FyjqPSgWvPUExRwevbdeg+0SuNSC7nRpe+L85eTRZ5T1PeCchvdlNURtB4AXjDdXAG8DOGyRjwUzLwugta1pVOnjdCYq1HLxDbA0cvMYaiIL/keAleDuzBkFP31R4czcA8DNgYAUIvQjvCy/43lAQvXZaZqO3ca9CWRdYmeAleHXwanjBtWuv4tU4njV0qNUGXs0uwXvpEwUvcOPhzf1rX3qW/4YDfvQehC2BN/xU4PVHvZZeP3obc/TLmmKlg1fatc3OGtY4a+hxswYPXmSX4K0RUVc3BN6CXcI3Yhp4OXpD6dXe8H6+N2RPVGD0NuK4l1WXygQvt2uQbw1dzho6PXg1uyv49f8Altd4tesGb0H1dGpwi+A13vD4xN7gRW9dD3ZZdS8/eOfwnCxlDQ8WWIMHLzh4//Ew3PLFygn+zvOGt/bzdR3c2Akg8EKPpTeQ3pQ3dPwUUqPeg5zQNnrrdYTLamAFwcvtmnLWgFf8FlpDCK/OVQPvFrijsxkv/32X028GAy+E3uBLb8YbzKh3iz/qddHb+G0vqy7lBa9t1w47a1gCtazBwYvBG8ALfM1hQ4reij8ffHh/PXlvgMJRr5yoKGvmVBC83pDXWENPaA2wWRUor2YXrp0DPrz3rMBzFHfWCYhjt/2jWgfX8luADbxd3/01WG9Iwwvw2qHQG973vCHVskHjftzKalz5wTvE1kDBW2QNv3XW8KUAXgrePXdAGl4datfQuuXnv3Fv/VapV3vP9KluSMN7Dk44bxDpXWfgBWgDCLzhoO8NFL0peOt/ZMtqQnHw2naN4L01sIaO0BrwTtRev5ZWXthcAC99zBDAFTcd2QEr+ZHRS3e3LRwfH1frP9ULd54ZV/Ftq47C0O/+0ntKqWoRvJdCjvT25EovesMW9Iaq8YZw1MstW6tfg7IuuDh4XbsWWAPCm7WGGv0aB++ZmzoaAC+iCGnpzXRsGW+Qk2wZb5CWrdXHv6yplbRr+dbgwetZg6e8OfDes6IB8D4DofQWd2zoDYH0FnpDq498WfUoCl7F1vAgWUOPtYZQeSGtvIhlQb9WJ3hP1ujYfj2h9Io3vE/e0PFT/tBQit6yZktx8CrfGrqcNaSVV+AFN2yAFTn9Gl0UCTD3guEdOT0yorLwal0BO24Q6XXw+tLL3vC45w2Ko7fVx7us+pa0a0XWkFVegAmHDfWAd4Jxw0TSG3oDR29Zs7CKrKFIedVkhw0d5w1v7yTHDaqW9OZ5Q6uPcVkNKyi0hmLl9eDFL+cNG/Ad6U/oX+7wlR0mtHPgVauO/vXVyQf08ZdZeGXcEMA7gfRab6gab2j18S2rseWCN20NOcor/ZpW3kbD+0wIL9iOLVd6w2GZeEOrj2xZzSgJXpUzKCuEF/9cOOatI7xhx5aFNz0sUyZ6y7poSoI3VF7wlRcKhw0NgrfWuMGXXvCll6O31UezrKbXRMqrag8b6gVv3qzsRKpjqyG9rT6KZbWqJqG8hcOG1Jj3/OAtHvRmOrZa0tvq41dWa6tzUsqb068Vn6O4ZMst8NXv3N22WsNbWf9p1+VQOaUmPEsxyY7NSW+rj1xZ06IC5S3s1xoLrz9uqN2xoTe0+oiVNZ0qsAY13eBVoTeUVVa6QmtQ6WFDK+DFji2I3lYfo7KmcaWtIT1s8Me89YE3d9B7Iq9ja/WxKWsmVMYa/GFDzpj3AuAtHvTmdmytPiJlzayaSHmLx7xF8E4w6C2Q3lYfh7Jmak1KeS8c3gmkt9V7X9bMrz0tgLfV+1zWrKoNTYK31ftZ1uytxsHb6j0r6+KpusFbVlmtq8MXAG9ZZZVVVllllVVWWWWVVVZZZZVVVllllVVWWWWVVVZZZZVVVllllVVWWWWVVVZZZZVVVlllYf1/t3suynw3xco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 descr="http://sphotos.ak.fbcdn.net/hphotos-ak-ash2/hs060.ash2/36381_128220543887030_100000972564718_128202_189987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762000"/>
            <a:ext cx="4390390" cy="553604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514600" y="-76200"/>
            <a:ext cx="7772400" cy="1470025"/>
          </a:xfrm>
        </p:spPr>
        <p:txBody>
          <a:bodyPr/>
          <a:lstStyle/>
          <a:p>
            <a:r>
              <a:rPr lang="en-US" b="1" dirty="0" smtClean="0"/>
              <a:t>Thanks!</a:t>
            </a:r>
            <a:endParaRPr lang="en-US" b="1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33400" y="6172200"/>
            <a:ext cx="8305800" cy="2209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Hopkins 2010 Class, Teaching Team and Intern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s4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999" y="381000"/>
            <a:ext cx="7792949" cy="6248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0" y="1"/>
            <a:ext cx="502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16s RNA tree</a:t>
            </a:r>
            <a:endParaRPr lang="en-US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5486400" y="3276600"/>
            <a:ext cx="15119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2010-HA8H</a:t>
            </a:r>
            <a:endParaRPr lang="en-US" sz="2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4038600"/>
            <a:ext cx="1568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6">
                    <a:lumMod val="75000"/>
                  </a:schemeClr>
                </a:solidFill>
              </a:rPr>
              <a:t>2009-PA16E</a:t>
            </a:r>
            <a:endParaRPr lang="en-US" sz="2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0" y="5360313"/>
            <a:ext cx="14254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75000"/>
                  </a:schemeClr>
                </a:solidFill>
              </a:rPr>
              <a:t>2010-PA1E</a:t>
            </a:r>
            <a:endParaRPr lang="en-US" sz="2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0" y="5867400"/>
            <a:ext cx="147187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accent3">
                    <a:lumMod val="50000"/>
                  </a:schemeClr>
                </a:solidFill>
              </a:rPr>
              <a:t>2009-HA7E</a:t>
            </a:r>
            <a:endParaRPr lang="en-US" sz="22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714</Words>
  <Application>Microsoft Office PowerPoint</Application>
  <PresentationFormat>On-screen Show (4:3)</PresentationFormat>
  <Paragraphs>253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Vibrio Genomes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recA upstream 10-20 kb </vt:lpstr>
      <vt:lpstr>Slide 19</vt:lpstr>
      <vt:lpstr>recA upsteam 30 – 40 kb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Thanks!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Holly</dc:creator>
  <cp:lastModifiedBy>Holly</cp:lastModifiedBy>
  <cp:revision>138</cp:revision>
  <dcterms:created xsi:type="dcterms:W3CDTF">2010-07-23T09:28:52Z</dcterms:created>
  <dcterms:modified xsi:type="dcterms:W3CDTF">2010-07-23T19:22:08Z</dcterms:modified>
</cp:coreProperties>
</file>