
<file path=[Content_Types].xml><?xml version="1.0" encoding="utf-8"?>
<Types xmlns="http://schemas.openxmlformats.org/package/2006/content-types">
  <Override PartName="/ppt/slides/slide18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9.xml" ContentType="application/vnd.openxmlformats-officedocument.presentationml.slide+xml"/>
  <Override PartName="/ppt/slides/slide14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5.xml" ContentType="application/vnd.openxmlformats-officedocument.presentationml.slide+xml"/>
  <Default Extension="rels" ContentType="application/vnd.openxmlformats-package.relationships+xml"/>
  <Override PartName="/ppt/slides/slide10.xml" ContentType="application/vnd.openxmlformats-officedocument.presentationml.slide+xml"/>
  <Override PartName="/ppt/slideLayouts/slideLayout5.xml" ContentType="application/vnd.openxmlformats-officedocument.presentationml.slideLayout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Default Extension="jpeg" ContentType="image/jpeg"/>
  <Override PartName="/docProps/app.xml" ContentType="application/vnd.openxmlformats-officedocument.extended-properties+xml"/>
  <Override PartName="/ppt/theme/theme2.xml" ContentType="application/vnd.openxmlformats-officedocument.theme+xml"/>
  <Override PartName="/ppt/slideLayouts/slideLayout1.xml" ContentType="application/vnd.openxmlformats-officedocument.presentationml.slideLayout+xml"/>
  <Override PartName="/ppt/slides/slide22.xml" ContentType="application/vnd.openxmlformats-officedocument.presentationml.slide+xml"/>
  <Default Extension="xml" ContentType="application/xml"/>
  <Override PartName="/ppt/slides/slide19.xml" ContentType="application/vnd.openxmlformats-officedocument.presentationml.slide+xml"/>
  <Override PartName="/ppt/notesSlides/notesSlide5.xml" ContentType="application/vnd.openxmlformats-officedocument.presentationml.notesSlide+xml"/>
  <Override PartName="/ppt/tableStyles.xml" ContentType="application/vnd.openxmlformats-officedocument.presentationml.tableStyles+xml"/>
  <Override PartName="/ppt/slides/slide15.xml" ContentType="application/vnd.openxmlformats-officedocument.presentationml.slid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slides/slide6.xml" ContentType="application/vnd.openxmlformats-officedocument.presentationml.slide+xml"/>
  <Override PartName="/docProps/core.xml" ContentType="application/vnd.openxmlformats-package.core-properties+xml"/>
  <Override PartName="/ppt/slides/slide11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Default Extension="png" ContentType="image/png"/>
  <Override PartName="/ppt/slideLayouts/slideLayout2.xml" ContentType="application/vnd.openxmlformats-officedocument.presentationml.slideLayout+xml"/>
  <Default Extension="pdf" ContentType="application/pdf"/>
  <Override PartName="/ppt/notesSlides/notesSlide6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7.xml" ContentType="application/vnd.openxmlformats-officedocument.presentationml.slide+xml"/>
  <Override PartName="/ppt/charts/chart2.xml" ContentType="application/vnd.openxmlformats-officedocument.drawingml.chart+xml"/>
  <Override PartName="/ppt/presentation.xml" ContentType="application/vnd.openxmlformats-officedocument.presentationml.presentation.main+xml"/>
  <Override PartName="/ppt/slides/slide12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20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slides/slide13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s/slide21.xml" ContentType="application/vnd.openxmlformats-officedocument.presentationml.slide+xml"/>
  <Default Extension="bin" ContentType="application/vnd.openxmlformats-officedocument.presentationml.printerSettings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notesMasterIdLst>
    <p:notesMasterId r:id="rId24"/>
  </p:notesMasterIdLst>
  <p:sldIdLst>
    <p:sldId id="268" r:id="rId2"/>
    <p:sldId id="269" r:id="rId3"/>
    <p:sldId id="264" r:id="rId4"/>
    <p:sldId id="266" r:id="rId5"/>
    <p:sldId id="273" r:id="rId6"/>
    <p:sldId id="279" r:id="rId7"/>
    <p:sldId id="278" r:id="rId8"/>
    <p:sldId id="274" r:id="rId9"/>
    <p:sldId id="275" r:id="rId10"/>
    <p:sldId id="260" r:id="rId11"/>
    <p:sldId id="262" r:id="rId12"/>
    <p:sldId id="276" r:id="rId13"/>
    <p:sldId id="263" r:id="rId14"/>
    <p:sldId id="259" r:id="rId15"/>
    <p:sldId id="258" r:id="rId16"/>
    <p:sldId id="257" r:id="rId17"/>
    <p:sldId id="280" r:id="rId18"/>
    <p:sldId id="282" r:id="rId19"/>
    <p:sldId id="277" r:id="rId20"/>
    <p:sldId id="281" r:id="rId21"/>
    <p:sldId id="283" r:id="rId22"/>
    <p:sldId id="284" r:id="rId2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lrMru>
    <a:srgbClr val="B8FCA5"/>
    <a:srgbClr val="0648FF"/>
    <a:srgbClr val="FB016E"/>
    <a:srgbClr val="232BFF"/>
    <a:srgbClr val="38FF4A"/>
    <a:srgbClr val="FEA150"/>
    <a:srgbClr val="FC2F17"/>
    <a:srgbClr val="62B4FE"/>
    <a:srgbClr val="FC3722"/>
    <a:srgbClr val="28FF8A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>
    <p:restoredLeft sz="22398" autoAdjust="0"/>
    <p:restoredTop sz="85635" autoAdjust="0"/>
  </p:normalViewPr>
  <p:slideViewPr>
    <p:cSldViewPr snapToGrid="0">
      <p:cViewPr>
        <p:scale>
          <a:sx n="100" d="100"/>
          <a:sy n="100" d="100"/>
        </p:scale>
        <p:origin x="-2264" y="-8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notesMaster" Target="notesMasters/notesMaster1.xml"/><Relationship Id="rId25" Type="http://schemas.openxmlformats.org/officeDocument/2006/relationships/printerSettings" Target="printerSettings/printerSettings1.bin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MBHD:Users:rentexinc:Desktop:rarefaction:2011:CALIFORNIA2011.rarefaction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MBHD:Users:rentexinc:Desktop:rarefaction:California:CALIFORNIA.Rarefaction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2"/>
  <c:chart>
    <c:title>
      <c:tx>
        <c:rich>
          <a:bodyPr/>
          <a:lstStyle/>
          <a:p>
            <a:pPr>
              <a:defRPr sz="1400" b="0"/>
            </a:pPr>
            <a:r>
              <a:rPr lang="en-US" sz="1400" b="0" dirty="0" smtClean="0"/>
              <a:t>California </a:t>
            </a:r>
            <a:r>
              <a:rPr lang="en-US" sz="1400" b="0" dirty="0"/>
              <a:t>2011</a:t>
            </a:r>
          </a:p>
        </c:rich>
      </c:tx>
      <c:layout>
        <c:manualLayout>
          <c:xMode val="edge"/>
          <c:yMode val="edge"/>
          <c:x val="0.344518520006428"/>
          <c:y val="0.0"/>
        </c:manualLayout>
      </c:layout>
    </c:title>
    <c:plotArea>
      <c:layout/>
      <c:scatterChart>
        <c:scatterStyle val="smoothMarker"/>
        <c:ser>
          <c:idx val="1"/>
          <c:order val="0"/>
          <c:tx>
            <c:v>1%</c:v>
          </c:tx>
          <c:marker>
            <c:symbol val="none"/>
          </c:marker>
          <c:xVal>
            <c:numRef>
              <c:f>'CALIFORNIA2011.phylip.an.rarefa'!$A$2:$A$80</c:f>
              <c:numCache>
                <c:formatCode>General</c:formatCode>
                <c:ptCount val="79"/>
                <c:pt idx="0">
                  <c:v>1.0</c:v>
                </c:pt>
                <c:pt idx="1">
                  <c:v>2.0</c:v>
                </c:pt>
                <c:pt idx="2">
                  <c:v>3.0</c:v>
                </c:pt>
                <c:pt idx="3">
                  <c:v>4.0</c:v>
                </c:pt>
                <c:pt idx="4">
                  <c:v>5.0</c:v>
                </c:pt>
                <c:pt idx="5">
                  <c:v>6.0</c:v>
                </c:pt>
                <c:pt idx="6">
                  <c:v>7.0</c:v>
                </c:pt>
                <c:pt idx="7">
                  <c:v>8.0</c:v>
                </c:pt>
                <c:pt idx="8">
                  <c:v>9.0</c:v>
                </c:pt>
                <c:pt idx="9">
                  <c:v>10.0</c:v>
                </c:pt>
                <c:pt idx="10">
                  <c:v>11.0</c:v>
                </c:pt>
                <c:pt idx="11">
                  <c:v>12.0</c:v>
                </c:pt>
                <c:pt idx="12">
                  <c:v>13.0</c:v>
                </c:pt>
                <c:pt idx="13">
                  <c:v>14.0</c:v>
                </c:pt>
                <c:pt idx="14">
                  <c:v>15.0</c:v>
                </c:pt>
                <c:pt idx="15">
                  <c:v>16.0</c:v>
                </c:pt>
                <c:pt idx="16">
                  <c:v>17.0</c:v>
                </c:pt>
                <c:pt idx="17">
                  <c:v>18.0</c:v>
                </c:pt>
                <c:pt idx="18">
                  <c:v>19.0</c:v>
                </c:pt>
                <c:pt idx="19">
                  <c:v>20.0</c:v>
                </c:pt>
                <c:pt idx="20">
                  <c:v>21.0</c:v>
                </c:pt>
                <c:pt idx="21">
                  <c:v>22.0</c:v>
                </c:pt>
                <c:pt idx="22">
                  <c:v>23.0</c:v>
                </c:pt>
                <c:pt idx="23">
                  <c:v>24.0</c:v>
                </c:pt>
                <c:pt idx="24">
                  <c:v>25.0</c:v>
                </c:pt>
                <c:pt idx="25">
                  <c:v>26.0</c:v>
                </c:pt>
                <c:pt idx="26">
                  <c:v>27.0</c:v>
                </c:pt>
                <c:pt idx="27">
                  <c:v>28.0</c:v>
                </c:pt>
                <c:pt idx="28">
                  <c:v>29.0</c:v>
                </c:pt>
                <c:pt idx="29">
                  <c:v>30.0</c:v>
                </c:pt>
                <c:pt idx="30">
                  <c:v>31.0</c:v>
                </c:pt>
                <c:pt idx="31">
                  <c:v>32.0</c:v>
                </c:pt>
                <c:pt idx="32">
                  <c:v>33.0</c:v>
                </c:pt>
                <c:pt idx="33">
                  <c:v>34.0</c:v>
                </c:pt>
                <c:pt idx="34">
                  <c:v>35.0</c:v>
                </c:pt>
                <c:pt idx="35">
                  <c:v>36.0</c:v>
                </c:pt>
                <c:pt idx="36">
                  <c:v>37.0</c:v>
                </c:pt>
                <c:pt idx="37">
                  <c:v>38.0</c:v>
                </c:pt>
                <c:pt idx="38">
                  <c:v>39.0</c:v>
                </c:pt>
                <c:pt idx="39">
                  <c:v>40.0</c:v>
                </c:pt>
                <c:pt idx="40">
                  <c:v>41.0</c:v>
                </c:pt>
                <c:pt idx="41">
                  <c:v>42.0</c:v>
                </c:pt>
                <c:pt idx="42">
                  <c:v>43.0</c:v>
                </c:pt>
                <c:pt idx="43">
                  <c:v>44.0</c:v>
                </c:pt>
                <c:pt idx="44">
                  <c:v>45.0</c:v>
                </c:pt>
                <c:pt idx="45">
                  <c:v>46.0</c:v>
                </c:pt>
                <c:pt idx="46">
                  <c:v>47.0</c:v>
                </c:pt>
                <c:pt idx="47">
                  <c:v>48.0</c:v>
                </c:pt>
                <c:pt idx="48">
                  <c:v>49.0</c:v>
                </c:pt>
                <c:pt idx="49">
                  <c:v>50.0</c:v>
                </c:pt>
                <c:pt idx="50">
                  <c:v>51.0</c:v>
                </c:pt>
                <c:pt idx="51">
                  <c:v>52.0</c:v>
                </c:pt>
                <c:pt idx="52">
                  <c:v>53.0</c:v>
                </c:pt>
                <c:pt idx="53">
                  <c:v>54.0</c:v>
                </c:pt>
                <c:pt idx="54">
                  <c:v>55.0</c:v>
                </c:pt>
                <c:pt idx="55">
                  <c:v>56.0</c:v>
                </c:pt>
                <c:pt idx="56">
                  <c:v>57.0</c:v>
                </c:pt>
                <c:pt idx="57">
                  <c:v>58.0</c:v>
                </c:pt>
                <c:pt idx="58">
                  <c:v>59.0</c:v>
                </c:pt>
                <c:pt idx="59">
                  <c:v>60.0</c:v>
                </c:pt>
                <c:pt idx="60">
                  <c:v>61.0</c:v>
                </c:pt>
                <c:pt idx="61">
                  <c:v>62.0</c:v>
                </c:pt>
                <c:pt idx="62">
                  <c:v>63.0</c:v>
                </c:pt>
                <c:pt idx="63">
                  <c:v>64.0</c:v>
                </c:pt>
                <c:pt idx="64">
                  <c:v>65.0</c:v>
                </c:pt>
                <c:pt idx="65">
                  <c:v>66.0</c:v>
                </c:pt>
                <c:pt idx="66">
                  <c:v>67.0</c:v>
                </c:pt>
                <c:pt idx="67">
                  <c:v>68.0</c:v>
                </c:pt>
                <c:pt idx="68">
                  <c:v>69.0</c:v>
                </c:pt>
                <c:pt idx="69">
                  <c:v>70.0</c:v>
                </c:pt>
                <c:pt idx="70">
                  <c:v>71.0</c:v>
                </c:pt>
                <c:pt idx="71">
                  <c:v>72.0</c:v>
                </c:pt>
                <c:pt idx="72">
                  <c:v>73.0</c:v>
                </c:pt>
                <c:pt idx="73">
                  <c:v>74.0</c:v>
                </c:pt>
                <c:pt idx="74">
                  <c:v>75.0</c:v>
                </c:pt>
                <c:pt idx="75">
                  <c:v>76.0</c:v>
                </c:pt>
                <c:pt idx="76">
                  <c:v>77.0</c:v>
                </c:pt>
                <c:pt idx="77">
                  <c:v>78.0</c:v>
                </c:pt>
                <c:pt idx="78">
                  <c:v>79.0</c:v>
                </c:pt>
              </c:numCache>
            </c:numRef>
          </c:xVal>
          <c:yVal>
            <c:numRef>
              <c:f>'CALIFORNIA2011.phylip.an.rarefa'!$E$2:$E$80</c:f>
              <c:numCache>
                <c:formatCode>General</c:formatCode>
                <c:ptCount val="79"/>
                <c:pt idx="0">
                  <c:v>1.0</c:v>
                </c:pt>
                <c:pt idx="1">
                  <c:v>1.902</c:v>
                </c:pt>
                <c:pt idx="2">
                  <c:v>2.758</c:v>
                </c:pt>
                <c:pt idx="3">
                  <c:v>3.543</c:v>
                </c:pt>
                <c:pt idx="4">
                  <c:v>4.286</c:v>
                </c:pt>
                <c:pt idx="5">
                  <c:v>4.972</c:v>
                </c:pt>
                <c:pt idx="6">
                  <c:v>5.639</c:v>
                </c:pt>
                <c:pt idx="7">
                  <c:v>6.274</c:v>
                </c:pt>
                <c:pt idx="8">
                  <c:v>6.835</c:v>
                </c:pt>
                <c:pt idx="9">
                  <c:v>7.383999999999999</c:v>
                </c:pt>
                <c:pt idx="10">
                  <c:v>7.91</c:v>
                </c:pt>
                <c:pt idx="11">
                  <c:v>8.407</c:v>
                </c:pt>
                <c:pt idx="12">
                  <c:v>8.911</c:v>
                </c:pt>
                <c:pt idx="13">
                  <c:v>9.389</c:v>
                </c:pt>
                <c:pt idx="14">
                  <c:v>9.833</c:v>
                </c:pt>
                <c:pt idx="15">
                  <c:v>10.259</c:v>
                </c:pt>
                <c:pt idx="16">
                  <c:v>10.688</c:v>
                </c:pt>
                <c:pt idx="17">
                  <c:v>11.089</c:v>
                </c:pt>
                <c:pt idx="18">
                  <c:v>11.482</c:v>
                </c:pt>
                <c:pt idx="19">
                  <c:v>11.865</c:v>
                </c:pt>
                <c:pt idx="20">
                  <c:v>12.239</c:v>
                </c:pt>
                <c:pt idx="21">
                  <c:v>12.594</c:v>
                </c:pt>
                <c:pt idx="22">
                  <c:v>12.912</c:v>
                </c:pt>
                <c:pt idx="23">
                  <c:v>13.263</c:v>
                </c:pt>
                <c:pt idx="24">
                  <c:v>13.58</c:v>
                </c:pt>
                <c:pt idx="25">
                  <c:v>13.916</c:v>
                </c:pt>
                <c:pt idx="26">
                  <c:v>14.226</c:v>
                </c:pt>
                <c:pt idx="27">
                  <c:v>14.55</c:v>
                </c:pt>
                <c:pt idx="28">
                  <c:v>14.869</c:v>
                </c:pt>
                <c:pt idx="29">
                  <c:v>15.158</c:v>
                </c:pt>
                <c:pt idx="30">
                  <c:v>15.429</c:v>
                </c:pt>
                <c:pt idx="31">
                  <c:v>15.69</c:v>
                </c:pt>
                <c:pt idx="32">
                  <c:v>15.961</c:v>
                </c:pt>
                <c:pt idx="33">
                  <c:v>16.208</c:v>
                </c:pt>
                <c:pt idx="34">
                  <c:v>16.49</c:v>
                </c:pt>
                <c:pt idx="35">
                  <c:v>16.776</c:v>
                </c:pt>
                <c:pt idx="36">
                  <c:v>17.014</c:v>
                </c:pt>
                <c:pt idx="37">
                  <c:v>17.291</c:v>
                </c:pt>
                <c:pt idx="38">
                  <c:v>17.547</c:v>
                </c:pt>
                <c:pt idx="39">
                  <c:v>17.776</c:v>
                </c:pt>
                <c:pt idx="40">
                  <c:v>17.996</c:v>
                </c:pt>
                <c:pt idx="41">
                  <c:v>18.221</c:v>
                </c:pt>
                <c:pt idx="42">
                  <c:v>18.43</c:v>
                </c:pt>
                <c:pt idx="43">
                  <c:v>18.633</c:v>
                </c:pt>
                <c:pt idx="44">
                  <c:v>18.864</c:v>
                </c:pt>
                <c:pt idx="45">
                  <c:v>19.096</c:v>
                </c:pt>
                <c:pt idx="46">
                  <c:v>19.309</c:v>
                </c:pt>
                <c:pt idx="47">
                  <c:v>19.519</c:v>
                </c:pt>
                <c:pt idx="48">
                  <c:v>19.742</c:v>
                </c:pt>
                <c:pt idx="49">
                  <c:v>19.956</c:v>
                </c:pt>
                <c:pt idx="50">
                  <c:v>20.147</c:v>
                </c:pt>
                <c:pt idx="51">
                  <c:v>20.344</c:v>
                </c:pt>
                <c:pt idx="52">
                  <c:v>20.532</c:v>
                </c:pt>
                <c:pt idx="53">
                  <c:v>20.737</c:v>
                </c:pt>
                <c:pt idx="54">
                  <c:v>20.924</c:v>
                </c:pt>
                <c:pt idx="55">
                  <c:v>21.098</c:v>
                </c:pt>
                <c:pt idx="56">
                  <c:v>21.276</c:v>
                </c:pt>
                <c:pt idx="57">
                  <c:v>21.485</c:v>
                </c:pt>
                <c:pt idx="58">
                  <c:v>21.684</c:v>
                </c:pt>
                <c:pt idx="59">
                  <c:v>21.86</c:v>
                </c:pt>
                <c:pt idx="60">
                  <c:v>22.035</c:v>
                </c:pt>
                <c:pt idx="61">
                  <c:v>22.207</c:v>
                </c:pt>
                <c:pt idx="62">
                  <c:v>22.399</c:v>
                </c:pt>
                <c:pt idx="63">
                  <c:v>22.572</c:v>
                </c:pt>
                <c:pt idx="64">
                  <c:v>22.74</c:v>
                </c:pt>
                <c:pt idx="65">
                  <c:v>22.908</c:v>
                </c:pt>
                <c:pt idx="66">
                  <c:v>23.047</c:v>
                </c:pt>
                <c:pt idx="67">
                  <c:v>23.23</c:v>
                </c:pt>
                <c:pt idx="68">
                  <c:v>23.381</c:v>
                </c:pt>
                <c:pt idx="69">
                  <c:v>23.547</c:v>
                </c:pt>
                <c:pt idx="70">
                  <c:v>23.701</c:v>
                </c:pt>
                <c:pt idx="71">
                  <c:v>23.866</c:v>
                </c:pt>
                <c:pt idx="72">
                  <c:v>24.052</c:v>
                </c:pt>
                <c:pt idx="73">
                  <c:v>24.202</c:v>
                </c:pt>
                <c:pt idx="74">
                  <c:v>24.367</c:v>
                </c:pt>
                <c:pt idx="75">
                  <c:v>24.527</c:v>
                </c:pt>
                <c:pt idx="76">
                  <c:v>24.694</c:v>
                </c:pt>
                <c:pt idx="77">
                  <c:v>24.857</c:v>
                </c:pt>
                <c:pt idx="78">
                  <c:v>25.0</c:v>
                </c:pt>
              </c:numCache>
            </c:numRef>
          </c:yVal>
          <c:smooth val="1"/>
        </c:ser>
        <c:ser>
          <c:idx val="2"/>
          <c:order val="1"/>
          <c:tx>
            <c:v>2%</c:v>
          </c:tx>
          <c:marker>
            <c:symbol val="none"/>
          </c:marker>
          <c:xVal>
            <c:numRef>
              <c:f>'CALIFORNIA2011.phylip.an.rarefa'!$A$2:$A$80</c:f>
              <c:numCache>
                <c:formatCode>General</c:formatCode>
                <c:ptCount val="79"/>
                <c:pt idx="0">
                  <c:v>1.0</c:v>
                </c:pt>
                <c:pt idx="1">
                  <c:v>2.0</c:v>
                </c:pt>
                <c:pt idx="2">
                  <c:v>3.0</c:v>
                </c:pt>
                <c:pt idx="3">
                  <c:v>4.0</c:v>
                </c:pt>
                <c:pt idx="4">
                  <c:v>5.0</c:v>
                </c:pt>
                <c:pt idx="5">
                  <c:v>6.0</c:v>
                </c:pt>
                <c:pt idx="6">
                  <c:v>7.0</c:v>
                </c:pt>
                <c:pt idx="7">
                  <c:v>8.0</c:v>
                </c:pt>
                <c:pt idx="8">
                  <c:v>9.0</c:v>
                </c:pt>
                <c:pt idx="9">
                  <c:v>10.0</c:v>
                </c:pt>
                <c:pt idx="10">
                  <c:v>11.0</c:v>
                </c:pt>
                <c:pt idx="11">
                  <c:v>12.0</c:v>
                </c:pt>
                <c:pt idx="12">
                  <c:v>13.0</c:v>
                </c:pt>
                <c:pt idx="13">
                  <c:v>14.0</c:v>
                </c:pt>
                <c:pt idx="14">
                  <c:v>15.0</c:v>
                </c:pt>
                <c:pt idx="15">
                  <c:v>16.0</c:v>
                </c:pt>
                <c:pt idx="16">
                  <c:v>17.0</c:v>
                </c:pt>
                <c:pt idx="17">
                  <c:v>18.0</c:v>
                </c:pt>
                <c:pt idx="18">
                  <c:v>19.0</c:v>
                </c:pt>
                <c:pt idx="19">
                  <c:v>20.0</c:v>
                </c:pt>
                <c:pt idx="20">
                  <c:v>21.0</c:v>
                </c:pt>
                <c:pt idx="21">
                  <c:v>22.0</c:v>
                </c:pt>
                <c:pt idx="22">
                  <c:v>23.0</c:v>
                </c:pt>
                <c:pt idx="23">
                  <c:v>24.0</c:v>
                </c:pt>
                <c:pt idx="24">
                  <c:v>25.0</c:v>
                </c:pt>
                <c:pt idx="25">
                  <c:v>26.0</c:v>
                </c:pt>
                <c:pt idx="26">
                  <c:v>27.0</c:v>
                </c:pt>
                <c:pt idx="27">
                  <c:v>28.0</c:v>
                </c:pt>
                <c:pt idx="28">
                  <c:v>29.0</c:v>
                </c:pt>
                <c:pt idx="29">
                  <c:v>30.0</c:v>
                </c:pt>
                <c:pt idx="30">
                  <c:v>31.0</c:v>
                </c:pt>
                <c:pt idx="31">
                  <c:v>32.0</c:v>
                </c:pt>
                <c:pt idx="32">
                  <c:v>33.0</c:v>
                </c:pt>
                <c:pt idx="33">
                  <c:v>34.0</c:v>
                </c:pt>
                <c:pt idx="34">
                  <c:v>35.0</c:v>
                </c:pt>
                <c:pt idx="35">
                  <c:v>36.0</c:v>
                </c:pt>
                <c:pt idx="36">
                  <c:v>37.0</c:v>
                </c:pt>
                <c:pt idx="37">
                  <c:v>38.0</c:v>
                </c:pt>
                <c:pt idx="38">
                  <c:v>39.0</c:v>
                </c:pt>
                <c:pt idx="39">
                  <c:v>40.0</c:v>
                </c:pt>
                <c:pt idx="40">
                  <c:v>41.0</c:v>
                </c:pt>
                <c:pt idx="41">
                  <c:v>42.0</c:v>
                </c:pt>
                <c:pt idx="42">
                  <c:v>43.0</c:v>
                </c:pt>
                <c:pt idx="43">
                  <c:v>44.0</c:v>
                </c:pt>
                <c:pt idx="44">
                  <c:v>45.0</c:v>
                </c:pt>
                <c:pt idx="45">
                  <c:v>46.0</c:v>
                </c:pt>
                <c:pt idx="46">
                  <c:v>47.0</c:v>
                </c:pt>
                <c:pt idx="47">
                  <c:v>48.0</c:v>
                </c:pt>
                <c:pt idx="48">
                  <c:v>49.0</c:v>
                </c:pt>
                <c:pt idx="49">
                  <c:v>50.0</c:v>
                </c:pt>
                <c:pt idx="50">
                  <c:v>51.0</c:v>
                </c:pt>
                <c:pt idx="51">
                  <c:v>52.0</c:v>
                </c:pt>
                <c:pt idx="52">
                  <c:v>53.0</c:v>
                </c:pt>
                <c:pt idx="53">
                  <c:v>54.0</c:v>
                </c:pt>
                <c:pt idx="54">
                  <c:v>55.0</c:v>
                </c:pt>
                <c:pt idx="55">
                  <c:v>56.0</c:v>
                </c:pt>
                <c:pt idx="56">
                  <c:v>57.0</c:v>
                </c:pt>
                <c:pt idx="57">
                  <c:v>58.0</c:v>
                </c:pt>
                <c:pt idx="58">
                  <c:v>59.0</c:v>
                </c:pt>
                <c:pt idx="59">
                  <c:v>60.0</c:v>
                </c:pt>
                <c:pt idx="60">
                  <c:v>61.0</c:v>
                </c:pt>
                <c:pt idx="61">
                  <c:v>62.0</c:v>
                </c:pt>
                <c:pt idx="62">
                  <c:v>63.0</c:v>
                </c:pt>
                <c:pt idx="63">
                  <c:v>64.0</c:v>
                </c:pt>
                <c:pt idx="64">
                  <c:v>65.0</c:v>
                </c:pt>
                <c:pt idx="65">
                  <c:v>66.0</c:v>
                </c:pt>
                <c:pt idx="66">
                  <c:v>67.0</c:v>
                </c:pt>
                <c:pt idx="67">
                  <c:v>68.0</c:v>
                </c:pt>
                <c:pt idx="68">
                  <c:v>69.0</c:v>
                </c:pt>
                <c:pt idx="69">
                  <c:v>70.0</c:v>
                </c:pt>
                <c:pt idx="70">
                  <c:v>71.0</c:v>
                </c:pt>
                <c:pt idx="71">
                  <c:v>72.0</c:v>
                </c:pt>
                <c:pt idx="72">
                  <c:v>73.0</c:v>
                </c:pt>
                <c:pt idx="73">
                  <c:v>74.0</c:v>
                </c:pt>
                <c:pt idx="74">
                  <c:v>75.0</c:v>
                </c:pt>
                <c:pt idx="75">
                  <c:v>76.0</c:v>
                </c:pt>
                <c:pt idx="76">
                  <c:v>77.0</c:v>
                </c:pt>
                <c:pt idx="77">
                  <c:v>78.0</c:v>
                </c:pt>
                <c:pt idx="78">
                  <c:v>79.0</c:v>
                </c:pt>
              </c:numCache>
            </c:numRef>
          </c:xVal>
          <c:yVal>
            <c:numRef>
              <c:f>'CALIFORNIA2011.phylip.an.rarefa'!$H$2:$H$80</c:f>
              <c:numCache>
                <c:formatCode>General</c:formatCode>
                <c:ptCount val="79"/>
                <c:pt idx="0">
                  <c:v>1.0</c:v>
                </c:pt>
                <c:pt idx="1">
                  <c:v>1.793</c:v>
                </c:pt>
                <c:pt idx="2">
                  <c:v>2.454</c:v>
                </c:pt>
                <c:pt idx="3">
                  <c:v>2.985</c:v>
                </c:pt>
                <c:pt idx="4">
                  <c:v>3.434</c:v>
                </c:pt>
                <c:pt idx="5">
                  <c:v>3.851999999999998</c:v>
                </c:pt>
                <c:pt idx="6">
                  <c:v>4.204</c:v>
                </c:pt>
                <c:pt idx="7">
                  <c:v>4.552</c:v>
                </c:pt>
                <c:pt idx="8">
                  <c:v>4.873</c:v>
                </c:pt>
                <c:pt idx="9">
                  <c:v>5.156</c:v>
                </c:pt>
                <c:pt idx="10">
                  <c:v>5.44</c:v>
                </c:pt>
                <c:pt idx="11">
                  <c:v>5.696999999999996</c:v>
                </c:pt>
                <c:pt idx="12">
                  <c:v>5.942</c:v>
                </c:pt>
                <c:pt idx="13">
                  <c:v>6.151</c:v>
                </c:pt>
                <c:pt idx="14">
                  <c:v>6.373</c:v>
                </c:pt>
                <c:pt idx="15">
                  <c:v>6.581</c:v>
                </c:pt>
                <c:pt idx="16">
                  <c:v>6.788</c:v>
                </c:pt>
                <c:pt idx="17">
                  <c:v>6.976</c:v>
                </c:pt>
                <c:pt idx="18">
                  <c:v>7.167999999999991</c:v>
                </c:pt>
                <c:pt idx="19">
                  <c:v>7.346999999999999</c:v>
                </c:pt>
                <c:pt idx="20">
                  <c:v>7.496</c:v>
                </c:pt>
                <c:pt idx="21">
                  <c:v>7.665999999999993</c:v>
                </c:pt>
                <c:pt idx="22">
                  <c:v>7.816999999999997</c:v>
                </c:pt>
                <c:pt idx="23">
                  <c:v>7.96</c:v>
                </c:pt>
                <c:pt idx="24">
                  <c:v>8.098000000000001</c:v>
                </c:pt>
                <c:pt idx="25">
                  <c:v>8.215</c:v>
                </c:pt>
                <c:pt idx="26">
                  <c:v>8.363</c:v>
                </c:pt>
                <c:pt idx="27">
                  <c:v>8.474</c:v>
                </c:pt>
                <c:pt idx="28">
                  <c:v>8.613</c:v>
                </c:pt>
                <c:pt idx="29">
                  <c:v>8.739999999999998</c:v>
                </c:pt>
                <c:pt idx="30">
                  <c:v>8.852</c:v>
                </c:pt>
                <c:pt idx="31">
                  <c:v>8.974</c:v>
                </c:pt>
                <c:pt idx="32">
                  <c:v>9.061</c:v>
                </c:pt>
                <c:pt idx="33">
                  <c:v>9.165</c:v>
                </c:pt>
                <c:pt idx="34">
                  <c:v>9.274</c:v>
                </c:pt>
                <c:pt idx="35">
                  <c:v>9.375</c:v>
                </c:pt>
                <c:pt idx="36">
                  <c:v>9.467</c:v>
                </c:pt>
                <c:pt idx="37">
                  <c:v>9.556</c:v>
                </c:pt>
                <c:pt idx="38">
                  <c:v>9.639999999999998</c:v>
                </c:pt>
                <c:pt idx="39">
                  <c:v>9.740999999999997</c:v>
                </c:pt>
                <c:pt idx="40">
                  <c:v>9.818</c:v>
                </c:pt>
                <c:pt idx="41">
                  <c:v>9.914</c:v>
                </c:pt>
                <c:pt idx="42">
                  <c:v>10.008</c:v>
                </c:pt>
                <c:pt idx="43">
                  <c:v>10.086</c:v>
                </c:pt>
                <c:pt idx="44">
                  <c:v>10.165</c:v>
                </c:pt>
                <c:pt idx="45">
                  <c:v>10.239</c:v>
                </c:pt>
                <c:pt idx="46">
                  <c:v>10.306</c:v>
                </c:pt>
                <c:pt idx="47">
                  <c:v>10.372</c:v>
                </c:pt>
                <c:pt idx="48">
                  <c:v>10.435</c:v>
                </c:pt>
                <c:pt idx="49">
                  <c:v>10.51</c:v>
                </c:pt>
                <c:pt idx="50">
                  <c:v>10.569</c:v>
                </c:pt>
                <c:pt idx="51">
                  <c:v>10.635</c:v>
                </c:pt>
                <c:pt idx="52">
                  <c:v>10.693</c:v>
                </c:pt>
                <c:pt idx="53">
                  <c:v>10.762</c:v>
                </c:pt>
                <c:pt idx="54">
                  <c:v>10.813</c:v>
                </c:pt>
                <c:pt idx="55">
                  <c:v>10.87</c:v>
                </c:pt>
                <c:pt idx="56">
                  <c:v>10.927</c:v>
                </c:pt>
                <c:pt idx="57">
                  <c:v>10.988</c:v>
                </c:pt>
                <c:pt idx="58">
                  <c:v>11.05</c:v>
                </c:pt>
                <c:pt idx="59">
                  <c:v>11.112</c:v>
                </c:pt>
                <c:pt idx="60">
                  <c:v>11.17</c:v>
                </c:pt>
                <c:pt idx="61">
                  <c:v>11.224</c:v>
                </c:pt>
                <c:pt idx="62">
                  <c:v>11.269</c:v>
                </c:pt>
                <c:pt idx="63">
                  <c:v>11.32</c:v>
                </c:pt>
                <c:pt idx="64">
                  <c:v>11.369</c:v>
                </c:pt>
                <c:pt idx="65">
                  <c:v>11.426</c:v>
                </c:pt>
                <c:pt idx="66">
                  <c:v>11.464</c:v>
                </c:pt>
                <c:pt idx="67">
                  <c:v>11.509</c:v>
                </c:pt>
                <c:pt idx="68">
                  <c:v>11.559</c:v>
                </c:pt>
                <c:pt idx="69">
                  <c:v>11.609</c:v>
                </c:pt>
                <c:pt idx="70">
                  <c:v>11.667</c:v>
                </c:pt>
                <c:pt idx="71">
                  <c:v>11.718</c:v>
                </c:pt>
                <c:pt idx="72">
                  <c:v>11.749</c:v>
                </c:pt>
                <c:pt idx="73">
                  <c:v>11.786</c:v>
                </c:pt>
                <c:pt idx="74">
                  <c:v>11.822</c:v>
                </c:pt>
                <c:pt idx="75">
                  <c:v>11.862</c:v>
                </c:pt>
                <c:pt idx="76">
                  <c:v>11.909</c:v>
                </c:pt>
                <c:pt idx="77">
                  <c:v>11.961</c:v>
                </c:pt>
                <c:pt idx="78">
                  <c:v>12.0</c:v>
                </c:pt>
              </c:numCache>
            </c:numRef>
          </c:yVal>
          <c:smooth val="1"/>
        </c:ser>
        <c:ser>
          <c:idx val="3"/>
          <c:order val="2"/>
          <c:tx>
            <c:v>3%</c:v>
          </c:tx>
          <c:marker>
            <c:symbol val="none"/>
          </c:marker>
          <c:xVal>
            <c:numRef>
              <c:f>'CALIFORNIA2011.phylip.an.rarefa'!$A$2:$A$80</c:f>
              <c:numCache>
                <c:formatCode>General</c:formatCode>
                <c:ptCount val="79"/>
                <c:pt idx="0">
                  <c:v>1.0</c:v>
                </c:pt>
                <c:pt idx="1">
                  <c:v>2.0</c:v>
                </c:pt>
                <c:pt idx="2">
                  <c:v>3.0</c:v>
                </c:pt>
                <c:pt idx="3">
                  <c:v>4.0</c:v>
                </c:pt>
                <c:pt idx="4">
                  <c:v>5.0</c:v>
                </c:pt>
                <c:pt idx="5">
                  <c:v>6.0</c:v>
                </c:pt>
                <c:pt idx="6">
                  <c:v>7.0</c:v>
                </c:pt>
                <c:pt idx="7">
                  <c:v>8.0</c:v>
                </c:pt>
                <c:pt idx="8">
                  <c:v>9.0</c:v>
                </c:pt>
                <c:pt idx="9">
                  <c:v>10.0</c:v>
                </c:pt>
                <c:pt idx="10">
                  <c:v>11.0</c:v>
                </c:pt>
                <c:pt idx="11">
                  <c:v>12.0</c:v>
                </c:pt>
                <c:pt idx="12">
                  <c:v>13.0</c:v>
                </c:pt>
                <c:pt idx="13">
                  <c:v>14.0</c:v>
                </c:pt>
                <c:pt idx="14">
                  <c:v>15.0</c:v>
                </c:pt>
                <c:pt idx="15">
                  <c:v>16.0</c:v>
                </c:pt>
                <c:pt idx="16">
                  <c:v>17.0</c:v>
                </c:pt>
                <c:pt idx="17">
                  <c:v>18.0</c:v>
                </c:pt>
                <c:pt idx="18">
                  <c:v>19.0</c:v>
                </c:pt>
                <c:pt idx="19">
                  <c:v>20.0</c:v>
                </c:pt>
                <c:pt idx="20">
                  <c:v>21.0</c:v>
                </c:pt>
                <c:pt idx="21">
                  <c:v>22.0</c:v>
                </c:pt>
                <c:pt idx="22">
                  <c:v>23.0</c:v>
                </c:pt>
                <c:pt idx="23">
                  <c:v>24.0</c:v>
                </c:pt>
                <c:pt idx="24">
                  <c:v>25.0</c:v>
                </c:pt>
                <c:pt idx="25">
                  <c:v>26.0</c:v>
                </c:pt>
                <c:pt idx="26">
                  <c:v>27.0</c:v>
                </c:pt>
                <c:pt idx="27">
                  <c:v>28.0</c:v>
                </c:pt>
                <c:pt idx="28">
                  <c:v>29.0</c:v>
                </c:pt>
                <c:pt idx="29">
                  <c:v>30.0</c:v>
                </c:pt>
                <c:pt idx="30">
                  <c:v>31.0</c:v>
                </c:pt>
                <c:pt idx="31">
                  <c:v>32.0</c:v>
                </c:pt>
                <c:pt idx="32">
                  <c:v>33.0</c:v>
                </c:pt>
                <c:pt idx="33">
                  <c:v>34.0</c:v>
                </c:pt>
                <c:pt idx="34">
                  <c:v>35.0</c:v>
                </c:pt>
                <c:pt idx="35">
                  <c:v>36.0</c:v>
                </c:pt>
                <c:pt idx="36">
                  <c:v>37.0</c:v>
                </c:pt>
                <c:pt idx="37">
                  <c:v>38.0</c:v>
                </c:pt>
                <c:pt idx="38">
                  <c:v>39.0</c:v>
                </c:pt>
                <c:pt idx="39">
                  <c:v>40.0</c:v>
                </c:pt>
                <c:pt idx="40">
                  <c:v>41.0</c:v>
                </c:pt>
                <c:pt idx="41">
                  <c:v>42.0</c:v>
                </c:pt>
                <c:pt idx="42">
                  <c:v>43.0</c:v>
                </c:pt>
                <c:pt idx="43">
                  <c:v>44.0</c:v>
                </c:pt>
                <c:pt idx="44">
                  <c:v>45.0</c:v>
                </c:pt>
                <c:pt idx="45">
                  <c:v>46.0</c:v>
                </c:pt>
                <c:pt idx="46">
                  <c:v>47.0</c:v>
                </c:pt>
                <c:pt idx="47">
                  <c:v>48.0</c:v>
                </c:pt>
                <c:pt idx="48">
                  <c:v>49.0</c:v>
                </c:pt>
                <c:pt idx="49">
                  <c:v>50.0</c:v>
                </c:pt>
                <c:pt idx="50">
                  <c:v>51.0</c:v>
                </c:pt>
                <c:pt idx="51">
                  <c:v>52.0</c:v>
                </c:pt>
                <c:pt idx="52">
                  <c:v>53.0</c:v>
                </c:pt>
                <c:pt idx="53">
                  <c:v>54.0</c:v>
                </c:pt>
                <c:pt idx="54">
                  <c:v>55.0</c:v>
                </c:pt>
                <c:pt idx="55">
                  <c:v>56.0</c:v>
                </c:pt>
                <c:pt idx="56">
                  <c:v>57.0</c:v>
                </c:pt>
                <c:pt idx="57">
                  <c:v>58.0</c:v>
                </c:pt>
                <c:pt idx="58">
                  <c:v>59.0</c:v>
                </c:pt>
                <c:pt idx="59">
                  <c:v>60.0</c:v>
                </c:pt>
                <c:pt idx="60">
                  <c:v>61.0</c:v>
                </c:pt>
                <c:pt idx="61">
                  <c:v>62.0</c:v>
                </c:pt>
                <c:pt idx="62">
                  <c:v>63.0</c:v>
                </c:pt>
                <c:pt idx="63">
                  <c:v>64.0</c:v>
                </c:pt>
                <c:pt idx="64">
                  <c:v>65.0</c:v>
                </c:pt>
                <c:pt idx="65">
                  <c:v>66.0</c:v>
                </c:pt>
                <c:pt idx="66">
                  <c:v>67.0</c:v>
                </c:pt>
                <c:pt idx="67">
                  <c:v>68.0</c:v>
                </c:pt>
                <c:pt idx="68">
                  <c:v>69.0</c:v>
                </c:pt>
                <c:pt idx="69">
                  <c:v>70.0</c:v>
                </c:pt>
                <c:pt idx="70">
                  <c:v>71.0</c:v>
                </c:pt>
                <c:pt idx="71">
                  <c:v>72.0</c:v>
                </c:pt>
                <c:pt idx="72">
                  <c:v>73.0</c:v>
                </c:pt>
                <c:pt idx="73">
                  <c:v>74.0</c:v>
                </c:pt>
                <c:pt idx="74">
                  <c:v>75.0</c:v>
                </c:pt>
                <c:pt idx="75">
                  <c:v>76.0</c:v>
                </c:pt>
                <c:pt idx="76">
                  <c:v>77.0</c:v>
                </c:pt>
                <c:pt idx="77">
                  <c:v>78.0</c:v>
                </c:pt>
                <c:pt idx="78">
                  <c:v>79.0</c:v>
                </c:pt>
              </c:numCache>
            </c:numRef>
          </c:xVal>
          <c:yVal>
            <c:numRef>
              <c:f>'CALIFORNIA2011.phylip.an.rarefa'!$K$2:$K$80</c:f>
              <c:numCache>
                <c:formatCode>General</c:formatCode>
                <c:ptCount val="79"/>
                <c:pt idx="0">
                  <c:v>1.0</c:v>
                </c:pt>
                <c:pt idx="1">
                  <c:v>1.801</c:v>
                </c:pt>
                <c:pt idx="2">
                  <c:v>2.413</c:v>
                </c:pt>
                <c:pt idx="3">
                  <c:v>2.922</c:v>
                </c:pt>
                <c:pt idx="4">
                  <c:v>3.365</c:v>
                </c:pt>
                <c:pt idx="5">
                  <c:v>3.762</c:v>
                </c:pt>
                <c:pt idx="6">
                  <c:v>4.146</c:v>
                </c:pt>
                <c:pt idx="7">
                  <c:v>4.471</c:v>
                </c:pt>
                <c:pt idx="8">
                  <c:v>4.759</c:v>
                </c:pt>
                <c:pt idx="9">
                  <c:v>5.045</c:v>
                </c:pt>
                <c:pt idx="10">
                  <c:v>5.303999999999998</c:v>
                </c:pt>
                <c:pt idx="11">
                  <c:v>5.535</c:v>
                </c:pt>
                <c:pt idx="12">
                  <c:v>5.758</c:v>
                </c:pt>
                <c:pt idx="13">
                  <c:v>5.979</c:v>
                </c:pt>
                <c:pt idx="14">
                  <c:v>6.188</c:v>
                </c:pt>
                <c:pt idx="15">
                  <c:v>6.374</c:v>
                </c:pt>
                <c:pt idx="16">
                  <c:v>6.568</c:v>
                </c:pt>
                <c:pt idx="17">
                  <c:v>6.743</c:v>
                </c:pt>
                <c:pt idx="18">
                  <c:v>6.909</c:v>
                </c:pt>
                <c:pt idx="19">
                  <c:v>7.053</c:v>
                </c:pt>
                <c:pt idx="20">
                  <c:v>7.205</c:v>
                </c:pt>
                <c:pt idx="21">
                  <c:v>7.34</c:v>
                </c:pt>
                <c:pt idx="22">
                  <c:v>7.466</c:v>
                </c:pt>
                <c:pt idx="23">
                  <c:v>7.591</c:v>
                </c:pt>
                <c:pt idx="24">
                  <c:v>7.713</c:v>
                </c:pt>
                <c:pt idx="25">
                  <c:v>7.842</c:v>
                </c:pt>
                <c:pt idx="26">
                  <c:v>7.977</c:v>
                </c:pt>
                <c:pt idx="27">
                  <c:v>8.079</c:v>
                </c:pt>
                <c:pt idx="28">
                  <c:v>8.188000000000001</c:v>
                </c:pt>
                <c:pt idx="29">
                  <c:v>8.293999999999998</c:v>
                </c:pt>
                <c:pt idx="30">
                  <c:v>8.39</c:v>
                </c:pt>
                <c:pt idx="31">
                  <c:v>8.483</c:v>
                </c:pt>
                <c:pt idx="32">
                  <c:v>8.584</c:v>
                </c:pt>
                <c:pt idx="33">
                  <c:v>8.686</c:v>
                </c:pt>
                <c:pt idx="34">
                  <c:v>8.771000000000001</c:v>
                </c:pt>
                <c:pt idx="35">
                  <c:v>8.856</c:v>
                </c:pt>
                <c:pt idx="36">
                  <c:v>8.942</c:v>
                </c:pt>
                <c:pt idx="37">
                  <c:v>9.025</c:v>
                </c:pt>
                <c:pt idx="38">
                  <c:v>9.109</c:v>
                </c:pt>
                <c:pt idx="39">
                  <c:v>9.196</c:v>
                </c:pt>
                <c:pt idx="40">
                  <c:v>9.269</c:v>
                </c:pt>
                <c:pt idx="41">
                  <c:v>9.35</c:v>
                </c:pt>
                <c:pt idx="42">
                  <c:v>9.424</c:v>
                </c:pt>
                <c:pt idx="43">
                  <c:v>9.49</c:v>
                </c:pt>
                <c:pt idx="44">
                  <c:v>9.564</c:v>
                </c:pt>
                <c:pt idx="45">
                  <c:v>9.627999999999998</c:v>
                </c:pt>
                <c:pt idx="46">
                  <c:v>9.686</c:v>
                </c:pt>
                <c:pt idx="47">
                  <c:v>9.742000000000001</c:v>
                </c:pt>
                <c:pt idx="48">
                  <c:v>9.813</c:v>
                </c:pt>
                <c:pt idx="49">
                  <c:v>9.866</c:v>
                </c:pt>
                <c:pt idx="50">
                  <c:v>9.923</c:v>
                </c:pt>
                <c:pt idx="51">
                  <c:v>9.972</c:v>
                </c:pt>
                <c:pt idx="52">
                  <c:v>10.033</c:v>
                </c:pt>
                <c:pt idx="53">
                  <c:v>10.08</c:v>
                </c:pt>
                <c:pt idx="54">
                  <c:v>10.132</c:v>
                </c:pt>
                <c:pt idx="55">
                  <c:v>10.189</c:v>
                </c:pt>
                <c:pt idx="56">
                  <c:v>10.248</c:v>
                </c:pt>
                <c:pt idx="57">
                  <c:v>10.286</c:v>
                </c:pt>
                <c:pt idx="58">
                  <c:v>10.322</c:v>
                </c:pt>
                <c:pt idx="59">
                  <c:v>10.37</c:v>
                </c:pt>
                <c:pt idx="60">
                  <c:v>10.415</c:v>
                </c:pt>
                <c:pt idx="61">
                  <c:v>10.463</c:v>
                </c:pt>
                <c:pt idx="62">
                  <c:v>10.508</c:v>
                </c:pt>
                <c:pt idx="63">
                  <c:v>10.555</c:v>
                </c:pt>
                <c:pt idx="64">
                  <c:v>10.586</c:v>
                </c:pt>
                <c:pt idx="65">
                  <c:v>10.624</c:v>
                </c:pt>
                <c:pt idx="66">
                  <c:v>10.661</c:v>
                </c:pt>
                <c:pt idx="67">
                  <c:v>10.689</c:v>
                </c:pt>
                <c:pt idx="68">
                  <c:v>10.726</c:v>
                </c:pt>
                <c:pt idx="69">
                  <c:v>10.759</c:v>
                </c:pt>
                <c:pt idx="70">
                  <c:v>10.781</c:v>
                </c:pt>
                <c:pt idx="71">
                  <c:v>10.811</c:v>
                </c:pt>
                <c:pt idx="72">
                  <c:v>10.836</c:v>
                </c:pt>
                <c:pt idx="73">
                  <c:v>10.859</c:v>
                </c:pt>
                <c:pt idx="74">
                  <c:v>10.884</c:v>
                </c:pt>
                <c:pt idx="75">
                  <c:v>10.909</c:v>
                </c:pt>
                <c:pt idx="76">
                  <c:v>10.938</c:v>
                </c:pt>
                <c:pt idx="77">
                  <c:v>10.968</c:v>
                </c:pt>
                <c:pt idx="78">
                  <c:v>11.0</c:v>
                </c:pt>
              </c:numCache>
            </c:numRef>
          </c:yVal>
          <c:smooth val="1"/>
        </c:ser>
        <c:ser>
          <c:idx val="4"/>
          <c:order val="3"/>
          <c:tx>
            <c:v>10%</c:v>
          </c:tx>
          <c:marker>
            <c:symbol val="none"/>
          </c:marker>
          <c:xVal>
            <c:numRef>
              <c:f>'CALIFORNIA2011.phylip.an.rarefa'!$A$2:$A$80</c:f>
              <c:numCache>
                <c:formatCode>General</c:formatCode>
                <c:ptCount val="79"/>
                <c:pt idx="0">
                  <c:v>1.0</c:v>
                </c:pt>
                <c:pt idx="1">
                  <c:v>2.0</c:v>
                </c:pt>
                <c:pt idx="2">
                  <c:v>3.0</c:v>
                </c:pt>
                <c:pt idx="3">
                  <c:v>4.0</c:v>
                </c:pt>
                <c:pt idx="4">
                  <c:v>5.0</c:v>
                </c:pt>
                <c:pt idx="5">
                  <c:v>6.0</c:v>
                </c:pt>
                <c:pt idx="6">
                  <c:v>7.0</c:v>
                </c:pt>
                <c:pt idx="7">
                  <c:v>8.0</c:v>
                </c:pt>
                <c:pt idx="8">
                  <c:v>9.0</c:v>
                </c:pt>
                <c:pt idx="9">
                  <c:v>10.0</c:v>
                </c:pt>
                <c:pt idx="10">
                  <c:v>11.0</c:v>
                </c:pt>
                <c:pt idx="11">
                  <c:v>12.0</c:v>
                </c:pt>
                <c:pt idx="12">
                  <c:v>13.0</c:v>
                </c:pt>
                <c:pt idx="13">
                  <c:v>14.0</c:v>
                </c:pt>
                <c:pt idx="14">
                  <c:v>15.0</c:v>
                </c:pt>
                <c:pt idx="15">
                  <c:v>16.0</c:v>
                </c:pt>
                <c:pt idx="16">
                  <c:v>17.0</c:v>
                </c:pt>
                <c:pt idx="17">
                  <c:v>18.0</c:v>
                </c:pt>
                <c:pt idx="18">
                  <c:v>19.0</c:v>
                </c:pt>
                <c:pt idx="19">
                  <c:v>20.0</c:v>
                </c:pt>
                <c:pt idx="20">
                  <c:v>21.0</c:v>
                </c:pt>
                <c:pt idx="21">
                  <c:v>22.0</c:v>
                </c:pt>
                <c:pt idx="22">
                  <c:v>23.0</c:v>
                </c:pt>
                <c:pt idx="23">
                  <c:v>24.0</c:v>
                </c:pt>
                <c:pt idx="24">
                  <c:v>25.0</c:v>
                </c:pt>
                <c:pt idx="25">
                  <c:v>26.0</c:v>
                </c:pt>
                <c:pt idx="26">
                  <c:v>27.0</c:v>
                </c:pt>
                <c:pt idx="27">
                  <c:v>28.0</c:v>
                </c:pt>
                <c:pt idx="28">
                  <c:v>29.0</c:v>
                </c:pt>
                <c:pt idx="29">
                  <c:v>30.0</c:v>
                </c:pt>
                <c:pt idx="30">
                  <c:v>31.0</c:v>
                </c:pt>
                <c:pt idx="31">
                  <c:v>32.0</c:v>
                </c:pt>
                <c:pt idx="32">
                  <c:v>33.0</c:v>
                </c:pt>
                <c:pt idx="33">
                  <c:v>34.0</c:v>
                </c:pt>
                <c:pt idx="34">
                  <c:v>35.0</c:v>
                </c:pt>
                <c:pt idx="35">
                  <c:v>36.0</c:v>
                </c:pt>
                <c:pt idx="36">
                  <c:v>37.0</c:v>
                </c:pt>
                <c:pt idx="37">
                  <c:v>38.0</c:v>
                </c:pt>
                <c:pt idx="38">
                  <c:v>39.0</c:v>
                </c:pt>
                <c:pt idx="39">
                  <c:v>40.0</c:v>
                </c:pt>
                <c:pt idx="40">
                  <c:v>41.0</c:v>
                </c:pt>
                <c:pt idx="41">
                  <c:v>42.0</c:v>
                </c:pt>
                <c:pt idx="42">
                  <c:v>43.0</c:v>
                </c:pt>
                <c:pt idx="43">
                  <c:v>44.0</c:v>
                </c:pt>
                <c:pt idx="44">
                  <c:v>45.0</c:v>
                </c:pt>
                <c:pt idx="45">
                  <c:v>46.0</c:v>
                </c:pt>
                <c:pt idx="46">
                  <c:v>47.0</c:v>
                </c:pt>
                <c:pt idx="47">
                  <c:v>48.0</c:v>
                </c:pt>
                <c:pt idx="48">
                  <c:v>49.0</c:v>
                </c:pt>
                <c:pt idx="49">
                  <c:v>50.0</c:v>
                </c:pt>
                <c:pt idx="50">
                  <c:v>51.0</c:v>
                </c:pt>
                <c:pt idx="51">
                  <c:v>52.0</c:v>
                </c:pt>
                <c:pt idx="52">
                  <c:v>53.0</c:v>
                </c:pt>
                <c:pt idx="53">
                  <c:v>54.0</c:v>
                </c:pt>
                <c:pt idx="54">
                  <c:v>55.0</c:v>
                </c:pt>
                <c:pt idx="55">
                  <c:v>56.0</c:v>
                </c:pt>
                <c:pt idx="56">
                  <c:v>57.0</c:v>
                </c:pt>
                <c:pt idx="57">
                  <c:v>58.0</c:v>
                </c:pt>
                <c:pt idx="58">
                  <c:v>59.0</c:v>
                </c:pt>
                <c:pt idx="59">
                  <c:v>60.0</c:v>
                </c:pt>
                <c:pt idx="60">
                  <c:v>61.0</c:v>
                </c:pt>
                <c:pt idx="61">
                  <c:v>62.0</c:v>
                </c:pt>
                <c:pt idx="62">
                  <c:v>63.0</c:v>
                </c:pt>
                <c:pt idx="63">
                  <c:v>64.0</c:v>
                </c:pt>
                <c:pt idx="64">
                  <c:v>65.0</c:v>
                </c:pt>
                <c:pt idx="65">
                  <c:v>66.0</c:v>
                </c:pt>
                <c:pt idx="66">
                  <c:v>67.0</c:v>
                </c:pt>
                <c:pt idx="67">
                  <c:v>68.0</c:v>
                </c:pt>
                <c:pt idx="68">
                  <c:v>69.0</c:v>
                </c:pt>
                <c:pt idx="69">
                  <c:v>70.0</c:v>
                </c:pt>
                <c:pt idx="70">
                  <c:v>71.0</c:v>
                </c:pt>
                <c:pt idx="71">
                  <c:v>72.0</c:v>
                </c:pt>
                <c:pt idx="72">
                  <c:v>73.0</c:v>
                </c:pt>
                <c:pt idx="73">
                  <c:v>74.0</c:v>
                </c:pt>
                <c:pt idx="74">
                  <c:v>75.0</c:v>
                </c:pt>
                <c:pt idx="75">
                  <c:v>76.0</c:v>
                </c:pt>
                <c:pt idx="76">
                  <c:v>77.0</c:v>
                </c:pt>
                <c:pt idx="77">
                  <c:v>78.0</c:v>
                </c:pt>
                <c:pt idx="78">
                  <c:v>79.0</c:v>
                </c:pt>
              </c:numCache>
            </c:numRef>
          </c:xVal>
          <c:yVal>
            <c:numRef>
              <c:f>'CALIFORNIA2011.phylip.an.rarefa'!$AC$2:$AC$80</c:f>
              <c:numCache>
                <c:formatCode>General</c:formatCode>
                <c:ptCount val="79"/>
                <c:pt idx="0">
                  <c:v>1.0</c:v>
                </c:pt>
                <c:pt idx="1">
                  <c:v>1.069</c:v>
                </c:pt>
                <c:pt idx="2">
                  <c:v>1.094</c:v>
                </c:pt>
                <c:pt idx="3">
                  <c:v>1.136</c:v>
                </c:pt>
                <c:pt idx="4">
                  <c:v>1.166</c:v>
                </c:pt>
                <c:pt idx="5">
                  <c:v>1.202</c:v>
                </c:pt>
                <c:pt idx="6">
                  <c:v>1.229</c:v>
                </c:pt>
                <c:pt idx="7">
                  <c:v>1.259</c:v>
                </c:pt>
                <c:pt idx="8">
                  <c:v>1.284</c:v>
                </c:pt>
                <c:pt idx="9">
                  <c:v>1.315</c:v>
                </c:pt>
                <c:pt idx="10">
                  <c:v>1.357</c:v>
                </c:pt>
                <c:pt idx="11">
                  <c:v>1.379</c:v>
                </c:pt>
                <c:pt idx="12">
                  <c:v>1.406</c:v>
                </c:pt>
                <c:pt idx="13">
                  <c:v>1.433</c:v>
                </c:pt>
                <c:pt idx="14">
                  <c:v>1.445</c:v>
                </c:pt>
                <c:pt idx="15">
                  <c:v>1.469</c:v>
                </c:pt>
                <c:pt idx="16">
                  <c:v>1.498</c:v>
                </c:pt>
                <c:pt idx="17">
                  <c:v>1.527</c:v>
                </c:pt>
                <c:pt idx="18">
                  <c:v>1.548</c:v>
                </c:pt>
                <c:pt idx="19">
                  <c:v>1.578</c:v>
                </c:pt>
                <c:pt idx="20">
                  <c:v>1.605</c:v>
                </c:pt>
                <c:pt idx="21">
                  <c:v>1.621</c:v>
                </c:pt>
                <c:pt idx="22">
                  <c:v>1.644</c:v>
                </c:pt>
                <c:pt idx="23">
                  <c:v>1.667</c:v>
                </c:pt>
                <c:pt idx="24">
                  <c:v>1.691</c:v>
                </c:pt>
                <c:pt idx="25">
                  <c:v>1.712</c:v>
                </c:pt>
                <c:pt idx="26">
                  <c:v>1.729</c:v>
                </c:pt>
                <c:pt idx="27">
                  <c:v>1.747</c:v>
                </c:pt>
                <c:pt idx="28">
                  <c:v>1.763</c:v>
                </c:pt>
                <c:pt idx="29">
                  <c:v>1.775</c:v>
                </c:pt>
                <c:pt idx="30">
                  <c:v>1.788</c:v>
                </c:pt>
                <c:pt idx="31">
                  <c:v>1.8</c:v>
                </c:pt>
                <c:pt idx="32">
                  <c:v>1.809</c:v>
                </c:pt>
                <c:pt idx="33">
                  <c:v>1.824</c:v>
                </c:pt>
                <c:pt idx="34">
                  <c:v>1.836</c:v>
                </c:pt>
                <c:pt idx="35">
                  <c:v>1.853</c:v>
                </c:pt>
                <c:pt idx="36">
                  <c:v>1.863</c:v>
                </c:pt>
                <c:pt idx="37">
                  <c:v>1.872</c:v>
                </c:pt>
                <c:pt idx="38">
                  <c:v>1.883</c:v>
                </c:pt>
                <c:pt idx="39">
                  <c:v>1.891</c:v>
                </c:pt>
                <c:pt idx="40">
                  <c:v>1.897</c:v>
                </c:pt>
                <c:pt idx="41">
                  <c:v>1.901</c:v>
                </c:pt>
                <c:pt idx="42">
                  <c:v>1.909</c:v>
                </c:pt>
                <c:pt idx="43">
                  <c:v>1.92</c:v>
                </c:pt>
                <c:pt idx="44">
                  <c:v>1.929</c:v>
                </c:pt>
                <c:pt idx="45">
                  <c:v>1.933</c:v>
                </c:pt>
                <c:pt idx="46">
                  <c:v>1.935</c:v>
                </c:pt>
                <c:pt idx="47">
                  <c:v>1.938</c:v>
                </c:pt>
                <c:pt idx="48">
                  <c:v>1.948</c:v>
                </c:pt>
                <c:pt idx="49">
                  <c:v>1.949</c:v>
                </c:pt>
                <c:pt idx="50">
                  <c:v>1.952</c:v>
                </c:pt>
                <c:pt idx="51">
                  <c:v>1.956</c:v>
                </c:pt>
                <c:pt idx="52">
                  <c:v>1.961</c:v>
                </c:pt>
                <c:pt idx="53">
                  <c:v>1.966</c:v>
                </c:pt>
                <c:pt idx="54">
                  <c:v>1.97</c:v>
                </c:pt>
                <c:pt idx="55">
                  <c:v>1.972</c:v>
                </c:pt>
                <c:pt idx="56">
                  <c:v>1.976</c:v>
                </c:pt>
                <c:pt idx="57">
                  <c:v>1.979</c:v>
                </c:pt>
                <c:pt idx="58">
                  <c:v>1.983</c:v>
                </c:pt>
                <c:pt idx="59">
                  <c:v>1.99</c:v>
                </c:pt>
                <c:pt idx="60">
                  <c:v>1.992</c:v>
                </c:pt>
                <c:pt idx="61">
                  <c:v>1.993</c:v>
                </c:pt>
                <c:pt idx="62">
                  <c:v>1.995</c:v>
                </c:pt>
                <c:pt idx="63">
                  <c:v>1.996</c:v>
                </c:pt>
                <c:pt idx="64">
                  <c:v>1.996</c:v>
                </c:pt>
                <c:pt idx="65">
                  <c:v>1.996</c:v>
                </c:pt>
                <c:pt idx="66">
                  <c:v>1.997</c:v>
                </c:pt>
                <c:pt idx="67">
                  <c:v>1.998</c:v>
                </c:pt>
                <c:pt idx="68">
                  <c:v>1.998</c:v>
                </c:pt>
                <c:pt idx="69">
                  <c:v>2.0</c:v>
                </c:pt>
                <c:pt idx="70">
                  <c:v>2.0</c:v>
                </c:pt>
                <c:pt idx="71">
                  <c:v>2.0</c:v>
                </c:pt>
                <c:pt idx="72">
                  <c:v>2.0</c:v>
                </c:pt>
                <c:pt idx="73">
                  <c:v>2.0</c:v>
                </c:pt>
                <c:pt idx="74">
                  <c:v>2.0</c:v>
                </c:pt>
                <c:pt idx="75">
                  <c:v>2.0</c:v>
                </c:pt>
                <c:pt idx="76">
                  <c:v>2.0</c:v>
                </c:pt>
                <c:pt idx="77">
                  <c:v>2.0</c:v>
                </c:pt>
                <c:pt idx="78">
                  <c:v>2.0</c:v>
                </c:pt>
              </c:numCache>
            </c:numRef>
          </c:yVal>
          <c:smooth val="1"/>
        </c:ser>
        <c:axId val="561907640"/>
        <c:axId val="561913608"/>
      </c:scatterChart>
      <c:valAx>
        <c:axId val="561907640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 b="0"/>
                </a:pPr>
                <a:r>
                  <a:rPr lang="en-US" b="0"/>
                  <a:t>Sample no. of sequences</a:t>
                </a:r>
              </a:p>
            </c:rich>
          </c:tx>
          <c:layout/>
        </c:title>
        <c:numFmt formatCode="General" sourceLinked="1"/>
        <c:tickLblPos val="nextTo"/>
        <c:crossAx val="561913608"/>
        <c:crosses val="autoZero"/>
        <c:crossBetween val="midCat"/>
      </c:valAx>
      <c:valAx>
        <c:axId val="561913608"/>
        <c:scaling>
          <c:orientation val="minMax"/>
        </c:scaling>
        <c:axPos val="l"/>
        <c:majorGridlines/>
        <c:title>
          <c:tx>
            <c:rich>
              <a:bodyPr/>
              <a:lstStyle/>
              <a:p>
                <a:pPr>
                  <a:defRPr b="0"/>
                </a:pPr>
                <a:r>
                  <a:rPr lang="en-US" b="0"/>
                  <a:t>No of OTU's</a:t>
                </a:r>
              </a:p>
            </c:rich>
          </c:tx>
          <c:layout/>
        </c:title>
        <c:numFmt formatCode="General" sourceLinked="1"/>
        <c:tickLblPos val="nextTo"/>
        <c:crossAx val="561907640"/>
        <c:crosses val="autoZero"/>
        <c:crossBetween val="midCat"/>
      </c:valAx>
    </c:plotArea>
    <c:legend>
      <c:legendPos val="r"/>
      <c:layout/>
    </c:legend>
    <c:plotVisOnly val="1"/>
  </c:chart>
  <c:txPr>
    <a:bodyPr/>
    <a:lstStyle/>
    <a:p>
      <a:pPr>
        <a:defRPr sz="1400">
          <a:latin typeface="Gill Sans Light"/>
        </a:defRPr>
      </a:pPr>
      <a:endParaRPr lang="en-US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2"/>
  <c:chart>
    <c:title>
      <c:tx>
        <c:rich>
          <a:bodyPr/>
          <a:lstStyle/>
          <a:p>
            <a:pPr>
              <a:defRPr b="0"/>
            </a:pPr>
            <a:r>
              <a:rPr lang="en-US" sz="1400" b="0" dirty="0" smtClean="0"/>
              <a:t>California </a:t>
            </a:r>
            <a:r>
              <a:rPr lang="en-US" sz="1400" b="0" dirty="0"/>
              <a:t>(2007-2011)</a:t>
            </a:r>
          </a:p>
        </c:rich>
      </c:tx>
      <c:layout>
        <c:manualLayout>
          <c:xMode val="edge"/>
          <c:yMode val="edge"/>
          <c:x val="0.299088079627702"/>
          <c:y val="0.0"/>
        </c:manualLayout>
      </c:layout>
    </c:title>
    <c:plotArea>
      <c:layout>
        <c:manualLayout>
          <c:layoutTarget val="inner"/>
          <c:xMode val="edge"/>
          <c:yMode val="edge"/>
          <c:x val="0.123452004396886"/>
          <c:y val="0.105226611792316"/>
          <c:w val="0.720087825560266"/>
          <c:h val="0.717896124215575"/>
        </c:manualLayout>
      </c:layout>
      <c:scatterChart>
        <c:scatterStyle val="smoothMarker"/>
        <c:ser>
          <c:idx val="27"/>
          <c:order val="0"/>
          <c:tx>
            <c:strRef>
              <c:f>'CALIFORNIA.phylip.an.rarefactio'!$AC$1</c:f>
              <c:strCache>
                <c:ptCount val="1"/>
                <c:pt idx="0">
                  <c:v>0.1</c:v>
                </c:pt>
              </c:strCache>
            </c:strRef>
          </c:tx>
          <c:spPr>
            <a:ln w="25400" cap="flat" cmpd="sng" algn="ctr">
              <a:solidFill>
                <a:schemeClr val="accent6">
                  <a:shade val="50000"/>
                </a:schemeClr>
              </a:solidFill>
              <a:prstDash val="solid"/>
            </a:ln>
            <a:effectLst/>
          </c:spPr>
          <c:marker>
            <c:symbol val="none"/>
          </c:marker>
          <c:xVal>
            <c:numRef>
              <c:f>'CALIFORNIA.phylip.an.rarefactio'!$A$2:$A$250</c:f>
              <c:numCache>
                <c:formatCode>General</c:formatCode>
                <c:ptCount val="249"/>
                <c:pt idx="0">
                  <c:v>1.0</c:v>
                </c:pt>
                <c:pt idx="1">
                  <c:v>2.0</c:v>
                </c:pt>
                <c:pt idx="2">
                  <c:v>3.0</c:v>
                </c:pt>
                <c:pt idx="3">
                  <c:v>4.0</c:v>
                </c:pt>
                <c:pt idx="4">
                  <c:v>5.0</c:v>
                </c:pt>
                <c:pt idx="5">
                  <c:v>6.0</c:v>
                </c:pt>
                <c:pt idx="6">
                  <c:v>7.0</c:v>
                </c:pt>
                <c:pt idx="7">
                  <c:v>8.0</c:v>
                </c:pt>
                <c:pt idx="8">
                  <c:v>9.0</c:v>
                </c:pt>
                <c:pt idx="9">
                  <c:v>10.0</c:v>
                </c:pt>
                <c:pt idx="10">
                  <c:v>11.0</c:v>
                </c:pt>
                <c:pt idx="11">
                  <c:v>12.0</c:v>
                </c:pt>
                <c:pt idx="12">
                  <c:v>13.0</c:v>
                </c:pt>
                <c:pt idx="13">
                  <c:v>14.0</c:v>
                </c:pt>
                <c:pt idx="14">
                  <c:v>15.0</c:v>
                </c:pt>
                <c:pt idx="15">
                  <c:v>16.0</c:v>
                </c:pt>
                <c:pt idx="16">
                  <c:v>17.0</c:v>
                </c:pt>
                <c:pt idx="17">
                  <c:v>18.0</c:v>
                </c:pt>
                <c:pt idx="18">
                  <c:v>19.0</c:v>
                </c:pt>
                <c:pt idx="19">
                  <c:v>20.0</c:v>
                </c:pt>
                <c:pt idx="20">
                  <c:v>21.0</c:v>
                </c:pt>
                <c:pt idx="21">
                  <c:v>22.0</c:v>
                </c:pt>
                <c:pt idx="22">
                  <c:v>23.0</c:v>
                </c:pt>
                <c:pt idx="23">
                  <c:v>24.0</c:v>
                </c:pt>
                <c:pt idx="24">
                  <c:v>25.0</c:v>
                </c:pt>
                <c:pt idx="25">
                  <c:v>26.0</c:v>
                </c:pt>
                <c:pt idx="26">
                  <c:v>27.0</c:v>
                </c:pt>
                <c:pt idx="27">
                  <c:v>28.0</c:v>
                </c:pt>
                <c:pt idx="28">
                  <c:v>29.0</c:v>
                </c:pt>
                <c:pt idx="29">
                  <c:v>30.0</c:v>
                </c:pt>
                <c:pt idx="30">
                  <c:v>31.0</c:v>
                </c:pt>
                <c:pt idx="31">
                  <c:v>32.0</c:v>
                </c:pt>
                <c:pt idx="32">
                  <c:v>33.0</c:v>
                </c:pt>
                <c:pt idx="33">
                  <c:v>34.0</c:v>
                </c:pt>
                <c:pt idx="34">
                  <c:v>35.0</c:v>
                </c:pt>
                <c:pt idx="35">
                  <c:v>36.0</c:v>
                </c:pt>
                <c:pt idx="36">
                  <c:v>37.0</c:v>
                </c:pt>
                <c:pt idx="37">
                  <c:v>38.0</c:v>
                </c:pt>
                <c:pt idx="38">
                  <c:v>39.0</c:v>
                </c:pt>
                <c:pt idx="39">
                  <c:v>40.0</c:v>
                </c:pt>
                <c:pt idx="40">
                  <c:v>41.0</c:v>
                </c:pt>
                <c:pt idx="41">
                  <c:v>42.0</c:v>
                </c:pt>
                <c:pt idx="42">
                  <c:v>43.0</c:v>
                </c:pt>
                <c:pt idx="43">
                  <c:v>44.0</c:v>
                </c:pt>
                <c:pt idx="44">
                  <c:v>45.0</c:v>
                </c:pt>
                <c:pt idx="45">
                  <c:v>46.0</c:v>
                </c:pt>
                <c:pt idx="46">
                  <c:v>47.0</c:v>
                </c:pt>
                <c:pt idx="47">
                  <c:v>48.0</c:v>
                </c:pt>
                <c:pt idx="48">
                  <c:v>49.0</c:v>
                </c:pt>
                <c:pt idx="49">
                  <c:v>50.0</c:v>
                </c:pt>
                <c:pt idx="50">
                  <c:v>51.0</c:v>
                </c:pt>
                <c:pt idx="51">
                  <c:v>52.0</c:v>
                </c:pt>
                <c:pt idx="52">
                  <c:v>53.0</c:v>
                </c:pt>
                <c:pt idx="53">
                  <c:v>54.0</c:v>
                </c:pt>
                <c:pt idx="54">
                  <c:v>55.0</c:v>
                </c:pt>
                <c:pt idx="55">
                  <c:v>56.0</c:v>
                </c:pt>
                <c:pt idx="56">
                  <c:v>57.0</c:v>
                </c:pt>
                <c:pt idx="57">
                  <c:v>58.0</c:v>
                </c:pt>
                <c:pt idx="58">
                  <c:v>59.0</c:v>
                </c:pt>
                <c:pt idx="59">
                  <c:v>60.0</c:v>
                </c:pt>
                <c:pt idx="60">
                  <c:v>61.0</c:v>
                </c:pt>
                <c:pt idx="61">
                  <c:v>62.0</c:v>
                </c:pt>
                <c:pt idx="62">
                  <c:v>63.0</c:v>
                </c:pt>
                <c:pt idx="63">
                  <c:v>64.0</c:v>
                </c:pt>
                <c:pt idx="64">
                  <c:v>65.0</c:v>
                </c:pt>
                <c:pt idx="65">
                  <c:v>66.0</c:v>
                </c:pt>
                <c:pt idx="66">
                  <c:v>67.0</c:v>
                </c:pt>
                <c:pt idx="67">
                  <c:v>68.0</c:v>
                </c:pt>
                <c:pt idx="68">
                  <c:v>69.0</c:v>
                </c:pt>
                <c:pt idx="69">
                  <c:v>70.0</c:v>
                </c:pt>
                <c:pt idx="70">
                  <c:v>71.0</c:v>
                </c:pt>
                <c:pt idx="71">
                  <c:v>72.0</c:v>
                </c:pt>
                <c:pt idx="72">
                  <c:v>73.0</c:v>
                </c:pt>
                <c:pt idx="73">
                  <c:v>74.0</c:v>
                </c:pt>
                <c:pt idx="74">
                  <c:v>75.0</c:v>
                </c:pt>
                <c:pt idx="75">
                  <c:v>76.0</c:v>
                </c:pt>
                <c:pt idx="76">
                  <c:v>77.0</c:v>
                </c:pt>
                <c:pt idx="77">
                  <c:v>78.0</c:v>
                </c:pt>
                <c:pt idx="78">
                  <c:v>79.0</c:v>
                </c:pt>
                <c:pt idx="79">
                  <c:v>80.0</c:v>
                </c:pt>
                <c:pt idx="80">
                  <c:v>81.0</c:v>
                </c:pt>
                <c:pt idx="81">
                  <c:v>82.0</c:v>
                </c:pt>
                <c:pt idx="82">
                  <c:v>83.0</c:v>
                </c:pt>
                <c:pt idx="83">
                  <c:v>84.0</c:v>
                </c:pt>
                <c:pt idx="84">
                  <c:v>85.0</c:v>
                </c:pt>
                <c:pt idx="85">
                  <c:v>86.0</c:v>
                </c:pt>
                <c:pt idx="86">
                  <c:v>87.0</c:v>
                </c:pt>
                <c:pt idx="87">
                  <c:v>88.0</c:v>
                </c:pt>
                <c:pt idx="88">
                  <c:v>89.0</c:v>
                </c:pt>
                <c:pt idx="89">
                  <c:v>90.0</c:v>
                </c:pt>
                <c:pt idx="90">
                  <c:v>91.0</c:v>
                </c:pt>
                <c:pt idx="91">
                  <c:v>92.0</c:v>
                </c:pt>
                <c:pt idx="92">
                  <c:v>93.0</c:v>
                </c:pt>
                <c:pt idx="93">
                  <c:v>94.0</c:v>
                </c:pt>
                <c:pt idx="94">
                  <c:v>95.0</c:v>
                </c:pt>
                <c:pt idx="95">
                  <c:v>96.0</c:v>
                </c:pt>
                <c:pt idx="96">
                  <c:v>97.0</c:v>
                </c:pt>
                <c:pt idx="97">
                  <c:v>98.0</c:v>
                </c:pt>
                <c:pt idx="98">
                  <c:v>99.0</c:v>
                </c:pt>
                <c:pt idx="99">
                  <c:v>100.0</c:v>
                </c:pt>
                <c:pt idx="100">
                  <c:v>101.0</c:v>
                </c:pt>
                <c:pt idx="101">
                  <c:v>102.0</c:v>
                </c:pt>
                <c:pt idx="102">
                  <c:v>103.0</c:v>
                </c:pt>
                <c:pt idx="103">
                  <c:v>104.0</c:v>
                </c:pt>
                <c:pt idx="104">
                  <c:v>105.0</c:v>
                </c:pt>
                <c:pt idx="105">
                  <c:v>106.0</c:v>
                </c:pt>
                <c:pt idx="106">
                  <c:v>107.0</c:v>
                </c:pt>
                <c:pt idx="107">
                  <c:v>108.0</c:v>
                </c:pt>
                <c:pt idx="108">
                  <c:v>109.0</c:v>
                </c:pt>
                <c:pt idx="109">
                  <c:v>110.0</c:v>
                </c:pt>
                <c:pt idx="110">
                  <c:v>111.0</c:v>
                </c:pt>
                <c:pt idx="111">
                  <c:v>112.0</c:v>
                </c:pt>
                <c:pt idx="112">
                  <c:v>113.0</c:v>
                </c:pt>
                <c:pt idx="113">
                  <c:v>114.0</c:v>
                </c:pt>
                <c:pt idx="114">
                  <c:v>115.0</c:v>
                </c:pt>
                <c:pt idx="115">
                  <c:v>116.0</c:v>
                </c:pt>
                <c:pt idx="116">
                  <c:v>117.0</c:v>
                </c:pt>
                <c:pt idx="117">
                  <c:v>118.0</c:v>
                </c:pt>
                <c:pt idx="118">
                  <c:v>119.0</c:v>
                </c:pt>
                <c:pt idx="119">
                  <c:v>120.0</c:v>
                </c:pt>
                <c:pt idx="120">
                  <c:v>121.0</c:v>
                </c:pt>
                <c:pt idx="121">
                  <c:v>122.0</c:v>
                </c:pt>
                <c:pt idx="122">
                  <c:v>123.0</c:v>
                </c:pt>
                <c:pt idx="123">
                  <c:v>124.0</c:v>
                </c:pt>
                <c:pt idx="124">
                  <c:v>125.0</c:v>
                </c:pt>
                <c:pt idx="125">
                  <c:v>126.0</c:v>
                </c:pt>
                <c:pt idx="126">
                  <c:v>127.0</c:v>
                </c:pt>
                <c:pt idx="127">
                  <c:v>128.0</c:v>
                </c:pt>
                <c:pt idx="128">
                  <c:v>129.0</c:v>
                </c:pt>
                <c:pt idx="129">
                  <c:v>130.0</c:v>
                </c:pt>
                <c:pt idx="130">
                  <c:v>131.0</c:v>
                </c:pt>
                <c:pt idx="131">
                  <c:v>132.0</c:v>
                </c:pt>
                <c:pt idx="132">
                  <c:v>133.0</c:v>
                </c:pt>
                <c:pt idx="133">
                  <c:v>134.0</c:v>
                </c:pt>
                <c:pt idx="134">
                  <c:v>135.0</c:v>
                </c:pt>
                <c:pt idx="135">
                  <c:v>136.0</c:v>
                </c:pt>
                <c:pt idx="136">
                  <c:v>137.0</c:v>
                </c:pt>
                <c:pt idx="137">
                  <c:v>138.0</c:v>
                </c:pt>
                <c:pt idx="138">
                  <c:v>139.0</c:v>
                </c:pt>
                <c:pt idx="139">
                  <c:v>140.0</c:v>
                </c:pt>
                <c:pt idx="140">
                  <c:v>141.0</c:v>
                </c:pt>
                <c:pt idx="141">
                  <c:v>142.0</c:v>
                </c:pt>
                <c:pt idx="142">
                  <c:v>143.0</c:v>
                </c:pt>
                <c:pt idx="143">
                  <c:v>144.0</c:v>
                </c:pt>
                <c:pt idx="144">
                  <c:v>145.0</c:v>
                </c:pt>
                <c:pt idx="145">
                  <c:v>146.0</c:v>
                </c:pt>
                <c:pt idx="146">
                  <c:v>147.0</c:v>
                </c:pt>
                <c:pt idx="147">
                  <c:v>148.0</c:v>
                </c:pt>
                <c:pt idx="148">
                  <c:v>149.0</c:v>
                </c:pt>
                <c:pt idx="149">
                  <c:v>150.0</c:v>
                </c:pt>
                <c:pt idx="150">
                  <c:v>151.0</c:v>
                </c:pt>
                <c:pt idx="151">
                  <c:v>152.0</c:v>
                </c:pt>
                <c:pt idx="152">
                  <c:v>153.0</c:v>
                </c:pt>
                <c:pt idx="153">
                  <c:v>154.0</c:v>
                </c:pt>
                <c:pt idx="154">
                  <c:v>155.0</c:v>
                </c:pt>
                <c:pt idx="155">
                  <c:v>156.0</c:v>
                </c:pt>
                <c:pt idx="156">
                  <c:v>157.0</c:v>
                </c:pt>
                <c:pt idx="157">
                  <c:v>158.0</c:v>
                </c:pt>
                <c:pt idx="158">
                  <c:v>159.0</c:v>
                </c:pt>
                <c:pt idx="159">
                  <c:v>160.0</c:v>
                </c:pt>
                <c:pt idx="160">
                  <c:v>161.0</c:v>
                </c:pt>
                <c:pt idx="161">
                  <c:v>162.0</c:v>
                </c:pt>
                <c:pt idx="162">
                  <c:v>163.0</c:v>
                </c:pt>
                <c:pt idx="163">
                  <c:v>164.0</c:v>
                </c:pt>
                <c:pt idx="164">
                  <c:v>165.0</c:v>
                </c:pt>
                <c:pt idx="165">
                  <c:v>166.0</c:v>
                </c:pt>
                <c:pt idx="166">
                  <c:v>167.0</c:v>
                </c:pt>
                <c:pt idx="167">
                  <c:v>168.0</c:v>
                </c:pt>
                <c:pt idx="168">
                  <c:v>169.0</c:v>
                </c:pt>
                <c:pt idx="169">
                  <c:v>170.0</c:v>
                </c:pt>
                <c:pt idx="170">
                  <c:v>171.0</c:v>
                </c:pt>
                <c:pt idx="171">
                  <c:v>172.0</c:v>
                </c:pt>
                <c:pt idx="172">
                  <c:v>173.0</c:v>
                </c:pt>
                <c:pt idx="173">
                  <c:v>174.0</c:v>
                </c:pt>
                <c:pt idx="174">
                  <c:v>175.0</c:v>
                </c:pt>
                <c:pt idx="175">
                  <c:v>176.0</c:v>
                </c:pt>
                <c:pt idx="176">
                  <c:v>177.0</c:v>
                </c:pt>
                <c:pt idx="177">
                  <c:v>178.0</c:v>
                </c:pt>
                <c:pt idx="178">
                  <c:v>179.0</c:v>
                </c:pt>
                <c:pt idx="179">
                  <c:v>180.0</c:v>
                </c:pt>
                <c:pt idx="180">
                  <c:v>181.0</c:v>
                </c:pt>
                <c:pt idx="181">
                  <c:v>182.0</c:v>
                </c:pt>
                <c:pt idx="182">
                  <c:v>183.0</c:v>
                </c:pt>
                <c:pt idx="183">
                  <c:v>184.0</c:v>
                </c:pt>
                <c:pt idx="184">
                  <c:v>185.0</c:v>
                </c:pt>
                <c:pt idx="185">
                  <c:v>186.0</c:v>
                </c:pt>
                <c:pt idx="186">
                  <c:v>187.0</c:v>
                </c:pt>
                <c:pt idx="187">
                  <c:v>188.0</c:v>
                </c:pt>
                <c:pt idx="188">
                  <c:v>189.0</c:v>
                </c:pt>
                <c:pt idx="189">
                  <c:v>190.0</c:v>
                </c:pt>
                <c:pt idx="190">
                  <c:v>191.0</c:v>
                </c:pt>
                <c:pt idx="191">
                  <c:v>192.0</c:v>
                </c:pt>
                <c:pt idx="192">
                  <c:v>193.0</c:v>
                </c:pt>
                <c:pt idx="193">
                  <c:v>194.0</c:v>
                </c:pt>
                <c:pt idx="194">
                  <c:v>195.0</c:v>
                </c:pt>
                <c:pt idx="195">
                  <c:v>196.0</c:v>
                </c:pt>
                <c:pt idx="196">
                  <c:v>197.0</c:v>
                </c:pt>
                <c:pt idx="197">
                  <c:v>198.0</c:v>
                </c:pt>
                <c:pt idx="198">
                  <c:v>199.0</c:v>
                </c:pt>
                <c:pt idx="199">
                  <c:v>200.0</c:v>
                </c:pt>
                <c:pt idx="200">
                  <c:v>201.0</c:v>
                </c:pt>
                <c:pt idx="201">
                  <c:v>202.0</c:v>
                </c:pt>
                <c:pt idx="202">
                  <c:v>203.0</c:v>
                </c:pt>
                <c:pt idx="203">
                  <c:v>204.0</c:v>
                </c:pt>
                <c:pt idx="204">
                  <c:v>205.0</c:v>
                </c:pt>
                <c:pt idx="205">
                  <c:v>206.0</c:v>
                </c:pt>
                <c:pt idx="206">
                  <c:v>207.0</c:v>
                </c:pt>
                <c:pt idx="207">
                  <c:v>208.0</c:v>
                </c:pt>
                <c:pt idx="208">
                  <c:v>209.0</c:v>
                </c:pt>
                <c:pt idx="209">
                  <c:v>210.0</c:v>
                </c:pt>
                <c:pt idx="210">
                  <c:v>211.0</c:v>
                </c:pt>
                <c:pt idx="211">
                  <c:v>212.0</c:v>
                </c:pt>
                <c:pt idx="212">
                  <c:v>213.0</c:v>
                </c:pt>
                <c:pt idx="213">
                  <c:v>214.0</c:v>
                </c:pt>
                <c:pt idx="214">
                  <c:v>215.0</c:v>
                </c:pt>
                <c:pt idx="215">
                  <c:v>216.0</c:v>
                </c:pt>
                <c:pt idx="216">
                  <c:v>217.0</c:v>
                </c:pt>
                <c:pt idx="217">
                  <c:v>218.0</c:v>
                </c:pt>
                <c:pt idx="218">
                  <c:v>219.0</c:v>
                </c:pt>
                <c:pt idx="219">
                  <c:v>220.0</c:v>
                </c:pt>
                <c:pt idx="220">
                  <c:v>221.0</c:v>
                </c:pt>
                <c:pt idx="221">
                  <c:v>222.0</c:v>
                </c:pt>
                <c:pt idx="222">
                  <c:v>223.0</c:v>
                </c:pt>
                <c:pt idx="223">
                  <c:v>224.0</c:v>
                </c:pt>
                <c:pt idx="224">
                  <c:v>225.0</c:v>
                </c:pt>
                <c:pt idx="225">
                  <c:v>226.0</c:v>
                </c:pt>
                <c:pt idx="226">
                  <c:v>227.0</c:v>
                </c:pt>
                <c:pt idx="227">
                  <c:v>228.0</c:v>
                </c:pt>
                <c:pt idx="228">
                  <c:v>229.0</c:v>
                </c:pt>
                <c:pt idx="229">
                  <c:v>230.0</c:v>
                </c:pt>
                <c:pt idx="230">
                  <c:v>231.0</c:v>
                </c:pt>
                <c:pt idx="231">
                  <c:v>232.0</c:v>
                </c:pt>
                <c:pt idx="232">
                  <c:v>233.0</c:v>
                </c:pt>
                <c:pt idx="233">
                  <c:v>234.0</c:v>
                </c:pt>
                <c:pt idx="234">
                  <c:v>235.0</c:v>
                </c:pt>
                <c:pt idx="235">
                  <c:v>236.0</c:v>
                </c:pt>
                <c:pt idx="236">
                  <c:v>237.0</c:v>
                </c:pt>
                <c:pt idx="237">
                  <c:v>238.0</c:v>
                </c:pt>
                <c:pt idx="238">
                  <c:v>239.0</c:v>
                </c:pt>
                <c:pt idx="239">
                  <c:v>240.0</c:v>
                </c:pt>
                <c:pt idx="240">
                  <c:v>241.0</c:v>
                </c:pt>
                <c:pt idx="241">
                  <c:v>242.0</c:v>
                </c:pt>
                <c:pt idx="242">
                  <c:v>243.0</c:v>
                </c:pt>
                <c:pt idx="243">
                  <c:v>244.0</c:v>
                </c:pt>
                <c:pt idx="244">
                  <c:v>245.0</c:v>
                </c:pt>
                <c:pt idx="245">
                  <c:v>246.0</c:v>
                </c:pt>
                <c:pt idx="246">
                  <c:v>247.0</c:v>
                </c:pt>
                <c:pt idx="247">
                  <c:v>248.0</c:v>
                </c:pt>
                <c:pt idx="248">
                  <c:v>249.0</c:v>
                </c:pt>
              </c:numCache>
            </c:numRef>
          </c:xVal>
          <c:yVal>
            <c:numRef>
              <c:f>'CALIFORNIA.phylip.an.rarefactio'!$E$2:$E$250</c:f>
              <c:numCache>
                <c:formatCode>General</c:formatCode>
                <c:ptCount val="249"/>
                <c:pt idx="0">
                  <c:v>1.0</c:v>
                </c:pt>
                <c:pt idx="1">
                  <c:v>1.865</c:v>
                </c:pt>
                <c:pt idx="2">
                  <c:v>2.607</c:v>
                </c:pt>
                <c:pt idx="3">
                  <c:v>3.265</c:v>
                </c:pt>
                <c:pt idx="4">
                  <c:v>3.89</c:v>
                </c:pt>
                <c:pt idx="5">
                  <c:v>4.467</c:v>
                </c:pt>
                <c:pt idx="6">
                  <c:v>5.032</c:v>
                </c:pt>
                <c:pt idx="7">
                  <c:v>5.541</c:v>
                </c:pt>
                <c:pt idx="8">
                  <c:v>6.04</c:v>
                </c:pt>
                <c:pt idx="9">
                  <c:v>6.494</c:v>
                </c:pt>
                <c:pt idx="10">
                  <c:v>6.941</c:v>
                </c:pt>
                <c:pt idx="11">
                  <c:v>7.38</c:v>
                </c:pt>
                <c:pt idx="12">
                  <c:v>7.792</c:v>
                </c:pt>
                <c:pt idx="13">
                  <c:v>8.215</c:v>
                </c:pt>
                <c:pt idx="14">
                  <c:v>8.622</c:v>
                </c:pt>
                <c:pt idx="15">
                  <c:v>9.026</c:v>
                </c:pt>
                <c:pt idx="16">
                  <c:v>9.397</c:v>
                </c:pt>
                <c:pt idx="17">
                  <c:v>9.785</c:v>
                </c:pt>
                <c:pt idx="18">
                  <c:v>10.181</c:v>
                </c:pt>
                <c:pt idx="19">
                  <c:v>10.526</c:v>
                </c:pt>
                <c:pt idx="20">
                  <c:v>10.89</c:v>
                </c:pt>
                <c:pt idx="21">
                  <c:v>11.23</c:v>
                </c:pt>
                <c:pt idx="22">
                  <c:v>11.552</c:v>
                </c:pt>
                <c:pt idx="23">
                  <c:v>11.869</c:v>
                </c:pt>
                <c:pt idx="24">
                  <c:v>12.201</c:v>
                </c:pt>
                <c:pt idx="25">
                  <c:v>12.541</c:v>
                </c:pt>
                <c:pt idx="26">
                  <c:v>12.868</c:v>
                </c:pt>
                <c:pt idx="27">
                  <c:v>13.162</c:v>
                </c:pt>
                <c:pt idx="28">
                  <c:v>13.471</c:v>
                </c:pt>
                <c:pt idx="29">
                  <c:v>13.754</c:v>
                </c:pt>
                <c:pt idx="30">
                  <c:v>14.022</c:v>
                </c:pt>
                <c:pt idx="31">
                  <c:v>14.307</c:v>
                </c:pt>
                <c:pt idx="32">
                  <c:v>14.612</c:v>
                </c:pt>
                <c:pt idx="33">
                  <c:v>14.885</c:v>
                </c:pt>
                <c:pt idx="34">
                  <c:v>15.183</c:v>
                </c:pt>
                <c:pt idx="35">
                  <c:v>15.443</c:v>
                </c:pt>
                <c:pt idx="36">
                  <c:v>15.747</c:v>
                </c:pt>
                <c:pt idx="37">
                  <c:v>16.03</c:v>
                </c:pt>
                <c:pt idx="38">
                  <c:v>16.29</c:v>
                </c:pt>
                <c:pt idx="39">
                  <c:v>16.541</c:v>
                </c:pt>
                <c:pt idx="40">
                  <c:v>16.794</c:v>
                </c:pt>
                <c:pt idx="41">
                  <c:v>17.047</c:v>
                </c:pt>
                <c:pt idx="42">
                  <c:v>17.325</c:v>
                </c:pt>
                <c:pt idx="43">
                  <c:v>17.598</c:v>
                </c:pt>
                <c:pt idx="44">
                  <c:v>17.826</c:v>
                </c:pt>
                <c:pt idx="45">
                  <c:v>18.078</c:v>
                </c:pt>
                <c:pt idx="46">
                  <c:v>18.316</c:v>
                </c:pt>
                <c:pt idx="47">
                  <c:v>18.549</c:v>
                </c:pt>
                <c:pt idx="48">
                  <c:v>18.81</c:v>
                </c:pt>
                <c:pt idx="49">
                  <c:v>19.026</c:v>
                </c:pt>
                <c:pt idx="50">
                  <c:v>19.24</c:v>
                </c:pt>
                <c:pt idx="51">
                  <c:v>19.451</c:v>
                </c:pt>
                <c:pt idx="52">
                  <c:v>19.682</c:v>
                </c:pt>
                <c:pt idx="53">
                  <c:v>19.918</c:v>
                </c:pt>
                <c:pt idx="54">
                  <c:v>20.15</c:v>
                </c:pt>
                <c:pt idx="55">
                  <c:v>20.381</c:v>
                </c:pt>
                <c:pt idx="56">
                  <c:v>20.606</c:v>
                </c:pt>
                <c:pt idx="57">
                  <c:v>20.842</c:v>
                </c:pt>
                <c:pt idx="58">
                  <c:v>21.07</c:v>
                </c:pt>
                <c:pt idx="59">
                  <c:v>21.284</c:v>
                </c:pt>
                <c:pt idx="60">
                  <c:v>21.506</c:v>
                </c:pt>
                <c:pt idx="61">
                  <c:v>21.715</c:v>
                </c:pt>
                <c:pt idx="62">
                  <c:v>21.924</c:v>
                </c:pt>
                <c:pt idx="63">
                  <c:v>22.15</c:v>
                </c:pt>
                <c:pt idx="64">
                  <c:v>22.353</c:v>
                </c:pt>
                <c:pt idx="65">
                  <c:v>22.55</c:v>
                </c:pt>
                <c:pt idx="66">
                  <c:v>22.753</c:v>
                </c:pt>
                <c:pt idx="67">
                  <c:v>22.962</c:v>
                </c:pt>
                <c:pt idx="68">
                  <c:v>23.165</c:v>
                </c:pt>
                <c:pt idx="69">
                  <c:v>23.362</c:v>
                </c:pt>
                <c:pt idx="70">
                  <c:v>23.58</c:v>
                </c:pt>
                <c:pt idx="71">
                  <c:v>23.792</c:v>
                </c:pt>
                <c:pt idx="72">
                  <c:v>24.014</c:v>
                </c:pt>
                <c:pt idx="73">
                  <c:v>24.219</c:v>
                </c:pt>
                <c:pt idx="74">
                  <c:v>24.416</c:v>
                </c:pt>
                <c:pt idx="75">
                  <c:v>24.628</c:v>
                </c:pt>
                <c:pt idx="76">
                  <c:v>24.818</c:v>
                </c:pt>
                <c:pt idx="77">
                  <c:v>25.033</c:v>
                </c:pt>
                <c:pt idx="78">
                  <c:v>25.226</c:v>
                </c:pt>
                <c:pt idx="79">
                  <c:v>25.429</c:v>
                </c:pt>
                <c:pt idx="80">
                  <c:v>25.634</c:v>
                </c:pt>
                <c:pt idx="81">
                  <c:v>25.797</c:v>
                </c:pt>
                <c:pt idx="82">
                  <c:v>26.006</c:v>
                </c:pt>
                <c:pt idx="83">
                  <c:v>26.193</c:v>
                </c:pt>
                <c:pt idx="84">
                  <c:v>26.392</c:v>
                </c:pt>
                <c:pt idx="85">
                  <c:v>26.577</c:v>
                </c:pt>
                <c:pt idx="86">
                  <c:v>26.758</c:v>
                </c:pt>
                <c:pt idx="87">
                  <c:v>26.937</c:v>
                </c:pt>
                <c:pt idx="88">
                  <c:v>27.114</c:v>
                </c:pt>
                <c:pt idx="89">
                  <c:v>27.278</c:v>
                </c:pt>
                <c:pt idx="90">
                  <c:v>27.458</c:v>
                </c:pt>
                <c:pt idx="91">
                  <c:v>27.626</c:v>
                </c:pt>
                <c:pt idx="92">
                  <c:v>27.796</c:v>
                </c:pt>
                <c:pt idx="93">
                  <c:v>27.947</c:v>
                </c:pt>
                <c:pt idx="94">
                  <c:v>28.153</c:v>
                </c:pt>
                <c:pt idx="95">
                  <c:v>28.322</c:v>
                </c:pt>
                <c:pt idx="96">
                  <c:v>28.506</c:v>
                </c:pt>
                <c:pt idx="97">
                  <c:v>28.684</c:v>
                </c:pt>
                <c:pt idx="98">
                  <c:v>28.847</c:v>
                </c:pt>
                <c:pt idx="99">
                  <c:v>29.034</c:v>
                </c:pt>
                <c:pt idx="100">
                  <c:v>29.208</c:v>
                </c:pt>
                <c:pt idx="101">
                  <c:v>29.353</c:v>
                </c:pt>
                <c:pt idx="102">
                  <c:v>29.528</c:v>
                </c:pt>
                <c:pt idx="103">
                  <c:v>29.695</c:v>
                </c:pt>
                <c:pt idx="104">
                  <c:v>29.876</c:v>
                </c:pt>
                <c:pt idx="105">
                  <c:v>30.046</c:v>
                </c:pt>
                <c:pt idx="106">
                  <c:v>30.216</c:v>
                </c:pt>
                <c:pt idx="107">
                  <c:v>30.391</c:v>
                </c:pt>
                <c:pt idx="108">
                  <c:v>30.562</c:v>
                </c:pt>
                <c:pt idx="109">
                  <c:v>30.717</c:v>
                </c:pt>
                <c:pt idx="110">
                  <c:v>30.888</c:v>
                </c:pt>
                <c:pt idx="111">
                  <c:v>31.058</c:v>
                </c:pt>
                <c:pt idx="112">
                  <c:v>31.22</c:v>
                </c:pt>
                <c:pt idx="113">
                  <c:v>31.387</c:v>
                </c:pt>
                <c:pt idx="114">
                  <c:v>31.552</c:v>
                </c:pt>
                <c:pt idx="115">
                  <c:v>31.737</c:v>
                </c:pt>
                <c:pt idx="116">
                  <c:v>31.898</c:v>
                </c:pt>
                <c:pt idx="117">
                  <c:v>32.07</c:v>
                </c:pt>
                <c:pt idx="118">
                  <c:v>32.224</c:v>
                </c:pt>
                <c:pt idx="119">
                  <c:v>32.365</c:v>
                </c:pt>
                <c:pt idx="120">
                  <c:v>32.52</c:v>
                </c:pt>
                <c:pt idx="121">
                  <c:v>32.662</c:v>
                </c:pt>
                <c:pt idx="122">
                  <c:v>32.822</c:v>
                </c:pt>
                <c:pt idx="123">
                  <c:v>32.986</c:v>
                </c:pt>
                <c:pt idx="124">
                  <c:v>33.134</c:v>
                </c:pt>
                <c:pt idx="125">
                  <c:v>33.292</c:v>
                </c:pt>
                <c:pt idx="126">
                  <c:v>33.444</c:v>
                </c:pt>
                <c:pt idx="127">
                  <c:v>33.586</c:v>
                </c:pt>
                <c:pt idx="128">
                  <c:v>33.728</c:v>
                </c:pt>
                <c:pt idx="129">
                  <c:v>33.877</c:v>
                </c:pt>
                <c:pt idx="130">
                  <c:v>34.039</c:v>
                </c:pt>
                <c:pt idx="131">
                  <c:v>34.184</c:v>
                </c:pt>
                <c:pt idx="132">
                  <c:v>34.333</c:v>
                </c:pt>
                <c:pt idx="133">
                  <c:v>34.483</c:v>
                </c:pt>
                <c:pt idx="134">
                  <c:v>34.631</c:v>
                </c:pt>
                <c:pt idx="135">
                  <c:v>34.776</c:v>
                </c:pt>
                <c:pt idx="136">
                  <c:v>34.922</c:v>
                </c:pt>
                <c:pt idx="137">
                  <c:v>35.065</c:v>
                </c:pt>
                <c:pt idx="138">
                  <c:v>35.227</c:v>
                </c:pt>
                <c:pt idx="139">
                  <c:v>35.386</c:v>
                </c:pt>
                <c:pt idx="140">
                  <c:v>35.547</c:v>
                </c:pt>
                <c:pt idx="141">
                  <c:v>35.703</c:v>
                </c:pt>
                <c:pt idx="142">
                  <c:v>35.857</c:v>
                </c:pt>
                <c:pt idx="143">
                  <c:v>36.007</c:v>
                </c:pt>
                <c:pt idx="144">
                  <c:v>36.163</c:v>
                </c:pt>
                <c:pt idx="145">
                  <c:v>36.319</c:v>
                </c:pt>
                <c:pt idx="146">
                  <c:v>36.465</c:v>
                </c:pt>
                <c:pt idx="147">
                  <c:v>36.596</c:v>
                </c:pt>
                <c:pt idx="148">
                  <c:v>36.75</c:v>
                </c:pt>
                <c:pt idx="149">
                  <c:v>36.889</c:v>
                </c:pt>
                <c:pt idx="150">
                  <c:v>37.027</c:v>
                </c:pt>
                <c:pt idx="151">
                  <c:v>37.17</c:v>
                </c:pt>
                <c:pt idx="152">
                  <c:v>37.318</c:v>
                </c:pt>
                <c:pt idx="153">
                  <c:v>37.453</c:v>
                </c:pt>
                <c:pt idx="154">
                  <c:v>37.604</c:v>
                </c:pt>
                <c:pt idx="155">
                  <c:v>37.733</c:v>
                </c:pt>
                <c:pt idx="156">
                  <c:v>37.887</c:v>
                </c:pt>
                <c:pt idx="157">
                  <c:v>38.021</c:v>
                </c:pt>
                <c:pt idx="158">
                  <c:v>38.159</c:v>
                </c:pt>
                <c:pt idx="159">
                  <c:v>38.299</c:v>
                </c:pt>
                <c:pt idx="160">
                  <c:v>38.454</c:v>
                </c:pt>
                <c:pt idx="161">
                  <c:v>38.591</c:v>
                </c:pt>
                <c:pt idx="162">
                  <c:v>38.728</c:v>
                </c:pt>
                <c:pt idx="163">
                  <c:v>38.889</c:v>
                </c:pt>
                <c:pt idx="164">
                  <c:v>39.038</c:v>
                </c:pt>
                <c:pt idx="165">
                  <c:v>39.188</c:v>
                </c:pt>
                <c:pt idx="166">
                  <c:v>39.318</c:v>
                </c:pt>
                <c:pt idx="167">
                  <c:v>39.472</c:v>
                </c:pt>
                <c:pt idx="168">
                  <c:v>39.611</c:v>
                </c:pt>
                <c:pt idx="169">
                  <c:v>39.748</c:v>
                </c:pt>
                <c:pt idx="170">
                  <c:v>39.883</c:v>
                </c:pt>
                <c:pt idx="171">
                  <c:v>40.019</c:v>
                </c:pt>
                <c:pt idx="172">
                  <c:v>40.139</c:v>
                </c:pt>
                <c:pt idx="173">
                  <c:v>40.272</c:v>
                </c:pt>
                <c:pt idx="174">
                  <c:v>40.42</c:v>
                </c:pt>
                <c:pt idx="175">
                  <c:v>40.566</c:v>
                </c:pt>
                <c:pt idx="176">
                  <c:v>40.705</c:v>
                </c:pt>
                <c:pt idx="177">
                  <c:v>40.855</c:v>
                </c:pt>
                <c:pt idx="178">
                  <c:v>40.981</c:v>
                </c:pt>
                <c:pt idx="179">
                  <c:v>41.132</c:v>
                </c:pt>
                <c:pt idx="180">
                  <c:v>41.273</c:v>
                </c:pt>
                <c:pt idx="181">
                  <c:v>41.423</c:v>
                </c:pt>
                <c:pt idx="182">
                  <c:v>41.545</c:v>
                </c:pt>
                <c:pt idx="183">
                  <c:v>41.669</c:v>
                </c:pt>
                <c:pt idx="184">
                  <c:v>41.793</c:v>
                </c:pt>
                <c:pt idx="185">
                  <c:v>41.9</c:v>
                </c:pt>
                <c:pt idx="186">
                  <c:v>42.043</c:v>
                </c:pt>
                <c:pt idx="187">
                  <c:v>42.2</c:v>
                </c:pt>
                <c:pt idx="188">
                  <c:v>42.355</c:v>
                </c:pt>
                <c:pt idx="189">
                  <c:v>42.485</c:v>
                </c:pt>
                <c:pt idx="190">
                  <c:v>42.626</c:v>
                </c:pt>
                <c:pt idx="191">
                  <c:v>42.762</c:v>
                </c:pt>
                <c:pt idx="192">
                  <c:v>42.906</c:v>
                </c:pt>
                <c:pt idx="193">
                  <c:v>43.029</c:v>
                </c:pt>
                <c:pt idx="194">
                  <c:v>43.164</c:v>
                </c:pt>
                <c:pt idx="195">
                  <c:v>43.287</c:v>
                </c:pt>
                <c:pt idx="196">
                  <c:v>43.385</c:v>
                </c:pt>
                <c:pt idx="197">
                  <c:v>43.504</c:v>
                </c:pt>
                <c:pt idx="198">
                  <c:v>43.646</c:v>
                </c:pt>
                <c:pt idx="199">
                  <c:v>43.802</c:v>
                </c:pt>
                <c:pt idx="200">
                  <c:v>43.945</c:v>
                </c:pt>
                <c:pt idx="201">
                  <c:v>44.06</c:v>
                </c:pt>
                <c:pt idx="202">
                  <c:v>44.177</c:v>
                </c:pt>
                <c:pt idx="203">
                  <c:v>44.323</c:v>
                </c:pt>
                <c:pt idx="204">
                  <c:v>44.452</c:v>
                </c:pt>
                <c:pt idx="205">
                  <c:v>44.59</c:v>
                </c:pt>
                <c:pt idx="206">
                  <c:v>44.721</c:v>
                </c:pt>
                <c:pt idx="207">
                  <c:v>44.852</c:v>
                </c:pt>
                <c:pt idx="208">
                  <c:v>44.989</c:v>
                </c:pt>
                <c:pt idx="209">
                  <c:v>45.12</c:v>
                </c:pt>
                <c:pt idx="210">
                  <c:v>45.263</c:v>
                </c:pt>
                <c:pt idx="211">
                  <c:v>45.384</c:v>
                </c:pt>
                <c:pt idx="212">
                  <c:v>45.513</c:v>
                </c:pt>
                <c:pt idx="213">
                  <c:v>45.653</c:v>
                </c:pt>
                <c:pt idx="214">
                  <c:v>45.761</c:v>
                </c:pt>
                <c:pt idx="215">
                  <c:v>45.899</c:v>
                </c:pt>
                <c:pt idx="216">
                  <c:v>46.017</c:v>
                </c:pt>
                <c:pt idx="217">
                  <c:v>46.163</c:v>
                </c:pt>
                <c:pt idx="218">
                  <c:v>46.306</c:v>
                </c:pt>
                <c:pt idx="219">
                  <c:v>46.422</c:v>
                </c:pt>
                <c:pt idx="220">
                  <c:v>46.547</c:v>
                </c:pt>
                <c:pt idx="221">
                  <c:v>46.685</c:v>
                </c:pt>
                <c:pt idx="222">
                  <c:v>46.794</c:v>
                </c:pt>
                <c:pt idx="223">
                  <c:v>46.941</c:v>
                </c:pt>
                <c:pt idx="224">
                  <c:v>47.051</c:v>
                </c:pt>
                <c:pt idx="225">
                  <c:v>47.172</c:v>
                </c:pt>
                <c:pt idx="226">
                  <c:v>47.295</c:v>
                </c:pt>
                <c:pt idx="227">
                  <c:v>47.426</c:v>
                </c:pt>
                <c:pt idx="228">
                  <c:v>47.536</c:v>
                </c:pt>
                <c:pt idx="229">
                  <c:v>47.663</c:v>
                </c:pt>
                <c:pt idx="230">
                  <c:v>47.789</c:v>
                </c:pt>
                <c:pt idx="231">
                  <c:v>47.918</c:v>
                </c:pt>
                <c:pt idx="232">
                  <c:v>48.03</c:v>
                </c:pt>
                <c:pt idx="233">
                  <c:v>48.16</c:v>
                </c:pt>
                <c:pt idx="234">
                  <c:v>48.274</c:v>
                </c:pt>
                <c:pt idx="235">
                  <c:v>48.399</c:v>
                </c:pt>
                <c:pt idx="236">
                  <c:v>48.521</c:v>
                </c:pt>
                <c:pt idx="237">
                  <c:v>48.638</c:v>
                </c:pt>
                <c:pt idx="238">
                  <c:v>48.756</c:v>
                </c:pt>
                <c:pt idx="239">
                  <c:v>48.876</c:v>
                </c:pt>
                <c:pt idx="240">
                  <c:v>49.002</c:v>
                </c:pt>
                <c:pt idx="241">
                  <c:v>49.131</c:v>
                </c:pt>
                <c:pt idx="242">
                  <c:v>49.274</c:v>
                </c:pt>
                <c:pt idx="243">
                  <c:v>49.392</c:v>
                </c:pt>
                <c:pt idx="244">
                  <c:v>49.514</c:v>
                </c:pt>
                <c:pt idx="245">
                  <c:v>49.636</c:v>
                </c:pt>
                <c:pt idx="246">
                  <c:v>49.751</c:v>
                </c:pt>
                <c:pt idx="247">
                  <c:v>49.873</c:v>
                </c:pt>
                <c:pt idx="248">
                  <c:v>50.0</c:v>
                </c:pt>
              </c:numCache>
            </c:numRef>
          </c:yVal>
          <c:smooth val="1"/>
        </c:ser>
        <c:ser>
          <c:idx val="1"/>
          <c:order val="1"/>
          <c:tx>
            <c:v>2%</c:v>
          </c:tx>
          <c:marker>
            <c:symbol val="none"/>
          </c:marker>
          <c:xVal>
            <c:numRef>
              <c:f>'CALIFORNIA.phylip.an.rarefactio'!$A$2:$A$250</c:f>
              <c:numCache>
                <c:formatCode>General</c:formatCode>
                <c:ptCount val="249"/>
                <c:pt idx="0">
                  <c:v>1.0</c:v>
                </c:pt>
                <c:pt idx="1">
                  <c:v>2.0</c:v>
                </c:pt>
                <c:pt idx="2">
                  <c:v>3.0</c:v>
                </c:pt>
                <c:pt idx="3">
                  <c:v>4.0</c:v>
                </c:pt>
                <c:pt idx="4">
                  <c:v>5.0</c:v>
                </c:pt>
                <c:pt idx="5">
                  <c:v>6.0</c:v>
                </c:pt>
                <c:pt idx="6">
                  <c:v>7.0</c:v>
                </c:pt>
                <c:pt idx="7">
                  <c:v>8.0</c:v>
                </c:pt>
                <c:pt idx="8">
                  <c:v>9.0</c:v>
                </c:pt>
                <c:pt idx="9">
                  <c:v>10.0</c:v>
                </c:pt>
                <c:pt idx="10">
                  <c:v>11.0</c:v>
                </c:pt>
                <c:pt idx="11">
                  <c:v>12.0</c:v>
                </c:pt>
                <c:pt idx="12">
                  <c:v>13.0</c:v>
                </c:pt>
                <c:pt idx="13">
                  <c:v>14.0</c:v>
                </c:pt>
                <c:pt idx="14">
                  <c:v>15.0</c:v>
                </c:pt>
                <c:pt idx="15">
                  <c:v>16.0</c:v>
                </c:pt>
                <c:pt idx="16">
                  <c:v>17.0</c:v>
                </c:pt>
                <c:pt idx="17">
                  <c:v>18.0</c:v>
                </c:pt>
                <c:pt idx="18">
                  <c:v>19.0</c:v>
                </c:pt>
                <c:pt idx="19">
                  <c:v>20.0</c:v>
                </c:pt>
                <c:pt idx="20">
                  <c:v>21.0</c:v>
                </c:pt>
                <c:pt idx="21">
                  <c:v>22.0</c:v>
                </c:pt>
                <c:pt idx="22">
                  <c:v>23.0</c:v>
                </c:pt>
                <c:pt idx="23">
                  <c:v>24.0</c:v>
                </c:pt>
                <c:pt idx="24">
                  <c:v>25.0</c:v>
                </c:pt>
                <c:pt idx="25">
                  <c:v>26.0</c:v>
                </c:pt>
                <c:pt idx="26">
                  <c:v>27.0</c:v>
                </c:pt>
                <c:pt idx="27">
                  <c:v>28.0</c:v>
                </c:pt>
                <c:pt idx="28">
                  <c:v>29.0</c:v>
                </c:pt>
                <c:pt idx="29">
                  <c:v>30.0</c:v>
                </c:pt>
                <c:pt idx="30">
                  <c:v>31.0</c:v>
                </c:pt>
                <c:pt idx="31">
                  <c:v>32.0</c:v>
                </c:pt>
                <c:pt idx="32">
                  <c:v>33.0</c:v>
                </c:pt>
                <c:pt idx="33">
                  <c:v>34.0</c:v>
                </c:pt>
                <c:pt idx="34">
                  <c:v>35.0</c:v>
                </c:pt>
                <c:pt idx="35">
                  <c:v>36.0</c:v>
                </c:pt>
                <c:pt idx="36">
                  <c:v>37.0</c:v>
                </c:pt>
                <c:pt idx="37">
                  <c:v>38.0</c:v>
                </c:pt>
                <c:pt idx="38">
                  <c:v>39.0</c:v>
                </c:pt>
                <c:pt idx="39">
                  <c:v>40.0</c:v>
                </c:pt>
                <c:pt idx="40">
                  <c:v>41.0</c:v>
                </c:pt>
                <c:pt idx="41">
                  <c:v>42.0</c:v>
                </c:pt>
                <c:pt idx="42">
                  <c:v>43.0</c:v>
                </c:pt>
                <c:pt idx="43">
                  <c:v>44.0</c:v>
                </c:pt>
                <c:pt idx="44">
                  <c:v>45.0</c:v>
                </c:pt>
                <c:pt idx="45">
                  <c:v>46.0</c:v>
                </c:pt>
                <c:pt idx="46">
                  <c:v>47.0</c:v>
                </c:pt>
                <c:pt idx="47">
                  <c:v>48.0</c:v>
                </c:pt>
                <c:pt idx="48">
                  <c:v>49.0</c:v>
                </c:pt>
                <c:pt idx="49">
                  <c:v>50.0</c:v>
                </c:pt>
                <c:pt idx="50">
                  <c:v>51.0</c:v>
                </c:pt>
                <c:pt idx="51">
                  <c:v>52.0</c:v>
                </c:pt>
                <c:pt idx="52">
                  <c:v>53.0</c:v>
                </c:pt>
                <c:pt idx="53">
                  <c:v>54.0</c:v>
                </c:pt>
                <c:pt idx="54">
                  <c:v>55.0</c:v>
                </c:pt>
                <c:pt idx="55">
                  <c:v>56.0</c:v>
                </c:pt>
                <c:pt idx="56">
                  <c:v>57.0</c:v>
                </c:pt>
                <c:pt idx="57">
                  <c:v>58.0</c:v>
                </c:pt>
                <c:pt idx="58">
                  <c:v>59.0</c:v>
                </c:pt>
                <c:pt idx="59">
                  <c:v>60.0</c:v>
                </c:pt>
                <c:pt idx="60">
                  <c:v>61.0</c:v>
                </c:pt>
                <c:pt idx="61">
                  <c:v>62.0</c:v>
                </c:pt>
                <c:pt idx="62">
                  <c:v>63.0</c:v>
                </c:pt>
                <c:pt idx="63">
                  <c:v>64.0</c:v>
                </c:pt>
                <c:pt idx="64">
                  <c:v>65.0</c:v>
                </c:pt>
                <c:pt idx="65">
                  <c:v>66.0</c:v>
                </c:pt>
                <c:pt idx="66">
                  <c:v>67.0</c:v>
                </c:pt>
                <c:pt idx="67">
                  <c:v>68.0</c:v>
                </c:pt>
                <c:pt idx="68">
                  <c:v>69.0</c:v>
                </c:pt>
                <c:pt idx="69">
                  <c:v>70.0</c:v>
                </c:pt>
                <c:pt idx="70">
                  <c:v>71.0</c:v>
                </c:pt>
                <c:pt idx="71">
                  <c:v>72.0</c:v>
                </c:pt>
                <c:pt idx="72">
                  <c:v>73.0</c:v>
                </c:pt>
                <c:pt idx="73">
                  <c:v>74.0</c:v>
                </c:pt>
                <c:pt idx="74">
                  <c:v>75.0</c:v>
                </c:pt>
                <c:pt idx="75">
                  <c:v>76.0</c:v>
                </c:pt>
                <c:pt idx="76">
                  <c:v>77.0</c:v>
                </c:pt>
                <c:pt idx="77">
                  <c:v>78.0</c:v>
                </c:pt>
                <c:pt idx="78">
                  <c:v>79.0</c:v>
                </c:pt>
                <c:pt idx="79">
                  <c:v>80.0</c:v>
                </c:pt>
                <c:pt idx="80">
                  <c:v>81.0</c:v>
                </c:pt>
                <c:pt idx="81">
                  <c:v>82.0</c:v>
                </c:pt>
                <c:pt idx="82">
                  <c:v>83.0</c:v>
                </c:pt>
                <c:pt idx="83">
                  <c:v>84.0</c:v>
                </c:pt>
                <c:pt idx="84">
                  <c:v>85.0</c:v>
                </c:pt>
                <c:pt idx="85">
                  <c:v>86.0</c:v>
                </c:pt>
                <c:pt idx="86">
                  <c:v>87.0</c:v>
                </c:pt>
                <c:pt idx="87">
                  <c:v>88.0</c:v>
                </c:pt>
                <c:pt idx="88">
                  <c:v>89.0</c:v>
                </c:pt>
                <c:pt idx="89">
                  <c:v>90.0</c:v>
                </c:pt>
                <c:pt idx="90">
                  <c:v>91.0</c:v>
                </c:pt>
                <c:pt idx="91">
                  <c:v>92.0</c:v>
                </c:pt>
                <c:pt idx="92">
                  <c:v>93.0</c:v>
                </c:pt>
                <c:pt idx="93">
                  <c:v>94.0</c:v>
                </c:pt>
                <c:pt idx="94">
                  <c:v>95.0</c:v>
                </c:pt>
                <c:pt idx="95">
                  <c:v>96.0</c:v>
                </c:pt>
                <c:pt idx="96">
                  <c:v>97.0</c:v>
                </c:pt>
                <c:pt idx="97">
                  <c:v>98.0</c:v>
                </c:pt>
                <c:pt idx="98">
                  <c:v>99.0</c:v>
                </c:pt>
                <c:pt idx="99">
                  <c:v>100.0</c:v>
                </c:pt>
                <c:pt idx="100">
                  <c:v>101.0</c:v>
                </c:pt>
                <c:pt idx="101">
                  <c:v>102.0</c:v>
                </c:pt>
                <c:pt idx="102">
                  <c:v>103.0</c:v>
                </c:pt>
                <c:pt idx="103">
                  <c:v>104.0</c:v>
                </c:pt>
                <c:pt idx="104">
                  <c:v>105.0</c:v>
                </c:pt>
                <c:pt idx="105">
                  <c:v>106.0</c:v>
                </c:pt>
                <c:pt idx="106">
                  <c:v>107.0</c:v>
                </c:pt>
                <c:pt idx="107">
                  <c:v>108.0</c:v>
                </c:pt>
                <c:pt idx="108">
                  <c:v>109.0</c:v>
                </c:pt>
                <c:pt idx="109">
                  <c:v>110.0</c:v>
                </c:pt>
                <c:pt idx="110">
                  <c:v>111.0</c:v>
                </c:pt>
                <c:pt idx="111">
                  <c:v>112.0</c:v>
                </c:pt>
                <c:pt idx="112">
                  <c:v>113.0</c:v>
                </c:pt>
                <c:pt idx="113">
                  <c:v>114.0</c:v>
                </c:pt>
                <c:pt idx="114">
                  <c:v>115.0</c:v>
                </c:pt>
                <c:pt idx="115">
                  <c:v>116.0</c:v>
                </c:pt>
                <c:pt idx="116">
                  <c:v>117.0</c:v>
                </c:pt>
                <c:pt idx="117">
                  <c:v>118.0</c:v>
                </c:pt>
                <c:pt idx="118">
                  <c:v>119.0</c:v>
                </c:pt>
                <c:pt idx="119">
                  <c:v>120.0</c:v>
                </c:pt>
                <c:pt idx="120">
                  <c:v>121.0</c:v>
                </c:pt>
                <c:pt idx="121">
                  <c:v>122.0</c:v>
                </c:pt>
                <c:pt idx="122">
                  <c:v>123.0</c:v>
                </c:pt>
                <c:pt idx="123">
                  <c:v>124.0</c:v>
                </c:pt>
                <c:pt idx="124">
                  <c:v>125.0</c:v>
                </c:pt>
                <c:pt idx="125">
                  <c:v>126.0</c:v>
                </c:pt>
                <c:pt idx="126">
                  <c:v>127.0</c:v>
                </c:pt>
                <c:pt idx="127">
                  <c:v>128.0</c:v>
                </c:pt>
                <c:pt idx="128">
                  <c:v>129.0</c:v>
                </c:pt>
                <c:pt idx="129">
                  <c:v>130.0</c:v>
                </c:pt>
                <c:pt idx="130">
                  <c:v>131.0</c:v>
                </c:pt>
                <c:pt idx="131">
                  <c:v>132.0</c:v>
                </c:pt>
                <c:pt idx="132">
                  <c:v>133.0</c:v>
                </c:pt>
                <c:pt idx="133">
                  <c:v>134.0</c:v>
                </c:pt>
                <c:pt idx="134">
                  <c:v>135.0</c:v>
                </c:pt>
                <c:pt idx="135">
                  <c:v>136.0</c:v>
                </c:pt>
                <c:pt idx="136">
                  <c:v>137.0</c:v>
                </c:pt>
                <c:pt idx="137">
                  <c:v>138.0</c:v>
                </c:pt>
                <c:pt idx="138">
                  <c:v>139.0</c:v>
                </c:pt>
                <c:pt idx="139">
                  <c:v>140.0</c:v>
                </c:pt>
                <c:pt idx="140">
                  <c:v>141.0</c:v>
                </c:pt>
                <c:pt idx="141">
                  <c:v>142.0</c:v>
                </c:pt>
                <c:pt idx="142">
                  <c:v>143.0</c:v>
                </c:pt>
                <c:pt idx="143">
                  <c:v>144.0</c:v>
                </c:pt>
                <c:pt idx="144">
                  <c:v>145.0</c:v>
                </c:pt>
                <c:pt idx="145">
                  <c:v>146.0</c:v>
                </c:pt>
                <c:pt idx="146">
                  <c:v>147.0</c:v>
                </c:pt>
                <c:pt idx="147">
                  <c:v>148.0</c:v>
                </c:pt>
                <c:pt idx="148">
                  <c:v>149.0</c:v>
                </c:pt>
                <c:pt idx="149">
                  <c:v>150.0</c:v>
                </c:pt>
                <c:pt idx="150">
                  <c:v>151.0</c:v>
                </c:pt>
                <c:pt idx="151">
                  <c:v>152.0</c:v>
                </c:pt>
                <c:pt idx="152">
                  <c:v>153.0</c:v>
                </c:pt>
                <c:pt idx="153">
                  <c:v>154.0</c:v>
                </c:pt>
                <c:pt idx="154">
                  <c:v>155.0</c:v>
                </c:pt>
                <c:pt idx="155">
                  <c:v>156.0</c:v>
                </c:pt>
                <c:pt idx="156">
                  <c:v>157.0</c:v>
                </c:pt>
                <c:pt idx="157">
                  <c:v>158.0</c:v>
                </c:pt>
                <c:pt idx="158">
                  <c:v>159.0</c:v>
                </c:pt>
                <c:pt idx="159">
                  <c:v>160.0</c:v>
                </c:pt>
                <c:pt idx="160">
                  <c:v>161.0</c:v>
                </c:pt>
                <c:pt idx="161">
                  <c:v>162.0</c:v>
                </c:pt>
                <c:pt idx="162">
                  <c:v>163.0</c:v>
                </c:pt>
                <c:pt idx="163">
                  <c:v>164.0</c:v>
                </c:pt>
                <c:pt idx="164">
                  <c:v>165.0</c:v>
                </c:pt>
                <c:pt idx="165">
                  <c:v>166.0</c:v>
                </c:pt>
                <c:pt idx="166">
                  <c:v>167.0</c:v>
                </c:pt>
                <c:pt idx="167">
                  <c:v>168.0</c:v>
                </c:pt>
                <c:pt idx="168">
                  <c:v>169.0</c:v>
                </c:pt>
                <c:pt idx="169">
                  <c:v>170.0</c:v>
                </c:pt>
                <c:pt idx="170">
                  <c:v>171.0</c:v>
                </c:pt>
                <c:pt idx="171">
                  <c:v>172.0</c:v>
                </c:pt>
                <c:pt idx="172">
                  <c:v>173.0</c:v>
                </c:pt>
                <c:pt idx="173">
                  <c:v>174.0</c:v>
                </c:pt>
                <c:pt idx="174">
                  <c:v>175.0</c:v>
                </c:pt>
                <c:pt idx="175">
                  <c:v>176.0</c:v>
                </c:pt>
                <c:pt idx="176">
                  <c:v>177.0</c:v>
                </c:pt>
                <c:pt idx="177">
                  <c:v>178.0</c:v>
                </c:pt>
                <c:pt idx="178">
                  <c:v>179.0</c:v>
                </c:pt>
                <c:pt idx="179">
                  <c:v>180.0</c:v>
                </c:pt>
                <c:pt idx="180">
                  <c:v>181.0</c:v>
                </c:pt>
                <c:pt idx="181">
                  <c:v>182.0</c:v>
                </c:pt>
                <c:pt idx="182">
                  <c:v>183.0</c:v>
                </c:pt>
                <c:pt idx="183">
                  <c:v>184.0</c:v>
                </c:pt>
                <c:pt idx="184">
                  <c:v>185.0</c:v>
                </c:pt>
                <c:pt idx="185">
                  <c:v>186.0</c:v>
                </c:pt>
                <c:pt idx="186">
                  <c:v>187.0</c:v>
                </c:pt>
                <c:pt idx="187">
                  <c:v>188.0</c:v>
                </c:pt>
                <c:pt idx="188">
                  <c:v>189.0</c:v>
                </c:pt>
                <c:pt idx="189">
                  <c:v>190.0</c:v>
                </c:pt>
                <c:pt idx="190">
                  <c:v>191.0</c:v>
                </c:pt>
                <c:pt idx="191">
                  <c:v>192.0</c:v>
                </c:pt>
                <c:pt idx="192">
                  <c:v>193.0</c:v>
                </c:pt>
                <c:pt idx="193">
                  <c:v>194.0</c:v>
                </c:pt>
                <c:pt idx="194">
                  <c:v>195.0</c:v>
                </c:pt>
                <c:pt idx="195">
                  <c:v>196.0</c:v>
                </c:pt>
                <c:pt idx="196">
                  <c:v>197.0</c:v>
                </c:pt>
                <c:pt idx="197">
                  <c:v>198.0</c:v>
                </c:pt>
                <c:pt idx="198">
                  <c:v>199.0</c:v>
                </c:pt>
                <c:pt idx="199">
                  <c:v>200.0</c:v>
                </c:pt>
                <c:pt idx="200">
                  <c:v>201.0</c:v>
                </c:pt>
                <c:pt idx="201">
                  <c:v>202.0</c:v>
                </c:pt>
                <c:pt idx="202">
                  <c:v>203.0</c:v>
                </c:pt>
                <c:pt idx="203">
                  <c:v>204.0</c:v>
                </c:pt>
                <c:pt idx="204">
                  <c:v>205.0</c:v>
                </c:pt>
                <c:pt idx="205">
                  <c:v>206.0</c:v>
                </c:pt>
                <c:pt idx="206">
                  <c:v>207.0</c:v>
                </c:pt>
                <c:pt idx="207">
                  <c:v>208.0</c:v>
                </c:pt>
                <c:pt idx="208">
                  <c:v>209.0</c:v>
                </c:pt>
                <c:pt idx="209">
                  <c:v>210.0</c:v>
                </c:pt>
                <c:pt idx="210">
                  <c:v>211.0</c:v>
                </c:pt>
                <c:pt idx="211">
                  <c:v>212.0</c:v>
                </c:pt>
                <c:pt idx="212">
                  <c:v>213.0</c:v>
                </c:pt>
                <c:pt idx="213">
                  <c:v>214.0</c:v>
                </c:pt>
                <c:pt idx="214">
                  <c:v>215.0</c:v>
                </c:pt>
                <c:pt idx="215">
                  <c:v>216.0</c:v>
                </c:pt>
                <c:pt idx="216">
                  <c:v>217.0</c:v>
                </c:pt>
                <c:pt idx="217">
                  <c:v>218.0</c:v>
                </c:pt>
                <c:pt idx="218">
                  <c:v>219.0</c:v>
                </c:pt>
                <c:pt idx="219">
                  <c:v>220.0</c:v>
                </c:pt>
                <c:pt idx="220">
                  <c:v>221.0</c:v>
                </c:pt>
                <c:pt idx="221">
                  <c:v>222.0</c:v>
                </c:pt>
                <c:pt idx="222">
                  <c:v>223.0</c:v>
                </c:pt>
                <c:pt idx="223">
                  <c:v>224.0</c:v>
                </c:pt>
                <c:pt idx="224">
                  <c:v>225.0</c:v>
                </c:pt>
                <c:pt idx="225">
                  <c:v>226.0</c:v>
                </c:pt>
                <c:pt idx="226">
                  <c:v>227.0</c:v>
                </c:pt>
                <c:pt idx="227">
                  <c:v>228.0</c:v>
                </c:pt>
                <c:pt idx="228">
                  <c:v>229.0</c:v>
                </c:pt>
                <c:pt idx="229">
                  <c:v>230.0</c:v>
                </c:pt>
                <c:pt idx="230">
                  <c:v>231.0</c:v>
                </c:pt>
                <c:pt idx="231">
                  <c:v>232.0</c:v>
                </c:pt>
                <c:pt idx="232">
                  <c:v>233.0</c:v>
                </c:pt>
                <c:pt idx="233">
                  <c:v>234.0</c:v>
                </c:pt>
                <c:pt idx="234">
                  <c:v>235.0</c:v>
                </c:pt>
                <c:pt idx="235">
                  <c:v>236.0</c:v>
                </c:pt>
                <c:pt idx="236">
                  <c:v>237.0</c:v>
                </c:pt>
                <c:pt idx="237">
                  <c:v>238.0</c:v>
                </c:pt>
                <c:pt idx="238">
                  <c:v>239.0</c:v>
                </c:pt>
                <c:pt idx="239">
                  <c:v>240.0</c:v>
                </c:pt>
                <c:pt idx="240">
                  <c:v>241.0</c:v>
                </c:pt>
                <c:pt idx="241">
                  <c:v>242.0</c:v>
                </c:pt>
                <c:pt idx="242">
                  <c:v>243.0</c:v>
                </c:pt>
                <c:pt idx="243">
                  <c:v>244.0</c:v>
                </c:pt>
                <c:pt idx="244">
                  <c:v>245.0</c:v>
                </c:pt>
                <c:pt idx="245">
                  <c:v>246.0</c:v>
                </c:pt>
                <c:pt idx="246">
                  <c:v>247.0</c:v>
                </c:pt>
                <c:pt idx="247">
                  <c:v>248.0</c:v>
                </c:pt>
                <c:pt idx="248">
                  <c:v>249.0</c:v>
                </c:pt>
              </c:numCache>
            </c:numRef>
          </c:xVal>
          <c:yVal>
            <c:numRef>
              <c:f>'CALIFORNIA.phylip.an.rarefactio'!$H$2:$H$250</c:f>
              <c:numCache>
                <c:formatCode>General</c:formatCode>
                <c:ptCount val="249"/>
                <c:pt idx="0">
                  <c:v>1.0</c:v>
                </c:pt>
                <c:pt idx="1">
                  <c:v>1.822</c:v>
                </c:pt>
                <c:pt idx="2">
                  <c:v>2.504</c:v>
                </c:pt>
                <c:pt idx="3">
                  <c:v>3.075</c:v>
                </c:pt>
                <c:pt idx="4">
                  <c:v>3.555</c:v>
                </c:pt>
                <c:pt idx="5">
                  <c:v>3.99</c:v>
                </c:pt>
                <c:pt idx="6">
                  <c:v>4.379</c:v>
                </c:pt>
                <c:pt idx="7">
                  <c:v>4.71</c:v>
                </c:pt>
                <c:pt idx="8">
                  <c:v>5.039</c:v>
                </c:pt>
                <c:pt idx="9">
                  <c:v>5.334</c:v>
                </c:pt>
                <c:pt idx="10">
                  <c:v>5.636999999999999</c:v>
                </c:pt>
                <c:pt idx="11">
                  <c:v>5.926</c:v>
                </c:pt>
                <c:pt idx="12">
                  <c:v>6.161</c:v>
                </c:pt>
                <c:pt idx="13">
                  <c:v>6.423</c:v>
                </c:pt>
                <c:pt idx="14">
                  <c:v>6.649999999999998</c:v>
                </c:pt>
                <c:pt idx="15">
                  <c:v>6.853</c:v>
                </c:pt>
                <c:pt idx="16">
                  <c:v>7.052</c:v>
                </c:pt>
                <c:pt idx="17">
                  <c:v>7.237</c:v>
                </c:pt>
                <c:pt idx="18">
                  <c:v>7.407</c:v>
                </c:pt>
                <c:pt idx="19">
                  <c:v>7.585</c:v>
                </c:pt>
                <c:pt idx="20">
                  <c:v>7.769999999999999</c:v>
                </c:pt>
                <c:pt idx="21">
                  <c:v>7.929</c:v>
                </c:pt>
                <c:pt idx="22">
                  <c:v>8.108000000000001</c:v>
                </c:pt>
                <c:pt idx="23">
                  <c:v>8.25</c:v>
                </c:pt>
                <c:pt idx="24">
                  <c:v>8.43</c:v>
                </c:pt>
                <c:pt idx="25">
                  <c:v>8.588</c:v>
                </c:pt>
                <c:pt idx="26">
                  <c:v>8.751</c:v>
                </c:pt>
                <c:pt idx="27">
                  <c:v>8.879</c:v>
                </c:pt>
                <c:pt idx="28">
                  <c:v>9.014</c:v>
                </c:pt>
                <c:pt idx="29">
                  <c:v>9.137999999999998</c:v>
                </c:pt>
                <c:pt idx="30">
                  <c:v>9.27</c:v>
                </c:pt>
                <c:pt idx="31">
                  <c:v>9.414</c:v>
                </c:pt>
                <c:pt idx="32">
                  <c:v>9.535</c:v>
                </c:pt>
                <c:pt idx="33">
                  <c:v>9.663</c:v>
                </c:pt>
                <c:pt idx="34">
                  <c:v>9.787000000000001</c:v>
                </c:pt>
                <c:pt idx="35">
                  <c:v>9.893</c:v>
                </c:pt>
                <c:pt idx="36">
                  <c:v>10.002</c:v>
                </c:pt>
                <c:pt idx="37">
                  <c:v>10.101</c:v>
                </c:pt>
                <c:pt idx="38">
                  <c:v>10.198</c:v>
                </c:pt>
                <c:pt idx="39">
                  <c:v>10.307</c:v>
                </c:pt>
                <c:pt idx="40">
                  <c:v>10.43</c:v>
                </c:pt>
                <c:pt idx="41">
                  <c:v>10.53</c:v>
                </c:pt>
                <c:pt idx="42">
                  <c:v>10.619</c:v>
                </c:pt>
                <c:pt idx="43">
                  <c:v>10.703</c:v>
                </c:pt>
                <c:pt idx="44">
                  <c:v>10.808</c:v>
                </c:pt>
                <c:pt idx="45">
                  <c:v>10.93</c:v>
                </c:pt>
                <c:pt idx="46">
                  <c:v>11.024</c:v>
                </c:pt>
                <c:pt idx="47">
                  <c:v>11.121</c:v>
                </c:pt>
                <c:pt idx="48">
                  <c:v>11.206</c:v>
                </c:pt>
                <c:pt idx="49">
                  <c:v>11.305</c:v>
                </c:pt>
                <c:pt idx="50">
                  <c:v>11.424</c:v>
                </c:pt>
                <c:pt idx="51">
                  <c:v>11.517</c:v>
                </c:pt>
                <c:pt idx="52">
                  <c:v>11.606</c:v>
                </c:pt>
                <c:pt idx="53">
                  <c:v>11.681</c:v>
                </c:pt>
                <c:pt idx="54">
                  <c:v>11.79</c:v>
                </c:pt>
                <c:pt idx="55">
                  <c:v>11.89</c:v>
                </c:pt>
                <c:pt idx="56">
                  <c:v>11.975</c:v>
                </c:pt>
                <c:pt idx="57">
                  <c:v>12.078</c:v>
                </c:pt>
                <c:pt idx="58">
                  <c:v>12.174</c:v>
                </c:pt>
                <c:pt idx="59">
                  <c:v>12.263</c:v>
                </c:pt>
                <c:pt idx="60">
                  <c:v>12.341</c:v>
                </c:pt>
                <c:pt idx="61">
                  <c:v>12.439</c:v>
                </c:pt>
                <c:pt idx="62">
                  <c:v>12.533</c:v>
                </c:pt>
                <c:pt idx="63">
                  <c:v>12.594</c:v>
                </c:pt>
                <c:pt idx="64">
                  <c:v>12.689</c:v>
                </c:pt>
                <c:pt idx="65">
                  <c:v>12.785</c:v>
                </c:pt>
                <c:pt idx="66">
                  <c:v>12.86</c:v>
                </c:pt>
                <c:pt idx="67">
                  <c:v>12.93</c:v>
                </c:pt>
                <c:pt idx="68">
                  <c:v>13.027</c:v>
                </c:pt>
                <c:pt idx="69">
                  <c:v>13.106</c:v>
                </c:pt>
                <c:pt idx="70">
                  <c:v>13.19</c:v>
                </c:pt>
                <c:pt idx="71">
                  <c:v>13.267</c:v>
                </c:pt>
                <c:pt idx="72">
                  <c:v>13.347</c:v>
                </c:pt>
                <c:pt idx="73">
                  <c:v>13.445</c:v>
                </c:pt>
                <c:pt idx="74">
                  <c:v>13.528</c:v>
                </c:pt>
                <c:pt idx="75">
                  <c:v>13.606</c:v>
                </c:pt>
                <c:pt idx="76">
                  <c:v>13.694</c:v>
                </c:pt>
                <c:pt idx="77">
                  <c:v>13.781</c:v>
                </c:pt>
                <c:pt idx="78">
                  <c:v>13.884</c:v>
                </c:pt>
                <c:pt idx="79">
                  <c:v>13.954</c:v>
                </c:pt>
                <c:pt idx="80">
                  <c:v>14.037</c:v>
                </c:pt>
                <c:pt idx="81">
                  <c:v>14.126</c:v>
                </c:pt>
                <c:pt idx="82">
                  <c:v>14.19</c:v>
                </c:pt>
                <c:pt idx="83">
                  <c:v>14.271</c:v>
                </c:pt>
                <c:pt idx="84">
                  <c:v>14.349</c:v>
                </c:pt>
                <c:pt idx="85">
                  <c:v>14.429</c:v>
                </c:pt>
                <c:pt idx="86">
                  <c:v>14.51</c:v>
                </c:pt>
                <c:pt idx="87">
                  <c:v>14.593</c:v>
                </c:pt>
                <c:pt idx="88">
                  <c:v>14.685</c:v>
                </c:pt>
                <c:pt idx="89">
                  <c:v>14.75</c:v>
                </c:pt>
                <c:pt idx="90">
                  <c:v>14.818</c:v>
                </c:pt>
                <c:pt idx="91">
                  <c:v>14.889</c:v>
                </c:pt>
                <c:pt idx="92">
                  <c:v>14.973</c:v>
                </c:pt>
                <c:pt idx="93">
                  <c:v>15.055</c:v>
                </c:pt>
                <c:pt idx="94">
                  <c:v>15.121</c:v>
                </c:pt>
                <c:pt idx="95">
                  <c:v>15.2</c:v>
                </c:pt>
                <c:pt idx="96">
                  <c:v>15.29</c:v>
                </c:pt>
                <c:pt idx="97">
                  <c:v>15.377</c:v>
                </c:pt>
                <c:pt idx="98">
                  <c:v>15.443</c:v>
                </c:pt>
                <c:pt idx="99">
                  <c:v>15.505</c:v>
                </c:pt>
                <c:pt idx="100">
                  <c:v>15.572</c:v>
                </c:pt>
                <c:pt idx="101">
                  <c:v>15.647</c:v>
                </c:pt>
                <c:pt idx="102">
                  <c:v>15.72</c:v>
                </c:pt>
                <c:pt idx="103">
                  <c:v>15.803</c:v>
                </c:pt>
                <c:pt idx="104">
                  <c:v>15.877</c:v>
                </c:pt>
                <c:pt idx="105">
                  <c:v>15.949</c:v>
                </c:pt>
                <c:pt idx="106">
                  <c:v>16.03</c:v>
                </c:pt>
                <c:pt idx="107">
                  <c:v>16.104</c:v>
                </c:pt>
                <c:pt idx="108">
                  <c:v>16.176</c:v>
                </c:pt>
                <c:pt idx="109">
                  <c:v>16.253</c:v>
                </c:pt>
                <c:pt idx="110">
                  <c:v>16.325</c:v>
                </c:pt>
                <c:pt idx="111">
                  <c:v>16.392</c:v>
                </c:pt>
                <c:pt idx="112">
                  <c:v>16.463</c:v>
                </c:pt>
                <c:pt idx="113">
                  <c:v>16.534</c:v>
                </c:pt>
                <c:pt idx="114">
                  <c:v>16.593</c:v>
                </c:pt>
                <c:pt idx="115">
                  <c:v>16.65</c:v>
                </c:pt>
                <c:pt idx="116">
                  <c:v>16.704</c:v>
                </c:pt>
                <c:pt idx="117">
                  <c:v>16.776</c:v>
                </c:pt>
                <c:pt idx="118">
                  <c:v>16.854</c:v>
                </c:pt>
                <c:pt idx="119">
                  <c:v>16.92</c:v>
                </c:pt>
                <c:pt idx="120">
                  <c:v>17.0</c:v>
                </c:pt>
                <c:pt idx="121">
                  <c:v>17.072</c:v>
                </c:pt>
                <c:pt idx="122">
                  <c:v>17.147</c:v>
                </c:pt>
                <c:pt idx="123">
                  <c:v>17.211</c:v>
                </c:pt>
                <c:pt idx="124">
                  <c:v>17.278</c:v>
                </c:pt>
                <c:pt idx="125">
                  <c:v>17.34</c:v>
                </c:pt>
                <c:pt idx="126">
                  <c:v>17.415</c:v>
                </c:pt>
                <c:pt idx="127">
                  <c:v>17.482</c:v>
                </c:pt>
                <c:pt idx="128">
                  <c:v>17.547</c:v>
                </c:pt>
                <c:pt idx="129">
                  <c:v>17.624</c:v>
                </c:pt>
                <c:pt idx="130">
                  <c:v>17.701</c:v>
                </c:pt>
                <c:pt idx="131">
                  <c:v>17.765</c:v>
                </c:pt>
                <c:pt idx="132">
                  <c:v>17.826</c:v>
                </c:pt>
                <c:pt idx="133">
                  <c:v>17.893</c:v>
                </c:pt>
                <c:pt idx="134">
                  <c:v>17.97</c:v>
                </c:pt>
                <c:pt idx="135">
                  <c:v>18.033</c:v>
                </c:pt>
                <c:pt idx="136">
                  <c:v>18.087</c:v>
                </c:pt>
                <c:pt idx="137">
                  <c:v>18.138</c:v>
                </c:pt>
                <c:pt idx="138">
                  <c:v>18.198</c:v>
                </c:pt>
                <c:pt idx="139">
                  <c:v>18.266</c:v>
                </c:pt>
                <c:pt idx="140">
                  <c:v>18.327</c:v>
                </c:pt>
                <c:pt idx="141">
                  <c:v>18.389</c:v>
                </c:pt>
                <c:pt idx="142">
                  <c:v>18.456</c:v>
                </c:pt>
                <c:pt idx="143">
                  <c:v>18.524</c:v>
                </c:pt>
                <c:pt idx="144">
                  <c:v>18.584</c:v>
                </c:pt>
                <c:pt idx="145">
                  <c:v>18.653</c:v>
                </c:pt>
                <c:pt idx="146">
                  <c:v>18.724</c:v>
                </c:pt>
                <c:pt idx="147">
                  <c:v>18.796</c:v>
                </c:pt>
                <c:pt idx="148">
                  <c:v>18.858</c:v>
                </c:pt>
                <c:pt idx="149">
                  <c:v>18.923</c:v>
                </c:pt>
                <c:pt idx="150">
                  <c:v>18.993</c:v>
                </c:pt>
                <c:pt idx="151">
                  <c:v>19.06</c:v>
                </c:pt>
                <c:pt idx="152">
                  <c:v>19.118</c:v>
                </c:pt>
                <c:pt idx="153">
                  <c:v>19.183</c:v>
                </c:pt>
                <c:pt idx="154">
                  <c:v>19.245</c:v>
                </c:pt>
                <c:pt idx="155">
                  <c:v>19.319</c:v>
                </c:pt>
                <c:pt idx="156">
                  <c:v>19.383</c:v>
                </c:pt>
                <c:pt idx="157">
                  <c:v>19.455</c:v>
                </c:pt>
                <c:pt idx="158">
                  <c:v>19.525</c:v>
                </c:pt>
                <c:pt idx="159">
                  <c:v>19.591</c:v>
                </c:pt>
                <c:pt idx="160">
                  <c:v>19.65</c:v>
                </c:pt>
                <c:pt idx="161">
                  <c:v>19.714</c:v>
                </c:pt>
                <c:pt idx="162">
                  <c:v>19.789</c:v>
                </c:pt>
                <c:pt idx="163">
                  <c:v>19.856</c:v>
                </c:pt>
                <c:pt idx="164">
                  <c:v>19.919</c:v>
                </c:pt>
                <c:pt idx="165">
                  <c:v>19.968</c:v>
                </c:pt>
                <c:pt idx="166">
                  <c:v>20.036</c:v>
                </c:pt>
                <c:pt idx="167">
                  <c:v>20.098</c:v>
                </c:pt>
                <c:pt idx="168">
                  <c:v>20.149</c:v>
                </c:pt>
                <c:pt idx="169">
                  <c:v>20.217</c:v>
                </c:pt>
                <c:pt idx="170">
                  <c:v>20.266</c:v>
                </c:pt>
                <c:pt idx="171">
                  <c:v>20.327</c:v>
                </c:pt>
                <c:pt idx="172">
                  <c:v>20.4</c:v>
                </c:pt>
                <c:pt idx="173">
                  <c:v>20.466</c:v>
                </c:pt>
                <c:pt idx="174">
                  <c:v>20.531</c:v>
                </c:pt>
                <c:pt idx="175">
                  <c:v>20.597</c:v>
                </c:pt>
                <c:pt idx="176">
                  <c:v>20.657</c:v>
                </c:pt>
                <c:pt idx="177">
                  <c:v>20.723</c:v>
                </c:pt>
                <c:pt idx="178">
                  <c:v>20.771</c:v>
                </c:pt>
                <c:pt idx="179">
                  <c:v>20.837</c:v>
                </c:pt>
                <c:pt idx="180">
                  <c:v>20.9</c:v>
                </c:pt>
                <c:pt idx="181">
                  <c:v>20.967</c:v>
                </c:pt>
                <c:pt idx="182">
                  <c:v>21.049</c:v>
                </c:pt>
                <c:pt idx="183">
                  <c:v>21.106</c:v>
                </c:pt>
                <c:pt idx="184">
                  <c:v>21.161</c:v>
                </c:pt>
                <c:pt idx="185">
                  <c:v>21.229</c:v>
                </c:pt>
                <c:pt idx="186">
                  <c:v>21.304</c:v>
                </c:pt>
                <c:pt idx="187">
                  <c:v>21.358</c:v>
                </c:pt>
                <c:pt idx="188">
                  <c:v>21.417</c:v>
                </c:pt>
                <c:pt idx="189">
                  <c:v>21.472</c:v>
                </c:pt>
                <c:pt idx="190">
                  <c:v>21.55</c:v>
                </c:pt>
                <c:pt idx="191">
                  <c:v>21.606</c:v>
                </c:pt>
                <c:pt idx="192">
                  <c:v>21.668</c:v>
                </c:pt>
                <c:pt idx="193">
                  <c:v>21.728</c:v>
                </c:pt>
                <c:pt idx="194">
                  <c:v>21.777</c:v>
                </c:pt>
                <c:pt idx="195">
                  <c:v>21.836</c:v>
                </c:pt>
                <c:pt idx="196">
                  <c:v>21.893</c:v>
                </c:pt>
                <c:pt idx="197">
                  <c:v>21.963</c:v>
                </c:pt>
                <c:pt idx="198">
                  <c:v>22.024</c:v>
                </c:pt>
                <c:pt idx="199">
                  <c:v>22.098</c:v>
                </c:pt>
                <c:pt idx="200">
                  <c:v>22.164</c:v>
                </c:pt>
                <c:pt idx="201">
                  <c:v>22.221</c:v>
                </c:pt>
                <c:pt idx="202">
                  <c:v>22.276</c:v>
                </c:pt>
                <c:pt idx="203">
                  <c:v>22.345</c:v>
                </c:pt>
                <c:pt idx="204">
                  <c:v>22.398</c:v>
                </c:pt>
                <c:pt idx="205">
                  <c:v>22.458</c:v>
                </c:pt>
                <c:pt idx="206">
                  <c:v>22.513</c:v>
                </c:pt>
                <c:pt idx="207">
                  <c:v>22.578</c:v>
                </c:pt>
                <c:pt idx="208">
                  <c:v>22.641</c:v>
                </c:pt>
                <c:pt idx="209">
                  <c:v>22.698</c:v>
                </c:pt>
                <c:pt idx="210">
                  <c:v>22.758</c:v>
                </c:pt>
                <c:pt idx="211">
                  <c:v>22.827</c:v>
                </c:pt>
                <c:pt idx="212">
                  <c:v>22.892</c:v>
                </c:pt>
                <c:pt idx="213">
                  <c:v>22.942</c:v>
                </c:pt>
                <c:pt idx="214">
                  <c:v>22.994</c:v>
                </c:pt>
                <c:pt idx="215">
                  <c:v>23.053</c:v>
                </c:pt>
                <c:pt idx="216">
                  <c:v>23.118</c:v>
                </c:pt>
                <c:pt idx="217">
                  <c:v>23.181</c:v>
                </c:pt>
                <c:pt idx="218">
                  <c:v>23.232</c:v>
                </c:pt>
                <c:pt idx="219">
                  <c:v>23.301</c:v>
                </c:pt>
                <c:pt idx="220">
                  <c:v>23.378</c:v>
                </c:pt>
                <c:pt idx="221">
                  <c:v>23.434</c:v>
                </c:pt>
                <c:pt idx="222">
                  <c:v>23.487</c:v>
                </c:pt>
                <c:pt idx="223">
                  <c:v>23.55</c:v>
                </c:pt>
                <c:pt idx="224">
                  <c:v>23.596</c:v>
                </c:pt>
                <c:pt idx="225">
                  <c:v>23.645</c:v>
                </c:pt>
                <c:pt idx="226">
                  <c:v>23.711</c:v>
                </c:pt>
                <c:pt idx="227">
                  <c:v>23.776</c:v>
                </c:pt>
                <c:pt idx="228">
                  <c:v>23.837</c:v>
                </c:pt>
                <c:pt idx="229">
                  <c:v>23.911</c:v>
                </c:pt>
                <c:pt idx="230">
                  <c:v>23.975</c:v>
                </c:pt>
                <c:pt idx="231">
                  <c:v>24.042</c:v>
                </c:pt>
                <c:pt idx="232">
                  <c:v>24.097</c:v>
                </c:pt>
                <c:pt idx="233">
                  <c:v>24.166</c:v>
                </c:pt>
                <c:pt idx="234">
                  <c:v>24.224</c:v>
                </c:pt>
                <c:pt idx="235">
                  <c:v>24.276</c:v>
                </c:pt>
                <c:pt idx="236">
                  <c:v>24.333</c:v>
                </c:pt>
                <c:pt idx="237">
                  <c:v>24.39</c:v>
                </c:pt>
                <c:pt idx="238">
                  <c:v>24.441</c:v>
                </c:pt>
                <c:pt idx="239">
                  <c:v>24.5</c:v>
                </c:pt>
                <c:pt idx="240">
                  <c:v>24.557</c:v>
                </c:pt>
                <c:pt idx="241">
                  <c:v>24.617</c:v>
                </c:pt>
                <c:pt idx="242">
                  <c:v>24.665</c:v>
                </c:pt>
                <c:pt idx="243">
                  <c:v>24.732</c:v>
                </c:pt>
                <c:pt idx="244">
                  <c:v>24.788</c:v>
                </c:pt>
                <c:pt idx="245">
                  <c:v>24.843</c:v>
                </c:pt>
                <c:pt idx="246">
                  <c:v>24.899</c:v>
                </c:pt>
                <c:pt idx="247">
                  <c:v>24.941</c:v>
                </c:pt>
                <c:pt idx="248">
                  <c:v>25.0</c:v>
                </c:pt>
              </c:numCache>
            </c:numRef>
          </c:yVal>
          <c:smooth val="1"/>
        </c:ser>
        <c:ser>
          <c:idx val="2"/>
          <c:order val="2"/>
          <c:tx>
            <c:v>3%</c:v>
          </c:tx>
          <c:marker>
            <c:symbol val="none"/>
          </c:marker>
          <c:xVal>
            <c:numRef>
              <c:f>'CALIFORNIA.phylip.an.rarefactio'!$A$2:$A$250</c:f>
              <c:numCache>
                <c:formatCode>General</c:formatCode>
                <c:ptCount val="249"/>
                <c:pt idx="0">
                  <c:v>1.0</c:v>
                </c:pt>
                <c:pt idx="1">
                  <c:v>2.0</c:v>
                </c:pt>
                <c:pt idx="2">
                  <c:v>3.0</c:v>
                </c:pt>
                <c:pt idx="3">
                  <c:v>4.0</c:v>
                </c:pt>
                <c:pt idx="4">
                  <c:v>5.0</c:v>
                </c:pt>
                <c:pt idx="5">
                  <c:v>6.0</c:v>
                </c:pt>
                <c:pt idx="6">
                  <c:v>7.0</c:v>
                </c:pt>
                <c:pt idx="7">
                  <c:v>8.0</c:v>
                </c:pt>
                <c:pt idx="8">
                  <c:v>9.0</c:v>
                </c:pt>
                <c:pt idx="9">
                  <c:v>10.0</c:v>
                </c:pt>
                <c:pt idx="10">
                  <c:v>11.0</c:v>
                </c:pt>
                <c:pt idx="11">
                  <c:v>12.0</c:v>
                </c:pt>
                <c:pt idx="12">
                  <c:v>13.0</c:v>
                </c:pt>
                <c:pt idx="13">
                  <c:v>14.0</c:v>
                </c:pt>
                <c:pt idx="14">
                  <c:v>15.0</c:v>
                </c:pt>
                <c:pt idx="15">
                  <c:v>16.0</c:v>
                </c:pt>
                <c:pt idx="16">
                  <c:v>17.0</c:v>
                </c:pt>
                <c:pt idx="17">
                  <c:v>18.0</c:v>
                </c:pt>
                <c:pt idx="18">
                  <c:v>19.0</c:v>
                </c:pt>
                <c:pt idx="19">
                  <c:v>20.0</c:v>
                </c:pt>
                <c:pt idx="20">
                  <c:v>21.0</c:v>
                </c:pt>
                <c:pt idx="21">
                  <c:v>22.0</c:v>
                </c:pt>
                <c:pt idx="22">
                  <c:v>23.0</c:v>
                </c:pt>
                <c:pt idx="23">
                  <c:v>24.0</c:v>
                </c:pt>
                <c:pt idx="24">
                  <c:v>25.0</c:v>
                </c:pt>
                <c:pt idx="25">
                  <c:v>26.0</c:v>
                </c:pt>
                <c:pt idx="26">
                  <c:v>27.0</c:v>
                </c:pt>
                <c:pt idx="27">
                  <c:v>28.0</c:v>
                </c:pt>
                <c:pt idx="28">
                  <c:v>29.0</c:v>
                </c:pt>
                <c:pt idx="29">
                  <c:v>30.0</c:v>
                </c:pt>
                <c:pt idx="30">
                  <c:v>31.0</c:v>
                </c:pt>
                <c:pt idx="31">
                  <c:v>32.0</c:v>
                </c:pt>
                <c:pt idx="32">
                  <c:v>33.0</c:v>
                </c:pt>
                <c:pt idx="33">
                  <c:v>34.0</c:v>
                </c:pt>
                <c:pt idx="34">
                  <c:v>35.0</c:v>
                </c:pt>
                <c:pt idx="35">
                  <c:v>36.0</c:v>
                </c:pt>
                <c:pt idx="36">
                  <c:v>37.0</c:v>
                </c:pt>
                <c:pt idx="37">
                  <c:v>38.0</c:v>
                </c:pt>
                <c:pt idx="38">
                  <c:v>39.0</c:v>
                </c:pt>
                <c:pt idx="39">
                  <c:v>40.0</c:v>
                </c:pt>
                <c:pt idx="40">
                  <c:v>41.0</c:v>
                </c:pt>
                <c:pt idx="41">
                  <c:v>42.0</c:v>
                </c:pt>
                <c:pt idx="42">
                  <c:v>43.0</c:v>
                </c:pt>
                <c:pt idx="43">
                  <c:v>44.0</c:v>
                </c:pt>
                <c:pt idx="44">
                  <c:v>45.0</c:v>
                </c:pt>
                <c:pt idx="45">
                  <c:v>46.0</c:v>
                </c:pt>
                <c:pt idx="46">
                  <c:v>47.0</c:v>
                </c:pt>
                <c:pt idx="47">
                  <c:v>48.0</c:v>
                </c:pt>
                <c:pt idx="48">
                  <c:v>49.0</c:v>
                </c:pt>
                <c:pt idx="49">
                  <c:v>50.0</c:v>
                </c:pt>
                <c:pt idx="50">
                  <c:v>51.0</c:v>
                </c:pt>
                <c:pt idx="51">
                  <c:v>52.0</c:v>
                </c:pt>
                <c:pt idx="52">
                  <c:v>53.0</c:v>
                </c:pt>
                <c:pt idx="53">
                  <c:v>54.0</c:v>
                </c:pt>
                <c:pt idx="54">
                  <c:v>55.0</c:v>
                </c:pt>
                <c:pt idx="55">
                  <c:v>56.0</c:v>
                </c:pt>
                <c:pt idx="56">
                  <c:v>57.0</c:v>
                </c:pt>
                <c:pt idx="57">
                  <c:v>58.0</c:v>
                </c:pt>
                <c:pt idx="58">
                  <c:v>59.0</c:v>
                </c:pt>
                <c:pt idx="59">
                  <c:v>60.0</c:v>
                </c:pt>
                <c:pt idx="60">
                  <c:v>61.0</c:v>
                </c:pt>
                <c:pt idx="61">
                  <c:v>62.0</c:v>
                </c:pt>
                <c:pt idx="62">
                  <c:v>63.0</c:v>
                </c:pt>
                <c:pt idx="63">
                  <c:v>64.0</c:v>
                </c:pt>
                <c:pt idx="64">
                  <c:v>65.0</c:v>
                </c:pt>
                <c:pt idx="65">
                  <c:v>66.0</c:v>
                </c:pt>
                <c:pt idx="66">
                  <c:v>67.0</c:v>
                </c:pt>
                <c:pt idx="67">
                  <c:v>68.0</c:v>
                </c:pt>
                <c:pt idx="68">
                  <c:v>69.0</c:v>
                </c:pt>
                <c:pt idx="69">
                  <c:v>70.0</c:v>
                </c:pt>
                <c:pt idx="70">
                  <c:v>71.0</c:v>
                </c:pt>
                <c:pt idx="71">
                  <c:v>72.0</c:v>
                </c:pt>
                <c:pt idx="72">
                  <c:v>73.0</c:v>
                </c:pt>
                <c:pt idx="73">
                  <c:v>74.0</c:v>
                </c:pt>
                <c:pt idx="74">
                  <c:v>75.0</c:v>
                </c:pt>
                <c:pt idx="75">
                  <c:v>76.0</c:v>
                </c:pt>
                <c:pt idx="76">
                  <c:v>77.0</c:v>
                </c:pt>
                <c:pt idx="77">
                  <c:v>78.0</c:v>
                </c:pt>
                <c:pt idx="78">
                  <c:v>79.0</c:v>
                </c:pt>
                <c:pt idx="79">
                  <c:v>80.0</c:v>
                </c:pt>
                <c:pt idx="80">
                  <c:v>81.0</c:v>
                </c:pt>
                <c:pt idx="81">
                  <c:v>82.0</c:v>
                </c:pt>
                <c:pt idx="82">
                  <c:v>83.0</c:v>
                </c:pt>
                <c:pt idx="83">
                  <c:v>84.0</c:v>
                </c:pt>
                <c:pt idx="84">
                  <c:v>85.0</c:v>
                </c:pt>
                <c:pt idx="85">
                  <c:v>86.0</c:v>
                </c:pt>
                <c:pt idx="86">
                  <c:v>87.0</c:v>
                </c:pt>
                <c:pt idx="87">
                  <c:v>88.0</c:v>
                </c:pt>
                <c:pt idx="88">
                  <c:v>89.0</c:v>
                </c:pt>
                <c:pt idx="89">
                  <c:v>90.0</c:v>
                </c:pt>
                <c:pt idx="90">
                  <c:v>91.0</c:v>
                </c:pt>
                <c:pt idx="91">
                  <c:v>92.0</c:v>
                </c:pt>
                <c:pt idx="92">
                  <c:v>93.0</c:v>
                </c:pt>
                <c:pt idx="93">
                  <c:v>94.0</c:v>
                </c:pt>
                <c:pt idx="94">
                  <c:v>95.0</c:v>
                </c:pt>
                <c:pt idx="95">
                  <c:v>96.0</c:v>
                </c:pt>
                <c:pt idx="96">
                  <c:v>97.0</c:v>
                </c:pt>
                <c:pt idx="97">
                  <c:v>98.0</c:v>
                </c:pt>
                <c:pt idx="98">
                  <c:v>99.0</c:v>
                </c:pt>
                <c:pt idx="99">
                  <c:v>100.0</c:v>
                </c:pt>
                <c:pt idx="100">
                  <c:v>101.0</c:v>
                </c:pt>
                <c:pt idx="101">
                  <c:v>102.0</c:v>
                </c:pt>
                <c:pt idx="102">
                  <c:v>103.0</c:v>
                </c:pt>
                <c:pt idx="103">
                  <c:v>104.0</c:v>
                </c:pt>
                <c:pt idx="104">
                  <c:v>105.0</c:v>
                </c:pt>
                <c:pt idx="105">
                  <c:v>106.0</c:v>
                </c:pt>
                <c:pt idx="106">
                  <c:v>107.0</c:v>
                </c:pt>
                <c:pt idx="107">
                  <c:v>108.0</c:v>
                </c:pt>
                <c:pt idx="108">
                  <c:v>109.0</c:v>
                </c:pt>
                <c:pt idx="109">
                  <c:v>110.0</c:v>
                </c:pt>
                <c:pt idx="110">
                  <c:v>111.0</c:v>
                </c:pt>
                <c:pt idx="111">
                  <c:v>112.0</c:v>
                </c:pt>
                <c:pt idx="112">
                  <c:v>113.0</c:v>
                </c:pt>
                <c:pt idx="113">
                  <c:v>114.0</c:v>
                </c:pt>
                <c:pt idx="114">
                  <c:v>115.0</c:v>
                </c:pt>
                <c:pt idx="115">
                  <c:v>116.0</c:v>
                </c:pt>
                <c:pt idx="116">
                  <c:v>117.0</c:v>
                </c:pt>
                <c:pt idx="117">
                  <c:v>118.0</c:v>
                </c:pt>
                <c:pt idx="118">
                  <c:v>119.0</c:v>
                </c:pt>
                <c:pt idx="119">
                  <c:v>120.0</c:v>
                </c:pt>
                <c:pt idx="120">
                  <c:v>121.0</c:v>
                </c:pt>
                <c:pt idx="121">
                  <c:v>122.0</c:v>
                </c:pt>
                <c:pt idx="122">
                  <c:v>123.0</c:v>
                </c:pt>
                <c:pt idx="123">
                  <c:v>124.0</c:v>
                </c:pt>
                <c:pt idx="124">
                  <c:v>125.0</c:v>
                </c:pt>
                <c:pt idx="125">
                  <c:v>126.0</c:v>
                </c:pt>
                <c:pt idx="126">
                  <c:v>127.0</c:v>
                </c:pt>
                <c:pt idx="127">
                  <c:v>128.0</c:v>
                </c:pt>
                <c:pt idx="128">
                  <c:v>129.0</c:v>
                </c:pt>
                <c:pt idx="129">
                  <c:v>130.0</c:v>
                </c:pt>
                <c:pt idx="130">
                  <c:v>131.0</c:v>
                </c:pt>
                <c:pt idx="131">
                  <c:v>132.0</c:v>
                </c:pt>
                <c:pt idx="132">
                  <c:v>133.0</c:v>
                </c:pt>
                <c:pt idx="133">
                  <c:v>134.0</c:v>
                </c:pt>
                <c:pt idx="134">
                  <c:v>135.0</c:v>
                </c:pt>
                <c:pt idx="135">
                  <c:v>136.0</c:v>
                </c:pt>
                <c:pt idx="136">
                  <c:v>137.0</c:v>
                </c:pt>
                <c:pt idx="137">
                  <c:v>138.0</c:v>
                </c:pt>
                <c:pt idx="138">
                  <c:v>139.0</c:v>
                </c:pt>
                <c:pt idx="139">
                  <c:v>140.0</c:v>
                </c:pt>
                <c:pt idx="140">
                  <c:v>141.0</c:v>
                </c:pt>
                <c:pt idx="141">
                  <c:v>142.0</c:v>
                </c:pt>
                <c:pt idx="142">
                  <c:v>143.0</c:v>
                </c:pt>
                <c:pt idx="143">
                  <c:v>144.0</c:v>
                </c:pt>
                <c:pt idx="144">
                  <c:v>145.0</c:v>
                </c:pt>
                <c:pt idx="145">
                  <c:v>146.0</c:v>
                </c:pt>
                <c:pt idx="146">
                  <c:v>147.0</c:v>
                </c:pt>
                <c:pt idx="147">
                  <c:v>148.0</c:v>
                </c:pt>
                <c:pt idx="148">
                  <c:v>149.0</c:v>
                </c:pt>
                <c:pt idx="149">
                  <c:v>150.0</c:v>
                </c:pt>
                <c:pt idx="150">
                  <c:v>151.0</c:v>
                </c:pt>
                <c:pt idx="151">
                  <c:v>152.0</c:v>
                </c:pt>
                <c:pt idx="152">
                  <c:v>153.0</c:v>
                </c:pt>
                <c:pt idx="153">
                  <c:v>154.0</c:v>
                </c:pt>
                <c:pt idx="154">
                  <c:v>155.0</c:v>
                </c:pt>
                <c:pt idx="155">
                  <c:v>156.0</c:v>
                </c:pt>
                <c:pt idx="156">
                  <c:v>157.0</c:v>
                </c:pt>
                <c:pt idx="157">
                  <c:v>158.0</c:v>
                </c:pt>
                <c:pt idx="158">
                  <c:v>159.0</c:v>
                </c:pt>
                <c:pt idx="159">
                  <c:v>160.0</c:v>
                </c:pt>
                <c:pt idx="160">
                  <c:v>161.0</c:v>
                </c:pt>
                <c:pt idx="161">
                  <c:v>162.0</c:v>
                </c:pt>
                <c:pt idx="162">
                  <c:v>163.0</c:v>
                </c:pt>
                <c:pt idx="163">
                  <c:v>164.0</c:v>
                </c:pt>
                <c:pt idx="164">
                  <c:v>165.0</c:v>
                </c:pt>
                <c:pt idx="165">
                  <c:v>166.0</c:v>
                </c:pt>
                <c:pt idx="166">
                  <c:v>167.0</c:v>
                </c:pt>
                <c:pt idx="167">
                  <c:v>168.0</c:v>
                </c:pt>
                <c:pt idx="168">
                  <c:v>169.0</c:v>
                </c:pt>
                <c:pt idx="169">
                  <c:v>170.0</c:v>
                </c:pt>
                <c:pt idx="170">
                  <c:v>171.0</c:v>
                </c:pt>
                <c:pt idx="171">
                  <c:v>172.0</c:v>
                </c:pt>
                <c:pt idx="172">
                  <c:v>173.0</c:v>
                </c:pt>
                <c:pt idx="173">
                  <c:v>174.0</c:v>
                </c:pt>
                <c:pt idx="174">
                  <c:v>175.0</c:v>
                </c:pt>
                <c:pt idx="175">
                  <c:v>176.0</c:v>
                </c:pt>
                <c:pt idx="176">
                  <c:v>177.0</c:v>
                </c:pt>
                <c:pt idx="177">
                  <c:v>178.0</c:v>
                </c:pt>
                <c:pt idx="178">
                  <c:v>179.0</c:v>
                </c:pt>
                <c:pt idx="179">
                  <c:v>180.0</c:v>
                </c:pt>
                <c:pt idx="180">
                  <c:v>181.0</c:v>
                </c:pt>
                <c:pt idx="181">
                  <c:v>182.0</c:v>
                </c:pt>
                <c:pt idx="182">
                  <c:v>183.0</c:v>
                </c:pt>
                <c:pt idx="183">
                  <c:v>184.0</c:v>
                </c:pt>
                <c:pt idx="184">
                  <c:v>185.0</c:v>
                </c:pt>
                <c:pt idx="185">
                  <c:v>186.0</c:v>
                </c:pt>
                <c:pt idx="186">
                  <c:v>187.0</c:v>
                </c:pt>
                <c:pt idx="187">
                  <c:v>188.0</c:v>
                </c:pt>
                <c:pt idx="188">
                  <c:v>189.0</c:v>
                </c:pt>
                <c:pt idx="189">
                  <c:v>190.0</c:v>
                </c:pt>
                <c:pt idx="190">
                  <c:v>191.0</c:v>
                </c:pt>
                <c:pt idx="191">
                  <c:v>192.0</c:v>
                </c:pt>
                <c:pt idx="192">
                  <c:v>193.0</c:v>
                </c:pt>
                <c:pt idx="193">
                  <c:v>194.0</c:v>
                </c:pt>
                <c:pt idx="194">
                  <c:v>195.0</c:v>
                </c:pt>
                <c:pt idx="195">
                  <c:v>196.0</c:v>
                </c:pt>
                <c:pt idx="196">
                  <c:v>197.0</c:v>
                </c:pt>
                <c:pt idx="197">
                  <c:v>198.0</c:v>
                </c:pt>
                <c:pt idx="198">
                  <c:v>199.0</c:v>
                </c:pt>
                <c:pt idx="199">
                  <c:v>200.0</c:v>
                </c:pt>
                <c:pt idx="200">
                  <c:v>201.0</c:v>
                </c:pt>
                <c:pt idx="201">
                  <c:v>202.0</c:v>
                </c:pt>
                <c:pt idx="202">
                  <c:v>203.0</c:v>
                </c:pt>
                <c:pt idx="203">
                  <c:v>204.0</c:v>
                </c:pt>
                <c:pt idx="204">
                  <c:v>205.0</c:v>
                </c:pt>
                <c:pt idx="205">
                  <c:v>206.0</c:v>
                </c:pt>
                <c:pt idx="206">
                  <c:v>207.0</c:v>
                </c:pt>
                <c:pt idx="207">
                  <c:v>208.0</c:v>
                </c:pt>
                <c:pt idx="208">
                  <c:v>209.0</c:v>
                </c:pt>
                <c:pt idx="209">
                  <c:v>210.0</c:v>
                </c:pt>
                <c:pt idx="210">
                  <c:v>211.0</c:v>
                </c:pt>
                <c:pt idx="211">
                  <c:v>212.0</c:v>
                </c:pt>
                <c:pt idx="212">
                  <c:v>213.0</c:v>
                </c:pt>
                <c:pt idx="213">
                  <c:v>214.0</c:v>
                </c:pt>
                <c:pt idx="214">
                  <c:v>215.0</c:v>
                </c:pt>
                <c:pt idx="215">
                  <c:v>216.0</c:v>
                </c:pt>
                <c:pt idx="216">
                  <c:v>217.0</c:v>
                </c:pt>
                <c:pt idx="217">
                  <c:v>218.0</c:v>
                </c:pt>
                <c:pt idx="218">
                  <c:v>219.0</c:v>
                </c:pt>
                <c:pt idx="219">
                  <c:v>220.0</c:v>
                </c:pt>
                <c:pt idx="220">
                  <c:v>221.0</c:v>
                </c:pt>
                <c:pt idx="221">
                  <c:v>222.0</c:v>
                </c:pt>
                <c:pt idx="222">
                  <c:v>223.0</c:v>
                </c:pt>
                <c:pt idx="223">
                  <c:v>224.0</c:v>
                </c:pt>
                <c:pt idx="224">
                  <c:v>225.0</c:v>
                </c:pt>
                <c:pt idx="225">
                  <c:v>226.0</c:v>
                </c:pt>
                <c:pt idx="226">
                  <c:v>227.0</c:v>
                </c:pt>
                <c:pt idx="227">
                  <c:v>228.0</c:v>
                </c:pt>
                <c:pt idx="228">
                  <c:v>229.0</c:v>
                </c:pt>
                <c:pt idx="229">
                  <c:v>230.0</c:v>
                </c:pt>
                <c:pt idx="230">
                  <c:v>231.0</c:v>
                </c:pt>
                <c:pt idx="231">
                  <c:v>232.0</c:v>
                </c:pt>
                <c:pt idx="232">
                  <c:v>233.0</c:v>
                </c:pt>
                <c:pt idx="233">
                  <c:v>234.0</c:v>
                </c:pt>
                <c:pt idx="234">
                  <c:v>235.0</c:v>
                </c:pt>
                <c:pt idx="235">
                  <c:v>236.0</c:v>
                </c:pt>
                <c:pt idx="236">
                  <c:v>237.0</c:v>
                </c:pt>
                <c:pt idx="237">
                  <c:v>238.0</c:v>
                </c:pt>
                <c:pt idx="238">
                  <c:v>239.0</c:v>
                </c:pt>
                <c:pt idx="239">
                  <c:v>240.0</c:v>
                </c:pt>
                <c:pt idx="240">
                  <c:v>241.0</c:v>
                </c:pt>
                <c:pt idx="241">
                  <c:v>242.0</c:v>
                </c:pt>
                <c:pt idx="242">
                  <c:v>243.0</c:v>
                </c:pt>
                <c:pt idx="243">
                  <c:v>244.0</c:v>
                </c:pt>
                <c:pt idx="244">
                  <c:v>245.0</c:v>
                </c:pt>
                <c:pt idx="245">
                  <c:v>246.0</c:v>
                </c:pt>
                <c:pt idx="246">
                  <c:v>247.0</c:v>
                </c:pt>
                <c:pt idx="247">
                  <c:v>248.0</c:v>
                </c:pt>
                <c:pt idx="248">
                  <c:v>249.0</c:v>
                </c:pt>
              </c:numCache>
            </c:numRef>
          </c:xVal>
          <c:yVal>
            <c:numRef>
              <c:f>'CALIFORNIA.phylip.an.rarefactio'!$K$2:$K$250</c:f>
              <c:numCache>
                <c:formatCode>General</c:formatCode>
                <c:ptCount val="249"/>
                <c:pt idx="0">
                  <c:v>1.0</c:v>
                </c:pt>
                <c:pt idx="1">
                  <c:v>1.797</c:v>
                </c:pt>
                <c:pt idx="2">
                  <c:v>2.482</c:v>
                </c:pt>
                <c:pt idx="3">
                  <c:v>3.016</c:v>
                </c:pt>
                <c:pt idx="4">
                  <c:v>3.525</c:v>
                </c:pt>
                <c:pt idx="5">
                  <c:v>3.944</c:v>
                </c:pt>
                <c:pt idx="6">
                  <c:v>4.319</c:v>
                </c:pt>
                <c:pt idx="7">
                  <c:v>4.663999999999993</c:v>
                </c:pt>
                <c:pt idx="8">
                  <c:v>4.982</c:v>
                </c:pt>
                <c:pt idx="9">
                  <c:v>5.254</c:v>
                </c:pt>
                <c:pt idx="10">
                  <c:v>5.506</c:v>
                </c:pt>
                <c:pt idx="11">
                  <c:v>5.749</c:v>
                </c:pt>
                <c:pt idx="12">
                  <c:v>5.972</c:v>
                </c:pt>
                <c:pt idx="13">
                  <c:v>6.183999999999997</c:v>
                </c:pt>
                <c:pt idx="14">
                  <c:v>6.391999999999999</c:v>
                </c:pt>
                <c:pt idx="15">
                  <c:v>6.579</c:v>
                </c:pt>
                <c:pt idx="16">
                  <c:v>6.726</c:v>
                </c:pt>
                <c:pt idx="17">
                  <c:v>6.874</c:v>
                </c:pt>
                <c:pt idx="18">
                  <c:v>7.03</c:v>
                </c:pt>
                <c:pt idx="19">
                  <c:v>7.173999999999999</c:v>
                </c:pt>
                <c:pt idx="20">
                  <c:v>7.319</c:v>
                </c:pt>
                <c:pt idx="21">
                  <c:v>7.459</c:v>
                </c:pt>
                <c:pt idx="22">
                  <c:v>7.593</c:v>
                </c:pt>
                <c:pt idx="23">
                  <c:v>7.717</c:v>
                </c:pt>
                <c:pt idx="24">
                  <c:v>7.834</c:v>
                </c:pt>
                <c:pt idx="25">
                  <c:v>7.956</c:v>
                </c:pt>
                <c:pt idx="26">
                  <c:v>8.062</c:v>
                </c:pt>
                <c:pt idx="27">
                  <c:v>8.185</c:v>
                </c:pt>
                <c:pt idx="28">
                  <c:v>8.272</c:v>
                </c:pt>
                <c:pt idx="29">
                  <c:v>8.371</c:v>
                </c:pt>
                <c:pt idx="30">
                  <c:v>8.464</c:v>
                </c:pt>
                <c:pt idx="31">
                  <c:v>8.553</c:v>
                </c:pt>
                <c:pt idx="32">
                  <c:v>8.643999999999998</c:v>
                </c:pt>
                <c:pt idx="33">
                  <c:v>8.742000000000001</c:v>
                </c:pt>
                <c:pt idx="34">
                  <c:v>8.821</c:v>
                </c:pt>
                <c:pt idx="35">
                  <c:v>8.904</c:v>
                </c:pt>
                <c:pt idx="36">
                  <c:v>9.005</c:v>
                </c:pt>
                <c:pt idx="37">
                  <c:v>9.099</c:v>
                </c:pt>
                <c:pt idx="38">
                  <c:v>9.189</c:v>
                </c:pt>
                <c:pt idx="39">
                  <c:v>9.255</c:v>
                </c:pt>
                <c:pt idx="40">
                  <c:v>9.325</c:v>
                </c:pt>
                <c:pt idx="41">
                  <c:v>9.407</c:v>
                </c:pt>
                <c:pt idx="42">
                  <c:v>9.469</c:v>
                </c:pt>
                <c:pt idx="43">
                  <c:v>9.552</c:v>
                </c:pt>
                <c:pt idx="44">
                  <c:v>9.636</c:v>
                </c:pt>
                <c:pt idx="45">
                  <c:v>9.702</c:v>
                </c:pt>
                <c:pt idx="46">
                  <c:v>9.77</c:v>
                </c:pt>
                <c:pt idx="47">
                  <c:v>9.84</c:v>
                </c:pt>
                <c:pt idx="48">
                  <c:v>9.905</c:v>
                </c:pt>
                <c:pt idx="49">
                  <c:v>9.984</c:v>
                </c:pt>
                <c:pt idx="50">
                  <c:v>10.044</c:v>
                </c:pt>
                <c:pt idx="51">
                  <c:v>10.121</c:v>
                </c:pt>
                <c:pt idx="52">
                  <c:v>10.191</c:v>
                </c:pt>
                <c:pt idx="53">
                  <c:v>10.258</c:v>
                </c:pt>
                <c:pt idx="54">
                  <c:v>10.307</c:v>
                </c:pt>
                <c:pt idx="55">
                  <c:v>10.371</c:v>
                </c:pt>
                <c:pt idx="56">
                  <c:v>10.419</c:v>
                </c:pt>
                <c:pt idx="57">
                  <c:v>10.494</c:v>
                </c:pt>
                <c:pt idx="58">
                  <c:v>10.554</c:v>
                </c:pt>
                <c:pt idx="59">
                  <c:v>10.627</c:v>
                </c:pt>
                <c:pt idx="60">
                  <c:v>10.687</c:v>
                </c:pt>
                <c:pt idx="61">
                  <c:v>10.744</c:v>
                </c:pt>
                <c:pt idx="62">
                  <c:v>10.801</c:v>
                </c:pt>
                <c:pt idx="63">
                  <c:v>10.871</c:v>
                </c:pt>
                <c:pt idx="64">
                  <c:v>10.919</c:v>
                </c:pt>
                <c:pt idx="65">
                  <c:v>10.977</c:v>
                </c:pt>
                <c:pt idx="66">
                  <c:v>11.044</c:v>
                </c:pt>
                <c:pt idx="67">
                  <c:v>11.1</c:v>
                </c:pt>
                <c:pt idx="68">
                  <c:v>11.148</c:v>
                </c:pt>
                <c:pt idx="69">
                  <c:v>11.201</c:v>
                </c:pt>
                <c:pt idx="70">
                  <c:v>11.256</c:v>
                </c:pt>
                <c:pt idx="71">
                  <c:v>11.301</c:v>
                </c:pt>
                <c:pt idx="72">
                  <c:v>11.357</c:v>
                </c:pt>
                <c:pt idx="73">
                  <c:v>11.409</c:v>
                </c:pt>
                <c:pt idx="74">
                  <c:v>11.469</c:v>
                </c:pt>
                <c:pt idx="75">
                  <c:v>11.522</c:v>
                </c:pt>
                <c:pt idx="76">
                  <c:v>11.567</c:v>
                </c:pt>
                <c:pt idx="77">
                  <c:v>11.621</c:v>
                </c:pt>
                <c:pt idx="78">
                  <c:v>11.666</c:v>
                </c:pt>
                <c:pt idx="79">
                  <c:v>11.718</c:v>
                </c:pt>
                <c:pt idx="80">
                  <c:v>11.778</c:v>
                </c:pt>
                <c:pt idx="81">
                  <c:v>11.843</c:v>
                </c:pt>
                <c:pt idx="82">
                  <c:v>11.891</c:v>
                </c:pt>
                <c:pt idx="83">
                  <c:v>11.945</c:v>
                </c:pt>
                <c:pt idx="84">
                  <c:v>12.003</c:v>
                </c:pt>
                <c:pt idx="85">
                  <c:v>12.048</c:v>
                </c:pt>
                <c:pt idx="86">
                  <c:v>12.096</c:v>
                </c:pt>
                <c:pt idx="87">
                  <c:v>12.145</c:v>
                </c:pt>
                <c:pt idx="88">
                  <c:v>12.195</c:v>
                </c:pt>
                <c:pt idx="89">
                  <c:v>12.251</c:v>
                </c:pt>
                <c:pt idx="90">
                  <c:v>12.3</c:v>
                </c:pt>
                <c:pt idx="91">
                  <c:v>12.341</c:v>
                </c:pt>
                <c:pt idx="92">
                  <c:v>12.392</c:v>
                </c:pt>
                <c:pt idx="93">
                  <c:v>12.431</c:v>
                </c:pt>
                <c:pt idx="94">
                  <c:v>12.482</c:v>
                </c:pt>
                <c:pt idx="95">
                  <c:v>12.529</c:v>
                </c:pt>
                <c:pt idx="96">
                  <c:v>12.578</c:v>
                </c:pt>
                <c:pt idx="97">
                  <c:v>12.628</c:v>
                </c:pt>
                <c:pt idx="98">
                  <c:v>12.675</c:v>
                </c:pt>
                <c:pt idx="99">
                  <c:v>12.734</c:v>
                </c:pt>
                <c:pt idx="100">
                  <c:v>12.79</c:v>
                </c:pt>
                <c:pt idx="101">
                  <c:v>12.84</c:v>
                </c:pt>
                <c:pt idx="102">
                  <c:v>12.889</c:v>
                </c:pt>
                <c:pt idx="103">
                  <c:v>12.927</c:v>
                </c:pt>
                <c:pt idx="104">
                  <c:v>12.979</c:v>
                </c:pt>
                <c:pt idx="105">
                  <c:v>13.026</c:v>
                </c:pt>
                <c:pt idx="106">
                  <c:v>13.071</c:v>
                </c:pt>
                <c:pt idx="107">
                  <c:v>13.117</c:v>
                </c:pt>
                <c:pt idx="108">
                  <c:v>13.173</c:v>
                </c:pt>
                <c:pt idx="109">
                  <c:v>13.212</c:v>
                </c:pt>
                <c:pt idx="110">
                  <c:v>13.257</c:v>
                </c:pt>
                <c:pt idx="111">
                  <c:v>13.292</c:v>
                </c:pt>
                <c:pt idx="112">
                  <c:v>13.363</c:v>
                </c:pt>
                <c:pt idx="113">
                  <c:v>13.415</c:v>
                </c:pt>
                <c:pt idx="114">
                  <c:v>13.46</c:v>
                </c:pt>
                <c:pt idx="115">
                  <c:v>13.516</c:v>
                </c:pt>
                <c:pt idx="116">
                  <c:v>13.565</c:v>
                </c:pt>
                <c:pt idx="117">
                  <c:v>13.602</c:v>
                </c:pt>
                <c:pt idx="118">
                  <c:v>13.651</c:v>
                </c:pt>
                <c:pt idx="119">
                  <c:v>13.707</c:v>
                </c:pt>
                <c:pt idx="120">
                  <c:v>13.748</c:v>
                </c:pt>
                <c:pt idx="121">
                  <c:v>13.791</c:v>
                </c:pt>
                <c:pt idx="122">
                  <c:v>13.842</c:v>
                </c:pt>
                <c:pt idx="123">
                  <c:v>13.886</c:v>
                </c:pt>
                <c:pt idx="124">
                  <c:v>13.928</c:v>
                </c:pt>
                <c:pt idx="125">
                  <c:v>13.956</c:v>
                </c:pt>
                <c:pt idx="126">
                  <c:v>14.006</c:v>
                </c:pt>
                <c:pt idx="127">
                  <c:v>14.054</c:v>
                </c:pt>
                <c:pt idx="128">
                  <c:v>14.101</c:v>
                </c:pt>
                <c:pt idx="129">
                  <c:v>14.148</c:v>
                </c:pt>
                <c:pt idx="130">
                  <c:v>14.199</c:v>
                </c:pt>
                <c:pt idx="131">
                  <c:v>14.238</c:v>
                </c:pt>
                <c:pt idx="132">
                  <c:v>14.278</c:v>
                </c:pt>
                <c:pt idx="133">
                  <c:v>14.324</c:v>
                </c:pt>
                <c:pt idx="134">
                  <c:v>14.362</c:v>
                </c:pt>
                <c:pt idx="135">
                  <c:v>14.431</c:v>
                </c:pt>
                <c:pt idx="136">
                  <c:v>14.464</c:v>
                </c:pt>
                <c:pt idx="137">
                  <c:v>14.503</c:v>
                </c:pt>
                <c:pt idx="138">
                  <c:v>14.543</c:v>
                </c:pt>
                <c:pt idx="139">
                  <c:v>14.597</c:v>
                </c:pt>
                <c:pt idx="140">
                  <c:v>14.644</c:v>
                </c:pt>
                <c:pt idx="141">
                  <c:v>14.701</c:v>
                </c:pt>
                <c:pt idx="142">
                  <c:v>14.747</c:v>
                </c:pt>
                <c:pt idx="143">
                  <c:v>14.8</c:v>
                </c:pt>
                <c:pt idx="144">
                  <c:v>14.845</c:v>
                </c:pt>
                <c:pt idx="145">
                  <c:v>14.892</c:v>
                </c:pt>
                <c:pt idx="146">
                  <c:v>14.947</c:v>
                </c:pt>
                <c:pt idx="147">
                  <c:v>14.979</c:v>
                </c:pt>
                <c:pt idx="148">
                  <c:v>15.013</c:v>
                </c:pt>
                <c:pt idx="149">
                  <c:v>15.066</c:v>
                </c:pt>
                <c:pt idx="150">
                  <c:v>15.11</c:v>
                </c:pt>
                <c:pt idx="151">
                  <c:v>15.153</c:v>
                </c:pt>
                <c:pt idx="152">
                  <c:v>15.192</c:v>
                </c:pt>
                <c:pt idx="153">
                  <c:v>15.236</c:v>
                </c:pt>
                <c:pt idx="154">
                  <c:v>15.275</c:v>
                </c:pt>
                <c:pt idx="155">
                  <c:v>15.308</c:v>
                </c:pt>
                <c:pt idx="156">
                  <c:v>15.353</c:v>
                </c:pt>
                <c:pt idx="157">
                  <c:v>15.391</c:v>
                </c:pt>
                <c:pt idx="158">
                  <c:v>15.432</c:v>
                </c:pt>
                <c:pt idx="159">
                  <c:v>15.481</c:v>
                </c:pt>
                <c:pt idx="160">
                  <c:v>15.526</c:v>
                </c:pt>
                <c:pt idx="161">
                  <c:v>15.563</c:v>
                </c:pt>
                <c:pt idx="162">
                  <c:v>15.609</c:v>
                </c:pt>
                <c:pt idx="163">
                  <c:v>15.649</c:v>
                </c:pt>
                <c:pt idx="164">
                  <c:v>15.698</c:v>
                </c:pt>
                <c:pt idx="165">
                  <c:v>15.734</c:v>
                </c:pt>
                <c:pt idx="166">
                  <c:v>15.776</c:v>
                </c:pt>
                <c:pt idx="167">
                  <c:v>15.813</c:v>
                </c:pt>
                <c:pt idx="168">
                  <c:v>15.86</c:v>
                </c:pt>
                <c:pt idx="169">
                  <c:v>15.895</c:v>
                </c:pt>
                <c:pt idx="170">
                  <c:v>15.94</c:v>
                </c:pt>
                <c:pt idx="171">
                  <c:v>15.986</c:v>
                </c:pt>
                <c:pt idx="172">
                  <c:v>16.029</c:v>
                </c:pt>
                <c:pt idx="173">
                  <c:v>16.074</c:v>
                </c:pt>
                <c:pt idx="174">
                  <c:v>16.113</c:v>
                </c:pt>
                <c:pt idx="175">
                  <c:v>16.142</c:v>
                </c:pt>
                <c:pt idx="176">
                  <c:v>16.187</c:v>
                </c:pt>
                <c:pt idx="177">
                  <c:v>16.228</c:v>
                </c:pt>
                <c:pt idx="178">
                  <c:v>16.266</c:v>
                </c:pt>
                <c:pt idx="179">
                  <c:v>16.298</c:v>
                </c:pt>
                <c:pt idx="180">
                  <c:v>16.33</c:v>
                </c:pt>
                <c:pt idx="181">
                  <c:v>16.377</c:v>
                </c:pt>
                <c:pt idx="182">
                  <c:v>16.418</c:v>
                </c:pt>
                <c:pt idx="183">
                  <c:v>16.467</c:v>
                </c:pt>
                <c:pt idx="184">
                  <c:v>16.512</c:v>
                </c:pt>
                <c:pt idx="185">
                  <c:v>16.55</c:v>
                </c:pt>
                <c:pt idx="186">
                  <c:v>16.593</c:v>
                </c:pt>
                <c:pt idx="187">
                  <c:v>16.635</c:v>
                </c:pt>
                <c:pt idx="188">
                  <c:v>16.682</c:v>
                </c:pt>
                <c:pt idx="189">
                  <c:v>16.723</c:v>
                </c:pt>
                <c:pt idx="190">
                  <c:v>16.766</c:v>
                </c:pt>
                <c:pt idx="191">
                  <c:v>16.795</c:v>
                </c:pt>
                <c:pt idx="192">
                  <c:v>16.831</c:v>
                </c:pt>
                <c:pt idx="193">
                  <c:v>16.872</c:v>
                </c:pt>
                <c:pt idx="194">
                  <c:v>16.915</c:v>
                </c:pt>
                <c:pt idx="195">
                  <c:v>16.953</c:v>
                </c:pt>
                <c:pt idx="196">
                  <c:v>16.991</c:v>
                </c:pt>
                <c:pt idx="197">
                  <c:v>17.027</c:v>
                </c:pt>
                <c:pt idx="198">
                  <c:v>17.071</c:v>
                </c:pt>
                <c:pt idx="199">
                  <c:v>17.113</c:v>
                </c:pt>
                <c:pt idx="200">
                  <c:v>17.155</c:v>
                </c:pt>
                <c:pt idx="201">
                  <c:v>17.197</c:v>
                </c:pt>
                <c:pt idx="202">
                  <c:v>17.236</c:v>
                </c:pt>
                <c:pt idx="203">
                  <c:v>17.28</c:v>
                </c:pt>
                <c:pt idx="204">
                  <c:v>17.323</c:v>
                </c:pt>
                <c:pt idx="205">
                  <c:v>17.366</c:v>
                </c:pt>
                <c:pt idx="206">
                  <c:v>17.398</c:v>
                </c:pt>
                <c:pt idx="207">
                  <c:v>17.441</c:v>
                </c:pt>
                <c:pt idx="208">
                  <c:v>17.483</c:v>
                </c:pt>
                <c:pt idx="209">
                  <c:v>17.519</c:v>
                </c:pt>
                <c:pt idx="210">
                  <c:v>17.56</c:v>
                </c:pt>
                <c:pt idx="211">
                  <c:v>17.604</c:v>
                </c:pt>
                <c:pt idx="212">
                  <c:v>17.645</c:v>
                </c:pt>
                <c:pt idx="213">
                  <c:v>17.688</c:v>
                </c:pt>
                <c:pt idx="214">
                  <c:v>17.733</c:v>
                </c:pt>
                <c:pt idx="215">
                  <c:v>17.773</c:v>
                </c:pt>
                <c:pt idx="216">
                  <c:v>17.814</c:v>
                </c:pt>
                <c:pt idx="217">
                  <c:v>17.846</c:v>
                </c:pt>
                <c:pt idx="218">
                  <c:v>17.892</c:v>
                </c:pt>
                <c:pt idx="219">
                  <c:v>17.934</c:v>
                </c:pt>
                <c:pt idx="220">
                  <c:v>17.966</c:v>
                </c:pt>
                <c:pt idx="221">
                  <c:v>17.994</c:v>
                </c:pt>
                <c:pt idx="222">
                  <c:v>18.041</c:v>
                </c:pt>
                <c:pt idx="223">
                  <c:v>18.084</c:v>
                </c:pt>
                <c:pt idx="224">
                  <c:v>18.119</c:v>
                </c:pt>
                <c:pt idx="225">
                  <c:v>18.158</c:v>
                </c:pt>
                <c:pt idx="226">
                  <c:v>18.183</c:v>
                </c:pt>
                <c:pt idx="227">
                  <c:v>18.221</c:v>
                </c:pt>
                <c:pt idx="228">
                  <c:v>18.267</c:v>
                </c:pt>
                <c:pt idx="229">
                  <c:v>18.292</c:v>
                </c:pt>
                <c:pt idx="230">
                  <c:v>18.329</c:v>
                </c:pt>
                <c:pt idx="231">
                  <c:v>18.366</c:v>
                </c:pt>
                <c:pt idx="232">
                  <c:v>18.41</c:v>
                </c:pt>
                <c:pt idx="233">
                  <c:v>18.445</c:v>
                </c:pt>
                <c:pt idx="234">
                  <c:v>18.489</c:v>
                </c:pt>
                <c:pt idx="235">
                  <c:v>18.527</c:v>
                </c:pt>
                <c:pt idx="236">
                  <c:v>18.56</c:v>
                </c:pt>
                <c:pt idx="237">
                  <c:v>18.591</c:v>
                </c:pt>
                <c:pt idx="238">
                  <c:v>18.627</c:v>
                </c:pt>
                <c:pt idx="239">
                  <c:v>18.66</c:v>
                </c:pt>
                <c:pt idx="240">
                  <c:v>18.7</c:v>
                </c:pt>
                <c:pt idx="241">
                  <c:v>18.739</c:v>
                </c:pt>
                <c:pt idx="242">
                  <c:v>18.765</c:v>
                </c:pt>
                <c:pt idx="243">
                  <c:v>18.801</c:v>
                </c:pt>
                <c:pt idx="244">
                  <c:v>18.85</c:v>
                </c:pt>
                <c:pt idx="245">
                  <c:v>18.889</c:v>
                </c:pt>
                <c:pt idx="246">
                  <c:v>18.93</c:v>
                </c:pt>
                <c:pt idx="247">
                  <c:v>18.963</c:v>
                </c:pt>
                <c:pt idx="248">
                  <c:v>19.0</c:v>
                </c:pt>
              </c:numCache>
            </c:numRef>
          </c:yVal>
          <c:smooth val="1"/>
        </c:ser>
        <c:ser>
          <c:idx val="3"/>
          <c:order val="3"/>
          <c:tx>
            <c:v>10%</c:v>
          </c:tx>
          <c:marker>
            <c:symbol val="none"/>
          </c:marker>
          <c:xVal>
            <c:numRef>
              <c:f>'CALIFORNIA.phylip.an.rarefactio'!$A$2:$A$250</c:f>
              <c:numCache>
                <c:formatCode>General</c:formatCode>
                <c:ptCount val="249"/>
                <c:pt idx="0">
                  <c:v>1.0</c:v>
                </c:pt>
                <c:pt idx="1">
                  <c:v>2.0</c:v>
                </c:pt>
                <c:pt idx="2">
                  <c:v>3.0</c:v>
                </c:pt>
                <c:pt idx="3">
                  <c:v>4.0</c:v>
                </c:pt>
                <c:pt idx="4">
                  <c:v>5.0</c:v>
                </c:pt>
                <c:pt idx="5">
                  <c:v>6.0</c:v>
                </c:pt>
                <c:pt idx="6">
                  <c:v>7.0</c:v>
                </c:pt>
                <c:pt idx="7">
                  <c:v>8.0</c:v>
                </c:pt>
                <c:pt idx="8">
                  <c:v>9.0</c:v>
                </c:pt>
                <c:pt idx="9">
                  <c:v>10.0</c:v>
                </c:pt>
                <c:pt idx="10">
                  <c:v>11.0</c:v>
                </c:pt>
                <c:pt idx="11">
                  <c:v>12.0</c:v>
                </c:pt>
                <c:pt idx="12">
                  <c:v>13.0</c:v>
                </c:pt>
                <c:pt idx="13">
                  <c:v>14.0</c:v>
                </c:pt>
                <c:pt idx="14">
                  <c:v>15.0</c:v>
                </c:pt>
                <c:pt idx="15">
                  <c:v>16.0</c:v>
                </c:pt>
                <c:pt idx="16">
                  <c:v>17.0</c:v>
                </c:pt>
                <c:pt idx="17">
                  <c:v>18.0</c:v>
                </c:pt>
                <c:pt idx="18">
                  <c:v>19.0</c:v>
                </c:pt>
                <c:pt idx="19">
                  <c:v>20.0</c:v>
                </c:pt>
                <c:pt idx="20">
                  <c:v>21.0</c:v>
                </c:pt>
                <c:pt idx="21">
                  <c:v>22.0</c:v>
                </c:pt>
                <c:pt idx="22">
                  <c:v>23.0</c:v>
                </c:pt>
                <c:pt idx="23">
                  <c:v>24.0</c:v>
                </c:pt>
                <c:pt idx="24">
                  <c:v>25.0</c:v>
                </c:pt>
                <c:pt idx="25">
                  <c:v>26.0</c:v>
                </c:pt>
                <c:pt idx="26">
                  <c:v>27.0</c:v>
                </c:pt>
                <c:pt idx="27">
                  <c:v>28.0</c:v>
                </c:pt>
                <c:pt idx="28">
                  <c:v>29.0</c:v>
                </c:pt>
                <c:pt idx="29">
                  <c:v>30.0</c:v>
                </c:pt>
                <c:pt idx="30">
                  <c:v>31.0</c:v>
                </c:pt>
                <c:pt idx="31">
                  <c:v>32.0</c:v>
                </c:pt>
                <c:pt idx="32">
                  <c:v>33.0</c:v>
                </c:pt>
                <c:pt idx="33">
                  <c:v>34.0</c:v>
                </c:pt>
                <c:pt idx="34">
                  <c:v>35.0</c:v>
                </c:pt>
                <c:pt idx="35">
                  <c:v>36.0</c:v>
                </c:pt>
                <c:pt idx="36">
                  <c:v>37.0</c:v>
                </c:pt>
                <c:pt idx="37">
                  <c:v>38.0</c:v>
                </c:pt>
                <c:pt idx="38">
                  <c:v>39.0</c:v>
                </c:pt>
                <c:pt idx="39">
                  <c:v>40.0</c:v>
                </c:pt>
                <c:pt idx="40">
                  <c:v>41.0</c:v>
                </c:pt>
                <c:pt idx="41">
                  <c:v>42.0</c:v>
                </c:pt>
                <c:pt idx="42">
                  <c:v>43.0</c:v>
                </c:pt>
                <c:pt idx="43">
                  <c:v>44.0</c:v>
                </c:pt>
                <c:pt idx="44">
                  <c:v>45.0</c:v>
                </c:pt>
                <c:pt idx="45">
                  <c:v>46.0</c:v>
                </c:pt>
                <c:pt idx="46">
                  <c:v>47.0</c:v>
                </c:pt>
                <c:pt idx="47">
                  <c:v>48.0</c:v>
                </c:pt>
                <c:pt idx="48">
                  <c:v>49.0</c:v>
                </c:pt>
                <c:pt idx="49">
                  <c:v>50.0</c:v>
                </c:pt>
                <c:pt idx="50">
                  <c:v>51.0</c:v>
                </c:pt>
                <c:pt idx="51">
                  <c:v>52.0</c:v>
                </c:pt>
                <c:pt idx="52">
                  <c:v>53.0</c:v>
                </c:pt>
                <c:pt idx="53">
                  <c:v>54.0</c:v>
                </c:pt>
                <c:pt idx="54">
                  <c:v>55.0</c:v>
                </c:pt>
                <c:pt idx="55">
                  <c:v>56.0</c:v>
                </c:pt>
                <c:pt idx="56">
                  <c:v>57.0</c:v>
                </c:pt>
                <c:pt idx="57">
                  <c:v>58.0</c:v>
                </c:pt>
                <c:pt idx="58">
                  <c:v>59.0</c:v>
                </c:pt>
                <c:pt idx="59">
                  <c:v>60.0</c:v>
                </c:pt>
                <c:pt idx="60">
                  <c:v>61.0</c:v>
                </c:pt>
                <c:pt idx="61">
                  <c:v>62.0</c:v>
                </c:pt>
                <c:pt idx="62">
                  <c:v>63.0</c:v>
                </c:pt>
                <c:pt idx="63">
                  <c:v>64.0</c:v>
                </c:pt>
                <c:pt idx="64">
                  <c:v>65.0</c:v>
                </c:pt>
                <c:pt idx="65">
                  <c:v>66.0</c:v>
                </c:pt>
                <c:pt idx="66">
                  <c:v>67.0</c:v>
                </c:pt>
                <c:pt idx="67">
                  <c:v>68.0</c:v>
                </c:pt>
                <c:pt idx="68">
                  <c:v>69.0</c:v>
                </c:pt>
                <c:pt idx="69">
                  <c:v>70.0</c:v>
                </c:pt>
                <c:pt idx="70">
                  <c:v>71.0</c:v>
                </c:pt>
                <c:pt idx="71">
                  <c:v>72.0</c:v>
                </c:pt>
                <c:pt idx="72">
                  <c:v>73.0</c:v>
                </c:pt>
                <c:pt idx="73">
                  <c:v>74.0</c:v>
                </c:pt>
                <c:pt idx="74">
                  <c:v>75.0</c:v>
                </c:pt>
                <c:pt idx="75">
                  <c:v>76.0</c:v>
                </c:pt>
                <c:pt idx="76">
                  <c:v>77.0</c:v>
                </c:pt>
                <c:pt idx="77">
                  <c:v>78.0</c:v>
                </c:pt>
                <c:pt idx="78">
                  <c:v>79.0</c:v>
                </c:pt>
                <c:pt idx="79">
                  <c:v>80.0</c:v>
                </c:pt>
                <c:pt idx="80">
                  <c:v>81.0</c:v>
                </c:pt>
                <c:pt idx="81">
                  <c:v>82.0</c:v>
                </c:pt>
                <c:pt idx="82">
                  <c:v>83.0</c:v>
                </c:pt>
                <c:pt idx="83">
                  <c:v>84.0</c:v>
                </c:pt>
                <c:pt idx="84">
                  <c:v>85.0</c:v>
                </c:pt>
                <c:pt idx="85">
                  <c:v>86.0</c:v>
                </c:pt>
                <c:pt idx="86">
                  <c:v>87.0</c:v>
                </c:pt>
                <c:pt idx="87">
                  <c:v>88.0</c:v>
                </c:pt>
                <c:pt idx="88">
                  <c:v>89.0</c:v>
                </c:pt>
                <c:pt idx="89">
                  <c:v>90.0</c:v>
                </c:pt>
                <c:pt idx="90">
                  <c:v>91.0</c:v>
                </c:pt>
                <c:pt idx="91">
                  <c:v>92.0</c:v>
                </c:pt>
                <c:pt idx="92">
                  <c:v>93.0</c:v>
                </c:pt>
                <c:pt idx="93">
                  <c:v>94.0</c:v>
                </c:pt>
                <c:pt idx="94">
                  <c:v>95.0</c:v>
                </c:pt>
                <c:pt idx="95">
                  <c:v>96.0</c:v>
                </c:pt>
                <c:pt idx="96">
                  <c:v>97.0</c:v>
                </c:pt>
                <c:pt idx="97">
                  <c:v>98.0</c:v>
                </c:pt>
                <c:pt idx="98">
                  <c:v>99.0</c:v>
                </c:pt>
                <c:pt idx="99">
                  <c:v>100.0</c:v>
                </c:pt>
                <c:pt idx="100">
                  <c:v>101.0</c:v>
                </c:pt>
                <c:pt idx="101">
                  <c:v>102.0</c:v>
                </c:pt>
                <c:pt idx="102">
                  <c:v>103.0</c:v>
                </c:pt>
                <c:pt idx="103">
                  <c:v>104.0</c:v>
                </c:pt>
                <c:pt idx="104">
                  <c:v>105.0</c:v>
                </c:pt>
                <c:pt idx="105">
                  <c:v>106.0</c:v>
                </c:pt>
                <c:pt idx="106">
                  <c:v>107.0</c:v>
                </c:pt>
                <c:pt idx="107">
                  <c:v>108.0</c:v>
                </c:pt>
                <c:pt idx="108">
                  <c:v>109.0</c:v>
                </c:pt>
                <c:pt idx="109">
                  <c:v>110.0</c:v>
                </c:pt>
                <c:pt idx="110">
                  <c:v>111.0</c:v>
                </c:pt>
                <c:pt idx="111">
                  <c:v>112.0</c:v>
                </c:pt>
                <c:pt idx="112">
                  <c:v>113.0</c:v>
                </c:pt>
                <c:pt idx="113">
                  <c:v>114.0</c:v>
                </c:pt>
                <c:pt idx="114">
                  <c:v>115.0</c:v>
                </c:pt>
                <c:pt idx="115">
                  <c:v>116.0</c:v>
                </c:pt>
                <c:pt idx="116">
                  <c:v>117.0</c:v>
                </c:pt>
                <c:pt idx="117">
                  <c:v>118.0</c:v>
                </c:pt>
                <c:pt idx="118">
                  <c:v>119.0</c:v>
                </c:pt>
                <c:pt idx="119">
                  <c:v>120.0</c:v>
                </c:pt>
                <c:pt idx="120">
                  <c:v>121.0</c:v>
                </c:pt>
                <c:pt idx="121">
                  <c:v>122.0</c:v>
                </c:pt>
                <c:pt idx="122">
                  <c:v>123.0</c:v>
                </c:pt>
                <c:pt idx="123">
                  <c:v>124.0</c:v>
                </c:pt>
                <c:pt idx="124">
                  <c:v>125.0</c:v>
                </c:pt>
                <c:pt idx="125">
                  <c:v>126.0</c:v>
                </c:pt>
                <c:pt idx="126">
                  <c:v>127.0</c:v>
                </c:pt>
                <c:pt idx="127">
                  <c:v>128.0</c:v>
                </c:pt>
                <c:pt idx="128">
                  <c:v>129.0</c:v>
                </c:pt>
                <c:pt idx="129">
                  <c:v>130.0</c:v>
                </c:pt>
                <c:pt idx="130">
                  <c:v>131.0</c:v>
                </c:pt>
                <c:pt idx="131">
                  <c:v>132.0</c:v>
                </c:pt>
                <c:pt idx="132">
                  <c:v>133.0</c:v>
                </c:pt>
                <c:pt idx="133">
                  <c:v>134.0</c:v>
                </c:pt>
                <c:pt idx="134">
                  <c:v>135.0</c:v>
                </c:pt>
                <c:pt idx="135">
                  <c:v>136.0</c:v>
                </c:pt>
                <c:pt idx="136">
                  <c:v>137.0</c:v>
                </c:pt>
                <c:pt idx="137">
                  <c:v>138.0</c:v>
                </c:pt>
                <c:pt idx="138">
                  <c:v>139.0</c:v>
                </c:pt>
                <c:pt idx="139">
                  <c:v>140.0</c:v>
                </c:pt>
                <c:pt idx="140">
                  <c:v>141.0</c:v>
                </c:pt>
                <c:pt idx="141">
                  <c:v>142.0</c:v>
                </c:pt>
                <c:pt idx="142">
                  <c:v>143.0</c:v>
                </c:pt>
                <c:pt idx="143">
                  <c:v>144.0</c:v>
                </c:pt>
                <c:pt idx="144">
                  <c:v>145.0</c:v>
                </c:pt>
                <c:pt idx="145">
                  <c:v>146.0</c:v>
                </c:pt>
                <c:pt idx="146">
                  <c:v>147.0</c:v>
                </c:pt>
                <c:pt idx="147">
                  <c:v>148.0</c:v>
                </c:pt>
                <c:pt idx="148">
                  <c:v>149.0</c:v>
                </c:pt>
                <c:pt idx="149">
                  <c:v>150.0</c:v>
                </c:pt>
                <c:pt idx="150">
                  <c:v>151.0</c:v>
                </c:pt>
                <c:pt idx="151">
                  <c:v>152.0</c:v>
                </c:pt>
                <c:pt idx="152">
                  <c:v>153.0</c:v>
                </c:pt>
                <c:pt idx="153">
                  <c:v>154.0</c:v>
                </c:pt>
                <c:pt idx="154">
                  <c:v>155.0</c:v>
                </c:pt>
                <c:pt idx="155">
                  <c:v>156.0</c:v>
                </c:pt>
                <c:pt idx="156">
                  <c:v>157.0</c:v>
                </c:pt>
                <c:pt idx="157">
                  <c:v>158.0</c:v>
                </c:pt>
                <c:pt idx="158">
                  <c:v>159.0</c:v>
                </c:pt>
                <c:pt idx="159">
                  <c:v>160.0</c:v>
                </c:pt>
                <c:pt idx="160">
                  <c:v>161.0</c:v>
                </c:pt>
                <c:pt idx="161">
                  <c:v>162.0</c:v>
                </c:pt>
                <c:pt idx="162">
                  <c:v>163.0</c:v>
                </c:pt>
                <c:pt idx="163">
                  <c:v>164.0</c:v>
                </c:pt>
                <c:pt idx="164">
                  <c:v>165.0</c:v>
                </c:pt>
                <c:pt idx="165">
                  <c:v>166.0</c:v>
                </c:pt>
                <c:pt idx="166">
                  <c:v>167.0</c:v>
                </c:pt>
                <c:pt idx="167">
                  <c:v>168.0</c:v>
                </c:pt>
                <c:pt idx="168">
                  <c:v>169.0</c:v>
                </c:pt>
                <c:pt idx="169">
                  <c:v>170.0</c:v>
                </c:pt>
                <c:pt idx="170">
                  <c:v>171.0</c:v>
                </c:pt>
                <c:pt idx="171">
                  <c:v>172.0</c:v>
                </c:pt>
                <c:pt idx="172">
                  <c:v>173.0</c:v>
                </c:pt>
                <c:pt idx="173">
                  <c:v>174.0</c:v>
                </c:pt>
                <c:pt idx="174">
                  <c:v>175.0</c:v>
                </c:pt>
                <c:pt idx="175">
                  <c:v>176.0</c:v>
                </c:pt>
                <c:pt idx="176">
                  <c:v>177.0</c:v>
                </c:pt>
                <c:pt idx="177">
                  <c:v>178.0</c:v>
                </c:pt>
                <c:pt idx="178">
                  <c:v>179.0</c:v>
                </c:pt>
                <c:pt idx="179">
                  <c:v>180.0</c:v>
                </c:pt>
                <c:pt idx="180">
                  <c:v>181.0</c:v>
                </c:pt>
                <c:pt idx="181">
                  <c:v>182.0</c:v>
                </c:pt>
                <c:pt idx="182">
                  <c:v>183.0</c:v>
                </c:pt>
                <c:pt idx="183">
                  <c:v>184.0</c:v>
                </c:pt>
                <c:pt idx="184">
                  <c:v>185.0</c:v>
                </c:pt>
                <c:pt idx="185">
                  <c:v>186.0</c:v>
                </c:pt>
                <c:pt idx="186">
                  <c:v>187.0</c:v>
                </c:pt>
                <c:pt idx="187">
                  <c:v>188.0</c:v>
                </c:pt>
                <c:pt idx="188">
                  <c:v>189.0</c:v>
                </c:pt>
                <c:pt idx="189">
                  <c:v>190.0</c:v>
                </c:pt>
                <c:pt idx="190">
                  <c:v>191.0</c:v>
                </c:pt>
                <c:pt idx="191">
                  <c:v>192.0</c:v>
                </c:pt>
                <c:pt idx="192">
                  <c:v>193.0</c:v>
                </c:pt>
                <c:pt idx="193">
                  <c:v>194.0</c:v>
                </c:pt>
                <c:pt idx="194">
                  <c:v>195.0</c:v>
                </c:pt>
                <c:pt idx="195">
                  <c:v>196.0</c:v>
                </c:pt>
                <c:pt idx="196">
                  <c:v>197.0</c:v>
                </c:pt>
                <c:pt idx="197">
                  <c:v>198.0</c:v>
                </c:pt>
                <c:pt idx="198">
                  <c:v>199.0</c:v>
                </c:pt>
                <c:pt idx="199">
                  <c:v>200.0</c:v>
                </c:pt>
                <c:pt idx="200">
                  <c:v>201.0</c:v>
                </c:pt>
                <c:pt idx="201">
                  <c:v>202.0</c:v>
                </c:pt>
                <c:pt idx="202">
                  <c:v>203.0</c:v>
                </c:pt>
                <c:pt idx="203">
                  <c:v>204.0</c:v>
                </c:pt>
                <c:pt idx="204">
                  <c:v>205.0</c:v>
                </c:pt>
                <c:pt idx="205">
                  <c:v>206.0</c:v>
                </c:pt>
                <c:pt idx="206">
                  <c:v>207.0</c:v>
                </c:pt>
                <c:pt idx="207">
                  <c:v>208.0</c:v>
                </c:pt>
                <c:pt idx="208">
                  <c:v>209.0</c:v>
                </c:pt>
                <c:pt idx="209">
                  <c:v>210.0</c:v>
                </c:pt>
                <c:pt idx="210">
                  <c:v>211.0</c:v>
                </c:pt>
                <c:pt idx="211">
                  <c:v>212.0</c:v>
                </c:pt>
                <c:pt idx="212">
                  <c:v>213.0</c:v>
                </c:pt>
                <c:pt idx="213">
                  <c:v>214.0</c:v>
                </c:pt>
                <c:pt idx="214">
                  <c:v>215.0</c:v>
                </c:pt>
                <c:pt idx="215">
                  <c:v>216.0</c:v>
                </c:pt>
                <c:pt idx="216">
                  <c:v>217.0</c:v>
                </c:pt>
                <c:pt idx="217">
                  <c:v>218.0</c:v>
                </c:pt>
                <c:pt idx="218">
                  <c:v>219.0</c:v>
                </c:pt>
                <c:pt idx="219">
                  <c:v>220.0</c:v>
                </c:pt>
                <c:pt idx="220">
                  <c:v>221.0</c:v>
                </c:pt>
                <c:pt idx="221">
                  <c:v>222.0</c:v>
                </c:pt>
                <c:pt idx="222">
                  <c:v>223.0</c:v>
                </c:pt>
                <c:pt idx="223">
                  <c:v>224.0</c:v>
                </c:pt>
                <c:pt idx="224">
                  <c:v>225.0</c:v>
                </c:pt>
                <c:pt idx="225">
                  <c:v>226.0</c:v>
                </c:pt>
                <c:pt idx="226">
                  <c:v>227.0</c:v>
                </c:pt>
                <c:pt idx="227">
                  <c:v>228.0</c:v>
                </c:pt>
                <c:pt idx="228">
                  <c:v>229.0</c:v>
                </c:pt>
                <c:pt idx="229">
                  <c:v>230.0</c:v>
                </c:pt>
                <c:pt idx="230">
                  <c:v>231.0</c:v>
                </c:pt>
                <c:pt idx="231">
                  <c:v>232.0</c:v>
                </c:pt>
                <c:pt idx="232">
                  <c:v>233.0</c:v>
                </c:pt>
                <c:pt idx="233">
                  <c:v>234.0</c:v>
                </c:pt>
                <c:pt idx="234">
                  <c:v>235.0</c:v>
                </c:pt>
                <c:pt idx="235">
                  <c:v>236.0</c:v>
                </c:pt>
                <c:pt idx="236">
                  <c:v>237.0</c:v>
                </c:pt>
                <c:pt idx="237">
                  <c:v>238.0</c:v>
                </c:pt>
                <c:pt idx="238">
                  <c:v>239.0</c:v>
                </c:pt>
                <c:pt idx="239">
                  <c:v>240.0</c:v>
                </c:pt>
                <c:pt idx="240">
                  <c:v>241.0</c:v>
                </c:pt>
                <c:pt idx="241">
                  <c:v>242.0</c:v>
                </c:pt>
                <c:pt idx="242">
                  <c:v>243.0</c:v>
                </c:pt>
                <c:pt idx="243">
                  <c:v>244.0</c:v>
                </c:pt>
                <c:pt idx="244">
                  <c:v>245.0</c:v>
                </c:pt>
                <c:pt idx="245">
                  <c:v>246.0</c:v>
                </c:pt>
                <c:pt idx="246">
                  <c:v>247.0</c:v>
                </c:pt>
                <c:pt idx="247">
                  <c:v>248.0</c:v>
                </c:pt>
                <c:pt idx="248">
                  <c:v>249.0</c:v>
                </c:pt>
              </c:numCache>
            </c:numRef>
          </c:xVal>
          <c:yVal>
            <c:numRef>
              <c:f>'CALIFORNIA.phylip.an.rarefactio'!$AC$2:$AC$250</c:f>
              <c:numCache>
                <c:formatCode>General</c:formatCode>
                <c:ptCount val="249"/>
                <c:pt idx="0">
                  <c:v>1.0</c:v>
                </c:pt>
                <c:pt idx="1">
                  <c:v>1.229</c:v>
                </c:pt>
                <c:pt idx="2">
                  <c:v>1.344</c:v>
                </c:pt>
                <c:pt idx="3">
                  <c:v>1.446</c:v>
                </c:pt>
                <c:pt idx="4">
                  <c:v>1.525</c:v>
                </c:pt>
                <c:pt idx="5">
                  <c:v>1.596</c:v>
                </c:pt>
                <c:pt idx="6">
                  <c:v>1.653</c:v>
                </c:pt>
                <c:pt idx="7">
                  <c:v>1.703</c:v>
                </c:pt>
                <c:pt idx="8">
                  <c:v>1.749</c:v>
                </c:pt>
                <c:pt idx="9">
                  <c:v>1.791</c:v>
                </c:pt>
                <c:pt idx="10">
                  <c:v>1.825</c:v>
                </c:pt>
                <c:pt idx="11">
                  <c:v>1.852</c:v>
                </c:pt>
                <c:pt idx="12">
                  <c:v>1.878</c:v>
                </c:pt>
                <c:pt idx="13">
                  <c:v>1.9</c:v>
                </c:pt>
                <c:pt idx="14">
                  <c:v>1.915</c:v>
                </c:pt>
                <c:pt idx="15">
                  <c:v>1.935</c:v>
                </c:pt>
                <c:pt idx="16">
                  <c:v>1.953</c:v>
                </c:pt>
                <c:pt idx="17">
                  <c:v>1.969</c:v>
                </c:pt>
                <c:pt idx="18">
                  <c:v>1.988</c:v>
                </c:pt>
                <c:pt idx="19">
                  <c:v>1.997</c:v>
                </c:pt>
                <c:pt idx="20">
                  <c:v>2.013</c:v>
                </c:pt>
                <c:pt idx="21">
                  <c:v>2.027</c:v>
                </c:pt>
                <c:pt idx="22">
                  <c:v>2.035</c:v>
                </c:pt>
                <c:pt idx="23">
                  <c:v>2.043</c:v>
                </c:pt>
                <c:pt idx="24">
                  <c:v>2.048</c:v>
                </c:pt>
                <c:pt idx="25">
                  <c:v>2.053</c:v>
                </c:pt>
                <c:pt idx="26">
                  <c:v>2.068</c:v>
                </c:pt>
                <c:pt idx="27">
                  <c:v>2.075</c:v>
                </c:pt>
                <c:pt idx="28">
                  <c:v>2.083</c:v>
                </c:pt>
                <c:pt idx="29">
                  <c:v>2.088</c:v>
                </c:pt>
                <c:pt idx="30">
                  <c:v>2.091</c:v>
                </c:pt>
                <c:pt idx="31">
                  <c:v>2.097</c:v>
                </c:pt>
                <c:pt idx="32">
                  <c:v>2.103</c:v>
                </c:pt>
                <c:pt idx="33">
                  <c:v>2.105</c:v>
                </c:pt>
                <c:pt idx="34">
                  <c:v>2.112</c:v>
                </c:pt>
                <c:pt idx="35">
                  <c:v>2.113</c:v>
                </c:pt>
                <c:pt idx="36">
                  <c:v>2.116</c:v>
                </c:pt>
                <c:pt idx="37">
                  <c:v>2.12</c:v>
                </c:pt>
                <c:pt idx="38">
                  <c:v>2.128</c:v>
                </c:pt>
                <c:pt idx="39">
                  <c:v>2.13</c:v>
                </c:pt>
                <c:pt idx="40">
                  <c:v>2.132</c:v>
                </c:pt>
                <c:pt idx="41">
                  <c:v>2.14</c:v>
                </c:pt>
                <c:pt idx="42">
                  <c:v>2.143</c:v>
                </c:pt>
                <c:pt idx="43">
                  <c:v>2.147</c:v>
                </c:pt>
                <c:pt idx="44">
                  <c:v>2.151</c:v>
                </c:pt>
                <c:pt idx="45">
                  <c:v>2.155</c:v>
                </c:pt>
                <c:pt idx="46">
                  <c:v>2.159</c:v>
                </c:pt>
                <c:pt idx="47">
                  <c:v>2.165</c:v>
                </c:pt>
                <c:pt idx="48">
                  <c:v>2.168</c:v>
                </c:pt>
                <c:pt idx="49">
                  <c:v>2.174</c:v>
                </c:pt>
                <c:pt idx="50">
                  <c:v>2.18</c:v>
                </c:pt>
                <c:pt idx="51">
                  <c:v>2.183</c:v>
                </c:pt>
                <c:pt idx="52">
                  <c:v>2.193</c:v>
                </c:pt>
                <c:pt idx="53">
                  <c:v>2.203</c:v>
                </c:pt>
                <c:pt idx="54">
                  <c:v>2.208</c:v>
                </c:pt>
                <c:pt idx="55">
                  <c:v>2.212</c:v>
                </c:pt>
                <c:pt idx="56">
                  <c:v>2.218</c:v>
                </c:pt>
                <c:pt idx="57">
                  <c:v>2.224</c:v>
                </c:pt>
                <c:pt idx="58">
                  <c:v>2.228</c:v>
                </c:pt>
                <c:pt idx="59">
                  <c:v>2.231</c:v>
                </c:pt>
                <c:pt idx="60">
                  <c:v>2.238</c:v>
                </c:pt>
                <c:pt idx="61">
                  <c:v>2.239</c:v>
                </c:pt>
                <c:pt idx="62">
                  <c:v>2.247</c:v>
                </c:pt>
                <c:pt idx="63">
                  <c:v>2.248</c:v>
                </c:pt>
                <c:pt idx="64">
                  <c:v>2.253</c:v>
                </c:pt>
                <c:pt idx="65">
                  <c:v>2.257</c:v>
                </c:pt>
                <c:pt idx="66">
                  <c:v>2.261</c:v>
                </c:pt>
                <c:pt idx="67">
                  <c:v>2.263</c:v>
                </c:pt>
                <c:pt idx="68">
                  <c:v>2.265</c:v>
                </c:pt>
                <c:pt idx="69">
                  <c:v>2.267</c:v>
                </c:pt>
                <c:pt idx="70">
                  <c:v>2.27</c:v>
                </c:pt>
                <c:pt idx="71">
                  <c:v>2.277</c:v>
                </c:pt>
                <c:pt idx="72">
                  <c:v>2.283</c:v>
                </c:pt>
                <c:pt idx="73">
                  <c:v>2.289</c:v>
                </c:pt>
                <c:pt idx="74">
                  <c:v>2.292</c:v>
                </c:pt>
                <c:pt idx="75">
                  <c:v>2.297</c:v>
                </c:pt>
                <c:pt idx="76">
                  <c:v>2.3</c:v>
                </c:pt>
                <c:pt idx="77">
                  <c:v>2.303</c:v>
                </c:pt>
                <c:pt idx="78">
                  <c:v>2.304</c:v>
                </c:pt>
                <c:pt idx="79">
                  <c:v>2.309</c:v>
                </c:pt>
                <c:pt idx="80">
                  <c:v>2.311999999999998</c:v>
                </c:pt>
                <c:pt idx="81">
                  <c:v>2.314999999999999</c:v>
                </c:pt>
                <c:pt idx="82">
                  <c:v>2.318</c:v>
                </c:pt>
                <c:pt idx="83">
                  <c:v>2.324</c:v>
                </c:pt>
                <c:pt idx="84">
                  <c:v>2.328</c:v>
                </c:pt>
                <c:pt idx="85">
                  <c:v>2.334999999999999</c:v>
                </c:pt>
                <c:pt idx="86">
                  <c:v>2.338</c:v>
                </c:pt>
                <c:pt idx="87">
                  <c:v>2.343</c:v>
                </c:pt>
                <c:pt idx="88">
                  <c:v>2.346</c:v>
                </c:pt>
                <c:pt idx="89">
                  <c:v>2.348</c:v>
                </c:pt>
                <c:pt idx="90">
                  <c:v>2.354</c:v>
                </c:pt>
                <c:pt idx="91">
                  <c:v>2.355999999999998</c:v>
                </c:pt>
                <c:pt idx="92">
                  <c:v>2.362</c:v>
                </c:pt>
                <c:pt idx="93">
                  <c:v>2.363</c:v>
                </c:pt>
                <c:pt idx="94">
                  <c:v>2.368</c:v>
                </c:pt>
                <c:pt idx="95">
                  <c:v>2.371999999999999</c:v>
                </c:pt>
                <c:pt idx="96">
                  <c:v>2.377</c:v>
                </c:pt>
                <c:pt idx="97">
                  <c:v>2.379</c:v>
                </c:pt>
                <c:pt idx="98">
                  <c:v>2.382</c:v>
                </c:pt>
                <c:pt idx="99">
                  <c:v>2.388</c:v>
                </c:pt>
                <c:pt idx="100">
                  <c:v>2.394</c:v>
                </c:pt>
                <c:pt idx="101">
                  <c:v>2.398</c:v>
                </c:pt>
                <c:pt idx="102">
                  <c:v>2.402</c:v>
                </c:pt>
                <c:pt idx="103">
                  <c:v>2.405</c:v>
                </c:pt>
                <c:pt idx="104">
                  <c:v>2.411</c:v>
                </c:pt>
                <c:pt idx="105">
                  <c:v>2.411</c:v>
                </c:pt>
                <c:pt idx="106">
                  <c:v>2.421</c:v>
                </c:pt>
                <c:pt idx="107">
                  <c:v>2.423</c:v>
                </c:pt>
                <c:pt idx="108">
                  <c:v>2.43</c:v>
                </c:pt>
                <c:pt idx="109">
                  <c:v>2.431</c:v>
                </c:pt>
                <c:pt idx="110">
                  <c:v>2.437</c:v>
                </c:pt>
                <c:pt idx="111">
                  <c:v>2.442</c:v>
                </c:pt>
                <c:pt idx="112">
                  <c:v>2.445</c:v>
                </c:pt>
                <c:pt idx="113">
                  <c:v>2.451</c:v>
                </c:pt>
                <c:pt idx="114">
                  <c:v>2.453</c:v>
                </c:pt>
                <c:pt idx="115">
                  <c:v>2.458</c:v>
                </c:pt>
                <c:pt idx="116">
                  <c:v>2.459</c:v>
                </c:pt>
                <c:pt idx="117">
                  <c:v>2.462</c:v>
                </c:pt>
                <c:pt idx="118">
                  <c:v>2.465</c:v>
                </c:pt>
                <c:pt idx="119">
                  <c:v>2.467</c:v>
                </c:pt>
                <c:pt idx="120">
                  <c:v>2.474</c:v>
                </c:pt>
                <c:pt idx="121">
                  <c:v>2.476</c:v>
                </c:pt>
                <c:pt idx="122">
                  <c:v>2.481</c:v>
                </c:pt>
                <c:pt idx="123">
                  <c:v>2.485</c:v>
                </c:pt>
                <c:pt idx="124">
                  <c:v>2.49</c:v>
                </c:pt>
                <c:pt idx="125">
                  <c:v>2.496</c:v>
                </c:pt>
                <c:pt idx="126">
                  <c:v>2.498</c:v>
                </c:pt>
                <c:pt idx="127">
                  <c:v>2.504</c:v>
                </c:pt>
                <c:pt idx="128">
                  <c:v>2.51</c:v>
                </c:pt>
                <c:pt idx="129">
                  <c:v>2.515</c:v>
                </c:pt>
                <c:pt idx="130">
                  <c:v>2.522</c:v>
                </c:pt>
                <c:pt idx="131">
                  <c:v>2.53</c:v>
                </c:pt>
                <c:pt idx="132">
                  <c:v>2.534</c:v>
                </c:pt>
                <c:pt idx="133">
                  <c:v>2.537</c:v>
                </c:pt>
                <c:pt idx="134">
                  <c:v>2.54</c:v>
                </c:pt>
                <c:pt idx="135">
                  <c:v>2.542</c:v>
                </c:pt>
                <c:pt idx="136">
                  <c:v>2.546</c:v>
                </c:pt>
                <c:pt idx="137">
                  <c:v>2.551</c:v>
                </c:pt>
                <c:pt idx="138">
                  <c:v>2.555</c:v>
                </c:pt>
                <c:pt idx="139">
                  <c:v>2.56</c:v>
                </c:pt>
                <c:pt idx="140">
                  <c:v>2.561</c:v>
                </c:pt>
                <c:pt idx="141">
                  <c:v>2.564</c:v>
                </c:pt>
                <c:pt idx="142">
                  <c:v>2.576</c:v>
                </c:pt>
                <c:pt idx="143">
                  <c:v>2.583</c:v>
                </c:pt>
                <c:pt idx="144">
                  <c:v>2.587</c:v>
                </c:pt>
                <c:pt idx="145">
                  <c:v>2.592</c:v>
                </c:pt>
                <c:pt idx="146">
                  <c:v>2.598</c:v>
                </c:pt>
                <c:pt idx="147">
                  <c:v>2.602</c:v>
                </c:pt>
                <c:pt idx="148">
                  <c:v>2.604</c:v>
                </c:pt>
                <c:pt idx="149">
                  <c:v>2.609</c:v>
                </c:pt>
                <c:pt idx="150">
                  <c:v>2.61</c:v>
                </c:pt>
                <c:pt idx="151">
                  <c:v>2.619</c:v>
                </c:pt>
                <c:pt idx="152">
                  <c:v>2.624</c:v>
                </c:pt>
                <c:pt idx="153">
                  <c:v>2.632</c:v>
                </c:pt>
                <c:pt idx="154">
                  <c:v>2.636</c:v>
                </c:pt>
                <c:pt idx="155">
                  <c:v>2.637</c:v>
                </c:pt>
                <c:pt idx="156">
                  <c:v>2.643</c:v>
                </c:pt>
                <c:pt idx="157">
                  <c:v>2.647</c:v>
                </c:pt>
                <c:pt idx="158">
                  <c:v>2.65</c:v>
                </c:pt>
                <c:pt idx="159">
                  <c:v>2.656</c:v>
                </c:pt>
                <c:pt idx="160">
                  <c:v>2.658</c:v>
                </c:pt>
                <c:pt idx="161">
                  <c:v>2.659</c:v>
                </c:pt>
                <c:pt idx="162">
                  <c:v>2.669</c:v>
                </c:pt>
                <c:pt idx="163">
                  <c:v>2.673</c:v>
                </c:pt>
                <c:pt idx="164">
                  <c:v>2.677</c:v>
                </c:pt>
                <c:pt idx="165">
                  <c:v>2.679</c:v>
                </c:pt>
                <c:pt idx="166">
                  <c:v>2.682</c:v>
                </c:pt>
                <c:pt idx="167">
                  <c:v>2.686</c:v>
                </c:pt>
                <c:pt idx="168">
                  <c:v>2.686</c:v>
                </c:pt>
                <c:pt idx="169">
                  <c:v>2.691</c:v>
                </c:pt>
                <c:pt idx="170">
                  <c:v>2.698</c:v>
                </c:pt>
                <c:pt idx="171">
                  <c:v>2.699</c:v>
                </c:pt>
                <c:pt idx="172">
                  <c:v>2.7</c:v>
                </c:pt>
                <c:pt idx="173">
                  <c:v>2.703</c:v>
                </c:pt>
                <c:pt idx="174">
                  <c:v>2.708</c:v>
                </c:pt>
                <c:pt idx="175">
                  <c:v>2.717</c:v>
                </c:pt>
                <c:pt idx="176">
                  <c:v>2.719</c:v>
                </c:pt>
                <c:pt idx="177">
                  <c:v>2.72</c:v>
                </c:pt>
                <c:pt idx="178">
                  <c:v>2.724</c:v>
                </c:pt>
                <c:pt idx="179">
                  <c:v>2.728</c:v>
                </c:pt>
                <c:pt idx="180">
                  <c:v>2.732</c:v>
                </c:pt>
                <c:pt idx="181">
                  <c:v>2.738</c:v>
                </c:pt>
                <c:pt idx="182">
                  <c:v>2.742</c:v>
                </c:pt>
                <c:pt idx="183">
                  <c:v>2.742</c:v>
                </c:pt>
                <c:pt idx="184">
                  <c:v>2.748</c:v>
                </c:pt>
                <c:pt idx="185">
                  <c:v>2.756</c:v>
                </c:pt>
                <c:pt idx="186">
                  <c:v>2.761</c:v>
                </c:pt>
                <c:pt idx="187">
                  <c:v>2.765</c:v>
                </c:pt>
                <c:pt idx="188">
                  <c:v>2.769</c:v>
                </c:pt>
                <c:pt idx="189">
                  <c:v>2.771</c:v>
                </c:pt>
                <c:pt idx="190">
                  <c:v>2.772</c:v>
                </c:pt>
                <c:pt idx="191">
                  <c:v>2.775</c:v>
                </c:pt>
                <c:pt idx="192">
                  <c:v>2.776</c:v>
                </c:pt>
                <c:pt idx="193">
                  <c:v>2.78</c:v>
                </c:pt>
                <c:pt idx="194">
                  <c:v>2.781</c:v>
                </c:pt>
                <c:pt idx="195">
                  <c:v>2.785</c:v>
                </c:pt>
                <c:pt idx="196">
                  <c:v>2.79</c:v>
                </c:pt>
                <c:pt idx="197">
                  <c:v>2.797</c:v>
                </c:pt>
                <c:pt idx="198">
                  <c:v>2.8</c:v>
                </c:pt>
                <c:pt idx="199">
                  <c:v>2.806</c:v>
                </c:pt>
                <c:pt idx="200">
                  <c:v>2.810999999999999</c:v>
                </c:pt>
                <c:pt idx="201">
                  <c:v>2.817</c:v>
                </c:pt>
                <c:pt idx="202">
                  <c:v>2.821</c:v>
                </c:pt>
                <c:pt idx="203">
                  <c:v>2.824</c:v>
                </c:pt>
                <c:pt idx="204">
                  <c:v>2.828</c:v>
                </c:pt>
                <c:pt idx="205">
                  <c:v>2.83</c:v>
                </c:pt>
                <c:pt idx="206">
                  <c:v>2.834</c:v>
                </c:pt>
                <c:pt idx="207">
                  <c:v>2.838999999999999</c:v>
                </c:pt>
                <c:pt idx="208">
                  <c:v>2.838999999999999</c:v>
                </c:pt>
                <c:pt idx="209">
                  <c:v>2.844</c:v>
                </c:pt>
                <c:pt idx="210">
                  <c:v>2.848</c:v>
                </c:pt>
                <c:pt idx="211">
                  <c:v>2.853</c:v>
                </c:pt>
                <c:pt idx="212">
                  <c:v>2.86</c:v>
                </c:pt>
                <c:pt idx="213">
                  <c:v>2.861</c:v>
                </c:pt>
                <c:pt idx="214">
                  <c:v>2.866</c:v>
                </c:pt>
                <c:pt idx="215">
                  <c:v>2.869</c:v>
                </c:pt>
                <c:pt idx="216">
                  <c:v>2.871999999999999</c:v>
                </c:pt>
                <c:pt idx="217">
                  <c:v>2.874</c:v>
                </c:pt>
                <c:pt idx="218">
                  <c:v>2.877</c:v>
                </c:pt>
                <c:pt idx="219">
                  <c:v>2.88</c:v>
                </c:pt>
                <c:pt idx="220">
                  <c:v>2.882</c:v>
                </c:pt>
                <c:pt idx="221">
                  <c:v>2.885</c:v>
                </c:pt>
                <c:pt idx="222">
                  <c:v>2.888</c:v>
                </c:pt>
                <c:pt idx="223">
                  <c:v>2.893</c:v>
                </c:pt>
                <c:pt idx="224">
                  <c:v>2.9</c:v>
                </c:pt>
                <c:pt idx="225">
                  <c:v>2.903</c:v>
                </c:pt>
                <c:pt idx="226">
                  <c:v>2.905</c:v>
                </c:pt>
                <c:pt idx="227">
                  <c:v>2.909</c:v>
                </c:pt>
                <c:pt idx="228">
                  <c:v>2.913</c:v>
                </c:pt>
                <c:pt idx="229">
                  <c:v>2.915</c:v>
                </c:pt>
                <c:pt idx="230">
                  <c:v>2.922</c:v>
                </c:pt>
                <c:pt idx="231">
                  <c:v>2.928</c:v>
                </c:pt>
                <c:pt idx="232">
                  <c:v>2.931999999999999</c:v>
                </c:pt>
                <c:pt idx="233">
                  <c:v>2.935</c:v>
                </c:pt>
                <c:pt idx="234">
                  <c:v>2.939</c:v>
                </c:pt>
                <c:pt idx="235">
                  <c:v>2.946</c:v>
                </c:pt>
                <c:pt idx="236">
                  <c:v>2.95</c:v>
                </c:pt>
                <c:pt idx="237">
                  <c:v>2.953</c:v>
                </c:pt>
                <c:pt idx="238">
                  <c:v>2.955</c:v>
                </c:pt>
                <c:pt idx="239">
                  <c:v>2.957</c:v>
                </c:pt>
                <c:pt idx="240">
                  <c:v>2.96</c:v>
                </c:pt>
                <c:pt idx="241">
                  <c:v>2.963</c:v>
                </c:pt>
                <c:pt idx="242">
                  <c:v>2.97</c:v>
                </c:pt>
                <c:pt idx="243">
                  <c:v>2.973</c:v>
                </c:pt>
                <c:pt idx="244">
                  <c:v>2.977</c:v>
                </c:pt>
                <c:pt idx="245">
                  <c:v>2.981</c:v>
                </c:pt>
                <c:pt idx="246">
                  <c:v>2.984</c:v>
                </c:pt>
                <c:pt idx="247">
                  <c:v>2.995</c:v>
                </c:pt>
                <c:pt idx="248">
                  <c:v>3.0</c:v>
                </c:pt>
              </c:numCache>
            </c:numRef>
          </c:yVal>
          <c:smooth val="1"/>
        </c:ser>
        <c:axId val="497486312"/>
        <c:axId val="497492280"/>
      </c:scatterChart>
      <c:valAx>
        <c:axId val="497486312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 b="0"/>
                </a:pPr>
                <a:r>
                  <a:rPr lang="en-US" b="0"/>
                  <a:t>Sampled no. of sequences</a:t>
                </a:r>
              </a:p>
            </c:rich>
          </c:tx>
          <c:layout>
            <c:manualLayout>
              <c:xMode val="edge"/>
              <c:yMode val="edge"/>
              <c:x val="0.294726777333337"/>
              <c:y val="0.912245886789273"/>
            </c:manualLayout>
          </c:layout>
        </c:title>
        <c:numFmt formatCode="General" sourceLinked="1"/>
        <c:tickLblPos val="nextTo"/>
        <c:crossAx val="497492280"/>
        <c:crosses val="autoZero"/>
        <c:crossBetween val="midCat"/>
      </c:valAx>
      <c:valAx>
        <c:axId val="497492280"/>
        <c:scaling>
          <c:orientation val="minMax"/>
        </c:scaling>
        <c:axPos val="l"/>
        <c:majorGridlines/>
        <c:title>
          <c:tx>
            <c:rich>
              <a:bodyPr/>
              <a:lstStyle/>
              <a:p>
                <a:pPr>
                  <a:defRPr b="0"/>
                </a:pPr>
                <a:r>
                  <a:rPr lang="en-US" b="0"/>
                  <a:t>No. of OTU's</a:t>
                </a:r>
              </a:p>
            </c:rich>
          </c:tx>
          <c:layout/>
        </c:title>
        <c:numFmt formatCode="General" sourceLinked="1"/>
        <c:tickLblPos val="nextTo"/>
        <c:crossAx val="497486312"/>
        <c:crosses val="autoZero"/>
        <c:crossBetween val="midCat"/>
      </c:valAx>
    </c:plotArea>
    <c:legend>
      <c:legendPos val="r"/>
      <c:layout/>
    </c:legend>
    <c:plotVisOnly val="1"/>
  </c:chart>
  <c:txPr>
    <a:bodyPr/>
    <a:lstStyle/>
    <a:p>
      <a:pPr>
        <a:defRPr sz="1400">
          <a:latin typeface="Gill Sans Light"/>
        </a:defRPr>
      </a:pPr>
      <a:endParaRPr lang="en-US"/>
    </a:p>
  </c:txPr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990EFB-E1EA-6947-AEEC-8AF2D7BFCE74}" type="datetimeFigureOut">
              <a:rPr lang="en-US" smtClean="0"/>
              <a:pPr/>
              <a:t>7/18/11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900C69-BB33-CD41-9BE2-A78EA785072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900C69-BB33-CD41-9BE2-A78EA785072A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>
                <a:latin typeface="Gill Sans Light"/>
                <a:cs typeface="Gill Sans Light"/>
              </a:rPr>
              <a:t>How exhaustive was our sampling of diversity?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900C69-BB33-CD41-9BE2-A78EA785072A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75AD5A-8396-E849-A2FD-E6487AB40B8C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Fun Fact: phi test says there’s evidence for recombination in the </a:t>
            </a:r>
            <a:r>
              <a:rPr lang="en-US" dirty="0" err="1" smtClean="0"/>
              <a:t>recA</a:t>
            </a:r>
            <a:r>
              <a:rPr lang="en-US" dirty="0" smtClean="0"/>
              <a:t> gene but not the other two genes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900C69-BB33-CD41-9BE2-A78EA785072A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C287A1-1BB7-0246-99BE-7A76C0E4110C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900C69-BB33-CD41-9BE2-A78EA785072A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i="1" dirty="0" err="1" smtClean="0"/>
              <a:t>Vibrio</a:t>
            </a:r>
            <a:r>
              <a:rPr lang="en-US" i="1" dirty="0" smtClean="0"/>
              <a:t> </a:t>
            </a:r>
            <a:r>
              <a:rPr lang="en-US" dirty="0" smtClean="0"/>
              <a:t>genes and genotypes are different at global scales, with more subtle local (and temporal?) effects</a:t>
            </a:r>
          </a:p>
          <a:p>
            <a:pPr lvl="1"/>
            <a:r>
              <a:rPr lang="en-US" dirty="0" smtClean="0"/>
              <a:t>Unique </a:t>
            </a:r>
            <a:r>
              <a:rPr lang="en-US" dirty="0" err="1" smtClean="0"/>
              <a:t>OTUs</a:t>
            </a:r>
            <a:r>
              <a:rPr lang="en-US" dirty="0" smtClean="0"/>
              <a:t> in each hemisphere</a:t>
            </a:r>
          </a:p>
          <a:p>
            <a:pPr lvl="1"/>
            <a:r>
              <a:rPr lang="en-US" dirty="0" smtClean="0"/>
              <a:t>More recombination in NZ than CA</a:t>
            </a:r>
          </a:p>
          <a:p>
            <a:pPr lvl="1"/>
            <a:r>
              <a:rPr lang="en-US" dirty="0" smtClean="0"/>
              <a:t>Three populations in CA don’t correspond to 2 geographic locations—what are they? </a:t>
            </a:r>
          </a:p>
          <a:p>
            <a:r>
              <a:rPr lang="en-US" dirty="0" smtClean="0"/>
              <a:t>Investigate: ecological data – what are the relevant environmental dimensions?</a:t>
            </a:r>
          </a:p>
          <a:p>
            <a:r>
              <a:rPr lang="en-US" dirty="0" smtClean="0"/>
              <a:t>Continue monitoring shifts in populations over time</a:t>
            </a:r>
          </a:p>
          <a:p>
            <a:r>
              <a:rPr lang="en-US" dirty="0" smtClean="0"/>
              <a:t>Do a transect – Is there a hybrid zone?</a:t>
            </a:r>
          </a:p>
          <a:p>
            <a:r>
              <a:rPr lang="en-US" dirty="0" smtClean="0"/>
              <a:t>Why different amounts of recombination? Feature of the genes, or feature of the environment?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900C69-BB33-CD41-9BE2-A78EA785072A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E86A6-0DD6-E440-BD6B-67CD0DAF99E2}" type="datetimeFigureOut">
              <a:rPr lang="en-US" smtClean="0"/>
              <a:pPr/>
              <a:t>7/18/11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CA79A-A1B2-EA4F-B87E-B94AA1222C7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E86A6-0DD6-E440-BD6B-67CD0DAF99E2}" type="datetimeFigureOut">
              <a:rPr lang="en-US" smtClean="0"/>
              <a:pPr/>
              <a:t>7/18/11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CA79A-A1B2-EA4F-B87E-B94AA1222C7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E86A6-0DD6-E440-BD6B-67CD0DAF99E2}" type="datetimeFigureOut">
              <a:rPr lang="en-US" smtClean="0"/>
              <a:pPr/>
              <a:t>7/18/11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CA79A-A1B2-EA4F-B87E-B94AA1222C7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E86A6-0DD6-E440-BD6B-67CD0DAF99E2}" type="datetimeFigureOut">
              <a:rPr lang="en-US" smtClean="0"/>
              <a:pPr/>
              <a:t>7/18/11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CA79A-A1B2-EA4F-B87E-B94AA1222C7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E86A6-0DD6-E440-BD6B-67CD0DAF99E2}" type="datetimeFigureOut">
              <a:rPr lang="en-US" smtClean="0"/>
              <a:pPr/>
              <a:t>7/18/11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CA79A-A1B2-EA4F-B87E-B94AA1222C7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E86A6-0DD6-E440-BD6B-67CD0DAF99E2}" type="datetimeFigureOut">
              <a:rPr lang="en-US" smtClean="0"/>
              <a:pPr/>
              <a:t>7/18/11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CA79A-A1B2-EA4F-B87E-B94AA1222C7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E86A6-0DD6-E440-BD6B-67CD0DAF99E2}" type="datetimeFigureOut">
              <a:rPr lang="en-US" smtClean="0"/>
              <a:pPr/>
              <a:t>7/18/11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CA79A-A1B2-EA4F-B87E-B94AA1222C7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E86A6-0DD6-E440-BD6B-67CD0DAF99E2}" type="datetimeFigureOut">
              <a:rPr lang="en-US" smtClean="0"/>
              <a:pPr/>
              <a:t>7/18/11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CA79A-A1B2-EA4F-B87E-B94AA1222C7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E86A6-0DD6-E440-BD6B-67CD0DAF99E2}" type="datetimeFigureOut">
              <a:rPr lang="en-US" smtClean="0"/>
              <a:pPr/>
              <a:t>7/18/11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CA79A-A1B2-EA4F-B87E-B94AA1222C7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E86A6-0DD6-E440-BD6B-67CD0DAF99E2}" type="datetimeFigureOut">
              <a:rPr lang="en-US" smtClean="0"/>
              <a:pPr/>
              <a:t>7/18/11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CA79A-A1B2-EA4F-B87E-B94AA1222C7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E86A6-0DD6-E440-BD6B-67CD0DAF99E2}" type="datetimeFigureOut">
              <a:rPr lang="en-US" smtClean="0"/>
              <a:pPr/>
              <a:t>7/18/11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CA79A-A1B2-EA4F-B87E-B94AA1222C7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CE86A6-0DD6-E440-BD6B-67CD0DAF99E2}" type="datetimeFigureOut">
              <a:rPr lang="en-US" smtClean="0"/>
              <a:pPr/>
              <a:t>7/18/11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7CA79A-A1B2-EA4F-B87E-B94AA1222C7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4" Type="http://schemas.openxmlformats.org/officeDocument/2006/relationships/chart" Target="../charts/chart2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df"/><Relationship Id="rId4" Type="http://schemas.openxmlformats.org/officeDocument/2006/relationships/image" Target="../media/image9.png"/><Relationship Id="rId5" Type="http://schemas.openxmlformats.org/officeDocument/2006/relationships/image" Target="../media/image10.pdf"/><Relationship Id="rId6" Type="http://schemas.openxmlformats.org/officeDocument/2006/relationships/image" Target="../media/image11.png"/><Relationship Id="rId7" Type="http://schemas.openxmlformats.org/officeDocument/2006/relationships/image" Target="../media/image12.pdf"/><Relationship Id="rId8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df"/><Relationship Id="rId3" Type="http://schemas.openxmlformats.org/officeDocument/2006/relationships/image" Target="../media/image17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4" Type="http://schemas.openxmlformats.org/officeDocument/2006/relationships/image" Target="../media/image17.pdf"/><Relationship Id="rId5" Type="http://schemas.openxmlformats.org/officeDocument/2006/relationships/image" Target="../media/image18.png"/><Relationship Id="rId6" Type="http://schemas.openxmlformats.org/officeDocument/2006/relationships/image" Target="../media/image19.pdf"/><Relationship Id="rId7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d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pdf"/><Relationship Id="rId3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df"/><Relationship Id="rId4" Type="http://schemas.openxmlformats.org/officeDocument/2006/relationships/image" Target="../media/image24.png"/><Relationship Id="rId5" Type="http://schemas.openxmlformats.org/officeDocument/2006/relationships/image" Target="../media/image25.pdf"/><Relationship Id="rId6" Type="http://schemas.openxmlformats.org/officeDocument/2006/relationships/image" Target="../media/image26.png"/><Relationship Id="rId7" Type="http://schemas.openxmlformats.org/officeDocument/2006/relationships/image" Target="../media/image27.pdf"/><Relationship Id="rId8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1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pdf"/><Relationship Id="rId3" Type="http://schemas.openxmlformats.org/officeDocument/2006/relationships/image" Target="../media/image3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4" Type="http://schemas.openxmlformats.org/officeDocument/2006/relationships/image" Target="../media/image32.pdf"/><Relationship Id="rId5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4.pd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6.pdf"/><Relationship Id="rId3" Type="http://schemas.openxmlformats.org/officeDocument/2006/relationships/image" Target="../media/image37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8.pdf"/><Relationship Id="rId3" Type="http://schemas.openxmlformats.org/officeDocument/2006/relationships/image" Target="../media/image39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Screen shot 2011-07-14 at 2.11.48 PM.png"/>
          <p:cNvPicPr>
            <a:picLocks noChangeAspect="1"/>
          </p:cNvPicPr>
          <p:nvPr/>
        </p:nvPicPr>
        <p:blipFill>
          <a:blip r:embed="rId3"/>
          <a:srcRect l="7056" b="2827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5-Point Star 4"/>
          <p:cNvSpPr/>
          <p:nvPr/>
        </p:nvSpPr>
        <p:spPr>
          <a:xfrm>
            <a:off x="4697732" y="4933490"/>
            <a:ext cx="258487" cy="258487"/>
          </a:xfrm>
          <a:prstGeom prst="star5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5-Point Star 5"/>
          <p:cNvSpPr/>
          <p:nvPr/>
        </p:nvSpPr>
        <p:spPr>
          <a:xfrm>
            <a:off x="4254487" y="6098543"/>
            <a:ext cx="258487" cy="258487"/>
          </a:xfrm>
          <a:prstGeom prst="star5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 descr="Screen shot 2011-07-14 at 2.15.01 PM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00" y="2959090"/>
            <a:ext cx="2661429" cy="31394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5-Point Star 7"/>
          <p:cNvSpPr/>
          <p:nvPr/>
        </p:nvSpPr>
        <p:spPr>
          <a:xfrm>
            <a:off x="2049177" y="4210148"/>
            <a:ext cx="488826" cy="488826"/>
          </a:xfrm>
          <a:prstGeom prst="star5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68278" y="1338608"/>
            <a:ext cx="5000622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chemeClr val="bg1"/>
                </a:solidFill>
                <a:latin typeface="Gill Sans Light"/>
                <a:cs typeface="Gill Sans Light"/>
              </a:rPr>
              <a:t>Vibrio Population Genetics</a:t>
            </a:r>
          </a:p>
          <a:p>
            <a:r>
              <a:rPr lang="en-US" sz="2000" dirty="0" smtClean="0">
                <a:solidFill>
                  <a:schemeClr val="bg1"/>
                </a:solidFill>
                <a:latin typeface="Gill Sans Light"/>
                <a:cs typeface="Gill Sans Light"/>
              </a:rPr>
              <a:t>Hopkins Microbiology Course 2011</a:t>
            </a:r>
          </a:p>
          <a:p>
            <a:r>
              <a:rPr lang="en-US" sz="2000" dirty="0" smtClean="0">
                <a:solidFill>
                  <a:schemeClr val="bg1"/>
                </a:solidFill>
                <a:latin typeface="Gill Sans Light"/>
                <a:cs typeface="Gill Sans Light"/>
              </a:rPr>
              <a:t>Frank, Elsa, Bernal, Sasha, Tyler</a:t>
            </a:r>
            <a:endParaRPr lang="en-US" sz="2000" dirty="0">
              <a:solidFill>
                <a:schemeClr val="bg1"/>
              </a:solidFill>
              <a:latin typeface="Gill Sans Light"/>
              <a:cs typeface="Gill Sans Ligh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shot 2011-07-14 at 2.36.14 PM.png"/>
          <p:cNvPicPr>
            <a:picLocks noChangeAspect="1"/>
          </p:cNvPicPr>
          <p:nvPr/>
        </p:nvPicPr>
        <p:blipFill>
          <a:blip r:embed="rId2"/>
          <a:srcRect l="11835" r="259" b="3125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7" name="Picture 6" descr="Screen shot 2011-07-14 at 2.15.01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596211"/>
            <a:ext cx="1917402" cy="226179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13512" y="-1"/>
            <a:ext cx="4518544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700" dirty="0" smtClean="0">
                <a:solidFill>
                  <a:schemeClr val="bg1"/>
                </a:solidFill>
                <a:latin typeface="Gill Sans Light"/>
                <a:cs typeface="Gill Sans Light"/>
              </a:rPr>
              <a:t>Vibrio Population Genetics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4700" y="2524641"/>
            <a:ext cx="63372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FFFFFF"/>
                </a:solidFill>
                <a:latin typeface="Gill Sans Light"/>
                <a:cs typeface="Gill Sans Light"/>
              </a:rPr>
              <a:t>How are Vibrios and their genes distributed locally and globally?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>
                <a:latin typeface="Gill Sans Light"/>
                <a:cs typeface="Gill Sans Light"/>
              </a:rPr>
              <a:t>Sampling Scheme for </a:t>
            </a:r>
            <a:r>
              <a:rPr lang="en-US" sz="3600" dirty="0" err="1" smtClean="0">
                <a:latin typeface="Gill Sans Light"/>
                <a:cs typeface="Gill Sans Light"/>
              </a:rPr>
              <a:t>Multilocus</a:t>
            </a:r>
            <a:r>
              <a:rPr lang="en-US" sz="3600" dirty="0" smtClean="0">
                <a:latin typeface="Gill Sans Light"/>
                <a:cs typeface="Gill Sans Light"/>
              </a:rPr>
              <a:t> Sequencing</a:t>
            </a:r>
            <a:endParaRPr lang="en-US" sz="3600" dirty="0">
              <a:latin typeface="Gill Sans Light"/>
              <a:cs typeface="Gill Sans Ligh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435100"/>
            <a:ext cx="8534400" cy="5207000"/>
          </a:xfrm>
        </p:spPr>
        <p:txBody>
          <a:bodyPr>
            <a:normAutofit lnSpcReduction="10000"/>
          </a:bodyPr>
          <a:lstStyle/>
          <a:p>
            <a:pPr>
              <a:spcAft>
                <a:spcPts val="1200"/>
              </a:spcAft>
              <a:buNone/>
            </a:pPr>
            <a:r>
              <a:rPr lang="en-US" dirty="0" smtClean="0">
                <a:latin typeface="Gill Sans Light"/>
                <a:cs typeface="Gill Sans Light"/>
              </a:rPr>
              <a:t>New Zealand: </a:t>
            </a:r>
          </a:p>
          <a:p>
            <a:pPr>
              <a:spcAft>
                <a:spcPts val="1200"/>
              </a:spcAft>
              <a:buNone/>
            </a:pPr>
            <a:r>
              <a:rPr lang="en-US" sz="2000" dirty="0" smtClean="0">
                <a:latin typeface="Gill Sans Light"/>
                <a:cs typeface="Gill Sans Light"/>
              </a:rPr>
              <a:t>(2 coasts) </a:t>
            </a:r>
            <a:r>
              <a:rPr lang="en-US" sz="2000" dirty="0" err="1" smtClean="0">
                <a:latin typeface="Gill Sans Light"/>
                <a:cs typeface="Gill Sans Light"/>
              </a:rPr>
              <a:t>x</a:t>
            </a:r>
            <a:r>
              <a:rPr lang="en-US" sz="2000" dirty="0" smtClean="0">
                <a:latin typeface="Gill Sans Light"/>
                <a:cs typeface="Gill Sans Light"/>
              </a:rPr>
              <a:t> (2 beaches each) </a:t>
            </a:r>
            <a:r>
              <a:rPr lang="en-US" sz="2000" dirty="0" err="1" smtClean="0">
                <a:latin typeface="Gill Sans Light"/>
                <a:cs typeface="Gill Sans Light"/>
              </a:rPr>
              <a:t>x</a:t>
            </a:r>
            <a:r>
              <a:rPr lang="en-US" sz="2000" dirty="0" smtClean="0">
                <a:latin typeface="Gill Sans Light"/>
                <a:cs typeface="Gill Sans Light"/>
              </a:rPr>
              <a:t> (10 anemones each) </a:t>
            </a:r>
            <a:r>
              <a:rPr lang="en-US" sz="2000" dirty="0" err="1" smtClean="0">
                <a:latin typeface="Gill Sans Light"/>
                <a:cs typeface="Gill Sans Light"/>
              </a:rPr>
              <a:t>x</a:t>
            </a:r>
            <a:r>
              <a:rPr lang="en-US" sz="2000" dirty="0" smtClean="0">
                <a:latin typeface="Gill Sans Light"/>
                <a:cs typeface="Gill Sans Light"/>
              </a:rPr>
              <a:t> (5 </a:t>
            </a:r>
            <a:r>
              <a:rPr lang="en-US" sz="2000" dirty="0" err="1" smtClean="0">
                <a:latin typeface="Gill Sans Light"/>
                <a:cs typeface="Gill Sans Light"/>
              </a:rPr>
              <a:t>Vibrio</a:t>
            </a:r>
            <a:r>
              <a:rPr lang="en-US" sz="2000" dirty="0" smtClean="0">
                <a:latin typeface="Gill Sans Light"/>
                <a:cs typeface="Gill Sans Light"/>
              </a:rPr>
              <a:t> isolates each)</a:t>
            </a:r>
          </a:p>
          <a:p>
            <a:pPr>
              <a:spcAft>
                <a:spcPts val="1200"/>
              </a:spcAft>
              <a:buNone/>
            </a:pPr>
            <a:r>
              <a:rPr lang="en-US" dirty="0" smtClean="0">
                <a:latin typeface="Gill Sans Light"/>
                <a:cs typeface="Gill Sans Light"/>
              </a:rPr>
              <a:t>California, 2007-2011: </a:t>
            </a:r>
          </a:p>
          <a:p>
            <a:pPr>
              <a:spcAft>
                <a:spcPts val="1200"/>
              </a:spcAft>
              <a:buNone/>
            </a:pPr>
            <a:r>
              <a:rPr lang="en-US" sz="2000" dirty="0" smtClean="0">
                <a:latin typeface="Gill Sans Light"/>
                <a:cs typeface="Gill Sans Light"/>
              </a:rPr>
              <a:t>(Hopkins and Pt Lobos) </a:t>
            </a:r>
            <a:r>
              <a:rPr lang="en-US" sz="2000" dirty="0" err="1" smtClean="0">
                <a:latin typeface="Gill Sans Light"/>
                <a:cs typeface="Gill Sans Light"/>
              </a:rPr>
              <a:t>x</a:t>
            </a:r>
            <a:r>
              <a:rPr lang="en-US" sz="2000" dirty="0" smtClean="0">
                <a:latin typeface="Gill Sans Light"/>
                <a:cs typeface="Gill Sans Light"/>
              </a:rPr>
              <a:t> (8 anemones + 4 water each) </a:t>
            </a:r>
            <a:r>
              <a:rPr lang="en-US" sz="2000" dirty="0" err="1" smtClean="0">
                <a:latin typeface="Gill Sans Light"/>
                <a:cs typeface="Gill Sans Light"/>
              </a:rPr>
              <a:t>x</a:t>
            </a:r>
            <a:r>
              <a:rPr lang="en-US" sz="2000" dirty="0" smtClean="0">
                <a:latin typeface="Gill Sans Light"/>
                <a:cs typeface="Gill Sans Light"/>
              </a:rPr>
              <a:t> (5 </a:t>
            </a:r>
            <a:r>
              <a:rPr lang="en-US" sz="2000" dirty="0" err="1" smtClean="0">
                <a:latin typeface="Gill Sans Light"/>
                <a:cs typeface="Gill Sans Light"/>
              </a:rPr>
              <a:t>Vibrio</a:t>
            </a:r>
            <a:r>
              <a:rPr lang="en-US" sz="2000" dirty="0" smtClean="0">
                <a:latin typeface="Gill Sans Light"/>
                <a:cs typeface="Gill Sans Light"/>
              </a:rPr>
              <a:t> isolates each)</a:t>
            </a:r>
          </a:p>
          <a:p>
            <a:pPr>
              <a:spcAft>
                <a:spcPts val="1200"/>
              </a:spcAft>
              <a:buNone/>
            </a:pPr>
            <a:endParaRPr lang="en-US" dirty="0" smtClean="0">
              <a:latin typeface="Gill Sans Light"/>
              <a:cs typeface="Gill Sans Light"/>
            </a:endParaRPr>
          </a:p>
          <a:p>
            <a:pPr>
              <a:spcAft>
                <a:spcPts val="1200"/>
              </a:spcAft>
              <a:buNone/>
            </a:pPr>
            <a:endParaRPr lang="en-US" dirty="0" smtClean="0">
              <a:latin typeface="Gill Sans Light"/>
              <a:cs typeface="Gill Sans Light"/>
            </a:endParaRPr>
          </a:p>
          <a:p>
            <a:pPr>
              <a:spcAft>
                <a:spcPts val="1200"/>
              </a:spcAft>
              <a:buNone/>
            </a:pPr>
            <a:r>
              <a:rPr lang="en-US" dirty="0" smtClean="0">
                <a:latin typeface="Gill Sans Light"/>
                <a:cs typeface="Gill Sans Light"/>
              </a:rPr>
              <a:t>Sequenced:</a:t>
            </a:r>
          </a:p>
          <a:p>
            <a:pPr>
              <a:spcAft>
                <a:spcPts val="1200"/>
              </a:spcAft>
              <a:buNone/>
            </a:pPr>
            <a:r>
              <a:rPr lang="en-US" dirty="0" smtClean="0">
                <a:latin typeface="Gill Sans Light"/>
                <a:cs typeface="Gill Sans Light"/>
              </a:rPr>
              <a:t> 			</a:t>
            </a:r>
            <a:r>
              <a:rPr lang="en-US" dirty="0" err="1" smtClean="0">
                <a:latin typeface="Gill Sans Light"/>
                <a:cs typeface="Gill Sans Light"/>
              </a:rPr>
              <a:t>recA</a:t>
            </a:r>
            <a:r>
              <a:rPr lang="en-US" dirty="0" smtClean="0">
                <a:latin typeface="Gill Sans Light"/>
                <a:cs typeface="Gill Sans Light"/>
              </a:rPr>
              <a:t>, </a:t>
            </a:r>
            <a:r>
              <a:rPr lang="en-US" dirty="0" err="1" smtClean="0">
                <a:latin typeface="Gill Sans Light"/>
                <a:cs typeface="Gill Sans Light"/>
              </a:rPr>
              <a:t>gyrB</a:t>
            </a:r>
            <a:r>
              <a:rPr lang="en-US" dirty="0" smtClean="0">
                <a:latin typeface="Gill Sans Light"/>
                <a:cs typeface="Gill Sans Light"/>
              </a:rPr>
              <a:t>, </a:t>
            </a:r>
            <a:r>
              <a:rPr lang="en-US" dirty="0" err="1" smtClean="0">
                <a:latin typeface="Gill Sans Light"/>
                <a:cs typeface="Gill Sans Light"/>
              </a:rPr>
              <a:t>mdh</a:t>
            </a:r>
            <a:r>
              <a:rPr lang="en-US" dirty="0" smtClean="0">
                <a:latin typeface="Gill Sans Light"/>
                <a:cs typeface="Gill Sans Light"/>
              </a:rPr>
              <a:t> 			&amp; 			</a:t>
            </a:r>
            <a:r>
              <a:rPr lang="en-US" dirty="0" err="1" smtClean="0">
                <a:latin typeface="Gill Sans Light"/>
                <a:cs typeface="Gill Sans Light"/>
              </a:rPr>
              <a:t>ompK</a:t>
            </a:r>
            <a:endParaRPr lang="en-US" dirty="0" smtClean="0">
              <a:latin typeface="Gill Sans Light"/>
              <a:cs typeface="Gill Sans Light"/>
            </a:endParaRPr>
          </a:p>
          <a:p>
            <a:pPr>
              <a:spcAft>
                <a:spcPts val="1200"/>
              </a:spcAft>
            </a:pPr>
            <a:endParaRPr lang="en-US" dirty="0" smtClean="0">
              <a:latin typeface="Gill Sans Light"/>
              <a:cs typeface="Gill Sans Light"/>
            </a:endParaRPr>
          </a:p>
          <a:p>
            <a:pPr>
              <a:spcAft>
                <a:spcPts val="1200"/>
              </a:spcAft>
              <a:buNone/>
            </a:pPr>
            <a:endParaRPr lang="en-US" dirty="0" smtClean="0">
              <a:latin typeface="Gill Sans Light"/>
              <a:cs typeface="Gill Sans Light"/>
            </a:endParaRPr>
          </a:p>
        </p:txBody>
      </p:sp>
      <p:sp>
        <p:nvSpPr>
          <p:cNvPr id="5" name="Freeform 4"/>
          <p:cNvSpPr/>
          <p:nvPr/>
        </p:nvSpPr>
        <p:spPr>
          <a:xfrm>
            <a:off x="1409700" y="3708400"/>
            <a:ext cx="576792" cy="1104900"/>
          </a:xfrm>
          <a:custGeom>
            <a:avLst/>
            <a:gdLst>
              <a:gd name="connsiteX0" fmla="*/ 0 w 576792"/>
              <a:gd name="connsiteY0" fmla="*/ 0 h 1104900"/>
              <a:gd name="connsiteX1" fmla="*/ 107950 w 576792"/>
              <a:gd name="connsiteY1" fmla="*/ 133350 h 1104900"/>
              <a:gd name="connsiteX2" fmla="*/ 317500 w 576792"/>
              <a:gd name="connsiteY2" fmla="*/ 101600 h 1104900"/>
              <a:gd name="connsiteX3" fmla="*/ 438150 w 576792"/>
              <a:gd name="connsiteY3" fmla="*/ 127000 h 1104900"/>
              <a:gd name="connsiteX4" fmla="*/ 520700 w 576792"/>
              <a:gd name="connsiteY4" fmla="*/ 292100 h 1104900"/>
              <a:gd name="connsiteX5" fmla="*/ 571500 w 576792"/>
              <a:gd name="connsiteY5" fmla="*/ 539750 h 1104900"/>
              <a:gd name="connsiteX6" fmla="*/ 488950 w 576792"/>
              <a:gd name="connsiteY6" fmla="*/ 768350 h 1104900"/>
              <a:gd name="connsiteX7" fmla="*/ 419100 w 576792"/>
              <a:gd name="connsiteY7" fmla="*/ 806450 h 1104900"/>
              <a:gd name="connsiteX8" fmla="*/ 349250 w 576792"/>
              <a:gd name="connsiteY8" fmla="*/ 755650 h 1104900"/>
              <a:gd name="connsiteX9" fmla="*/ 304800 w 576792"/>
              <a:gd name="connsiteY9" fmla="*/ 793750 h 1104900"/>
              <a:gd name="connsiteX10" fmla="*/ 292100 w 576792"/>
              <a:gd name="connsiteY10" fmla="*/ 857250 h 1104900"/>
              <a:gd name="connsiteX11" fmla="*/ 355600 w 576792"/>
              <a:gd name="connsiteY11" fmla="*/ 876300 h 1104900"/>
              <a:gd name="connsiteX12" fmla="*/ 381000 w 576792"/>
              <a:gd name="connsiteY12" fmla="*/ 927100 h 1104900"/>
              <a:gd name="connsiteX13" fmla="*/ 361950 w 576792"/>
              <a:gd name="connsiteY13" fmla="*/ 1009650 h 1104900"/>
              <a:gd name="connsiteX14" fmla="*/ 387350 w 576792"/>
              <a:gd name="connsiteY14" fmla="*/ 1104900 h 1104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76792" h="1104900">
                <a:moveTo>
                  <a:pt x="0" y="0"/>
                </a:moveTo>
                <a:cubicBezTo>
                  <a:pt x="27516" y="58208"/>
                  <a:pt x="55033" y="116417"/>
                  <a:pt x="107950" y="133350"/>
                </a:cubicBezTo>
                <a:cubicBezTo>
                  <a:pt x="160867" y="150283"/>
                  <a:pt x="262467" y="102658"/>
                  <a:pt x="317500" y="101600"/>
                </a:cubicBezTo>
                <a:cubicBezTo>
                  <a:pt x="372533" y="100542"/>
                  <a:pt x="404283" y="95250"/>
                  <a:pt x="438150" y="127000"/>
                </a:cubicBezTo>
                <a:cubicBezTo>
                  <a:pt x="472017" y="158750"/>
                  <a:pt x="498475" y="223309"/>
                  <a:pt x="520700" y="292100"/>
                </a:cubicBezTo>
                <a:cubicBezTo>
                  <a:pt x="542925" y="360891"/>
                  <a:pt x="576792" y="460375"/>
                  <a:pt x="571500" y="539750"/>
                </a:cubicBezTo>
                <a:cubicBezTo>
                  <a:pt x="566208" y="619125"/>
                  <a:pt x="514350" y="723900"/>
                  <a:pt x="488950" y="768350"/>
                </a:cubicBezTo>
                <a:cubicBezTo>
                  <a:pt x="463550" y="812800"/>
                  <a:pt x="442383" y="808567"/>
                  <a:pt x="419100" y="806450"/>
                </a:cubicBezTo>
                <a:cubicBezTo>
                  <a:pt x="395817" y="804333"/>
                  <a:pt x="368300" y="757767"/>
                  <a:pt x="349250" y="755650"/>
                </a:cubicBezTo>
                <a:cubicBezTo>
                  <a:pt x="330200" y="753533"/>
                  <a:pt x="314325" y="776817"/>
                  <a:pt x="304800" y="793750"/>
                </a:cubicBezTo>
                <a:cubicBezTo>
                  <a:pt x="295275" y="810683"/>
                  <a:pt x="283633" y="843492"/>
                  <a:pt x="292100" y="857250"/>
                </a:cubicBezTo>
                <a:cubicBezTo>
                  <a:pt x="300567" y="871008"/>
                  <a:pt x="340784" y="864658"/>
                  <a:pt x="355600" y="876300"/>
                </a:cubicBezTo>
                <a:cubicBezTo>
                  <a:pt x="370416" y="887942"/>
                  <a:pt x="379942" y="904875"/>
                  <a:pt x="381000" y="927100"/>
                </a:cubicBezTo>
                <a:cubicBezTo>
                  <a:pt x="382058" y="949325"/>
                  <a:pt x="360892" y="980017"/>
                  <a:pt x="361950" y="1009650"/>
                </a:cubicBezTo>
                <a:cubicBezTo>
                  <a:pt x="363008" y="1039283"/>
                  <a:pt x="387350" y="1104900"/>
                  <a:pt x="387350" y="1104900"/>
                </a:cubicBezTo>
              </a:path>
            </a:pathLst>
          </a:cu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1384300" y="3740150"/>
            <a:ext cx="547158" cy="1035050"/>
          </a:xfrm>
          <a:custGeom>
            <a:avLst/>
            <a:gdLst>
              <a:gd name="connsiteX0" fmla="*/ 0 w 547158"/>
              <a:gd name="connsiteY0" fmla="*/ 0 h 1035050"/>
              <a:gd name="connsiteX1" fmla="*/ 63500 w 547158"/>
              <a:gd name="connsiteY1" fmla="*/ 120650 h 1035050"/>
              <a:gd name="connsiteX2" fmla="*/ 196850 w 547158"/>
              <a:gd name="connsiteY2" fmla="*/ 152400 h 1035050"/>
              <a:gd name="connsiteX3" fmla="*/ 368300 w 547158"/>
              <a:gd name="connsiteY3" fmla="*/ 114300 h 1035050"/>
              <a:gd name="connsiteX4" fmla="*/ 463550 w 547158"/>
              <a:gd name="connsiteY4" fmla="*/ 171450 h 1035050"/>
              <a:gd name="connsiteX5" fmla="*/ 539750 w 547158"/>
              <a:gd name="connsiteY5" fmla="*/ 425450 h 1035050"/>
              <a:gd name="connsiteX6" fmla="*/ 508000 w 547158"/>
              <a:gd name="connsiteY6" fmla="*/ 647700 h 1035050"/>
              <a:gd name="connsiteX7" fmla="*/ 450850 w 547158"/>
              <a:gd name="connsiteY7" fmla="*/ 711200 h 1035050"/>
              <a:gd name="connsiteX8" fmla="*/ 349250 w 547158"/>
              <a:gd name="connsiteY8" fmla="*/ 673100 h 1035050"/>
              <a:gd name="connsiteX9" fmla="*/ 285750 w 547158"/>
              <a:gd name="connsiteY9" fmla="*/ 762000 h 1035050"/>
              <a:gd name="connsiteX10" fmla="*/ 273050 w 547158"/>
              <a:gd name="connsiteY10" fmla="*/ 876300 h 1035050"/>
              <a:gd name="connsiteX11" fmla="*/ 342900 w 547158"/>
              <a:gd name="connsiteY11" fmla="*/ 895350 h 1035050"/>
              <a:gd name="connsiteX12" fmla="*/ 342900 w 547158"/>
              <a:gd name="connsiteY12" fmla="*/ 1035050 h 1035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47158" h="1035050">
                <a:moveTo>
                  <a:pt x="0" y="0"/>
                </a:moveTo>
                <a:cubicBezTo>
                  <a:pt x="15346" y="47625"/>
                  <a:pt x="30692" y="95250"/>
                  <a:pt x="63500" y="120650"/>
                </a:cubicBezTo>
                <a:cubicBezTo>
                  <a:pt x="96308" y="146050"/>
                  <a:pt x="146050" y="153458"/>
                  <a:pt x="196850" y="152400"/>
                </a:cubicBezTo>
                <a:cubicBezTo>
                  <a:pt x="247650" y="151342"/>
                  <a:pt x="323850" y="111125"/>
                  <a:pt x="368300" y="114300"/>
                </a:cubicBezTo>
                <a:cubicBezTo>
                  <a:pt x="412750" y="117475"/>
                  <a:pt x="434975" y="119592"/>
                  <a:pt x="463550" y="171450"/>
                </a:cubicBezTo>
                <a:cubicBezTo>
                  <a:pt x="492125" y="223308"/>
                  <a:pt x="532342" y="346075"/>
                  <a:pt x="539750" y="425450"/>
                </a:cubicBezTo>
                <a:cubicBezTo>
                  <a:pt x="547158" y="504825"/>
                  <a:pt x="522817" y="600075"/>
                  <a:pt x="508000" y="647700"/>
                </a:cubicBezTo>
                <a:cubicBezTo>
                  <a:pt x="493183" y="695325"/>
                  <a:pt x="477308" y="706967"/>
                  <a:pt x="450850" y="711200"/>
                </a:cubicBezTo>
                <a:cubicBezTo>
                  <a:pt x="424392" y="715433"/>
                  <a:pt x="376767" y="664633"/>
                  <a:pt x="349250" y="673100"/>
                </a:cubicBezTo>
                <a:cubicBezTo>
                  <a:pt x="321733" y="681567"/>
                  <a:pt x="298450" y="728133"/>
                  <a:pt x="285750" y="762000"/>
                </a:cubicBezTo>
                <a:cubicBezTo>
                  <a:pt x="273050" y="795867"/>
                  <a:pt x="263525" y="854075"/>
                  <a:pt x="273050" y="876300"/>
                </a:cubicBezTo>
                <a:cubicBezTo>
                  <a:pt x="282575" y="898525"/>
                  <a:pt x="331258" y="868892"/>
                  <a:pt x="342900" y="895350"/>
                </a:cubicBezTo>
                <a:cubicBezTo>
                  <a:pt x="354542" y="921808"/>
                  <a:pt x="342900" y="1035050"/>
                  <a:pt x="342900" y="1035050"/>
                </a:cubicBezTo>
              </a:path>
            </a:pathLst>
          </a:custGeom>
          <a:ln>
            <a:solidFill>
              <a:schemeClr val="accent5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5-Point Star 7"/>
          <p:cNvSpPr/>
          <p:nvPr/>
        </p:nvSpPr>
        <p:spPr>
          <a:xfrm rot="900212">
            <a:off x="1733550" y="4318000"/>
            <a:ext cx="215900" cy="209550"/>
          </a:xfrm>
          <a:prstGeom prst="star5">
            <a:avLst/>
          </a:prstGeom>
          <a:noFill/>
          <a:ln w="2222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5-Point Star 9"/>
          <p:cNvSpPr/>
          <p:nvPr/>
        </p:nvSpPr>
        <p:spPr>
          <a:xfrm rot="20491567">
            <a:off x="1619250" y="4610100"/>
            <a:ext cx="215900" cy="209550"/>
          </a:xfrm>
          <a:prstGeom prst="star5">
            <a:avLst/>
          </a:prstGeom>
          <a:noFill/>
          <a:ln w="2222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3409950" y="4067175"/>
            <a:ext cx="919692" cy="710142"/>
          </a:xfrm>
          <a:custGeom>
            <a:avLst/>
            <a:gdLst>
              <a:gd name="connsiteX0" fmla="*/ 0 w 919692"/>
              <a:gd name="connsiteY0" fmla="*/ 688975 h 710142"/>
              <a:gd name="connsiteX1" fmla="*/ 171450 w 919692"/>
              <a:gd name="connsiteY1" fmla="*/ 663575 h 710142"/>
              <a:gd name="connsiteX2" fmla="*/ 292100 w 919692"/>
              <a:gd name="connsiteY2" fmla="*/ 409575 h 710142"/>
              <a:gd name="connsiteX3" fmla="*/ 222250 w 919692"/>
              <a:gd name="connsiteY3" fmla="*/ 263525 h 710142"/>
              <a:gd name="connsiteX4" fmla="*/ 177800 w 919692"/>
              <a:gd name="connsiteY4" fmla="*/ 180975 h 710142"/>
              <a:gd name="connsiteX5" fmla="*/ 88900 w 919692"/>
              <a:gd name="connsiteY5" fmla="*/ 187325 h 710142"/>
              <a:gd name="connsiteX6" fmla="*/ 171450 w 919692"/>
              <a:gd name="connsiteY6" fmla="*/ 136525 h 710142"/>
              <a:gd name="connsiteX7" fmla="*/ 158750 w 919692"/>
              <a:gd name="connsiteY7" fmla="*/ 53975 h 710142"/>
              <a:gd name="connsiteX8" fmla="*/ 234950 w 919692"/>
              <a:gd name="connsiteY8" fmla="*/ 98425 h 710142"/>
              <a:gd name="connsiteX9" fmla="*/ 273050 w 919692"/>
              <a:gd name="connsiteY9" fmla="*/ 15875 h 710142"/>
              <a:gd name="connsiteX10" fmla="*/ 336550 w 919692"/>
              <a:gd name="connsiteY10" fmla="*/ 111125 h 710142"/>
              <a:gd name="connsiteX11" fmla="*/ 400050 w 919692"/>
              <a:gd name="connsiteY11" fmla="*/ 15875 h 710142"/>
              <a:gd name="connsiteX12" fmla="*/ 457200 w 919692"/>
              <a:gd name="connsiteY12" fmla="*/ 117475 h 710142"/>
              <a:gd name="connsiteX13" fmla="*/ 463550 w 919692"/>
              <a:gd name="connsiteY13" fmla="*/ 3175 h 710142"/>
              <a:gd name="connsiteX14" fmla="*/ 501650 w 919692"/>
              <a:gd name="connsiteY14" fmla="*/ 98425 h 710142"/>
              <a:gd name="connsiteX15" fmla="*/ 571500 w 919692"/>
              <a:gd name="connsiteY15" fmla="*/ 9525 h 710142"/>
              <a:gd name="connsiteX16" fmla="*/ 584200 w 919692"/>
              <a:gd name="connsiteY16" fmla="*/ 117475 h 710142"/>
              <a:gd name="connsiteX17" fmla="*/ 679450 w 919692"/>
              <a:gd name="connsiteY17" fmla="*/ 22225 h 710142"/>
              <a:gd name="connsiteX18" fmla="*/ 673100 w 919692"/>
              <a:gd name="connsiteY18" fmla="*/ 111125 h 710142"/>
              <a:gd name="connsiteX19" fmla="*/ 781050 w 919692"/>
              <a:gd name="connsiteY19" fmla="*/ 9525 h 710142"/>
              <a:gd name="connsiteX20" fmla="*/ 781050 w 919692"/>
              <a:gd name="connsiteY20" fmla="*/ 104775 h 710142"/>
              <a:gd name="connsiteX21" fmla="*/ 914400 w 919692"/>
              <a:gd name="connsiteY21" fmla="*/ 60325 h 710142"/>
              <a:gd name="connsiteX22" fmla="*/ 812800 w 919692"/>
              <a:gd name="connsiteY22" fmla="*/ 149225 h 710142"/>
              <a:gd name="connsiteX23" fmla="*/ 857250 w 919692"/>
              <a:gd name="connsiteY23" fmla="*/ 219075 h 710142"/>
              <a:gd name="connsiteX24" fmla="*/ 749300 w 919692"/>
              <a:gd name="connsiteY24" fmla="*/ 193675 h 710142"/>
              <a:gd name="connsiteX25" fmla="*/ 692150 w 919692"/>
              <a:gd name="connsiteY25" fmla="*/ 276225 h 710142"/>
              <a:gd name="connsiteX26" fmla="*/ 692150 w 919692"/>
              <a:gd name="connsiteY26" fmla="*/ 187325 h 710142"/>
              <a:gd name="connsiteX27" fmla="*/ 615950 w 919692"/>
              <a:gd name="connsiteY27" fmla="*/ 257175 h 710142"/>
              <a:gd name="connsiteX28" fmla="*/ 603250 w 919692"/>
              <a:gd name="connsiteY28" fmla="*/ 200025 h 710142"/>
              <a:gd name="connsiteX29" fmla="*/ 527050 w 919692"/>
              <a:gd name="connsiteY29" fmla="*/ 269875 h 710142"/>
              <a:gd name="connsiteX30" fmla="*/ 476250 w 919692"/>
              <a:gd name="connsiteY30" fmla="*/ 193675 h 710142"/>
              <a:gd name="connsiteX31" fmla="*/ 495300 w 919692"/>
              <a:gd name="connsiteY31" fmla="*/ 346075 h 710142"/>
              <a:gd name="connsiteX32" fmla="*/ 406400 w 919692"/>
              <a:gd name="connsiteY32" fmla="*/ 219075 h 710142"/>
              <a:gd name="connsiteX33" fmla="*/ 387350 w 919692"/>
              <a:gd name="connsiteY33" fmla="*/ 288925 h 710142"/>
              <a:gd name="connsiteX34" fmla="*/ 336550 w 919692"/>
              <a:gd name="connsiteY34" fmla="*/ 206375 h 710142"/>
              <a:gd name="connsiteX35" fmla="*/ 279400 w 919692"/>
              <a:gd name="connsiteY35" fmla="*/ 269875 h 710142"/>
              <a:gd name="connsiteX36" fmla="*/ 241300 w 919692"/>
              <a:gd name="connsiteY36" fmla="*/ 206375 h 710142"/>
              <a:gd name="connsiteX37" fmla="*/ 228600 w 919692"/>
              <a:gd name="connsiteY37" fmla="*/ 136525 h 710142"/>
              <a:gd name="connsiteX38" fmla="*/ 419100 w 919692"/>
              <a:gd name="connsiteY38" fmla="*/ 117475 h 710142"/>
              <a:gd name="connsiteX39" fmla="*/ 730250 w 919692"/>
              <a:gd name="connsiteY39" fmla="*/ 136525 h 710142"/>
              <a:gd name="connsiteX40" fmla="*/ 527050 w 919692"/>
              <a:gd name="connsiteY40" fmla="*/ 180975 h 710142"/>
              <a:gd name="connsiteX41" fmla="*/ 317500 w 919692"/>
              <a:gd name="connsiteY41" fmla="*/ 161925 h 7101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919692" h="710142">
                <a:moveTo>
                  <a:pt x="0" y="688975"/>
                </a:moveTo>
                <a:cubicBezTo>
                  <a:pt x="61383" y="699558"/>
                  <a:pt x="122767" y="710142"/>
                  <a:pt x="171450" y="663575"/>
                </a:cubicBezTo>
                <a:cubicBezTo>
                  <a:pt x="220133" y="617008"/>
                  <a:pt x="283633" y="476250"/>
                  <a:pt x="292100" y="409575"/>
                </a:cubicBezTo>
                <a:cubicBezTo>
                  <a:pt x="300567" y="342900"/>
                  <a:pt x="241300" y="301625"/>
                  <a:pt x="222250" y="263525"/>
                </a:cubicBezTo>
                <a:cubicBezTo>
                  <a:pt x="203200" y="225425"/>
                  <a:pt x="200025" y="193675"/>
                  <a:pt x="177800" y="180975"/>
                </a:cubicBezTo>
                <a:cubicBezTo>
                  <a:pt x="155575" y="168275"/>
                  <a:pt x="89958" y="194733"/>
                  <a:pt x="88900" y="187325"/>
                </a:cubicBezTo>
                <a:cubicBezTo>
                  <a:pt x="87842" y="179917"/>
                  <a:pt x="159808" y="158750"/>
                  <a:pt x="171450" y="136525"/>
                </a:cubicBezTo>
                <a:cubicBezTo>
                  <a:pt x="183092" y="114300"/>
                  <a:pt x="148167" y="60325"/>
                  <a:pt x="158750" y="53975"/>
                </a:cubicBezTo>
                <a:cubicBezTo>
                  <a:pt x="169333" y="47625"/>
                  <a:pt x="215900" y="104775"/>
                  <a:pt x="234950" y="98425"/>
                </a:cubicBezTo>
                <a:cubicBezTo>
                  <a:pt x="254000" y="92075"/>
                  <a:pt x="256117" y="13758"/>
                  <a:pt x="273050" y="15875"/>
                </a:cubicBezTo>
                <a:cubicBezTo>
                  <a:pt x="289983" y="17992"/>
                  <a:pt x="315383" y="111125"/>
                  <a:pt x="336550" y="111125"/>
                </a:cubicBezTo>
                <a:cubicBezTo>
                  <a:pt x="357717" y="111125"/>
                  <a:pt x="379942" y="14817"/>
                  <a:pt x="400050" y="15875"/>
                </a:cubicBezTo>
                <a:cubicBezTo>
                  <a:pt x="420158" y="16933"/>
                  <a:pt x="446617" y="119592"/>
                  <a:pt x="457200" y="117475"/>
                </a:cubicBezTo>
                <a:cubicBezTo>
                  <a:pt x="467783" y="115358"/>
                  <a:pt x="456142" y="6350"/>
                  <a:pt x="463550" y="3175"/>
                </a:cubicBezTo>
                <a:cubicBezTo>
                  <a:pt x="470958" y="0"/>
                  <a:pt x="483659" y="97367"/>
                  <a:pt x="501650" y="98425"/>
                </a:cubicBezTo>
                <a:cubicBezTo>
                  <a:pt x="519641" y="99483"/>
                  <a:pt x="557742" y="6350"/>
                  <a:pt x="571500" y="9525"/>
                </a:cubicBezTo>
                <a:cubicBezTo>
                  <a:pt x="585258" y="12700"/>
                  <a:pt x="566208" y="115358"/>
                  <a:pt x="584200" y="117475"/>
                </a:cubicBezTo>
                <a:cubicBezTo>
                  <a:pt x="602192" y="119592"/>
                  <a:pt x="664633" y="23283"/>
                  <a:pt x="679450" y="22225"/>
                </a:cubicBezTo>
                <a:cubicBezTo>
                  <a:pt x="694267" y="21167"/>
                  <a:pt x="656167" y="113242"/>
                  <a:pt x="673100" y="111125"/>
                </a:cubicBezTo>
                <a:cubicBezTo>
                  <a:pt x="690033" y="109008"/>
                  <a:pt x="763059" y="10583"/>
                  <a:pt x="781050" y="9525"/>
                </a:cubicBezTo>
                <a:cubicBezTo>
                  <a:pt x="799041" y="8467"/>
                  <a:pt x="758825" y="96308"/>
                  <a:pt x="781050" y="104775"/>
                </a:cubicBezTo>
                <a:cubicBezTo>
                  <a:pt x="803275" y="113242"/>
                  <a:pt x="909108" y="52917"/>
                  <a:pt x="914400" y="60325"/>
                </a:cubicBezTo>
                <a:cubicBezTo>
                  <a:pt x="919692" y="67733"/>
                  <a:pt x="822325" y="122767"/>
                  <a:pt x="812800" y="149225"/>
                </a:cubicBezTo>
                <a:cubicBezTo>
                  <a:pt x="803275" y="175683"/>
                  <a:pt x="867833" y="211667"/>
                  <a:pt x="857250" y="219075"/>
                </a:cubicBezTo>
                <a:cubicBezTo>
                  <a:pt x="846667" y="226483"/>
                  <a:pt x="776817" y="184150"/>
                  <a:pt x="749300" y="193675"/>
                </a:cubicBezTo>
                <a:cubicBezTo>
                  <a:pt x="721783" y="203200"/>
                  <a:pt x="701675" y="277283"/>
                  <a:pt x="692150" y="276225"/>
                </a:cubicBezTo>
                <a:cubicBezTo>
                  <a:pt x="682625" y="275167"/>
                  <a:pt x="704850" y="190500"/>
                  <a:pt x="692150" y="187325"/>
                </a:cubicBezTo>
                <a:cubicBezTo>
                  <a:pt x="679450" y="184150"/>
                  <a:pt x="630767" y="255058"/>
                  <a:pt x="615950" y="257175"/>
                </a:cubicBezTo>
                <a:cubicBezTo>
                  <a:pt x="601133" y="259292"/>
                  <a:pt x="618067" y="197908"/>
                  <a:pt x="603250" y="200025"/>
                </a:cubicBezTo>
                <a:cubicBezTo>
                  <a:pt x="588433" y="202142"/>
                  <a:pt x="548217" y="270933"/>
                  <a:pt x="527050" y="269875"/>
                </a:cubicBezTo>
                <a:cubicBezTo>
                  <a:pt x="505883" y="268817"/>
                  <a:pt x="481542" y="180975"/>
                  <a:pt x="476250" y="193675"/>
                </a:cubicBezTo>
                <a:cubicBezTo>
                  <a:pt x="470958" y="206375"/>
                  <a:pt x="506942" y="341842"/>
                  <a:pt x="495300" y="346075"/>
                </a:cubicBezTo>
                <a:cubicBezTo>
                  <a:pt x="483658" y="350308"/>
                  <a:pt x="424392" y="228600"/>
                  <a:pt x="406400" y="219075"/>
                </a:cubicBezTo>
                <a:cubicBezTo>
                  <a:pt x="388408" y="209550"/>
                  <a:pt x="398992" y="291042"/>
                  <a:pt x="387350" y="288925"/>
                </a:cubicBezTo>
                <a:cubicBezTo>
                  <a:pt x="375708" y="286808"/>
                  <a:pt x="354542" y="209550"/>
                  <a:pt x="336550" y="206375"/>
                </a:cubicBezTo>
                <a:cubicBezTo>
                  <a:pt x="318558" y="203200"/>
                  <a:pt x="295275" y="269875"/>
                  <a:pt x="279400" y="269875"/>
                </a:cubicBezTo>
                <a:cubicBezTo>
                  <a:pt x="263525" y="269875"/>
                  <a:pt x="249767" y="228600"/>
                  <a:pt x="241300" y="206375"/>
                </a:cubicBezTo>
                <a:cubicBezTo>
                  <a:pt x="232833" y="184150"/>
                  <a:pt x="198967" y="151342"/>
                  <a:pt x="228600" y="136525"/>
                </a:cubicBezTo>
                <a:cubicBezTo>
                  <a:pt x="258233" y="121708"/>
                  <a:pt x="335492" y="117475"/>
                  <a:pt x="419100" y="117475"/>
                </a:cubicBezTo>
                <a:cubicBezTo>
                  <a:pt x="502708" y="117475"/>
                  <a:pt x="712258" y="125942"/>
                  <a:pt x="730250" y="136525"/>
                </a:cubicBezTo>
                <a:cubicBezTo>
                  <a:pt x="748242" y="147108"/>
                  <a:pt x="595842" y="176742"/>
                  <a:pt x="527050" y="180975"/>
                </a:cubicBezTo>
                <a:cubicBezTo>
                  <a:pt x="458258" y="185208"/>
                  <a:pt x="317500" y="161925"/>
                  <a:pt x="317500" y="161925"/>
                </a:cubicBezTo>
              </a:path>
            </a:pathLst>
          </a:cu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11"/>
          <p:cNvSpPr/>
          <p:nvPr/>
        </p:nvSpPr>
        <p:spPr>
          <a:xfrm>
            <a:off x="3194050" y="4318000"/>
            <a:ext cx="1499658" cy="590550"/>
          </a:xfrm>
          <a:custGeom>
            <a:avLst/>
            <a:gdLst>
              <a:gd name="connsiteX0" fmla="*/ 1003300 w 1499658"/>
              <a:gd name="connsiteY0" fmla="*/ 0 h 590550"/>
              <a:gd name="connsiteX1" fmla="*/ 946150 w 1499658"/>
              <a:gd name="connsiteY1" fmla="*/ 95250 h 590550"/>
              <a:gd name="connsiteX2" fmla="*/ 977900 w 1499658"/>
              <a:gd name="connsiteY2" fmla="*/ 241300 h 590550"/>
              <a:gd name="connsiteX3" fmla="*/ 1085850 w 1499658"/>
              <a:gd name="connsiteY3" fmla="*/ 419100 h 590550"/>
              <a:gd name="connsiteX4" fmla="*/ 1244600 w 1499658"/>
              <a:gd name="connsiteY4" fmla="*/ 463550 h 590550"/>
              <a:gd name="connsiteX5" fmla="*/ 1479550 w 1499658"/>
              <a:gd name="connsiteY5" fmla="*/ 577850 h 590550"/>
              <a:gd name="connsiteX6" fmla="*/ 1365250 w 1499658"/>
              <a:gd name="connsiteY6" fmla="*/ 539750 h 590550"/>
              <a:gd name="connsiteX7" fmla="*/ 1168400 w 1499658"/>
              <a:gd name="connsiteY7" fmla="*/ 457200 h 590550"/>
              <a:gd name="connsiteX8" fmla="*/ 927100 w 1499658"/>
              <a:gd name="connsiteY8" fmla="*/ 361950 h 590550"/>
              <a:gd name="connsiteX9" fmla="*/ 787400 w 1499658"/>
              <a:gd name="connsiteY9" fmla="*/ 368300 h 590550"/>
              <a:gd name="connsiteX10" fmla="*/ 647700 w 1499658"/>
              <a:gd name="connsiteY10" fmla="*/ 431800 h 590550"/>
              <a:gd name="connsiteX11" fmla="*/ 488950 w 1499658"/>
              <a:gd name="connsiteY11" fmla="*/ 419100 h 590550"/>
              <a:gd name="connsiteX12" fmla="*/ 234950 w 1499658"/>
              <a:gd name="connsiteY12" fmla="*/ 476250 h 590550"/>
              <a:gd name="connsiteX13" fmla="*/ 0 w 1499658"/>
              <a:gd name="connsiteY13" fmla="*/ 463550 h 590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499658" h="590550">
                <a:moveTo>
                  <a:pt x="1003300" y="0"/>
                </a:moveTo>
                <a:cubicBezTo>
                  <a:pt x="976841" y="27516"/>
                  <a:pt x="950383" y="55033"/>
                  <a:pt x="946150" y="95250"/>
                </a:cubicBezTo>
                <a:cubicBezTo>
                  <a:pt x="941917" y="135467"/>
                  <a:pt x="954617" y="187325"/>
                  <a:pt x="977900" y="241300"/>
                </a:cubicBezTo>
                <a:cubicBezTo>
                  <a:pt x="1001183" y="295275"/>
                  <a:pt x="1041400" y="382058"/>
                  <a:pt x="1085850" y="419100"/>
                </a:cubicBezTo>
                <a:cubicBezTo>
                  <a:pt x="1130300" y="456142"/>
                  <a:pt x="1178983" y="437092"/>
                  <a:pt x="1244600" y="463550"/>
                </a:cubicBezTo>
                <a:cubicBezTo>
                  <a:pt x="1310217" y="490008"/>
                  <a:pt x="1459442" y="565150"/>
                  <a:pt x="1479550" y="577850"/>
                </a:cubicBezTo>
                <a:cubicBezTo>
                  <a:pt x="1499658" y="590550"/>
                  <a:pt x="1417108" y="559858"/>
                  <a:pt x="1365250" y="539750"/>
                </a:cubicBezTo>
                <a:cubicBezTo>
                  <a:pt x="1313392" y="519642"/>
                  <a:pt x="1241425" y="486833"/>
                  <a:pt x="1168400" y="457200"/>
                </a:cubicBezTo>
                <a:cubicBezTo>
                  <a:pt x="1095375" y="427567"/>
                  <a:pt x="990600" y="376767"/>
                  <a:pt x="927100" y="361950"/>
                </a:cubicBezTo>
                <a:cubicBezTo>
                  <a:pt x="863600" y="347133"/>
                  <a:pt x="833967" y="356658"/>
                  <a:pt x="787400" y="368300"/>
                </a:cubicBezTo>
                <a:cubicBezTo>
                  <a:pt x="740833" y="379942"/>
                  <a:pt x="697442" y="423333"/>
                  <a:pt x="647700" y="431800"/>
                </a:cubicBezTo>
                <a:cubicBezTo>
                  <a:pt x="597958" y="440267"/>
                  <a:pt x="557742" y="411692"/>
                  <a:pt x="488950" y="419100"/>
                </a:cubicBezTo>
                <a:cubicBezTo>
                  <a:pt x="420158" y="426508"/>
                  <a:pt x="316442" y="468842"/>
                  <a:pt x="234950" y="476250"/>
                </a:cubicBezTo>
                <a:cubicBezTo>
                  <a:pt x="153458" y="483658"/>
                  <a:pt x="0" y="463550"/>
                  <a:pt x="0" y="463550"/>
                </a:cubicBezTo>
              </a:path>
            </a:pathLst>
          </a:cu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 12"/>
          <p:cNvSpPr/>
          <p:nvPr/>
        </p:nvSpPr>
        <p:spPr>
          <a:xfrm>
            <a:off x="5230283" y="3815292"/>
            <a:ext cx="188384" cy="106891"/>
          </a:xfrm>
          <a:custGeom>
            <a:avLst/>
            <a:gdLst>
              <a:gd name="connsiteX0" fmla="*/ 2117 w 188384"/>
              <a:gd name="connsiteY0" fmla="*/ 64558 h 106891"/>
              <a:gd name="connsiteX1" fmla="*/ 122767 w 188384"/>
              <a:gd name="connsiteY1" fmla="*/ 102658 h 106891"/>
              <a:gd name="connsiteX2" fmla="*/ 186267 w 188384"/>
              <a:gd name="connsiteY2" fmla="*/ 39158 h 106891"/>
              <a:gd name="connsiteX3" fmla="*/ 110067 w 188384"/>
              <a:gd name="connsiteY3" fmla="*/ 1058 h 106891"/>
              <a:gd name="connsiteX4" fmla="*/ 2117 w 188384"/>
              <a:gd name="connsiteY4" fmla="*/ 64558 h 106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8384" h="106891">
                <a:moveTo>
                  <a:pt x="2117" y="64558"/>
                </a:moveTo>
                <a:cubicBezTo>
                  <a:pt x="4234" y="81491"/>
                  <a:pt x="92075" y="106891"/>
                  <a:pt x="122767" y="102658"/>
                </a:cubicBezTo>
                <a:cubicBezTo>
                  <a:pt x="153459" y="98425"/>
                  <a:pt x="188384" y="56091"/>
                  <a:pt x="186267" y="39158"/>
                </a:cubicBezTo>
                <a:cubicBezTo>
                  <a:pt x="184150" y="22225"/>
                  <a:pt x="139700" y="2116"/>
                  <a:pt x="110067" y="1058"/>
                </a:cubicBezTo>
                <a:cubicBezTo>
                  <a:pt x="80434" y="0"/>
                  <a:pt x="0" y="47625"/>
                  <a:pt x="2117" y="64558"/>
                </a:cubicBezTo>
                <a:close/>
              </a:path>
            </a:pathLst>
          </a:custGeom>
          <a:solidFill>
            <a:srgbClr val="FFFFFF"/>
          </a:solidFill>
          <a:ln w="25400" cap="flat" cmpd="sng" algn="ctr">
            <a:solidFill>
              <a:scrgbClr r="0" g="0" b="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 13"/>
          <p:cNvSpPr/>
          <p:nvPr/>
        </p:nvSpPr>
        <p:spPr>
          <a:xfrm>
            <a:off x="5264150" y="3898900"/>
            <a:ext cx="158750" cy="553508"/>
          </a:xfrm>
          <a:custGeom>
            <a:avLst/>
            <a:gdLst>
              <a:gd name="connsiteX0" fmla="*/ 0 w 158750"/>
              <a:gd name="connsiteY0" fmla="*/ 50800 h 553508"/>
              <a:gd name="connsiteX1" fmla="*/ 12700 w 158750"/>
              <a:gd name="connsiteY1" fmla="*/ 406400 h 553508"/>
              <a:gd name="connsiteX2" fmla="*/ 76200 w 158750"/>
              <a:gd name="connsiteY2" fmla="*/ 546100 h 553508"/>
              <a:gd name="connsiteX3" fmla="*/ 146050 w 158750"/>
              <a:gd name="connsiteY3" fmla="*/ 450850 h 553508"/>
              <a:gd name="connsiteX4" fmla="*/ 152400 w 158750"/>
              <a:gd name="connsiteY4" fmla="*/ 234950 h 553508"/>
              <a:gd name="connsiteX5" fmla="*/ 114300 w 158750"/>
              <a:gd name="connsiteY5" fmla="*/ 203200 h 553508"/>
              <a:gd name="connsiteX6" fmla="*/ 146050 w 158750"/>
              <a:gd name="connsiteY6" fmla="*/ 190500 h 553508"/>
              <a:gd name="connsiteX7" fmla="*/ 146050 w 158750"/>
              <a:gd name="connsiteY7" fmla="*/ 95250 h 553508"/>
              <a:gd name="connsiteX8" fmla="*/ 107950 w 158750"/>
              <a:gd name="connsiteY8" fmla="*/ 95250 h 553508"/>
              <a:gd name="connsiteX9" fmla="*/ 139700 w 158750"/>
              <a:gd name="connsiteY9" fmla="*/ 69850 h 553508"/>
              <a:gd name="connsiteX10" fmla="*/ 139700 w 158750"/>
              <a:gd name="connsiteY10" fmla="*/ 0 h 5535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58750" h="553508">
                <a:moveTo>
                  <a:pt x="0" y="50800"/>
                </a:moveTo>
                <a:cubicBezTo>
                  <a:pt x="0" y="187325"/>
                  <a:pt x="0" y="323850"/>
                  <a:pt x="12700" y="406400"/>
                </a:cubicBezTo>
                <a:cubicBezTo>
                  <a:pt x="25400" y="488950"/>
                  <a:pt x="53975" y="538692"/>
                  <a:pt x="76200" y="546100"/>
                </a:cubicBezTo>
                <a:cubicBezTo>
                  <a:pt x="98425" y="553508"/>
                  <a:pt x="133350" y="502708"/>
                  <a:pt x="146050" y="450850"/>
                </a:cubicBezTo>
                <a:cubicBezTo>
                  <a:pt x="158750" y="398992"/>
                  <a:pt x="157692" y="276225"/>
                  <a:pt x="152400" y="234950"/>
                </a:cubicBezTo>
                <a:cubicBezTo>
                  <a:pt x="147108" y="193675"/>
                  <a:pt x="115358" y="210608"/>
                  <a:pt x="114300" y="203200"/>
                </a:cubicBezTo>
                <a:cubicBezTo>
                  <a:pt x="113242" y="195792"/>
                  <a:pt x="140758" y="208492"/>
                  <a:pt x="146050" y="190500"/>
                </a:cubicBezTo>
                <a:cubicBezTo>
                  <a:pt x="151342" y="172508"/>
                  <a:pt x="152400" y="111125"/>
                  <a:pt x="146050" y="95250"/>
                </a:cubicBezTo>
                <a:cubicBezTo>
                  <a:pt x="139700" y="79375"/>
                  <a:pt x="109008" y="99483"/>
                  <a:pt x="107950" y="95250"/>
                </a:cubicBezTo>
                <a:cubicBezTo>
                  <a:pt x="106892" y="91017"/>
                  <a:pt x="134408" y="85725"/>
                  <a:pt x="139700" y="69850"/>
                </a:cubicBezTo>
                <a:cubicBezTo>
                  <a:pt x="144992" y="53975"/>
                  <a:pt x="139700" y="0"/>
                  <a:pt x="139700" y="0"/>
                </a:cubicBezTo>
              </a:path>
            </a:pathLst>
          </a:custGeom>
          <a:noFill/>
          <a:ln w="25400" cap="flat" cmpd="sng" algn="ctr">
            <a:solidFill>
              <a:scrgbClr r="0" g="0" b="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6553200" y="3873500"/>
            <a:ext cx="914400" cy="863600"/>
          </a:xfrm>
          <a:prstGeom prst="ellipse">
            <a:avLst/>
          </a:prstGeom>
          <a:solidFill>
            <a:srgbClr val="FFFFFF"/>
          </a:solid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5-Point Star 15"/>
          <p:cNvSpPr/>
          <p:nvPr/>
        </p:nvSpPr>
        <p:spPr>
          <a:xfrm rot="900212">
            <a:off x="6902449" y="3898900"/>
            <a:ext cx="215900" cy="209550"/>
          </a:xfrm>
          <a:prstGeom prst="star5">
            <a:avLst/>
          </a:prstGeom>
          <a:noFill/>
          <a:ln w="2222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5-Point Star 17"/>
          <p:cNvSpPr/>
          <p:nvPr/>
        </p:nvSpPr>
        <p:spPr>
          <a:xfrm rot="900212">
            <a:off x="5251450" y="4152899"/>
            <a:ext cx="215900" cy="209550"/>
          </a:xfrm>
          <a:prstGeom prst="star5">
            <a:avLst/>
          </a:prstGeom>
          <a:noFill/>
          <a:ln w="2222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reeform 20"/>
          <p:cNvSpPr/>
          <p:nvPr/>
        </p:nvSpPr>
        <p:spPr>
          <a:xfrm rot="20951701">
            <a:off x="3894667" y="3774017"/>
            <a:ext cx="1314873" cy="130175"/>
          </a:xfrm>
          <a:custGeom>
            <a:avLst/>
            <a:gdLst>
              <a:gd name="connsiteX0" fmla="*/ 1159933 w 1159933"/>
              <a:gd name="connsiteY0" fmla="*/ 61383 h 130175"/>
              <a:gd name="connsiteX1" fmla="*/ 423333 w 1159933"/>
              <a:gd name="connsiteY1" fmla="*/ 61383 h 130175"/>
              <a:gd name="connsiteX2" fmla="*/ 188383 w 1159933"/>
              <a:gd name="connsiteY2" fmla="*/ 10583 h 130175"/>
              <a:gd name="connsiteX3" fmla="*/ 42333 w 1159933"/>
              <a:gd name="connsiteY3" fmla="*/ 10583 h 130175"/>
              <a:gd name="connsiteX4" fmla="*/ 4233 w 1159933"/>
              <a:gd name="connsiteY4" fmla="*/ 74083 h 130175"/>
              <a:gd name="connsiteX5" fmla="*/ 67733 w 1159933"/>
              <a:gd name="connsiteY5" fmla="*/ 124883 h 130175"/>
              <a:gd name="connsiteX6" fmla="*/ 245533 w 1159933"/>
              <a:gd name="connsiteY6" fmla="*/ 105833 h 130175"/>
              <a:gd name="connsiteX7" fmla="*/ 378883 w 1159933"/>
              <a:gd name="connsiteY7" fmla="*/ 93133 h 130175"/>
              <a:gd name="connsiteX8" fmla="*/ 753533 w 1159933"/>
              <a:gd name="connsiteY8" fmla="*/ 99483 h 130175"/>
              <a:gd name="connsiteX9" fmla="*/ 1159933 w 1159933"/>
              <a:gd name="connsiteY9" fmla="*/ 61383 h 130175"/>
              <a:gd name="connsiteX0" fmla="*/ 1159933 w 1159933"/>
              <a:gd name="connsiteY0" fmla="*/ 61383 h 190923"/>
              <a:gd name="connsiteX1" fmla="*/ 423333 w 1159933"/>
              <a:gd name="connsiteY1" fmla="*/ 61383 h 190923"/>
              <a:gd name="connsiteX2" fmla="*/ 188383 w 1159933"/>
              <a:gd name="connsiteY2" fmla="*/ 10583 h 190923"/>
              <a:gd name="connsiteX3" fmla="*/ 42333 w 1159933"/>
              <a:gd name="connsiteY3" fmla="*/ 10583 h 190923"/>
              <a:gd name="connsiteX4" fmla="*/ 4233 w 1159933"/>
              <a:gd name="connsiteY4" fmla="*/ 74083 h 190923"/>
              <a:gd name="connsiteX5" fmla="*/ 67733 w 1159933"/>
              <a:gd name="connsiteY5" fmla="*/ 124883 h 190923"/>
              <a:gd name="connsiteX6" fmla="*/ 245533 w 1159933"/>
              <a:gd name="connsiteY6" fmla="*/ 105833 h 190923"/>
              <a:gd name="connsiteX7" fmla="*/ 378883 w 1159933"/>
              <a:gd name="connsiteY7" fmla="*/ 93133 h 190923"/>
              <a:gd name="connsiteX8" fmla="*/ 844973 w 1159933"/>
              <a:gd name="connsiteY8" fmla="*/ 190923 h 190923"/>
              <a:gd name="connsiteX0" fmla="*/ 1159933 w 1159933"/>
              <a:gd name="connsiteY0" fmla="*/ 61383 h 130175"/>
              <a:gd name="connsiteX1" fmla="*/ 423333 w 1159933"/>
              <a:gd name="connsiteY1" fmla="*/ 61383 h 130175"/>
              <a:gd name="connsiteX2" fmla="*/ 188383 w 1159933"/>
              <a:gd name="connsiteY2" fmla="*/ 10583 h 130175"/>
              <a:gd name="connsiteX3" fmla="*/ 42333 w 1159933"/>
              <a:gd name="connsiteY3" fmla="*/ 10583 h 130175"/>
              <a:gd name="connsiteX4" fmla="*/ 4233 w 1159933"/>
              <a:gd name="connsiteY4" fmla="*/ 74083 h 130175"/>
              <a:gd name="connsiteX5" fmla="*/ 67733 w 1159933"/>
              <a:gd name="connsiteY5" fmla="*/ 124883 h 130175"/>
              <a:gd name="connsiteX6" fmla="*/ 245533 w 1159933"/>
              <a:gd name="connsiteY6" fmla="*/ 105833 h 130175"/>
              <a:gd name="connsiteX7" fmla="*/ 378883 w 1159933"/>
              <a:gd name="connsiteY7" fmla="*/ 93133 h 130175"/>
              <a:gd name="connsiteX8" fmla="*/ 927523 w 1159933"/>
              <a:gd name="connsiteY8" fmla="*/ 114723 h 130175"/>
              <a:gd name="connsiteX0" fmla="*/ 1159933 w 1314873"/>
              <a:gd name="connsiteY0" fmla="*/ 61383 h 130175"/>
              <a:gd name="connsiteX1" fmla="*/ 423333 w 1314873"/>
              <a:gd name="connsiteY1" fmla="*/ 61383 h 130175"/>
              <a:gd name="connsiteX2" fmla="*/ 188383 w 1314873"/>
              <a:gd name="connsiteY2" fmla="*/ 10583 h 130175"/>
              <a:gd name="connsiteX3" fmla="*/ 42333 w 1314873"/>
              <a:gd name="connsiteY3" fmla="*/ 10583 h 130175"/>
              <a:gd name="connsiteX4" fmla="*/ 4233 w 1314873"/>
              <a:gd name="connsiteY4" fmla="*/ 74083 h 130175"/>
              <a:gd name="connsiteX5" fmla="*/ 67733 w 1314873"/>
              <a:gd name="connsiteY5" fmla="*/ 124883 h 130175"/>
              <a:gd name="connsiteX6" fmla="*/ 245533 w 1314873"/>
              <a:gd name="connsiteY6" fmla="*/ 105833 h 130175"/>
              <a:gd name="connsiteX7" fmla="*/ 378883 w 1314873"/>
              <a:gd name="connsiteY7" fmla="*/ 93133 h 130175"/>
              <a:gd name="connsiteX8" fmla="*/ 1314873 w 1314873"/>
              <a:gd name="connsiteY8" fmla="*/ 114723 h 130175"/>
              <a:gd name="connsiteX0" fmla="*/ 1159933 w 1314873"/>
              <a:gd name="connsiteY0" fmla="*/ 61383 h 130175"/>
              <a:gd name="connsiteX1" fmla="*/ 423333 w 1314873"/>
              <a:gd name="connsiteY1" fmla="*/ 61383 h 130175"/>
              <a:gd name="connsiteX2" fmla="*/ 188383 w 1314873"/>
              <a:gd name="connsiteY2" fmla="*/ 10583 h 130175"/>
              <a:gd name="connsiteX3" fmla="*/ 42333 w 1314873"/>
              <a:gd name="connsiteY3" fmla="*/ 10583 h 130175"/>
              <a:gd name="connsiteX4" fmla="*/ 4233 w 1314873"/>
              <a:gd name="connsiteY4" fmla="*/ 74083 h 130175"/>
              <a:gd name="connsiteX5" fmla="*/ 67733 w 1314873"/>
              <a:gd name="connsiteY5" fmla="*/ 124883 h 130175"/>
              <a:gd name="connsiteX6" fmla="*/ 245533 w 1314873"/>
              <a:gd name="connsiteY6" fmla="*/ 105833 h 130175"/>
              <a:gd name="connsiteX7" fmla="*/ 378883 w 1314873"/>
              <a:gd name="connsiteY7" fmla="*/ 93133 h 130175"/>
              <a:gd name="connsiteX8" fmla="*/ 1314873 w 1314873"/>
              <a:gd name="connsiteY8" fmla="*/ 114723 h 13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14873" h="130175">
                <a:moveTo>
                  <a:pt x="1159933" y="61383"/>
                </a:moveTo>
                <a:cubicBezTo>
                  <a:pt x="872595" y="65616"/>
                  <a:pt x="585258" y="69850"/>
                  <a:pt x="423333" y="61383"/>
                </a:cubicBezTo>
                <a:cubicBezTo>
                  <a:pt x="261408" y="52916"/>
                  <a:pt x="251883" y="19050"/>
                  <a:pt x="188383" y="10583"/>
                </a:cubicBezTo>
                <a:cubicBezTo>
                  <a:pt x="124883" y="2116"/>
                  <a:pt x="73025" y="0"/>
                  <a:pt x="42333" y="10583"/>
                </a:cubicBezTo>
                <a:cubicBezTo>
                  <a:pt x="11641" y="21166"/>
                  <a:pt x="0" y="55033"/>
                  <a:pt x="4233" y="74083"/>
                </a:cubicBezTo>
                <a:cubicBezTo>
                  <a:pt x="8466" y="93133"/>
                  <a:pt x="27516" y="119591"/>
                  <a:pt x="67733" y="124883"/>
                </a:cubicBezTo>
                <a:cubicBezTo>
                  <a:pt x="107950" y="130175"/>
                  <a:pt x="245533" y="105833"/>
                  <a:pt x="245533" y="105833"/>
                </a:cubicBezTo>
                <a:lnTo>
                  <a:pt x="378883" y="93133"/>
                </a:lnTo>
                <a:lnTo>
                  <a:pt x="1314873" y="114723"/>
                </a:lnTo>
              </a:path>
            </a:pathLst>
          </a:custGeom>
          <a:solidFill>
            <a:srgbClr val="FFFFFF"/>
          </a:solid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5-Point Star 16"/>
          <p:cNvSpPr/>
          <p:nvPr/>
        </p:nvSpPr>
        <p:spPr>
          <a:xfrm rot="900212">
            <a:off x="3790951" y="3816351"/>
            <a:ext cx="215900" cy="209550"/>
          </a:xfrm>
          <a:prstGeom prst="star5">
            <a:avLst/>
          </a:prstGeom>
          <a:noFill/>
          <a:ln w="2222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5-Point Star 22"/>
          <p:cNvSpPr/>
          <p:nvPr/>
        </p:nvSpPr>
        <p:spPr>
          <a:xfrm rot="900212">
            <a:off x="6661149" y="4229100"/>
            <a:ext cx="215900" cy="209550"/>
          </a:xfrm>
          <a:prstGeom prst="star5">
            <a:avLst/>
          </a:prstGeom>
          <a:noFill/>
          <a:ln w="2222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5-Point Star 23"/>
          <p:cNvSpPr/>
          <p:nvPr/>
        </p:nvSpPr>
        <p:spPr>
          <a:xfrm rot="900212">
            <a:off x="7054850" y="4356101"/>
            <a:ext cx="215900" cy="209550"/>
          </a:xfrm>
          <a:prstGeom prst="star5">
            <a:avLst/>
          </a:prstGeom>
          <a:noFill/>
          <a:ln w="2222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/>
          <p:cNvSpPr txBox="1"/>
          <p:nvPr/>
        </p:nvSpPr>
        <p:spPr>
          <a:xfrm>
            <a:off x="7759700" y="3848100"/>
            <a:ext cx="890626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Gill Sans Light"/>
                <a:cs typeface="Gill Sans Light"/>
              </a:rPr>
              <a:t>ATCGAT</a:t>
            </a:r>
          </a:p>
          <a:p>
            <a:endParaRPr lang="en-US" sz="1400" dirty="0" smtClean="0">
              <a:latin typeface="Gill Sans Light"/>
              <a:cs typeface="Gill Sans Light"/>
            </a:endParaRPr>
          </a:p>
          <a:p>
            <a:r>
              <a:rPr lang="en-US" sz="1400" dirty="0" smtClean="0">
                <a:latin typeface="Gill Sans Light"/>
                <a:cs typeface="Gill Sans Light"/>
              </a:rPr>
              <a:t>ATCGCG</a:t>
            </a:r>
            <a:endParaRPr lang="en-US" sz="1400" dirty="0">
              <a:latin typeface="Gill Sans Light"/>
              <a:cs typeface="Gill Sans Light"/>
            </a:endParaRPr>
          </a:p>
        </p:txBody>
      </p:sp>
      <p:cxnSp>
        <p:nvCxnSpPr>
          <p:cNvPr id="27" name="Straight Arrow Connector 26"/>
          <p:cNvCxnSpPr/>
          <p:nvPr/>
        </p:nvCxnSpPr>
        <p:spPr>
          <a:xfrm flipV="1">
            <a:off x="7146472" y="4013200"/>
            <a:ext cx="651328" cy="1993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>
            <a:off x="7248072" y="4388730"/>
            <a:ext cx="524328" cy="4357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0" y="177800"/>
          <a:ext cx="4978400" cy="31622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Chart 4"/>
          <p:cNvGraphicFramePr/>
          <p:nvPr/>
        </p:nvGraphicFramePr>
        <p:xfrm>
          <a:off x="2762526" y="3086097"/>
          <a:ext cx="6210301" cy="3560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677177" y="787400"/>
            <a:ext cx="32001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Gill Sans Light"/>
                <a:cs typeface="Gill Sans Light"/>
              </a:rPr>
              <a:t>Rarefaction</a:t>
            </a:r>
            <a:endParaRPr lang="en-US" sz="3600" dirty="0">
              <a:latin typeface="Gill Sans Light"/>
              <a:cs typeface="Gill Sans Light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8515627" y="4383584"/>
            <a:ext cx="457200" cy="3683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ill Sans Light"/>
              <a:cs typeface="Gill Sans Ligh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420100" y="4458752"/>
            <a:ext cx="889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Gill Sans Light"/>
                <a:cs typeface="Gill Sans Light"/>
              </a:rPr>
              <a:t>1%</a:t>
            </a:r>
            <a:endParaRPr lang="en-US" sz="1400" dirty="0">
              <a:latin typeface="Gill Sans Light"/>
              <a:cs typeface="Gill Sans Ligh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Screen shot 2011-07-14 at 2.00.12 PM.png"/>
          <p:cNvPicPr>
            <a:picLocks noChangeAspect="1"/>
          </p:cNvPicPr>
          <p:nvPr/>
        </p:nvPicPr>
        <p:blipFill>
          <a:blip r:embed="rId2"/>
          <a:srcRect b="34533"/>
          <a:stretch>
            <a:fillRect/>
          </a:stretch>
        </p:blipFill>
        <p:spPr>
          <a:xfrm>
            <a:off x="104744" y="2121186"/>
            <a:ext cx="4528143" cy="311289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>
                <a:latin typeface="Gill Sans Light"/>
                <a:cs typeface="Gill Sans Light"/>
              </a:rPr>
              <a:t>California vs. New Zealand</a:t>
            </a:r>
            <a:endParaRPr lang="en-US" sz="3600" dirty="0">
              <a:latin typeface="Gill Sans Light"/>
              <a:cs typeface="Gill Sans Light"/>
            </a:endParaRPr>
          </a:p>
        </p:txBody>
      </p:sp>
      <p:pic>
        <p:nvPicPr>
          <p:cNvPr id="7" name="Picture 6" descr="Screen shot 2011-07-13 at 9.47.51 PM.png"/>
          <p:cNvPicPr>
            <a:picLocks noChangeAspect="1"/>
          </p:cNvPicPr>
          <p:nvPr/>
        </p:nvPicPr>
        <p:blipFill>
          <a:blip r:embed="rId3"/>
          <a:srcRect b="35909"/>
          <a:stretch>
            <a:fillRect/>
          </a:stretch>
        </p:blipFill>
        <p:spPr>
          <a:xfrm>
            <a:off x="4743905" y="2186656"/>
            <a:ext cx="4387257" cy="304742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022215" y="1826449"/>
            <a:ext cx="27317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Gill Sans Light"/>
                <a:cs typeface="Gill Sans Light"/>
              </a:rPr>
              <a:t>1% Cutoff</a:t>
            </a:r>
            <a:endParaRPr lang="en-US" sz="2400" dirty="0">
              <a:latin typeface="Gill Sans Light"/>
              <a:cs typeface="Gill Sans Ligh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587760" y="1842108"/>
            <a:ext cx="27317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Gill Sans Light"/>
                <a:cs typeface="Gill Sans Light"/>
              </a:rPr>
              <a:t>5% Cutoff</a:t>
            </a:r>
            <a:endParaRPr lang="en-US" sz="2400" dirty="0">
              <a:latin typeface="Gill Sans Light"/>
              <a:cs typeface="Gill Sans Light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25500" y="5344174"/>
            <a:ext cx="77851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Gill Sans Light"/>
                <a:cs typeface="Gill Sans Light"/>
              </a:rPr>
              <a:t>Total OTUs = 100						        Total OTUs = 27</a:t>
            </a:r>
            <a:endParaRPr lang="en-US" sz="2400" dirty="0">
              <a:latin typeface="Gill Sans Light"/>
              <a:cs typeface="Gill Sans Light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940786" y="3299746"/>
            <a:ext cx="646714" cy="611854"/>
          </a:xfrm>
          <a:prstGeom prst="ellipse">
            <a:avLst/>
          </a:prstGeom>
          <a:solidFill>
            <a:srgbClr val="EFA6A5"/>
          </a:solidFill>
          <a:ln>
            <a:noFill/>
          </a:ln>
          <a:effectLst>
            <a:softEdge rad="2540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latin typeface="Gill Sans Light"/>
              <a:cs typeface="Gill Sans Light"/>
            </a:endParaRPr>
          </a:p>
        </p:txBody>
      </p:sp>
      <p:sp>
        <p:nvSpPr>
          <p:cNvPr id="17" name="Oval 16"/>
          <p:cNvSpPr/>
          <p:nvPr/>
        </p:nvSpPr>
        <p:spPr>
          <a:xfrm>
            <a:off x="5512786" y="3401346"/>
            <a:ext cx="646714" cy="611854"/>
          </a:xfrm>
          <a:prstGeom prst="ellipse">
            <a:avLst/>
          </a:prstGeom>
          <a:solidFill>
            <a:srgbClr val="EFA6A5"/>
          </a:solidFill>
          <a:ln>
            <a:noFill/>
          </a:ln>
          <a:effectLst>
            <a:softEdge rad="2540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latin typeface="Gill Sans Light"/>
              <a:cs typeface="Gill Sans Light"/>
            </a:endParaRPr>
          </a:p>
        </p:txBody>
      </p:sp>
      <p:sp>
        <p:nvSpPr>
          <p:cNvPr id="18" name="Oval 17"/>
          <p:cNvSpPr/>
          <p:nvPr/>
        </p:nvSpPr>
        <p:spPr>
          <a:xfrm>
            <a:off x="2096486" y="3452146"/>
            <a:ext cx="646714" cy="611854"/>
          </a:xfrm>
          <a:prstGeom prst="ellipse">
            <a:avLst/>
          </a:prstGeom>
          <a:solidFill>
            <a:srgbClr val="A9BC6D"/>
          </a:solidFill>
          <a:ln>
            <a:noFill/>
          </a:ln>
          <a:effectLst>
            <a:softEdge rad="2540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latin typeface="Gill Sans Light"/>
              <a:cs typeface="Gill Sans Light"/>
            </a:endParaRPr>
          </a:p>
        </p:txBody>
      </p:sp>
      <p:sp>
        <p:nvSpPr>
          <p:cNvPr id="19" name="Oval 18"/>
          <p:cNvSpPr/>
          <p:nvPr/>
        </p:nvSpPr>
        <p:spPr>
          <a:xfrm>
            <a:off x="6744686" y="3477546"/>
            <a:ext cx="646714" cy="611854"/>
          </a:xfrm>
          <a:prstGeom prst="ellipse">
            <a:avLst/>
          </a:prstGeom>
          <a:solidFill>
            <a:srgbClr val="A9BC6D"/>
          </a:solidFill>
          <a:ln>
            <a:noFill/>
          </a:ln>
          <a:effectLst>
            <a:softEdge rad="2540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latin typeface="Gill Sans Light"/>
              <a:cs typeface="Gill Sans Light"/>
            </a:endParaRPr>
          </a:p>
        </p:txBody>
      </p:sp>
      <p:sp>
        <p:nvSpPr>
          <p:cNvPr id="20" name="Oval 19"/>
          <p:cNvSpPr/>
          <p:nvPr/>
        </p:nvSpPr>
        <p:spPr>
          <a:xfrm>
            <a:off x="3442686" y="3388646"/>
            <a:ext cx="646714" cy="611854"/>
          </a:xfrm>
          <a:prstGeom prst="ellipse">
            <a:avLst/>
          </a:prstGeom>
          <a:solidFill>
            <a:srgbClr val="B8FCA5"/>
          </a:solidFill>
          <a:ln>
            <a:noFill/>
          </a:ln>
          <a:effectLst>
            <a:softEdge rad="2540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latin typeface="Gill Sans Light"/>
              <a:cs typeface="Gill Sans Light"/>
            </a:endParaRPr>
          </a:p>
        </p:txBody>
      </p:sp>
      <p:sp>
        <p:nvSpPr>
          <p:cNvPr id="21" name="Oval 20"/>
          <p:cNvSpPr/>
          <p:nvPr/>
        </p:nvSpPr>
        <p:spPr>
          <a:xfrm>
            <a:off x="8090886" y="3388646"/>
            <a:ext cx="646714" cy="611854"/>
          </a:xfrm>
          <a:prstGeom prst="ellipse">
            <a:avLst/>
          </a:prstGeom>
          <a:solidFill>
            <a:srgbClr val="B8FCA5"/>
          </a:solidFill>
          <a:ln>
            <a:noFill/>
          </a:ln>
          <a:effectLst>
            <a:softEdge rad="2540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latin typeface="Gill Sans Light"/>
              <a:cs typeface="Gill Sans Ligh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09544" y="3573748"/>
            <a:ext cx="46355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Gill Sans Light"/>
                <a:cs typeface="Gill Sans Light"/>
              </a:rPr>
              <a:t>	49		     1		    50</a:t>
            </a:r>
            <a:endParaRPr lang="en-US" sz="2400" dirty="0">
              <a:latin typeface="Gill Sans Light"/>
              <a:cs typeface="Gill Sans Ligh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956144" y="3573748"/>
            <a:ext cx="46355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Gill Sans Light"/>
                <a:cs typeface="Gill Sans Light"/>
              </a:rPr>
              <a:t>	9		       2		    16</a:t>
            </a:r>
            <a:endParaRPr lang="en-US" sz="2400" dirty="0">
              <a:latin typeface="Gill Sans Light"/>
              <a:cs typeface="Gill Sans Light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108044" y="2799048"/>
            <a:ext cx="27400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Gill Sans Light"/>
                <a:cs typeface="Gill Sans Light"/>
              </a:rPr>
              <a:t>CA				NZ</a:t>
            </a:r>
            <a:endParaRPr lang="en-US" sz="2400" dirty="0">
              <a:latin typeface="Gill Sans Light"/>
              <a:cs typeface="Gill Sans Light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1790700" y="2228850"/>
            <a:ext cx="5863167" cy="192617"/>
          </a:xfrm>
          <a:prstGeom prst="rect">
            <a:avLst/>
          </a:prstGeom>
          <a:solidFill>
            <a:schemeClr val="bg1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ill Sans Light"/>
              <a:cs typeface="Gill Sans Light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654644" y="2799048"/>
            <a:ext cx="27400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Gill Sans Light"/>
                <a:cs typeface="Gill Sans Light"/>
              </a:rPr>
              <a:t>CA				NZ</a:t>
            </a:r>
            <a:endParaRPr lang="en-US" sz="2400" dirty="0">
              <a:latin typeface="Gill Sans Light"/>
              <a:cs typeface="Gill Sans Ligh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Screen shot 2011-07-14 at 2.00.12 PM.png"/>
          <p:cNvPicPr>
            <a:picLocks noChangeAspect="1"/>
          </p:cNvPicPr>
          <p:nvPr/>
        </p:nvPicPr>
        <p:blipFill>
          <a:blip r:embed="rId2"/>
          <a:srcRect b="34533"/>
          <a:stretch>
            <a:fillRect/>
          </a:stretch>
        </p:blipFill>
        <p:spPr>
          <a:xfrm>
            <a:off x="104744" y="2121186"/>
            <a:ext cx="4528143" cy="311289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>
                <a:latin typeface="Gill Sans Light"/>
                <a:cs typeface="Gill Sans Light"/>
              </a:rPr>
              <a:t>California - Anemone vs. Water</a:t>
            </a:r>
            <a:endParaRPr lang="en-US" sz="3600" dirty="0">
              <a:latin typeface="Gill Sans Light"/>
              <a:cs typeface="Gill Sans Light"/>
            </a:endParaRPr>
          </a:p>
        </p:txBody>
      </p:sp>
      <p:pic>
        <p:nvPicPr>
          <p:cNvPr id="7" name="Picture 6" descr="Screen shot 2011-07-13 at 9.47.51 PM.png"/>
          <p:cNvPicPr>
            <a:picLocks noChangeAspect="1"/>
          </p:cNvPicPr>
          <p:nvPr/>
        </p:nvPicPr>
        <p:blipFill>
          <a:blip r:embed="rId3"/>
          <a:srcRect b="35909"/>
          <a:stretch>
            <a:fillRect/>
          </a:stretch>
        </p:blipFill>
        <p:spPr>
          <a:xfrm>
            <a:off x="4743905" y="2186656"/>
            <a:ext cx="4387257" cy="304742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022215" y="1826449"/>
            <a:ext cx="27317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Gill Sans Light"/>
                <a:cs typeface="Gill Sans Light"/>
              </a:rPr>
              <a:t>1% Cutoff</a:t>
            </a:r>
            <a:endParaRPr lang="en-US" sz="2400" dirty="0">
              <a:latin typeface="Gill Sans Light"/>
              <a:cs typeface="Gill Sans Ligh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587760" y="1842108"/>
            <a:ext cx="27317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Gill Sans Light"/>
                <a:cs typeface="Gill Sans Light"/>
              </a:rPr>
              <a:t>5% Cutoff</a:t>
            </a:r>
            <a:endParaRPr lang="en-US" sz="2400" dirty="0">
              <a:latin typeface="Gill Sans Light"/>
              <a:cs typeface="Gill Sans Light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25500" y="5344174"/>
            <a:ext cx="77851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Gill Sans Light"/>
                <a:cs typeface="Gill Sans Light"/>
              </a:rPr>
              <a:t>Total OTUs = 50						        Total OTUs = 11</a:t>
            </a:r>
            <a:endParaRPr lang="en-US" sz="2400" dirty="0">
              <a:latin typeface="Gill Sans Light"/>
              <a:cs typeface="Gill Sans Light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940786" y="3299746"/>
            <a:ext cx="646714" cy="611854"/>
          </a:xfrm>
          <a:prstGeom prst="ellipse">
            <a:avLst/>
          </a:prstGeom>
          <a:solidFill>
            <a:srgbClr val="EFA6A5"/>
          </a:solidFill>
          <a:ln>
            <a:noFill/>
          </a:ln>
          <a:effectLst>
            <a:softEdge rad="2540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latin typeface="Gill Sans Light"/>
              <a:cs typeface="Gill Sans Light"/>
            </a:endParaRPr>
          </a:p>
        </p:txBody>
      </p:sp>
      <p:sp>
        <p:nvSpPr>
          <p:cNvPr id="17" name="Oval 16"/>
          <p:cNvSpPr/>
          <p:nvPr/>
        </p:nvSpPr>
        <p:spPr>
          <a:xfrm>
            <a:off x="5512786" y="3401346"/>
            <a:ext cx="646714" cy="611854"/>
          </a:xfrm>
          <a:prstGeom prst="ellipse">
            <a:avLst/>
          </a:prstGeom>
          <a:solidFill>
            <a:srgbClr val="EFA6A5"/>
          </a:solidFill>
          <a:ln>
            <a:noFill/>
          </a:ln>
          <a:effectLst>
            <a:softEdge rad="2540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latin typeface="Gill Sans Light"/>
              <a:cs typeface="Gill Sans Light"/>
            </a:endParaRPr>
          </a:p>
        </p:txBody>
      </p:sp>
      <p:sp>
        <p:nvSpPr>
          <p:cNvPr id="18" name="Oval 17"/>
          <p:cNvSpPr/>
          <p:nvPr/>
        </p:nvSpPr>
        <p:spPr>
          <a:xfrm>
            <a:off x="2096486" y="3452146"/>
            <a:ext cx="646714" cy="611854"/>
          </a:xfrm>
          <a:prstGeom prst="ellipse">
            <a:avLst/>
          </a:prstGeom>
          <a:solidFill>
            <a:srgbClr val="A9BC6D"/>
          </a:solidFill>
          <a:ln>
            <a:noFill/>
          </a:ln>
          <a:effectLst>
            <a:softEdge rad="2540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latin typeface="Gill Sans Light"/>
              <a:cs typeface="Gill Sans Light"/>
            </a:endParaRPr>
          </a:p>
        </p:txBody>
      </p:sp>
      <p:sp>
        <p:nvSpPr>
          <p:cNvPr id="19" name="Oval 18"/>
          <p:cNvSpPr/>
          <p:nvPr/>
        </p:nvSpPr>
        <p:spPr>
          <a:xfrm>
            <a:off x="6744686" y="3477546"/>
            <a:ext cx="646714" cy="611854"/>
          </a:xfrm>
          <a:prstGeom prst="ellipse">
            <a:avLst/>
          </a:prstGeom>
          <a:solidFill>
            <a:srgbClr val="A9BC6D"/>
          </a:solidFill>
          <a:ln>
            <a:noFill/>
          </a:ln>
          <a:effectLst>
            <a:softEdge rad="2540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latin typeface="Gill Sans Light"/>
              <a:cs typeface="Gill Sans Light"/>
            </a:endParaRPr>
          </a:p>
        </p:txBody>
      </p:sp>
      <p:sp>
        <p:nvSpPr>
          <p:cNvPr id="20" name="Oval 19"/>
          <p:cNvSpPr/>
          <p:nvPr/>
        </p:nvSpPr>
        <p:spPr>
          <a:xfrm>
            <a:off x="3442686" y="3388646"/>
            <a:ext cx="646714" cy="611854"/>
          </a:xfrm>
          <a:prstGeom prst="ellipse">
            <a:avLst/>
          </a:prstGeom>
          <a:solidFill>
            <a:srgbClr val="B8FCA5"/>
          </a:solidFill>
          <a:ln>
            <a:noFill/>
          </a:ln>
          <a:effectLst>
            <a:softEdge rad="2540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latin typeface="Gill Sans Light"/>
              <a:cs typeface="Gill Sans Light"/>
            </a:endParaRPr>
          </a:p>
        </p:txBody>
      </p:sp>
      <p:sp>
        <p:nvSpPr>
          <p:cNvPr id="21" name="Oval 20"/>
          <p:cNvSpPr/>
          <p:nvPr/>
        </p:nvSpPr>
        <p:spPr>
          <a:xfrm>
            <a:off x="8090886" y="3388646"/>
            <a:ext cx="646714" cy="611854"/>
          </a:xfrm>
          <a:prstGeom prst="ellipse">
            <a:avLst/>
          </a:prstGeom>
          <a:solidFill>
            <a:srgbClr val="B8FCA5"/>
          </a:solidFill>
          <a:ln>
            <a:noFill/>
          </a:ln>
          <a:effectLst>
            <a:softEdge rad="2540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latin typeface="Gill Sans Light"/>
              <a:cs typeface="Gill Sans Ligh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09544" y="3573748"/>
            <a:ext cx="46355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Gill Sans Light"/>
                <a:cs typeface="Gill Sans Light"/>
              </a:rPr>
              <a:t>	22		     13		    15</a:t>
            </a:r>
            <a:endParaRPr lang="en-US" sz="2400" dirty="0">
              <a:latin typeface="Gill Sans Light"/>
              <a:cs typeface="Gill Sans Ligh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956144" y="3573748"/>
            <a:ext cx="46355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Gill Sans Light"/>
                <a:cs typeface="Gill Sans Light"/>
              </a:rPr>
              <a:t>	2		       7		    2</a:t>
            </a:r>
            <a:endParaRPr lang="en-US" sz="2400" dirty="0">
              <a:latin typeface="Gill Sans Light"/>
              <a:cs typeface="Gill Sans Light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23844" y="2799048"/>
            <a:ext cx="4699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Gill Sans Light"/>
                <a:cs typeface="Gill Sans Light"/>
              </a:rPr>
              <a:t>Anemone			Water</a:t>
            </a:r>
            <a:endParaRPr lang="en-US" sz="2400" dirty="0">
              <a:latin typeface="Gill Sans Light"/>
              <a:cs typeface="Gill Sans Light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1790700" y="2228850"/>
            <a:ext cx="5863167" cy="192617"/>
          </a:xfrm>
          <a:prstGeom prst="rect">
            <a:avLst/>
          </a:prstGeom>
          <a:solidFill>
            <a:schemeClr val="bg1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ill Sans Light"/>
              <a:cs typeface="Gill Sans Light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248244" y="2760948"/>
            <a:ext cx="4699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Gill Sans Light"/>
                <a:cs typeface="Gill Sans Light"/>
              </a:rPr>
              <a:t>Anemone			Water</a:t>
            </a:r>
            <a:endParaRPr lang="en-US" sz="2400" dirty="0">
              <a:latin typeface="Gill Sans Light"/>
              <a:cs typeface="Gill Sans Ligh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Screen shot 2011-07-14 at 2.00.12 PM.png"/>
          <p:cNvPicPr>
            <a:picLocks noChangeAspect="1"/>
          </p:cNvPicPr>
          <p:nvPr/>
        </p:nvPicPr>
        <p:blipFill>
          <a:blip r:embed="rId2"/>
          <a:srcRect b="34533"/>
          <a:stretch>
            <a:fillRect/>
          </a:stretch>
        </p:blipFill>
        <p:spPr>
          <a:xfrm>
            <a:off x="104744" y="2121186"/>
            <a:ext cx="4528143" cy="311289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>
                <a:latin typeface="Gill Sans Light"/>
                <a:cs typeface="Gill Sans Light"/>
              </a:rPr>
              <a:t>California - Hopkins vs. Point Lobos</a:t>
            </a:r>
            <a:endParaRPr lang="en-US" sz="3600" dirty="0">
              <a:latin typeface="Gill Sans Light"/>
              <a:cs typeface="Gill Sans Light"/>
            </a:endParaRPr>
          </a:p>
        </p:txBody>
      </p:sp>
      <p:pic>
        <p:nvPicPr>
          <p:cNvPr id="7" name="Picture 6" descr="Screen shot 2011-07-13 at 9.47.51 PM.png"/>
          <p:cNvPicPr>
            <a:picLocks noChangeAspect="1"/>
          </p:cNvPicPr>
          <p:nvPr/>
        </p:nvPicPr>
        <p:blipFill>
          <a:blip r:embed="rId3"/>
          <a:srcRect b="35909"/>
          <a:stretch>
            <a:fillRect/>
          </a:stretch>
        </p:blipFill>
        <p:spPr>
          <a:xfrm>
            <a:off x="4743905" y="2186656"/>
            <a:ext cx="4387257" cy="304742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022215" y="1826449"/>
            <a:ext cx="27317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Gill Sans Light"/>
                <a:cs typeface="Gill Sans Light"/>
              </a:rPr>
              <a:t>1% Cutoff</a:t>
            </a:r>
            <a:endParaRPr lang="en-US" sz="2400" dirty="0">
              <a:latin typeface="Gill Sans Light"/>
              <a:cs typeface="Gill Sans Ligh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587760" y="1842108"/>
            <a:ext cx="27317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Gill Sans Light"/>
                <a:cs typeface="Gill Sans Light"/>
              </a:rPr>
              <a:t>5% Cutoff</a:t>
            </a:r>
            <a:endParaRPr lang="en-US" sz="2400" dirty="0">
              <a:latin typeface="Gill Sans Light"/>
              <a:cs typeface="Gill Sans Ligh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311744" y="2799048"/>
            <a:ext cx="4699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Gill Sans Light"/>
                <a:cs typeface="Gill Sans Light"/>
              </a:rPr>
              <a:t>Hopkins		  Pt. Lobos</a:t>
            </a:r>
            <a:endParaRPr lang="en-US" sz="2400" dirty="0">
              <a:latin typeface="Gill Sans Light"/>
              <a:cs typeface="Gill Sans Light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25500" y="5344174"/>
            <a:ext cx="77851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Gill Sans Light"/>
                <a:cs typeface="Gill Sans Light"/>
              </a:rPr>
              <a:t>Total OTUs = 50						        Total OTUs = 11</a:t>
            </a:r>
            <a:endParaRPr lang="en-US" sz="2400" dirty="0">
              <a:latin typeface="Gill Sans Light"/>
              <a:cs typeface="Gill Sans Light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940786" y="3299746"/>
            <a:ext cx="646714" cy="611854"/>
          </a:xfrm>
          <a:prstGeom prst="ellipse">
            <a:avLst/>
          </a:prstGeom>
          <a:solidFill>
            <a:srgbClr val="EFA6A5"/>
          </a:solidFill>
          <a:ln>
            <a:noFill/>
          </a:ln>
          <a:effectLst>
            <a:softEdge rad="2540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latin typeface="Gill Sans Light"/>
              <a:cs typeface="Gill Sans Light"/>
            </a:endParaRPr>
          </a:p>
        </p:txBody>
      </p:sp>
      <p:sp>
        <p:nvSpPr>
          <p:cNvPr id="17" name="Oval 16"/>
          <p:cNvSpPr/>
          <p:nvPr/>
        </p:nvSpPr>
        <p:spPr>
          <a:xfrm>
            <a:off x="5512786" y="3401346"/>
            <a:ext cx="646714" cy="611854"/>
          </a:xfrm>
          <a:prstGeom prst="ellipse">
            <a:avLst/>
          </a:prstGeom>
          <a:solidFill>
            <a:srgbClr val="EFA6A5"/>
          </a:solidFill>
          <a:ln>
            <a:noFill/>
          </a:ln>
          <a:effectLst>
            <a:softEdge rad="2540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latin typeface="Gill Sans Light"/>
              <a:cs typeface="Gill Sans Light"/>
            </a:endParaRPr>
          </a:p>
        </p:txBody>
      </p:sp>
      <p:sp>
        <p:nvSpPr>
          <p:cNvPr id="18" name="Oval 17"/>
          <p:cNvSpPr/>
          <p:nvPr/>
        </p:nvSpPr>
        <p:spPr>
          <a:xfrm>
            <a:off x="2096486" y="3452146"/>
            <a:ext cx="646714" cy="611854"/>
          </a:xfrm>
          <a:prstGeom prst="ellipse">
            <a:avLst/>
          </a:prstGeom>
          <a:solidFill>
            <a:srgbClr val="A9BC6D"/>
          </a:solidFill>
          <a:ln>
            <a:noFill/>
          </a:ln>
          <a:effectLst>
            <a:softEdge rad="2540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latin typeface="Gill Sans Light"/>
              <a:cs typeface="Gill Sans Light"/>
            </a:endParaRPr>
          </a:p>
        </p:txBody>
      </p:sp>
      <p:sp>
        <p:nvSpPr>
          <p:cNvPr id="19" name="Oval 18"/>
          <p:cNvSpPr/>
          <p:nvPr/>
        </p:nvSpPr>
        <p:spPr>
          <a:xfrm>
            <a:off x="6744686" y="3477546"/>
            <a:ext cx="646714" cy="611854"/>
          </a:xfrm>
          <a:prstGeom prst="ellipse">
            <a:avLst/>
          </a:prstGeom>
          <a:solidFill>
            <a:srgbClr val="A9BC6D"/>
          </a:solidFill>
          <a:ln>
            <a:noFill/>
          </a:ln>
          <a:effectLst>
            <a:softEdge rad="2540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latin typeface="Gill Sans Light"/>
              <a:cs typeface="Gill Sans Light"/>
            </a:endParaRPr>
          </a:p>
        </p:txBody>
      </p:sp>
      <p:sp>
        <p:nvSpPr>
          <p:cNvPr id="20" name="Oval 19"/>
          <p:cNvSpPr/>
          <p:nvPr/>
        </p:nvSpPr>
        <p:spPr>
          <a:xfrm>
            <a:off x="3442686" y="3388646"/>
            <a:ext cx="646714" cy="611854"/>
          </a:xfrm>
          <a:prstGeom prst="ellipse">
            <a:avLst/>
          </a:prstGeom>
          <a:solidFill>
            <a:srgbClr val="B8FCA5"/>
          </a:solidFill>
          <a:ln>
            <a:noFill/>
          </a:ln>
          <a:effectLst>
            <a:softEdge rad="2540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latin typeface="Gill Sans Light"/>
              <a:cs typeface="Gill Sans Light"/>
            </a:endParaRPr>
          </a:p>
        </p:txBody>
      </p:sp>
      <p:sp>
        <p:nvSpPr>
          <p:cNvPr id="21" name="Oval 20"/>
          <p:cNvSpPr/>
          <p:nvPr/>
        </p:nvSpPr>
        <p:spPr>
          <a:xfrm>
            <a:off x="8090886" y="3388646"/>
            <a:ext cx="646714" cy="611854"/>
          </a:xfrm>
          <a:prstGeom prst="ellipse">
            <a:avLst/>
          </a:prstGeom>
          <a:solidFill>
            <a:srgbClr val="B8FCA5"/>
          </a:solidFill>
          <a:ln>
            <a:noFill/>
          </a:ln>
          <a:effectLst>
            <a:softEdge rad="2540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latin typeface="Gill Sans Light"/>
              <a:cs typeface="Gill Sans Ligh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09544" y="3573748"/>
            <a:ext cx="46355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Gill Sans Light"/>
                <a:cs typeface="Gill Sans Light"/>
              </a:rPr>
              <a:t>	30		     11		    9</a:t>
            </a:r>
            <a:endParaRPr lang="en-US" sz="2400" dirty="0">
              <a:latin typeface="Gill Sans Light"/>
              <a:cs typeface="Gill Sans Ligh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956144" y="3573748"/>
            <a:ext cx="46355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Gill Sans Light"/>
                <a:cs typeface="Gill Sans Light"/>
              </a:rPr>
              <a:t>	4		       6		    1</a:t>
            </a:r>
            <a:endParaRPr lang="en-US" sz="2400" dirty="0">
              <a:latin typeface="Gill Sans Light"/>
              <a:cs typeface="Gill Sans Light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52444" y="2799048"/>
            <a:ext cx="4699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Gill Sans Light"/>
                <a:cs typeface="Gill Sans Light"/>
              </a:rPr>
              <a:t>Hopkins		  Pt. Lobos</a:t>
            </a:r>
            <a:endParaRPr lang="en-US" sz="2400" dirty="0">
              <a:latin typeface="Gill Sans Light"/>
              <a:cs typeface="Gill Sans Light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1790700" y="2228850"/>
            <a:ext cx="5863167" cy="192617"/>
          </a:xfrm>
          <a:prstGeom prst="rect">
            <a:avLst/>
          </a:prstGeom>
          <a:solidFill>
            <a:schemeClr val="bg1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ill Sans Light"/>
              <a:cs typeface="Gill Sans Ligh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Picture 49" descr="Screen shot 2011-07-14 at 2.03.06 PM.png"/>
          <p:cNvPicPr>
            <a:picLocks noChangeAspect="1"/>
          </p:cNvPicPr>
          <p:nvPr/>
        </p:nvPicPr>
        <p:blipFill>
          <a:blip r:embed="rId3"/>
          <a:srcRect l="882" t="2012" r="1712" b="42447"/>
          <a:stretch>
            <a:fillRect/>
          </a:stretch>
        </p:blipFill>
        <p:spPr>
          <a:xfrm>
            <a:off x="431800" y="2201333"/>
            <a:ext cx="4030133" cy="3056467"/>
          </a:xfrm>
          <a:prstGeom prst="rect">
            <a:avLst/>
          </a:prstGeom>
          <a:solidFill>
            <a:srgbClr val="BFD85F"/>
          </a:solidFill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>
                <a:latin typeface="Gill Sans Light"/>
                <a:cs typeface="Gill Sans Light"/>
              </a:rPr>
              <a:t>California – 2008 to 2011</a:t>
            </a:r>
            <a:endParaRPr lang="en-US" sz="3600" dirty="0">
              <a:latin typeface="Gill Sans Light"/>
              <a:cs typeface="Gill Sans Ligh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91931" y="1530134"/>
            <a:ext cx="27317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Gill Sans Light"/>
                <a:cs typeface="Gill Sans Light"/>
              </a:rPr>
              <a:t>1% Cutoff</a:t>
            </a:r>
            <a:endParaRPr lang="en-US" dirty="0">
              <a:latin typeface="Gill Sans Light"/>
              <a:cs typeface="Gill Sans Ligh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779506" y="2508251"/>
            <a:ext cx="694563" cy="369332"/>
          </a:xfrm>
          <a:prstGeom prst="rect">
            <a:avLst/>
          </a:prstGeom>
          <a:noFill/>
          <a:effectLst>
            <a:outerShdw blurRad="25400" dist="25400" dir="2700000">
              <a:srgbClr val="9798FC"/>
            </a:outerShdw>
          </a:effectLst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Gill Sans Light"/>
                <a:cs typeface="Gill Sans Light"/>
              </a:rPr>
              <a:t>2010</a:t>
            </a:r>
            <a:endParaRPr lang="en-US" dirty="0">
              <a:latin typeface="Gill Sans Light"/>
              <a:cs typeface="Gill Sans Light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397000" y="2998041"/>
            <a:ext cx="3179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Gill Sans Light"/>
                <a:cs typeface="Gill Sans Light"/>
              </a:rPr>
              <a:t>1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780301" y="3430873"/>
            <a:ext cx="3179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Gill Sans Light"/>
                <a:cs typeface="Gill Sans Light"/>
              </a:rPr>
              <a:t>0</a:t>
            </a:r>
            <a:endParaRPr lang="en-US" dirty="0">
              <a:latin typeface="Gill Sans Light"/>
              <a:cs typeface="Gill Sans Light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2380266" y="4618660"/>
            <a:ext cx="520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Gill Sans Light"/>
                <a:cs typeface="Gill Sans Light"/>
              </a:rPr>
              <a:t>0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3413175" y="2927675"/>
            <a:ext cx="3179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Gill Sans Light"/>
                <a:cs typeface="Gill Sans Light"/>
              </a:rPr>
              <a:t>0</a:t>
            </a:r>
            <a:endParaRPr lang="en-US" dirty="0">
              <a:latin typeface="Gill Sans Light"/>
              <a:cs typeface="Gill Sans Light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2322450" y="3841043"/>
            <a:ext cx="4996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Gill Sans Light"/>
                <a:cs typeface="Gill Sans Light"/>
              </a:rPr>
              <a:t>4</a:t>
            </a:r>
            <a:endParaRPr lang="en-US" dirty="0">
              <a:latin typeface="Gill Sans Light"/>
              <a:cs typeface="Gill Sans Light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2857056" y="2360977"/>
            <a:ext cx="4996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Gill Sans Light"/>
                <a:cs typeface="Gill Sans Light"/>
              </a:rPr>
              <a:t>3</a:t>
            </a:r>
            <a:endParaRPr lang="en-US" dirty="0">
              <a:latin typeface="Gill Sans Light"/>
              <a:cs typeface="Gill Sans Light"/>
            </a:endParaRPr>
          </a:p>
        </p:txBody>
      </p:sp>
      <p:sp>
        <p:nvSpPr>
          <p:cNvPr id="52" name="Oval 51"/>
          <p:cNvSpPr/>
          <p:nvPr/>
        </p:nvSpPr>
        <p:spPr>
          <a:xfrm>
            <a:off x="1459072" y="4127309"/>
            <a:ext cx="350456" cy="360760"/>
          </a:xfrm>
          <a:prstGeom prst="ellipse">
            <a:avLst/>
          </a:prstGeom>
          <a:solidFill>
            <a:srgbClr val="F2B961"/>
          </a:solidFill>
          <a:ln>
            <a:noFill/>
          </a:ln>
          <a:effectLst>
            <a:softEdge rad="5080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ill Sans Light"/>
              <a:cs typeface="Gill Sans Light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489075" y="4105084"/>
            <a:ext cx="3236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Gill Sans Light"/>
                <a:cs typeface="Gill Sans Light"/>
              </a:rPr>
              <a:t>2</a:t>
            </a:r>
            <a:endParaRPr lang="en-US" dirty="0">
              <a:latin typeface="Gill Sans Light"/>
              <a:cs typeface="Gill Sans Light"/>
            </a:endParaRPr>
          </a:p>
        </p:txBody>
      </p:sp>
      <p:sp>
        <p:nvSpPr>
          <p:cNvPr id="53" name="Oval 52"/>
          <p:cNvSpPr/>
          <p:nvPr/>
        </p:nvSpPr>
        <p:spPr>
          <a:xfrm>
            <a:off x="828897" y="3306532"/>
            <a:ext cx="460153" cy="448270"/>
          </a:xfrm>
          <a:prstGeom prst="ellipse">
            <a:avLst/>
          </a:prstGeom>
          <a:solidFill>
            <a:srgbClr val="FFFE9A"/>
          </a:solidFill>
          <a:ln>
            <a:noFill/>
          </a:ln>
          <a:effectLst>
            <a:softEdge rad="5080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ill Sans Light"/>
              <a:cs typeface="Gill Sans Light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838422" y="3325145"/>
            <a:ext cx="4996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Gill Sans Light"/>
                <a:cs typeface="Gill Sans Light"/>
              </a:rPr>
              <a:t>15</a:t>
            </a:r>
            <a:endParaRPr lang="en-US" dirty="0">
              <a:latin typeface="Gill Sans Light"/>
              <a:cs typeface="Gill Sans Light"/>
            </a:endParaRPr>
          </a:p>
        </p:txBody>
      </p:sp>
      <p:sp>
        <p:nvSpPr>
          <p:cNvPr id="54" name="Oval 53"/>
          <p:cNvSpPr/>
          <p:nvPr/>
        </p:nvSpPr>
        <p:spPr>
          <a:xfrm>
            <a:off x="1382235" y="3226214"/>
            <a:ext cx="234284" cy="224135"/>
          </a:xfrm>
          <a:prstGeom prst="ellipse">
            <a:avLst/>
          </a:prstGeom>
          <a:solidFill>
            <a:srgbClr val="BFD85F"/>
          </a:solidFill>
          <a:ln>
            <a:noFill/>
          </a:ln>
          <a:effectLst>
            <a:softEdge rad="5080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ill Sans Light"/>
              <a:cs typeface="Gill Sans Light"/>
            </a:endParaRPr>
          </a:p>
        </p:txBody>
      </p:sp>
      <p:sp>
        <p:nvSpPr>
          <p:cNvPr id="55" name="Oval 54"/>
          <p:cNvSpPr/>
          <p:nvPr/>
        </p:nvSpPr>
        <p:spPr>
          <a:xfrm>
            <a:off x="1786539" y="3572884"/>
            <a:ext cx="234284" cy="224135"/>
          </a:xfrm>
          <a:prstGeom prst="ellipse">
            <a:avLst/>
          </a:prstGeom>
          <a:solidFill>
            <a:srgbClr val="B7AD3E"/>
          </a:solidFill>
          <a:ln>
            <a:noFill/>
          </a:ln>
          <a:effectLst>
            <a:softEdge rad="2540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ill Sans Light"/>
              <a:cs typeface="Gill Sans Light"/>
            </a:endParaRPr>
          </a:p>
        </p:txBody>
      </p:sp>
      <p:sp>
        <p:nvSpPr>
          <p:cNvPr id="56" name="Oval 55"/>
          <p:cNvSpPr/>
          <p:nvPr/>
        </p:nvSpPr>
        <p:spPr>
          <a:xfrm>
            <a:off x="2363725" y="3002079"/>
            <a:ext cx="234284" cy="224135"/>
          </a:xfrm>
          <a:prstGeom prst="ellipse">
            <a:avLst/>
          </a:prstGeom>
          <a:solidFill>
            <a:srgbClr val="92865B"/>
          </a:solidFill>
          <a:ln>
            <a:noFill/>
          </a:ln>
          <a:effectLst>
            <a:softEdge rad="5080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ill Sans Light"/>
              <a:cs typeface="Gill Sans Light"/>
            </a:endParaRPr>
          </a:p>
        </p:txBody>
      </p:sp>
      <p:sp>
        <p:nvSpPr>
          <p:cNvPr id="57" name="Oval 56"/>
          <p:cNvSpPr/>
          <p:nvPr/>
        </p:nvSpPr>
        <p:spPr>
          <a:xfrm>
            <a:off x="2363725" y="4144137"/>
            <a:ext cx="234284" cy="224135"/>
          </a:xfrm>
          <a:prstGeom prst="ellipse">
            <a:avLst/>
          </a:prstGeom>
          <a:solidFill>
            <a:srgbClr val="8C8657"/>
          </a:solidFill>
          <a:ln>
            <a:noFill/>
          </a:ln>
          <a:effectLst>
            <a:softEdge rad="2540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ill Sans Light"/>
              <a:cs typeface="Gill Sans Light"/>
            </a:endParaRPr>
          </a:p>
        </p:txBody>
      </p:sp>
      <p:sp>
        <p:nvSpPr>
          <p:cNvPr id="58" name="Oval 57"/>
          <p:cNvSpPr/>
          <p:nvPr/>
        </p:nvSpPr>
        <p:spPr>
          <a:xfrm>
            <a:off x="2058066" y="4394525"/>
            <a:ext cx="234284" cy="224135"/>
          </a:xfrm>
          <a:prstGeom prst="ellipse">
            <a:avLst/>
          </a:prstGeom>
          <a:solidFill>
            <a:srgbClr val="B08E6E"/>
          </a:solidFill>
          <a:ln>
            <a:noFill/>
          </a:ln>
          <a:effectLst>
            <a:softEdge rad="2540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ill Sans Light"/>
              <a:cs typeface="Gill Sans Light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919556" y="4324675"/>
            <a:ext cx="520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Gill Sans Light"/>
                <a:cs typeface="Gill Sans Light"/>
              </a:rPr>
              <a:t>0</a:t>
            </a:r>
            <a:endParaRPr lang="en-US" dirty="0">
              <a:latin typeface="Gill Sans Light"/>
              <a:cs typeface="Gill Sans Light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786539" y="3405473"/>
            <a:ext cx="3179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Gill Sans Light"/>
                <a:cs typeface="Gill Sans Light"/>
              </a:rPr>
              <a:t>2</a:t>
            </a:r>
          </a:p>
        </p:txBody>
      </p:sp>
      <p:sp>
        <p:nvSpPr>
          <p:cNvPr id="59" name="Oval 58"/>
          <p:cNvSpPr/>
          <p:nvPr/>
        </p:nvSpPr>
        <p:spPr>
          <a:xfrm>
            <a:off x="1651443" y="2508251"/>
            <a:ext cx="307531" cy="382694"/>
          </a:xfrm>
          <a:prstGeom prst="ellipse">
            <a:avLst/>
          </a:prstGeom>
          <a:solidFill>
            <a:srgbClr val="A1C797"/>
          </a:solidFill>
          <a:ln>
            <a:noFill/>
          </a:ln>
          <a:effectLst>
            <a:softEdge rad="2540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ill Sans Light"/>
              <a:cs typeface="Gill Sans Light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1653731" y="2482143"/>
            <a:ext cx="3179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Gill Sans Light"/>
                <a:cs typeface="Gill Sans Light"/>
              </a:rPr>
              <a:t>7</a:t>
            </a:r>
            <a:endParaRPr lang="en-US" dirty="0">
              <a:latin typeface="Gill Sans Light"/>
              <a:cs typeface="Gill Sans Light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2322450" y="2819209"/>
            <a:ext cx="3179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Gill Sans Light"/>
                <a:cs typeface="Gill Sans Light"/>
              </a:rPr>
              <a:t>0</a:t>
            </a:r>
            <a:endParaRPr lang="en-US" dirty="0">
              <a:latin typeface="Gill Sans Light"/>
              <a:cs typeface="Gill Sans Light"/>
            </a:endParaRPr>
          </a:p>
        </p:txBody>
      </p:sp>
      <p:sp>
        <p:nvSpPr>
          <p:cNvPr id="63" name="Oval 62"/>
          <p:cNvSpPr/>
          <p:nvPr/>
        </p:nvSpPr>
        <p:spPr>
          <a:xfrm>
            <a:off x="2704989" y="4423616"/>
            <a:ext cx="234284" cy="224135"/>
          </a:xfrm>
          <a:prstGeom prst="ellipse">
            <a:avLst/>
          </a:prstGeom>
          <a:solidFill>
            <a:srgbClr val="92A16F"/>
          </a:solidFill>
          <a:ln>
            <a:noFill/>
          </a:ln>
          <a:effectLst>
            <a:softEdge rad="2540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ill Sans Light"/>
              <a:cs typeface="Gill Sans Light"/>
            </a:endParaRPr>
          </a:p>
        </p:txBody>
      </p:sp>
      <p:sp>
        <p:nvSpPr>
          <p:cNvPr id="64" name="Oval 63"/>
          <p:cNvSpPr/>
          <p:nvPr/>
        </p:nvSpPr>
        <p:spPr>
          <a:xfrm>
            <a:off x="3197941" y="2482143"/>
            <a:ext cx="338296" cy="369332"/>
          </a:xfrm>
          <a:prstGeom prst="ellipse">
            <a:avLst/>
          </a:prstGeom>
          <a:solidFill>
            <a:srgbClr val="ED9999"/>
          </a:solidFill>
          <a:ln>
            <a:noFill/>
          </a:ln>
          <a:effectLst>
            <a:softEdge rad="2540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ill Sans Light"/>
              <a:cs typeface="Gill Sans Light"/>
            </a:endParaRPr>
          </a:p>
        </p:txBody>
      </p:sp>
      <p:sp>
        <p:nvSpPr>
          <p:cNvPr id="65" name="Oval 64"/>
          <p:cNvSpPr/>
          <p:nvPr/>
        </p:nvSpPr>
        <p:spPr>
          <a:xfrm>
            <a:off x="2336800" y="4924808"/>
            <a:ext cx="234284" cy="224135"/>
          </a:xfrm>
          <a:prstGeom prst="ellipse">
            <a:avLst/>
          </a:prstGeom>
          <a:solidFill>
            <a:srgbClr val="B8B997"/>
          </a:solidFill>
          <a:ln>
            <a:noFill/>
          </a:ln>
          <a:effectLst>
            <a:softEdge rad="2540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ill Sans Light"/>
              <a:cs typeface="Gill Sans Light"/>
            </a:endParaRPr>
          </a:p>
        </p:txBody>
      </p:sp>
      <p:sp>
        <p:nvSpPr>
          <p:cNvPr id="66" name="Oval 65"/>
          <p:cNvSpPr/>
          <p:nvPr/>
        </p:nvSpPr>
        <p:spPr>
          <a:xfrm>
            <a:off x="3296033" y="4170390"/>
            <a:ext cx="234284" cy="224135"/>
          </a:xfrm>
          <a:prstGeom prst="ellipse">
            <a:avLst/>
          </a:prstGeom>
          <a:solidFill>
            <a:srgbClr val="6076B7"/>
          </a:solidFill>
          <a:ln>
            <a:noFill/>
          </a:ln>
          <a:effectLst>
            <a:softEdge rad="2540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ill Sans Light"/>
              <a:cs typeface="Gill Sans Light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691956" y="4332601"/>
            <a:ext cx="3179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Gill Sans Light"/>
                <a:cs typeface="Gill Sans Light"/>
              </a:rPr>
              <a:t>1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3223563" y="4054284"/>
            <a:ext cx="520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Gill Sans Light"/>
                <a:cs typeface="Gill Sans Light"/>
              </a:rPr>
              <a:t>0</a:t>
            </a:r>
          </a:p>
        </p:txBody>
      </p:sp>
      <p:sp>
        <p:nvSpPr>
          <p:cNvPr id="67" name="Oval 66"/>
          <p:cNvSpPr/>
          <p:nvPr/>
        </p:nvSpPr>
        <p:spPr>
          <a:xfrm>
            <a:off x="3432225" y="3244838"/>
            <a:ext cx="168225" cy="186035"/>
          </a:xfrm>
          <a:prstGeom prst="ellipse">
            <a:avLst/>
          </a:prstGeom>
          <a:solidFill>
            <a:srgbClr val="8B5EB6"/>
          </a:solidFill>
          <a:ln>
            <a:noFill/>
          </a:ln>
          <a:effectLst>
            <a:softEdge rad="2540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ill Sans Light"/>
              <a:cs typeface="Gill Sans Light"/>
            </a:endParaRPr>
          </a:p>
        </p:txBody>
      </p:sp>
      <p:sp>
        <p:nvSpPr>
          <p:cNvPr id="68" name="Oval 67"/>
          <p:cNvSpPr/>
          <p:nvPr/>
        </p:nvSpPr>
        <p:spPr>
          <a:xfrm>
            <a:off x="3899886" y="3325146"/>
            <a:ext cx="291113" cy="407432"/>
          </a:xfrm>
          <a:prstGeom prst="ellipse">
            <a:avLst/>
          </a:prstGeom>
          <a:solidFill>
            <a:srgbClr val="9798FC"/>
          </a:solidFill>
          <a:ln>
            <a:noFill/>
          </a:ln>
          <a:effectLst>
            <a:softEdge rad="2540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ill Sans Light"/>
              <a:cs typeface="Gill Sans Light"/>
            </a:endParaRPr>
          </a:p>
        </p:txBody>
      </p:sp>
      <p:sp>
        <p:nvSpPr>
          <p:cNvPr id="69" name="Oval 68"/>
          <p:cNvSpPr/>
          <p:nvPr/>
        </p:nvSpPr>
        <p:spPr>
          <a:xfrm>
            <a:off x="3035744" y="3550670"/>
            <a:ext cx="234284" cy="224135"/>
          </a:xfrm>
          <a:prstGeom prst="ellipse">
            <a:avLst/>
          </a:prstGeom>
          <a:solidFill>
            <a:srgbClr val="58528C"/>
          </a:solidFill>
          <a:ln>
            <a:noFill/>
          </a:ln>
          <a:effectLst>
            <a:softEdge rad="2540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ill Sans Light"/>
              <a:cs typeface="Gill Sans Light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3896219" y="3203552"/>
            <a:ext cx="4996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Gill Sans Light"/>
                <a:cs typeface="Gill Sans Light"/>
              </a:rPr>
              <a:t>8</a:t>
            </a:r>
            <a:endParaRPr lang="en-US" dirty="0">
              <a:latin typeface="Gill Sans Light"/>
              <a:cs typeface="Gill Sans Light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3373669" y="1965875"/>
            <a:ext cx="694563" cy="369332"/>
          </a:xfrm>
          <a:prstGeom prst="rect">
            <a:avLst/>
          </a:prstGeom>
          <a:noFill/>
          <a:effectLst>
            <a:outerShdw blurRad="25400" dist="25400" dir="2700000">
              <a:srgbClr val="ED9999"/>
            </a:outerShdw>
          </a:effectLst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Gill Sans Light"/>
                <a:cs typeface="Gill Sans Light"/>
              </a:rPr>
              <a:t>2008</a:t>
            </a:r>
            <a:endParaRPr lang="en-US" dirty="0">
              <a:latin typeface="Gill Sans Light"/>
              <a:cs typeface="Gill Sans Light"/>
            </a:endParaRPr>
          </a:p>
        </p:txBody>
      </p:sp>
      <p:sp>
        <p:nvSpPr>
          <p:cNvPr id="71" name="Rectangle 70"/>
          <p:cNvSpPr/>
          <p:nvPr/>
        </p:nvSpPr>
        <p:spPr>
          <a:xfrm>
            <a:off x="1932515" y="2228858"/>
            <a:ext cx="1087967" cy="97367"/>
          </a:xfrm>
          <a:prstGeom prst="rect">
            <a:avLst/>
          </a:prstGeom>
          <a:solidFill>
            <a:schemeClr val="bg1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ill Sans Light"/>
              <a:cs typeface="Gill Sans Light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884469" y="1965875"/>
            <a:ext cx="694563" cy="369332"/>
          </a:xfrm>
          <a:prstGeom prst="rect">
            <a:avLst/>
          </a:prstGeom>
          <a:noFill/>
          <a:effectLst>
            <a:outerShdw blurRad="25400" dist="25400" dir="2700000">
              <a:srgbClr val="A1C797"/>
            </a:outerShdw>
          </a:effectLst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Gill Sans Light"/>
                <a:cs typeface="Gill Sans Light"/>
              </a:rPr>
              <a:t>2009</a:t>
            </a:r>
            <a:endParaRPr lang="en-US" dirty="0">
              <a:latin typeface="Gill Sans Light"/>
              <a:cs typeface="Gill Sans Light"/>
            </a:endParaRPr>
          </a:p>
        </p:txBody>
      </p:sp>
      <p:pic>
        <p:nvPicPr>
          <p:cNvPr id="74" name="Picture 73" descr="Screen shot 2011-07-13 at 9.20.39 PM.png"/>
          <p:cNvPicPr>
            <a:picLocks noChangeAspect="1"/>
          </p:cNvPicPr>
          <p:nvPr/>
        </p:nvPicPr>
        <p:blipFill>
          <a:blip r:embed="rId4"/>
          <a:srcRect b="41074"/>
          <a:stretch>
            <a:fillRect/>
          </a:stretch>
        </p:blipFill>
        <p:spPr>
          <a:xfrm>
            <a:off x="4744380" y="2099850"/>
            <a:ext cx="4251960" cy="3232927"/>
          </a:xfrm>
          <a:prstGeom prst="rect">
            <a:avLst/>
          </a:prstGeom>
        </p:spPr>
      </p:pic>
      <p:sp>
        <p:nvSpPr>
          <p:cNvPr id="75" name="TextBox 74"/>
          <p:cNvSpPr txBox="1"/>
          <p:nvPr/>
        </p:nvSpPr>
        <p:spPr>
          <a:xfrm>
            <a:off x="5558100" y="1512378"/>
            <a:ext cx="27317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Gill Sans Light"/>
                <a:cs typeface="Gill Sans Light"/>
              </a:rPr>
              <a:t>5% Cutoff</a:t>
            </a:r>
            <a:endParaRPr lang="en-US" dirty="0">
              <a:latin typeface="Gill Sans Light"/>
              <a:cs typeface="Gill Sans Light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8216040" y="2481539"/>
            <a:ext cx="694563" cy="369332"/>
          </a:xfrm>
          <a:prstGeom prst="rect">
            <a:avLst/>
          </a:prstGeom>
          <a:noFill/>
          <a:effectLst>
            <a:outerShdw blurRad="25400" dist="25400" dir="2700000">
              <a:srgbClr val="9798FC"/>
            </a:outerShdw>
          </a:effectLst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Gill Sans Light"/>
                <a:cs typeface="Gill Sans Light"/>
              </a:rPr>
              <a:t>2010</a:t>
            </a:r>
            <a:endParaRPr lang="en-US" dirty="0">
              <a:latin typeface="Gill Sans Light"/>
              <a:cs typeface="Gill Sans Light"/>
            </a:endParaRPr>
          </a:p>
        </p:txBody>
      </p:sp>
      <p:sp>
        <p:nvSpPr>
          <p:cNvPr id="77" name="Oval 76"/>
          <p:cNvSpPr/>
          <p:nvPr/>
        </p:nvSpPr>
        <p:spPr>
          <a:xfrm>
            <a:off x="5895606" y="4084975"/>
            <a:ext cx="350456" cy="360760"/>
          </a:xfrm>
          <a:prstGeom prst="ellipse">
            <a:avLst/>
          </a:prstGeom>
          <a:solidFill>
            <a:srgbClr val="F2B961"/>
          </a:solidFill>
          <a:ln>
            <a:noFill/>
          </a:ln>
          <a:effectLst>
            <a:softEdge rad="5080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ill Sans Light"/>
              <a:cs typeface="Gill Sans Light"/>
            </a:endParaRPr>
          </a:p>
        </p:txBody>
      </p:sp>
      <p:sp>
        <p:nvSpPr>
          <p:cNvPr id="78" name="Oval 77"/>
          <p:cNvSpPr/>
          <p:nvPr/>
        </p:nvSpPr>
        <p:spPr>
          <a:xfrm>
            <a:off x="5265431" y="3264198"/>
            <a:ext cx="460153" cy="448270"/>
          </a:xfrm>
          <a:prstGeom prst="ellipse">
            <a:avLst/>
          </a:prstGeom>
          <a:solidFill>
            <a:srgbClr val="FFFE9A"/>
          </a:solidFill>
          <a:ln>
            <a:noFill/>
          </a:ln>
          <a:effectLst>
            <a:softEdge rad="5080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ill Sans Light"/>
              <a:cs typeface="Gill Sans Light"/>
            </a:endParaRPr>
          </a:p>
        </p:txBody>
      </p:sp>
      <p:sp>
        <p:nvSpPr>
          <p:cNvPr id="79" name="Oval 78"/>
          <p:cNvSpPr/>
          <p:nvPr/>
        </p:nvSpPr>
        <p:spPr>
          <a:xfrm>
            <a:off x="5810302" y="3183880"/>
            <a:ext cx="234284" cy="224135"/>
          </a:xfrm>
          <a:prstGeom prst="ellipse">
            <a:avLst/>
          </a:prstGeom>
          <a:solidFill>
            <a:srgbClr val="BFD85F"/>
          </a:solidFill>
          <a:ln>
            <a:noFill/>
          </a:ln>
          <a:effectLst>
            <a:softEdge rad="5080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ill Sans Light"/>
              <a:cs typeface="Gill Sans Light"/>
            </a:endParaRPr>
          </a:p>
        </p:txBody>
      </p:sp>
      <p:sp>
        <p:nvSpPr>
          <p:cNvPr id="80" name="Oval 79"/>
          <p:cNvSpPr/>
          <p:nvPr/>
        </p:nvSpPr>
        <p:spPr>
          <a:xfrm>
            <a:off x="6223073" y="3530550"/>
            <a:ext cx="234284" cy="224135"/>
          </a:xfrm>
          <a:prstGeom prst="ellipse">
            <a:avLst/>
          </a:prstGeom>
          <a:solidFill>
            <a:srgbClr val="B7AD3E"/>
          </a:solidFill>
          <a:ln>
            <a:noFill/>
          </a:ln>
          <a:effectLst>
            <a:softEdge rad="2540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ill Sans Light"/>
              <a:cs typeface="Gill Sans Light"/>
            </a:endParaRPr>
          </a:p>
        </p:txBody>
      </p:sp>
      <p:sp>
        <p:nvSpPr>
          <p:cNvPr id="81" name="Oval 80"/>
          <p:cNvSpPr/>
          <p:nvPr/>
        </p:nvSpPr>
        <p:spPr>
          <a:xfrm>
            <a:off x="6800259" y="2959745"/>
            <a:ext cx="234284" cy="224135"/>
          </a:xfrm>
          <a:prstGeom prst="ellipse">
            <a:avLst/>
          </a:prstGeom>
          <a:solidFill>
            <a:srgbClr val="92865B"/>
          </a:solidFill>
          <a:ln>
            <a:noFill/>
          </a:ln>
          <a:effectLst>
            <a:softEdge rad="5080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ill Sans Light"/>
              <a:cs typeface="Gill Sans Light"/>
            </a:endParaRPr>
          </a:p>
        </p:txBody>
      </p:sp>
      <p:sp>
        <p:nvSpPr>
          <p:cNvPr id="82" name="Oval 81"/>
          <p:cNvSpPr/>
          <p:nvPr/>
        </p:nvSpPr>
        <p:spPr>
          <a:xfrm>
            <a:off x="6800259" y="4101803"/>
            <a:ext cx="234284" cy="224135"/>
          </a:xfrm>
          <a:prstGeom prst="ellipse">
            <a:avLst/>
          </a:prstGeom>
          <a:solidFill>
            <a:srgbClr val="8C8657"/>
          </a:solidFill>
          <a:ln>
            <a:noFill/>
          </a:ln>
          <a:effectLst>
            <a:softEdge rad="2540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ill Sans Light"/>
              <a:cs typeface="Gill Sans Light"/>
            </a:endParaRPr>
          </a:p>
        </p:txBody>
      </p:sp>
      <p:sp>
        <p:nvSpPr>
          <p:cNvPr id="83" name="Oval 82"/>
          <p:cNvSpPr/>
          <p:nvPr/>
        </p:nvSpPr>
        <p:spPr>
          <a:xfrm>
            <a:off x="6494600" y="4352191"/>
            <a:ext cx="234284" cy="224135"/>
          </a:xfrm>
          <a:prstGeom prst="ellipse">
            <a:avLst/>
          </a:prstGeom>
          <a:solidFill>
            <a:srgbClr val="B08E6E"/>
          </a:solidFill>
          <a:ln>
            <a:noFill/>
          </a:ln>
          <a:effectLst>
            <a:softEdge rad="2540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ill Sans Light"/>
              <a:cs typeface="Gill Sans Light"/>
            </a:endParaRPr>
          </a:p>
        </p:txBody>
      </p:sp>
      <p:sp>
        <p:nvSpPr>
          <p:cNvPr id="84" name="Oval 83"/>
          <p:cNvSpPr/>
          <p:nvPr/>
        </p:nvSpPr>
        <p:spPr>
          <a:xfrm>
            <a:off x="6087977" y="2465917"/>
            <a:ext cx="307531" cy="382694"/>
          </a:xfrm>
          <a:prstGeom prst="ellipse">
            <a:avLst/>
          </a:prstGeom>
          <a:solidFill>
            <a:srgbClr val="A1C797"/>
          </a:solidFill>
          <a:ln>
            <a:noFill/>
          </a:ln>
          <a:effectLst>
            <a:softEdge rad="2540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ill Sans Light"/>
              <a:cs typeface="Gill Sans Light"/>
            </a:endParaRPr>
          </a:p>
        </p:txBody>
      </p:sp>
      <p:sp>
        <p:nvSpPr>
          <p:cNvPr id="85" name="Oval 84"/>
          <p:cNvSpPr/>
          <p:nvPr/>
        </p:nvSpPr>
        <p:spPr>
          <a:xfrm>
            <a:off x="7141523" y="4381282"/>
            <a:ext cx="234284" cy="224135"/>
          </a:xfrm>
          <a:prstGeom prst="ellipse">
            <a:avLst/>
          </a:prstGeom>
          <a:solidFill>
            <a:srgbClr val="92A16F"/>
          </a:solidFill>
          <a:ln>
            <a:noFill/>
          </a:ln>
          <a:effectLst>
            <a:softEdge rad="2540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ill Sans Light"/>
              <a:cs typeface="Gill Sans Light"/>
            </a:endParaRPr>
          </a:p>
        </p:txBody>
      </p:sp>
      <p:sp>
        <p:nvSpPr>
          <p:cNvPr id="86" name="Oval 85"/>
          <p:cNvSpPr/>
          <p:nvPr/>
        </p:nvSpPr>
        <p:spPr>
          <a:xfrm>
            <a:off x="7634475" y="2439809"/>
            <a:ext cx="338296" cy="369332"/>
          </a:xfrm>
          <a:prstGeom prst="ellipse">
            <a:avLst/>
          </a:prstGeom>
          <a:solidFill>
            <a:srgbClr val="ED9999"/>
          </a:solidFill>
          <a:ln>
            <a:noFill/>
          </a:ln>
          <a:effectLst>
            <a:softEdge rad="2540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ill Sans Light"/>
              <a:cs typeface="Gill Sans Light"/>
            </a:endParaRPr>
          </a:p>
        </p:txBody>
      </p:sp>
      <p:sp>
        <p:nvSpPr>
          <p:cNvPr id="87" name="Oval 86"/>
          <p:cNvSpPr/>
          <p:nvPr/>
        </p:nvSpPr>
        <p:spPr>
          <a:xfrm>
            <a:off x="6773334" y="4882474"/>
            <a:ext cx="234284" cy="224135"/>
          </a:xfrm>
          <a:prstGeom prst="ellipse">
            <a:avLst/>
          </a:prstGeom>
          <a:solidFill>
            <a:srgbClr val="B8B997"/>
          </a:solidFill>
          <a:ln>
            <a:noFill/>
          </a:ln>
          <a:effectLst>
            <a:softEdge rad="2540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ill Sans Light"/>
              <a:cs typeface="Gill Sans Light"/>
            </a:endParaRPr>
          </a:p>
        </p:txBody>
      </p:sp>
      <p:sp>
        <p:nvSpPr>
          <p:cNvPr id="88" name="Oval 87"/>
          <p:cNvSpPr/>
          <p:nvPr/>
        </p:nvSpPr>
        <p:spPr>
          <a:xfrm>
            <a:off x="7732567" y="4128056"/>
            <a:ext cx="234284" cy="224135"/>
          </a:xfrm>
          <a:prstGeom prst="ellipse">
            <a:avLst/>
          </a:prstGeom>
          <a:solidFill>
            <a:srgbClr val="6076B7"/>
          </a:solidFill>
          <a:ln>
            <a:noFill/>
          </a:ln>
          <a:effectLst>
            <a:softEdge rad="2540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ill Sans Light"/>
              <a:cs typeface="Gill Sans Light"/>
            </a:endParaRPr>
          </a:p>
        </p:txBody>
      </p:sp>
      <p:sp>
        <p:nvSpPr>
          <p:cNvPr id="89" name="Oval 88"/>
          <p:cNvSpPr/>
          <p:nvPr/>
        </p:nvSpPr>
        <p:spPr>
          <a:xfrm>
            <a:off x="7868759" y="3202504"/>
            <a:ext cx="168225" cy="186035"/>
          </a:xfrm>
          <a:prstGeom prst="ellipse">
            <a:avLst/>
          </a:prstGeom>
          <a:solidFill>
            <a:srgbClr val="8B5EB6"/>
          </a:solidFill>
          <a:ln>
            <a:noFill/>
          </a:ln>
          <a:effectLst>
            <a:softEdge rad="2540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ill Sans Light"/>
              <a:cs typeface="Gill Sans Light"/>
            </a:endParaRPr>
          </a:p>
        </p:txBody>
      </p:sp>
      <p:sp>
        <p:nvSpPr>
          <p:cNvPr id="90" name="Oval 89"/>
          <p:cNvSpPr/>
          <p:nvPr/>
        </p:nvSpPr>
        <p:spPr>
          <a:xfrm>
            <a:off x="8336420" y="3282812"/>
            <a:ext cx="291113" cy="407432"/>
          </a:xfrm>
          <a:prstGeom prst="ellipse">
            <a:avLst/>
          </a:prstGeom>
          <a:solidFill>
            <a:srgbClr val="9798FC"/>
          </a:solidFill>
          <a:ln>
            <a:noFill/>
          </a:ln>
          <a:effectLst>
            <a:softEdge rad="2540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ill Sans Light"/>
              <a:cs typeface="Gill Sans Light"/>
            </a:endParaRPr>
          </a:p>
        </p:txBody>
      </p:sp>
      <p:sp>
        <p:nvSpPr>
          <p:cNvPr id="91" name="Oval 90"/>
          <p:cNvSpPr/>
          <p:nvPr/>
        </p:nvSpPr>
        <p:spPr>
          <a:xfrm>
            <a:off x="7472278" y="3508336"/>
            <a:ext cx="234284" cy="224135"/>
          </a:xfrm>
          <a:prstGeom prst="ellipse">
            <a:avLst/>
          </a:prstGeom>
          <a:solidFill>
            <a:srgbClr val="58528C"/>
          </a:solidFill>
          <a:ln>
            <a:noFill/>
          </a:ln>
          <a:effectLst>
            <a:softEdge rad="2540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ill Sans Light"/>
              <a:cs typeface="Gill Sans Light"/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4745272" y="2481539"/>
            <a:ext cx="694563" cy="369332"/>
          </a:xfrm>
          <a:prstGeom prst="rect">
            <a:avLst/>
          </a:prstGeom>
          <a:noFill/>
          <a:effectLst>
            <a:outerShdw blurRad="25400" dist="25400" dir="2700000">
              <a:srgbClr val="FFFE9A"/>
            </a:outerShdw>
          </a:effectLst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Gill Sans Light"/>
                <a:cs typeface="Gill Sans Light"/>
              </a:rPr>
              <a:t>2011</a:t>
            </a:r>
            <a:endParaRPr lang="en-US" dirty="0">
              <a:latin typeface="Gill Sans Light"/>
              <a:cs typeface="Gill Sans Light"/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6045893" y="2730309"/>
            <a:ext cx="22447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Gill Sans Light"/>
                <a:cs typeface="Gill Sans Light"/>
              </a:rPr>
              <a:t>	      0		  </a:t>
            </a:r>
            <a:endParaRPr lang="en-US" dirty="0">
              <a:latin typeface="Gill Sans Light"/>
              <a:cs typeface="Gill Sans Light"/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5819188" y="2976875"/>
            <a:ext cx="3179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Gill Sans Light"/>
                <a:cs typeface="Gill Sans Light"/>
              </a:rPr>
              <a:t>0</a:t>
            </a:r>
            <a:endParaRPr lang="en-US" dirty="0">
              <a:latin typeface="Gill Sans Light"/>
              <a:cs typeface="Gill Sans Light"/>
            </a:endParaRPr>
          </a:p>
        </p:txBody>
      </p:sp>
      <p:sp>
        <p:nvSpPr>
          <p:cNvPr id="95" name="TextBox 94"/>
          <p:cNvSpPr txBox="1"/>
          <p:nvPr/>
        </p:nvSpPr>
        <p:spPr>
          <a:xfrm>
            <a:off x="7289356" y="3418173"/>
            <a:ext cx="3179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Gill Sans Light"/>
                <a:cs typeface="Gill Sans Light"/>
              </a:rPr>
              <a:t>0</a:t>
            </a:r>
            <a:endParaRPr lang="en-US" dirty="0">
              <a:latin typeface="Gill Sans Light"/>
              <a:cs typeface="Gill Sans Light"/>
            </a:endParaRPr>
          </a:p>
        </p:txBody>
      </p:sp>
      <p:sp>
        <p:nvSpPr>
          <p:cNvPr id="96" name="TextBox 95"/>
          <p:cNvSpPr txBox="1"/>
          <p:nvPr/>
        </p:nvSpPr>
        <p:spPr>
          <a:xfrm>
            <a:off x="7628466" y="4013009"/>
            <a:ext cx="3179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Gill Sans Light"/>
                <a:cs typeface="Gill Sans Light"/>
              </a:rPr>
              <a:t>0</a:t>
            </a:r>
            <a:endParaRPr lang="en-US" dirty="0">
              <a:latin typeface="Gill Sans Light"/>
              <a:cs typeface="Gill Sans Light"/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5865754" y="3935777"/>
            <a:ext cx="3179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Gill Sans Light"/>
                <a:cs typeface="Gill Sans Light"/>
              </a:rPr>
              <a:t>0</a:t>
            </a:r>
            <a:endParaRPr lang="en-US" dirty="0">
              <a:latin typeface="Gill Sans Light"/>
              <a:cs typeface="Gill Sans Light"/>
            </a:endParaRPr>
          </a:p>
        </p:txBody>
      </p:sp>
      <p:sp>
        <p:nvSpPr>
          <p:cNvPr id="98" name="TextBox 97"/>
          <p:cNvSpPr txBox="1"/>
          <p:nvPr/>
        </p:nvSpPr>
        <p:spPr>
          <a:xfrm>
            <a:off x="6374956" y="4278108"/>
            <a:ext cx="3179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Gill Sans Light"/>
                <a:cs typeface="Gill Sans Light"/>
              </a:rPr>
              <a:t>0</a:t>
            </a:r>
            <a:endParaRPr lang="en-US" dirty="0">
              <a:latin typeface="Gill Sans Light"/>
              <a:cs typeface="Gill Sans Light"/>
            </a:endParaRPr>
          </a:p>
        </p:txBody>
      </p:sp>
      <p:sp>
        <p:nvSpPr>
          <p:cNvPr id="99" name="TextBox 98"/>
          <p:cNvSpPr txBox="1"/>
          <p:nvPr/>
        </p:nvSpPr>
        <p:spPr>
          <a:xfrm>
            <a:off x="6738579" y="4657507"/>
            <a:ext cx="3179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Gill Sans Light"/>
                <a:cs typeface="Gill Sans Light"/>
              </a:rPr>
              <a:t>0</a:t>
            </a:r>
            <a:endParaRPr lang="en-US" dirty="0">
              <a:latin typeface="Gill Sans Light"/>
              <a:cs typeface="Gill Sans Light"/>
            </a:endParaRPr>
          </a:p>
        </p:txBody>
      </p:sp>
      <p:sp>
        <p:nvSpPr>
          <p:cNvPr id="100" name="TextBox 99"/>
          <p:cNvSpPr txBox="1"/>
          <p:nvPr/>
        </p:nvSpPr>
        <p:spPr>
          <a:xfrm>
            <a:off x="7090389" y="4286575"/>
            <a:ext cx="3179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Gill Sans Light"/>
                <a:cs typeface="Gill Sans Light"/>
              </a:rPr>
              <a:t>0</a:t>
            </a:r>
            <a:endParaRPr lang="en-US" dirty="0">
              <a:latin typeface="Gill Sans Light"/>
              <a:cs typeface="Gill Sans Light"/>
            </a:endParaRPr>
          </a:p>
        </p:txBody>
      </p:sp>
      <p:sp>
        <p:nvSpPr>
          <p:cNvPr id="101" name="TextBox 100"/>
          <p:cNvSpPr txBox="1"/>
          <p:nvPr/>
        </p:nvSpPr>
        <p:spPr>
          <a:xfrm>
            <a:off x="6738579" y="3880639"/>
            <a:ext cx="520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Gill Sans Light"/>
                <a:cs typeface="Gill Sans Light"/>
              </a:rPr>
              <a:t>4</a:t>
            </a:r>
            <a:endParaRPr lang="en-US" dirty="0">
              <a:latin typeface="Gill Sans Light"/>
              <a:cs typeface="Gill Sans Light"/>
            </a:endParaRPr>
          </a:p>
        </p:txBody>
      </p:sp>
      <p:sp>
        <p:nvSpPr>
          <p:cNvPr id="102" name="TextBox 101"/>
          <p:cNvSpPr txBox="1"/>
          <p:nvPr/>
        </p:nvSpPr>
        <p:spPr>
          <a:xfrm>
            <a:off x="6229572" y="3384412"/>
            <a:ext cx="520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Gill Sans Light"/>
                <a:cs typeface="Gill Sans Light"/>
              </a:rPr>
              <a:t>1</a:t>
            </a:r>
            <a:endParaRPr lang="en-US" dirty="0">
              <a:latin typeface="Gill Sans Light"/>
              <a:cs typeface="Gill Sans Light"/>
            </a:endParaRPr>
          </a:p>
        </p:txBody>
      </p:sp>
      <p:sp>
        <p:nvSpPr>
          <p:cNvPr id="103" name="TextBox 102"/>
          <p:cNvSpPr txBox="1"/>
          <p:nvPr/>
        </p:nvSpPr>
        <p:spPr>
          <a:xfrm>
            <a:off x="5147982" y="3230874"/>
            <a:ext cx="4996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Gill Sans Light"/>
                <a:cs typeface="Gill Sans Light"/>
              </a:rPr>
              <a:t>2</a:t>
            </a:r>
            <a:endParaRPr lang="en-US" dirty="0">
              <a:latin typeface="Gill Sans Light"/>
              <a:cs typeface="Gill Sans Light"/>
            </a:endParaRPr>
          </a:p>
        </p:txBody>
      </p:sp>
      <p:sp>
        <p:nvSpPr>
          <p:cNvPr id="104" name="TextBox 103"/>
          <p:cNvSpPr txBox="1"/>
          <p:nvPr/>
        </p:nvSpPr>
        <p:spPr>
          <a:xfrm>
            <a:off x="8187193" y="3256274"/>
            <a:ext cx="4996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Gill Sans Light"/>
                <a:cs typeface="Gill Sans Light"/>
              </a:rPr>
              <a:t>2</a:t>
            </a:r>
            <a:endParaRPr lang="en-US" dirty="0">
              <a:latin typeface="Gill Sans Light"/>
              <a:cs typeface="Gill Sans Light"/>
            </a:endParaRPr>
          </a:p>
        </p:txBody>
      </p:sp>
      <p:sp>
        <p:nvSpPr>
          <p:cNvPr id="105" name="TextBox 104"/>
          <p:cNvSpPr txBox="1"/>
          <p:nvPr/>
        </p:nvSpPr>
        <p:spPr>
          <a:xfrm>
            <a:off x="7528761" y="2386377"/>
            <a:ext cx="3179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Gill Sans Light"/>
                <a:cs typeface="Gill Sans Light"/>
              </a:rPr>
              <a:t>0</a:t>
            </a:r>
            <a:endParaRPr lang="en-US" dirty="0">
              <a:latin typeface="Gill Sans Light"/>
              <a:cs typeface="Gill Sans Light"/>
            </a:endParaRPr>
          </a:p>
        </p:txBody>
      </p:sp>
      <p:sp>
        <p:nvSpPr>
          <p:cNvPr id="106" name="TextBox 105"/>
          <p:cNvSpPr txBox="1"/>
          <p:nvPr/>
        </p:nvSpPr>
        <p:spPr>
          <a:xfrm>
            <a:off x="6057826" y="2420243"/>
            <a:ext cx="4996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Gill Sans Light"/>
                <a:cs typeface="Gill Sans Light"/>
              </a:rPr>
              <a:t>2</a:t>
            </a:r>
            <a:endParaRPr lang="en-US" dirty="0">
              <a:latin typeface="Gill Sans Light"/>
              <a:cs typeface="Gill Sans Light"/>
            </a:endParaRPr>
          </a:p>
        </p:txBody>
      </p:sp>
      <p:sp>
        <p:nvSpPr>
          <p:cNvPr id="107" name="TextBox 106"/>
          <p:cNvSpPr txBox="1"/>
          <p:nvPr/>
        </p:nvSpPr>
        <p:spPr>
          <a:xfrm>
            <a:off x="7734744" y="2955813"/>
            <a:ext cx="3179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Gill Sans Light"/>
                <a:cs typeface="Gill Sans Light"/>
              </a:rPr>
              <a:t>0</a:t>
            </a:r>
            <a:endParaRPr lang="en-US" dirty="0">
              <a:latin typeface="Gill Sans Light"/>
              <a:cs typeface="Gill Sans Light"/>
            </a:endParaRPr>
          </a:p>
        </p:txBody>
      </p:sp>
      <p:sp>
        <p:nvSpPr>
          <p:cNvPr id="108" name="Rectangle 107"/>
          <p:cNvSpPr/>
          <p:nvPr/>
        </p:nvSpPr>
        <p:spPr>
          <a:xfrm>
            <a:off x="414870" y="2006600"/>
            <a:ext cx="4047064" cy="3699933"/>
          </a:xfrm>
          <a:prstGeom prst="rect">
            <a:avLst/>
          </a:prstGeom>
          <a:noFill/>
          <a:ln w="57150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ill Sans Light"/>
              <a:cs typeface="Gill Sans Light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1680381" y="5491848"/>
            <a:ext cx="6639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Gill Sans Light"/>
                <a:cs typeface="Gill Sans Light"/>
              </a:rPr>
              <a:t>Total OTUs = 43						        Total OTUs = 11   </a:t>
            </a:r>
            <a:endParaRPr lang="en-US" dirty="0">
              <a:latin typeface="Gill Sans Light"/>
              <a:cs typeface="Gill Sans Light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308738" y="2539495"/>
            <a:ext cx="694563" cy="369332"/>
          </a:xfrm>
          <a:prstGeom prst="rect">
            <a:avLst/>
          </a:prstGeom>
          <a:noFill/>
          <a:effectLst>
            <a:outerShdw blurRad="25400" dist="25400" dir="2700000">
              <a:srgbClr val="FFFE9A"/>
            </a:outerShdw>
          </a:effectLst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Gill Sans Light"/>
                <a:cs typeface="Gill Sans Light"/>
              </a:rPr>
              <a:t>2011</a:t>
            </a:r>
            <a:endParaRPr lang="en-US" dirty="0">
              <a:latin typeface="Gill Sans Light"/>
              <a:cs typeface="Gill Sans Light"/>
            </a:endParaRPr>
          </a:p>
        </p:txBody>
      </p:sp>
      <p:sp>
        <p:nvSpPr>
          <p:cNvPr id="109" name="Rectangle 108"/>
          <p:cNvSpPr/>
          <p:nvPr/>
        </p:nvSpPr>
        <p:spPr>
          <a:xfrm>
            <a:off x="6375398" y="2184408"/>
            <a:ext cx="1087967" cy="97367"/>
          </a:xfrm>
          <a:prstGeom prst="rect">
            <a:avLst/>
          </a:prstGeom>
          <a:solidFill>
            <a:schemeClr val="bg1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ill Sans Light"/>
              <a:cs typeface="Gill Sans Light"/>
            </a:endParaRPr>
          </a:p>
        </p:txBody>
      </p:sp>
      <p:sp>
        <p:nvSpPr>
          <p:cNvPr id="110" name="TextBox 109"/>
          <p:cNvSpPr txBox="1"/>
          <p:nvPr/>
        </p:nvSpPr>
        <p:spPr>
          <a:xfrm>
            <a:off x="7831369" y="1965875"/>
            <a:ext cx="694563" cy="369332"/>
          </a:xfrm>
          <a:prstGeom prst="rect">
            <a:avLst/>
          </a:prstGeom>
          <a:noFill/>
          <a:effectLst>
            <a:outerShdw blurRad="25400" dist="25400" dir="2700000">
              <a:srgbClr val="ED9999"/>
            </a:outerShdw>
          </a:effectLst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Gill Sans Light"/>
                <a:cs typeface="Gill Sans Light"/>
              </a:rPr>
              <a:t>2008</a:t>
            </a:r>
            <a:endParaRPr lang="en-US" dirty="0">
              <a:latin typeface="Gill Sans Light"/>
              <a:cs typeface="Gill Sans Light"/>
            </a:endParaRPr>
          </a:p>
        </p:txBody>
      </p:sp>
      <p:sp>
        <p:nvSpPr>
          <p:cNvPr id="112" name="TextBox 111"/>
          <p:cNvSpPr txBox="1"/>
          <p:nvPr/>
        </p:nvSpPr>
        <p:spPr>
          <a:xfrm>
            <a:off x="5342169" y="1965875"/>
            <a:ext cx="694563" cy="369332"/>
          </a:xfrm>
          <a:prstGeom prst="rect">
            <a:avLst/>
          </a:prstGeom>
          <a:noFill/>
          <a:effectLst>
            <a:outerShdw blurRad="25400" dist="25400" dir="2700000">
              <a:srgbClr val="A1C797"/>
            </a:outerShdw>
          </a:effectLst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Gill Sans Light"/>
                <a:cs typeface="Gill Sans Light"/>
              </a:rPr>
              <a:t>2009</a:t>
            </a:r>
            <a:endParaRPr lang="en-US" dirty="0">
              <a:latin typeface="Gill Sans Light"/>
              <a:cs typeface="Gill Sans Ligh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yrB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3"/>
              <a:stretch>
                <a:fillRect/>
              </a:stretch>
            </p:blipFill>
          </mc:Choice>
          <mc:Fallback>
            <p:blipFill>
              <a:blip r:embed="rId4"/>
              <a:stretch>
                <a:fillRect/>
              </a:stretch>
            </p:blipFill>
          </mc:Fallback>
        </mc:AlternateContent>
        <p:spPr>
          <a:xfrm>
            <a:off x="9935" y="308259"/>
            <a:ext cx="9144000" cy="16002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810137" y="598824"/>
            <a:ext cx="18068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Gill Sans Light"/>
                <a:cs typeface="Gill Sans Light"/>
              </a:rPr>
              <a:t>gyrB</a:t>
            </a:r>
            <a:endParaRPr lang="en-US" sz="2400" dirty="0">
              <a:latin typeface="Gill Sans Light"/>
              <a:cs typeface="Gill Sans Light"/>
            </a:endParaRPr>
          </a:p>
        </p:txBody>
      </p:sp>
      <p:pic>
        <p:nvPicPr>
          <p:cNvPr id="6" name="Picture 5" descr="mdh colored tree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5"/>
              <a:stretch>
                <a:fillRect/>
              </a:stretch>
            </p:blipFill>
          </mc:Choice>
          <mc:Fallback>
            <p:blipFill>
              <a:blip r:embed="rId6"/>
              <a:stretch>
                <a:fillRect/>
              </a:stretch>
            </p:blipFill>
          </mc:Fallback>
        </mc:AlternateContent>
        <p:spPr>
          <a:xfrm>
            <a:off x="23447" y="2003029"/>
            <a:ext cx="9144000" cy="238125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810137" y="2756034"/>
            <a:ext cx="18068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Gill Sans Light"/>
                <a:cs typeface="Gill Sans Light"/>
              </a:rPr>
              <a:t>mdh</a:t>
            </a:r>
            <a:endParaRPr lang="en-US" sz="2400" dirty="0">
              <a:latin typeface="Gill Sans Light"/>
              <a:cs typeface="Gill Sans Light"/>
            </a:endParaRPr>
          </a:p>
        </p:txBody>
      </p:sp>
      <p:pic>
        <p:nvPicPr>
          <p:cNvPr id="8" name="Picture 7" descr="recA colored tree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7"/>
              <a:stretch>
                <a:fillRect/>
              </a:stretch>
            </p:blipFill>
          </mc:Choice>
          <mc:Fallback>
            <p:blipFill>
              <a:blip r:embed="rId8"/>
              <a:stretch>
                <a:fillRect/>
              </a:stretch>
            </p:blipFill>
          </mc:Fallback>
        </mc:AlternateContent>
        <p:spPr>
          <a:xfrm>
            <a:off x="0" y="4644863"/>
            <a:ext cx="9144000" cy="195262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810137" y="4644863"/>
            <a:ext cx="18068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Gill Sans Light"/>
                <a:cs typeface="Gill Sans Light"/>
              </a:rPr>
              <a:t>recA</a:t>
            </a:r>
            <a:endParaRPr lang="en-US" sz="2400" dirty="0">
              <a:latin typeface="Gill Sans Light"/>
              <a:cs typeface="Gill Sans Ligh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749530" y="1898378"/>
            <a:ext cx="19116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79646"/>
                </a:solidFill>
                <a:latin typeface="Gill Sans Light"/>
                <a:cs typeface="Gill Sans Light"/>
              </a:rPr>
              <a:t>California</a:t>
            </a:r>
          </a:p>
          <a:p>
            <a:endParaRPr lang="en-US" sz="2400" dirty="0">
              <a:latin typeface="Gill Sans Light"/>
              <a:cs typeface="Gill Sans Ligh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238730" y="1891343"/>
            <a:ext cx="19116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648FF"/>
                </a:solidFill>
                <a:latin typeface="Gill Sans Light"/>
                <a:cs typeface="Gill Sans Light"/>
              </a:rPr>
              <a:t>New Zealand</a:t>
            </a:r>
          </a:p>
          <a:p>
            <a:endParaRPr lang="en-US" sz="2400" dirty="0">
              <a:latin typeface="Gill Sans Light"/>
              <a:cs typeface="Gill Sans Ligh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403600" y="4100156"/>
            <a:ext cx="57404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6600"/>
                </a:solidFill>
                <a:latin typeface="Gill Sans Light"/>
                <a:cs typeface="Gill Sans Light"/>
              </a:rPr>
              <a:t>California			</a:t>
            </a:r>
            <a:r>
              <a:rPr lang="en-US" sz="3200" dirty="0" smtClean="0">
                <a:solidFill>
                  <a:srgbClr val="3366FF"/>
                </a:solidFill>
                <a:latin typeface="Gill Sans Light"/>
                <a:cs typeface="Gill Sans Light"/>
              </a:rPr>
              <a:t>New Zealand</a:t>
            </a:r>
            <a:endParaRPr lang="en-US" sz="3200" dirty="0">
              <a:solidFill>
                <a:srgbClr val="3366FF"/>
              </a:solidFill>
              <a:latin typeface="Gill Sans Light"/>
              <a:cs typeface="Gill Sans Light"/>
            </a:endParaRPr>
          </a:p>
        </p:txBody>
      </p:sp>
      <p:pic>
        <p:nvPicPr>
          <p:cNvPr id="7" name="Picture 6" descr="CANZ_Final_W_Color.pdf"/>
          <p:cNvPicPr>
            <a:picLocks noChangeAspect="1"/>
          </p:cNvPicPr>
          <p:nvPr/>
        </p:nvPicPr>
        <mc:AlternateContent xmlns:ma="http://schemas.microsoft.com/office/mac/drawingml/2008/main">
          <mc:Choice Requires="ma">
            <p:blipFill>
              <a:blip r:embed="rId2"/>
              <a:stretch>
                <a:fillRect/>
              </a:stretch>
            </p:blipFill>
          </mc:Choice>
          <mc:Fallback xmlns:ma="http://schemas.microsoft.com/office/mac/drawingml/2008/main" xmlns=""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3496890" y="-1397000"/>
            <a:ext cx="2129209" cy="8788400"/>
          </a:xfrm>
          <a:prstGeom prst="rect">
            <a:avLst/>
          </a:prstGeom>
          <a:scene3d>
            <a:camera prst="orthographicFront">
              <a:rot lat="0" lon="0" rev="16200000"/>
            </a:camera>
            <a:lightRig rig="threePt" dir="t"/>
          </a:scene3d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en-US" sz="3600" smtClean="0">
                <a:latin typeface="Gill Sans Light"/>
                <a:cs typeface="Gill Sans Light"/>
              </a:rPr>
              <a:t>Concatenated Housekeeping </a:t>
            </a:r>
            <a:r>
              <a:rPr lang="en-US" sz="3600" dirty="0" smtClean="0">
                <a:latin typeface="Gill Sans Light"/>
                <a:cs typeface="Gill Sans Light"/>
              </a:rPr>
              <a:t>by Location</a:t>
            </a:r>
            <a:endParaRPr lang="en-US" sz="3600" dirty="0">
              <a:latin typeface="Gill Sans Light"/>
              <a:cs typeface="Gill Sans Ligh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A_only_year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6527800" y="381000"/>
            <a:ext cx="2292099" cy="6377127"/>
          </a:xfrm>
          <a:prstGeom prst="rect">
            <a:avLst/>
          </a:prstGeom>
        </p:spPr>
      </p:pic>
      <p:pic>
        <p:nvPicPr>
          <p:cNvPr id="8" name="Picture 7" descr="CA_only_HvsP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4"/>
              <a:stretch>
                <a:fillRect/>
              </a:stretch>
            </p:blipFill>
          </mc:Choice>
          <mc:Fallback>
            <p:blipFill>
              <a:blip r:embed="rId5"/>
              <a:stretch>
                <a:fillRect/>
              </a:stretch>
            </p:blipFill>
          </mc:Fallback>
        </mc:AlternateContent>
        <p:spPr>
          <a:xfrm>
            <a:off x="558800" y="379273"/>
            <a:ext cx="2311400" cy="644062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90500" y="1816100"/>
            <a:ext cx="1624062" cy="1200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00"/>
                </a:solidFill>
                <a:latin typeface="Gill Sans Light"/>
                <a:cs typeface="Gill Sans Light"/>
              </a:rPr>
              <a:t>Location</a:t>
            </a:r>
          </a:p>
          <a:p>
            <a:r>
              <a:rPr lang="en-US" sz="2400" dirty="0" smtClean="0">
                <a:solidFill>
                  <a:srgbClr val="FB004A"/>
                </a:solidFill>
                <a:latin typeface="Gill Sans Light"/>
                <a:cs typeface="Gill Sans Light"/>
              </a:rPr>
              <a:t>Hopkins</a:t>
            </a:r>
          </a:p>
          <a:p>
            <a:r>
              <a:rPr lang="en-US" sz="2400" dirty="0" smtClean="0">
                <a:solidFill>
                  <a:srgbClr val="28FF8A"/>
                </a:solidFill>
                <a:latin typeface="Gill Sans Light"/>
                <a:cs typeface="Gill Sans Light"/>
              </a:rPr>
              <a:t>Point Lobos</a:t>
            </a:r>
            <a:endParaRPr lang="en-US" sz="2400" dirty="0">
              <a:solidFill>
                <a:srgbClr val="28FF8A"/>
              </a:solidFill>
              <a:latin typeface="Gill Sans Light"/>
              <a:cs typeface="Gill Sans Ligh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533900" y="1816100"/>
            <a:ext cx="800219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Gill Sans Light"/>
                <a:cs typeface="Gill Sans Light"/>
              </a:rPr>
              <a:t>Year</a:t>
            </a:r>
          </a:p>
          <a:p>
            <a:r>
              <a:rPr lang="en-US" sz="2400" dirty="0" smtClean="0">
                <a:solidFill>
                  <a:srgbClr val="FC2F17"/>
                </a:solidFill>
                <a:latin typeface="Gill Sans Light"/>
                <a:cs typeface="Gill Sans Light"/>
              </a:rPr>
              <a:t>2007</a:t>
            </a:r>
          </a:p>
          <a:p>
            <a:r>
              <a:rPr lang="en-US" sz="2400" dirty="0" smtClean="0">
                <a:solidFill>
                  <a:srgbClr val="FEA150"/>
                </a:solidFill>
                <a:latin typeface="Gill Sans Light"/>
                <a:cs typeface="Gill Sans Light"/>
              </a:rPr>
              <a:t>2008</a:t>
            </a:r>
          </a:p>
          <a:p>
            <a:r>
              <a:rPr lang="en-US" sz="2400" dirty="0" smtClean="0">
                <a:solidFill>
                  <a:srgbClr val="38FF4A"/>
                </a:solidFill>
                <a:latin typeface="Gill Sans Light"/>
                <a:cs typeface="Gill Sans Light"/>
              </a:rPr>
              <a:t>2009</a:t>
            </a:r>
          </a:p>
          <a:p>
            <a:r>
              <a:rPr lang="en-US" sz="2400" dirty="0" smtClean="0">
                <a:solidFill>
                  <a:srgbClr val="232BFF"/>
                </a:solidFill>
                <a:latin typeface="Gill Sans Light"/>
                <a:cs typeface="Gill Sans Light"/>
              </a:rPr>
              <a:t>2010</a:t>
            </a:r>
          </a:p>
          <a:p>
            <a:r>
              <a:rPr lang="en-US" sz="2400" dirty="0" smtClean="0">
                <a:solidFill>
                  <a:srgbClr val="FB016E"/>
                </a:solidFill>
                <a:latin typeface="Gill Sans Light"/>
                <a:cs typeface="Gill Sans Light"/>
              </a:rPr>
              <a:t>2011</a:t>
            </a:r>
          </a:p>
          <a:p>
            <a:endParaRPr lang="en-US" sz="2400" dirty="0">
              <a:latin typeface="Gill Sans Light"/>
              <a:cs typeface="Gill Sans Ligh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193964" y="1816100"/>
            <a:ext cx="1560644" cy="1200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00"/>
                </a:solidFill>
                <a:latin typeface="Gill Sans Light"/>
                <a:cs typeface="Gill Sans Light"/>
              </a:rPr>
              <a:t>Association</a:t>
            </a:r>
          </a:p>
          <a:p>
            <a:r>
              <a:rPr lang="en-US" sz="2400" dirty="0" smtClean="0">
                <a:solidFill>
                  <a:srgbClr val="FC3722"/>
                </a:solidFill>
                <a:latin typeface="Gill Sans Light"/>
                <a:cs typeface="Gill Sans Light"/>
              </a:rPr>
              <a:t>Anemone</a:t>
            </a:r>
          </a:p>
          <a:p>
            <a:r>
              <a:rPr lang="en-US" sz="2400" dirty="0" smtClean="0">
                <a:solidFill>
                  <a:srgbClr val="62B4FE"/>
                </a:solidFill>
                <a:latin typeface="Gill Sans Light"/>
                <a:cs typeface="Gill Sans Light"/>
              </a:rPr>
              <a:t>Water</a:t>
            </a:r>
            <a:endParaRPr lang="en-US" sz="2400" dirty="0">
              <a:solidFill>
                <a:srgbClr val="62B4FE"/>
              </a:solidFill>
              <a:latin typeface="Gill Sans Light"/>
              <a:cs typeface="Gill Sans Light"/>
            </a:endParaRPr>
          </a:p>
        </p:txBody>
      </p:sp>
      <p:pic>
        <p:nvPicPr>
          <p:cNvPr id="13" name="Picture 12" descr="CA_AvsW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6"/>
              <a:stretch>
                <a:fillRect/>
              </a:stretch>
            </p:blipFill>
          </mc:Choice>
          <mc:Fallback>
            <p:blipFill>
              <a:blip r:embed="rId7"/>
              <a:stretch>
                <a:fillRect/>
              </a:stretch>
            </p:blipFill>
          </mc:Fallback>
        </mc:AlternateContent>
        <p:spPr>
          <a:xfrm>
            <a:off x="3746500" y="393700"/>
            <a:ext cx="2031999" cy="64262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8100" y="-38100"/>
            <a:ext cx="35394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Gill Sans Light"/>
                <a:cs typeface="Gill Sans Light"/>
              </a:rPr>
              <a:t>California Concatenated by:</a:t>
            </a:r>
            <a:endParaRPr lang="en-US" sz="2400" dirty="0">
              <a:latin typeface="Gill Sans Light"/>
              <a:cs typeface="Gill Sans Ligh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11686" y="206474"/>
            <a:ext cx="2518814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Gill Sans Light"/>
                <a:cs typeface="Gill Sans Light"/>
              </a:rPr>
              <a:t>Variable</a:t>
            </a:r>
          </a:p>
          <a:p>
            <a:r>
              <a:rPr lang="en-US" sz="3200" dirty="0" smtClean="0">
                <a:latin typeface="Gill Sans Light"/>
                <a:cs typeface="Gill Sans Light"/>
              </a:rPr>
              <a:t>Selection</a:t>
            </a:r>
          </a:p>
          <a:p>
            <a:endParaRPr lang="en-US" sz="3200" dirty="0" smtClean="0">
              <a:latin typeface="Gill Sans Light"/>
              <a:cs typeface="Gill Sans Light"/>
            </a:endParaRPr>
          </a:p>
          <a:p>
            <a:endParaRPr lang="en-US" sz="3200" dirty="0" smtClean="0">
              <a:latin typeface="Gill Sans Light"/>
              <a:cs typeface="Gill Sans Light"/>
            </a:endParaRPr>
          </a:p>
          <a:p>
            <a:r>
              <a:rPr lang="en-US" sz="3200" dirty="0" err="1" smtClean="0">
                <a:latin typeface="Gill Sans Light"/>
                <a:cs typeface="Gill Sans Light"/>
              </a:rPr>
              <a:t>ompK</a:t>
            </a:r>
            <a:r>
              <a:rPr lang="en-US" dirty="0" smtClean="0">
                <a:latin typeface="Gill Sans Light"/>
                <a:cs typeface="Gill Sans Light"/>
              </a:rPr>
              <a:t> </a:t>
            </a:r>
          </a:p>
          <a:p>
            <a:r>
              <a:rPr lang="en-US" dirty="0" smtClean="0">
                <a:latin typeface="Gill Sans Light"/>
                <a:cs typeface="Gill Sans Light"/>
              </a:rPr>
              <a:t>(2011 only)</a:t>
            </a:r>
          </a:p>
          <a:p>
            <a:endParaRPr lang="en-US" dirty="0" smtClean="0">
              <a:solidFill>
                <a:srgbClr val="FF0000"/>
              </a:solidFill>
              <a:latin typeface="Gill Sans Light"/>
              <a:cs typeface="Gill Sans Light"/>
            </a:endParaRPr>
          </a:p>
          <a:p>
            <a:r>
              <a:rPr lang="en-US" dirty="0" smtClean="0">
                <a:solidFill>
                  <a:srgbClr val="FF0000"/>
                </a:solidFill>
                <a:latin typeface="Gill Sans Light"/>
                <a:cs typeface="Gill Sans Light"/>
              </a:rPr>
              <a:t>Hopkins</a:t>
            </a:r>
          </a:p>
          <a:p>
            <a:r>
              <a:rPr lang="en-US" dirty="0" smtClean="0">
                <a:solidFill>
                  <a:srgbClr val="0000FF"/>
                </a:solidFill>
                <a:latin typeface="Gill Sans Light"/>
                <a:cs typeface="Gill Sans Light"/>
              </a:rPr>
              <a:t>Point Lobos</a:t>
            </a:r>
            <a:endParaRPr lang="en-US" dirty="0">
              <a:solidFill>
                <a:srgbClr val="0000FF"/>
              </a:solidFill>
              <a:latin typeface="Gill Sans Light"/>
              <a:cs typeface="Gill Sans Light"/>
            </a:endParaRPr>
          </a:p>
        </p:txBody>
      </p:sp>
      <p:pic>
        <p:nvPicPr>
          <p:cNvPr id="4" name="Picture 3" descr="ompK2colors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2497822" y="368053"/>
            <a:ext cx="5503178" cy="613177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uni_pca3dEpzIuEvcuGaEWcBPDK.eps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3"/>
              <a:stretch>
                <a:fillRect/>
              </a:stretch>
            </p:blipFill>
          </mc:Choice>
          <mc:Fallback>
            <p:blipFill>
              <a:blip r:embed="rId4"/>
              <a:stretch>
                <a:fillRect/>
              </a:stretch>
            </p:blipFill>
          </mc:Fallback>
        </mc:AlternateContent>
        <p:spPr>
          <a:xfrm>
            <a:off x="-9459" y="1690119"/>
            <a:ext cx="3180440" cy="3180440"/>
          </a:xfrm>
          <a:prstGeom prst="rect">
            <a:avLst/>
          </a:prstGeom>
        </p:spPr>
      </p:pic>
      <p:pic>
        <p:nvPicPr>
          <p:cNvPr id="5" name="Picture 4" descr="funi_pca6VeVUtGWG65YQaoDO7Ys.eps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5"/>
              <a:stretch>
                <a:fillRect/>
              </a:stretch>
            </p:blipFill>
          </mc:Choice>
          <mc:Fallback>
            <p:blipFill>
              <a:blip r:embed="rId6"/>
              <a:stretch>
                <a:fillRect/>
              </a:stretch>
            </p:blipFill>
          </mc:Fallback>
        </mc:AlternateContent>
        <p:spPr>
          <a:xfrm>
            <a:off x="5986121" y="1693654"/>
            <a:ext cx="3159884" cy="3159884"/>
          </a:xfrm>
          <a:prstGeom prst="rect">
            <a:avLst/>
          </a:prstGeom>
        </p:spPr>
      </p:pic>
      <p:pic>
        <p:nvPicPr>
          <p:cNvPr id="6" name="Picture 5" descr="funi_pcanF9F0ANAz7KfNVkH7Twk.eps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7"/>
              <a:stretch>
                <a:fillRect/>
              </a:stretch>
            </p:blipFill>
          </mc:Choice>
          <mc:Fallback>
            <p:blipFill>
              <a:blip r:embed="rId8"/>
              <a:stretch>
                <a:fillRect/>
              </a:stretch>
            </p:blipFill>
          </mc:Fallback>
        </mc:AlternateContent>
        <p:spPr>
          <a:xfrm>
            <a:off x="2980965" y="1680953"/>
            <a:ext cx="3189607" cy="318960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58021" y="2726462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Gill Sans Light"/>
                <a:cs typeface="Gill Sans Light"/>
              </a:rPr>
              <a:t>2009</a:t>
            </a:r>
            <a:endParaRPr lang="en-US" sz="1200" dirty="0">
              <a:latin typeface="Gill Sans Light"/>
              <a:cs typeface="Gill Sans Ligh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78827" y="3622225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Gill Sans Light"/>
                <a:cs typeface="Gill Sans Light"/>
              </a:rPr>
              <a:t>2007</a:t>
            </a:r>
            <a:endParaRPr lang="en-US" sz="1200" dirty="0">
              <a:latin typeface="Gill Sans Light"/>
              <a:cs typeface="Gill Sans Ligh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840437" y="2178431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Gill Sans Light"/>
                <a:cs typeface="Gill Sans Light"/>
              </a:rPr>
              <a:t>2008</a:t>
            </a:r>
            <a:endParaRPr lang="en-US" sz="1200" dirty="0">
              <a:latin typeface="Gill Sans Light"/>
              <a:cs typeface="Gill Sans Ligh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051167" y="4175858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Gill Sans Light"/>
                <a:cs typeface="Gill Sans Light"/>
              </a:rPr>
              <a:t>2011</a:t>
            </a:r>
            <a:endParaRPr lang="en-US" sz="1200" dirty="0">
              <a:latin typeface="Gill Sans Light"/>
              <a:cs typeface="Gill Sans Ligh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700660" y="3858428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Gill Sans Light"/>
                <a:cs typeface="Gill Sans Light"/>
              </a:rPr>
              <a:t>2011</a:t>
            </a:r>
            <a:endParaRPr lang="en-US" sz="1200" dirty="0">
              <a:latin typeface="Gill Sans Light"/>
              <a:cs typeface="Gill Sans Ligh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883857" y="3833723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Gill Sans Light"/>
                <a:cs typeface="Gill Sans Light"/>
              </a:rPr>
              <a:t>2007</a:t>
            </a:r>
            <a:endParaRPr lang="en-US" sz="1200" dirty="0">
              <a:latin typeface="Gill Sans Light"/>
              <a:cs typeface="Gill Sans Ligh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197313" y="2680409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Gill Sans Light"/>
                <a:cs typeface="Gill Sans Light"/>
              </a:rPr>
              <a:t>2009</a:t>
            </a:r>
            <a:endParaRPr lang="en-US" sz="1200" dirty="0">
              <a:latin typeface="Gill Sans Light"/>
              <a:cs typeface="Gill Sans Light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802369" y="2080727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Gill Sans Light"/>
                <a:cs typeface="Gill Sans Light"/>
              </a:rPr>
              <a:t>2009</a:t>
            </a:r>
            <a:endParaRPr lang="en-US" sz="1200" dirty="0">
              <a:latin typeface="Gill Sans Light"/>
              <a:cs typeface="Gill Sans Light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887869" y="2884045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Gill Sans Light"/>
                <a:cs typeface="Gill Sans Light"/>
              </a:rPr>
              <a:t>2007</a:t>
            </a:r>
            <a:endParaRPr lang="en-US" sz="1200" dirty="0">
              <a:latin typeface="Gill Sans Light"/>
              <a:cs typeface="Gill Sans Light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995079" y="3597884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Gill Sans Light"/>
                <a:cs typeface="Gill Sans Light"/>
              </a:rPr>
              <a:t>2011</a:t>
            </a:r>
            <a:endParaRPr lang="en-US" sz="1200" dirty="0">
              <a:latin typeface="Gill Sans Light"/>
              <a:cs typeface="Gill Sans Ligh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465864" y="4016011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Gill Sans Light"/>
                <a:cs typeface="Gill Sans Light"/>
              </a:rPr>
              <a:t>2011</a:t>
            </a:r>
            <a:endParaRPr lang="en-US" sz="1200" dirty="0">
              <a:latin typeface="Gill Sans Light"/>
              <a:cs typeface="Gill Sans Light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345125" y="2518354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Gill Sans Light"/>
                <a:cs typeface="Gill Sans Light"/>
              </a:rPr>
              <a:t>2011</a:t>
            </a:r>
            <a:endParaRPr lang="en-US" sz="1200" dirty="0">
              <a:latin typeface="Gill Sans Light"/>
              <a:cs typeface="Gill Sans Light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894709" y="2500122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Gill Sans Light"/>
                <a:cs typeface="Gill Sans Light"/>
              </a:rPr>
              <a:t>2007</a:t>
            </a:r>
            <a:endParaRPr lang="en-US" sz="1200" dirty="0">
              <a:latin typeface="Gill Sans Light"/>
              <a:cs typeface="Gill Sans Light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659672" y="1275652"/>
            <a:ext cx="41602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solidFill>
                  <a:srgbClr val="FF0000"/>
                </a:solidFill>
                <a:latin typeface="Wingdings"/>
                <a:ea typeface="Wingdings"/>
                <a:cs typeface="Wingdings"/>
              </a:rPr>
              <a:t></a:t>
            </a:r>
            <a:r>
              <a:rPr lang="en-US" dirty="0" smtClean="0">
                <a:solidFill>
                  <a:srgbClr val="FF0000"/>
                </a:solidFill>
                <a:latin typeface="Gill Sans Light"/>
                <a:cs typeface="Gill Sans Light"/>
              </a:rPr>
              <a:t> Water		</a:t>
            </a:r>
            <a:r>
              <a:rPr lang="en-US" sz="1400" baseline="30000" dirty="0" err="1" smtClean="0">
                <a:solidFill>
                  <a:srgbClr val="0000FF"/>
                </a:solidFill>
                <a:latin typeface="Wingdings"/>
                <a:ea typeface="Wingdings"/>
                <a:cs typeface="Wingdings"/>
              </a:rPr>
              <a:t></a:t>
            </a:r>
            <a:r>
              <a:rPr lang="en-US" dirty="0" smtClean="0">
                <a:solidFill>
                  <a:srgbClr val="0000FF"/>
                </a:solidFill>
                <a:latin typeface="Gill Sans Light"/>
                <a:cs typeface="Gill Sans Light"/>
              </a:rPr>
              <a:t> Anemone		</a:t>
            </a:r>
            <a:r>
              <a:rPr lang="en-US" dirty="0" err="1" smtClean="0">
                <a:solidFill>
                  <a:srgbClr val="117000"/>
                </a:solidFill>
                <a:latin typeface="Wingdings"/>
                <a:ea typeface="Wingdings"/>
                <a:cs typeface="Wingdings"/>
              </a:rPr>
              <a:t></a:t>
            </a:r>
            <a:r>
              <a:rPr lang="en-US" dirty="0" smtClean="0">
                <a:solidFill>
                  <a:srgbClr val="117000"/>
                </a:solidFill>
                <a:latin typeface="Gill Sans Light"/>
                <a:cs typeface="Gill Sans Light"/>
              </a:rPr>
              <a:t> NZ</a:t>
            </a:r>
            <a:endParaRPr lang="en-US" dirty="0">
              <a:solidFill>
                <a:srgbClr val="117000"/>
              </a:solidFill>
              <a:latin typeface="Gill Sans Light"/>
              <a:cs typeface="Gill Sans Light"/>
            </a:endParaRPr>
          </a:p>
        </p:txBody>
      </p:sp>
      <p:sp>
        <p:nvSpPr>
          <p:cNvPr id="25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en-US" sz="3600" dirty="0" smtClean="0">
                <a:latin typeface="Gill Sans Light"/>
                <a:cs typeface="Gill Sans Light"/>
              </a:rPr>
              <a:t>UNIFRAC</a:t>
            </a:r>
            <a:endParaRPr lang="en-US" sz="3600" dirty="0">
              <a:latin typeface="Gill Sans Light"/>
              <a:cs typeface="Gill Sans Light"/>
            </a:endParaRPr>
          </a:p>
        </p:txBody>
      </p:sp>
      <p:graphicFrame>
        <p:nvGraphicFramePr>
          <p:cNvPr id="26" name="Table 25"/>
          <p:cNvGraphicFramePr>
            <a:graphicFrameLocks noGrp="1"/>
          </p:cNvGraphicFramePr>
          <p:nvPr/>
        </p:nvGraphicFramePr>
        <p:xfrm>
          <a:off x="1498600" y="5118100"/>
          <a:ext cx="609600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/>
                <a:gridCol w="3048000"/>
              </a:tblGrid>
              <a:tr h="370840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ill Sans Light"/>
                          <a:ea typeface="+mn-ea"/>
                          <a:cs typeface="Gill Sans Light"/>
                        </a:rPr>
                        <a:t>Comparison</a:t>
                      </a:r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ill Sans Light"/>
                          <a:ea typeface="+mn-ea"/>
                          <a:cs typeface="Gill Sans Light"/>
                        </a:rPr>
                        <a:t> P-value</a:t>
                      </a:r>
                      <a:endParaRPr lang="en-US" b="0" i="0" dirty="0">
                        <a:latin typeface="Gill Sans Light"/>
                        <a:cs typeface="Gill Sans Light"/>
                      </a:endParaRPr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0" 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ill Sans Light"/>
                          <a:ea typeface="+mn-ea"/>
                          <a:cs typeface="Gill Sans Light"/>
                        </a:rPr>
                        <a:t>NZ </a:t>
                      </a:r>
                      <a:r>
                        <a:rPr kumimoji="0" lang="en-US" sz="18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ill Sans Light"/>
                          <a:ea typeface="+mn-ea"/>
                          <a:cs typeface="Gill Sans Light"/>
                        </a:rPr>
                        <a:t>vs</a:t>
                      </a:r>
                      <a:r>
                        <a:rPr kumimoji="0" 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ill Sans Light"/>
                          <a:ea typeface="+mn-ea"/>
                          <a:cs typeface="Gill Sans Light"/>
                        </a:rPr>
                        <a:t> CA </a:t>
                      </a:r>
                      <a:endParaRPr lang="en-US" b="0" i="0" dirty="0">
                        <a:latin typeface="Gill Sans Light"/>
                        <a:cs typeface="Gill Sans Light"/>
                      </a:endParaRPr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ill Sans Light"/>
                          <a:ea typeface="+mn-ea"/>
                          <a:cs typeface="Gill Sans Light"/>
                        </a:rPr>
                        <a:t>0.01</a:t>
                      </a:r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ill Sans Light"/>
                          <a:ea typeface="+mn-ea"/>
                          <a:cs typeface="Gill Sans Light"/>
                        </a:rPr>
                        <a:t>Anemone </a:t>
                      </a:r>
                      <a:r>
                        <a:rPr kumimoji="0" lang="en-US" sz="18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ill Sans Light"/>
                          <a:ea typeface="+mn-ea"/>
                          <a:cs typeface="Gill Sans Light"/>
                        </a:rPr>
                        <a:t>vs</a:t>
                      </a:r>
                      <a:r>
                        <a:rPr kumimoji="0" 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ill Sans Light"/>
                          <a:ea typeface="+mn-ea"/>
                          <a:cs typeface="Gill Sans Light"/>
                        </a:rPr>
                        <a:t> Water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ill Sans Light"/>
                          <a:ea typeface="+mn-ea"/>
                          <a:cs typeface="Gill Sans Light"/>
                        </a:rPr>
                        <a:t>0.28 (CA only)</a:t>
                      </a:r>
                      <a:endParaRPr lang="en-US" b="0" i="0" dirty="0">
                        <a:latin typeface="Gill Sans Light"/>
                        <a:cs typeface="Gill Sans Light"/>
                      </a:endParaRPr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ill Sans Light"/>
                          <a:ea typeface="+mn-ea"/>
                          <a:cs typeface="Gill Sans Light"/>
                        </a:rPr>
                        <a:t>Between Years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ill Sans Light"/>
                          <a:ea typeface="+mn-ea"/>
                          <a:cs typeface="Gill Sans Light"/>
                        </a:rPr>
                        <a:t>0.05-0.1 (CA only)</a:t>
                      </a:r>
                      <a:endParaRPr lang="en-US" b="0" i="0" dirty="0">
                        <a:latin typeface="Gill Sans Light"/>
                        <a:cs typeface="Gill Sans Light"/>
                      </a:endParaRPr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NZCA_structurefigure.jpg"/>
          <p:cNvPicPr>
            <a:picLocks noGrp="1" noChangeAspect="1"/>
          </p:cNvPicPr>
          <p:nvPr>
            <p:ph idx="1"/>
          </p:nvPr>
        </p:nvPicPr>
        <p:blipFill>
          <a:blip r:embed="rId2"/>
          <a:srcRect t="-14656" b="-21378"/>
          <a:stretch>
            <a:fillRect/>
          </a:stretch>
        </p:blipFill>
        <p:spPr>
          <a:xfrm>
            <a:off x="546100" y="1295400"/>
            <a:ext cx="8229600" cy="2730500"/>
          </a:xfrm>
        </p:spPr>
      </p:pic>
      <p:sp>
        <p:nvSpPr>
          <p:cNvPr id="5" name="Rectangle 4"/>
          <p:cNvSpPr/>
          <p:nvPr/>
        </p:nvSpPr>
        <p:spPr>
          <a:xfrm>
            <a:off x="979012" y="3348046"/>
            <a:ext cx="7359705" cy="32566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ill Sans Light"/>
              <a:cs typeface="Gill Sans Ligh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694105" y="3418546"/>
            <a:ext cx="15197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Gill Sans Light"/>
                <a:cs typeface="Gill Sans Light"/>
              </a:rPr>
              <a:t>CALIFORNIA</a:t>
            </a:r>
            <a:endParaRPr lang="en-US" dirty="0">
              <a:latin typeface="Gill Sans Light"/>
              <a:cs typeface="Gill Sans Ligh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124722" y="3418546"/>
            <a:ext cx="18666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Gill Sans Light"/>
                <a:cs typeface="Gill Sans Light"/>
              </a:rPr>
              <a:t>NEW ZEALAND</a:t>
            </a:r>
            <a:endParaRPr lang="en-US" dirty="0">
              <a:latin typeface="Gill Sans Light"/>
              <a:cs typeface="Gill Sans Light"/>
            </a:endParaRPr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1409700" y="4406900"/>
          <a:ext cx="6096000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6000"/>
                <a:gridCol w="1016000"/>
                <a:gridCol w="1016000"/>
                <a:gridCol w="1016000"/>
                <a:gridCol w="1016000"/>
                <a:gridCol w="1016000"/>
              </a:tblGrid>
              <a:tr h="370840">
                <a:tc>
                  <a:txBody>
                    <a:bodyPr/>
                    <a:lstStyle/>
                    <a:p>
                      <a:endParaRPr lang="en-US" b="0" i="0" dirty="0">
                        <a:latin typeface="Gill Sans Light"/>
                        <a:cs typeface="Gill Sans Ligh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i="0" dirty="0" smtClean="0">
                          <a:latin typeface="Gill Sans Light"/>
                          <a:cs typeface="Gill Sans Light"/>
                        </a:rPr>
                        <a:t>Pop1</a:t>
                      </a:r>
                      <a:endParaRPr lang="en-US" b="0" i="0" dirty="0">
                        <a:latin typeface="Gill Sans Light"/>
                        <a:cs typeface="Gill Sans Light"/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i="0" dirty="0" smtClean="0">
                          <a:latin typeface="Gill Sans Light"/>
                          <a:cs typeface="Gill Sans Light"/>
                        </a:rPr>
                        <a:t>Pop2</a:t>
                      </a:r>
                      <a:endParaRPr lang="en-US" b="0" i="0" dirty="0">
                        <a:latin typeface="Gill Sans Light"/>
                        <a:cs typeface="Gill Sans Light"/>
                      </a:endParaRPr>
                    </a:p>
                  </a:txBody>
                  <a:tcPr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i="0" dirty="0" smtClean="0">
                          <a:latin typeface="Gill Sans Light"/>
                          <a:cs typeface="Gill Sans Light"/>
                        </a:rPr>
                        <a:t>Pop3</a:t>
                      </a:r>
                      <a:endParaRPr lang="en-US" b="0" i="0" dirty="0">
                        <a:latin typeface="Gill Sans Light"/>
                        <a:cs typeface="Gill Sans Light"/>
                      </a:endParaRPr>
                    </a:p>
                  </a:txBody>
                  <a:tcPr>
                    <a:solidFill>
                      <a:srgbClr val="14BD0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i="0" dirty="0" smtClean="0">
                          <a:solidFill>
                            <a:schemeClr val="tx1"/>
                          </a:solidFill>
                          <a:latin typeface="Gill Sans Light"/>
                          <a:cs typeface="Gill Sans Light"/>
                        </a:rPr>
                        <a:t>Pop4</a:t>
                      </a:r>
                      <a:endParaRPr lang="en-US" b="0" i="0" dirty="0">
                        <a:solidFill>
                          <a:schemeClr val="tx1"/>
                        </a:solidFill>
                        <a:latin typeface="Gill Sans Light"/>
                        <a:cs typeface="Gill Sans Light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i="0" dirty="0" smtClean="0">
                          <a:latin typeface="Gill Sans Light"/>
                          <a:cs typeface="Gill Sans Light"/>
                        </a:rPr>
                        <a:t>Pop5</a:t>
                      </a:r>
                      <a:endParaRPr lang="en-US" b="0" i="0" dirty="0">
                        <a:latin typeface="Gill Sans Light"/>
                        <a:cs typeface="Gill Sans Light"/>
                      </a:endParaRPr>
                    </a:p>
                  </a:txBody>
                  <a:tcPr>
                    <a:solidFill>
                      <a:srgbClr val="FF44D9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b="0" i="0" dirty="0" smtClean="0">
                          <a:latin typeface="Gill Sans Light"/>
                          <a:cs typeface="Gill Sans Light"/>
                        </a:rPr>
                        <a:t>CA</a:t>
                      </a:r>
                      <a:endParaRPr lang="en-US" b="0" i="0" dirty="0">
                        <a:latin typeface="Gill Sans Light"/>
                        <a:cs typeface="Gill Sans Ligh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i="0" dirty="0" smtClean="0">
                          <a:latin typeface="Gill Sans Light"/>
                          <a:cs typeface="Gill Sans Light"/>
                        </a:rPr>
                        <a:t>0.130</a:t>
                      </a:r>
                      <a:endParaRPr lang="en-US" b="0" i="0" dirty="0">
                        <a:latin typeface="Gill Sans Light"/>
                        <a:cs typeface="Gill Sans Ligh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i="0" dirty="0" smtClean="0">
                          <a:latin typeface="Gill Sans Light"/>
                          <a:cs typeface="Gill Sans Light"/>
                        </a:rPr>
                        <a:t>0.427</a:t>
                      </a:r>
                      <a:endParaRPr lang="en-US" b="0" i="0" dirty="0">
                        <a:latin typeface="Gill Sans Light"/>
                        <a:cs typeface="Gill Sans Ligh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i="0" dirty="0" smtClean="0">
                          <a:latin typeface="Gill Sans Light"/>
                          <a:cs typeface="Gill Sans Light"/>
                        </a:rPr>
                        <a:t>0.382</a:t>
                      </a:r>
                      <a:endParaRPr lang="en-US" b="0" i="0" dirty="0">
                        <a:latin typeface="Gill Sans Light"/>
                        <a:cs typeface="Gill Sans Ligh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i="0" dirty="0" smtClean="0">
                          <a:latin typeface="Gill Sans Light"/>
                          <a:cs typeface="Gill Sans Light"/>
                        </a:rPr>
                        <a:t>0.059</a:t>
                      </a:r>
                      <a:endParaRPr lang="en-US" b="0" i="0" dirty="0">
                        <a:latin typeface="Gill Sans Light"/>
                        <a:cs typeface="Gill Sans Ligh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i="0" dirty="0" smtClean="0">
                          <a:latin typeface="Gill Sans Light"/>
                          <a:cs typeface="Gill Sans Light"/>
                        </a:rPr>
                        <a:t>0.0002</a:t>
                      </a:r>
                      <a:endParaRPr lang="en-US" b="0" i="0" dirty="0">
                        <a:latin typeface="Gill Sans Light"/>
                        <a:cs typeface="Gill Sans Light"/>
                      </a:endParaRPr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b="0" i="0" dirty="0" smtClean="0">
                          <a:latin typeface="Gill Sans Light"/>
                          <a:cs typeface="Gill Sans Light"/>
                        </a:rPr>
                        <a:t>NZ</a:t>
                      </a:r>
                      <a:endParaRPr lang="en-US" b="0" i="0" dirty="0">
                        <a:latin typeface="Gill Sans Light"/>
                        <a:cs typeface="Gill Sans Ligh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i="0" dirty="0" smtClean="0">
                          <a:latin typeface="Gill Sans Light"/>
                          <a:cs typeface="Gill Sans Light"/>
                        </a:rPr>
                        <a:t>0.012</a:t>
                      </a:r>
                      <a:endParaRPr lang="en-US" b="0" i="0" dirty="0">
                        <a:latin typeface="Gill Sans Light"/>
                        <a:cs typeface="Gill Sans Ligh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i="0" dirty="0" smtClean="0">
                          <a:latin typeface="Gill Sans Light"/>
                          <a:cs typeface="Gill Sans Light"/>
                        </a:rPr>
                        <a:t>0.027</a:t>
                      </a:r>
                      <a:endParaRPr lang="en-US" b="0" i="0" dirty="0">
                        <a:latin typeface="Gill Sans Light"/>
                        <a:cs typeface="Gill Sans Ligh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i="0" dirty="0" smtClean="0">
                          <a:latin typeface="Gill Sans Light"/>
                          <a:cs typeface="Gill Sans Light"/>
                        </a:rPr>
                        <a:t>0.010</a:t>
                      </a:r>
                      <a:endParaRPr lang="en-US" b="0" i="0" dirty="0">
                        <a:latin typeface="Gill Sans Light"/>
                        <a:cs typeface="Gill Sans Ligh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i="0" dirty="0" smtClean="0">
                          <a:latin typeface="Gill Sans Light"/>
                          <a:cs typeface="Gill Sans Light"/>
                        </a:rPr>
                        <a:t>0.435</a:t>
                      </a:r>
                      <a:endParaRPr lang="en-US" b="0" i="0" dirty="0">
                        <a:latin typeface="Gill Sans Light"/>
                        <a:cs typeface="Gill Sans Ligh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i="0" dirty="0" smtClean="0">
                          <a:latin typeface="Gill Sans Light"/>
                          <a:cs typeface="Gill Sans Light"/>
                        </a:rPr>
                        <a:t>0.516</a:t>
                      </a:r>
                      <a:endParaRPr lang="en-US" b="0" i="0" dirty="0">
                        <a:latin typeface="Gill Sans Light"/>
                        <a:cs typeface="Gill Sans Light"/>
                      </a:endParaRPr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cxnSp>
        <p:nvCxnSpPr>
          <p:cNvPr id="14" name="Straight Connector 13"/>
          <p:cNvCxnSpPr/>
          <p:nvPr/>
        </p:nvCxnSpPr>
        <p:spPr>
          <a:xfrm rot="5400000">
            <a:off x="4615327" y="2707628"/>
            <a:ext cx="23015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en-US" sz="3600" dirty="0" smtClean="0">
                <a:latin typeface="Gill Sans Light"/>
                <a:cs typeface="Gill Sans Light"/>
              </a:rPr>
              <a:t>California vs. New Zealand</a:t>
            </a:r>
            <a:endParaRPr lang="en-US" sz="3600" dirty="0">
              <a:latin typeface="Gill Sans Light"/>
              <a:cs typeface="Gill Sans Ligh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>
                <a:latin typeface="Gill Sans Light"/>
                <a:cs typeface="Gill Sans Light"/>
              </a:rPr>
              <a:t>Locations within California</a:t>
            </a:r>
            <a:endParaRPr lang="en-US" sz="3600" dirty="0">
              <a:latin typeface="Gill Sans Light"/>
              <a:cs typeface="Gill Sans Light"/>
            </a:endParaRPr>
          </a:p>
        </p:txBody>
      </p:sp>
      <p:pic>
        <p:nvPicPr>
          <p:cNvPr id="4" name="Content Placeholder 3" descr="CAbeaches_structurefigure.jpg"/>
          <p:cNvPicPr>
            <a:picLocks noGrp="1" noChangeAspect="1"/>
          </p:cNvPicPr>
          <p:nvPr>
            <p:ph idx="1"/>
          </p:nvPr>
        </p:nvPicPr>
        <p:blipFill>
          <a:blip r:embed="rId2"/>
          <a:srcRect t="-242" b="-32219"/>
          <a:stretch>
            <a:fillRect/>
          </a:stretch>
        </p:blipFill>
        <p:spPr>
          <a:xfrm>
            <a:off x="457200" y="1231900"/>
            <a:ext cx="8229600" cy="3645823"/>
          </a:xfrm>
        </p:spPr>
      </p:pic>
      <p:sp>
        <p:nvSpPr>
          <p:cNvPr id="5" name="Rectangle 4"/>
          <p:cNvSpPr/>
          <p:nvPr/>
        </p:nvSpPr>
        <p:spPr>
          <a:xfrm>
            <a:off x="1020372" y="3636613"/>
            <a:ext cx="6838665" cy="43422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ill Sans Light"/>
              <a:cs typeface="Gill Sans Ligh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409816" y="3701503"/>
            <a:ext cx="1063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Gill Sans Light"/>
                <a:cs typeface="Gill Sans Light"/>
              </a:rPr>
              <a:t>Hopkins</a:t>
            </a:r>
            <a:endParaRPr lang="en-US" dirty="0">
              <a:latin typeface="Gill Sans Light"/>
              <a:cs typeface="Gill Sans Ligh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883423" y="3691063"/>
            <a:ext cx="1063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Gill Sans Light"/>
                <a:cs typeface="Gill Sans Light"/>
              </a:rPr>
              <a:t>Pt. Lobos</a:t>
            </a:r>
            <a:endParaRPr lang="en-US" dirty="0">
              <a:latin typeface="Gill Sans Light"/>
              <a:cs typeface="Gill Sans Light"/>
            </a:endParaRP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1651000" y="4597400"/>
          <a:ext cx="5715000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8750"/>
                <a:gridCol w="1428750"/>
                <a:gridCol w="1428750"/>
                <a:gridCol w="1428750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b="0" i="0" dirty="0">
                        <a:latin typeface="Gill Sans Light"/>
                        <a:cs typeface="Gill Sans Light"/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i="0" dirty="0" smtClean="0">
                          <a:latin typeface="Gill Sans Light"/>
                          <a:cs typeface="Gill Sans Light"/>
                        </a:rPr>
                        <a:t>Pop 1</a:t>
                      </a:r>
                      <a:endParaRPr lang="en-US" b="0" i="0" dirty="0">
                        <a:latin typeface="Gill Sans Light"/>
                        <a:cs typeface="Gill Sans Light"/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i="0" dirty="0" smtClean="0">
                          <a:latin typeface="Gill Sans Light"/>
                          <a:cs typeface="Gill Sans Light"/>
                        </a:rPr>
                        <a:t>Pop2</a:t>
                      </a:r>
                      <a:endParaRPr lang="en-US" b="0" i="0" dirty="0">
                        <a:latin typeface="Gill Sans Light"/>
                        <a:cs typeface="Gill Sans Light"/>
                      </a:endParaRPr>
                    </a:p>
                  </a:txBody>
                  <a:tcPr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i="0" dirty="0" smtClean="0">
                          <a:latin typeface="Gill Sans Light"/>
                          <a:cs typeface="Gill Sans Light"/>
                        </a:rPr>
                        <a:t>Pop3</a:t>
                      </a:r>
                      <a:endParaRPr lang="en-US" b="0" i="0" dirty="0">
                        <a:latin typeface="Gill Sans Light"/>
                        <a:cs typeface="Gill Sans Light"/>
                      </a:endParaRPr>
                    </a:p>
                  </a:txBody>
                  <a:tcPr>
                    <a:solidFill>
                      <a:srgbClr val="14BD09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b="0" i="0" dirty="0" smtClean="0">
                          <a:latin typeface="Gill Sans Light"/>
                          <a:cs typeface="Gill Sans Light"/>
                        </a:rPr>
                        <a:t>Hopkins</a:t>
                      </a:r>
                      <a:endParaRPr lang="en-US" b="0" i="0" dirty="0">
                        <a:latin typeface="Gill Sans Light"/>
                        <a:cs typeface="Gill Sans Light"/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i="0" dirty="0" smtClean="0">
                          <a:latin typeface="Gill Sans Light"/>
                          <a:cs typeface="Gill Sans Light"/>
                        </a:rPr>
                        <a:t>0.28</a:t>
                      </a:r>
                      <a:endParaRPr lang="en-US" b="0" i="0" dirty="0">
                        <a:latin typeface="Gill Sans Light"/>
                        <a:cs typeface="Gill Sans Light"/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i="0" dirty="0" smtClean="0">
                          <a:latin typeface="Gill Sans Light"/>
                          <a:cs typeface="Gill Sans Light"/>
                        </a:rPr>
                        <a:t>0.17</a:t>
                      </a:r>
                      <a:endParaRPr lang="en-US" b="0" i="0" dirty="0">
                        <a:latin typeface="Gill Sans Light"/>
                        <a:cs typeface="Gill Sans Light"/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i="0" dirty="0" smtClean="0">
                          <a:latin typeface="Gill Sans Light"/>
                          <a:cs typeface="Gill Sans Light"/>
                        </a:rPr>
                        <a:t>0.57</a:t>
                      </a:r>
                      <a:endParaRPr lang="en-US" b="0" i="0" dirty="0">
                        <a:latin typeface="Gill Sans Light"/>
                        <a:cs typeface="Gill Sans Light"/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b="0" i="0" dirty="0" smtClean="0">
                          <a:latin typeface="Gill Sans Light"/>
                          <a:cs typeface="Gill Sans Light"/>
                        </a:rPr>
                        <a:t>Pt. Lobos</a:t>
                      </a:r>
                      <a:endParaRPr lang="en-US" b="0" i="0" dirty="0">
                        <a:latin typeface="Gill Sans Light"/>
                        <a:cs typeface="Gill Sans Light"/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i="0" dirty="0" smtClean="0">
                          <a:latin typeface="Gill Sans Light"/>
                          <a:cs typeface="Gill Sans Light"/>
                        </a:rPr>
                        <a:t>0.52</a:t>
                      </a:r>
                      <a:endParaRPr lang="en-US" b="0" i="0" dirty="0">
                        <a:latin typeface="Gill Sans Light"/>
                        <a:cs typeface="Gill Sans Light"/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i="0" dirty="0" smtClean="0">
                          <a:latin typeface="Gill Sans Light"/>
                          <a:cs typeface="Gill Sans Light"/>
                        </a:rPr>
                        <a:t>0.09</a:t>
                      </a:r>
                      <a:endParaRPr lang="en-US" b="0" i="0" dirty="0">
                        <a:latin typeface="Gill Sans Light"/>
                        <a:cs typeface="Gill Sans Light"/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i="0" dirty="0" smtClean="0">
                          <a:latin typeface="Gill Sans Light"/>
                          <a:cs typeface="Gill Sans Light"/>
                        </a:rPr>
                        <a:t>0.39</a:t>
                      </a:r>
                      <a:endParaRPr lang="en-US" b="0" i="0" dirty="0">
                        <a:latin typeface="Gill Sans Light"/>
                        <a:cs typeface="Gill Sans Light"/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Ayears_structurefigur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808134"/>
            <a:ext cx="8568942" cy="2865867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042082" y="4310235"/>
            <a:ext cx="7186025" cy="32566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346023" y="4305166"/>
            <a:ext cx="6730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Gill Sans Light"/>
                <a:cs typeface="Gill Sans Light"/>
              </a:rPr>
              <a:t>2007</a:t>
            </a:r>
            <a:endParaRPr lang="en-US" dirty="0">
              <a:latin typeface="Gill Sans Light"/>
              <a:cs typeface="Gill Sans Ligh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264686" y="4305166"/>
            <a:ext cx="6730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Gill Sans Light"/>
                <a:cs typeface="Gill Sans Light"/>
              </a:rPr>
              <a:t>2010</a:t>
            </a:r>
            <a:endParaRPr lang="en-US" dirty="0">
              <a:latin typeface="Gill Sans Light"/>
              <a:cs typeface="Gill Sans Ligh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146619" y="4305166"/>
            <a:ext cx="6730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Gill Sans Light"/>
                <a:cs typeface="Gill Sans Light"/>
              </a:rPr>
              <a:t>2009</a:t>
            </a:r>
            <a:endParaRPr lang="en-US" dirty="0">
              <a:latin typeface="Gill Sans Light"/>
              <a:cs typeface="Gill Sans Ligh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649915" y="4305166"/>
            <a:ext cx="6730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Gill Sans Light"/>
                <a:cs typeface="Gill Sans Light"/>
              </a:rPr>
              <a:t>2008</a:t>
            </a:r>
            <a:endParaRPr lang="en-US" dirty="0">
              <a:latin typeface="Gill Sans Light"/>
              <a:cs typeface="Gill Sans Ligh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740970" y="4305166"/>
            <a:ext cx="6730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Gill Sans Light"/>
                <a:cs typeface="Gill Sans Light"/>
              </a:rPr>
              <a:t>2011</a:t>
            </a:r>
            <a:endParaRPr lang="en-US" dirty="0">
              <a:latin typeface="Gill Sans Light"/>
              <a:cs typeface="Gill Sans Light"/>
            </a:endParaRPr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609600" y="4270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ill Sans Light"/>
                <a:ea typeface="+mj-ea"/>
                <a:cs typeface="Gill Sans Light"/>
              </a:rPr>
              <a:t>California Across </a:t>
            </a:r>
            <a:r>
              <a:rPr lang="en-US" sz="3600" dirty="0" smtClean="0">
                <a:latin typeface="Gill Sans Light"/>
                <a:ea typeface="+mj-ea"/>
                <a:cs typeface="Gill Sans Light"/>
              </a:rPr>
              <a:t>T</a:t>
            </a:r>
            <a:r>
              <a:rPr kumimoji="0" lang="en-US" sz="3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ill Sans Light"/>
                <a:ea typeface="+mj-ea"/>
                <a:cs typeface="Gill Sans Light"/>
              </a:rPr>
              <a:t>ime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ill Sans Light"/>
              <a:ea typeface="+mj-ea"/>
              <a:cs typeface="Gill Sans Ligh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transitionFig.pdf"/>
          <p:cNvPicPr>
            <a:picLocks noGrp="1" noChangeAspect="1"/>
          </p:cNvPicPr>
          <p:nvPr>
            <p:ph idx="1"/>
          </p:nvPr>
        </p:nvPicPr>
        <mc:AlternateContent>
          <mc:Choice xmlns:ma="http://schemas.microsoft.com/office/mac/drawingml/2008/main" Requires="ma">
            <p:blipFill>
              <a:blip r:embed="rId2"/>
              <a:srcRect l="-4032" t="7761" r="-4032" b="5094"/>
              <a:stretch>
                <a:fillRect/>
              </a:stretch>
            </p:blipFill>
          </mc:Choice>
          <mc:Fallback>
            <p:blipFill>
              <a:blip r:embed="rId3"/>
              <a:srcRect l="-4032" t="7761" r="-4032" b="5094"/>
              <a:stretch>
                <a:fillRect/>
              </a:stretch>
            </p:blipFill>
          </mc:Fallback>
        </mc:AlternateContent>
        <p:spPr>
          <a:xfrm>
            <a:off x="-228653" y="1092200"/>
            <a:ext cx="10414053" cy="4991100"/>
          </a:xfrm>
        </p:spPr>
      </p:pic>
      <p:pic>
        <p:nvPicPr>
          <p:cNvPr id="6" name="Content Placeholder 3" descr="transitionFig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rcRect l="-210" r="97041" b="92461"/>
              <a:stretch>
                <a:fillRect/>
              </a:stretch>
            </p:blipFill>
          </mc:Choice>
          <mc:Fallback>
            <p:blipFill>
              <a:blip r:embed="rId3"/>
              <a:srcRect l="-210" r="97041" b="92461"/>
              <a:stretch>
                <a:fillRect/>
              </a:stretch>
            </p:blipFill>
          </mc:Fallback>
        </mc:AlternateContent>
        <p:spPr>
          <a:xfrm>
            <a:off x="0" y="5676900"/>
            <a:ext cx="723900" cy="102352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23900" y="5803900"/>
            <a:ext cx="1264213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dirty="0" smtClean="0">
                <a:latin typeface="Gill Sans Light"/>
                <a:cs typeface="Gill Sans Light"/>
              </a:rPr>
              <a:t>Point Lobos</a:t>
            </a:r>
          </a:p>
          <a:p>
            <a:pPr>
              <a:spcAft>
                <a:spcPts val="1200"/>
              </a:spcAft>
            </a:pPr>
            <a:r>
              <a:rPr lang="en-US" dirty="0" smtClean="0">
                <a:latin typeface="Gill Sans Light"/>
                <a:cs typeface="Gill Sans Light"/>
              </a:rPr>
              <a:t>Hopkins</a:t>
            </a:r>
            <a:endParaRPr lang="en-US" dirty="0">
              <a:latin typeface="Gill Sans Light"/>
              <a:cs typeface="Gill Sans Light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469900" y="460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ill Sans Light"/>
                <a:ea typeface="+mj-ea"/>
                <a:cs typeface="Gill Sans Light"/>
              </a:rPr>
              <a:t>Considering Allele Types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ill Sans Light"/>
              <a:ea typeface="+mj-ea"/>
              <a:cs typeface="Gill Sans Ligh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001000" y="1422400"/>
            <a:ext cx="768209" cy="4093428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/>
          <a:p>
            <a:pPr>
              <a:spcAft>
                <a:spcPts val="4200"/>
              </a:spcAft>
            </a:pPr>
            <a:r>
              <a:rPr lang="en-US" sz="2400" dirty="0" err="1" smtClean="0">
                <a:latin typeface="Gill Sans Light"/>
                <a:cs typeface="Gill Sans Light"/>
              </a:rPr>
              <a:t>recA</a:t>
            </a:r>
            <a:endParaRPr lang="en-US" sz="2400" dirty="0" smtClean="0">
              <a:latin typeface="Gill Sans Light"/>
              <a:cs typeface="Gill Sans Light"/>
            </a:endParaRPr>
          </a:p>
          <a:p>
            <a:pPr>
              <a:spcAft>
                <a:spcPts val="4200"/>
              </a:spcAft>
            </a:pPr>
            <a:endParaRPr lang="en-US" sz="2400" dirty="0" smtClean="0">
              <a:latin typeface="Gill Sans Light"/>
              <a:cs typeface="Gill Sans Light"/>
            </a:endParaRPr>
          </a:p>
          <a:p>
            <a:pPr>
              <a:spcAft>
                <a:spcPts val="4200"/>
              </a:spcAft>
            </a:pPr>
            <a:r>
              <a:rPr lang="en-US" sz="2400" dirty="0" err="1" smtClean="0">
                <a:latin typeface="Gill Sans Light"/>
                <a:cs typeface="Gill Sans Light"/>
              </a:rPr>
              <a:t>gyrB</a:t>
            </a:r>
            <a:endParaRPr lang="en-US" sz="2400" dirty="0" smtClean="0">
              <a:latin typeface="Gill Sans Light"/>
              <a:cs typeface="Gill Sans Light"/>
            </a:endParaRPr>
          </a:p>
          <a:p>
            <a:pPr>
              <a:spcAft>
                <a:spcPts val="4200"/>
              </a:spcAft>
            </a:pPr>
            <a:endParaRPr lang="en-US" sz="2400" dirty="0" smtClean="0">
              <a:latin typeface="Gill Sans Light"/>
              <a:cs typeface="Gill Sans Light"/>
            </a:endParaRPr>
          </a:p>
          <a:p>
            <a:pPr>
              <a:spcAft>
                <a:spcPts val="4200"/>
              </a:spcAft>
            </a:pPr>
            <a:r>
              <a:rPr lang="en-US" sz="2400" dirty="0" err="1" smtClean="0">
                <a:latin typeface="Gill Sans Light"/>
                <a:cs typeface="Gill Sans Light"/>
              </a:rPr>
              <a:t>mdh</a:t>
            </a:r>
            <a:endParaRPr lang="en-US" sz="2400" dirty="0" smtClean="0">
              <a:latin typeface="Gill Sans Light"/>
              <a:cs typeface="Gill Sans Ligh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4genesByLocationOMGR_3_01s.pdf"/>
          <p:cNvPicPr>
            <a:picLocks noGrp="1" noChangeAspect="1"/>
          </p:cNvPicPr>
          <p:nvPr>
            <p:ph idx="1"/>
          </p:nvPr>
        </p:nvPicPr>
        <mc:AlternateContent>
          <mc:Choice xmlns:ma="http://schemas.microsoft.com/office/mac/drawingml/2008/main" Requires="ma">
            <p:blipFill>
              <a:blip r:embed="rId2"/>
              <a:srcRect l="-4032" t="8979" r="-4032" b="5437"/>
              <a:stretch>
                <a:fillRect/>
              </a:stretch>
            </p:blipFill>
          </mc:Choice>
          <mc:Fallback>
            <p:blipFill>
              <a:blip r:embed="rId3"/>
              <a:srcRect l="-4032" t="8979" r="-4032" b="5437"/>
              <a:stretch>
                <a:fillRect/>
              </a:stretch>
            </p:blipFill>
          </mc:Fallback>
        </mc:AlternateContent>
        <p:spPr>
          <a:xfrm>
            <a:off x="-347480" y="1308100"/>
            <a:ext cx="9631180" cy="4533194"/>
          </a:xfrm>
        </p:spPr>
      </p:pic>
      <p:pic>
        <p:nvPicPr>
          <p:cNvPr id="5" name="Content Placeholder 3" descr="transitionFig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4"/>
              <a:srcRect l="-210" r="97041" b="92461"/>
              <a:stretch>
                <a:fillRect/>
              </a:stretch>
            </p:blipFill>
          </mc:Choice>
          <mc:Fallback>
            <p:blipFill>
              <a:blip r:embed="rId5"/>
              <a:srcRect l="-210" r="97041" b="92461"/>
              <a:stretch>
                <a:fillRect/>
              </a:stretch>
            </p:blipFill>
          </mc:Fallback>
        </mc:AlternateContent>
        <p:spPr>
          <a:xfrm>
            <a:off x="0" y="5676900"/>
            <a:ext cx="723900" cy="102352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23900" y="5803900"/>
            <a:ext cx="1264213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dirty="0" smtClean="0">
                <a:latin typeface="Gill Sans Light"/>
                <a:cs typeface="Gill Sans Light"/>
              </a:rPr>
              <a:t>Point Lobos</a:t>
            </a:r>
          </a:p>
          <a:p>
            <a:pPr>
              <a:spcAft>
                <a:spcPts val="1200"/>
              </a:spcAft>
            </a:pPr>
            <a:r>
              <a:rPr lang="en-US" dirty="0" smtClean="0">
                <a:latin typeface="Gill Sans Light"/>
                <a:cs typeface="Gill Sans Light"/>
              </a:rPr>
              <a:t>Hopkins</a:t>
            </a:r>
            <a:endParaRPr lang="en-US" dirty="0">
              <a:latin typeface="Gill Sans Light"/>
              <a:cs typeface="Gill Sans Ligh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280400" y="1244600"/>
            <a:ext cx="928459" cy="4339650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/>
          <a:p>
            <a:pPr>
              <a:spcAft>
                <a:spcPts val="7200"/>
              </a:spcAft>
            </a:pPr>
            <a:r>
              <a:rPr lang="en-US" sz="2400" dirty="0" err="1" smtClean="0">
                <a:latin typeface="Gill Sans Light"/>
                <a:cs typeface="Gill Sans Light"/>
              </a:rPr>
              <a:t>ompK</a:t>
            </a:r>
            <a:endParaRPr lang="en-US" sz="2400" dirty="0" smtClean="0">
              <a:latin typeface="Gill Sans Light"/>
              <a:cs typeface="Gill Sans Light"/>
            </a:endParaRPr>
          </a:p>
          <a:p>
            <a:pPr>
              <a:spcAft>
                <a:spcPts val="7200"/>
              </a:spcAft>
            </a:pPr>
            <a:r>
              <a:rPr lang="en-US" sz="2400" dirty="0" err="1" smtClean="0">
                <a:latin typeface="Gill Sans Light"/>
                <a:cs typeface="Gill Sans Light"/>
              </a:rPr>
              <a:t>recA</a:t>
            </a:r>
            <a:endParaRPr lang="en-US" sz="2400" dirty="0" smtClean="0">
              <a:latin typeface="Gill Sans Light"/>
              <a:cs typeface="Gill Sans Light"/>
            </a:endParaRPr>
          </a:p>
          <a:p>
            <a:pPr>
              <a:spcAft>
                <a:spcPts val="7200"/>
              </a:spcAft>
            </a:pPr>
            <a:r>
              <a:rPr lang="en-US" sz="2400" dirty="0" err="1" smtClean="0">
                <a:latin typeface="Gill Sans Light"/>
                <a:cs typeface="Gill Sans Light"/>
              </a:rPr>
              <a:t>gyrB</a:t>
            </a:r>
            <a:endParaRPr lang="en-US" sz="2400" dirty="0" smtClean="0">
              <a:latin typeface="Gill Sans Light"/>
              <a:cs typeface="Gill Sans Light"/>
            </a:endParaRPr>
          </a:p>
          <a:p>
            <a:pPr>
              <a:spcAft>
                <a:spcPts val="7200"/>
              </a:spcAft>
            </a:pPr>
            <a:r>
              <a:rPr lang="en-US" sz="2400" dirty="0" err="1" smtClean="0">
                <a:latin typeface="Gill Sans Light"/>
                <a:cs typeface="Gill Sans Light"/>
              </a:rPr>
              <a:t>mdh</a:t>
            </a:r>
            <a:endParaRPr lang="en-US" sz="2400" dirty="0" smtClean="0">
              <a:latin typeface="Gill Sans Light"/>
              <a:cs typeface="Gill Sans Light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469900" y="460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ill Sans Light"/>
                <a:ea typeface="+mj-ea"/>
                <a:cs typeface="Gill Sans Light"/>
              </a:rPr>
              <a:t>ompK</a:t>
            </a: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ill Sans Light"/>
                <a:ea typeface="+mj-ea"/>
                <a:cs typeface="Gill Sans Light"/>
              </a:rPr>
              <a:t> across California</a:t>
            </a:r>
            <a:r>
              <a:rPr kumimoji="0" lang="en-US" sz="36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ill Sans Light"/>
                <a:ea typeface="+mj-ea"/>
                <a:cs typeface="Gill Sans Light"/>
              </a:rPr>
              <a:t> &amp; Allele Types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ill Sans Light"/>
              <a:ea typeface="+mj-ea"/>
              <a:cs typeface="Gill Sans Ligh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3338"/>
            <a:ext cx="8229600" cy="1143000"/>
          </a:xfrm>
        </p:spPr>
        <p:txBody>
          <a:bodyPr/>
          <a:lstStyle/>
          <a:p>
            <a:r>
              <a:rPr lang="en-US" dirty="0" smtClean="0">
                <a:latin typeface="Gill Sans Light"/>
                <a:cs typeface="Gill Sans Light"/>
              </a:rPr>
              <a:t>Conclusions &amp; Future Directions</a:t>
            </a:r>
            <a:endParaRPr lang="en-US" dirty="0">
              <a:latin typeface="Gill Sans Light"/>
              <a:cs typeface="Gill Sans Ligh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35100"/>
            <a:ext cx="8229600" cy="4500562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Gill Sans Light"/>
                <a:cs typeface="Gill Sans Light"/>
              </a:rPr>
              <a:t>Distinct local </a:t>
            </a:r>
            <a:r>
              <a:rPr lang="en-US" dirty="0" err="1" smtClean="0">
                <a:latin typeface="Gill Sans Light"/>
                <a:cs typeface="Gill Sans Light"/>
              </a:rPr>
              <a:t>vs</a:t>
            </a:r>
            <a:r>
              <a:rPr lang="en-US" dirty="0" smtClean="0">
                <a:latin typeface="Gill Sans Light"/>
                <a:cs typeface="Gill Sans Light"/>
              </a:rPr>
              <a:t> global patterns in </a:t>
            </a:r>
            <a:r>
              <a:rPr lang="en-US" dirty="0" err="1" smtClean="0">
                <a:latin typeface="Gill Sans Light"/>
                <a:cs typeface="Gill Sans Light"/>
              </a:rPr>
              <a:t>Vibrio</a:t>
            </a:r>
            <a:r>
              <a:rPr lang="en-US" dirty="0" smtClean="0">
                <a:latin typeface="Gill Sans Light"/>
                <a:cs typeface="Gill Sans Light"/>
              </a:rPr>
              <a:t> sequence types</a:t>
            </a:r>
          </a:p>
          <a:p>
            <a:r>
              <a:rPr lang="en-US" dirty="0" smtClean="0">
                <a:latin typeface="Gill Sans Light"/>
                <a:cs typeface="Gill Sans Light"/>
              </a:rPr>
              <a:t>Investigate further:</a:t>
            </a:r>
          </a:p>
          <a:p>
            <a:pPr lvl="1"/>
            <a:r>
              <a:rPr lang="en-US" dirty="0" smtClean="0">
                <a:latin typeface="Gill Sans Light"/>
                <a:cs typeface="Gill Sans Light"/>
              </a:rPr>
              <a:t>Environmental data</a:t>
            </a:r>
          </a:p>
          <a:p>
            <a:pPr lvl="1"/>
            <a:r>
              <a:rPr lang="en-US" dirty="0" smtClean="0">
                <a:latin typeface="Gill Sans Light"/>
                <a:cs typeface="Gill Sans Light"/>
              </a:rPr>
              <a:t>Temporal data</a:t>
            </a:r>
          </a:p>
          <a:p>
            <a:pPr lvl="1"/>
            <a:r>
              <a:rPr lang="en-US" dirty="0" smtClean="0">
                <a:latin typeface="Gill Sans Light"/>
                <a:cs typeface="Gill Sans Light"/>
              </a:rPr>
              <a:t>Spatial distribution of hybridization</a:t>
            </a:r>
          </a:p>
          <a:p>
            <a:pPr lvl="1"/>
            <a:r>
              <a:rPr lang="en-US" dirty="0" smtClean="0">
                <a:latin typeface="Gill Sans Light"/>
                <a:cs typeface="Gill Sans Light"/>
              </a:rPr>
              <a:t>Competition experiments to determine local adaptation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3genesByLocationGMR_5_05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0" y="581819"/>
            <a:ext cx="9144000" cy="5435601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3genesByLocationMGR_5_05.pdf"/>
          <p:cNvPicPr>
            <a:picLocks noGrp="1" noChangeAspect="1"/>
          </p:cNvPicPr>
          <p:nvPr>
            <p:ph idx="1"/>
          </p:nvPr>
        </p:nvPicPr>
        <mc:AlternateContent>
          <mc:Choice xmlns:ma="http://schemas.microsoft.com/office/mac/drawingml/2008/main" Requires="ma">
            <p:blipFill>
              <a:blip r:embed="rId2"/>
              <a:srcRect l="-4032" r="-4032"/>
              <a:stretch>
                <a:fillRect/>
              </a:stretch>
            </p:blipFill>
          </mc:Choice>
          <mc:Fallback>
            <p:blipFill>
              <a:blip r:embed="rId3"/>
              <a:srcRect l="-4032" r="-4032"/>
              <a:stretch>
                <a:fillRect/>
              </a:stretch>
            </p:blipFill>
          </mc:Fallback>
        </mc:AlternateContent>
        <p:spPr>
          <a:xfrm>
            <a:off x="457200" y="1146591"/>
            <a:ext cx="8229600" cy="4525963"/>
          </a:xfr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1161</TotalTime>
  <Words>710</Words>
  <Application>Microsoft Macintosh PowerPoint</Application>
  <PresentationFormat>On-screen Show (4:3)</PresentationFormat>
  <Paragraphs>222</Paragraphs>
  <Slides>22</Slides>
  <Notes>7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Slide 1</vt:lpstr>
      <vt:lpstr>Slide 2</vt:lpstr>
      <vt:lpstr>Sampling Scheme for Multilocus Sequencing</vt:lpstr>
      <vt:lpstr>Slide 4</vt:lpstr>
      <vt:lpstr>California vs. New Zealand</vt:lpstr>
      <vt:lpstr>California - Anemone vs. Water</vt:lpstr>
      <vt:lpstr>California - Hopkins vs. Point Lobos</vt:lpstr>
      <vt:lpstr>California – 2008 to 2011</vt:lpstr>
      <vt:lpstr>Slide 9</vt:lpstr>
      <vt:lpstr>Concatenated Housekeeping by Location</vt:lpstr>
      <vt:lpstr>Slide 11</vt:lpstr>
      <vt:lpstr>Slide 12</vt:lpstr>
      <vt:lpstr>UNIFRAC</vt:lpstr>
      <vt:lpstr>California vs. New Zealand</vt:lpstr>
      <vt:lpstr>Locations within California</vt:lpstr>
      <vt:lpstr>Slide 16</vt:lpstr>
      <vt:lpstr>Slide 17</vt:lpstr>
      <vt:lpstr>Slide 18</vt:lpstr>
      <vt:lpstr>Conclusions &amp; Future Directions</vt:lpstr>
      <vt:lpstr>Slide 20</vt:lpstr>
      <vt:lpstr>Slide 21</vt:lpstr>
      <vt:lpstr>Slide 22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STRUCTURE RESULTS</dc:title>
  <dc:creator>Rentex Inc</dc:creator>
  <cp:lastModifiedBy>Ian Marshall</cp:lastModifiedBy>
  <cp:revision>47</cp:revision>
  <dcterms:created xsi:type="dcterms:W3CDTF">2011-07-18T23:19:19Z</dcterms:created>
  <dcterms:modified xsi:type="dcterms:W3CDTF">2011-07-18T23:20:09Z</dcterms:modified>
</cp:coreProperties>
</file>