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64" r:id="rId4"/>
    <p:sldId id="265" r:id="rId5"/>
    <p:sldId id="259" r:id="rId6"/>
    <p:sldId id="260" r:id="rId7"/>
    <p:sldId id="261" r:id="rId8"/>
    <p:sldId id="269" r:id="rId9"/>
    <p:sldId id="267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2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9F05D-5A3E-2B48-92D3-D8461086CCEC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68DE2-D2E4-2C4A-909A-5CE946E15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68DE2-D2E4-2C4A-909A-5CE946E15D7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68DE2-D2E4-2C4A-909A-5CE946E15D7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D0A8-E0E9-D24B-BD07-91FFBD43A87B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8227C-CF41-2D42-88A4-6E44AD56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eggiatoa2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612" y="929353"/>
            <a:ext cx="7760358" cy="5447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Colorless Sulfur Bacteria</a:t>
            </a:r>
          </a:p>
          <a:p>
            <a:pPr algn="ctr"/>
            <a:endParaRPr lang="en-US" sz="4800" dirty="0" smtClean="0">
              <a:solidFill>
                <a:schemeClr val="bg1"/>
              </a:solidFill>
            </a:endParaRPr>
          </a:p>
          <a:p>
            <a:pPr algn="ctr"/>
            <a:endParaRPr lang="en-US" sz="4800" dirty="0" smtClean="0">
              <a:solidFill>
                <a:schemeClr val="bg1"/>
              </a:solidFill>
            </a:endParaRPr>
          </a:p>
          <a:p>
            <a:pPr algn="ctr"/>
            <a:endParaRPr lang="en-US" sz="4800" dirty="0" smtClean="0">
              <a:solidFill>
                <a:schemeClr val="bg1"/>
              </a:solidFill>
            </a:endParaRP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Hopkins Microbiology Course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Kristin Matulich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July </a:t>
            </a:r>
            <a:r>
              <a:rPr lang="en-US" sz="4800" dirty="0" smtClean="0">
                <a:solidFill>
                  <a:schemeClr val="bg1"/>
                </a:solidFill>
              </a:rPr>
              <a:t>15</a:t>
            </a:r>
            <a:r>
              <a:rPr lang="en-US" sz="4800" baseline="30000" dirty="0" smtClean="0">
                <a:solidFill>
                  <a:schemeClr val="bg1"/>
                </a:solidFill>
              </a:rPr>
              <a:t>th</a:t>
            </a:r>
            <a:r>
              <a:rPr lang="en-US" sz="4800" dirty="0" smtClean="0">
                <a:solidFill>
                  <a:schemeClr val="bg1"/>
                </a:solidFill>
              </a:rPr>
              <a:t>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Microbial Mat Ecology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6941" y="2659529"/>
            <a:ext cx="7395883" cy="32691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2400" dirty="0" smtClean="0"/>
              <a:t> Aerobic </a:t>
            </a:r>
            <a:r>
              <a:rPr lang="en-US" sz="2400" dirty="0" err="1" smtClean="0"/>
              <a:t>heterotroph</a:t>
            </a:r>
            <a:r>
              <a:rPr lang="en-US" sz="2400" dirty="0" smtClean="0"/>
              <a:t> 		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HCO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-    </a:t>
            </a:r>
            <a:r>
              <a:rPr lang="en-US" sz="2400" dirty="0" smtClean="0"/>
              <a:t> </a:t>
            </a:r>
            <a:r>
              <a:rPr lang="en-US" sz="2400" dirty="0" err="1" smtClean="0">
                <a:latin typeface="Wingdings"/>
                <a:ea typeface="Wingdings"/>
                <a:cs typeface="Wingdings"/>
              </a:rPr>
              <a:t>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2400" dirty="0" smtClean="0"/>
              <a:t>&lt;CH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O&gt; +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HO</a:t>
            </a:r>
            <a:r>
              <a:rPr lang="en-US" sz="2400" baseline="30000" dirty="0" smtClean="0"/>
              <a:t>-</a:t>
            </a:r>
          </a:p>
          <a:p>
            <a:pPr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Cyanobacteria</a:t>
            </a:r>
            <a:r>
              <a:rPr lang="en-US" sz="2400" dirty="0" smtClean="0"/>
              <a:t> 			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HCO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-      </a:t>
            </a:r>
            <a:r>
              <a:rPr lang="en-US" sz="2400" dirty="0" err="1" smtClean="0">
                <a:solidFill>
                  <a:schemeClr val="accent4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smtClean="0">
                <a:solidFill>
                  <a:schemeClr val="accent4"/>
                </a:solidFill>
                <a:latin typeface="Wingdings"/>
                <a:ea typeface="Wingdings"/>
                <a:cs typeface="Wingdings"/>
              </a:rPr>
              <a:t> </a:t>
            </a:r>
            <a:r>
              <a:rPr lang="en-US" sz="2400" dirty="0" smtClean="0"/>
              <a:t>&lt;CH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O&gt; +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HO</a:t>
            </a:r>
            <a:r>
              <a:rPr lang="en-US" sz="2400" baseline="30000" dirty="0" smtClean="0"/>
              <a:t>-</a:t>
            </a:r>
            <a:endParaRPr lang="en-US" sz="2400" dirty="0" smtClean="0"/>
          </a:p>
          <a:p>
            <a:pPr>
              <a:spcAft>
                <a:spcPts val="600"/>
              </a:spcAft>
              <a:buNone/>
            </a:pPr>
            <a:r>
              <a:rPr lang="en-US" sz="2400" dirty="0" smtClean="0"/>
              <a:t> Colorless S</a:t>
            </a:r>
            <a:r>
              <a:rPr lang="en-US" sz="2400" baseline="30000" dirty="0" smtClean="0"/>
              <a:t>0				</a:t>
            </a:r>
            <a:r>
              <a:rPr lang="en-US" sz="2400" dirty="0" smtClean="0"/>
              <a:t>H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 + SO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2-</a:t>
            </a:r>
            <a:r>
              <a:rPr lang="en-US" sz="2400" dirty="0" smtClean="0"/>
              <a:t>        </a:t>
            </a:r>
            <a:r>
              <a:rPr lang="en-US" sz="2400" dirty="0" err="1" smtClean="0">
                <a:latin typeface="Wingdings"/>
                <a:ea typeface="Wingdings"/>
                <a:cs typeface="Wingdings"/>
              </a:rPr>
              <a:t>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2400" dirty="0" smtClean="0"/>
              <a:t>HS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+ 2O</a:t>
            </a:r>
            <a:r>
              <a:rPr lang="en-US" sz="2400" baseline="-25000" dirty="0" smtClean="0"/>
              <a:t>2</a:t>
            </a:r>
          </a:p>
          <a:p>
            <a:pPr>
              <a:spcAft>
                <a:spcPts val="600"/>
              </a:spcAft>
              <a:buNone/>
            </a:pPr>
            <a:r>
              <a:rPr lang="en-US" sz="2400" dirty="0" smtClean="0"/>
              <a:t> Purple/Green S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		2&lt;CH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O&gt; + SO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2-</a:t>
            </a:r>
            <a:r>
              <a:rPr lang="en-US" sz="2400" dirty="0" smtClean="0"/>
              <a:t>   </a:t>
            </a:r>
            <a:r>
              <a:rPr lang="en-US" sz="2400" dirty="0" err="1" smtClean="0">
                <a:solidFill>
                  <a:srgbClr val="8064A2"/>
                </a:solidFill>
                <a:latin typeface="Wingdings"/>
                <a:ea typeface="Wingdings"/>
                <a:cs typeface="Wingdings"/>
              </a:rPr>
              <a:t>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2400" dirty="0" smtClean="0"/>
              <a:t>HS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+ 2HCO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H</a:t>
            </a:r>
            <a:r>
              <a:rPr lang="en-US" sz="2400" baseline="30000" dirty="0" smtClean="0"/>
              <a:t>+</a:t>
            </a:r>
          </a:p>
          <a:p>
            <a:pPr>
              <a:spcAft>
                <a:spcPts val="600"/>
              </a:spcAft>
              <a:buNone/>
            </a:pPr>
            <a:r>
              <a:rPr lang="en-US" sz="2400" dirty="0" smtClean="0"/>
              <a:t> Sulfate</a:t>
            </a:r>
            <a:r>
              <a:rPr lang="en-US" sz="2400" dirty="0" smtClean="0"/>
              <a:t>-Reducing</a:t>
            </a:r>
            <a:r>
              <a:rPr lang="en-US" sz="2400" dirty="0" smtClean="0"/>
              <a:t>		2&lt;CH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O&gt; + SO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2-</a:t>
            </a:r>
            <a:r>
              <a:rPr lang="en-US" sz="2400" dirty="0" smtClean="0"/>
              <a:t>   </a:t>
            </a:r>
            <a:r>
              <a:rPr lang="en-US" sz="2400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smtClean="0"/>
              <a:t>    HS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+ 2HCO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H</a:t>
            </a:r>
            <a:r>
              <a:rPr lang="en-US" sz="2400" baseline="30000" dirty="0" smtClean="0"/>
              <a:t>+</a:t>
            </a:r>
          </a:p>
          <a:p>
            <a:pPr>
              <a:buNone/>
            </a:pPr>
            <a:endParaRPr lang="en-US" sz="2400" baseline="30000" dirty="0" smtClean="0"/>
          </a:p>
          <a:p>
            <a:pPr>
              <a:buNone/>
            </a:pPr>
            <a:endParaRPr lang="en-US" sz="2400" baseline="30000" dirty="0" smtClean="0"/>
          </a:p>
          <a:p>
            <a:pPr>
              <a:buFont typeface="Wingdings" charset="2"/>
              <a:buChar char="è"/>
            </a:pPr>
            <a:r>
              <a:rPr lang="en-US" sz="2400" dirty="0" smtClean="0">
                <a:solidFill>
                  <a:schemeClr val="accent4"/>
                </a:solidFill>
                <a:latin typeface="Calibri"/>
                <a:ea typeface="Wingdings"/>
                <a:cs typeface="Calibri"/>
              </a:rPr>
              <a:t>   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Wingdings"/>
                <a:cs typeface="Calibri"/>
              </a:rPr>
              <a:t>Anabolic reactions (Biomass production)</a:t>
            </a:r>
          </a:p>
          <a:p>
            <a:pPr>
              <a:buNone/>
            </a:pPr>
            <a:r>
              <a:rPr lang="en-US" sz="2400" dirty="0" err="1" smtClean="0">
                <a:latin typeface="Wingdings"/>
                <a:ea typeface="Wingdings"/>
                <a:cs typeface="Wingdings"/>
              </a:rPr>
              <a:t>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2400" dirty="0" smtClean="0">
                <a:latin typeface="Calibri"/>
                <a:ea typeface="Wingdings"/>
                <a:cs typeface="Calibri"/>
              </a:rPr>
              <a:t>Catabolic reactions (ATP production)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6964" y="2599762"/>
            <a:ext cx="7999506" cy="53609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ggiatoa2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Metabolism</a:t>
            </a: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4" name="Content Placeholder 3" descr="Screen shot 2011-07-09 at 7.49.40 PM.png"/>
          <p:cNvPicPr>
            <a:picLocks noGrp="1" noChangeAspect="1"/>
          </p:cNvPicPr>
          <p:nvPr>
            <p:ph idx="1"/>
          </p:nvPr>
        </p:nvPicPr>
        <p:blipFill>
          <a:blip r:embed="rId4"/>
          <a:srcRect l="-2171" r="-217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66824" y="6304002"/>
            <a:ext cx="411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Robertson and </a:t>
            </a:r>
            <a:r>
              <a:rPr lang="en-US" dirty="0" err="1" smtClean="0">
                <a:solidFill>
                  <a:schemeClr val="bg1"/>
                </a:solidFill>
              </a:rPr>
              <a:t>Kuenen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Prokayotes</a:t>
            </a:r>
            <a:r>
              <a:rPr lang="en-US" dirty="0" smtClean="0">
                <a:solidFill>
                  <a:schemeClr val="bg1"/>
                </a:solidFill>
              </a:rPr>
              <a:t> (2006)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2064" y="2643673"/>
            <a:ext cx="5079800" cy="3539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700" dirty="0" smtClean="0"/>
              <a:t>Gradient Tubes</a:t>
            </a:r>
            <a:endParaRPr lang="en-US" sz="1700" dirty="0"/>
          </a:p>
        </p:txBody>
      </p:sp>
      <p:sp>
        <p:nvSpPr>
          <p:cNvPr id="10" name="TextBox 9"/>
          <p:cNvSpPr txBox="1"/>
          <p:nvPr/>
        </p:nvSpPr>
        <p:spPr>
          <a:xfrm>
            <a:off x="772064" y="3694157"/>
            <a:ext cx="7687303" cy="3539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700" dirty="0" smtClean="0"/>
              <a:t>Aerobic </a:t>
            </a:r>
            <a:r>
              <a:rPr lang="en-US" sz="1700" dirty="0" err="1" smtClean="0"/>
              <a:t>Thiosulfate</a:t>
            </a:r>
            <a:r>
              <a:rPr lang="en-US" sz="1700" dirty="0" smtClean="0"/>
              <a:t> Plates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General Characteristics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r>
              <a:rPr lang="en-US" dirty="0" smtClean="0"/>
              <a:t>Mostly gram</a:t>
            </a:r>
            <a:r>
              <a:rPr lang="en-US" dirty="0" smtClean="0"/>
              <a:t>-negative </a:t>
            </a:r>
            <a:r>
              <a:rPr lang="en-US" dirty="0" smtClean="0"/>
              <a:t>aerobes</a:t>
            </a:r>
          </a:p>
          <a:p>
            <a:endParaRPr lang="en-US" dirty="0" smtClean="0"/>
          </a:p>
          <a:p>
            <a:r>
              <a:rPr lang="en-US" dirty="0" err="1" smtClean="0"/>
              <a:t>Chemolithoautotrophic</a:t>
            </a:r>
            <a:endParaRPr lang="en-US" dirty="0" smtClean="0"/>
          </a:p>
          <a:p>
            <a:pPr lvl="1"/>
            <a:r>
              <a:rPr lang="en-US" dirty="0" smtClean="0"/>
              <a:t>Can fix carbon</a:t>
            </a:r>
            <a:r>
              <a:rPr lang="en-US" dirty="0" smtClean="0"/>
              <a:t>, and </a:t>
            </a:r>
            <a:r>
              <a:rPr lang="en-US" dirty="0" smtClean="0"/>
              <a:t>uses </a:t>
            </a:r>
            <a:r>
              <a:rPr lang="en-US" dirty="0" smtClean="0"/>
              <a:t>inorganic compounds to generate energy.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Visible </a:t>
            </a:r>
            <a:r>
              <a:rPr lang="en-US" dirty="0" smtClean="0"/>
              <a:t>in dark field of microscope due to sulfur</a:t>
            </a:r>
            <a:r>
              <a:rPr lang="en-US" dirty="0" smtClean="0"/>
              <a:t> on or in </a:t>
            </a:r>
            <a:r>
              <a:rPr lang="en-US" dirty="0" smtClean="0"/>
              <a:t>cells.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Notable Examples</a:t>
            </a: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4" name="Content Placeholder 3" descr="Screen shot 2011-07-09 at 7.48.07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5914" r="-15914"/>
          <a:stretch>
            <a:fillRect/>
          </a:stretch>
        </p:blipFill>
        <p:spPr>
          <a:xfrm>
            <a:off x="-254917" y="1200638"/>
            <a:ext cx="9643482" cy="5303520"/>
          </a:xfrm>
        </p:spPr>
      </p:pic>
      <p:sp>
        <p:nvSpPr>
          <p:cNvPr id="7" name="TextBox 6"/>
          <p:cNvSpPr txBox="1"/>
          <p:nvPr/>
        </p:nvSpPr>
        <p:spPr>
          <a:xfrm>
            <a:off x="4566824" y="6504158"/>
            <a:ext cx="411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Robertson and </a:t>
            </a:r>
            <a:r>
              <a:rPr lang="en-US" dirty="0" err="1" smtClean="0">
                <a:solidFill>
                  <a:schemeClr val="bg1"/>
                </a:solidFill>
              </a:rPr>
              <a:t>Kuenen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Prokayotes</a:t>
            </a:r>
            <a:r>
              <a:rPr lang="en-US" dirty="0" smtClean="0">
                <a:solidFill>
                  <a:schemeClr val="bg1"/>
                </a:solidFill>
              </a:rPr>
              <a:t> (2006)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9050" y="3391120"/>
            <a:ext cx="6955862" cy="63493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Gradient Tubes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870450" cy="4888230"/>
          </a:xfrm>
          <a:solidFill>
            <a:srgbClr val="FFFFFF"/>
          </a:solidFill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Used to isolate CSB that live at O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-H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S interface.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Media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Sulfide-Agar Plug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Contains S source (Na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S) and allows S diffusion upward.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Overlay Medium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Allows O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diffusion downward.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2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50" y="1600200"/>
            <a:ext cx="3359150" cy="488823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8383589">
            <a:off x="7479273" y="4254682"/>
            <a:ext cx="1546133" cy="30050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FFFFFF"/>
                </a:solidFill>
              </a:rPr>
              <a:t>Thiosulfate</a:t>
            </a:r>
            <a:r>
              <a:rPr lang="en-US" sz="5400" dirty="0" smtClean="0">
                <a:solidFill>
                  <a:srgbClr val="FFFFFF"/>
                </a:solidFill>
              </a:rPr>
              <a:t> Plates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Medium contains sodium </a:t>
            </a:r>
            <a:r>
              <a:rPr lang="en-US" dirty="0" err="1" smtClean="0">
                <a:solidFill>
                  <a:srgbClr val="000000"/>
                </a:solidFill>
              </a:rPr>
              <a:t>thiosulfate</a:t>
            </a:r>
            <a:r>
              <a:rPr lang="en-US" dirty="0" smtClean="0">
                <a:solidFill>
                  <a:srgbClr val="000000"/>
                </a:solidFill>
              </a:rPr>
              <a:t> (Na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dirty="0" smtClean="0">
                <a:solidFill>
                  <a:srgbClr val="000000"/>
                </a:solidFill>
              </a:rPr>
              <a:t> as electron donor.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Can be used in aerobic and anaerobic conditions.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Aerobic: O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electron acceptor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Anaerobic: NO</a:t>
            </a:r>
            <a:r>
              <a:rPr lang="en-US" baseline="-25000" dirty="0" smtClean="0">
                <a:solidFill>
                  <a:srgbClr val="000000"/>
                </a:solidFill>
              </a:rPr>
              <a:t>3</a:t>
            </a:r>
            <a:r>
              <a:rPr lang="en-US" baseline="30000" dirty="0" smtClean="0">
                <a:solidFill>
                  <a:srgbClr val="000000"/>
                </a:solidFill>
              </a:rPr>
              <a:t>-</a:t>
            </a:r>
            <a:r>
              <a:rPr lang="en-US" dirty="0" smtClean="0">
                <a:solidFill>
                  <a:srgbClr val="000000"/>
                </a:solidFill>
              </a:rPr>
              <a:t> electron acceptor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Identification: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Production of sulfuric acid, resulting in agar plate to change</a:t>
            </a:r>
            <a:r>
              <a:rPr lang="en-US" dirty="0" smtClean="0">
                <a:solidFill>
                  <a:srgbClr val="000000"/>
                </a:solidFill>
              </a:rPr>
              <a:t> color.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Cells will accumulate elemental sulfur, causing colonies to appear pale yellow. 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FFFFFF"/>
                </a:solidFill>
              </a:rPr>
              <a:t>Thiosulfate</a:t>
            </a:r>
            <a:r>
              <a:rPr lang="en-US" sz="5400" dirty="0" smtClean="0">
                <a:solidFill>
                  <a:srgbClr val="FFFFFF"/>
                </a:solidFill>
              </a:rPr>
              <a:t> Plates</a:t>
            </a: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11" name="Content Placeholder 10" descr="photo.JPG"/>
          <p:cNvPicPr>
            <a:picLocks noGrp="1" noChangeAspect="1"/>
          </p:cNvPicPr>
          <p:nvPr>
            <p:ph idx="1"/>
          </p:nvPr>
        </p:nvPicPr>
        <p:blipFill>
          <a:blip r:embed="rId3"/>
          <a:srcRect l="-17902" r="-1790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Enrichment Success</a:t>
            </a:r>
            <a:endParaRPr lang="en-US" sz="5400" dirty="0">
              <a:solidFill>
                <a:srgbClr val="FFFFFF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2756392"/>
          <a:ext cx="8229600" cy="1481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1929"/>
                <a:gridCol w="2472871"/>
                <a:gridCol w="2057400"/>
                <a:gridCol w="2057400"/>
              </a:tblGrid>
              <a:tr h="84239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Gradient Tubes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Thiosulfate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Plates (Aerobic)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Thiosulfate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Plates (Anaerobic)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3897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Class Success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High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Moderate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Images</a:t>
            </a: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6" name="Content Placeholder 5" descr="Tyler_CSB_Strawberry Right Mat IMG_135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223" y="2114255"/>
            <a:ext cx="4463248" cy="3514032"/>
          </a:xfrm>
        </p:spPr>
      </p:pic>
      <p:sp>
        <p:nvSpPr>
          <p:cNvPr id="9" name="TextBox 8"/>
          <p:cNvSpPr txBox="1"/>
          <p:nvPr/>
        </p:nvSpPr>
        <p:spPr>
          <a:xfrm>
            <a:off x="350256" y="2313294"/>
            <a:ext cx="1623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Thiovulum</a:t>
            </a:r>
            <a:r>
              <a:rPr lang="en-US" dirty="0" smtClean="0">
                <a:solidFill>
                  <a:schemeClr val="bg1"/>
                </a:solidFill>
              </a:rPr>
              <a:t> veil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734" y="2116285"/>
            <a:ext cx="4682425" cy="35118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08191" y="2313294"/>
            <a:ext cx="1231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Thiovulum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ggiatoa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" y="15490"/>
            <a:ext cx="91090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FF"/>
                </a:solidFill>
              </a:rPr>
              <a:t>Images</a:t>
            </a: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8" name="Picture 7" descr="colourlesssulfurenrichmentDF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91" y="1963558"/>
            <a:ext cx="4464214" cy="35843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3624" y="1999641"/>
            <a:ext cx="275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Enrichment  (Aerobic Plate)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2864" y="1963558"/>
            <a:ext cx="4679546" cy="35843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21559" y="1999641"/>
            <a:ext cx="2784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Enrichment (Gradient Tube)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322</Words>
  <Application>Microsoft Macintosh PowerPoint</Application>
  <PresentationFormat>On-screen Show (4:3)</PresentationFormat>
  <Paragraphs>62</Paragraphs>
  <Slides>11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Microbial Mat Ecology</vt:lpstr>
      <vt:lpstr>Metabolism</vt:lpstr>
      <vt:lpstr>General Characteristics</vt:lpstr>
      <vt:lpstr>Notable Examples</vt:lpstr>
      <vt:lpstr>Gradient Tubes</vt:lpstr>
      <vt:lpstr>Thiosulfate Plates</vt:lpstr>
      <vt:lpstr>Thiosulfate Plates</vt:lpstr>
      <vt:lpstr>Enrichment Success</vt:lpstr>
      <vt:lpstr>Images</vt:lpstr>
      <vt:lpstr>Images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 Matulich</dc:creator>
  <cp:lastModifiedBy>Rentex Inc</cp:lastModifiedBy>
  <cp:revision>23</cp:revision>
  <dcterms:created xsi:type="dcterms:W3CDTF">2011-07-15T05:01:53Z</dcterms:created>
  <dcterms:modified xsi:type="dcterms:W3CDTF">2011-07-15T05:59:32Z</dcterms:modified>
</cp:coreProperties>
</file>