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rels" ContentType="application/vnd.openxmlformats-package.relationships+xml"/>
  <Override PartName="/ppt/slides/slide14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53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Default Extension="jpeg" ContentType="image/jpeg"/>
  <Override PartName="/ppt/viewProps.xml" ContentType="application/vnd.openxmlformats-officedocument.presentationml.viewProps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Default Extension="tiff" ContentType="image/tiff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pdf" ContentType="application/pd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55"/>
  </p:notesMasterIdLst>
  <p:handoutMasterIdLst>
    <p:handoutMasterId r:id="rId56"/>
  </p:handoutMasterIdLst>
  <p:sldIdLst>
    <p:sldId id="289" r:id="rId2"/>
    <p:sldId id="277" r:id="rId3"/>
    <p:sldId id="278" r:id="rId4"/>
    <p:sldId id="279" r:id="rId5"/>
    <p:sldId id="280" r:id="rId6"/>
    <p:sldId id="257" r:id="rId7"/>
    <p:sldId id="263" r:id="rId8"/>
    <p:sldId id="276" r:id="rId9"/>
    <p:sldId id="290" r:id="rId10"/>
    <p:sldId id="319" r:id="rId11"/>
    <p:sldId id="320" r:id="rId12"/>
    <p:sldId id="321" r:id="rId13"/>
    <p:sldId id="322" r:id="rId14"/>
    <p:sldId id="327" r:id="rId15"/>
    <p:sldId id="323" r:id="rId16"/>
    <p:sldId id="312" r:id="rId17"/>
    <p:sldId id="324" r:id="rId18"/>
    <p:sldId id="325" r:id="rId19"/>
    <p:sldId id="326" r:id="rId20"/>
    <p:sldId id="272" r:id="rId21"/>
    <p:sldId id="273" r:id="rId22"/>
    <p:sldId id="274" r:id="rId23"/>
    <p:sldId id="275" r:id="rId24"/>
    <p:sldId id="287" r:id="rId25"/>
    <p:sldId id="288" r:id="rId26"/>
    <p:sldId id="316" r:id="rId27"/>
    <p:sldId id="270" r:id="rId28"/>
    <p:sldId id="282" r:id="rId29"/>
    <p:sldId id="281" r:id="rId30"/>
    <p:sldId id="318" r:id="rId31"/>
    <p:sldId id="283" r:id="rId32"/>
    <p:sldId id="305" r:id="rId33"/>
    <p:sldId id="300" r:id="rId34"/>
    <p:sldId id="301" r:id="rId35"/>
    <p:sldId id="302" r:id="rId36"/>
    <p:sldId id="303" r:id="rId37"/>
    <p:sldId id="304" r:id="rId38"/>
    <p:sldId id="284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285" r:id="rId49"/>
    <p:sldId id="328" r:id="rId50"/>
    <p:sldId id="264" r:id="rId51"/>
    <p:sldId id="265" r:id="rId52"/>
    <p:sldId id="261" r:id="rId53"/>
    <p:sldId id="268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B82D2"/>
  </p:clrMru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1930" autoAdjust="0"/>
    <p:restoredTop sz="82596" autoAdjust="0"/>
  </p:normalViewPr>
  <p:slideViewPr>
    <p:cSldViewPr snapToGrid="0" snapToObjects="1">
      <p:cViewPr>
        <p:scale>
          <a:sx n="100" d="100"/>
          <a:sy n="100" d="100"/>
        </p:scale>
        <p:origin x="-2264" y="-7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handoutMaster" Target="handoutMasters/handout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Helvetica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87-798D-E149-96FF-FC79F9736107}" type="datetimeFigureOut">
              <a:rPr lang="en-US" smtClean="0">
                <a:latin typeface="Helvetica"/>
              </a:rPr>
              <a:pPr/>
              <a:t>7/18/11</a:t>
            </a:fld>
            <a:endParaRPr lang="en-US" dirty="0">
              <a:latin typeface="Helvetic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Helvetic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5A846-227B-984A-9377-4536BC7556AF}" type="slidenum">
              <a:rPr lang="en-US" smtClean="0">
                <a:latin typeface="Helvetica"/>
              </a:rPr>
              <a:pPr/>
              <a:t>‹#›</a:t>
            </a:fld>
            <a:endParaRPr lang="en-US" dirty="0">
              <a:latin typeface="Helvetic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"/>
              </a:defRPr>
            </a:lvl1pPr>
          </a:lstStyle>
          <a:p>
            <a:fld id="{8B0C8DF5-5558-CF49-89A3-1F97FBEAA7DA}" type="datetimeFigureOut">
              <a:rPr lang="en-US" smtClean="0"/>
              <a:pPr/>
              <a:t>7/18/11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"/>
              </a:defRPr>
            </a:lvl1pPr>
          </a:lstStyle>
          <a:p>
            <a:fld id="{CF68D7D7-E4B8-6741-865F-7E3DE83096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Helvetica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Helvetica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Helvetica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Helvetica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Helvetica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LuxN</a:t>
            </a:r>
            <a:r>
              <a:rPr lang="en-US" dirty="0" smtClean="0"/>
              <a:t> is responsible for detection of AI-1 and </a:t>
            </a:r>
            <a:r>
              <a:rPr lang="en-US" dirty="0" err="1" smtClean="0"/>
              <a:t>LuxQ</a:t>
            </a:r>
            <a:r>
              <a:rPr lang="en-US" dirty="0" smtClean="0"/>
              <a:t> is responsible for AI-2</a:t>
            </a:r>
          </a:p>
          <a:p>
            <a:r>
              <a:rPr lang="en-US" dirty="0" err="1" smtClean="0"/>
              <a:t>LuxN</a:t>
            </a:r>
            <a:r>
              <a:rPr lang="en-US" dirty="0" smtClean="0"/>
              <a:t> and </a:t>
            </a:r>
            <a:r>
              <a:rPr lang="en-US" dirty="0" err="1" smtClean="0"/>
              <a:t>LuxQ</a:t>
            </a:r>
            <a:r>
              <a:rPr lang="en-US" dirty="0" smtClean="0"/>
              <a:t> are hybrid</a:t>
            </a:r>
            <a:r>
              <a:rPr lang="en-US" baseline="0" dirty="0" smtClean="0"/>
              <a:t> sensor </a:t>
            </a:r>
            <a:r>
              <a:rPr lang="en-US" baseline="0" dirty="0" err="1" smtClean="0"/>
              <a:t>kinases</a:t>
            </a:r>
            <a:r>
              <a:rPr lang="en-US" baseline="0" dirty="0" smtClean="0"/>
              <a:t> that contain a sensor </a:t>
            </a:r>
            <a:r>
              <a:rPr lang="en-US" baseline="0" dirty="0" err="1" smtClean="0"/>
              <a:t>kinase</a:t>
            </a:r>
            <a:r>
              <a:rPr lang="en-US" baseline="0" dirty="0" smtClean="0"/>
              <a:t> domain and attached response regulator domain</a:t>
            </a:r>
            <a:endParaRPr lang="en-US" dirty="0" smtClean="0"/>
          </a:p>
          <a:p>
            <a:r>
              <a:rPr lang="en-US" dirty="0" err="1" smtClean="0"/>
              <a:t>LuxP</a:t>
            </a:r>
            <a:r>
              <a:rPr lang="en-US" dirty="0" smtClean="0"/>
              <a:t> is a </a:t>
            </a:r>
            <a:r>
              <a:rPr lang="en-US" dirty="0" err="1" smtClean="0"/>
              <a:t>periplasmic</a:t>
            </a:r>
            <a:r>
              <a:rPr lang="en-US" dirty="0" smtClean="0"/>
              <a:t> binding protein require for AI-2 detection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LuxI</a:t>
            </a:r>
            <a:r>
              <a:rPr lang="en-US" dirty="0" smtClean="0"/>
              <a:t> protein (square)</a:t>
            </a:r>
            <a:r>
              <a:rPr lang="en-US" baseline="0" dirty="0" smtClean="0"/>
              <a:t> </a:t>
            </a:r>
            <a:r>
              <a:rPr lang="en-US" dirty="0" smtClean="0"/>
              <a:t>is responsible for synthesis of the HSL </a:t>
            </a:r>
            <a:r>
              <a:rPr lang="en-US" dirty="0" err="1" smtClean="0"/>
              <a:t>autoinducer</a:t>
            </a:r>
            <a:r>
              <a:rPr lang="en-US" dirty="0" smtClean="0"/>
              <a:t> N-(3-oxohexanoyl)-homoserine</a:t>
            </a:r>
            <a:r>
              <a:rPr lang="en-US" baseline="0" dirty="0" smtClean="0"/>
              <a:t> </a:t>
            </a:r>
            <a:r>
              <a:rPr lang="en-US" dirty="0" err="1" smtClean="0"/>
              <a:t>lactone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Vibrio</a:t>
            </a:r>
            <a:r>
              <a:rPr lang="en-US" dirty="0" smtClean="0"/>
              <a:t> </a:t>
            </a:r>
            <a:r>
              <a:rPr lang="en-US" dirty="0" err="1" smtClean="0"/>
              <a:t>fisheri</a:t>
            </a:r>
            <a:r>
              <a:rPr lang="en-US" dirty="0" smtClean="0"/>
              <a:t> and </a:t>
            </a:r>
            <a:r>
              <a:rPr lang="en-US" dirty="0" err="1" smtClean="0"/>
              <a:t>Vibrio</a:t>
            </a:r>
            <a:r>
              <a:rPr lang="en-US" dirty="0" smtClean="0"/>
              <a:t> </a:t>
            </a:r>
            <a:r>
              <a:rPr lang="en-US" dirty="0" err="1" smtClean="0"/>
              <a:t>harvery</a:t>
            </a:r>
            <a:r>
              <a:rPr lang="en-US" dirty="0" smtClean="0"/>
              <a:t> were the two luminous marine bacterial species that leads to the discovery of quorum sensing 25 years ago. </a:t>
            </a:r>
          </a:p>
          <a:p>
            <a:pPr>
              <a:buFontTx/>
              <a:buChar char="-"/>
            </a:pPr>
            <a:r>
              <a:rPr lang="en-US" dirty="0" smtClean="0"/>
              <a:t>The enzymes responsible for the light production are encoded by the </a:t>
            </a:r>
            <a:r>
              <a:rPr lang="en-US" dirty="0" err="1" smtClean="0"/>
              <a:t>luciferase</a:t>
            </a:r>
            <a:r>
              <a:rPr lang="en-US" dirty="0" smtClean="0"/>
              <a:t> structural </a:t>
            </a:r>
            <a:r>
              <a:rPr lang="en-US" dirty="0" err="1" smtClean="0"/>
              <a:t>operon</a:t>
            </a:r>
            <a:r>
              <a:rPr lang="en-US" dirty="0" smtClean="0"/>
              <a:t> </a:t>
            </a:r>
            <a:r>
              <a:rPr lang="en-US" dirty="0" err="1" smtClean="0"/>
              <a:t>luxCDABE</a:t>
            </a:r>
            <a:r>
              <a:rPr lang="en-US" dirty="0" smtClean="0"/>
              <a:t> in response to high cell population density</a:t>
            </a:r>
          </a:p>
          <a:p>
            <a:pPr>
              <a:buFontTx/>
              <a:buChar char="-"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LuxI</a:t>
            </a:r>
            <a:r>
              <a:rPr lang="en-US" dirty="0" smtClean="0"/>
              <a:t> protein (square)</a:t>
            </a:r>
            <a:r>
              <a:rPr lang="en-US" baseline="0" dirty="0" smtClean="0"/>
              <a:t> </a:t>
            </a:r>
            <a:r>
              <a:rPr lang="en-US" dirty="0" smtClean="0"/>
              <a:t>is responsible for synthesis of the HSL </a:t>
            </a:r>
            <a:r>
              <a:rPr lang="en-US" dirty="0" err="1" smtClean="0"/>
              <a:t>autoinducer</a:t>
            </a:r>
            <a:r>
              <a:rPr lang="en-US" dirty="0" smtClean="0"/>
              <a:t> N-(3-oxohexanoyl)-homoserine</a:t>
            </a:r>
            <a:r>
              <a:rPr lang="en-US" baseline="0" dirty="0" smtClean="0"/>
              <a:t> </a:t>
            </a:r>
            <a:r>
              <a:rPr lang="en-US" dirty="0" err="1" smtClean="0"/>
              <a:t>lactone</a:t>
            </a:r>
            <a:r>
              <a:rPr lang="en-US" dirty="0" smtClean="0"/>
              <a:t> (hexagons). As the cell-population density increases, the concentration of the</a:t>
            </a:r>
            <a:r>
              <a:rPr lang="en-US" baseline="0" dirty="0" smtClean="0"/>
              <a:t> </a:t>
            </a:r>
            <a:r>
              <a:rPr lang="en-US" dirty="0" err="1" smtClean="0"/>
              <a:t>autoinducer</a:t>
            </a:r>
            <a:r>
              <a:rPr lang="en-US" dirty="0" smtClean="0"/>
              <a:t> increases both intra- and </a:t>
            </a:r>
            <a:r>
              <a:rPr lang="en-US" dirty="0" err="1" smtClean="0"/>
              <a:t>extracellularly</a:t>
            </a:r>
            <a:r>
              <a:rPr lang="en-US" dirty="0" smtClean="0"/>
              <a:t>. At a critical </a:t>
            </a:r>
            <a:r>
              <a:rPr lang="en-US" dirty="0" err="1" smtClean="0"/>
              <a:t>autoinducer</a:t>
            </a:r>
            <a:r>
              <a:rPr lang="en-US" dirty="0" smtClean="0"/>
              <a:t> concentration, the </a:t>
            </a:r>
            <a:r>
              <a:rPr lang="en-US" dirty="0" err="1" smtClean="0"/>
              <a:t>LuxR</a:t>
            </a:r>
            <a:r>
              <a:rPr lang="en-US" dirty="0" smtClean="0"/>
              <a:t> protein (circle) binds the </a:t>
            </a:r>
            <a:r>
              <a:rPr lang="en-US" dirty="0" err="1" smtClean="0"/>
              <a:t>autoinducer</a:t>
            </a:r>
            <a:r>
              <a:rPr lang="en-US" dirty="0" smtClean="0"/>
              <a:t>. The </a:t>
            </a:r>
            <a:r>
              <a:rPr lang="en-US" dirty="0" err="1" smtClean="0"/>
              <a:t>LuxR-autoinducer</a:t>
            </a:r>
            <a:r>
              <a:rPr lang="en-US" baseline="0" dirty="0" smtClean="0"/>
              <a:t> </a:t>
            </a:r>
            <a:r>
              <a:rPr lang="en-US" dirty="0" smtClean="0"/>
              <a:t>complex binds at the </a:t>
            </a:r>
            <a:r>
              <a:rPr lang="en-US" dirty="0" err="1" smtClean="0"/>
              <a:t>luxICDABE</a:t>
            </a:r>
            <a:r>
              <a:rPr lang="en-US" dirty="0" smtClean="0"/>
              <a:t> promoter and activates transcription of this </a:t>
            </a:r>
            <a:r>
              <a:rPr lang="en-US" dirty="0" err="1" smtClean="0"/>
              <a:t>operon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This action results in an exponential increase in </a:t>
            </a:r>
            <a:r>
              <a:rPr lang="en-US" dirty="0" err="1" smtClean="0"/>
              <a:t>autoinducer</a:t>
            </a:r>
            <a:r>
              <a:rPr lang="en-US" dirty="0" smtClean="0"/>
              <a:t> synthesis via the increase</a:t>
            </a:r>
            <a:r>
              <a:rPr lang="en-US" baseline="0" dirty="0" smtClean="0"/>
              <a:t> </a:t>
            </a:r>
            <a:r>
              <a:rPr lang="en-US" dirty="0" smtClean="0"/>
              <a:t>in transcription of </a:t>
            </a:r>
            <a:r>
              <a:rPr lang="en-US" dirty="0" err="1" smtClean="0"/>
              <a:t>luxI</a:t>
            </a:r>
            <a:r>
              <a:rPr lang="en-US" dirty="0" smtClean="0"/>
              <a:t> and an exponential increase in light production via the increase</a:t>
            </a:r>
            <a:r>
              <a:rPr lang="en-US" baseline="0" dirty="0" smtClean="0"/>
              <a:t> </a:t>
            </a:r>
            <a:r>
              <a:rPr lang="en-US" dirty="0" smtClean="0"/>
              <a:t>in transcription of </a:t>
            </a:r>
            <a:r>
              <a:rPr lang="en-US" dirty="0" err="1" smtClean="0"/>
              <a:t>luxCDABE</a:t>
            </a:r>
            <a:r>
              <a:rPr lang="en-US" dirty="0" smtClean="0"/>
              <a:t>. The </a:t>
            </a:r>
            <a:r>
              <a:rPr lang="en-US" dirty="0" err="1" smtClean="0"/>
              <a:t>LuxR-autoinducer</a:t>
            </a:r>
            <a:r>
              <a:rPr lang="en-US" dirty="0" smtClean="0"/>
              <a:t> complex also binds at the </a:t>
            </a:r>
            <a:r>
              <a:rPr lang="en-US" dirty="0" err="1" smtClean="0"/>
              <a:t>luxR</a:t>
            </a:r>
            <a:r>
              <a:rPr lang="en-US" baseline="0" dirty="0" smtClean="0"/>
              <a:t> </a:t>
            </a:r>
            <a:r>
              <a:rPr lang="en-US" dirty="0" smtClean="0"/>
              <a:t>promoter, but in this case the complex represses the transcription of </a:t>
            </a:r>
            <a:r>
              <a:rPr lang="en-US" dirty="0" err="1" smtClean="0"/>
              <a:t>luxR</a:t>
            </a:r>
            <a:r>
              <a:rPr lang="en-US" dirty="0" smtClean="0"/>
              <a:t>. This negative action compensates for the positive action at the </a:t>
            </a:r>
            <a:r>
              <a:rPr lang="en-US" dirty="0" err="1" smtClean="0"/>
              <a:t>luxICDABE</a:t>
            </a:r>
            <a:r>
              <a:rPr lang="en-US" dirty="0" smtClean="0"/>
              <a:t> promoter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RAST: fully automated service for annotating bacterial and </a:t>
            </a:r>
            <a:r>
              <a:rPr lang="en-US" dirty="0" err="1" smtClean="0"/>
              <a:t>archaeal</a:t>
            </a:r>
            <a:r>
              <a:rPr lang="en-US" dirty="0" smtClean="0"/>
              <a:t> genomes.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Polyamines, positively charged organic </a:t>
            </a:r>
            <a:r>
              <a:rPr lang="en-US" sz="1200" dirty="0" err="1" smtClean="0"/>
              <a:t>polycations</a:t>
            </a:r>
            <a:r>
              <a:rPr lang="en-US" sz="1200" dirty="0" smtClean="0"/>
              <a:t> important in processes e.g. binding to nucleic acids, stabilizing membranes &amp; stimulating several enzymes</a:t>
            </a:r>
          </a:p>
          <a:p>
            <a:endParaRPr lang="en-US" dirty="0" smtClean="0"/>
          </a:p>
          <a:p>
            <a:r>
              <a:rPr lang="en-US" dirty="0" smtClean="0"/>
              <a:t>Pathway 1: Generates Urea (2 steps)</a:t>
            </a:r>
          </a:p>
          <a:p>
            <a:r>
              <a:rPr lang="en-US" dirty="0" smtClean="0"/>
              <a:t>Pathway 2: Generates Ammonia (3</a:t>
            </a:r>
            <a:r>
              <a:rPr lang="en-US" baseline="0" dirty="0" smtClean="0"/>
              <a:t> steps) </a:t>
            </a:r>
            <a:endParaRPr lang="en-US" dirty="0" smtClean="0"/>
          </a:p>
          <a:p>
            <a:r>
              <a:rPr lang="en-US" dirty="0" smtClean="0"/>
              <a:t>Pathway 3: Generates CO2 (1 steps)</a:t>
            </a:r>
          </a:p>
          <a:p>
            <a:endParaRPr lang="en-US" dirty="0" smtClean="0"/>
          </a:p>
          <a:p>
            <a:r>
              <a:rPr lang="en-US" dirty="0" smtClean="0"/>
              <a:t>Substrates got reduced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FE6DE-41A8-964A-BC79-AFCD1AE9134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Iron = essential trace elements</a:t>
            </a:r>
          </a:p>
          <a:p>
            <a:r>
              <a:rPr lang="en-US" dirty="0" err="1" smtClean="0"/>
              <a:t>Fe(III</a:t>
            </a:r>
            <a:r>
              <a:rPr lang="en-US" dirty="0" smtClean="0"/>
              <a:t>)</a:t>
            </a:r>
            <a:r>
              <a:rPr lang="en-US" baseline="0" dirty="0" smtClean="0"/>
              <a:t> is insoluble, therefore is not readily available to organism</a:t>
            </a:r>
          </a:p>
          <a:p>
            <a:r>
              <a:rPr lang="en-US" baseline="0" smtClean="0"/>
              <a:t>Siderophores</a:t>
            </a:r>
            <a:r>
              <a:rPr lang="en-US" baseline="0" dirty="0" smtClean="0"/>
              <a:t> is used as a specialized transport system to acquire Fe (III) from the environment.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FE6DE-41A8-964A-BC79-AFCD1AE9134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pathways in </a:t>
            </a:r>
            <a:r>
              <a:rPr lang="en-US" dirty="0" err="1" smtClean="0"/>
              <a:t>Thiovulum</a:t>
            </a:r>
            <a:r>
              <a:rPr lang="en-US" dirty="0" smtClean="0"/>
              <a:t>: is</a:t>
            </a:r>
            <a:r>
              <a:rPr lang="en-US" baseline="0" dirty="0" smtClean="0"/>
              <a:t> to create a baseline </a:t>
            </a:r>
            <a:r>
              <a:rPr lang="en-US" baseline="0" smtClean="0"/>
              <a:t>for comparison, </a:t>
            </a:r>
            <a:r>
              <a:rPr lang="en-US" baseline="0" dirty="0" smtClean="0"/>
              <a:t>know what </a:t>
            </a:r>
            <a:r>
              <a:rPr lang="en-US" baseline="0" dirty="0" err="1" smtClean="0"/>
              <a:t>thiovulum</a:t>
            </a:r>
            <a:r>
              <a:rPr lang="en-US" baseline="0" dirty="0" smtClean="0"/>
              <a:t> is capable of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Assigned: Could not be</a:t>
            </a:r>
            <a:r>
              <a:rPr lang="en-US" baseline="0" dirty="0" smtClean="0"/>
              <a:t> placed into one of the core metabolisms</a:t>
            </a:r>
            <a:endParaRPr lang="en-US" dirty="0" smtClean="0"/>
          </a:p>
          <a:p>
            <a:r>
              <a:rPr lang="en-US" dirty="0" smtClean="0"/>
              <a:t>No Hits: did not match anything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D7D7-E4B8-6741-865F-7E3DE83096A3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9948" y="609600"/>
            <a:ext cx="5404104" cy="3282696"/>
          </a:xfrm>
          <a:prstGeom prst="roundRect">
            <a:avLst>
              <a:gd name="adj" fmla="val 10522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none"/>
        </p:style>
        <p:txBody>
          <a:bodyPr vert="horz" lIns="91440" tIns="182880" rIns="91440" bIns="18288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342900" indent="-342900" algn="ctr" defTabSz="914400" rtl="0" eaLnBrk="1" latinLnBrk="0" hangingPunct="1">
              <a:lnSpc>
                <a:spcPts val="5200"/>
              </a:lnSpc>
              <a:spcBef>
                <a:spcPts val="2000"/>
              </a:spcBef>
              <a:buSzPct val="80000"/>
              <a:buFont typeface="Wingdings" pitchFamily="2" charset="2"/>
              <a:buNone/>
              <a:defRPr sz="5400" b="1" kern="1200" baseline="0">
                <a:gradFill>
                  <a:gsLst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latin typeface="Helvetica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1447800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Helvetica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81187" y="631824"/>
            <a:ext cx="5407025" cy="3281363"/>
          </a:xfrm>
          <a:prstGeom prst="roundRect">
            <a:avLst>
              <a:gd name="adj" fmla="val 888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4495800"/>
            <a:ext cx="7827264" cy="1219200"/>
          </a:xfrm>
        </p:spPr>
        <p:txBody>
          <a:bodyPr anchor="b" anchorCtr="0">
            <a:noAutofit/>
          </a:bodyPr>
          <a:lstStyle>
            <a:lvl1pPr>
              <a:lnSpc>
                <a:spcPts val="5200"/>
              </a:lnSpc>
              <a:defRPr sz="48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5715000"/>
            <a:ext cx="7827264" cy="501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21132"/>
            <a:ext cx="2133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12541"/>
            <a:ext cx="2895600" cy="300318"/>
          </a:xfrm>
        </p:spPr>
        <p:txBody>
          <a:bodyPr/>
          <a:lstStyle>
            <a:lvl1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12541"/>
            <a:ext cx="2133600" cy="300318"/>
          </a:xfrm>
        </p:spPr>
        <p:txBody>
          <a:bodyPr/>
          <a:lstStyle>
            <a:lvl1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24953"/>
            <a:ext cx="7823200" cy="1474788"/>
          </a:xfrm>
        </p:spPr>
        <p:txBody>
          <a:bodyPr anchor="b" anchorCtr="0"/>
          <a:lstStyle>
            <a:lvl1pPr algn="ctr">
              <a:defRPr sz="4800" b="1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5546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Helvetica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63470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47838"/>
            <a:ext cx="3565526" cy="4316786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8" y="1515035"/>
            <a:ext cx="3566160" cy="6397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8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71" y="1515035"/>
            <a:ext cx="3566160" cy="6397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71" y="2271713"/>
            <a:ext cx="3566160" cy="3792911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794760" cy="968189"/>
          </a:xfrm>
        </p:spPr>
        <p:txBody>
          <a:bodyPr anchor="b"/>
          <a:lstStyle>
            <a:lvl1pPr algn="l">
              <a:lnSpc>
                <a:spcPts val="4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58906"/>
            <a:ext cx="3794760" cy="5405719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>
                <a:effectLst/>
              </a:defRPr>
            </a:lvl1pPr>
            <a:lvl2pPr>
              <a:spcBef>
                <a:spcPts val="2000"/>
              </a:spcBef>
              <a:defRPr sz="2000">
                <a:effectLst/>
              </a:defRPr>
            </a:lvl2pPr>
            <a:lvl3pPr>
              <a:spcBef>
                <a:spcPts val="2000"/>
              </a:spcBef>
              <a:defRPr sz="1800">
                <a:effectLst/>
              </a:defRPr>
            </a:lvl3pPr>
            <a:lvl4pPr>
              <a:spcBef>
                <a:spcPts val="2000"/>
              </a:spcBef>
              <a:defRPr sz="1800">
                <a:effectLst/>
              </a:defRPr>
            </a:lvl4pPr>
            <a:lvl5pPr>
              <a:spcBef>
                <a:spcPts val="2000"/>
              </a:spcBef>
              <a:defRPr sz="1800"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794760" cy="38144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807293" cy="968189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b">
            <a:noAutofit/>
            <a:sp3d extrusionH="12700">
              <a:extrusionClr>
                <a:schemeClr val="bg1"/>
              </a:extrusionClr>
            </a:sp3d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 baseline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Helvetica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807293" cy="3585882"/>
          </a:xfr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0" indent="0">
              <a:lnSpc>
                <a:spcPct val="110000"/>
              </a:lnSpc>
              <a:buNone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Helvetica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SzPct val="80000"/>
              <a:buFont typeface="Wingdings" pitchFamily="2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671514"/>
            <a:ext cx="3810000" cy="4599734"/>
          </a:xfrm>
          <a:prstGeom prst="roundRect">
            <a:avLst>
              <a:gd name="adj" fmla="val 439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 vert="horz" lIns="91440" tIns="45720" rIns="91440" bIns="45720" rtlCol="0">
            <a:noAutofit/>
            <a:scene3d>
              <a:camera prst="orthographicFront"/>
              <a:lightRig rig="chilly" dir="t"/>
            </a:scene3d>
            <a:sp3d extrusionH="6350">
              <a:bevelT w="19050" h="12700" prst="softRound"/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innerShdw blurRad="63500" dist="25400" dir="10800000">
                    <a:schemeClr val="bg1">
                      <a:alpha val="50000"/>
                    </a:schemeClr>
                  </a:innerShdw>
                </a:effectLst>
                <a:latin typeface="Helvetica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30306"/>
            <a:ext cx="5484813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47839"/>
            <a:ext cx="7823200" cy="4316411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2082" y="389966"/>
            <a:ext cx="1524000" cy="5736198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99" y="644525"/>
            <a:ext cx="6399213" cy="5419726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B6B6-88EC-604D-9A84-B664CD44E7AB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8267-AD46-0646-8BC4-DC79AB2B1B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313613" cy="1264024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47838"/>
            <a:ext cx="7313613" cy="4303338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ea typeface="+mn-ea"/>
                <a:cs typeface="+mn-cs"/>
              </a:defRPr>
            </a:lvl1pPr>
          </a:lstStyle>
          <a:p>
            <a:fld id="{4015B6B6-88EC-604D-9A84-B664CD44E7AB}" type="datetimeFigureOut">
              <a:rPr lang="en-US" smtClean="0"/>
              <a:pPr/>
              <a:t>7/18/11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5988"/>
            <a:ext cx="2895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5988"/>
            <a:ext cx="21336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ea typeface="+mn-ea"/>
                <a:cs typeface="+mn-cs"/>
              </a:defRPr>
            </a:lvl1pPr>
          </a:lstStyle>
          <a:p>
            <a:fld id="{60EB8267-AD46-0646-8BC4-DC79AB2B1B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3600" b="1" kern="1200" baseline="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Helvetica"/>
          <a:ea typeface="+mj-ea"/>
          <a:cs typeface="Helvetica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SzPct val="80000"/>
        <a:buFont typeface="Wingdings" pitchFamily="2" charset="2"/>
        <a:buChar char="l"/>
        <a:defRPr sz="24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Helvetica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2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Helvetica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20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Helvetica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Helvetica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SzPct val="80000"/>
        <a:buFont typeface="Wingdings" pitchFamily="2" charset="2"/>
        <a:buChar char="l"/>
        <a:defRPr sz="18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effectLst/>
          <a:latin typeface="Helvetica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df"/><Relationship Id="rId3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df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df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df"/><Relationship Id="rId3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df"/><Relationship Id="rId3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df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df"/><Relationship Id="rId3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df"/><Relationship Id="rId3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df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df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d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df"/><Relationship Id="rId3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gno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8514" y="1689100"/>
            <a:ext cx="48131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aramond"/>
                <a:cs typeface="Garamond"/>
              </a:rPr>
              <a:t>Yan Wei Lim (San Diego State University)</a:t>
            </a:r>
          </a:p>
          <a:p>
            <a:r>
              <a:rPr lang="en-US" dirty="0" smtClean="0">
                <a:latin typeface="Garamond"/>
                <a:cs typeface="Garamond"/>
              </a:rPr>
              <a:t>Ann </a:t>
            </a:r>
            <a:r>
              <a:rPr lang="en-US" dirty="0" err="1" smtClean="0">
                <a:latin typeface="Garamond"/>
                <a:cs typeface="Garamond"/>
              </a:rPr>
              <a:t>Lesnefsky</a:t>
            </a:r>
            <a:r>
              <a:rPr lang="en-US" dirty="0" smtClean="0">
                <a:latin typeface="Garamond"/>
                <a:cs typeface="Garamond"/>
              </a:rPr>
              <a:t> (Stanford University)</a:t>
            </a:r>
          </a:p>
          <a:p>
            <a:r>
              <a:rPr lang="en-US" dirty="0" smtClean="0">
                <a:latin typeface="Garamond"/>
                <a:cs typeface="Garamond"/>
              </a:rPr>
              <a:t>Sarah Douglas (Harvard University)</a:t>
            </a:r>
          </a:p>
          <a:p>
            <a:r>
              <a:rPr lang="en-US" dirty="0" smtClean="0">
                <a:latin typeface="Garamond"/>
                <a:cs typeface="Garamond"/>
              </a:rPr>
              <a:t>Julian </a:t>
            </a:r>
            <a:r>
              <a:rPr lang="en-US" dirty="0" err="1" smtClean="0">
                <a:latin typeface="Garamond"/>
                <a:cs typeface="Garamond"/>
              </a:rPr>
              <a:t>Damashek</a:t>
            </a:r>
            <a:r>
              <a:rPr lang="en-US" dirty="0" smtClean="0">
                <a:latin typeface="Garamond"/>
                <a:cs typeface="Garamond"/>
              </a:rPr>
              <a:t> (Stanford University)</a:t>
            </a:r>
          </a:p>
          <a:p>
            <a:r>
              <a:rPr lang="en-US" dirty="0" smtClean="0">
                <a:latin typeface="Garamond"/>
                <a:cs typeface="Garamond"/>
              </a:rPr>
              <a:t>Bradley </a:t>
            </a:r>
            <a:r>
              <a:rPr lang="en-US" dirty="0" err="1" smtClean="0">
                <a:latin typeface="Garamond"/>
                <a:cs typeface="Garamond"/>
              </a:rPr>
              <a:t>Tolar</a:t>
            </a:r>
            <a:r>
              <a:rPr lang="en-US" dirty="0" smtClean="0">
                <a:latin typeface="Garamond"/>
                <a:cs typeface="Garamond"/>
              </a:rPr>
              <a:t> (University of Georgia)</a:t>
            </a:r>
          </a:p>
          <a:p>
            <a:endParaRPr lang="en-US" dirty="0" smtClean="0">
              <a:latin typeface="Garamond"/>
              <a:cs typeface="Garamond"/>
            </a:endParaRPr>
          </a:p>
          <a:p>
            <a:r>
              <a:rPr lang="en-US" sz="2400" b="1" dirty="0" smtClean="0">
                <a:latin typeface="Garamond"/>
                <a:cs typeface="Garamond"/>
              </a:rPr>
              <a:t>Hopkins Microbiology Course 2011</a:t>
            </a:r>
            <a:endParaRPr lang="en-US" sz="2400" b="1" dirty="0">
              <a:latin typeface="Garamond"/>
              <a:cs typeface="Garamond"/>
            </a:endParaRPr>
          </a:p>
        </p:txBody>
      </p:sp>
      <p:pic>
        <p:nvPicPr>
          <p:cNvPr id="4" name="Picture 3" descr="Moore_Foundation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5752" y="6070601"/>
            <a:ext cx="2686862" cy="787400"/>
          </a:xfrm>
          <a:prstGeom prst="rect">
            <a:avLst/>
          </a:prstGeom>
        </p:spPr>
      </p:pic>
      <p:pic>
        <p:nvPicPr>
          <p:cNvPr id="5" name="Picture 4" descr="nsf_logo_combined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17479"/>
            <a:ext cx="1263352" cy="1240521"/>
          </a:xfrm>
          <a:prstGeom prst="rect">
            <a:avLst/>
          </a:prstGeom>
        </p:spPr>
      </p:pic>
      <p:pic>
        <p:nvPicPr>
          <p:cNvPr id="7" name="Picture 6" descr="Stanfor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48" y="5880099"/>
            <a:ext cx="1047751" cy="9779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8150" y="203200"/>
            <a:ext cx="8267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Garamond"/>
                <a:cs typeface="Garamond"/>
              </a:rPr>
              <a:t>Comparative </a:t>
            </a:r>
            <a:r>
              <a:rPr lang="en-US" sz="4800" i="1" dirty="0" err="1" smtClean="0">
                <a:latin typeface="Garamond"/>
                <a:cs typeface="Garamond"/>
              </a:rPr>
              <a:t>Vibrio</a:t>
            </a:r>
            <a:r>
              <a:rPr lang="en-US" sz="4800" dirty="0" smtClean="0">
                <a:latin typeface="Garamond"/>
                <a:cs typeface="Garamond"/>
              </a:rPr>
              <a:t> Genomics</a:t>
            </a:r>
            <a:endParaRPr lang="en-US" sz="4800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1" y="-1191"/>
            <a:ext cx="9194801" cy="689610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0"/>
            <a:ext cx="7313613" cy="806824"/>
          </a:xfrm>
        </p:spPr>
        <p:txBody>
          <a:bodyPr/>
          <a:lstStyle/>
          <a:p>
            <a:r>
              <a:rPr lang="en-US" sz="2200" dirty="0" smtClean="0"/>
              <a:t>Point Lobos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1"/>
            <a:ext cx="7313613" cy="1264024"/>
          </a:xfrm>
        </p:spPr>
        <p:txBody>
          <a:bodyPr/>
          <a:lstStyle/>
          <a:p>
            <a:pPr algn="ctr"/>
            <a:r>
              <a:rPr lang="en-US" dirty="0" smtClean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</a:rPr>
              <a:t>2011 Sampling Effort</a:t>
            </a:r>
            <a:endParaRPr lang="en-US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2011 HMC </a:t>
            </a:r>
            <a:r>
              <a:rPr lang="en-US" dirty="0" err="1" smtClean="0"/>
              <a:t>Vibrio</a:t>
            </a:r>
            <a:r>
              <a:rPr lang="en-US" dirty="0" smtClean="0"/>
              <a:t> Genomes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944781"/>
          <a:ext cx="7313612" cy="436388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543300"/>
                <a:gridCol w="1803400"/>
                <a:gridCol w="1966912"/>
              </a:tblGrid>
              <a:tr h="545486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latin typeface="Helvetica"/>
                          <a:cs typeface="Helvetica"/>
                        </a:rPr>
                        <a:t>PA2D</a:t>
                      </a:r>
                      <a:endParaRPr lang="en-US" sz="18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latin typeface="Helvetica"/>
                          <a:cs typeface="Helvetica"/>
                        </a:rPr>
                        <a:t>PA2G</a:t>
                      </a:r>
                      <a:endParaRPr lang="en-US" sz="18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No of .</a:t>
                      </a:r>
                      <a:r>
                        <a:rPr lang="en-US" sz="1600" u="none" strike="noStrike" dirty="0" err="1" smtClean="0">
                          <a:latin typeface="Helvetica"/>
                          <a:cs typeface="Helvetica"/>
                        </a:rPr>
                        <a:t>fnn</a:t>
                      </a:r>
                      <a:r>
                        <a:rPr lang="en-US" sz="1600" u="none" strike="noStrike" baseline="0" dirty="0" smtClean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Helvetica"/>
                          <a:cs typeface="Helvetica"/>
                        </a:rPr>
                        <a:t>Contigs</a:t>
                      </a:r>
                      <a:endParaRPr lang="en-US" sz="1600" u="none" strike="noStrike" dirty="0" smtClean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195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184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Helvetica"/>
                          <a:cs typeface="Helvetica"/>
                        </a:rPr>
                        <a:t>Genes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4,765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4,334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Genes of known or </a:t>
                      </a:r>
                    </a:p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predicted molecular function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1,544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1,414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Pathways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323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299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Metabolic reactions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1,242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1,200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Helvetica"/>
                          <a:cs typeface="Helvetica"/>
                        </a:rPr>
                        <a:t>Transport</a:t>
                      </a:r>
                      <a:r>
                        <a:rPr lang="en-US" sz="1600" b="0" i="0" u="none" strike="noStrike" baseline="0" dirty="0" smtClean="0">
                          <a:latin typeface="Helvetica"/>
                          <a:cs typeface="Helvetica"/>
                        </a:rPr>
                        <a:t> reactions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13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13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Helvetica"/>
                          <a:cs typeface="Helvetica"/>
                        </a:rPr>
                        <a:t>Compounds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Helvetica"/>
                          <a:cs typeface="Helvetica"/>
                        </a:rPr>
                        <a:t>1,008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Helvetica"/>
                        </a:rPr>
                        <a:t>981</a:t>
                      </a:r>
                      <a:endParaRPr lang="en-US" dirty="0">
                        <a:latin typeface="Helvetica"/>
                      </a:endParaRPr>
                    </a:p>
                  </a:txBody>
                  <a:tcPr marL="11860" marR="11860" marT="1186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HMC </a:t>
            </a:r>
            <a:r>
              <a:rPr lang="en-US" dirty="0" err="1" smtClean="0"/>
              <a:t>Vibrio</a:t>
            </a:r>
            <a:r>
              <a:rPr lang="en-US" dirty="0" smtClean="0"/>
              <a:t> Genomes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944781"/>
          <a:ext cx="7313612" cy="3818402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760320"/>
                <a:gridCol w="2061122"/>
                <a:gridCol w="3492170"/>
              </a:tblGrid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latin typeface="Helvetica"/>
                          <a:cs typeface="Helvetica"/>
                        </a:rPr>
                        <a:t>Sample ID</a:t>
                      </a:r>
                      <a:endParaRPr lang="en-US" sz="18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latin typeface="Helvetica"/>
                          <a:cs typeface="Helvetica"/>
                        </a:rPr>
                        <a:t>Sampling Site</a:t>
                      </a:r>
                      <a:endParaRPr lang="en-US" sz="18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latin typeface="Helvetica"/>
                          <a:cs typeface="Helvetica"/>
                        </a:rPr>
                        <a:t>Total Number of </a:t>
                      </a:r>
                      <a:r>
                        <a:rPr lang="en-US" sz="1800" b="1" u="none" strike="noStrike" dirty="0" err="1" smtClean="0">
                          <a:latin typeface="Helvetica"/>
                          <a:cs typeface="Helvetica"/>
                        </a:rPr>
                        <a:t>Contigs</a:t>
                      </a:r>
                      <a:endParaRPr lang="en-US" sz="18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HA7E</a:t>
                      </a: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Hopkins_2009</a:t>
                      </a: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97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Helvetica"/>
                          <a:cs typeface="Helvetica"/>
                        </a:rPr>
                        <a:t>PA16E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Helvetica"/>
                          <a:cs typeface="Helvetica"/>
                        </a:rPr>
                        <a:t>Point Lobos 2009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112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HA8H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Hopkins 2010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140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PA1E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Point Lobos 2010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118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PA2D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Point Lobos 2011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195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545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PA2G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Point Lobos 2011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Helvetica"/>
                          <a:cs typeface="Helvetica"/>
                        </a:rPr>
                        <a:t>184</a:t>
                      </a:r>
                      <a:endParaRPr lang="en-US" sz="1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Publicly available </a:t>
            </a:r>
            <a:br>
              <a:rPr lang="en-US" sz="3200" dirty="0" smtClean="0"/>
            </a:br>
            <a:r>
              <a:rPr lang="en-US" sz="3200" dirty="0" smtClean="0"/>
              <a:t>Complete Genome (Annotated)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944781"/>
          <a:ext cx="7313611" cy="440787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044967"/>
                <a:gridCol w="1067161"/>
                <a:gridCol w="1067161"/>
                <a:gridCol w="1067161"/>
                <a:gridCol w="1067161"/>
              </a:tblGrid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latin typeface="Helvetica"/>
                          <a:cs typeface="Helvetica"/>
                        </a:rPr>
                        <a:t>Species</a:t>
                      </a:r>
                      <a:endParaRPr lang="en-US" sz="14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latin typeface="Helvetica"/>
                          <a:cs typeface="Helvetica"/>
                        </a:rPr>
                        <a:t>UID</a:t>
                      </a:r>
                      <a:endParaRPr lang="en-US" sz="14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latin typeface="Helvetica"/>
                          <a:cs typeface="Helvetica"/>
                        </a:rPr>
                        <a:t>Chrom1</a:t>
                      </a:r>
                      <a:endParaRPr lang="en-US" sz="14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latin typeface="Helvetica"/>
                          <a:cs typeface="Helvetica"/>
                        </a:rPr>
                        <a:t>Chrom2</a:t>
                      </a:r>
                      <a:endParaRPr lang="en-US" sz="14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latin typeface="Helvetica"/>
                          <a:cs typeface="Helvetica"/>
                        </a:rPr>
                        <a:t>Chrom3</a:t>
                      </a:r>
                      <a:endParaRPr lang="en-US" sz="14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anguillarum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775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id68057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NC_015633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NC_015637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cholerae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M66 2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id59355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NC_012578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NC_012580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cholerae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MJ 1236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id59387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NC_012668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NC_012667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b="1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b="1" u="none" strike="noStrike" dirty="0" err="1">
                          <a:latin typeface="Helvetica"/>
                          <a:cs typeface="Helvetica"/>
                        </a:rPr>
                        <a:t>cholerae</a:t>
                      </a:r>
                      <a:r>
                        <a:rPr lang="en-US" sz="1200" b="1" u="none" strike="noStrike" dirty="0">
                          <a:latin typeface="Helvetica"/>
                          <a:cs typeface="Helvetica"/>
                        </a:rPr>
                        <a:t> O1 </a:t>
                      </a:r>
                      <a:r>
                        <a:rPr lang="en-US" sz="1200" b="1" u="none" strike="noStrike" dirty="0" err="1">
                          <a:latin typeface="Helvetica"/>
                          <a:cs typeface="Helvetica"/>
                        </a:rPr>
                        <a:t>biovar</a:t>
                      </a:r>
                      <a:r>
                        <a:rPr lang="en-US" sz="1200" b="1" u="none" strike="noStrike" dirty="0">
                          <a:latin typeface="Helvetica"/>
                          <a:cs typeface="Helvetica"/>
                        </a:rPr>
                        <a:t> El Tor N16961 </a:t>
                      </a:r>
                      <a:endParaRPr lang="en-US" sz="12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latin typeface="Helvetica"/>
                          <a:cs typeface="Helvetica"/>
                        </a:rPr>
                        <a:t>id57623</a:t>
                      </a:r>
                      <a:endParaRPr lang="en-US" sz="12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latin typeface="Helvetica"/>
                          <a:cs typeface="Helvetica"/>
                        </a:rPr>
                        <a:t>NC_002505</a:t>
                      </a:r>
                      <a:endParaRPr lang="en-US" sz="12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latin typeface="Helvetica"/>
                          <a:cs typeface="Helvetica"/>
                        </a:rPr>
                        <a:t>NC_002506</a:t>
                      </a:r>
                      <a:endParaRPr lang="en-US" sz="12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cholerae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O395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id58425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NC_009457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NC_009456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Ex25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id41601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NC_013456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NC_013457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fischeri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ES114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id58163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NC_006840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NC_006841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NC_006842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fischeri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MJ11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id58907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NC_011184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NC_011186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NC_011185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harveyi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ATCC BAA 1116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id58957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NC_009783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NC_009784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NC_009777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parahaemolyticus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RIMD 2210633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id57969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NC_004603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NC_004605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splendidus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LGP32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id59353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NC_011753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NC_011744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vulnificus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CMCP6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id62909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NC_004459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NC_004460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vulnificus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MO6 24 O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id62243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NC_014965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NC_014966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  <a:tr h="2938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Vibrio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200" u="none" strike="noStrike" dirty="0" err="1">
                          <a:latin typeface="Helvetica"/>
                          <a:cs typeface="Helvetica"/>
                        </a:rPr>
                        <a:t>vulnificus</a:t>
                      </a:r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 YJ016 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id58007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NC_005139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NC_005140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latin typeface="Helvetica"/>
                          <a:cs typeface="Helvetica"/>
                        </a:rPr>
                        <a:t>NC_005128</a:t>
                      </a:r>
                      <a:endParaRPr lang="en-US" sz="12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1860" marR="11860" marT="1186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Bioinformatics Tools for Determining Core Genes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COREGENES: Only allow 5 genomes at a time. No standalone version</a:t>
            </a:r>
          </a:p>
          <a:p>
            <a:pPr marL="457200" indent="-457200">
              <a:buAutoNum type="arabicPeriod"/>
            </a:pPr>
            <a:r>
              <a:rPr lang="en-US" dirty="0" smtClean="0"/>
              <a:t>CUPID: Not available</a:t>
            </a:r>
          </a:p>
          <a:p>
            <a:pPr marL="457200" indent="-457200">
              <a:buAutoNum type="arabicPeriod"/>
            </a:pPr>
            <a:r>
              <a:rPr lang="en-US" dirty="0" smtClean="0"/>
              <a:t>PROCOM: Not flexible, not able to upload genomes, and only have eukaryotic genomes in the web browser</a:t>
            </a:r>
          </a:p>
          <a:p>
            <a:pPr marL="457200" indent="-457200">
              <a:buAutoNum type="arabicPeriod"/>
            </a:pPr>
            <a:r>
              <a:rPr lang="en-US" dirty="0" smtClean="0"/>
              <a:t> EDGAR: Not able to upload own genomes, genomes in there are not complete, but generate very nice file to </a:t>
            </a:r>
            <a:r>
              <a:rPr lang="en-US" smtClean="0"/>
              <a:t>work downstream.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Bioinformatics Tools for Determining Core Genes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COREGENES: Only allow 5 genomes at a time. No standalone version</a:t>
            </a:r>
          </a:p>
          <a:p>
            <a:pPr marL="457200" indent="-457200">
              <a:buAutoNum type="arabicPeriod"/>
            </a:pPr>
            <a:r>
              <a:rPr lang="en-US" dirty="0" smtClean="0"/>
              <a:t>CUPID: Not available</a:t>
            </a:r>
          </a:p>
          <a:p>
            <a:pPr marL="457200" indent="-457200">
              <a:buAutoNum type="arabicPeriod"/>
            </a:pPr>
            <a:r>
              <a:rPr lang="en-US" dirty="0" smtClean="0"/>
              <a:t>PROCOM: Not flexible, not able to upload genomes, and only have eukaryotic genomes in the web browser</a:t>
            </a:r>
          </a:p>
          <a:p>
            <a:pPr marL="457200" indent="-457200">
              <a:buAutoNum type="arabicPeriod"/>
            </a:pPr>
            <a:r>
              <a:rPr lang="en-US" dirty="0" smtClean="0"/>
              <a:t> EDGAR: Not able to upload own genomes, genomes in there are not complete, but generate very nice file to work downstream.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5892799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solidFill>
                <a:srgbClr val="000000"/>
              </a:solidFill>
              <a:latin typeface="Helvetica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96913" y="863600"/>
            <a:ext cx="7531100" cy="294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384300" y="2654300"/>
            <a:ext cx="7531100" cy="294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20144583">
            <a:off x="3133124" y="2565275"/>
            <a:ext cx="4267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00"/>
                </a:solidFill>
                <a:latin typeface="Comic Sans MS"/>
                <a:cs typeface="Comic Sans MS"/>
              </a:rPr>
              <a:t>USELESS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Gene Databases</a:t>
            </a:r>
            <a:endParaRPr lang="en-US" dirty="0"/>
          </a:p>
        </p:txBody>
      </p:sp>
      <p:grpSp>
        <p:nvGrpSpPr>
          <p:cNvPr id="3" name="Group 41"/>
          <p:cNvGrpSpPr/>
          <p:nvPr/>
        </p:nvGrpSpPr>
        <p:grpSpPr>
          <a:xfrm>
            <a:off x="1991782" y="2781300"/>
            <a:ext cx="2999317" cy="1200150"/>
            <a:chOff x="186063" y="2501900"/>
            <a:chExt cx="2999317" cy="1200150"/>
          </a:xfrm>
        </p:grpSpPr>
        <p:grpSp>
          <p:nvGrpSpPr>
            <p:cNvPr id="4" name="Group 24"/>
            <p:cNvGrpSpPr/>
            <p:nvPr/>
          </p:nvGrpSpPr>
          <p:grpSpPr>
            <a:xfrm>
              <a:off x="186063" y="2501900"/>
              <a:ext cx="2999317" cy="1200150"/>
              <a:chOff x="393700" y="1830917"/>
              <a:chExt cx="2999317" cy="1200150"/>
            </a:xfrm>
          </p:grpSpPr>
          <p:grpSp>
            <p:nvGrpSpPr>
              <p:cNvPr id="5" name="Group 22"/>
              <p:cNvGrpSpPr/>
              <p:nvPr/>
            </p:nvGrpSpPr>
            <p:grpSpPr>
              <a:xfrm>
                <a:off x="393700" y="1830917"/>
                <a:ext cx="2999317" cy="1200150"/>
                <a:chOff x="393700" y="1830917"/>
                <a:chExt cx="2999317" cy="1200150"/>
              </a:xfrm>
            </p:grpSpPr>
            <p:sp>
              <p:nvSpPr>
                <p:cNvPr id="18" name="Freeform 17"/>
                <p:cNvSpPr/>
                <p:nvPr/>
              </p:nvSpPr>
              <p:spPr>
                <a:xfrm>
                  <a:off x="393700" y="1830917"/>
                  <a:ext cx="2999317" cy="1200150"/>
                </a:xfrm>
                <a:custGeom>
                  <a:avLst/>
                  <a:gdLst>
                    <a:gd name="connsiteX0" fmla="*/ 0 w 2999317"/>
                    <a:gd name="connsiteY0" fmla="*/ 924983 h 1200150"/>
                    <a:gd name="connsiteX1" fmla="*/ 127000 w 2999317"/>
                    <a:gd name="connsiteY1" fmla="*/ 505883 h 1200150"/>
                    <a:gd name="connsiteX2" fmla="*/ 266700 w 2999317"/>
                    <a:gd name="connsiteY2" fmla="*/ 289983 h 1200150"/>
                    <a:gd name="connsiteX3" fmla="*/ 609600 w 2999317"/>
                    <a:gd name="connsiteY3" fmla="*/ 112183 h 1200150"/>
                    <a:gd name="connsiteX4" fmla="*/ 1257300 w 2999317"/>
                    <a:gd name="connsiteY4" fmla="*/ 10583 h 1200150"/>
                    <a:gd name="connsiteX5" fmla="*/ 1752600 w 2999317"/>
                    <a:gd name="connsiteY5" fmla="*/ 48683 h 1200150"/>
                    <a:gd name="connsiteX6" fmla="*/ 2540000 w 2999317"/>
                    <a:gd name="connsiteY6" fmla="*/ 162983 h 1200150"/>
                    <a:gd name="connsiteX7" fmla="*/ 2794000 w 2999317"/>
                    <a:gd name="connsiteY7" fmla="*/ 328083 h 1200150"/>
                    <a:gd name="connsiteX8" fmla="*/ 2971800 w 2999317"/>
                    <a:gd name="connsiteY8" fmla="*/ 620183 h 1200150"/>
                    <a:gd name="connsiteX9" fmla="*/ 2959100 w 2999317"/>
                    <a:gd name="connsiteY9" fmla="*/ 912283 h 1200150"/>
                    <a:gd name="connsiteX10" fmla="*/ 2857500 w 2999317"/>
                    <a:gd name="connsiteY10" fmla="*/ 1115483 h 1200150"/>
                    <a:gd name="connsiteX11" fmla="*/ 2514600 w 2999317"/>
                    <a:gd name="connsiteY11" fmla="*/ 1191683 h 1200150"/>
                    <a:gd name="connsiteX12" fmla="*/ 2298700 w 2999317"/>
                    <a:gd name="connsiteY12" fmla="*/ 1128183 h 1200150"/>
                    <a:gd name="connsiteX13" fmla="*/ 2133600 w 2999317"/>
                    <a:gd name="connsiteY13" fmla="*/ 988483 h 1200150"/>
                    <a:gd name="connsiteX14" fmla="*/ 1651000 w 2999317"/>
                    <a:gd name="connsiteY14" fmla="*/ 734483 h 1200150"/>
                    <a:gd name="connsiteX15" fmla="*/ 1460500 w 2999317"/>
                    <a:gd name="connsiteY15" fmla="*/ 734483 h 1200150"/>
                    <a:gd name="connsiteX16" fmla="*/ 1168400 w 2999317"/>
                    <a:gd name="connsiteY16" fmla="*/ 747183 h 1200150"/>
                    <a:gd name="connsiteX17" fmla="*/ 876300 w 2999317"/>
                    <a:gd name="connsiteY17" fmla="*/ 886883 h 1200150"/>
                    <a:gd name="connsiteX18" fmla="*/ 622300 w 2999317"/>
                    <a:gd name="connsiteY18" fmla="*/ 1026583 h 1200150"/>
                    <a:gd name="connsiteX19" fmla="*/ 431800 w 2999317"/>
                    <a:gd name="connsiteY19" fmla="*/ 1178983 h 1200150"/>
                    <a:gd name="connsiteX20" fmla="*/ 127000 w 2999317"/>
                    <a:gd name="connsiteY20" fmla="*/ 1153583 h 1200150"/>
                    <a:gd name="connsiteX21" fmla="*/ 0 w 2999317"/>
                    <a:gd name="connsiteY21" fmla="*/ 924983 h 120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99317" h="1200150">
                      <a:moveTo>
                        <a:pt x="0" y="924983"/>
                      </a:moveTo>
                      <a:cubicBezTo>
                        <a:pt x="0" y="817033"/>
                        <a:pt x="82550" y="611716"/>
                        <a:pt x="127000" y="505883"/>
                      </a:cubicBezTo>
                      <a:cubicBezTo>
                        <a:pt x="171450" y="400050"/>
                        <a:pt x="186267" y="355600"/>
                        <a:pt x="266700" y="289983"/>
                      </a:cubicBezTo>
                      <a:cubicBezTo>
                        <a:pt x="347133" y="224366"/>
                        <a:pt x="444500" y="158750"/>
                        <a:pt x="609600" y="112183"/>
                      </a:cubicBezTo>
                      <a:cubicBezTo>
                        <a:pt x="774700" y="65616"/>
                        <a:pt x="1066800" y="21166"/>
                        <a:pt x="1257300" y="10583"/>
                      </a:cubicBezTo>
                      <a:cubicBezTo>
                        <a:pt x="1447800" y="0"/>
                        <a:pt x="1538817" y="23283"/>
                        <a:pt x="1752600" y="48683"/>
                      </a:cubicBezTo>
                      <a:cubicBezTo>
                        <a:pt x="1966383" y="74083"/>
                        <a:pt x="2366433" y="116416"/>
                        <a:pt x="2540000" y="162983"/>
                      </a:cubicBezTo>
                      <a:cubicBezTo>
                        <a:pt x="2713567" y="209550"/>
                        <a:pt x="2722033" y="251883"/>
                        <a:pt x="2794000" y="328083"/>
                      </a:cubicBezTo>
                      <a:cubicBezTo>
                        <a:pt x="2865967" y="404283"/>
                        <a:pt x="2944283" y="522817"/>
                        <a:pt x="2971800" y="620183"/>
                      </a:cubicBezTo>
                      <a:cubicBezTo>
                        <a:pt x="2999317" y="717549"/>
                        <a:pt x="2978150" y="829733"/>
                        <a:pt x="2959100" y="912283"/>
                      </a:cubicBezTo>
                      <a:cubicBezTo>
                        <a:pt x="2940050" y="994833"/>
                        <a:pt x="2931583" y="1068916"/>
                        <a:pt x="2857500" y="1115483"/>
                      </a:cubicBezTo>
                      <a:cubicBezTo>
                        <a:pt x="2783417" y="1162050"/>
                        <a:pt x="2607733" y="1189566"/>
                        <a:pt x="2514600" y="1191683"/>
                      </a:cubicBezTo>
                      <a:cubicBezTo>
                        <a:pt x="2421467" y="1193800"/>
                        <a:pt x="2362200" y="1162050"/>
                        <a:pt x="2298700" y="1128183"/>
                      </a:cubicBezTo>
                      <a:cubicBezTo>
                        <a:pt x="2235200" y="1094316"/>
                        <a:pt x="2241550" y="1054100"/>
                        <a:pt x="2133600" y="988483"/>
                      </a:cubicBezTo>
                      <a:cubicBezTo>
                        <a:pt x="2025650" y="922866"/>
                        <a:pt x="1763183" y="776816"/>
                        <a:pt x="1651000" y="734483"/>
                      </a:cubicBezTo>
                      <a:cubicBezTo>
                        <a:pt x="1538817" y="692150"/>
                        <a:pt x="1540933" y="732366"/>
                        <a:pt x="1460500" y="734483"/>
                      </a:cubicBezTo>
                      <a:cubicBezTo>
                        <a:pt x="1380067" y="736600"/>
                        <a:pt x="1265767" y="721783"/>
                        <a:pt x="1168400" y="747183"/>
                      </a:cubicBezTo>
                      <a:cubicBezTo>
                        <a:pt x="1071033" y="772583"/>
                        <a:pt x="967317" y="840316"/>
                        <a:pt x="876300" y="886883"/>
                      </a:cubicBezTo>
                      <a:cubicBezTo>
                        <a:pt x="785283" y="933450"/>
                        <a:pt x="696383" y="977900"/>
                        <a:pt x="622300" y="1026583"/>
                      </a:cubicBezTo>
                      <a:cubicBezTo>
                        <a:pt x="548217" y="1075266"/>
                        <a:pt x="514350" y="1157816"/>
                        <a:pt x="431800" y="1178983"/>
                      </a:cubicBezTo>
                      <a:cubicBezTo>
                        <a:pt x="349250" y="1200150"/>
                        <a:pt x="201083" y="1198033"/>
                        <a:pt x="127000" y="1153583"/>
                      </a:cubicBezTo>
                      <a:cubicBezTo>
                        <a:pt x="52917" y="1109133"/>
                        <a:pt x="0" y="1032933"/>
                        <a:pt x="0" y="9249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/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719487" y="2012950"/>
                  <a:ext cx="698500" cy="698500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/>
                  </a:endParaRP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1685722" y="1932517"/>
                  <a:ext cx="969613" cy="569383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655987" y="2194123"/>
                  <a:ext cx="889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latin typeface="Helvetica"/>
                      <a:cs typeface="Helvetica"/>
                    </a:rPr>
                    <a:t>Chrom1</a:t>
                  </a:r>
                  <a:endParaRPr lang="en-US" sz="1400" dirty="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24" name="TextBox 23"/>
              <p:cNvSpPr txBox="1"/>
              <p:nvPr/>
            </p:nvSpPr>
            <p:spPr>
              <a:xfrm>
                <a:off x="1753635" y="2073705"/>
                <a:ext cx="889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Helvetica"/>
                    <a:cs typeface="Helvetica"/>
                  </a:rPr>
                  <a:t>Chrom2</a:t>
                </a:r>
                <a:endParaRPr lang="en-US" sz="1400" dirty="0">
                  <a:latin typeface="Helvetica"/>
                  <a:cs typeface="Helvetica"/>
                </a:endParaRPr>
              </a:p>
            </p:txBody>
          </p:sp>
        </p:grpSp>
        <p:sp>
          <p:nvSpPr>
            <p:cNvPr id="34" name="Diagonal Stripe 33"/>
            <p:cNvSpPr/>
            <p:nvPr/>
          </p:nvSpPr>
          <p:spPr>
            <a:xfrm rot="9294037">
              <a:off x="2369146" y="2867536"/>
              <a:ext cx="131705" cy="151445"/>
            </a:xfrm>
            <a:prstGeom prst="diagStrip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/>
              </a:endParaRPr>
            </a:p>
          </p:txBody>
        </p:sp>
      </p:grpSp>
      <p:grpSp>
        <p:nvGrpSpPr>
          <p:cNvPr id="6" name="Group 75"/>
          <p:cNvGrpSpPr/>
          <p:nvPr/>
        </p:nvGrpSpPr>
        <p:grpSpPr>
          <a:xfrm>
            <a:off x="4805012" y="1390650"/>
            <a:ext cx="2999317" cy="1200150"/>
            <a:chOff x="4805012" y="1390650"/>
            <a:chExt cx="2999317" cy="1200150"/>
          </a:xfrm>
        </p:grpSpPr>
        <p:grpSp>
          <p:nvGrpSpPr>
            <p:cNvPr id="7" name="Group 74"/>
            <p:cNvGrpSpPr/>
            <p:nvPr/>
          </p:nvGrpSpPr>
          <p:grpSpPr>
            <a:xfrm>
              <a:off x="4805012" y="1390650"/>
              <a:ext cx="2999317" cy="1200150"/>
              <a:chOff x="4805012" y="1390650"/>
              <a:chExt cx="2999317" cy="1200150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4805012" y="1390650"/>
                <a:ext cx="2999317" cy="1200150"/>
              </a:xfrm>
              <a:custGeom>
                <a:avLst/>
                <a:gdLst>
                  <a:gd name="connsiteX0" fmla="*/ 0 w 2999317"/>
                  <a:gd name="connsiteY0" fmla="*/ 924983 h 1200150"/>
                  <a:gd name="connsiteX1" fmla="*/ 127000 w 2999317"/>
                  <a:gd name="connsiteY1" fmla="*/ 505883 h 1200150"/>
                  <a:gd name="connsiteX2" fmla="*/ 266700 w 2999317"/>
                  <a:gd name="connsiteY2" fmla="*/ 289983 h 1200150"/>
                  <a:gd name="connsiteX3" fmla="*/ 609600 w 2999317"/>
                  <a:gd name="connsiteY3" fmla="*/ 112183 h 1200150"/>
                  <a:gd name="connsiteX4" fmla="*/ 1257300 w 2999317"/>
                  <a:gd name="connsiteY4" fmla="*/ 10583 h 1200150"/>
                  <a:gd name="connsiteX5" fmla="*/ 1752600 w 2999317"/>
                  <a:gd name="connsiteY5" fmla="*/ 48683 h 1200150"/>
                  <a:gd name="connsiteX6" fmla="*/ 2540000 w 2999317"/>
                  <a:gd name="connsiteY6" fmla="*/ 162983 h 1200150"/>
                  <a:gd name="connsiteX7" fmla="*/ 2794000 w 2999317"/>
                  <a:gd name="connsiteY7" fmla="*/ 328083 h 1200150"/>
                  <a:gd name="connsiteX8" fmla="*/ 2971800 w 2999317"/>
                  <a:gd name="connsiteY8" fmla="*/ 620183 h 1200150"/>
                  <a:gd name="connsiteX9" fmla="*/ 2959100 w 2999317"/>
                  <a:gd name="connsiteY9" fmla="*/ 912283 h 1200150"/>
                  <a:gd name="connsiteX10" fmla="*/ 2857500 w 2999317"/>
                  <a:gd name="connsiteY10" fmla="*/ 1115483 h 1200150"/>
                  <a:gd name="connsiteX11" fmla="*/ 2514600 w 2999317"/>
                  <a:gd name="connsiteY11" fmla="*/ 1191683 h 1200150"/>
                  <a:gd name="connsiteX12" fmla="*/ 2298700 w 2999317"/>
                  <a:gd name="connsiteY12" fmla="*/ 1128183 h 1200150"/>
                  <a:gd name="connsiteX13" fmla="*/ 2133600 w 2999317"/>
                  <a:gd name="connsiteY13" fmla="*/ 988483 h 1200150"/>
                  <a:gd name="connsiteX14" fmla="*/ 1651000 w 2999317"/>
                  <a:gd name="connsiteY14" fmla="*/ 734483 h 1200150"/>
                  <a:gd name="connsiteX15" fmla="*/ 1460500 w 2999317"/>
                  <a:gd name="connsiteY15" fmla="*/ 734483 h 1200150"/>
                  <a:gd name="connsiteX16" fmla="*/ 1168400 w 2999317"/>
                  <a:gd name="connsiteY16" fmla="*/ 747183 h 1200150"/>
                  <a:gd name="connsiteX17" fmla="*/ 876300 w 2999317"/>
                  <a:gd name="connsiteY17" fmla="*/ 886883 h 1200150"/>
                  <a:gd name="connsiteX18" fmla="*/ 622300 w 2999317"/>
                  <a:gd name="connsiteY18" fmla="*/ 1026583 h 1200150"/>
                  <a:gd name="connsiteX19" fmla="*/ 431800 w 2999317"/>
                  <a:gd name="connsiteY19" fmla="*/ 1178983 h 1200150"/>
                  <a:gd name="connsiteX20" fmla="*/ 127000 w 2999317"/>
                  <a:gd name="connsiteY20" fmla="*/ 1153583 h 1200150"/>
                  <a:gd name="connsiteX21" fmla="*/ 0 w 2999317"/>
                  <a:gd name="connsiteY21" fmla="*/ 924983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99317" h="1200150">
                    <a:moveTo>
                      <a:pt x="0" y="924983"/>
                    </a:moveTo>
                    <a:cubicBezTo>
                      <a:pt x="0" y="817033"/>
                      <a:pt x="82550" y="611716"/>
                      <a:pt x="127000" y="505883"/>
                    </a:cubicBezTo>
                    <a:cubicBezTo>
                      <a:pt x="171450" y="400050"/>
                      <a:pt x="186267" y="355600"/>
                      <a:pt x="266700" y="289983"/>
                    </a:cubicBezTo>
                    <a:cubicBezTo>
                      <a:pt x="347133" y="224366"/>
                      <a:pt x="444500" y="158750"/>
                      <a:pt x="609600" y="112183"/>
                    </a:cubicBezTo>
                    <a:cubicBezTo>
                      <a:pt x="774700" y="65616"/>
                      <a:pt x="1066800" y="21166"/>
                      <a:pt x="1257300" y="10583"/>
                    </a:cubicBezTo>
                    <a:cubicBezTo>
                      <a:pt x="1447800" y="0"/>
                      <a:pt x="1538817" y="23283"/>
                      <a:pt x="1752600" y="48683"/>
                    </a:cubicBezTo>
                    <a:cubicBezTo>
                      <a:pt x="1966383" y="74083"/>
                      <a:pt x="2366433" y="116416"/>
                      <a:pt x="2540000" y="162983"/>
                    </a:cubicBezTo>
                    <a:cubicBezTo>
                      <a:pt x="2713567" y="209550"/>
                      <a:pt x="2722033" y="251883"/>
                      <a:pt x="2794000" y="328083"/>
                    </a:cubicBezTo>
                    <a:cubicBezTo>
                      <a:pt x="2865967" y="404283"/>
                      <a:pt x="2944283" y="522817"/>
                      <a:pt x="2971800" y="620183"/>
                    </a:cubicBezTo>
                    <a:cubicBezTo>
                      <a:pt x="2999317" y="717549"/>
                      <a:pt x="2978150" y="829733"/>
                      <a:pt x="2959100" y="912283"/>
                    </a:cubicBezTo>
                    <a:cubicBezTo>
                      <a:pt x="2940050" y="994833"/>
                      <a:pt x="2931583" y="1068916"/>
                      <a:pt x="2857500" y="1115483"/>
                    </a:cubicBezTo>
                    <a:cubicBezTo>
                      <a:pt x="2783417" y="1162050"/>
                      <a:pt x="2607733" y="1189566"/>
                      <a:pt x="2514600" y="1191683"/>
                    </a:cubicBezTo>
                    <a:cubicBezTo>
                      <a:pt x="2421467" y="1193800"/>
                      <a:pt x="2362200" y="1162050"/>
                      <a:pt x="2298700" y="1128183"/>
                    </a:cubicBezTo>
                    <a:cubicBezTo>
                      <a:pt x="2235200" y="1094316"/>
                      <a:pt x="2241550" y="1054100"/>
                      <a:pt x="2133600" y="988483"/>
                    </a:cubicBezTo>
                    <a:cubicBezTo>
                      <a:pt x="2025650" y="922866"/>
                      <a:pt x="1763183" y="776816"/>
                      <a:pt x="1651000" y="734483"/>
                    </a:cubicBezTo>
                    <a:cubicBezTo>
                      <a:pt x="1538817" y="692150"/>
                      <a:pt x="1540933" y="732366"/>
                      <a:pt x="1460500" y="734483"/>
                    </a:cubicBezTo>
                    <a:cubicBezTo>
                      <a:pt x="1380067" y="736600"/>
                      <a:pt x="1265767" y="721783"/>
                      <a:pt x="1168400" y="747183"/>
                    </a:cubicBezTo>
                    <a:cubicBezTo>
                      <a:pt x="1071033" y="772583"/>
                      <a:pt x="967317" y="840316"/>
                      <a:pt x="876300" y="886883"/>
                    </a:cubicBezTo>
                    <a:cubicBezTo>
                      <a:pt x="785283" y="933450"/>
                      <a:pt x="696383" y="977900"/>
                      <a:pt x="622300" y="1026583"/>
                    </a:cubicBezTo>
                    <a:cubicBezTo>
                      <a:pt x="548217" y="1075266"/>
                      <a:pt x="514350" y="1157816"/>
                      <a:pt x="431800" y="1178983"/>
                    </a:cubicBezTo>
                    <a:cubicBezTo>
                      <a:pt x="349250" y="1200150"/>
                      <a:pt x="201083" y="1198033"/>
                      <a:pt x="127000" y="1153583"/>
                    </a:cubicBezTo>
                    <a:cubicBezTo>
                      <a:pt x="52917" y="1109133"/>
                      <a:pt x="0" y="1032933"/>
                      <a:pt x="0" y="924983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 cap="flat" cmpd="sng" algn="ctr">
                <a:solidFill>
                  <a:srgbClr val="86FF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130799" y="1585383"/>
                <a:ext cx="698500" cy="698500"/>
              </a:xfrm>
              <a:prstGeom prst="ellipse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097034" y="1504950"/>
                <a:ext cx="969613" cy="569383"/>
              </a:xfrm>
              <a:prstGeom prst="ellips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067299" y="1766556"/>
                <a:ext cx="8890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Helvetica"/>
                    <a:cs typeface="Helvetica"/>
                  </a:rPr>
                  <a:t>Chrom1</a:t>
                </a:r>
                <a:endParaRPr lang="en-US" sz="1400" dirty="0">
                  <a:latin typeface="Helvetica"/>
                  <a:cs typeface="Helvetic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164947" y="1646138"/>
                <a:ext cx="889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Helvetica"/>
                    <a:cs typeface="Helvetica"/>
                  </a:rPr>
                  <a:t>Chrom2</a:t>
                </a:r>
                <a:endParaRPr lang="en-US" sz="1400" dirty="0">
                  <a:latin typeface="Helvetica"/>
                  <a:cs typeface="Helvetica"/>
                </a:endParaRPr>
              </a:p>
            </p:txBody>
          </p:sp>
        </p:grpSp>
        <p:sp>
          <p:nvSpPr>
            <p:cNvPr id="35" name="Diagonal Stripe 34"/>
            <p:cNvSpPr/>
            <p:nvPr/>
          </p:nvSpPr>
          <p:spPr>
            <a:xfrm rot="9294037">
              <a:off x="6981591" y="1773240"/>
              <a:ext cx="131705" cy="151445"/>
            </a:xfrm>
            <a:prstGeom prst="diagStrip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4316917" y="1954615"/>
            <a:ext cx="4903283" cy="1849438"/>
            <a:chOff x="4316917" y="1954615"/>
            <a:chExt cx="4903283" cy="1849438"/>
          </a:xfrm>
        </p:grpSpPr>
        <p:cxnSp>
          <p:nvCxnSpPr>
            <p:cNvPr id="38" name="Straight Arrow Connector 37"/>
            <p:cNvCxnSpPr/>
            <p:nvPr/>
          </p:nvCxnSpPr>
          <p:spPr>
            <a:xfrm rot="5400000">
              <a:off x="6238214" y="2546718"/>
              <a:ext cx="1407836" cy="223630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316917" y="3274483"/>
              <a:ext cx="1780117" cy="130606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5969000" y="3280833"/>
              <a:ext cx="325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Helvetica"/>
                  <a:cs typeface="Helvetica"/>
                </a:rPr>
                <a:t>Genes present in all publicly-available </a:t>
              </a:r>
              <a:r>
                <a:rPr lang="en-US" sz="1400" i="1" dirty="0" err="1" smtClean="0">
                  <a:latin typeface="Helvetica"/>
                  <a:cs typeface="Helvetica"/>
                </a:rPr>
                <a:t>Vibrio</a:t>
              </a:r>
              <a:r>
                <a:rPr lang="en-US" sz="1400" dirty="0" smtClean="0">
                  <a:latin typeface="Helvetica"/>
                  <a:cs typeface="Helvetica"/>
                </a:rPr>
                <a:t> genomes = </a:t>
              </a:r>
              <a:r>
                <a:rPr lang="en-US" sz="1400" b="1" i="1" dirty="0" smtClean="0">
                  <a:latin typeface="Helvetica"/>
                  <a:cs typeface="Helvetica"/>
                </a:rPr>
                <a:t>“core genes”</a:t>
              </a:r>
              <a:endParaRPr lang="en-US" sz="1400" b="1" i="1" dirty="0">
                <a:latin typeface="Helvetica"/>
                <a:cs typeface="Helvetica"/>
              </a:endParaRPr>
            </a:p>
          </p:txBody>
        </p:sp>
      </p:grpSp>
      <p:pic>
        <p:nvPicPr>
          <p:cNvPr id="49" name="Picture 48" descr="database p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906567"/>
            <a:ext cx="3771899" cy="1951434"/>
          </a:xfrm>
          <a:prstGeom prst="rect">
            <a:avLst/>
          </a:prstGeom>
        </p:spPr>
      </p:pic>
      <p:grpSp>
        <p:nvGrpSpPr>
          <p:cNvPr id="9" name="Group 50"/>
          <p:cNvGrpSpPr/>
          <p:nvPr/>
        </p:nvGrpSpPr>
        <p:grpSpPr>
          <a:xfrm>
            <a:off x="4521200" y="3816752"/>
            <a:ext cx="3924300" cy="1796647"/>
            <a:chOff x="4521200" y="3804052"/>
            <a:chExt cx="3924300" cy="1796647"/>
          </a:xfrm>
        </p:grpSpPr>
        <p:cxnSp>
          <p:nvCxnSpPr>
            <p:cNvPr id="48" name="Straight Arrow Connector 47"/>
            <p:cNvCxnSpPr/>
            <p:nvPr/>
          </p:nvCxnSpPr>
          <p:spPr>
            <a:xfrm rot="10800000" flipV="1">
              <a:off x="4521200" y="3804052"/>
              <a:ext cx="1917700" cy="1796647"/>
            </a:xfrm>
            <a:prstGeom prst="straightConnector1">
              <a:avLst/>
            </a:prstGeom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5346699" y="4597400"/>
              <a:ext cx="30988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Helvetica"/>
                  <a:cs typeface="Helvetica"/>
                </a:rPr>
                <a:t>Compiled into database of core </a:t>
              </a:r>
              <a:r>
                <a:rPr lang="en-US" i="1" dirty="0" err="1" smtClean="0">
                  <a:latin typeface="Helvetica"/>
                  <a:cs typeface="Helvetica"/>
                </a:rPr>
                <a:t>Vibrio</a:t>
              </a:r>
              <a:r>
                <a:rPr lang="en-US" i="1" dirty="0" smtClean="0">
                  <a:latin typeface="Helvetica"/>
                  <a:cs typeface="Helvetica"/>
                </a:rPr>
                <a:t> </a:t>
              </a:r>
              <a:r>
                <a:rPr lang="en-US" dirty="0" smtClean="0">
                  <a:latin typeface="Helvetica"/>
                  <a:cs typeface="Helvetica"/>
                </a:rPr>
                <a:t>genes</a:t>
              </a:r>
              <a:endParaRPr lang="en-US" dirty="0">
                <a:latin typeface="Helvetica"/>
                <a:cs typeface="Helvetica"/>
              </a:endParaRPr>
            </a:p>
          </p:txBody>
        </p:sp>
      </p:grpSp>
      <p:grpSp>
        <p:nvGrpSpPr>
          <p:cNvPr id="10" name="Group 73"/>
          <p:cNvGrpSpPr/>
          <p:nvPr/>
        </p:nvGrpSpPr>
        <p:grpSpPr>
          <a:xfrm>
            <a:off x="788195" y="1307750"/>
            <a:ext cx="8419198" cy="3539431"/>
            <a:chOff x="203019" y="184150"/>
            <a:chExt cx="8419198" cy="3539431"/>
          </a:xfrm>
        </p:grpSpPr>
        <p:grpSp>
          <p:nvGrpSpPr>
            <p:cNvPr id="11" name="Group 71"/>
            <p:cNvGrpSpPr/>
            <p:nvPr/>
          </p:nvGrpSpPr>
          <p:grpSpPr>
            <a:xfrm>
              <a:off x="203019" y="209550"/>
              <a:ext cx="3212198" cy="3460653"/>
              <a:chOff x="203019" y="209550"/>
              <a:chExt cx="3212198" cy="3460653"/>
            </a:xfrm>
          </p:grpSpPr>
          <p:cxnSp>
            <p:nvCxnSpPr>
              <p:cNvPr id="55" name="Straight Arrow Connector 54"/>
              <p:cNvCxnSpPr/>
              <p:nvPr/>
            </p:nvCxnSpPr>
            <p:spPr>
              <a:xfrm rot="5400000">
                <a:off x="1424508" y="2353675"/>
                <a:ext cx="2315766" cy="317289"/>
              </a:xfrm>
              <a:prstGeom prst="straightConnector1">
                <a:avLst/>
              </a:prstGeom>
              <a:ln w="730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64"/>
              <p:cNvGrpSpPr/>
              <p:nvPr/>
            </p:nvGrpSpPr>
            <p:grpSpPr>
              <a:xfrm>
                <a:off x="415900" y="209550"/>
                <a:ext cx="2999317" cy="1200150"/>
                <a:chOff x="415900" y="209550"/>
                <a:chExt cx="2999317" cy="1200150"/>
              </a:xfrm>
            </p:grpSpPr>
            <p:sp>
              <p:nvSpPr>
                <p:cNvPr id="61" name="Freeform 60"/>
                <p:cNvSpPr/>
                <p:nvPr/>
              </p:nvSpPr>
              <p:spPr>
                <a:xfrm>
                  <a:off x="415900" y="209550"/>
                  <a:ext cx="2999317" cy="1200150"/>
                </a:xfrm>
                <a:custGeom>
                  <a:avLst/>
                  <a:gdLst>
                    <a:gd name="connsiteX0" fmla="*/ 0 w 2999317"/>
                    <a:gd name="connsiteY0" fmla="*/ 924983 h 1200150"/>
                    <a:gd name="connsiteX1" fmla="*/ 127000 w 2999317"/>
                    <a:gd name="connsiteY1" fmla="*/ 505883 h 1200150"/>
                    <a:gd name="connsiteX2" fmla="*/ 266700 w 2999317"/>
                    <a:gd name="connsiteY2" fmla="*/ 289983 h 1200150"/>
                    <a:gd name="connsiteX3" fmla="*/ 609600 w 2999317"/>
                    <a:gd name="connsiteY3" fmla="*/ 112183 h 1200150"/>
                    <a:gd name="connsiteX4" fmla="*/ 1257300 w 2999317"/>
                    <a:gd name="connsiteY4" fmla="*/ 10583 h 1200150"/>
                    <a:gd name="connsiteX5" fmla="*/ 1752600 w 2999317"/>
                    <a:gd name="connsiteY5" fmla="*/ 48683 h 1200150"/>
                    <a:gd name="connsiteX6" fmla="*/ 2540000 w 2999317"/>
                    <a:gd name="connsiteY6" fmla="*/ 162983 h 1200150"/>
                    <a:gd name="connsiteX7" fmla="*/ 2794000 w 2999317"/>
                    <a:gd name="connsiteY7" fmla="*/ 328083 h 1200150"/>
                    <a:gd name="connsiteX8" fmla="*/ 2971800 w 2999317"/>
                    <a:gd name="connsiteY8" fmla="*/ 620183 h 1200150"/>
                    <a:gd name="connsiteX9" fmla="*/ 2959100 w 2999317"/>
                    <a:gd name="connsiteY9" fmla="*/ 912283 h 1200150"/>
                    <a:gd name="connsiteX10" fmla="*/ 2857500 w 2999317"/>
                    <a:gd name="connsiteY10" fmla="*/ 1115483 h 1200150"/>
                    <a:gd name="connsiteX11" fmla="*/ 2514600 w 2999317"/>
                    <a:gd name="connsiteY11" fmla="*/ 1191683 h 1200150"/>
                    <a:gd name="connsiteX12" fmla="*/ 2298700 w 2999317"/>
                    <a:gd name="connsiteY12" fmla="*/ 1128183 h 1200150"/>
                    <a:gd name="connsiteX13" fmla="*/ 2133600 w 2999317"/>
                    <a:gd name="connsiteY13" fmla="*/ 988483 h 1200150"/>
                    <a:gd name="connsiteX14" fmla="*/ 1651000 w 2999317"/>
                    <a:gd name="connsiteY14" fmla="*/ 734483 h 1200150"/>
                    <a:gd name="connsiteX15" fmla="*/ 1460500 w 2999317"/>
                    <a:gd name="connsiteY15" fmla="*/ 734483 h 1200150"/>
                    <a:gd name="connsiteX16" fmla="*/ 1168400 w 2999317"/>
                    <a:gd name="connsiteY16" fmla="*/ 747183 h 1200150"/>
                    <a:gd name="connsiteX17" fmla="*/ 876300 w 2999317"/>
                    <a:gd name="connsiteY17" fmla="*/ 886883 h 1200150"/>
                    <a:gd name="connsiteX18" fmla="*/ 622300 w 2999317"/>
                    <a:gd name="connsiteY18" fmla="*/ 1026583 h 1200150"/>
                    <a:gd name="connsiteX19" fmla="*/ 431800 w 2999317"/>
                    <a:gd name="connsiteY19" fmla="*/ 1178983 h 1200150"/>
                    <a:gd name="connsiteX20" fmla="*/ 127000 w 2999317"/>
                    <a:gd name="connsiteY20" fmla="*/ 1153583 h 1200150"/>
                    <a:gd name="connsiteX21" fmla="*/ 0 w 2999317"/>
                    <a:gd name="connsiteY21" fmla="*/ 924983 h 120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99317" h="1200150">
                      <a:moveTo>
                        <a:pt x="0" y="924983"/>
                      </a:moveTo>
                      <a:cubicBezTo>
                        <a:pt x="0" y="817033"/>
                        <a:pt x="82550" y="611716"/>
                        <a:pt x="127000" y="505883"/>
                      </a:cubicBezTo>
                      <a:cubicBezTo>
                        <a:pt x="171450" y="400050"/>
                        <a:pt x="186267" y="355600"/>
                        <a:pt x="266700" y="289983"/>
                      </a:cubicBezTo>
                      <a:cubicBezTo>
                        <a:pt x="347133" y="224366"/>
                        <a:pt x="444500" y="158750"/>
                        <a:pt x="609600" y="112183"/>
                      </a:cubicBezTo>
                      <a:cubicBezTo>
                        <a:pt x="774700" y="65616"/>
                        <a:pt x="1066800" y="21166"/>
                        <a:pt x="1257300" y="10583"/>
                      </a:cubicBezTo>
                      <a:cubicBezTo>
                        <a:pt x="1447800" y="0"/>
                        <a:pt x="1538817" y="23283"/>
                        <a:pt x="1752600" y="48683"/>
                      </a:cubicBezTo>
                      <a:cubicBezTo>
                        <a:pt x="1966383" y="74083"/>
                        <a:pt x="2366433" y="116416"/>
                        <a:pt x="2540000" y="162983"/>
                      </a:cubicBezTo>
                      <a:cubicBezTo>
                        <a:pt x="2713567" y="209550"/>
                        <a:pt x="2722033" y="251883"/>
                        <a:pt x="2794000" y="328083"/>
                      </a:cubicBezTo>
                      <a:cubicBezTo>
                        <a:pt x="2865967" y="404283"/>
                        <a:pt x="2944283" y="522817"/>
                        <a:pt x="2971800" y="620183"/>
                      </a:cubicBezTo>
                      <a:cubicBezTo>
                        <a:pt x="2999317" y="717549"/>
                        <a:pt x="2978150" y="829733"/>
                        <a:pt x="2959100" y="912283"/>
                      </a:cubicBezTo>
                      <a:cubicBezTo>
                        <a:pt x="2940050" y="994833"/>
                        <a:pt x="2931583" y="1068916"/>
                        <a:pt x="2857500" y="1115483"/>
                      </a:cubicBezTo>
                      <a:cubicBezTo>
                        <a:pt x="2783417" y="1162050"/>
                        <a:pt x="2607733" y="1189566"/>
                        <a:pt x="2514600" y="1191683"/>
                      </a:cubicBezTo>
                      <a:cubicBezTo>
                        <a:pt x="2421467" y="1193800"/>
                        <a:pt x="2362200" y="1162050"/>
                        <a:pt x="2298700" y="1128183"/>
                      </a:cubicBezTo>
                      <a:cubicBezTo>
                        <a:pt x="2235200" y="1094316"/>
                        <a:pt x="2241550" y="1054100"/>
                        <a:pt x="2133600" y="988483"/>
                      </a:cubicBezTo>
                      <a:cubicBezTo>
                        <a:pt x="2025650" y="922866"/>
                        <a:pt x="1763183" y="776816"/>
                        <a:pt x="1651000" y="734483"/>
                      </a:cubicBezTo>
                      <a:cubicBezTo>
                        <a:pt x="1538817" y="692150"/>
                        <a:pt x="1540933" y="732366"/>
                        <a:pt x="1460500" y="734483"/>
                      </a:cubicBezTo>
                      <a:cubicBezTo>
                        <a:pt x="1380067" y="736600"/>
                        <a:pt x="1265767" y="721783"/>
                        <a:pt x="1168400" y="747183"/>
                      </a:cubicBezTo>
                      <a:cubicBezTo>
                        <a:pt x="1071033" y="772583"/>
                        <a:pt x="967317" y="840316"/>
                        <a:pt x="876300" y="886883"/>
                      </a:cubicBezTo>
                      <a:cubicBezTo>
                        <a:pt x="785283" y="933450"/>
                        <a:pt x="696383" y="977900"/>
                        <a:pt x="622300" y="1026583"/>
                      </a:cubicBezTo>
                      <a:cubicBezTo>
                        <a:pt x="548217" y="1075266"/>
                        <a:pt x="514350" y="1157816"/>
                        <a:pt x="431800" y="1178983"/>
                      </a:cubicBezTo>
                      <a:cubicBezTo>
                        <a:pt x="349250" y="1200150"/>
                        <a:pt x="201083" y="1198033"/>
                        <a:pt x="127000" y="1153583"/>
                      </a:cubicBezTo>
                      <a:cubicBezTo>
                        <a:pt x="52917" y="1109133"/>
                        <a:pt x="0" y="1032933"/>
                        <a:pt x="0" y="9249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/>
                  </a:endParaRPr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817887" y="391583"/>
                  <a:ext cx="698500" cy="698500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/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1784122" y="311150"/>
                  <a:ext cx="969613" cy="569383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Helvetica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754387" y="572756"/>
                  <a:ext cx="889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latin typeface="Helvetica"/>
                      <a:cs typeface="Helvetica"/>
                    </a:rPr>
                    <a:t>Chrom1</a:t>
                  </a:r>
                  <a:endParaRPr lang="en-US" sz="1400" dirty="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1852035" y="452338"/>
                  <a:ext cx="889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latin typeface="Helvetica"/>
                      <a:cs typeface="Helvetica"/>
                    </a:rPr>
                    <a:t>Chrom2</a:t>
                  </a:r>
                  <a:endParaRPr lang="en-US" sz="1400" dirty="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8" name="Diagonal Stripe 57"/>
                <p:cNvSpPr/>
                <p:nvPr/>
              </p:nvSpPr>
              <p:spPr>
                <a:xfrm rot="12025810">
                  <a:off x="2502967" y="691582"/>
                  <a:ext cx="208039" cy="209543"/>
                </a:xfrm>
                <a:prstGeom prst="diagStripe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  <a:latin typeface="Helvetica"/>
                  </a:endParaRPr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203019" y="1354436"/>
                <a:ext cx="27537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Helvetica"/>
                  </a:rPr>
                  <a:t>Compare genes in our </a:t>
                </a:r>
                <a:r>
                  <a:rPr lang="en-US" i="1" dirty="0" err="1" smtClean="0">
                    <a:latin typeface="Helvetica"/>
                  </a:rPr>
                  <a:t>Vibrio</a:t>
                </a:r>
                <a:r>
                  <a:rPr lang="en-US" dirty="0" smtClean="0">
                    <a:latin typeface="Helvetica"/>
                  </a:rPr>
                  <a:t> genomes to </a:t>
                </a:r>
                <a:r>
                  <a:rPr lang="en-US" i="1" dirty="0" err="1" smtClean="0">
                    <a:latin typeface="Helvetica"/>
                  </a:rPr>
                  <a:t>Vibrio</a:t>
                </a:r>
                <a:r>
                  <a:rPr lang="en-US" dirty="0" smtClean="0">
                    <a:latin typeface="Helvetica"/>
                  </a:rPr>
                  <a:t> core gene database</a:t>
                </a:r>
                <a:endParaRPr lang="en-US" dirty="0">
                  <a:latin typeface="Helvetica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3326317" y="184150"/>
              <a:ext cx="5295900" cy="3539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Font typeface="Arial"/>
                <a:buChar char="•"/>
              </a:pPr>
              <a:r>
                <a:rPr lang="en-US" sz="2800" dirty="0" smtClean="0">
                  <a:latin typeface="Helvetica"/>
                  <a:cs typeface="Helvetica"/>
                </a:rPr>
                <a:t>Core gene set: genomic estimation of what makes a </a:t>
              </a:r>
              <a:r>
                <a:rPr lang="en-US" sz="2800" i="1" dirty="0" err="1" smtClean="0">
                  <a:latin typeface="Helvetica"/>
                  <a:cs typeface="Helvetica"/>
                </a:rPr>
                <a:t>Vibrio</a:t>
              </a:r>
              <a:r>
                <a:rPr lang="en-US" sz="2800" dirty="0" smtClean="0">
                  <a:latin typeface="Helvetica"/>
                  <a:cs typeface="Helvetica"/>
                </a:rPr>
                <a:t> a </a:t>
              </a:r>
              <a:r>
                <a:rPr lang="en-US" sz="2800" i="1" dirty="0" err="1" smtClean="0">
                  <a:latin typeface="Helvetica"/>
                  <a:cs typeface="Helvetica"/>
                </a:rPr>
                <a:t>Vibrio</a:t>
              </a:r>
              <a:r>
                <a:rPr lang="en-US" sz="2800" dirty="0" smtClean="0">
                  <a:latin typeface="Helvetica"/>
                  <a:cs typeface="Helvetica"/>
                </a:rPr>
                <a:t>, clues about distinctive </a:t>
              </a:r>
              <a:r>
                <a:rPr lang="en-US" sz="2800" i="1" dirty="0" err="1" smtClean="0">
                  <a:latin typeface="Helvetica"/>
                  <a:cs typeface="Helvetica"/>
                </a:rPr>
                <a:t>Vibrio</a:t>
              </a:r>
              <a:r>
                <a:rPr lang="en-US" sz="2800" dirty="0" smtClean="0">
                  <a:latin typeface="Helvetica"/>
                  <a:cs typeface="Helvetica"/>
                </a:rPr>
                <a:t> phenotype</a:t>
              </a:r>
            </a:p>
            <a:p>
              <a:pPr algn="just">
                <a:buFont typeface="Arial"/>
                <a:buChar char="•"/>
              </a:pPr>
              <a:endParaRPr lang="en-US" sz="2800" dirty="0" smtClean="0">
                <a:latin typeface="Helvetica"/>
                <a:cs typeface="Helvetica"/>
              </a:endParaRPr>
            </a:p>
            <a:p>
              <a:pPr algn="just">
                <a:buFont typeface="Arial"/>
                <a:buChar char="•"/>
              </a:pPr>
              <a:r>
                <a:rPr lang="en-US" sz="2800" dirty="0" smtClean="0">
                  <a:latin typeface="Helvetica"/>
                  <a:cs typeface="Helvetica"/>
                </a:rPr>
                <a:t>With closed genomes: highlight “abnormal” genes</a:t>
              </a:r>
            </a:p>
            <a:p>
              <a:pPr algn="just">
                <a:buFont typeface="Arial"/>
                <a:buChar char="•"/>
              </a:pPr>
              <a:endParaRPr lang="en-US" sz="2800" dirty="0">
                <a:latin typeface="Helvetica"/>
                <a:cs typeface="Helvetica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-5200" y="270452"/>
            <a:ext cx="8853134" cy="6261375"/>
            <a:chOff x="-106800" y="270452"/>
            <a:chExt cx="8853134" cy="6261375"/>
          </a:xfrm>
        </p:grpSpPr>
        <p:pic>
          <p:nvPicPr>
            <p:cNvPr id="41" name="Picture 40" descr="python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06800" y="270452"/>
              <a:ext cx="5174099" cy="5224895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5165041" y="5516164"/>
              <a:ext cx="3581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>
                  <a:solidFill>
                    <a:srgbClr val="EB82D2"/>
                  </a:solidFill>
                  <a:latin typeface="Comic Sans MS"/>
                  <a:cs typeface="Comic Sans MS"/>
                </a:rPr>
                <a:t>PYTHON!</a:t>
              </a:r>
              <a:endParaRPr lang="en-US" sz="6000" dirty="0">
                <a:solidFill>
                  <a:srgbClr val="EB82D2"/>
                </a:solidFill>
                <a:latin typeface="Comic Sans MS"/>
                <a:cs typeface="Comic Sans M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enomes to PA1E Comparis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65704" y="2952072"/>
            <a:ext cx="37961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latin typeface="Comic Sans MS"/>
                <a:cs typeface="Comic Sans MS"/>
              </a:rPr>
              <a:t>AWESOME!</a:t>
            </a:r>
            <a:endParaRPr lang="en-US" sz="5000" dirty="0">
              <a:latin typeface="Comic Sans MS"/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23970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</a:rPr>
              <a:t>Genome </a:t>
            </a:r>
          </a:p>
          <a:p>
            <a:r>
              <a:rPr lang="en-US" sz="3200" dirty="0" smtClean="0">
                <a:latin typeface="Helvetica"/>
              </a:rPr>
              <a:t>Comparison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974" y="5670208"/>
            <a:ext cx="26013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latin typeface="Helvetica"/>
              </a:rPr>
              <a:t>PA1E as </a:t>
            </a:r>
          </a:p>
          <a:p>
            <a:r>
              <a:rPr lang="en-US" sz="3000" dirty="0" smtClean="0">
                <a:latin typeface="Helvetica"/>
              </a:rPr>
              <a:t>the Reference</a:t>
            </a:r>
            <a:endParaRPr lang="en-US" sz="3000" dirty="0">
              <a:latin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34814" y="0"/>
            <a:ext cx="161339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1E5672"/>
                </a:solidFill>
                <a:latin typeface="Helvetica"/>
              </a:rPr>
              <a:t>HA7E</a:t>
            </a:r>
          </a:p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Helvetica"/>
              </a:rPr>
              <a:t>PA16E</a:t>
            </a:r>
          </a:p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Helvetica"/>
              </a:rPr>
              <a:t>HA8H</a:t>
            </a:r>
          </a:p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1E5672"/>
                </a:solidFill>
                <a:latin typeface="Helvetica"/>
              </a:rPr>
              <a:t>PA2D</a:t>
            </a:r>
          </a:p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Helvetica"/>
              </a:rPr>
              <a:t>PA2G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  <a:latin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6890" y="5977985"/>
            <a:ext cx="2582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Helvetica"/>
              </a:rPr>
              <a:t>SEED – RAST</a:t>
            </a:r>
          </a:p>
          <a:p>
            <a:pPr algn="ctr"/>
            <a:r>
              <a:rPr lang="en-US" sz="2000" dirty="0" smtClean="0">
                <a:latin typeface="Helvetica"/>
              </a:rPr>
              <a:t>http://</a:t>
            </a:r>
            <a:r>
              <a:rPr lang="en-US" sz="2000" dirty="0" err="1" smtClean="0">
                <a:latin typeface="Helvetica"/>
              </a:rPr>
              <a:t>rast.nmpdr.org</a:t>
            </a:r>
            <a:r>
              <a:rPr lang="en-US" sz="2000" dirty="0" smtClean="0">
                <a:latin typeface="Helvetica"/>
              </a:rPr>
              <a:t>/</a:t>
            </a:r>
          </a:p>
        </p:txBody>
      </p:sp>
      <p:pic>
        <p:nvPicPr>
          <p:cNvPr id="17" name="Picture 16" descr="gnome.png"/>
          <p:cNvPicPr>
            <a:picLocks noChangeAspect="1"/>
          </p:cNvPicPr>
          <p:nvPr/>
        </p:nvPicPr>
        <p:blipFill>
          <a:blip r:embed="rId3"/>
          <a:srcRect l="18154" t="4981" r="43954" b="9326"/>
          <a:stretch>
            <a:fillRect/>
          </a:stretch>
        </p:blipFill>
        <p:spPr>
          <a:xfrm>
            <a:off x="8001000" y="4259237"/>
            <a:ext cx="857859" cy="1435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Nucleotide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Calculated </a:t>
            </a:r>
            <a:r>
              <a:rPr lang="en-US" sz="2800" dirty="0" err="1" smtClean="0"/>
              <a:t>pairwise</a:t>
            </a:r>
            <a:r>
              <a:rPr lang="en-US" sz="2800" dirty="0" smtClean="0"/>
              <a:t> comparison between 2 genomes</a:t>
            </a:r>
          </a:p>
          <a:p>
            <a:r>
              <a:rPr lang="en-US" sz="2800" dirty="0" smtClean="0"/>
              <a:t>Used script from Kostas </a:t>
            </a:r>
            <a:r>
              <a:rPr lang="en-US" sz="2800" dirty="0" err="1" smtClean="0"/>
              <a:t>Konstantinidis</a:t>
            </a:r>
            <a:r>
              <a:rPr lang="en-US" sz="2800" dirty="0" smtClean="0"/>
              <a:t> to calculate ANI (</a:t>
            </a:r>
            <a:r>
              <a:rPr lang="en-US" sz="2800" dirty="0" err="1" smtClean="0"/>
              <a:t>Konstantinidis</a:t>
            </a:r>
            <a:r>
              <a:rPr lang="en-US" sz="2800" dirty="0" smtClean="0"/>
              <a:t> and </a:t>
            </a:r>
            <a:r>
              <a:rPr lang="en-US" sz="2800" dirty="0" err="1" smtClean="0"/>
              <a:t>Tiedje</a:t>
            </a:r>
            <a:r>
              <a:rPr lang="en-US" sz="2800" dirty="0" smtClean="0"/>
              <a:t>, 2005)</a:t>
            </a:r>
          </a:p>
        </p:txBody>
      </p:sp>
      <p:pic>
        <p:nvPicPr>
          <p:cNvPr id="4" name="Picture 3" descr="kostas script pic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225" y="1251528"/>
            <a:ext cx="665316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Distance Table Made Using % ANI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25958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PA16E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HA7E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PA1E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HA8H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PA2D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PA2G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PA16E</a:t>
                      </a:r>
                      <a:endParaRPr lang="en-US" sz="20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0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99.14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98.93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77.1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99.08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77.11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HA7E</a:t>
                      </a:r>
                      <a:endParaRPr lang="en-US" sz="20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99.14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0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98.95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77.07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99.06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77.02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PA1E</a:t>
                      </a:r>
                      <a:endParaRPr lang="en-US" sz="20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98.93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98.95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0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77.13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98.84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77.12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HA8H</a:t>
                      </a:r>
                      <a:endParaRPr lang="en-US" sz="20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76.84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76.97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77.24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0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77.14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76.28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PA2D</a:t>
                      </a:r>
                      <a:endParaRPr lang="en-US" sz="20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99.08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99.06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98.87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77.12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0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77.21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latin typeface="Helvetica"/>
                          <a:cs typeface="Helvetica"/>
                        </a:rPr>
                        <a:t>PA2G</a:t>
                      </a:r>
                      <a:endParaRPr lang="en-US" sz="20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76.7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76.92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77.26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76.12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77.32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latin typeface="Helvetica"/>
                          <a:cs typeface="Helvetica"/>
                        </a:rPr>
                        <a:t>0</a:t>
                      </a:r>
                      <a:endParaRPr lang="en-US" sz="20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Nucleotide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Calculated </a:t>
            </a:r>
            <a:r>
              <a:rPr lang="en-US" sz="2800" dirty="0" err="1" smtClean="0"/>
              <a:t>pairwise</a:t>
            </a:r>
            <a:r>
              <a:rPr lang="en-US" sz="2800" dirty="0" smtClean="0"/>
              <a:t> comparison between 2 genomes</a:t>
            </a:r>
          </a:p>
          <a:p>
            <a:r>
              <a:rPr lang="en-US" sz="2800" dirty="0" smtClean="0"/>
              <a:t>Used script from Kostas </a:t>
            </a:r>
            <a:r>
              <a:rPr lang="en-US" sz="2800" dirty="0" err="1" smtClean="0"/>
              <a:t>Konstantinidis</a:t>
            </a:r>
            <a:r>
              <a:rPr lang="en-US" sz="2800" dirty="0" smtClean="0"/>
              <a:t> to calculate ANI (</a:t>
            </a:r>
            <a:r>
              <a:rPr lang="en-US" sz="2800" dirty="0" err="1" smtClean="0"/>
              <a:t>Konstantinidis</a:t>
            </a:r>
            <a:r>
              <a:rPr lang="en-US" sz="2800" dirty="0" smtClean="0"/>
              <a:t> and </a:t>
            </a:r>
            <a:r>
              <a:rPr lang="en-US" sz="2800" dirty="0" err="1" smtClean="0"/>
              <a:t>Tiedje</a:t>
            </a:r>
            <a:r>
              <a:rPr lang="en-US" sz="2800" dirty="0" smtClean="0"/>
              <a:t>, 2005)</a:t>
            </a:r>
          </a:p>
          <a:p>
            <a:r>
              <a:rPr lang="en-US" sz="2800" dirty="0" smtClean="0"/>
              <a:t>Used distance matrix generated to make tree with </a:t>
            </a:r>
            <a:r>
              <a:rPr lang="en-US" sz="2800" dirty="0" err="1" smtClean="0"/>
              <a:t>Phylip’s</a:t>
            </a:r>
            <a:r>
              <a:rPr lang="en-US" sz="2800" dirty="0" smtClean="0"/>
              <a:t> Neighbor (http://</a:t>
            </a:r>
            <a:r>
              <a:rPr lang="en-US" sz="2800" dirty="0" err="1" smtClean="0"/>
              <a:t>mobyle.pasteur.fr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-169162"/>
            <a:ext cx="2286000" cy="2078984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Helvetica"/>
              </a:rPr>
              <a:t>ANI </a:t>
            </a:r>
            <a:br>
              <a:rPr lang="en-US" dirty="0" smtClean="0">
                <a:cs typeface="Helvetica"/>
              </a:rPr>
            </a:br>
            <a:r>
              <a:rPr lang="en-US" dirty="0" smtClean="0">
                <a:cs typeface="Helvetica"/>
              </a:rPr>
              <a:t>Tree</a:t>
            </a:r>
            <a:endParaRPr lang="en-US" dirty="0">
              <a:cs typeface="Helvetica"/>
            </a:endParaRPr>
          </a:p>
        </p:txBody>
      </p:sp>
      <p:pic>
        <p:nvPicPr>
          <p:cNvPr id="6" name="Picture 5" descr="ANI T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578" y="0"/>
            <a:ext cx="6858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08248" y="617406"/>
            <a:ext cx="1380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cholerae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8248" y="2972638"/>
            <a:ext cx="1380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cholerae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01952" y="6258908"/>
            <a:ext cx="1380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cholerae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9885" y="1292228"/>
            <a:ext cx="14441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vulnificus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87469" y="3620466"/>
            <a:ext cx="14441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vulnificus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3220" y="5889576"/>
            <a:ext cx="14441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vulnificus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8593" y="952756"/>
            <a:ext cx="12258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fischeri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87469" y="4933260"/>
            <a:ext cx="12258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fischeri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1278" y="3302120"/>
            <a:ext cx="12388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harveyi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71645" y="1960622"/>
            <a:ext cx="15984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splendidus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8428" y="1661560"/>
            <a:ext cx="17472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Helvetica"/>
                <a:cs typeface="Helvetica"/>
              </a:rPr>
              <a:t>Vibrio</a:t>
            </a:r>
            <a:r>
              <a:rPr lang="en-US" i="1" dirty="0" smtClean="0">
                <a:latin typeface="Helvetica"/>
                <a:cs typeface="Helvetica"/>
              </a:rPr>
              <a:t> </a:t>
            </a:r>
            <a:r>
              <a:rPr lang="en-US" dirty="0" smtClean="0">
                <a:latin typeface="Helvetica"/>
                <a:cs typeface="Helvetica"/>
              </a:rPr>
              <a:t>sp. Ex25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73220" y="2296534"/>
            <a:ext cx="17009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anguillensis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71645" y="5302592"/>
            <a:ext cx="230386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parahaemolyticus</a:t>
            </a:r>
            <a:endParaRPr lang="en-US" i="1" dirty="0">
              <a:latin typeface="Helvetica"/>
              <a:cs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18593" y="4594350"/>
            <a:ext cx="1380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Helvetica"/>
                <a:cs typeface="Helvetica"/>
              </a:rPr>
              <a:t>V. </a:t>
            </a:r>
            <a:r>
              <a:rPr lang="en-US" i="1" dirty="0" err="1" smtClean="0">
                <a:latin typeface="Helvetica"/>
                <a:cs typeface="Helvetica"/>
              </a:rPr>
              <a:t>cholerae</a:t>
            </a:r>
            <a:endParaRPr lang="en-US" i="1" dirty="0">
              <a:latin typeface="Helvetica"/>
              <a:cs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Nucleotide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Calculated </a:t>
            </a:r>
            <a:r>
              <a:rPr lang="en-US" sz="2800" dirty="0" err="1" smtClean="0"/>
              <a:t>pairwise</a:t>
            </a:r>
            <a:r>
              <a:rPr lang="en-US" sz="2800" dirty="0" smtClean="0"/>
              <a:t> comparison between 2 genomes</a:t>
            </a:r>
          </a:p>
          <a:p>
            <a:r>
              <a:rPr lang="en-US" sz="2800" dirty="0" smtClean="0"/>
              <a:t>Used script from Kostas </a:t>
            </a:r>
            <a:r>
              <a:rPr lang="en-US" sz="2800" dirty="0" err="1" smtClean="0"/>
              <a:t>Konstantinidis</a:t>
            </a:r>
            <a:r>
              <a:rPr lang="en-US" sz="2800" dirty="0" smtClean="0"/>
              <a:t> to calculate ANI (</a:t>
            </a:r>
            <a:r>
              <a:rPr lang="en-US" sz="2800" dirty="0" err="1" smtClean="0"/>
              <a:t>Konstantinidis</a:t>
            </a:r>
            <a:r>
              <a:rPr lang="en-US" sz="2800" dirty="0" smtClean="0"/>
              <a:t> and </a:t>
            </a:r>
            <a:r>
              <a:rPr lang="en-US" sz="2800" dirty="0" err="1" smtClean="0"/>
              <a:t>Tiedje</a:t>
            </a:r>
            <a:r>
              <a:rPr lang="en-US" sz="2800" dirty="0" smtClean="0"/>
              <a:t>, 2005)</a:t>
            </a:r>
          </a:p>
          <a:p>
            <a:r>
              <a:rPr lang="en-US" sz="2800" dirty="0" smtClean="0"/>
              <a:t>Used distance matrix generated to make tree with </a:t>
            </a:r>
            <a:r>
              <a:rPr lang="en-US" sz="2800" dirty="0" err="1" smtClean="0"/>
              <a:t>Phylip’s</a:t>
            </a:r>
            <a:r>
              <a:rPr lang="en-US" sz="2800" dirty="0" smtClean="0"/>
              <a:t> Neighbor (http://</a:t>
            </a:r>
            <a:r>
              <a:rPr lang="en-US" sz="2800" dirty="0" err="1" smtClean="0"/>
              <a:t>mobyle.pasteur.fr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Blasted all genomes against PA1E to get comparison across the entire genome (</a:t>
            </a:r>
            <a:r>
              <a:rPr lang="en-US" sz="2800" dirty="0" err="1" smtClean="0"/>
              <a:t>blastall</a:t>
            </a:r>
            <a:r>
              <a:rPr lang="en-US" sz="2800" dirty="0" smtClean="0"/>
              <a:t> command in UNIX)</a:t>
            </a:r>
          </a:p>
          <a:p>
            <a:r>
              <a:rPr lang="en-US" sz="2800" dirty="0" smtClean="0"/>
              <a:t>Used R to plot all comparisons</a:t>
            </a:r>
          </a:p>
          <a:p>
            <a:endParaRPr lang="en-US" sz="2800" dirty="0" smtClean="0"/>
          </a:p>
        </p:txBody>
      </p:sp>
      <p:pic>
        <p:nvPicPr>
          <p:cNvPr id="4" name="Picture 3" descr="R script pic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011" y="1156732"/>
            <a:ext cx="761598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I_All_HotMess_NoLine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68999" y="-274001"/>
            <a:ext cx="7275093" cy="7275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I_1401-150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71600" y="228600"/>
            <a:ext cx="6400800" cy="64008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3522085" y="838018"/>
            <a:ext cx="1191486" cy="3915116"/>
          </a:xfrm>
          <a:prstGeom prst="fram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I_2401-250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71600" y="228600"/>
            <a:ext cx="6400800" cy="64008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 rot="5400000">
            <a:off x="4082482" y="-1856789"/>
            <a:ext cx="1191486" cy="6188350"/>
          </a:xfrm>
          <a:prstGeom prst="fram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_3401-350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71600" y="228600"/>
            <a:ext cx="6400800" cy="64008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 rot="5400000">
            <a:off x="3021881" y="159747"/>
            <a:ext cx="3548485" cy="5952556"/>
          </a:xfrm>
          <a:prstGeom prst="frame">
            <a:avLst>
              <a:gd name="adj1" fmla="val 8810"/>
            </a:avLst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 FINAL 16S TRE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3"/>
              <a:srcRect l="-34969" r="-34969"/>
              <a:stretch>
                <a:fillRect/>
              </a:stretch>
            </p:blipFill>
          </mc:Choice>
          <mc:Fallback>
            <p:blipFill>
              <a:blip r:embed="rId4"/>
              <a:srcRect l="-34969" r="-34969"/>
              <a:stretch>
                <a:fillRect/>
              </a:stretch>
            </p:blipFill>
          </mc:Fallback>
        </mc:AlternateContent>
        <p:spPr>
          <a:xfrm>
            <a:off x="-1667574" y="822513"/>
            <a:ext cx="10300604" cy="606088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487"/>
            <a:ext cx="9143999" cy="476626"/>
          </a:xfrm>
        </p:spPr>
        <p:txBody>
          <a:bodyPr/>
          <a:lstStyle/>
          <a:p>
            <a:pPr algn="ctr"/>
            <a:r>
              <a:rPr lang="en-US" sz="3200" dirty="0" smtClean="0">
                <a:latin typeface="Helvetica"/>
                <a:cs typeface="Helvetica"/>
              </a:rPr>
              <a:t>Diversity based on 16S </a:t>
            </a:r>
            <a:r>
              <a:rPr lang="en-US" sz="3200" dirty="0" err="1" smtClean="0">
                <a:latin typeface="Helvetica"/>
                <a:cs typeface="Helvetica"/>
              </a:rPr>
              <a:t>rRNA</a:t>
            </a:r>
            <a:r>
              <a:rPr lang="en-US" sz="3200" dirty="0" smtClean="0">
                <a:latin typeface="Helvetica"/>
                <a:cs typeface="Helvetica"/>
              </a:rPr>
              <a:t> genes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8955" y="1058408"/>
            <a:ext cx="3034075" cy="500136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latin typeface="Helvetica"/>
                <a:cs typeface="Helvetica"/>
              </a:rPr>
              <a:t> 72 </a:t>
            </a:r>
            <a:r>
              <a:rPr lang="en-US" sz="2400" i="1" dirty="0" err="1" smtClean="0">
                <a:latin typeface="Helvetica"/>
                <a:cs typeface="Helvetica"/>
              </a:rPr>
              <a:t>Vibrio</a:t>
            </a:r>
            <a:r>
              <a:rPr lang="en-US" sz="2400" i="1" dirty="0" smtClean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and </a:t>
            </a:r>
            <a:r>
              <a:rPr lang="en-US" sz="2400" i="1" dirty="0" err="1" smtClean="0">
                <a:latin typeface="Helvetica"/>
                <a:cs typeface="Helvetica"/>
              </a:rPr>
              <a:t>Aliivibrio</a:t>
            </a:r>
            <a:r>
              <a:rPr lang="en-US" sz="2400" i="1" dirty="0" smtClean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species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latin typeface="Helvetica"/>
                <a:cs typeface="Helvetica"/>
              </a:rPr>
              <a:t> 6 class genomes</a:t>
            </a:r>
          </a:p>
          <a:p>
            <a:pPr lvl="1">
              <a:buFont typeface="Courier New"/>
              <a:buChar char="o"/>
            </a:pPr>
            <a:r>
              <a:rPr lang="en-US" sz="2000" dirty="0" smtClean="0">
                <a:latin typeface="Helvetica"/>
                <a:cs typeface="Helvetica"/>
              </a:rPr>
              <a:t> 4 alumni genomes</a:t>
            </a:r>
          </a:p>
          <a:p>
            <a:pPr lvl="2"/>
            <a:r>
              <a:rPr lang="en-US" sz="1600" dirty="0" smtClean="0">
                <a:latin typeface="Helvetica"/>
                <a:cs typeface="Helvetica"/>
              </a:rPr>
              <a:t>One 16S sequence each</a:t>
            </a:r>
          </a:p>
          <a:p>
            <a:pPr lvl="1">
              <a:buFont typeface="Courier New"/>
              <a:buChar char="o"/>
            </a:pPr>
            <a:r>
              <a:rPr lang="en-US" sz="2000" dirty="0" smtClean="0">
                <a:latin typeface="Helvetica"/>
                <a:cs typeface="Helvetica"/>
              </a:rPr>
              <a:t> 2 from this year</a:t>
            </a:r>
          </a:p>
          <a:p>
            <a:pPr lvl="2"/>
            <a:r>
              <a:rPr lang="en-US" sz="1600" dirty="0" smtClean="0">
                <a:latin typeface="Helvetica"/>
                <a:cs typeface="Helvetica"/>
              </a:rPr>
              <a:t>Six 16S sequences each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latin typeface="Helvetica"/>
                <a:cs typeface="Helvetica"/>
              </a:rPr>
              <a:t> Aligned in RDP database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latin typeface="Helvetica"/>
                <a:cs typeface="Helvetica"/>
              </a:rPr>
              <a:t> Tree grown in </a:t>
            </a:r>
            <a:r>
              <a:rPr lang="en-US" sz="2400" dirty="0" err="1" smtClean="0">
                <a:latin typeface="Helvetica"/>
                <a:cs typeface="Helvetica"/>
              </a:rPr>
              <a:t>Geneious</a:t>
            </a:r>
            <a:r>
              <a:rPr lang="en-US" sz="2400" dirty="0" smtClean="0">
                <a:latin typeface="Helvetica"/>
                <a:cs typeface="Helvetica"/>
              </a:rPr>
              <a:t>, with Neighbor-Joining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4508500" y="2540000"/>
            <a:ext cx="635000" cy="1079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4508500" y="5520026"/>
            <a:ext cx="635000" cy="1079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Helvetica"/>
                <a:cs typeface="Helvetica"/>
              </a:rPr>
              <a:t>Cluster of Class Genomes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4" name="Content Placeholder 3" descr="THE TREE common cluster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14788" b="-14788"/>
              <a:stretch>
                <a:fillRect/>
              </a:stretch>
            </p:blipFill>
          </mc:Choice>
          <mc:Fallback>
            <p:blipFill>
              <a:blip r:embed="rId3"/>
              <a:srcRect t="-14788" b="-14788"/>
              <a:stretch>
                <a:fillRect/>
              </a:stretch>
            </p:blipFill>
          </mc:Fallback>
        </mc:AlternateContent>
        <p:spPr>
          <a:xfrm>
            <a:off x="641797" y="1747838"/>
            <a:ext cx="7778303" cy="4576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Helvetica"/>
                <a:cs typeface="Helvetica"/>
              </a:rPr>
              <a:t>Cluster of Class Genomes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4" name="Content Placeholder 3" descr="THE TREE common cluster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14788" b="-14788"/>
              <a:stretch>
                <a:fillRect/>
              </a:stretch>
            </p:blipFill>
          </mc:Choice>
          <mc:Fallback>
            <p:blipFill>
              <a:blip r:embed="rId3"/>
              <a:srcRect t="-14788" b="-14788"/>
              <a:stretch>
                <a:fillRect/>
              </a:stretch>
            </p:blipFill>
          </mc:Fallback>
        </mc:AlternateContent>
        <p:spPr>
          <a:xfrm>
            <a:off x="641797" y="1747838"/>
            <a:ext cx="7778303" cy="4576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 TREE Aliivibrio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3"/>
              <a:srcRect l="-34969" r="-34969"/>
              <a:stretch>
                <a:fillRect/>
              </a:stretch>
            </p:blipFill>
          </mc:Choice>
          <mc:Fallback>
            <p:blipFill>
              <a:blip r:embed="rId4"/>
              <a:srcRect l="-34969" r="-34969"/>
              <a:stretch>
                <a:fillRect/>
              </a:stretch>
            </p:blipFill>
          </mc:Fallback>
        </mc:AlternateContent>
        <p:spPr>
          <a:xfrm>
            <a:off x="-1355153" y="1079500"/>
            <a:ext cx="7747486" cy="4558629"/>
          </a:xfrm>
        </p:spPr>
      </p:pic>
      <p:sp>
        <p:nvSpPr>
          <p:cNvPr id="5" name="TextBox 4"/>
          <p:cNvSpPr txBox="1"/>
          <p:nvPr/>
        </p:nvSpPr>
        <p:spPr>
          <a:xfrm>
            <a:off x="5930900" y="1079500"/>
            <a:ext cx="2387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All PA2G 16S sequences fall in </a:t>
            </a:r>
            <a:r>
              <a:rPr lang="en-US" i="1" dirty="0" err="1" smtClean="0">
                <a:latin typeface="Helvetica"/>
                <a:cs typeface="Helvetica"/>
              </a:rPr>
              <a:t>Aliivibrio</a:t>
            </a:r>
            <a:r>
              <a:rPr lang="en-US" i="1" dirty="0" smtClean="0">
                <a:latin typeface="Helvetica"/>
                <a:cs typeface="Helvetica"/>
              </a:rPr>
              <a:t> </a:t>
            </a:r>
            <a:r>
              <a:rPr lang="en-US" dirty="0" err="1" smtClean="0">
                <a:latin typeface="Helvetica"/>
                <a:cs typeface="Helvetica"/>
              </a:rPr>
              <a:t>clade</a:t>
            </a:r>
            <a:endParaRPr lang="en-US" dirty="0" smtClean="0">
              <a:latin typeface="Helvetica"/>
              <a:cs typeface="Helvetica"/>
            </a:endParaRPr>
          </a:p>
          <a:p>
            <a:endParaRPr lang="en-US" dirty="0" smtClean="0">
              <a:latin typeface="Helvetica"/>
              <a:cs typeface="Helvetica"/>
            </a:endParaRPr>
          </a:p>
          <a:p>
            <a:r>
              <a:rPr lang="en-US" i="1" dirty="0" err="1" smtClean="0">
                <a:latin typeface="Helvetica"/>
                <a:cs typeface="Helvetica"/>
              </a:rPr>
              <a:t>Aliivibrio</a:t>
            </a:r>
            <a:r>
              <a:rPr lang="en-US" i="1" dirty="0" smtClean="0">
                <a:latin typeface="Helvetica"/>
                <a:cs typeface="Helvetica"/>
              </a:rPr>
              <a:t> </a:t>
            </a:r>
            <a:r>
              <a:rPr lang="en-US" i="1" dirty="0" err="1" smtClean="0">
                <a:latin typeface="Helvetica"/>
                <a:cs typeface="Helvetica"/>
              </a:rPr>
              <a:t>fischeri</a:t>
            </a:r>
            <a:r>
              <a:rPr lang="en-US" i="1" dirty="0" smtClean="0">
                <a:latin typeface="Helvetica"/>
                <a:cs typeface="Helvetica"/>
              </a:rPr>
              <a:t> </a:t>
            </a:r>
            <a:r>
              <a:rPr lang="en-US" dirty="0" smtClean="0">
                <a:latin typeface="Helvetica"/>
                <a:cs typeface="Helvetica"/>
              </a:rPr>
              <a:t>also bioluminescent  </a:t>
            </a:r>
            <a:endParaRPr lang="en-US" dirty="0">
              <a:latin typeface="Helvetica"/>
              <a:cs typeface="Helvetica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194" y="3005667"/>
          <a:ext cx="3757616" cy="182871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69702"/>
                <a:gridCol w="469702"/>
                <a:gridCol w="469702"/>
                <a:gridCol w="469702"/>
                <a:gridCol w="469702"/>
                <a:gridCol w="469702"/>
                <a:gridCol w="469702"/>
                <a:gridCol w="469702"/>
              </a:tblGrid>
              <a:tr h="228589">
                <a:tc>
                  <a:txBody>
                    <a:bodyPr/>
                    <a:lstStyle/>
                    <a:p>
                      <a:pPr algn="ctr" fontAlgn="b"/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PA2D_c176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PA2G_c157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PA2G_c160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PA2G_c148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PA2G_c168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PA2G_c8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solidFill>
                            <a:schemeClr val="tx1"/>
                          </a:solidFill>
                          <a:latin typeface="Helvetica"/>
                          <a:cs typeface="Helvetica"/>
                        </a:rPr>
                        <a:t>PA2G_c128</a:t>
                      </a:r>
                      <a:endParaRPr lang="en-US" sz="600" b="1" i="0" u="none" strike="noStrike" dirty="0">
                        <a:solidFill>
                          <a:schemeClr val="tx1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PA2D_c176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PA2G_c157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0.018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PA2G_c160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0.025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0.007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PA2G_c148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0.019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0.037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0.044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PA2G_c168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0.057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0.065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0.047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PA2G_c8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0.020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0.038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0.045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0.028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0.048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latin typeface="Helvetica"/>
                          <a:cs typeface="Helvetica"/>
                        </a:rPr>
                        <a:t>PA2G_c128</a:t>
                      </a:r>
                      <a:endParaRPr lang="en-US" sz="600" b="1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0.024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0.042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0.049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0.031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0.052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0.024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latin typeface="Helvetica"/>
                          <a:cs typeface="Helvetica"/>
                        </a:rPr>
                        <a:t>0.000</a:t>
                      </a:r>
                      <a:endParaRPr lang="en-US" sz="600" b="0" i="0" u="none" strike="noStrike" dirty="0">
                        <a:latin typeface="Helvetica"/>
                        <a:cs typeface="Helvetica"/>
                      </a:endParaRPr>
                    </a:p>
                  </a:txBody>
                  <a:tcPr marL="7828" marR="7828" marT="78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196" y="5012267"/>
          <a:ext cx="3757614" cy="1600123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536802"/>
                <a:gridCol w="536802"/>
                <a:gridCol w="536802"/>
                <a:gridCol w="536802"/>
                <a:gridCol w="536802"/>
                <a:gridCol w="536802"/>
                <a:gridCol w="536802"/>
              </a:tblGrid>
              <a:tr h="228589">
                <a:tc>
                  <a:txBody>
                    <a:bodyPr/>
                    <a:lstStyle/>
                    <a:p>
                      <a:pPr algn="ctr" fontAlgn="b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PA2D_c176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PA2D_c186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PA2D_c167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PA2D_c172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PA2D_c144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PA2D_c161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PA2D_c176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PA2D_c186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0.056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PA2D_c167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0.050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0.009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PA2D_c172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0.050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0.009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0.002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PA2D_c144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0.052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0.011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0.004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0.003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Helvetica"/>
                          <a:cs typeface="Helvetica"/>
                        </a:rPr>
                        <a:t>0.000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Helvetica"/>
                        <a:cs typeface="Helvetica"/>
                      </a:endParaRP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latin typeface="Helvetica"/>
                          <a:cs typeface="Helvetica"/>
                        </a:rPr>
                        <a:t>PA2D_c161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latin typeface="Helvetica"/>
                          <a:cs typeface="Helvetica"/>
                        </a:rPr>
                        <a:t>0.052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latin typeface="Helvetica"/>
                          <a:cs typeface="Helvetica"/>
                        </a:rPr>
                        <a:t>0.010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latin typeface="Helvetica"/>
                          <a:cs typeface="Helvetica"/>
                        </a:rPr>
                        <a:t>0.003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latin typeface="Helvetica"/>
                          <a:cs typeface="Helvetica"/>
                        </a:rPr>
                        <a:t>0.002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latin typeface="Helvetica"/>
                          <a:cs typeface="Helvetica"/>
                        </a:rPr>
                        <a:t>0.001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latin typeface="Helvetica"/>
                          <a:cs typeface="Helvetica"/>
                        </a:rPr>
                        <a:t>0.000</a:t>
                      </a:r>
                    </a:p>
                  </a:txBody>
                  <a:tcPr marL="7829" marR="7829" marT="78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0"/>
            <a:ext cx="7313613" cy="1264024"/>
          </a:xfrm>
        </p:spPr>
        <p:txBody>
          <a:bodyPr/>
          <a:lstStyle/>
          <a:p>
            <a:pPr algn="ctr"/>
            <a:r>
              <a:rPr lang="en-US" dirty="0" smtClean="0"/>
              <a:t>Bioluminescence Cluster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</a:t>
            </a:r>
            <a:r>
              <a:rPr lang="en-US" dirty="0" err="1" smtClean="0"/>
              <a:t>Lux</a:t>
            </a:r>
            <a:r>
              <a:rPr lang="en-US" dirty="0" smtClean="0"/>
              <a:t> pathways detected in PA2G?</a:t>
            </a:r>
            <a:endParaRPr lang="en-US" dirty="0"/>
          </a:p>
        </p:txBody>
      </p:sp>
      <p:pic>
        <p:nvPicPr>
          <p:cNvPr id="6" name="Picture 5" descr="Screen shot 2011-07-13 at 10.48.07 AM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17" t="41556" r="46111" b="43333"/>
          <a:stretch>
            <a:fillRect/>
          </a:stretch>
        </p:blipFill>
        <p:spPr>
          <a:xfrm>
            <a:off x="914400" y="1886325"/>
            <a:ext cx="6649730" cy="1745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4013200"/>
            <a:ext cx="736611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latin typeface="Helvetica"/>
              </a:rPr>
              <a:t> Hybrid HSL-two-component quorum sensing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Helvetica"/>
              </a:rPr>
              <a:t> uses two </a:t>
            </a:r>
            <a:r>
              <a:rPr lang="en-US" dirty="0" err="1" smtClean="0">
                <a:latin typeface="Helvetica"/>
              </a:rPr>
              <a:t>autoinducers</a:t>
            </a:r>
            <a:r>
              <a:rPr lang="en-US" dirty="0" smtClean="0">
                <a:latin typeface="Helvetica"/>
              </a:rPr>
              <a:t> to regulate density-dependent light production</a:t>
            </a:r>
          </a:p>
          <a:p>
            <a:endParaRPr lang="en-US" dirty="0" smtClean="0">
              <a:latin typeface="Helvetica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</a:rPr>
              <a:t>LuxI</a:t>
            </a: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  <a:sym typeface="Wingdings"/>
              </a:rPr>
              <a:t></a:t>
            </a:r>
            <a:r>
              <a:rPr lang="en-US" dirty="0" smtClean="0">
                <a:latin typeface="Helvetica"/>
                <a:sym typeface="Wingdings"/>
              </a:rPr>
              <a:t> synthesis of </a:t>
            </a:r>
            <a:r>
              <a:rPr lang="en-US" i="1" dirty="0" smtClean="0">
                <a:latin typeface="Helvetica"/>
              </a:rPr>
              <a:t>N</a:t>
            </a:r>
            <a:r>
              <a:rPr lang="en-US" dirty="0" smtClean="0">
                <a:latin typeface="Helvetica"/>
              </a:rPr>
              <a:t>-(3-hydroxybutanoyl)-homoserine </a:t>
            </a:r>
            <a:r>
              <a:rPr lang="en-US" dirty="0" err="1" smtClean="0">
                <a:latin typeface="Helvetica"/>
              </a:rPr>
              <a:t>lactone</a:t>
            </a:r>
            <a:endParaRPr lang="en-US" dirty="0" smtClean="0">
              <a:latin typeface="Helvetica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</a:rPr>
              <a:t>LuxN</a:t>
            </a: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  <a:sym typeface="Wingdings"/>
              </a:rPr>
              <a:t></a:t>
            </a:r>
            <a:r>
              <a:rPr lang="en-US" dirty="0" smtClean="0">
                <a:latin typeface="Helvetica"/>
                <a:sym typeface="Wingdings"/>
              </a:rPr>
              <a:t> </a:t>
            </a:r>
            <a:r>
              <a:rPr lang="en-US" dirty="0" smtClean="0">
                <a:latin typeface="Helvetica"/>
              </a:rPr>
              <a:t>AI-1 = </a:t>
            </a:r>
            <a:r>
              <a:rPr lang="en-US" i="1" dirty="0" smtClean="0">
                <a:latin typeface="Helvetica"/>
              </a:rPr>
              <a:t>N</a:t>
            </a:r>
            <a:r>
              <a:rPr lang="en-US" dirty="0" smtClean="0">
                <a:latin typeface="Helvetica"/>
              </a:rPr>
              <a:t>-(3-hydroxybutanoyl)-homoserine </a:t>
            </a:r>
            <a:r>
              <a:rPr lang="en-US" dirty="0" err="1" smtClean="0">
                <a:latin typeface="Helvetica"/>
              </a:rPr>
              <a:t>lactone</a:t>
            </a:r>
            <a:endParaRPr lang="en-US" dirty="0" smtClean="0">
              <a:latin typeface="Helvetica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</a:rPr>
              <a:t>LuxQ</a:t>
            </a: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  <a:sym typeface="Wingdings"/>
              </a:rPr>
              <a:t></a:t>
            </a:r>
            <a:r>
              <a:rPr lang="en-US" dirty="0" smtClean="0">
                <a:latin typeface="Helvetica"/>
                <a:sym typeface="Wingdings"/>
              </a:rPr>
              <a:t> </a:t>
            </a:r>
            <a:r>
              <a:rPr lang="en-US" dirty="0" smtClean="0">
                <a:latin typeface="Helvetica"/>
              </a:rPr>
              <a:t>AI-2 = unknown structure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</a:rPr>
              <a:t>LuxP</a:t>
            </a:r>
            <a:r>
              <a:rPr lang="en-US" dirty="0" smtClean="0">
                <a:latin typeface="Helvetica"/>
              </a:rPr>
              <a:t> </a:t>
            </a:r>
            <a:r>
              <a:rPr lang="en-US" dirty="0" err="1" smtClean="0">
                <a:latin typeface="Helvetica"/>
                <a:sym typeface="Wingdings"/>
              </a:rPr>
              <a:t></a:t>
            </a:r>
            <a:r>
              <a:rPr lang="en-US" dirty="0" smtClean="0">
                <a:latin typeface="Helvetica"/>
                <a:sym typeface="Wingdings"/>
              </a:rPr>
              <a:t> require for AI-2 detection</a:t>
            </a:r>
            <a:endParaRPr lang="en-US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Metabolic functions of 6 Genomes</a:t>
            </a:r>
            <a:endParaRPr lang="en-US" sz="3200" dirty="0"/>
          </a:p>
        </p:txBody>
      </p:sp>
      <p:pic>
        <p:nvPicPr>
          <p:cNvPr id="3" name="Picture 2" descr="canv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4600"/>
            <a:ext cx="9144000" cy="4979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Metabolic functions of 6 Genomes</a:t>
            </a:r>
            <a:endParaRPr lang="en-US" sz="3200" dirty="0"/>
          </a:p>
        </p:txBody>
      </p:sp>
      <p:pic>
        <p:nvPicPr>
          <p:cNvPr id="7" name="Picture 6" descr="canv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44600"/>
            <a:ext cx="9144000" cy="49793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6400" y="1244601"/>
            <a:ext cx="8572500" cy="4979324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78400" y="3937000"/>
            <a:ext cx="3105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Pathway-tools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22182" y="2512367"/>
            <a:ext cx="1777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MEGAN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Hierarchical Clustering of Samples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(Metabolic Pathways Presence/Absence)</a:t>
            </a:r>
            <a:endParaRPr lang="en-US" dirty="0"/>
          </a:p>
        </p:txBody>
      </p:sp>
      <p:pic>
        <p:nvPicPr>
          <p:cNvPr id="5" name="Picture 4" descr="Hierarchical 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r="32256"/>
              <a:stretch>
                <a:fillRect/>
              </a:stretch>
            </p:blipFill>
          </mc:Choice>
          <mc:Fallback>
            <p:blipFill>
              <a:blip r:embed="rId3"/>
              <a:srcRect r="32256"/>
              <a:stretch>
                <a:fillRect/>
              </a:stretch>
            </p:blipFill>
          </mc:Fallback>
        </mc:AlternateContent>
        <p:spPr>
          <a:xfrm rot="16200000">
            <a:off x="2280259" y="494879"/>
            <a:ext cx="4895661" cy="7627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2700" y="1860737"/>
            <a:ext cx="731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HA8H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1390" y="2672834"/>
            <a:ext cx="716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PA2G</a:t>
            </a:r>
            <a:endParaRPr lang="en-US" sz="16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4691" y="3433346"/>
            <a:ext cx="705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PA2D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6968" y="4533900"/>
            <a:ext cx="808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PA16E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1082" y="5465346"/>
            <a:ext cx="694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PA1E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491" y="6303546"/>
            <a:ext cx="72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HA7E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40858"/>
            <a:ext cx="5977777" cy="619780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Putrescine</a:t>
            </a:r>
            <a:r>
              <a:rPr lang="en-US" sz="3600" dirty="0" smtClean="0"/>
              <a:t> Biosynthesis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95663"/>
            <a:ext cx="8229600" cy="2506133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Important in essential biological processes!!!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All except PA2G (Bioluminescent) use pathway 1 and/or 2; indirectly from </a:t>
            </a:r>
            <a:r>
              <a:rPr lang="en-US" sz="2400" dirty="0" err="1" smtClean="0"/>
              <a:t>decarboxylation</a:t>
            </a:r>
            <a:r>
              <a:rPr lang="en-US" sz="2400" dirty="0" smtClean="0"/>
              <a:t> of L-</a:t>
            </a:r>
            <a:r>
              <a:rPr lang="en-US" sz="2400" dirty="0" err="1" smtClean="0"/>
              <a:t>arginine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PA2G uses pathway 3 ; directly from L-</a:t>
            </a:r>
            <a:r>
              <a:rPr lang="en-US" sz="2400" dirty="0" err="1" smtClean="0"/>
              <a:t>ornithine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77278"/>
            <a:ext cx="75232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Helvetica"/>
              </a:rPr>
              <a:t>PA2G </a:t>
            </a:r>
          </a:p>
          <a:p>
            <a:r>
              <a:rPr lang="en-US" sz="3600" dirty="0" smtClean="0">
                <a:latin typeface="Helvetica"/>
              </a:rPr>
              <a:t>More Efficient Biosynthetic Pathway</a:t>
            </a:r>
            <a:endParaRPr lang="en-US" sz="3600" dirty="0">
              <a:latin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52222" t="9791"/>
          <a:stretch>
            <a:fillRect/>
          </a:stretch>
        </p:blipFill>
        <p:spPr>
          <a:xfrm>
            <a:off x="7512333" y="1"/>
            <a:ext cx="1631667" cy="1940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Choline</a:t>
            </a:r>
            <a:r>
              <a:rPr lang="en-US" dirty="0" smtClean="0"/>
              <a:t> Degradation &amp;</a:t>
            </a:r>
            <a:br>
              <a:rPr lang="en-US" dirty="0" smtClean="0"/>
            </a:br>
            <a:r>
              <a:rPr lang="en-US" dirty="0" err="1" smtClean="0"/>
              <a:t>Glycine</a:t>
            </a:r>
            <a:r>
              <a:rPr lang="en-US" dirty="0" smtClean="0"/>
              <a:t> </a:t>
            </a:r>
            <a:r>
              <a:rPr lang="en-US" dirty="0" err="1" smtClean="0"/>
              <a:t>betaine</a:t>
            </a:r>
            <a:r>
              <a:rPr lang="en-US" dirty="0" smtClean="0"/>
              <a:t> biosynthesis</a:t>
            </a:r>
            <a:endParaRPr lang="en-US" dirty="0"/>
          </a:p>
        </p:txBody>
      </p:sp>
      <p:pic>
        <p:nvPicPr>
          <p:cNvPr id="5" name="Picture 4" descr="Screen shot 2011-07-14 at 9.13.16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896"/>
          <a:stretch>
            <a:fillRect/>
          </a:stretch>
        </p:blipFill>
        <p:spPr>
          <a:xfrm>
            <a:off x="0" y="2514600"/>
            <a:ext cx="9144000" cy="12986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584700"/>
            <a:ext cx="898194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>
                <a:latin typeface="Helvetica"/>
              </a:rPr>
              <a:t> Important for </a:t>
            </a:r>
            <a:r>
              <a:rPr lang="en-US" sz="2400" dirty="0" err="1" smtClean="0">
                <a:latin typeface="Helvetica"/>
              </a:rPr>
              <a:t>osmoregulation</a:t>
            </a:r>
            <a:endParaRPr lang="en-US" sz="2400" dirty="0" smtClean="0">
              <a:latin typeface="Helvetica"/>
            </a:endParaRPr>
          </a:p>
          <a:p>
            <a:pPr>
              <a:buFont typeface="Arial"/>
              <a:buChar char="•"/>
            </a:pPr>
            <a:r>
              <a:rPr lang="en-US" sz="2400" dirty="0" smtClean="0">
                <a:latin typeface="Helvetica"/>
              </a:rPr>
              <a:t> Alternative carbon and nitrogen source under normal </a:t>
            </a:r>
            <a:r>
              <a:rPr lang="en-US" sz="2400" dirty="0" err="1" smtClean="0">
                <a:latin typeface="Helvetica"/>
              </a:rPr>
              <a:t>osmolarity</a:t>
            </a:r>
            <a:endParaRPr lang="en-US" sz="2400" dirty="0" smtClean="0">
              <a:latin typeface="Helvetica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Arial"/>
              <a:buChar char="•"/>
            </a:pPr>
            <a:r>
              <a:rPr lang="en-US" sz="2400" dirty="0" smtClean="0">
                <a:latin typeface="Helvetica"/>
              </a:rPr>
              <a:t> Present in all genomes except PA2G (Bioluminescent)</a:t>
            </a:r>
            <a:endParaRPr lang="en-US" sz="2400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Hierarchical Clustering of Samples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(Metabolic Pathways Presence/Absence)</a:t>
            </a:r>
            <a:endParaRPr lang="en-US" dirty="0"/>
          </a:p>
        </p:txBody>
      </p:sp>
      <p:pic>
        <p:nvPicPr>
          <p:cNvPr id="5" name="Picture 4" descr="Hierarchical 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r="32256"/>
              <a:stretch>
                <a:fillRect/>
              </a:stretch>
            </p:blipFill>
          </mc:Choice>
          <mc:Fallback>
            <p:blipFill>
              <a:blip r:embed="rId3"/>
              <a:srcRect r="32256"/>
              <a:stretch>
                <a:fillRect/>
              </a:stretch>
            </p:blipFill>
          </mc:Fallback>
        </mc:AlternateContent>
        <p:spPr>
          <a:xfrm rot="16200000">
            <a:off x="2280259" y="494879"/>
            <a:ext cx="4895661" cy="7627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2700" y="1860737"/>
            <a:ext cx="731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HA8H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1390" y="2672834"/>
            <a:ext cx="716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PA2G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4691" y="3433346"/>
            <a:ext cx="705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PA2D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6968" y="4533900"/>
            <a:ext cx="808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PA16E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1082" y="5465346"/>
            <a:ext cx="694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PA1E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491" y="6303546"/>
            <a:ext cx="72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HA7E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" y="1581525"/>
            <a:ext cx="1638300" cy="1572609"/>
          </a:xfrm>
          <a:prstGeom prst="ellipse">
            <a:avLst/>
          </a:prstGeom>
          <a:noFill/>
          <a:ln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Advantageous trait for selection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9667" y="1417638"/>
            <a:ext cx="4849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Helvetica"/>
              </a:rPr>
              <a:t>Aerobactin</a:t>
            </a:r>
            <a:r>
              <a:rPr lang="en-US" sz="2800" dirty="0" smtClean="0">
                <a:latin typeface="Helvetica"/>
              </a:rPr>
              <a:t> The </a:t>
            </a:r>
            <a:r>
              <a:rPr lang="en-US" sz="2800" dirty="0" err="1" smtClean="0">
                <a:latin typeface="Helvetica"/>
              </a:rPr>
              <a:t>Siderophores</a:t>
            </a:r>
            <a:endParaRPr lang="en-US" sz="2800" dirty="0">
              <a:latin typeface="Helvetica"/>
            </a:endParaRPr>
          </a:p>
        </p:txBody>
      </p:sp>
      <p:pic>
        <p:nvPicPr>
          <p:cNvPr id="23" name="Picture 22" descr="Aerobacti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30200" y="152400"/>
            <a:ext cx="8483600" cy="655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348061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CRISPRs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294797" y="740712"/>
            <a:ext cx="4038600" cy="3820582"/>
          </a:xfrm>
        </p:spPr>
        <p:txBody>
          <a:bodyPr>
            <a:normAutofit/>
          </a:bodyPr>
          <a:lstStyle/>
          <a:p>
            <a:r>
              <a:rPr lang="en-US" i="1" dirty="0" smtClean="0"/>
              <a:t>V. </a:t>
            </a:r>
            <a:r>
              <a:rPr lang="en-US" i="1" dirty="0" err="1" smtClean="0"/>
              <a:t>cholerae</a:t>
            </a:r>
            <a:r>
              <a:rPr lang="en-US" i="1" dirty="0" smtClean="0"/>
              <a:t> </a:t>
            </a:r>
            <a:r>
              <a:rPr lang="en-US" dirty="0" smtClean="0"/>
              <a:t>(1)</a:t>
            </a:r>
          </a:p>
          <a:p>
            <a:r>
              <a:rPr lang="en-US" i="1" dirty="0" smtClean="0"/>
              <a:t>V. </a:t>
            </a:r>
            <a:r>
              <a:rPr lang="en-US" i="1" dirty="0" err="1" smtClean="0"/>
              <a:t>harveyi</a:t>
            </a:r>
            <a:r>
              <a:rPr lang="en-US" i="1" dirty="0" smtClean="0"/>
              <a:t> </a:t>
            </a:r>
            <a:r>
              <a:rPr lang="en-US" dirty="0" smtClean="0"/>
              <a:t>(1)</a:t>
            </a:r>
          </a:p>
          <a:p>
            <a:r>
              <a:rPr lang="en-US" i="1" dirty="0" smtClean="0"/>
              <a:t>V. </a:t>
            </a:r>
            <a:r>
              <a:rPr lang="en-US" i="1" dirty="0" err="1" smtClean="0"/>
              <a:t>parahaemolyticus</a:t>
            </a:r>
            <a:r>
              <a:rPr lang="en-US" i="1" dirty="0" smtClean="0"/>
              <a:t> </a:t>
            </a:r>
            <a:r>
              <a:rPr lang="en-US" dirty="0" smtClean="0"/>
              <a:t>(1)</a:t>
            </a:r>
          </a:p>
          <a:p>
            <a:r>
              <a:rPr lang="en-US" i="1" dirty="0" smtClean="0"/>
              <a:t>V. </a:t>
            </a:r>
            <a:r>
              <a:rPr lang="en-US" i="1" dirty="0" err="1" smtClean="0"/>
              <a:t>vulnificus</a:t>
            </a:r>
            <a:r>
              <a:rPr lang="en-US" i="1" dirty="0" smtClean="0"/>
              <a:t> </a:t>
            </a:r>
            <a:r>
              <a:rPr lang="en-US" dirty="0" smtClean="0"/>
              <a:t>(2)</a:t>
            </a:r>
          </a:p>
          <a:p>
            <a:r>
              <a:rPr lang="en-US" dirty="0" smtClean="0"/>
              <a:t>HMC 2010 HA8H (2)</a:t>
            </a:r>
          </a:p>
          <a:p>
            <a:r>
              <a:rPr lang="en-US" dirty="0" smtClean="0"/>
              <a:t>HMC 2009 PA16E (1)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half" idx="2"/>
          </p:nvPr>
        </p:nvSpPr>
        <p:spPr>
          <a:xfrm>
            <a:off x="102878" y="867712"/>
            <a:ext cx="2640424" cy="335450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C</a:t>
            </a:r>
            <a:r>
              <a:rPr lang="en-US" dirty="0" smtClean="0"/>
              <a:t>lustered</a:t>
            </a:r>
          </a:p>
          <a:p>
            <a:r>
              <a:rPr lang="en-US" b="1" dirty="0" smtClean="0"/>
              <a:t>R</a:t>
            </a:r>
            <a:r>
              <a:rPr lang="en-US" dirty="0" smtClean="0"/>
              <a:t>andomly</a:t>
            </a:r>
          </a:p>
          <a:p>
            <a:r>
              <a:rPr lang="en-US" b="1" dirty="0" smtClean="0"/>
              <a:t>I</a:t>
            </a:r>
            <a:r>
              <a:rPr lang="en-US" dirty="0" smtClean="0"/>
              <a:t>nterspersed</a:t>
            </a:r>
          </a:p>
          <a:p>
            <a:r>
              <a:rPr lang="en-US" b="1" dirty="0" smtClean="0"/>
              <a:t>S</a:t>
            </a:r>
            <a:r>
              <a:rPr lang="en-US" dirty="0" smtClean="0"/>
              <a:t>hort</a:t>
            </a:r>
          </a:p>
          <a:p>
            <a:r>
              <a:rPr lang="en-US" b="1" dirty="0" err="1" smtClean="0"/>
              <a:t>P</a:t>
            </a:r>
            <a:r>
              <a:rPr lang="en-US" dirty="0" err="1" smtClean="0"/>
              <a:t>alindromic</a:t>
            </a:r>
            <a:endParaRPr lang="en-US" dirty="0" smtClean="0"/>
          </a:p>
          <a:p>
            <a:r>
              <a:rPr lang="en-US" b="1" dirty="0" smtClean="0"/>
              <a:t>R</a:t>
            </a:r>
            <a:r>
              <a:rPr lang="en-US" dirty="0" smtClean="0"/>
              <a:t>epeat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052" y="4464552"/>
            <a:ext cx="4851400" cy="901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052" y="5620329"/>
            <a:ext cx="4812012" cy="7522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052" y="6557290"/>
            <a:ext cx="4851400" cy="273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63256" y="4095220"/>
            <a:ext cx="169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Helvetica"/>
              </a:rPr>
              <a:t>Direct Repeat</a:t>
            </a:r>
            <a:endParaRPr lang="en-US" dirty="0">
              <a:latin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5085" y="4095220"/>
            <a:ext cx="1819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Helvetica"/>
              </a:rPr>
              <a:t>Spacer Region</a:t>
            </a:r>
            <a:endParaRPr lang="en-US" dirty="0">
              <a:latin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80163" y="4464552"/>
            <a:ext cx="9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Helvetica"/>
              </a:rPr>
              <a:t>HA8H 1</a:t>
            </a:r>
            <a:endParaRPr lang="en-US" dirty="0">
              <a:latin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0895" y="6456097"/>
            <a:ext cx="88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</a:rPr>
              <a:t>PA16E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5868" y="5620329"/>
            <a:ext cx="9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Helvetica"/>
              </a:rPr>
              <a:t>HA8H 2</a:t>
            </a:r>
            <a:endParaRPr lang="en-US" dirty="0">
              <a:latin typeface="Helvetica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6471">
            <a:off x="2829476" y="846386"/>
            <a:ext cx="2718807" cy="331683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694778" y="6550223"/>
            <a:ext cx="1569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</a:rPr>
              <a:t>Image: Wikipedia</a:t>
            </a:r>
            <a:endParaRPr lang="en-US" sz="1400" dirty="0">
              <a:latin typeface="Helvetic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00853" y="0"/>
            <a:ext cx="2522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Helvetica"/>
              </a:rPr>
              <a:t>http://crispr.u-psud.fr</a:t>
            </a:r>
            <a:endParaRPr lang="en-US" sz="2000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latin typeface="Helvetica Neue"/>
                <a:cs typeface="Helvetica Neue"/>
              </a:rPr>
              <a:t>Codon</a:t>
            </a:r>
            <a:r>
              <a:rPr lang="en-US" b="1" i="1" dirty="0" smtClean="0">
                <a:latin typeface="Helvetica Neue"/>
                <a:cs typeface="Helvetica Neue"/>
              </a:rPr>
              <a:t> Bias</a:t>
            </a:r>
            <a:r>
              <a:rPr lang="en-US" b="1" dirty="0" smtClean="0">
                <a:latin typeface="Helvetica Neue"/>
                <a:cs typeface="Helvetica Neue"/>
              </a:rPr>
              <a:t/>
            </a:r>
            <a:br>
              <a:rPr lang="en-US" b="1" dirty="0" smtClean="0">
                <a:latin typeface="Helvetica Neue"/>
                <a:cs typeface="Helvetica Neue"/>
              </a:rPr>
            </a:br>
            <a:r>
              <a:rPr lang="en-US" sz="2800" b="1" dirty="0" smtClean="0">
                <a:latin typeface="Helvetica Neue"/>
                <a:cs typeface="Helvetica Neue"/>
              </a:rPr>
              <a:t>Hypothesis:</a:t>
            </a:r>
            <a:endParaRPr lang="en-US" sz="2800" b="1" dirty="0">
              <a:latin typeface="Helvetica Neue"/>
              <a:cs typeface="Helvetica Ne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>
                <a:latin typeface="Helvetica Neue"/>
                <a:cs typeface="Helvetica Neue"/>
              </a:rPr>
              <a:t>Core genes will exhibit greater </a:t>
            </a:r>
            <a:r>
              <a:rPr lang="en-US" i="1" dirty="0" err="1" smtClean="0">
                <a:latin typeface="Helvetica Neue"/>
                <a:cs typeface="Helvetica Neue"/>
              </a:rPr>
              <a:t>codon</a:t>
            </a:r>
            <a:r>
              <a:rPr lang="en-US" i="1" dirty="0" smtClean="0">
                <a:latin typeface="Helvetica Neue"/>
                <a:cs typeface="Helvetica Neue"/>
              </a:rPr>
              <a:t> bias than accessory genes</a:t>
            </a:r>
          </a:p>
          <a:p>
            <a:pPr>
              <a:buNone/>
            </a:pPr>
            <a:endParaRPr lang="en-US" sz="2400" dirty="0" smtClean="0">
              <a:latin typeface="Helvetica Neue"/>
              <a:cs typeface="Helvetica Neue"/>
            </a:endParaRPr>
          </a:p>
          <a:p>
            <a:r>
              <a:rPr lang="en-US" sz="2400" dirty="0" smtClean="0">
                <a:latin typeface="Helvetica Neue"/>
                <a:cs typeface="Helvetica Neue"/>
              </a:rPr>
              <a:t>Genes common to all </a:t>
            </a:r>
            <a:r>
              <a:rPr lang="en-US" sz="2400" i="1" dirty="0" err="1" smtClean="0">
                <a:latin typeface="Helvetica Neue"/>
                <a:cs typeface="Helvetica Neue"/>
              </a:rPr>
              <a:t>Vibrios</a:t>
            </a:r>
            <a:r>
              <a:rPr lang="en-US" sz="2400" i="1" dirty="0" smtClean="0">
                <a:latin typeface="Helvetica Neue"/>
                <a:cs typeface="Helvetica Neue"/>
              </a:rPr>
              <a:t> </a:t>
            </a:r>
            <a:r>
              <a:rPr lang="en-US" sz="2400" dirty="0" smtClean="0">
                <a:latin typeface="Helvetica Neue"/>
                <a:cs typeface="Helvetica Neue"/>
              </a:rPr>
              <a:t>more likely homologous than horizontally transferred</a:t>
            </a:r>
          </a:p>
          <a:p>
            <a:pPr>
              <a:buNone/>
            </a:pPr>
            <a:endParaRPr lang="en-US" sz="2400" dirty="0" smtClean="0">
              <a:latin typeface="Helvetica Neue"/>
              <a:cs typeface="Helvetica Neue"/>
            </a:endParaRPr>
          </a:p>
          <a:p>
            <a:r>
              <a:rPr lang="en-US" sz="2400" dirty="0" smtClean="0">
                <a:latin typeface="Helvetica Neue"/>
                <a:cs typeface="Helvetica Neue"/>
              </a:rPr>
              <a:t>Synonymous substitutions accumulate over time</a:t>
            </a:r>
          </a:p>
          <a:p>
            <a:endParaRPr lang="en-US" sz="2400" dirty="0" smtClean="0">
              <a:latin typeface="Helvetica Neue"/>
              <a:cs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Helvetica Neue"/>
                <a:cs typeface="Helvetica Neue"/>
              </a:rPr>
              <a:t>Codon</a:t>
            </a:r>
            <a:r>
              <a:rPr lang="en-US" b="1" dirty="0" smtClean="0">
                <a:latin typeface="Helvetica Neue"/>
                <a:cs typeface="Helvetica Neue"/>
              </a:rPr>
              <a:t> Bias</a:t>
            </a:r>
            <a:endParaRPr lang="en-US" b="1" dirty="0">
              <a:latin typeface="Helvetica Neue"/>
              <a:cs typeface="Helvetica Ne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Helvetica Neue"/>
                <a:cs typeface="Helvetica Neue"/>
              </a:rPr>
              <a:t>Nc</a:t>
            </a:r>
            <a:r>
              <a:rPr lang="en-US" dirty="0" smtClean="0">
                <a:latin typeface="Helvetica Neue"/>
                <a:cs typeface="Helvetica Neue"/>
              </a:rPr>
              <a:t>: Effective number of </a:t>
            </a:r>
            <a:r>
              <a:rPr lang="en-US" dirty="0" err="1" smtClean="0">
                <a:latin typeface="Helvetica Neue"/>
                <a:cs typeface="Helvetica Neue"/>
              </a:rPr>
              <a:t>codons</a:t>
            </a:r>
            <a:endParaRPr lang="en-US" dirty="0" smtClean="0">
              <a:latin typeface="Helvetica Neue"/>
              <a:cs typeface="Helvetica Neue"/>
            </a:endParaRPr>
          </a:p>
          <a:p>
            <a:pPr lvl="1"/>
            <a:r>
              <a:rPr lang="en-US" dirty="0" smtClean="0">
                <a:latin typeface="Helvetica Neue"/>
                <a:cs typeface="Helvetica Neue"/>
              </a:rPr>
              <a:t>takes the value of 61 when all </a:t>
            </a:r>
            <a:r>
              <a:rPr lang="en-US" dirty="0" err="1" smtClean="0">
                <a:latin typeface="Helvetica Neue"/>
                <a:cs typeface="Helvetica Neue"/>
              </a:rPr>
              <a:t>codons</a:t>
            </a:r>
            <a:r>
              <a:rPr lang="en-US" dirty="0" smtClean="0">
                <a:latin typeface="Helvetica Neue"/>
                <a:cs typeface="Helvetica Neue"/>
              </a:rPr>
              <a:t> are being used with equal frequency</a:t>
            </a:r>
          </a:p>
          <a:p>
            <a:pPr lvl="1"/>
            <a:r>
              <a:rPr lang="en-US" dirty="0" smtClean="0">
                <a:latin typeface="Helvetica Neue"/>
                <a:cs typeface="Helvetica Neue"/>
              </a:rPr>
              <a:t>value decreases as </a:t>
            </a:r>
            <a:r>
              <a:rPr lang="en-US" dirty="0" err="1" smtClean="0">
                <a:latin typeface="Helvetica Neue"/>
                <a:cs typeface="Helvetica Neue"/>
              </a:rPr>
              <a:t>codon</a:t>
            </a:r>
            <a:r>
              <a:rPr lang="en-US" dirty="0" smtClean="0">
                <a:latin typeface="Helvetica Neue"/>
                <a:cs typeface="Helvetica Neue"/>
              </a:rPr>
              <a:t> usage becomes less uniform.</a:t>
            </a:r>
          </a:p>
          <a:p>
            <a:r>
              <a:rPr lang="en-US" dirty="0" err="1" smtClean="0">
                <a:latin typeface="Helvetica Neue"/>
                <a:cs typeface="Helvetica Neue"/>
              </a:rPr>
              <a:t>Nc</a:t>
            </a:r>
            <a:r>
              <a:rPr lang="en-US" dirty="0" smtClean="0">
                <a:latin typeface="Helvetica Neue"/>
                <a:cs typeface="Helvetica Neue"/>
              </a:rPr>
              <a:t> prime: </a:t>
            </a:r>
            <a:r>
              <a:rPr lang="en-US" dirty="0" err="1" smtClean="0">
                <a:latin typeface="Helvetica Neue"/>
                <a:cs typeface="Helvetica Neue"/>
              </a:rPr>
              <a:t>Nc</a:t>
            </a:r>
            <a:r>
              <a:rPr lang="en-US" dirty="0" smtClean="0">
                <a:latin typeface="Helvetica Neue"/>
                <a:cs typeface="Helvetica Neue"/>
              </a:rPr>
              <a:t> values adjusted to nucleotide background of each gene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625" y="1771864"/>
            <a:ext cx="3037018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ln>
                  <a:solidFill>
                    <a:schemeClr val="tx1"/>
                  </a:solidFill>
                </a:ln>
                <a:latin typeface="Helvetica Neue"/>
                <a:cs typeface="Helvetica Neue"/>
              </a:rPr>
              <a:t>Class_genome.fasta</a:t>
            </a:r>
            <a:endParaRPr lang="en-US" dirty="0" smtClean="0">
              <a:ln>
                <a:solidFill>
                  <a:schemeClr val="tx1"/>
                </a:solidFill>
              </a:ln>
              <a:latin typeface="Helvetica Neue"/>
              <a:cs typeface="Helvetica Neue"/>
            </a:endParaRPr>
          </a:p>
          <a:p>
            <a:r>
              <a:rPr lang="en-US" dirty="0" smtClean="0">
                <a:latin typeface="Helvetica Neue"/>
                <a:cs typeface="Helvetica Neue"/>
              </a:rPr>
              <a:t>&gt;</a:t>
            </a:r>
            <a:r>
              <a:rPr lang="en-US" dirty="0" err="1" smtClean="0">
                <a:latin typeface="Helvetica Neue"/>
                <a:cs typeface="Helvetica Neue"/>
              </a:rPr>
              <a:t>class_genome_annotation</a:t>
            </a:r>
            <a:endParaRPr lang="en-US" dirty="0" smtClean="0">
              <a:latin typeface="Helvetica Neue"/>
              <a:cs typeface="Helvetica Neue"/>
            </a:endParaRPr>
          </a:p>
          <a:p>
            <a:r>
              <a:rPr lang="en-US" dirty="0" smtClean="0">
                <a:latin typeface="Helvetica Neue"/>
                <a:cs typeface="Helvetica Neue"/>
              </a:rPr>
              <a:t>&gt;</a:t>
            </a:r>
            <a:r>
              <a:rPr lang="en-US" dirty="0" err="1" smtClean="0">
                <a:latin typeface="Helvetica Neue"/>
                <a:cs typeface="Helvetica Neue"/>
              </a:rPr>
              <a:t>class_genome_annotation</a:t>
            </a:r>
            <a:endParaRPr lang="en-US" dirty="0" smtClean="0">
              <a:latin typeface="Helvetica Neue"/>
              <a:cs typeface="Helvetica Neue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2095717" y="3341461"/>
            <a:ext cx="910609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624" y="3797560"/>
            <a:ext cx="2802609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Helvetica Neue"/>
                <a:cs typeface="Helvetica Neue"/>
              </a:rPr>
              <a:t>Class_genome.acgtfreq</a:t>
            </a:r>
            <a:endParaRPr lang="en-US" b="1" dirty="0" smtClean="0">
              <a:latin typeface="Helvetica Neue"/>
              <a:cs typeface="Helvetica Neue"/>
            </a:endParaRPr>
          </a:p>
          <a:p>
            <a:r>
              <a:rPr lang="en-US" b="1" dirty="0" err="1" smtClean="0">
                <a:latin typeface="Helvetica Neue"/>
                <a:cs typeface="Helvetica Neue"/>
              </a:rPr>
              <a:t>Class_genome.codfreq</a:t>
            </a:r>
            <a:endParaRPr lang="en-US" b="1" dirty="0">
              <a:latin typeface="Helvetica Neue"/>
              <a:cs typeface="Helvetica Neue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143472" y="4892546"/>
            <a:ext cx="83905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99868" y="3149754"/>
            <a:ext cx="1263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Helvetica Neue"/>
                <a:cs typeface="Helvetica Neue"/>
              </a:rPr>
              <a:t>SeqCount</a:t>
            </a:r>
            <a:endParaRPr lang="en-US" i="1" dirty="0">
              <a:latin typeface="Helvetica Neue"/>
              <a:cs typeface="Helvetica Neue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7788" y="4774999"/>
            <a:ext cx="123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Helvetica Neue"/>
                <a:cs typeface="Helvetica Neue"/>
              </a:rPr>
              <a:t>ENCprime</a:t>
            </a:r>
            <a:endParaRPr lang="en-US" i="1" dirty="0">
              <a:latin typeface="Helvetica Neue"/>
              <a:cs typeface="Helvetica Neue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624" y="5312869"/>
            <a:ext cx="4024603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Helvetica Neue"/>
                <a:cs typeface="Helvetica Neue"/>
              </a:rPr>
              <a:t>Class_genome_results.txt</a:t>
            </a:r>
            <a:endParaRPr lang="en-US" b="1" dirty="0" smtClean="0">
              <a:latin typeface="Helvetica Neue"/>
              <a:cs typeface="Helvetica Neue"/>
            </a:endParaRPr>
          </a:p>
          <a:p>
            <a:r>
              <a:rPr lang="en-US" dirty="0" smtClean="0">
                <a:latin typeface="Helvetica Neue"/>
                <a:cs typeface="Helvetica Neue"/>
              </a:rPr>
              <a:t>&gt;</a:t>
            </a:r>
            <a:r>
              <a:rPr lang="en-US" dirty="0" err="1" smtClean="0">
                <a:latin typeface="Helvetica Neue"/>
                <a:cs typeface="Helvetica Neue"/>
              </a:rPr>
              <a:t>class_genome_annotation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en-US" dirty="0" err="1" smtClean="0">
                <a:latin typeface="Helvetica Neue"/>
                <a:cs typeface="Helvetica Neue"/>
              </a:rPr>
              <a:t>Nc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en-US" dirty="0" err="1" smtClean="0">
                <a:latin typeface="Helvetica Neue"/>
                <a:cs typeface="Helvetica Neue"/>
              </a:rPr>
              <a:t>NcP</a:t>
            </a:r>
            <a:endParaRPr lang="en-US" dirty="0" smtClean="0">
              <a:latin typeface="Helvetica Neue"/>
              <a:cs typeface="Helvetica Neue"/>
            </a:endParaRPr>
          </a:p>
          <a:p>
            <a:r>
              <a:rPr lang="en-US" dirty="0" smtClean="0">
                <a:latin typeface="Helvetica Neue"/>
                <a:cs typeface="Helvetica Neue"/>
              </a:rPr>
              <a:t>&gt;</a:t>
            </a:r>
            <a:r>
              <a:rPr lang="en-US" dirty="0" err="1" smtClean="0">
                <a:latin typeface="Helvetica Neue"/>
                <a:cs typeface="Helvetica Neue"/>
              </a:rPr>
              <a:t>class_genome_annotation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en-US" dirty="0" err="1" smtClean="0">
                <a:latin typeface="Helvetica Neue"/>
                <a:cs typeface="Helvetica Neue"/>
              </a:rPr>
              <a:t>Nc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en-US" dirty="0" err="1" smtClean="0">
                <a:latin typeface="Helvetica Neue"/>
                <a:cs typeface="Helvetica Neue"/>
              </a:rPr>
              <a:t>NcP</a:t>
            </a:r>
            <a:endParaRPr lang="en-US" dirty="0" smtClean="0">
              <a:latin typeface="Helvetica Neue"/>
              <a:cs typeface="Helvetica Neue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641233" y="5048475"/>
            <a:ext cx="1437640" cy="4976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317762" y="4012433"/>
            <a:ext cx="1761111" cy="2755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3662" y="4181532"/>
            <a:ext cx="1257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 Neue"/>
                <a:cs typeface="Helvetica Neue"/>
              </a:rPr>
              <a:t>Magical python scrubbing</a:t>
            </a:r>
            <a:endParaRPr lang="en-US" dirty="0">
              <a:latin typeface="Helvetica Neue"/>
              <a:cs typeface="Helvetica Neue"/>
            </a:endParaRPr>
          </a:p>
        </p:txBody>
      </p:sp>
      <p:pic>
        <p:nvPicPr>
          <p:cNvPr id="20" name="Picture 19" descr="Screen shot 2011-07-14 at 11.04.5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59" y="3797560"/>
            <a:ext cx="2842336" cy="1789890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3856878" y="2215185"/>
            <a:ext cx="122199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78873" y="1771864"/>
            <a:ext cx="2563795" cy="646331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Helvetica Neue"/>
                <a:cs typeface="Helvetica Neue"/>
              </a:rPr>
              <a:t>V. </a:t>
            </a:r>
            <a:r>
              <a:rPr lang="en-US" i="1" dirty="0" err="1" smtClean="0">
                <a:latin typeface="Helvetica Neue"/>
                <a:cs typeface="Helvetica Neue"/>
              </a:rPr>
              <a:t>Splendidus</a:t>
            </a:r>
            <a:r>
              <a:rPr lang="en-US" i="1" dirty="0" smtClean="0">
                <a:latin typeface="Helvetica Neue"/>
                <a:cs typeface="Helvetica Neue"/>
              </a:rPr>
              <a:t> </a:t>
            </a:r>
            <a:r>
              <a:rPr lang="en-US" dirty="0" smtClean="0">
                <a:latin typeface="Helvetica Neue"/>
                <a:cs typeface="Helvetica Neue"/>
              </a:rPr>
              <a:t>core genome</a:t>
            </a:r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2426" y="1819792"/>
            <a:ext cx="850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Helvetica Neue"/>
                <a:cs typeface="Helvetica Neue"/>
              </a:rPr>
              <a:t>blastn</a:t>
            </a:r>
            <a:endParaRPr lang="en-US" i="1" dirty="0">
              <a:latin typeface="Helvetica Neue"/>
              <a:cs typeface="Helvetica Neue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5766983" y="2652571"/>
            <a:ext cx="46875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14819" y="2887743"/>
            <a:ext cx="1785072" cy="646331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 Neue"/>
                <a:cs typeface="Helvetica Neue"/>
              </a:rPr>
              <a:t>Class genome core genes</a:t>
            </a:r>
            <a:endParaRPr lang="en-US" dirty="0">
              <a:latin typeface="Helvetica Neue"/>
              <a:cs typeface="Helvetica Neue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16200000" flipH="1">
            <a:off x="5371737" y="3816283"/>
            <a:ext cx="683404" cy="2867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5863325" y="3827855"/>
            <a:ext cx="683404" cy="958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640764" y="5587450"/>
            <a:ext cx="284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Helvetica"/>
              </a:rPr>
              <a:t>Rrrrrrrrrrrrr</a:t>
            </a:r>
            <a:endParaRPr lang="en-US" i="1" dirty="0">
              <a:latin typeface="Helvetica"/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Determining </a:t>
            </a:r>
            <a:r>
              <a:rPr lang="en-US" b="1" dirty="0" err="1" smtClean="0"/>
              <a:t>Codon</a:t>
            </a:r>
            <a:r>
              <a:rPr lang="en-US" b="1" dirty="0" smtClean="0"/>
              <a:t> Bias and GC skew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2D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36659" y="1"/>
            <a:ext cx="5367196" cy="3415488"/>
          </a:xfrm>
          <a:prstGeom prst="rect">
            <a:avLst/>
          </a:prstGeom>
        </p:spPr>
      </p:pic>
      <p:pic>
        <p:nvPicPr>
          <p:cNvPr id="6" name="Picture 5" descr="PA2G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036659" y="3423249"/>
            <a:ext cx="5341836" cy="3399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43" y="228601"/>
            <a:ext cx="7808913" cy="126402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Core Genes Show Greater </a:t>
            </a:r>
            <a:r>
              <a:rPr lang="en-US" b="1" dirty="0" err="1" smtClean="0"/>
              <a:t>Codon</a:t>
            </a:r>
            <a:r>
              <a:rPr lang="en-US" b="1" dirty="0" smtClean="0"/>
              <a:t> Bias</a:t>
            </a:r>
            <a:endParaRPr lang="en-US" b="1" dirty="0"/>
          </a:p>
        </p:txBody>
      </p:sp>
      <p:pic>
        <p:nvPicPr>
          <p:cNvPr id="4" name="Picture 3" descr="Bia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12700" y="1295400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6674"/>
            <a:ext cx="7313613" cy="1264024"/>
          </a:xfrm>
        </p:spPr>
        <p:txBody>
          <a:bodyPr/>
          <a:lstStyle/>
          <a:p>
            <a:r>
              <a:rPr lang="en-US" sz="3200" i="1" dirty="0" err="1" smtClean="0"/>
              <a:t>Vibrio</a:t>
            </a:r>
            <a:r>
              <a:rPr lang="en-US" sz="3200" dirty="0" smtClean="0"/>
              <a:t> genomes: What Matter Most?</a:t>
            </a:r>
            <a:endParaRPr lang="en-US" sz="3200" dirty="0"/>
          </a:p>
        </p:txBody>
      </p:sp>
      <p:pic>
        <p:nvPicPr>
          <p:cNvPr id="4" name="Picture 3" descr="Screen shot 2011-07-15 at 12.13.23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1193850"/>
            <a:ext cx="5643777" cy="5473650"/>
          </a:xfrm>
          <a:prstGeom prst="rect">
            <a:avLst/>
          </a:prstGeom>
        </p:spPr>
      </p:pic>
      <p:pic>
        <p:nvPicPr>
          <p:cNvPr id="5" name="Picture 4" descr="Screen shot 2011-07-15 at 12.13.0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800" y="3454400"/>
            <a:ext cx="3263900" cy="1077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Thiovulum</a:t>
            </a:r>
            <a:r>
              <a:rPr lang="en-US" dirty="0" smtClean="0"/>
              <a:t> Genome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1" y="1606924"/>
            <a:ext cx="5765800" cy="5085975"/>
          </a:xfrm>
        </p:spPr>
        <p:txBody>
          <a:bodyPr>
            <a:normAutofit/>
          </a:bodyPr>
          <a:lstStyle/>
          <a:p>
            <a:r>
              <a:rPr lang="en-US" dirty="0" smtClean="0"/>
              <a:t>Contrast to </a:t>
            </a:r>
            <a:r>
              <a:rPr lang="en-US" dirty="0" err="1" smtClean="0"/>
              <a:t>Vibrio</a:t>
            </a:r>
            <a:r>
              <a:rPr lang="en-US" dirty="0" smtClean="0"/>
              <a:t> Analysis</a:t>
            </a:r>
          </a:p>
          <a:p>
            <a:pPr lvl="1"/>
            <a:r>
              <a:rPr lang="en-US" dirty="0" smtClean="0"/>
              <a:t>No closely related ancestors</a:t>
            </a:r>
          </a:p>
          <a:p>
            <a:r>
              <a:rPr lang="en-US" dirty="0" smtClean="0"/>
              <a:t>Analysis Approach</a:t>
            </a:r>
          </a:p>
          <a:p>
            <a:pPr lvl="1"/>
            <a:r>
              <a:rPr lang="en-US" dirty="0" err="1" smtClean="0"/>
              <a:t>Thiovulum</a:t>
            </a:r>
            <a:r>
              <a:rPr lang="en-US" dirty="0" smtClean="0"/>
              <a:t> Genome Analysis</a:t>
            </a:r>
          </a:p>
          <a:p>
            <a:pPr lvl="2"/>
            <a:r>
              <a:rPr lang="en-US" dirty="0" smtClean="0"/>
              <a:t>Identify pathways in the </a:t>
            </a:r>
            <a:r>
              <a:rPr lang="en-US" dirty="0" err="1" smtClean="0"/>
              <a:t>Thiovulum</a:t>
            </a:r>
            <a:r>
              <a:rPr lang="en-US" dirty="0" smtClean="0"/>
              <a:t> genome</a:t>
            </a:r>
          </a:p>
          <a:p>
            <a:pPr lvl="1"/>
            <a:r>
              <a:rPr lang="en-US" dirty="0" smtClean="0"/>
              <a:t>Comparison Analysis</a:t>
            </a:r>
          </a:p>
          <a:p>
            <a:pPr lvl="2"/>
            <a:r>
              <a:rPr lang="en-US" dirty="0" smtClean="0"/>
              <a:t>Identify closest relatives</a:t>
            </a:r>
          </a:p>
          <a:p>
            <a:pPr lvl="3"/>
            <a:r>
              <a:rPr lang="en-US" dirty="0" smtClean="0"/>
              <a:t>16S </a:t>
            </a:r>
            <a:r>
              <a:rPr lang="en-US" dirty="0" err="1" smtClean="0"/>
              <a:t>rRNA</a:t>
            </a:r>
            <a:r>
              <a:rPr lang="en-US" dirty="0" smtClean="0"/>
              <a:t> tree</a:t>
            </a:r>
          </a:p>
          <a:p>
            <a:pPr lvl="2"/>
            <a:r>
              <a:rPr lang="en-US" dirty="0" smtClean="0"/>
              <a:t>Average Nucleotide Identity (ANI)</a:t>
            </a:r>
          </a:p>
          <a:p>
            <a:pPr lvl="2"/>
            <a:r>
              <a:rPr lang="en-US" dirty="0" smtClean="0"/>
              <a:t>Amino Acid Similarity </a:t>
            </a:r>
          </a:p>
          <a:p>
            <a:pPr lvl="2"/>
            <a:r>
              <a:rPr lang="en-US" dirty="0" smtClean="0"/>
              <a:t>MEGAN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0" y="1244600"/>
            <a:ext cx="3708400" cy="50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17037" y="6415900"/>
            <a:ext cx="1621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</a:rPr>
              <a:t>Photo by Erin </a:t>
            </a:r>
            <a:r>
              <a:rPr lang="en-US" sz="1200" dirty="0" err="1" smtClean="0">
                <a:latin typeface="Helvetica"/>
              </a:rPr>
              <a:t>Nuccio</a:t>
            </a:r>
            <a:endParaRPr lang="en-US" sz="1200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975600" cy="1264024"/>
          </a:xfrm>
        </p:spPr>
        <p:txBody>
          <a:bodyPr/>
          <a:lstStyle/>
          <a:p>
            <a:r>
              <a:rPr lang="en-US" dirty="0" err="1" smtClean="0"/>
              <a:t>Thiovulum</a:t>
            </a:r>
            <a:r>
              <a:rPr lang="en-US" dirty="0" smtClean="0"/>
              <a:t> Pathway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Pathway Tools was used to compile </a:t>
            </a:r>
            <a:r>
              <a:rPr lang="en-US" u="sng" dirty="0" smtClean="0"/>
              <a:t>potential</a:t>
            </a:r>
            <a:r>
              <a:rPr lang="en-US" dirty="0" smtClean="0"/>
              <a:t> pathways from the annotated genes</a:t>
            </a:r>
          </a:p>
          <a:p>
            <a:r>
              <a:rPr lang="en-US" dirty="0" err="1" smtClean="0"/>
              <a:t>Chemotaxis</a:t>
            </a:r>
            <a:r>
              <a:rPr lang="en-US" dirty="0" smtClean="0"/>
              <a:t> genes not detected because they are not related to metabolism</a:t>
            </a:r>
          </a:p>
          <a:p>
            <a:pPr lvl="1"/>
            <a:r>
              <a:rPr lang="en-US" dirty="0" smtClean="0"/>
              <a:t>There are </a:t>
            </a:r>
            <a:r>
              <a:rPr lang="en-US" dirty="0" err="1" smtClean="0"/>
              <a:t>chemotaxis</a:t>
            </a:r>
            <a:r>
              <a:rPr lang="en-US" dirty="0" smtClean="0"/>
              <a:t> related genes scattered throughout the </a:t>
            </a:r>
            <a:r>
              <a:rPr lang="en-US" dirty="0" err="1" smtClean="0"/>
              <a:t>contigs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835"/>
            <a:ext cx="9144000" cy="6655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28601" y="1264024"/>
            <a:ext cx="3886200" cy="5301876"/>
          </a:xfrm>
        </p:spPr>
        <p:txBody>
          <a:bodyPr>
            <a:normAutofit fontScale="92500" lnSpcReduction="20000"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Ribosomal Database Project</a:t>
            </a:r>
          </a:p>
          <a:p>
            <a:pPr lvl="1">
              <a:buFont typeface="Arial"/>
              <a:buChar char="•"/>
            </a:pPr>
            <a:r>
              <a:rPr lang="en-US" sz="2200" dirty="0" smtClean="0"/>
              <a:t>Website that contains and aligns  16S </a:t>
            </a:r>
            <a:r>
              <a:rPr lang="en-US" sz="2200" dirty="0" err="1" smtClean="0"/>
              <a:t>rRNA</a:t>
            </a:r>
            <a:endParaRPr lang="en-US" sz="22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Three finished genomes </a:t>
            </a:r>
          </a:p>
          <a:p>
            <a:pPr lvl="1">
              <a:buFont typeface="Arial"/>
              <a:buChar char="•"/>
            </a:pPr>
            <a:r>
              <a:rPr lang="en-US" sz="2200" i="1" dirty="0" smtClean="0"/>
              <a:t>S. </a:t>
            </a:r>
            <a:r>
              <a:rPr lang="en-US" sz="2200" i="1" dirty="0" err="1" smtClean="0"/>
              <a:t>kujiense</a:t>
            </a:r>
            <a:r>
              <a:rPr lang="en-US" sz="2200" i="1" dirty="0" smtClean="0"/>
              <a:t> </a:t>
            </a:r>
            <a:r>
              <a:rPr lang="en-US" sz="2200" dirty="0" smtClean="0"/>
              <a:t>DSM 16994</a:t>
            </a:r>
          </a:p>
          <a:p>
            <a:pPr lvl="2">
              <a:buFont typeface="Arial"/>
              <a:buChar char="•"/>
            </a:pPr>
            <a:r>
              <a:rPr lang="en-US" sz="1800" dirty="0" smtClean="0"/>
              <a:t>Drain water from crude oil storage cavity, Japan</a:t>
            </a:r>
          </a:p>
          <a:p>
            <a:pPr lvl="1">
              <a:buFont typeface="Arial"/>
              <a:buChar char="•"/>
            </a:pPr>
            <a:r>
              <a:rPr lang="en-US" sz="2200" i="1" dirty="0" smtClean="0"/>
              <a:t>S. </a:t>
            </a:r>
            <a:r>
              <a:rPr lang="en-US" sz="2200" i="1" dirty="0" err="1" smtClean="0"/>
              <a:t>autotrophica</a:t>
            </a:r>
            <a:r>
              <a:rPr lang="en-US" sz="2200" i="1" dirty="0" smtClean="0"/>
              <a:t> </a:t>
            </a:r>
            <a:r>
              <a:rPr lang="en-US" sz="2200" dirty="0" smtClean="0"/>
              <a:t>DSM 16294</a:t>
            </a:r>
          </a:p>
          <a:p>
            <a:pPr lvl="2">
              <a:buFont typeface="Arial"/>
              <a:buChar char="•"/>
            </a:pPr>
            <a:r>
              <a:rPr lang="en-US" sz="1800" dirty="0" smtClean="0"/>
              <a:t>Deep sea sediments</a:t>
            </a:r>
          </a:p>
          <a:p>
            <a:pPr lvl="1">
              <a:buFont typeface="Arial"/>
              <a:buChar char="•"/>
            </a:pPr>
            <a:r>
              <a:rPr lang="en-US" sz="2200" i="1" dirty="0" smtClean="0"/>
              <a:t>S. </a:t>
            </a:r>
            <a:r>
              <a:rPr lang="en-US" sz="2200" i="1" dirty="0" err="1" smtClean="0"/>
              <a:t>denitrificans</a:t>
            </a:r>
            <a:r>
              <a:rPr lang="en-US" sz="2200" i="1" dirty="0" smtClean="0"/>
              <a:t> </a:t>
            </a:r>
            <a:r>
              <a:rPr lang="en-US" sz="2200" dirty="0" smtClean="0"/>
              <a:t>DSM 1251</a:t>
            </a:r>
          </a:p>
          <a:p>
            <a:pPr lvl="2">
              <a:buFont typeface="Arial"/>
              <a:buChar char="•"/>
            </a:pPr>
            <a:r>
              <a:rPr lang="en-US" sz="1800" dirty="0" err="1" smtClean="0"/>
              <a:t>Estuarian</a:t>
            </a:r>
            <a:r>
              <a:rPr lang="en-US" sz="1800" dirty="0" smtClean="0"/>
              <a:t> mud, Netherlands</a:t>
            </a:r>
          </a:p>
          <a:p>
            <a:pPr>
              <a:buFont typeface="Arial"/>
              <a:buChar char="•"/>
            </a:pPr>
            <a:r>
              <a:rPr lang="en-US" sz="2400" dirty="0" err="1" smtClean="0"/>
              <a:t>Rimicaris</a:t>
            </a:r>
            <a:r>
              <a:rPr lang="en-US" sz="2400" dirty="0" smtClean="0"/>
              <a:t> </a:t>
            </a:r>
            <a:r>
              <a:rPr lang="en-US" sz="2400" dirty="0" err="1" smtClean="0"/>
              <a:t>exoculata</a:t>
            </a:r>
            <a:endParaRPr lang="en-US" sz="2400" dirty="0" smtClean="0"/>
          </a:p>
          <a:p>
            <a:pPr lvl="1">
              <a:buFont typeface="Arial"/>
              <a:buChar char="•"/>
            </a:pPr>
            <a:r>
              <a:rPr lang="en-US" sz="1838" dirty="0" smtClean="0"/>
              <a:t>Eyeless vent </a:t>
            </a:r>
            <a:r>
              <a:rPr lang="en-US" sz="1838" dirty="0" err="1" smtClean="0"/>
              <a:t>shirmp</a:t>
            </a:r>
            <a:endParaRPr lang="en-US" sz="1838" dirty="0" smtClean="0"/>
          </a:p>
          <a:p>
            <a:pPr>
              <a:buFont typeface="Arial"/>
              <a:buChar char="•"/>
            </a:pPr>
            <a:r>
              <a:rPr lang="en-US" dirty="0" err="1" smtClean="0"/>
              <a:t>Alviniconcha</a:t>
            </a:r>
            <a:r>
              <a:rPr lang="en-US" dirty="0" smtClean="0"/>
              <a:t> sp. Gill </a:t>
            </a:r>
            <a:r>
              <a:rPr lang="en-US" dirty="0" err="1" smtClean="0"/>
              <a:t>Symbiont</a:t>
            </a: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sz="1838" dirty="0" smtClean="0"/>
              <a:t>Deep water sea snail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sz="1600" dirty="0" smtClean="0"/>
          </a:p>
          <a:p>
            <a:pPr lvl="2">
              <a:buFont typeface="Arial"/>
              <a:buChar char="•"/>
            </a:pPr>
            <a:endParaRPr lang="en-US" sz="1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264024"/>
            <a:ext cx="5029200" cy="504602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14400" y="228601"/>
            <a:ext cx="7313613" cy="1264024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j-ea"/>
                <a:cs typeface="Helvetica"/>
              </a:rPr>
              <a:t>Thiovulum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j-ea"/>
                <a:cs typeface="Helvetica"/>
              </a:rPr>
              <a:t> 16S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j-ea"/>
                <a:cs typeface="Helvetica"/>
              </a:rPr>
              <a:t>rRNA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j-ea"/>
                <a:cs typeface="Helvetica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j-ea"/>
                <a:cs typeface="Helvetica"/>
              </a:rPr>
              <a:t>Analysish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j-ea"/>
              <a:cs typeface="Helvetic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900" y="2201016"/>
            <a:ext cx="1435100" cy="1088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54611" y="6310044"/>
            <a:ext cx="4405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</a:rPr>
              <a:t>http://</a:t>
            </a:r>
            <a:r>
              <a:rPr lang="en-US" sz="1200" dirty="0" err="1" smtClean="0">
                <a:latin typeface="Helvetica"/>
              </a:rPr>
              <a:t>www.southernfriedscience.com</a:t>
            </a:r>
            <a:r>
              <a:rPr lang="en-US" sz="1200" dirty="0" smtClean="0">
                <a:latin typeface="Helvetica"/>
              </a:rPr>
              <a:t>/?tag=</a:t>
            </a:r>
            <a:r>
              <a:rPr lang="en-US" sz="1200" dirty="0" err="1" smtClean="0">
                <a:latin typeface="Helvetica"/>
              </a:rPr>
              <a:t>rimicaris-exoculata</a:t>
            </a:r>
            <a:endParaRPr lang="en-US" sz="1200" dirty="0">
              <a:latin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23664" y="6565900"/>
            <a:ext cx="6058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</a:rPr>
              <a:t>http://scienceblogs.com/deepseanews/2007/03/from_the_desk_of_zelnio_alvini_1.php</a:t>
            </a:r>
            <a:endParaRPr lang="en-US" sz="1200" dirty="0">
              <a:latin typeface="Helvetic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051" y="4978400"/>
            <a:ext cx="1400949" cy="1104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3814"/>
            <a:ext cx="7313613" cy="1264024"/>
          </a:xfrm>
        </p:spPr>
        <p:txBody>
          <a:bodyPr/>
          <a:lstStyle/>
          <a:p>
            <a:r>
              <a:rPr lang="en-US" smtClean="0"/>
              <a:t>Thiovulum ANI Comparision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06400" y="2083118"/>
          <a:ext cx="8343900" cy="371856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086100"/>
                <a:gridCol w="1714500"/>
                <a:gridCol w="1981200"/>
                <a:gridCol w="1562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Species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ANI </a:t>
                      </a:r>
                    </a:p>
                    <a:p>
                      <a:r>
                        <a:rPr lang="en-US" sz="2000" dirty="0" smtClean="0">
                          <a:latin typeface="Helvetica"/>
                        </a:rPr>
                        <a:t>% similarity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Total </a:t>
                      </a:r>
                      <a:r>
                        <a:rPr lang="en-US" sz="2000" baseline="0" dirty="0" smtClean="0">
                          <a:latin typeface="Helvetica"/>
                        </a:rPr>
                        <a:t>fragments</a:t>
                      </a:r>
                    </a:p>
                    <a:p>
                      <a:r>
                        <a:rPr lang="en-US" sz="2000" baseline="0" dirty="0" smtClean="0">
                          <a:latin typeface="Helvetica"/>
                        </a:rPr>
                        <a:t>compared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16S </a:t>
                      </a:r>
                      <a:r>
                        <a:rPr lang="en-US" sz="2000" dirty="0" err="1" smtClean="0">
                          <a:latin typeface="Helvetica"/>
                        </a:rPr>
                        <a:t>rRNA</a:t>
                      </a:r>
                      <a:r>
                        <a:rPr lang="en-US" sz="2000" dirty="0" smtClean="0">
                          <a:latin typeface="Helvetica"/>
                        </a:rPr>
                        <a:t> </a:t>
                      </a:r>
                    </a:p>
                    <a:p>
                      <a:r>
                        <a:rPr lang="en-US" sz="2000" dirty="0" smtClean="0">
                          <a:latin typeface="Helvetica"/>
                        </a:rPr>
                        <a:t>%</a:t>
                      </a:r>
                      <a:r>
                        <a:rPr lang="en-US" sz="2000" baseline="0" dirty="0" smtClean="0">
                          <a:latin typeface="Helvetica"/>
                        </a:rPr>
                        <a:t> similarity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latin typeface="Helvetica"/>
                        </a:rPr>
                        <a:t>S. </a:t>
                      </a:r>
                      <a:r>
                        <a:rPr lang="en-US" sz="2000" i="1" dirty="0" err="1" smtClean="0">
                          <a:latin typeface="Helvetica"/>
                        </a:rPr>
                        <a:t>kujiense</a:t>
                      </a:r>
                      <a:r>
                        <a:rPr lang="en-US" sz="2000" i="1" dirty="0" smtClean="0">
                          <a:latin typeface="Helvetica"/>
                        </a:rPr>
                        <a:t> </a:t>
                      </a:r>
                      <a:r>
                        <a:rPr lang="en-US" sz="2000" dirty="0" smtClean="0">
                          <a:latin typeface="Helvetica"/>
                        </a:rPr>
                        <a:t>DSM 16994</a:t>
                      </a:r>
                    </a:p>
                    <a:p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85.7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36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85.7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latin typeface="Helvetica"/>
                        </a:rPr>
                        <a:t>S. </a:t>
                      </a:r>
                      <a:r>
                        <a:rPr lang="en-US" sz="2000" i="1" dirty="0" err="1" smtClean="0">
                          <a:latin typeface="Helvetica"/>
                        </a:rPr>
                        <a:t>autotrophica</a:t>
                      </a:r>
                      <a:r>
                        <a:rPr lang="en-US" sz="2000" i="1" dirty="0" smtClean="0">
                          <a:latin typeface="Helvetica"/>
                        </a:rPr>
                        <a:t> </a:t>
                      </a:r>
                      <a:r>
                        <a:rPr lang="en-US" sz="2000" dirty="0" smtClean="0">
                          <a:latin typeface="Helvetica"/>
                        </a:rPr>
                        <a:t>DSM 16294</a:t>
                      </a:r>
                    </a:p>
                    <a:p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73.10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72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84.1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 smtClean="0">
                          <a:latin typeface="Helvetica"/>
                        </a:rPr>
                        <a:t>S. </a:t>
                      </a:r>
                      <a:r>
                        <a:rPr lang="en-US" sz="2000" i="1" dirty="0" err="1" smtClean="0">
                          <a:latin typeface="Helvetica"/>
                        </a:rPr>
                        <a:t>denitrificans</a:t>
                      </a:r>
                      <a:r>
                        <a:rPr lang="en-US" sz="2000" i="1" dirty="0" smtClean="0">
                          <a:latin typeface="Helvetica"/>
                        </a:rPr>
                        <a:t> </a:t>
                      </a:r>
                      <a:r>
                        <a:rPr lang="en-US" sz="2000" dirty="0" smtClean="0">
                          <a:latin typeface="Helvetica"/>
                        </a:rPr>
                        <a:t>DSM 1251</a:t>
                      </a:r>
                    </a:p>
                    <a:p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73.41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74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Helvetica"/>
                        </a:rPr>
                        <a:t>84.0</a:t>
                      </a:r>
                      <a:endParaRPr lang="en-US" sz="2000" dirty="0">
                        <a:latin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914400" y="5854700"/>
            <a:ext cx="7313613" cy="894976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 fontScale="77500" lnSpcReduction="20000"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l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ANI Analysis performed with Kostas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Konstantinidis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’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perl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 script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l"/>
              <a:tabLst/>
              <a:defRPr/>
            </a:pPr>
            <a:r>
              <a:rPr lang="en-US" sz="2400" baseline="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16S</a:t>
            </a:r>
            <a:r>
              <a:rPr lang="en-US" sz="24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 </a:t>
            </a:r>
            <a:r>
              <a:rPr lang="en-US" sz="24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rRNA</a:t>
            </a:r>
            <a:r>
              <a:rPr lang="en-US" sz="24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 </a:t>
            </a:r>
            <a:r>
              <a:rPr lang="en-US" sz="2400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comparision</a:t>
            </a:r>
            <a:r>
              <a:rPr lang="en-US" sz="24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 performed with RDP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8229600" cy="1264024"/>
          </a:xfrm>
        </p:spPr>
        <p:txBody>
          <a:bodyPr/>
          <a:lstStyle/>
          <a:p>
            <a:r>
              <a:rPr lang="en-US" dirty="0" err="1" smtClean="0"/>
              <a:t>Thiovulum</a:t>
            </a:r>
            <a:r>
              <a:rPr lang="en-US" dirty="0" smtClean="0"/>
              <a:t> Amino Acid Comparison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741" y="1721225"/>
            <a:ext cx="4329218" cy="4146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00" y="5956300"/>
            <a:ext cx="7785100" cy="8255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35000" y="1911725"/>
            <a:ext cx="3886200" cy="3413833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 lnSpcReduction="10000"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r>
              <a:rPr lang="en-US" sz="240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Analysis done in RAST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Thiovulum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 as reference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r>
              <a:rPr lang="en-US" sz="2400" baseline="0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Helvetica"/>
              </a:rPr>
              <a:t>Comparison Genomes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S. </a:t>
            </a:r>
            <a:r>
              <a:rPr kumimoji="0" lang="en-US" sz="2200" b="0" i="1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kujiense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DSM 16994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S. </a:t>
            </a:r>
            <a:r>
              <a:rPr kumimoji="0" lang="en-US" sz="2200" b="0" i="1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autotrophica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DSM 16294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S. </a:t>
            </a:r>
            <a:r>
              <a:rPr kumimoji="0" lang="en-US" sz="2200" b="0" i="1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denitrificans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elvetica"/>
                <a:ea typeface="+mn-ea"/>
                <a:cs typeface="+mn-cs"/>
              </a:rPr>
              <a:t>DSM 1251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Thiovulum</a:t>
            </a:r>
            <a:r>
              <a:rPr lang="en-US" dirty="0" smtClean="0"/>
              <a:t> Pathway Comparison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 done in MEGAN</a:t>
            </a:r>
          </a:p>
          <a:p>
            <a:pPr lvl="1"/>
            <a:r>
              <a:rPr lang="en-US" dirty="0" err="1" smtClean="0"/>
              <a:t>BLASTp</a:t>
            </a:r>
            <a:r>
              <a:rPr lang="en-US" dirty="0" smtClean="0"/>
              <a:t> of the </a:t>
            </a:r>
            <a:r>
              <a:rPr lang="en-US" dirty="0" err="1" smtClean="0"/>
              <a:t>Thiovulum</a:t>
            </a:r>
            <a:r>
              <a:rPr lang="en-US" dirty="0" smtClean="0"/>
              <a:t> genome </a:t>
            </a:r>
            <a:r>
              <a:rPr lang="en-US" dirty="0" err="1" smtClean="0"/>
              <a:t>contigs</a:t>
            </a:r>
            <a:r>
              <a:rPr lang="en-US" dirty="0" smtClean="0"/>
              <a:t> vs. database of the 3 finished genomes selected from the 16S </a:t>
            </a:r>
            <a:r>
              <a:rPr lang="en-US" dirty="0" err="1" smtClean="0"/>
              <a:t>rRNA</a:t>
            </a:r>
            <a:r>
              <a:rPr lang="en-US" dirty="0" smtClean="0"/>
              <a:t> analysis</a:t>
            </a:r>
          </a:p>
          <a:p>
            <a:pPr lvl="1"/>
            <a:r>
              <a:rPr lang="en-US" dirty="0" smtClean="0"/>
              <a:t>Upload into MEGAN and open with SEED to compare protein functions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Thiovulum</a:t>
            </a:r>
            <a:r>
              <a:rPr lang="en-US" dirty="0" smtClean="0"/>
              <a:t> Pathway Comparison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 done in MEGAN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3" y="1747838"/>
            <a:ext cx="8618867" cy="49661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6200000">
            <a:off x="-1098550" y="3416300"/>
            <a:ext cx="294640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"/>
              </a:rPr>
              <a:t>Number of Reads</a:t>
            </a:r>
            <a:endParaRPr lang="en-US" dirty="0">
              <a:solidFill>
                <a:schemeClr val="tx1"/>
              </a:solidFill>
              <a:latin typeface="Helvetica"/>
            </a:endParaRPr>
          </a:p>
        </p:txBody>
      </p:sp>
      <p:sp>
        <p:nvSpPr>
          <p:cNvPr id="8" name="Right Triangle 7"/>
          <p:cNvSpPr/>
          <p:nvPr/>
        </p:nvSpPr>
        <p:spPr>
          <a:xfrm rot="10800000">
            <a:off x="5166051" y="5481424"/>
            <a:ext cx="554367" cy="4554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</a:endParaRPr>
          </a:p>
        </p:txBody>
      </p:sp>
      <p:sp>
        <p:nvSpPr>
          <p:cNvPr id="7" name="Rectangle 6"/>
          <p:cNvSpPr/>
          <p:nvPr/>
        </p:nvSpPr>
        <p:spPr>
          <a:xfrm rot="2803314">
            <a:off x="5383114" y="5907304"/>
            <a:ext cx="1462779" cy="454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Helvetica"/>
              </a:rPr>
              <a:t>Not Assigned</a:t>
            </a:r>
          </a:p>
          <a:p>
            <a:endParaRPr lang="en-US" sz="1200" dirty="0" smtClean="0">
              <a:solidFill>
                <a:schemeClr val="tx1"/>
              </a:solidFill>
              <a:latin typeface="Helvetica"/>
            </a:endParaRPr>
          </a:p>
        </p:txBody>
      </p:sp>
      <p:sp>
        <p:nvSpPr>
          <p:cNvPr id="9" name="Rectangle 8"/>
          <p:cNvSpPr/>
          <p:nvPr/>
        </p:nvSpPr>
        <p:spPr>
          <a:xfrm rot="2803314">
            <a:off x="4941714" y="6051413"/>
            <a:ext cx="1605361" cy="108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Helvetica"/>
              </a:rPr>
              <a:t>No Hits</a:t>
            </a:r>
          </a:p>
          <a:p>
            <a:endParaRPr lang="en-US" sz="1200" dirty="0" smtClean="0">
              <a:solidFill>
                <a:schemeClr val="tx1"/>
              </a:solidFill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1"/>
            <a:ext cx="7962900" cy="1264024"/>
          </a:xfrm>
        </p:spPr>
        <p:txBody>
          <a:bodyPr/>
          <a:lstStyle/>
          <a:p>
            <a:r>
              <a:rPr lang="en-US" dirty="0" smtClean="0"/>
              <a:t>Pathway Comparison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41438"/>
            <a:ext cx="7313613" cy="4303338"/>
          </a:xfrm>
        </p:spPr>
        <p:txBody>
          <a:bodyPr/>
          <a:lstStyle/>
          <a:p>
            <a:pPr lvl="1"/>
            <a:r>
              <a:rPr lang="en-US" dirty="0" err="1" smtClean="0"/>
              <a:t>Thiovulum</a:t>
            </a:r>
            <a:r>
              <a:rPr lang="en-US" dirty="0" smtClean="0"/>
              <a:t> is in a different genus then the closest related genomes by a 16S </a:t>
            </a:r>
            <a:r>
              <a:rPr lang="en-US" dirty="0" err="1" smtClean="0"/>
              <a:t>rRNA</a:t>
            </a:r>
            <a:r>
              <a:rPr lang="en-US" dirty="0" smtClean="0"/>
              <a:t> comparison</a:t>
            </a:r>
          </a:p>
          <a:p>
            <a:pPr lvl="1"/>
            <a:r>
              <a:rPr lang="en-US" dirty="0" smtClean="0"/>
              <a:t>There are not enough conserved genes in a single metabolism to perform a pathway or </a:t>
            </a:r>
            <a:r>
              <a:rPr lang="en-US" dirty="0" err="1" smtClean="0"/>
              <a:t>synteny</a:t>
            </a:r>
            <a:r>
              <a:rPr lang="en-US" dirty="0" smtClean="0"/>
              <a:t> comparison with the other genomes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2549"/>
            <a:ext cx="9144000" cy="35754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89205" y="3005550"/>
            <a:ext cx="1809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</a:rPr>
              <a:t>Photo by </a:t>
            </a:r>
            <a:r>
              <a:rPr lang="en-US" sz="1200" dirty="0" err="1" smtClean="0">
                <a:latin typeface="Helvetica"/>
              </a:rPr>
              <a:t>Shelbi</a:t>
            </a:r>
            <a:r>
              <a:rPr lang="en-US" sz="1200" dirty="0" smtClean="0">
                <a:latin typeface="Helvetica"/>
              </a:rPr>
              <a:t> Russell</a:t>
            </a:r>
            <a:endParaRPr lang="en-US" sz="1200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Assessing relationships very complicated with huge body of data</a:t>
            </a:r>
          </a:p>
          <a:p>
            <a:r>
              <a:rPr lang="en-US" dirty="0" smtClean="0"/>
              <a:t>ANI can be useful to look at differences on the whole genome level; less useful as tree</a:t>
            </a:r>
          </a:p>
          <a:p>
            <a:r>
              <a:rPr lang="en-US" dirty="0" smtClean="0"/>
              <a:t>Genomic differences highlight metabolic differences between isolates</a:t>
            </a:r>
          </a:p>
          <a:p>
            <a:r>
              <a:rPr lang="en-US" dirty="0" smtClean="0"/>
              <a:t>Species diversity despite co-localization</a:t>
            </a:r>
          </a:p>
          <a:p>
            <a:r>
              <a:rPr lang="en-US" dirty="0" err="1" smtClean="0"/>
              <a:t>Codon</a:t>
            </a:r>
            <a:r>
              <a:rPr lang="en-US" dirty="0" smtClean="0"/>
              <a:t> bias more distinct in core genome</a:t>
            </a:r>
          </a:p>
          <a:p>
            <a:r>
              <a:rPr lang="en-US" dirty="0" err="1" smtClean="0"/>
              <a:t>Thiovulum</a:t>
            </a:r>
            <a:r>
              <a:rPr lang="en-US" dirty="0" smtClean="0"/>
              <a:t> too divergent to compare to other organisms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Exclusive Pathways in PA2G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err="1" smtClean="0"/>
              <a:t>Aerobactin</a:t>
            </a:r>
            <a:r>
              <a:rPr lang="en-US" dirty="0" smtClean="0"/>
              <a:t> biosynthesis</a:t>
            </a:r>
          </a:p>
          <a:p>
            <a:pPr marL="457200" indent="-457200">
              <a:buAutoNum type="arabicPeriod"/>
            </a:pPr>
            <a:r>
              <a:rPr lang="en-US" dirty="0" smtClean="0"/>
              <a:t>Cellulose biosynthesis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dTDP-L-rhamnose</a:t>
            </a:r>
            <a:r>
              <a:rPr lang="en-US" dirty="0" smtClean="0"/>
              <a:t> biosynthesis I</a:t>
            </a:r>
          </a:p>
          <a:p>
            <a:pPr marL="457200" indent="-457200">
              <a:buAutoNum type="arabicPeriod"/>
            </a:pPr>
            <a:r>
              <a:rPr lang="en-US" dirty="0" smtClean="0"/>
              <a:t>Formaldehyde oxidation II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Acrylonitrile</a:t>
            </a:r>
            <a:r>
              <a:rPr lang="en-US" dirty="0" smtClean="0"/>
              <a:t> degradation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Glycocholate</a:t>
            </a:r>
            <a:r>
              <a:rPr lang="en-US" dirty="0" smtClean="0"/>
              <a:t> </a:t>
            </a:r>
            <a:r>
              <a:rPr lang="en-US" dirty="0" err="1" smtClean="0"/>
              <a:t>merabolism</a:t>
            </a:r>
            <a:r>
              <a:rPr lang="en-US" dirty="0" smtClean="0"/>
              <a:t> (bacteria)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1" y="-44824"/>
            <a:ext cx="7708900" cy="1264024"/>
          </a:xfrm>
        </p:spPr>
        <p:txBody>
          <a:bodyPr/>
          <a:lstStyle/>
          <a:p>
            <a:r>
              <a:rPr lang="en-US" dirty="0" err="1" smtClean="0"/>
              <a:t>Exlusive</a:t>
            </a:r>
            <a:r>
              <a:rPr lang="en-US" dirty="0" smtClean="0"/>
              <a:t> Pathways in PA2D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1" y="1181100"/>
            <a:ext cx="4572000" cy="5365375"/>
          </a:xfrm>
        </p:spPr>
        <p:txBody>
          <a:bodyPr>
            <a:normAutofit fontScale="25000" lnSpcReduction="20000"/>
          </a:bodyPr>
          <a:lstStyle/>
          <a:p>
            <a:pPr marL="177800" indent="-177800">
              <a:buAutoNum type="arabicPeriod"/>
            </a:pPr>
            <a:r>
              <a:rPr lang="en-US" sz="4800" dirty="0" err="1" smtClean="0"/>
              <a:t>Choline</a:t>
            </a:r>
            <a:r>
              <a:rPr lang="en-US" sz="4800" dirty="0" smtClean="0"/>
              <a:t> degradation I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Glycine</a:t>
            </a:r>
            <a:r>
              <a:rPr lang="en-US" sz="4800" dirty="0" smtClean="0"/>
              <a:t> </a:t>
            </a:r>
            <a:r>
              <a:rPr lang="en-US" sz="4800" dirty="0" err="1" smtClean="0"/>
              <a:t>betaine</a:t>
            </a:r>
            <a:r>
              <a:rPr lang="en-US" sz="4800" dirty="0" smtClean="0"/>
              <a:t> biosynthesis I &amp; II 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Putrescine</a:t>
            </a:r>
            <a:r>
              <a:rPr lang="en-US" sz="4800" dirty="0" smtClean="0"/>
              <a:t> biosynthesis I &amp; II</a:t>
            </a:r>
          </a:p>
          <a:p>
            <a:pPr marL="177800" indent="-177800">
              <a:buAutoNum type="arabicPeriod"/>
            </a:pPr>
            <a:r>
              <a:rPr lang="en-US" sz="4800" dirty="0" smtClean="0"/>
              <a:t>Glutamate biosynthesis III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Homocysteine</a:t>
            </a:r>
            <a:r>
              <a:rPr lang="en-US" sz="4800" dirty="0" smtClean="0"/>
              <a:t> biosynthesis</a:t>
            </a:r>
          </a:p>
          <a:p>
            <a:pPr marL="177800" indent="-177800">
              <a:buAutoNum type="arabicPeriod"/>
            </a:pPr>
            <a:r>
              <a:rPr lang="en-US" sz="4800" dirty="0" smtClean="0"/>
              <a:t>Serine </a:t>
            </a:r>
            <a:r>
              <a:rPr lang="en-US" sz="4800" dirty="0" err="1" smtClean="0"/>
              <a:t>racemization</a:t>
            </a:r>
            <a:endParaRPr lang="en-US" sz="4800" dirty="0" smtClean="0"/>
          </a:p>
          <a:p>
            <a:pPr marL="177800" indent="-177800">
              <a:buAutoNum type="arabicPeriod"/>
            </a:pPr>
            <a:r>
              <a:rPr lang="en-US" sz="4800" dirty="0" smtClean="0"/>
              <a:t>Tyrosine biosynthesis IV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Glytathione</a:t>
            </a:r>
            <a:r>
              <a:rPr lang="en-US" sz="4800" dirty="0" smtClean="0"/>
              <a:t> </a:t>
            </a:r>
            <a:r>
              <a:rPr lang="en-US" sz="4800" dirty="0" err="1" smtClean="0"/>
              <a:t>redox</a:t>
            </a:r>
            <a:r>
              <a:rPr lang="en-US" sz="4800" dirty="0" smtClean="0"/>
              <a:t> reactions I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Lipoate</a:t>
            </a:r>
            <a:r>
              <a:rPr lang="en-US" sz="4800" dirty="0" smtClean="0"/>
              <a:t> salvage and modification</a:t>
            </a:r>
          </a:p>
          <a:p>
            <a:pPr marL="177800" indent="-177800">
              <a:buAutoNum type="arabicPeriod"/>
            </a:pPr>
            <a:r>
              <a:rPr lang="en-US" sz="4800" dirty="0" smtClean="0"/>
              <a:t>4-aminobutyrate degradation III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Allantoin</a:t>
            </a:r>
            <a:r>
              <a:rPr lang="en-US" sz="4800" dirty="0" smtClean="0"/>
              <a:t> degradation to </a:t>
            </a:r>
            <a:r>
              <a:rPr lang="en-US" sz="4800" dirty="0" err="1" smtClean="0"/>
              <a:t>ureidoglycolate</a:t>
            </a:r>
            <a:r>
              <a:rPr lang="en-US" sz="4800" dirty="0" smtClean="0"/>
              <a:t> I (urea producing)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Choline</a:t>
            </a:r>
            <a:r>
              <a:rPr lang="en-US" sz="4800" dirty="0" smtClean="0"/>
              <a:t> </a:t>
            </a:r>
            <a:r>
              <a:rPr lang="en-US" sz="4800" dirty="0" err="1" smtClean="0"/>
              <a:t>degradataion</a:t>
            </a:r>
            <a:r>
              <a:rPr lang="en-US" sz="4800" dirty="0" smtClean="0"/>
              <a:t> I</a:t>
            </a:r>
          </a:p>
          <a:p>
            <a:pPr marL="177800" indent="-177800">
              <a:buAutoNum type="arabicPeriod"/>
            </a:pPr>
            <a:r>
              <a:rPr lang="en-US" sz="4800" dirty="0" err="1" smtClean="0"/>
              <a:t>Creatinine</a:t>
            </a:r>
            <a:r>
              <a:rPr lang="en-US" sz="4800" dirty="0" smtClean="0"/>
              <a:t> </a:t>
            </a:r>
            <a:r>
              <a:rPr lang="en-US" sz="4800" dirty="0" err="1" smtClean="0"/>
              <a:t>degradataion</a:t>
            </a:r>
            <a:r>
              <a:rPr lang="en-US" sz="4800" dirty="0" smtClean="0"/>
              <a:t> II</a:t>
            </a:r>
          </a:p>
          <a:p>
            <a:pPr marL="457200" indent="-457200">
              <a:buNone/>
            </a:pPr>
            <a:r>
              <a:rPr lang="en-US" sz="4800" dirty="0" smtClean="0"/>
              <a:t>14. </a:t>
            </a:r>
            <a:r>
              <a:rPr lang="en-US" sz="4800" dirty="0" err="1" smtClean="0"/>
              <a:t>Arginine</a:t>
            </a:r>
            <a:r>
              <a:rPr lang="en-US" sz="4800" dirty="0" smtClean="0"/>
              <a:t> degradation IV (</a:t>
            </a:r>
            <a:r>
              <a:rPr lang="en-US" sz="4800" dirty="0" err="1" smtClean="0"/>
              <a:t>arginine</a:t>
            </a:r>
            <a:r>
              <a:rPr lang="en-US" sz="4800" dirty="0" smtClean="0"/>
              <a:t> </a:t>
            </a:r>
            <a:r>
              <a:rPr lang="en-US" sz="4800" dirty="0" err="1" smtClean="0"/>
              <a:t>decarboxylase/agmatine</a:t>
            </a:r>
            <a:r>
              <a:rPr lang="en-US" sz="4800" dirty="0" smtClean="0"/>
              <a:t> </a:t>
            </a:r>
            <a:r>
              <a:rPr lang="en-US" sz="4800" dirty="0" err="1" smtClean="0"/>
              <a:t>deiminase</a:t>
            </a:r>
            <a:r>
              <a:rPr lang="en-US" sz="4800" dirty="0" smtClean="0"/>
              <a:t> pathway)</a:t>
            </a:r>
          </a:p>
          <a:p>
            <a:pPr marL="457200" indent="-457200">
              <a:buAutoNum type="arabicPeriod"/>
            </a:pPr>
            <a:endParaRPr lang="en-US" sz="4800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4902201" y="1181100"/>
            <a:ext cx="4572000" cy="5365375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 fontScale="92500" lnSpcReduction="20000"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Char char="l"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ct val="20000"/>
              </a:spcBef>
              <a:buSzPct val="80000"/>
              <a:buFont typeface="Wingdings" pitchFamily="2" charset="2"/>
              <a:buChar char="l"/>
              <a:defRPr sz="22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ct val="20000"/>
              </a:spcBef>
              <a:buSzPct val="80000"/>
              <a:buFont typeface="Wingdings" pitchFamily="2" charset="2"/>
              <a:buChar char="l"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ct val="20000"/>
              </a:spcBef>
              <a:buSzPct val="80000"/>
              <a:buFont typeface="Wingdings" pitchFamily="2" charset="2"/>
              <a:buChar char="l"/>
              <a:defRPr sz="18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ct val="20000"/>
              </a:spcBef>
              <a:buSzPct val="80000"/>
              <a:buFont typeface="Wingdings" pitchFamily="2" charset="2"/>
              <a:buChar char="l"/>
              <a:defRPr sz="18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15. Tryptophan degradation II (via </a:t>
            </a:r>
            <a:r>
              <a:rPr lang="en-US" sz="1200" dirty="0" err="1" smtClean="0">
                <a:latin typeface="Helvetica"/>
              </a:rPr>
              <a:t>pyruvate</a:t>
            </a:r>
            <a:r>
              <a:rPr lang="en-US" sz="1200" dirty="0" smtClean="0">
                <a:latin typeface="Helvetica"/>
              </a:rPr>
              <a:t>)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16. 3-chlorocatechol degradation II (</a:t>
            </a:r>
            <a:r>
              <a:rPr lang="en-US" sz="1200" dirty="0" err="1" smtClean="0">
                <a:latin typeface="Helvetica"/>
              </a:rPr>
              <a:t>ortho</a:t>
            </a:r>
            <a:r>
              <a:rPr lang="en-US" sz="1200" dirty="0" smtClean="0">
                <a:latin typeface="Helvetica"/>
              </a:rPr>
              <a:t>)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17. </a:t>
            </a:r>
            <a:r>
              <a:rPr lang="en-US" sz="1200" dirty="0" err="1" smtClean="0">
                <a:latin typeface="Helvetica"/>
              </a:rPr>
              <a:t>Atrazine</a:t>
            </a:r>
            <a:r>
              <a:rPr lang="en-US" sz="1200" dirty="0" smtClean="0">
                <a:latin typeface="Helvetica"/>
              </a:rPr>
              <a:t> degradation I (aerobic)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18. </a:t>
            </a:r>
            <a:r>
              <a:rPr lang="en-US" sz="1200" dirty="0" err="1" smtClean="0">
                <a:latin typeface="Helvetica"/>
              </a:rPr>
              <a:t>Urate</a:t>
            </a:r>
            <a:r>
              <a:rPr lang="en-US" sz="1200" dirty="0" smtClean="0">
                <a:latin typeface="Helvetica"/>
              </a:rPr>
              <a:t> degradation to </a:t>
            </a:r>
            <a:r>
              <a:rPr lang="en-US" sz="1200" dirty="0" err="1" smtClean="0">
                <a:latin typeface="Helvetica"/>
              </a:rPr>
              <a:t>allantoin</a:t>
            </a:r>
            <a:endParaRPr lang="en-US" sz="1200" dirty="0" smtClean="0">
              <a:latin typeface="Helvetica"/>
            </a:endParaRP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19. </a:t>
            </a:r>
            <a:r>
              <a:rPr lang="en-US" sz="1200" dirty="0" err="1" smtClean="0">
                <a:latin typeface="Helvetica"/>
              </a:rPr>
              <a:t>Melibiose</a:t>
            </a:r>
            <a:r>
              <a:rPr lang="en-US" sz="1200" dirty="0" smtClean="0">
                <a:latin typeface="Helvetica"/>
              </a:rPr>
              <a:t> degradation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20. Sucrose degradation I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21. 2-methylcitrate cycle I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22. </a:t>
            </a:r>
            <a:r>
              <a:rPr lang="en-US" sz="1200" dirty="0" err="1" smtClean="0">
                <a:latin typeface="Helvetica"/>
              </a:rPr>
              <a:t>Glycolate</a:t>
            </a:r>
            <a:r>
              <a:rPr lang="en-US" sz="1200" dirty="0" smtClean="0">
                <a:latin typeface="Helvetica"/>
              </a:rPr>
              <a:t> and </a:t>
            </a:r>
            <a:r>
              <a:rPr lang="en-US" sz="1200" dirty="0" err="1" smtClean="0">
                <a:latin typeface="Helvetica"/>
              </a:rPr>
              <a:t>glyoxylate</a:t>
            </a:r>
            <a:r>
              <a:rPr lang="en-US" sz="1200" dirty="0" smtClean="0">
                <a:latin typeface="Helvetica"/>
              </a:rPr>
              <a:t> </a:t>
            </a:r>
            <a:r>
              <a:rPr lang="en-US" sz="1200" dirty="0" err="1" smtClean="0">
                <a:latin typeface="Helvetica"/>
              </a:rPr>
              <a:t>degradatio</a:t>
            </a:r>
            <a:r>
              <a:rPr lang="en-US" sz="1200" dirty="0" smtClean="0">
                <a:latin typeface="Helvetica"/>
              </a:rPr>
              <a:t> I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23. L-</a:t>
            </a:r>
            <a:r>
              <a:rPr lang="en-US" sz="1200" dirty="0" err="1" smtClean="0">
                <a:latin typeface="Helvetica"/>
              </a:rPr>
              <a:t>ascorbate</a:t>
            </a:r>
            <a:r>
              <a:rPr lang="en-US" sz="1200" dirty="0" smtClean="0">
                <a:latin typeface="Helvetica"/>
              </a:rPr>
              <a:t> degradation, anaerobic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24. 2-aminoethylphosphate degradation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25. </a:t>
            </a:r>
            <a:r>
              <a:rPr lang="en-US" sz="1200" dirty="0" err="1" smtClean="0">
                <a:latin typeface="Helvetica"/>
              </a:rPr>
              <a:t>Sulfoaceraldehyde</a:t>
            </a:r>
            <a:r>
              <a:rPr lang="en-US" sz="1200" dirty="0" smtClean="0">
                <a:latin typeface="Helvetica"/>
              </a:rPr>
              <a:t> degradation I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26. Adenosine nucleotides degradation II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27. 5-dehydro-4-deoxy-D-glucuronate degradation</a:t>
            </a:r>
          </a:p>
          <a:p>
            <a:pPr marL="457200" indent="-457200">
              <a:buNone/>
            </a:pPr>
            <a:r>
              <a:rPr lang="en-US" sz="1200" dirty="0" smtClean="0">
                <a:latin typeface="Helvetica"/>
              </a:rPr>
              <a:t>28. D-</a:t>
            </a:r>
            <a:r>
              <a:rPr lang="en-US" sz="1200" dirty="0" err="1" smtClean="0">
                <a:latin typeface="Helvetica"/>
              </a:rPr>
              <a:t>galactonate</a:t>
            </a:r>
            <a:r>
              <a:rPr lang="en-US" sz="1200" dirty="0" smtClean="0">
                <a:latin typeface="Helvetica"/>
              </a:rPr>
              <a:t> degradation I</a:t>
            </a:r>
          </a:p>
          <a:p>
            <a:pPr marL="457200" indent="-457200">
              <a:buNone/>
            </a:pPr>
            <a:endParaRPr lang="en-US" dirty="0" smtClean="0">
              <a:latin typeface="Helvetica"/>
            </a:endParaRPr>
          </a:p>
          <a:p>
            <a:pPr marL="457200" indent="-457200">
              <a:buAutoNum type="arabicPeriod"/>
            </a:pPr>
            <a:endParaRPr lang="en-US" dirty="0">
              <a:latin typeface="Helvetic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Contigs</a:t>
            </a:r>
            <a:r>
              <a:rPr lang="en-US" dirty="0" smtClean="0"/>
              <a:t> Size</a:t>
            </a:r>
            <a:endParaRPr lang="en-US" dirty="0"/>
          </a:p>
        </p:txBody>
      </p:sp>
      <p:pic>
        <p:nvPicPr>
          <p:cNvPr id="5" name="Picture 4" descr="HA8H_contigs_length.png"/>
          <p:cNvPicPr>
            <a:picLocks noChangeAspect="1"/>
          </p:cNvPicPr>
          <p:nvPr/>
        </p:nvPicPr>
        <p:blipFill>
          <a:blip r:embed="rId2"/>
          <a:srcRect l="1646" b="61179"/>
          <a:stretch>
            <a:fillRect/>
          </a:stretch>
        </p:blipFill>
        <p:spPr>
          <a:xfrm>
            <a:off x="998545" y="3564929"/>
            <a:ext cx="6745111" cy="2662296"/>
          </a:xfrm>
          <a:prstGeom prst="rect">
            <a:avLst/>
          </a:prstGeom>
        </p:spPr>
      </p:pic>
      <p:pic>
        <p:nvPicPr>
          <p:cNvPr id="4" name="Content Placeholder 3" descr="HA7E_Contigs_length.png"/>
          <p:cNvPicPr>
            <a:picLocks noGrp="1" noChangeAspect="1"/>
          </p:cNvPicPr>
          <p:nvPr>
            <p:ph idx="1"/>
          </p:nvPr>
        </p:nvPicPr>
        <p:blipFill>
          <a:blip r:embed="rId3"/>
          <a:srcRect l="1044" r="-149" b="58676"/>
          <a:stretch>
            <a:fillRect/>
          </a:stretch>
        </p:blipFill>
        <p:spPr>
          <a:xfrm>
            <a:off x="998545" y="1476494"/>
            <a:ext cx="6745111" cy="28123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7-13 at 11.31.17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534" y="3987800"/>
            <a:ext cx="4436465" cy="28702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032500" y="5562600"/>
            <a:ext cx="673100" cy="457200"/>
          </a:xfrm>
          <a:prstGeom prst="ellipse">
            <a:avLst/>
          </a:prstGeom>
          <a:noFill/>
          <a:ln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</a:endParaRPr>
          </a:p>
        </p:txBody>
      </p:sp>
      <p:pic>
        <p:nvPicPr>
          <p:cNvPr id="6" name="Picture 5" descr="Screen shot 2011-07-13 at 11.36.21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0232"/>
            <a:ext cx="5552574" cy="3487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io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Studio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Studio">
      <a:fillStyleLst>
        <a:solidFill>
          <a:schemeClr val="phClr"/>
        </a:solidFill>
        <a:gradFill rotWithShape="1">
          <a:gsLst>
            <a:gs pos="3800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</a:schemeClr>
            </a:gs>
            <a:gs pos="60000">
              <a:schemeClr val="phClr">
                <a:tint val="100000"/>
                <a:shade val="60000"/>
                <a:alpha val="100000"/>
                <a:satMod val="100000"/>
                <a:lumMod val="100000"/>
              </a:schemeClr>
            </a:gs>
            <a:gs pos="100000">
              <a:schemeClr val="phClr">
                <a:shade val="20000"/>
                <a:satMod val="100000"/>
                <a:lumMod val="100000"/>
              </a:schemeClr>
            </a:gs>
          </a:gsLst>
          <a:lin ang="5400000" scaled="0"/>
        </a:gradFill>
      </a:fillStyleLst>
      <a:lnStyleLst>
        <a:ln w="285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01600" stA="26000" endPos="20000" dist="12700" dir="5400000" sy="-100000" rotWithShape="0"/>
          </a:effectLst>
        </a:effectStyle>
        <a:effectStyle>
          <a:effectLst>
            <a:outerShdw blurRad="444500" dist="317500" dir="5400000" sx="90000" sy="-2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 contourW="12700" prstMaterial="softEdge">
            <a:bevelT w="63500" h="2540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30000">
              <a:schemeClr val="phClr">
                <a:tint val="10000"/>
                <a:alpha val="80000"/>
                <a:satMod val="300000"/>
              </a:schemeClr>
            </a:gs>
            <a:gs pos="100000">
              <a:schemeClr val="phClr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Studio.thmx</Template>
  <TotalTime>880</TotalTime>
  <Words>2254</Words>
  <Application>Microsoft Macintosh PowerPoint</Application>
  <PresentationFormat>On-screen Show (4:3)</PresentationFormat>
  <Paragraphs>573</Paragraphs>
  <Slides>53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Studio</vt:lpstr>
      <vt:lpstr>Slide 1</vt:lpstr>
      <vt:lpstr>Point Lobos</vt:lpstr>
      <vt:lpstr>2011 Sampling Effort</vt:lpstr>
      <vt:lpstr>2011 HMC Vibrio Genomes</vt:lpstr>
      <vt:lpstr>HMC Vibrio Genomes</vt:lpstr>
      <vt:lpstr>Publicly available  Complete Genome (Annotated)</vt:lpstr>
      <vt:lpstr>Bioinformatics Tools for Determining Core Genes</vt:lpstr>
      <vt:lpstr>Bioinformatics Tools for Determining Core Genes</vt:lpstr>
      <vt:lpstr>Core Gene Databases</vt:lpstr>
      <vt:lpstr>Slide 10</vt:lpstr>
      <vt:lpstr>Average Nucleotide Identity</vt:lpstr>
      <vt:lpstr>Distance Table Made Using % ANI</vt:lpstr>
      <vt:lpstr>Average Nucleotide Identity</vt:lpstr>
      <vt:lpstr>ANI  Tree</vt:lpstr>
      <vt:lpstr>Average Nucleotide Identity</vt:lpstr>
      <vt:lpstr>Slide 16</vt:lpstr>
      <vt:lpstr>Slide 17</vt:lpstr>
      <vt:lpstr>Slide 18</vt:lpstr>
      <vt:lpstr>Slide 19</vt:lpstr>
      <vt:lpstr>Diversity based on 16S rRNA genes</vt:lpstr>
      <vt:lpstr>Cluster of Class Genomes</vt:lpstr>
      <vt:lpstr>Cluster of Class Genomes</vt:lpstr>
      <vt:lpstr>Bioluminescence Cluster</vt:lpstr>
      <vt:lpstr>What type of Lux pathways detected in PA2G?</vt:lpstr>
      <vt:lpstr>Metabolic functions of 6 Genomes</vt:lpstr>
      <vt:lpstr>Metabolic functions of 6 Genomes</vt:lpstr>
      <vt:lpstr>Hierarchical Clustering of Samples (Metabolic Pathways Presence/Absence)</vt:lpstr>
      <vt:lpstr>Putrescine Biosynthesis</vt:lpstr>
      <vt:lpstr>Choline Degradation &amp; Glycine betaine biosynthesis</vt:lpstr>
      <vt:lpstr>Hierarchical Clustering of Samples (Metabolic Pathways Presence/Absence)</vt:lpstr>
      <vt:lpstr>Advantageous trait for selection</vt:lpstr>
      <vt:lpstr>CRISPRs</vt:lpstr>
      <vt:lpstr>Codon Bias Hypothesis:</vt:lpstr>
      <vt:lpstr>Codon Bias</vt:lpstr>
      <vt:lpstr>Determining Codon Bias and GC skew</vt:lpstr>
      <vt:lpstr>Slide 36</vt:lpstr>
      <vt:lpstr>Core Genes Show Greater Codon Bias</vt:lpstr>
      <vt:lpstr>Vibrio genomes: What Matter Most?</vt:lpstr>
      <vt:lpstr>Thiovulum Genome</vt:lpstr>
      <vt:lpstr>Thiovulum Pathway Determination</vt:lpstr>
      <vt:lpstr>Slide 41</vt:lpstr>
      <vt:lpstr>Slide 42</vt:lpstr>
      <vt:lpstr>Thiovulum ANI Comparision</vt:lpstr>
      <vt:lpstr>Thiovulum Amino Acid Comparison</vt:lpstr>
      <vt:lpstr>Thiovulum Pathway Comparison </vt:lpstr>
      <vt:lpstr>Thiovulum Pathway Comparison </vt:lpstr>
      <vt:lpstr>Pathway Comparison Conclusion</vt:lpstr>
      <vt:lpstr>Conclusions</vt:lpstr>
      <vt:lpstr>Slide 49</vt:lpstr>
      <vt:lpstr>Exclusive Pathways in PA2G</vt:lpstr>
      <vt:lpstr>Exlusive Pathways in PA2D</vt:lpstr>
      <vt:lpstr>Contigs Size</vt:lpstr>
      <vt:lpstr>Slide 53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Genome</dc:title>
  <dc:creator>Rentex Inc</dc:creator>
  <cp:lastModifiedBy>Ian Marshall</cp:lastModifiedBy>
  <cp:revision>56</cp:revision>
  <dcterms:created xsi:type="dcterms:W3CDTF">2011-07-18T23:19:14Z</dcterms:created>
  <dcterms:modified xsi:type="dcterms:W3CDTF">2011-07-18T23:21:15Z</dcterms:modified>
</cp:coreProperties>
</file>