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84" r:id="rId13"/>
    <p:sldId id="285" r:id="rId14"/>
    <p:sldId id="269" r:id="rId15"/>
    <p:sldId id="277" r:id="rId16"/>
    <p:sldId id="278" r:id="rId17"/>
    <p:sldId id="279" r:id="rId18"/>
    <p:sldId id="280" r:id="rId19"/>
    <p:sldId id="281" r:id="rId20"/>
    <p:sldId id="283" r:id="rId21"/>
    <p:sldId id="290" r:id="rId22"/>
    <p:sldId id="293" r:id="rId23"/>
    <p:sldId id="292" r:id="rId24"/>
    <p:sldId id="288" r:id="rId25"/>
    <p:sldId id="289" r:id="rId26"/>
    <p:sldId id="286" r:id="rId27"/>
    <p:sldId id="287" r:id="rId28"/>
    <p:sldId id="291" r:id="rId29"/>
    <p:sldId id="270" r:id="rId30"/>
    <p:sldId id="271" r:id="rId31"/>
    <p:sldId id="272" r:id="rId32"/>
    <p:sldId id="273" r:id="rId33"/>
    <p:sldId id="274" r:id="rId34"/>
    <p:sldId id="275" r:id="rId35"/>
    <p:sldId id="27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04" y="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7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BookPro%202.53:Users:rentexinc:Desktop:Sarahi:core%20genome%20splendidus%20LGP22:Vibrio%20Core%20genome%20figure%20splendidu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2012</c:v>
          </c:tx>
          <c:spPr>
            <a:ln w="28575">
              <a:noFill/>
            </a:ln>
          </c:spPr>
          <c:marker>
            <c:symbol val="diamond"/>
            <c:size val="10"/>
          </c:marker>
          <c:xVal>
            <c:numRef>
              <c:f>Sheet1!$B$4:$E$4</c:f>
              <c:numCache>
                <c:formatCode>General</c:formatCode>
                <c:ptCount val="4"/>
                <c:pt idx="0">
                  <c:v>75.0</c:v>
                </c:pt>
                <c:pt idx="1">
                  <c:v>63.0</c:v>
                </c:pt>
                <c:pt idx="2">
                  <c:v>75.0</c:v>
                </c:pt>
                <c:pt idx="3">
                  <c:v>104.0</c:v>
                </c:pt>
              </c:numCache>
            </c:numRef>
          </c:xVal>
          <c:yVal>
            <c:numRef>
              <c:f>Sheet1!$B$5:$E$5</c:f>
              <c:numCache>
                <c:formatCode>General</c:formatCode>
                <c:ptCount val="4"/>
                <c:pt idx="0">
                  <c:v>236.0</c:v>
                </c:pt>
                <c:pt idx="1">
                  <c:v>385.0</c:v>
                </c:pt>
                <c:pt idx="2">
                  <c:v>235.0</c:v>
                </c:pt>
                <c:pt idx="3">
                  <c:v>165.0</c:v>
                </c:pt>
              </c:numCache>
            </c:numRef>
          </c:yVal>
          <c:smooth val="0"/>
        </c:ser>
        <c:ser>
          <c:idx val="1"/>
          <c:order val="1"/>
          <c:tx>
            <c:v>2011</c:v>
          </c:tx>
          <c:spPr>
            <a:ln w="28575">
              <a:noFill/>
            </a:ln>
          </c:spPr>
          <c:marker>
            <c:symbol val="square"/>
            <c:size val="10"/>
          </c:marker>
          <c:xVal>
            <c:numRef>
              <c:f>Sheet1!$F$4:$G$4</c:f>
              <c:numCache>
                <c:formatCode>General</c:formatCode>
                <c:ptCount val="2"/>
                <c:pt idx="0">
                  <c:v>195.0</c:v>
                </c:pt>
                <c:pt idx="1">
                  <c:v>184.0</c:v>
                </c:pt>
              </c:numCache>
            </c:numRef>
          </c:xVal>
          <c:yVal>
            <c:numRef>
              <c:f>Sheet1!$F$4:$G$4</c:f>
              <c:numCache>
                <c:formatCode>General</c:formatCode>
                <c:ptCount val="2"/>
                <c:pt idx="0">
                  <c:v>195.0</c:v>
                </c:pt>
                <c:pt idx="1">
                  <c:v>184.0</c:v>
                </c:pt>
              </c:numCache>
            </c:numRef>
          </c:yVal>
          <c:smooth val="0"/>
        </c:ser>
        <c:ser>
          <c:idx val="2"/>
          <c:order val="2"/>
          <c:tx>
            <c:v>2010</c:v>
          </c:tx>
          <c:spPr>
            <a:ln w="28575">
              <a:noFill/>
            </a:ln>
          </c:spPr>
          <c:marker>
            <c:symbol val="triangle"/>
            <c:size val="10"/>
          </c:marker>
          <c:xVal>
            <c:numRef>
              <c:f>Sheet1!$H$4</c:f>
              <c:numCache>
                <c:formatCode>General</c:formatCode>
                <c:ptCount val="1"/>
                <c:pt idx="0">
                  <c:v>113.0</c:v>
                </c:pt>
              </c:numCache>
            </c:numRef>
          </c:xVal>
          <c:yVal>
            <c:numRef>
              <c:f>Sheet1!$H$5</c:f>
              <c:numCache>
                <c:formatCode>General</c:formatCode>
                <c:ptCount val="1"/>
                <c:pt idx="0">
                  <c:v>162.0</c:v>
                </c:pt>
              </c:numCache>
            </c:numRef>
          </c:yVal>
          <c:smooth val="0"/>
        </c:ser>
        <c:ser>
          <c:idx val="3"/>
          <c:order val="3"/>
          <c:tx>
            <c:v>2009</c:v>
          </c:tx>
          <c:spPr>
            <a:ln w="28575">
              <a:noFill/>
            </a:ln>
          </c:spPr>
          <c:marker>
            <c:symbol val="circle"/>
            <c:size val="10"/>
          </c:marker>
          <c:xVal>
            <c:numRef>
              <c:f>Sheet1!$I$4:$J$4</c:f>
              <c:numCache>
                <c:formatCode>General</c:formatCode>
                <c:ptCount val="2"/>
                <c:pt idx="0">
                  <c:v>112.0</c:v>
                </c:pt>
                <c:pt idx="1">
                  <c:v>97.0</c:v>
                </c:pt>
              </c:numCache>
            </c:numRef>
          </c:xVal>
          <c:yVal>
            <c:numRef>
              <c:f>Sheet1!$I$5:$J$5</c:f>
              <c:numCache>
                <c:formatCode>General</c:formatCode>
                <c:ptCount val="2"/>
                <c:pt idx="0">
                  <c:v>109.0</c:v>
                </c:pt>
                <c:pt idx="1">
                  <c:v>136.0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6872536"/>
        <c:axId val="2086866920"/>
      </c:scatterChart>
      <c:valAx>
        <c:axId val="2086872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US"/>
                  <a:t>Number of contigs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2086866920"/>
        <c:crosses val="autoZero"/>
        <c:crossBetween val="midCat"/>
      </c:valAx>
      <c:valAx>
        <c:axId val="20868669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US"/>
                  <a:t>N50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2086872536"/>
        <c:crosses val="autoZero"/>
        <c:crossBetween val="midCat"/>
      </c:valAx>
      <c:spPr>
        <a:noFill/>
        <a:ln w="22225">
          <a:solidFill>
            <a:schemeClr val="tx1"/>
          </a:solidFill>
        </a:ln>
      </c:spPr>
    </c:plotArea>
    <c:legend>
      <c:legendPos val="b"/>
      <c:layout/>
      <c:overlay val="0"/>
      <c:txPr>
        <a:bodyPr/>
        <a:lstStyle/>
        <a:p>
          <a:pPr>
            <a:defRPr lang="en-GB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3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Sheet1!$A$2:$A$77</c:f>
              <c:numCache>
                <c:formatCode>General</c:formatCode>
                <c:ptCount val="7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</c:numCache>
            </c:numRef>
          </c:xVal>
          <c:yVal>
            <c:numRef>
              <c:f>Sheet1!$B$2:$B$77</c:f>
              <c:numCache>
                <c:formatCode>General</c:formatCode>
                <c:ptCount val="76"/>
                <c:pt idx="0">
                  <c:v>4431.0</c:v>
                </c:pt>
                <c:pt idx="1">
                  <c:v>2943.0</c:v>
                </c:pt>
                <c:pt idx="2">
                  <c:v>2828.0</c:v>
                </c:pt>
                <c:pt idx="3">
                  <c:v>2769.0</c:v>
                </c:pt>
                <c:pt idx="4">
                  <c:v>2758.0</c:v>
                </c:pt>
                <c:pt idx="5">
                  <c:v>2685.0</c:v>
                </c:pt>
                <c:pt idx="6">
                  <c:v>2622.0</c:v>
                </c:pt>
                <c:pt idx="7">
                  <c:v>2357.0</c:v>
                </c:pt>
                <c:pt idx="8">
                  <c:v>2300.0</c:v>
                </c:pt>
                <c:pt idx="9">
                  <c:v>2283.0</c:v>
                </c:pt>
                <c:pt idx="10">
                  <c:v>2275.0</c:v>
                </c:pt>
                <c:pt idx="11">
                  <c:v>2266.0</c:v>
                </c:pt>
                <c:pt idx="12">
                  <c:v>2256.0</c:v>
                </c:pt>
                <c:pt idx="13">
                  <c:v>2253.0</c:v>
                </c:pt>
                <c:pt idx="14">
                  <c:v>2241.0</c:v>
                </c:pt>
                <c:pt idx="15">
                  <c:v>2225.0</c:v>
                </c:pt>
                <c:pt idx="16">
                  <c:v>2175.0</c:v>
                </c:pt>
                <c:pt idx="17">
                  <c:v>2100.0</c:v>
                </c:pt>
                <c:pt idx="18">
                  <c:v>2083.0</c:v>
                </c:pt>
                <c:pt idx="19">
                  <c:v>2036.0</c:v>
                </c:pt>
                <c:pt idx="20">
                  <c:v>1789.0</c:v>
                </c:pt>
                <c:pt idx="21">
                  <c:v>1723.0</c:v>
                </c:pt>
                <c:pt idx="22">
                  <c:v>1689.0</c:v>
                </c:pt>
                <c:pt idx="23">
                  <c:v>1511.0</c:v>
                </c:pt>
                <c:pt idx="24">
                  <c:v>1478.0</c:v>
                </c:pt>
                <c:pt idx="25">
                  <c:v>1379.0</c:v>
                </c:pt>
                <c:pt idx="26">
                  <c:v>1378.0</c:v>
                </c:pt>
                <c:pt idx="27">
                  <c:v>1377.0</c:v>
                </c:pt>
                <c:pt idx="28">
                  <c:v>1370.0</c:v>
                </c:pt>
                <c:pt idx="29">
                  <c:v>1350.0</c:v>
                </c:pt>
                <c:pt idx="30">
                  <c:v>1339.0</c:v>
                </c:pt>
                <c:pt idx="31">
                  <c:v>1323.0</c:v>
                </c:pt>
                <c:pt idx="32">
                  <c:v>1320.0</c:v>
                </c:pt>
                <c:pt idx="33">
                  <c:v>1318.0</c:v>
                </c:pt>
                <c:pt idx="34">
                  <c:v>1315.0</c:v>
                </c:pt>
                <c:pt idx="35">
                  <c:v>1315.0</c:v>
                </c:pt>
                <c:pt idx="36">
                  <c:v>1301.0</c:v>
                </c:pt>
                <c:pt idx="37">
                  <c:v>1298.0</c:v>
                </c:pt>
                <c:pt idx="38">
                  <c:v>1297.0</c:v>
                </c:pt>
                <c:pt idx="39">
                  <c:v>1296.0</c:v>
                </c:pt>
                <c:pt idx="40">
                  <c:v>1286.0</c:v>
                </c:pt>
                <c:pt idx="41">
                  <c:v>1175.0</c:v>
                </c:pt>
                <c:pt idx="42">
                  <c:v>1164.0</c:v>
                </c:pt>
                <c:pt idx="43">
                  <c:v>1159.0</c:v>
                </c:pt>
                <c:pt idx="44">
                  <c:v>1152.0</c:v>
                </c:pt>
                <c:pt idx="45">
                  <c:v>1150.0</c:v>
                </c:pt>
                <c:pt idx="46">
                  <c:v>1146.0</c:v>
                </c:pt>
                <c:pt idx="47">
                  <c:v>1065.0</c:v>
                </c:pt>
                <c:pt idx="48">
                  <c:v>1064.0</c:v>
                </c:pt>
                <c:pt idx="49">
                  <c:v>1040.0</c:v>
                </c:pt>
                <c:pt idx="50">
                  <c:v>1035.0</c:v>
                </c:pt>
                <c:pt idx="51">
                  <c:v>1032.0</c:v>
                </c:pt>
                <c:pt idx="52">
                  <c:v>1026.0</c:v>
                </c:pt>
                <c:pt idx="53">
                  <c:v>1025.0</c:v>
                </c:pt>
                <c:pt idx="54">
                  <c:v>1022.0</c:v>
                </c:pt>
                <c:pt idx="55">
                  <c:v>1022.0</c:v>
                </c:pt>
                <c:pt idx="56">
                  <c:v>1022.0</c:v>
                </c:pt>
                <c:pt idx="57">
                  <c:v>1022.0</c:v>
                </c:pt>
                <c:pt idx="58">
                  <c:v>1022.0</c:v>
                </c:pt>
                <c:pt idx="59">
                  <c:v>1021.0</c:v>
                </c:pt>
                <c:pt idx="60">
                  <c:v>1021.0</c:v>
                </c:pt>
                <c:pt idx="61">
                  <c:v>972.0</c:v>
                </c:pt>
                <c:pt idx="62">
                  <c:v>968.0</c:v>
                </c:pt>
                <c:pt idx="63">
                  <c:v>968.0</c:v>
                </c:pt>
                <c:pt idx="64">
                  <c:v>963.0</c:v>
                </c:pt>
                <c:pt idx="65">
                  <c:v>945.0</c:v>
                </c:pt>
                <c:pt idx="66">
                  <c:v>922.0</c:v>
                </c:pt>
                <c:pt idx="67">
                  <c:v>909.0</c:v>
                </c:pt>
                <c:pt idx="68">
                  <c:v>905.0</c:v>
                </c:pt>
                <c:pt idx="69">
                  <c:v>883.0</c:v>
                </c:pt>
                <c:pt idx="70">
                  <c:v>878.0</c:v>
                </c:pt>
                <c:pt idx="71">
                  <c:v>867.0</c:v>
                </c:pt>
                <c:pt idx="72">
                  <c:v>862.0</c:v>
                </c:pt>
                <c:pt idx="73">
                  <c:v>861.0</c:v>
                </c:pt>
                <c:pt idx="74">
                  <c:v>861.0</c:v>
                </c:pt>
                <c:pt idx="75">
                  <c:v>834.0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6702344"/>
        <c:axId val="2086696824"/>
      </c:scatterChart>
      <c:valAx>
        <c:axId val="20867023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US"/>
                  <a:t>Vibrio genomes compared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2086696824"/>
        <c:crosses val="autoZero"/>
        <c:crossBetween val="midCat"/>
      </c:valAx>
      <c:valAx>
        <c:axId val="20866968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US"/>
                  <a:t>Conserved genes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208670234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25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430E7-46C8-104A-B2DC-734094F39888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1E5C2-35A8-3348-9534-9D1A4B9455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3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04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3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58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76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89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67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87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Aminoacid</a:t>
            </a:r>
            <a:r>
              <a:rPr lang="en-US" dirty="0" smtClean="0"/>
              <a:t> transporters and synthesis</a:t>
            </a:r>
          </a:p>
          <a:p>
            <a:r>
              <a:rPr lang="en-US" dirty="0" smtClean="0"/>
              <a:t>Carbohydrate</a:t>
            </a:r>
            <a:r>
              <a:rPr lang="en-US" baseline="0" dirty="0" smtClean="0"/>
              <a:t>. Fructose utilization. </a:t>
            </a:r>
            <a:r>
              <a:rPr lang="en-US" baseline="0" dirty="0" err="1" smtClean="0"/>
              <a:t>Chitinases</a:t>
            </a:r>
            <a:endParaRPr lang="en-US" baseline="0" dirty="0" smtClean="0"/>
          </a:p>
          <a:p>
            <a:r>
              <a:rPr lang="en-US" baseline="0" dirty="0" smtClean="0"/>
              <a:t>Motility. </a:t>
            </a:r>
            <a:r>
              <a:rPr lang="en-US" baseline="0" dirty="0" err="1" smtClean="0"/>
              <a:t>Chemotaxis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Flagela</a:t>
            </a:r>
            <a:endParaRPr lang="en-US" baseline="0" dirty="0" smtClean="0"/>
          </a:p>
          <a:p>
            <a:r>
              <a:rPr lang="en-US" baseline="0" dirty="0" smtClean="0"/>
              <a:t>Defense mechanisms. Efflux pumps</a:t>
            </a:r>
          </a:p>
          <a:p>
            <a:r>
              <a:rPr lang="en-US" baseline="0" dirty="0" smtClean="0"/>
              <a:t>Energy production. </a:t>
            </a:r>
            <a:r>
              <a:rPr lang="en-US" baseline="0" dirty="0" err="1" smtClean="0"/>
              <a:t>Succinate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dehydrogenase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fumarate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reductase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2D16A-3B9D-1F46-BB4D-D384F57142B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74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23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69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58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16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45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174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32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19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25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36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Alfy</a:t>
            </a:r>
            <a:r>
              <a:rPr lang="en-US" dirty="0" smtClean="0"/>
              <a:t> Results: group </a:t>
            </a:r>
            <a:r>
              <a:rPr lang="en-US" dirty="0" err="1" smtClean="0"/>
              <a:t>alfy</a:t>
            </a:r>
            <a:r>
              <a:rPr lang="en-US" baseline="0" dirty="0" smtClean="0"/>
              <a:t> results: most homologous to B, most homologous to C, not homologous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29809-C1DC-084B-9545-585600809F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085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435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Alfy</a:t>
            </a:r>
            <a:r>
              <a:rPr lang="en-US" dirty="0" smtClean="0"/>
              <a:t> Results: group </a:t>
            </a:r>
            <a:r>
              <a:rPr lang="en-US" dirty="0" err="1" smtClean="0"/>
              <a:t>alfy</a:t>
            </a:r>
            <a:r>
              <a:rPr lang="en-US" baseline="0" dirty="0" smtClean="0"/>
              <a:t> results: most homologous to B, most homologous to C, not homologous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29809-C1DC-084B-9545-585600809F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08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485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61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319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27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40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80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963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1E5C2-35A8-3348-9534-9D1A4B94553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9A5AC-BEE6-9047-B713-C67F4AE14F61}" type="datetimeFigureOut">
              <a:rPr lang="en-US" smtClean="0"/>
              <a:pPr/>
              <a:t>8/10/12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4574B-79FC-9C42-B0C5-B8F295403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jpeg"/><Relationship Id="rId5" Type="http://schemas.openxmlformats.org/officeDocument/2006/relationships/image" Target="../media/image38.jpeg"/><Relationship Id="rId6" Type="http://schemas.openxmlformats.org/officeDocument/2006/relationships/hyperlink" Target="http://tts.imtranslator.net/LgOh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Vibrio</a:t>
            </a:r>
            <a:r>
              <a:rPr lang="en-US" dirty="0" smtClean="0"/>
              <a:t> genome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en-US" dirty="0" smtClean="0"/>
              <a:t>Christina</a:t>
            </a:r>
          </a:p>
          <a:p>
            <a:pPr algn="r"/>
            <a:r>
              <a:rPr lang="en-US" dirty="0" smtClean="0"/>
              <a:t>Isabella</a:t>
            </a:r>
          </a:p>
          <a:p>
            <a:pPr algn="r"/>
            <a:r>
              <a:rPr lang="en-US" dirty="0" smtClean="0"/>
              <a:t>Roland</a:t>
            </a:r>
          </a:p>
          <a:p>
            <a:pPr algn="r"/>
            <a:r>
              <a:rPr lang="en-US" dirty="0" err="1" smtClean="0"/>
              <a:t>Sarahi</a:t>
            </a:r>
            <a:endParaRPr lang="en-US" dirty="0" smtClean="0"/>
          </a:p>
          <a:p>
            <a:pPr algn="r"/>
            <a:r>
              <a:rPr lang="en-US" dirty="0" smtClean="0"/>
              <a:t>Veronica</a:t>
            </a:r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protocol</a:t>
            </a:r>
            <a:endParaRPr lang="en-US" dirty="0"/>
          </a:p>
        </p:txBody>
      </p:sp>
      <p:pic>
        <p:nvPicPr>
          <p:cNvPr id="4" name="Picture 3" descr="DSC005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807" y="1417638"/>
            <a:ext cx="2362613" cy="1771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1807" y="3203331"/>
            <a:ext cx="236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Isolation of </a:t>
            </a:r>
            <a:r>
              <a:rPr lang="en-US" dirty="0" err="1" smtClean="0"/>
              <a:t>vibrios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DSC0057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607" y="1417638"/>
            <a:ext cx="2362613" cy="17719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35607" y="3203331"/>
            <a:ext cx="2350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DNA extraction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31633" y="2334782"/>
            <a:ext cx="89721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729923" y="3932538"/>
            <a:ext cx="57089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llumina_analyzer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181" y="4516689"/>
            <a:ext cx="1924787" cy="17242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70617" y="6240977"/>
            <a:ext cx="204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Illumina</a:t>
            </a:r>
            <a:r>
              <a:rPr lang="en-US" dirty="0" smtClean="0"/>
              <a:t> sequencing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031633" y="5590835"/>
            <a:ext cx="89721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genomes_0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65" y="4590975"/>
            <a:ext cx="2232355" cy="16500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5823" y="6240977"/>
            <a:ext cx="26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Assembly and annotation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data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2622925" y="1698107"/>
          <a:ext cx="6257833" cy="470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17638"/>
          <a:ext cx="1905000" cy="3418839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952500"/>
                <a:gridCol w="952500"/>
              </a:tblGrid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 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Year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endParaRPr lang="en-US" sz="1800" u="none" strike="noStrike" dirty="0" smtClean="0"/>
                    </a:p>
                    <a:p>
                      <a:pPr algn="l" fontAlgn="t"/>
                      <a:r>
                        <a:rPr lang="en-US" sz="1800" u="none" strike="noStrike" dirty="0" smtClean="0"/>
                        <a:t>HS0A 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u="none" strike="noStrike" dirty="0" smtClean="0"/>
                    </a:p>
                    <a:p>
                      <a:pPr algn="l" fontAlgn="t"/>
                      <a:r>
                        <a:rPr lang="en-US" sz="1800" u="none" strike="noStrike" dirty="0" smtClean="0"/>
                        <a:t>2012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HS0B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2012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HS0C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2012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*HA8H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2012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PA2D 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2011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PA2G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2011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PA1E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2010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PA16E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2009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  <a:tr h="317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/>
                        <a:t>HA7E 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/>
                        <a:t>2009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2700" marR="12700" marT="1270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genomic features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84300"/>
          <a:ext cx="8229600" cy="4529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935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HS0A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HS0B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HS0C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HA8H</a:t>
                      </a:r>
                      <a:endParaRPr lang="en-US" dirty="0"/>
                    </a:p>
                  </a:txBody>
                  <a:tcPr/>
                </a:tc>
              </a:tr>
              <a:tr h="851875">
                <a:tc>
                  <a:txBody>
                    <a:bodyPr/>
                    <a:lstStyle/>
                    <a:p>
                      <a:r>
                        <a:rPr lang="en-US" dirty="0" smtClean="0"/>
                        <a:t>Genome </a:t>
                      </a:r>
                      <a:r>
                        <a:rPr lang="en-US" dirty="0" err="1" smtClean="0"/>
                        <a:t>size(Mbp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5.52</a:t>
                      </a:r>
                      <a:endParaRPr lang="en-US" dirty="0"/>
                    </a:p>
                  </a:txBody>
                  <a:tcPr/>
                </a:tc>
              </a:tr>
              <a:tr h="851875"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Contigs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12700" marR="12700" marT="12700" marB="0"/>
                </a:tc>
              </a:tr>
              <a:tr h="851875">
                <a:tc>
                  <a:txBody>
                    <a:bodyPr/>
                    <a:lstStyle/>
                    <a:p>
                      <a:r>
                        <a:rPr lang="en-US" dirty="0" smtClean="0"/>
                        <a:t># Coding sequences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5076</a:t>
                      </a:r>
                      <a:endParaRPr lang="en-US" dirty="0"/>
                    </a:p>
                  </a:txBody>
                  <a:tcPr/>
                </a:tc>
              </a:tr>
              <a:tr h="493546">
                <a:tc>
                  <a:txBody>
                    <a:bodyPr/>
                    <a:lstStyle/>
                    <a:p>
                      <a:r>
                        <a:rPr lang="en-US" smtClean="0"/>
                        <a:t># RNAs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/>
                </a:tc>
              </a:tr>
              <a:tr h="493546">
                <a:tc>
                  <a:txBody>
                    <a:bodyPr/>
                    <a:lstStyle/>
                    <a:p>
                      <a:r>
                        <a:rPr lang="en-US" dirty="0" smtClean="0"/>
                        <a:t>% GC content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44.07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43.61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43.93</a:t>
                      </a:r>
                      <a:endParaRPr lang="en-US" dirty="0"/>
                    </a:p>
                  </a:txBody>
                  <a:tcPr/>
                </a:tc>
              </a:tr>
              <a:tr h="493546">
                <a:tc>
                  <a:txBody>
                    <a:bodyPr/>
                    <a:lstStyle/>
                    <a:p>
                      <a:r>
                        <a:rPr lang="en-US" dirty="0" smtClean="0"/>
                        <a:t>N50 (</a:t>
                      </a:r>
                      <a:r>
                        <a:rPr lang="en-US" dirty="0" err="1" smtClean="0"/>
                        <a:t>Kbp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r tre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187" y="-27611"/>
            <a:ext cx="632591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3970" y="258682"/>
            <a:ext cx="5076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Whole genome tree using Kr method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14487" y="1339157"/>
          <a:ext cx="7468434" cy="4790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Vibrio</a:t>
            </a:r>
            <a:r>
              <a:rPr lang="en-US" dirty="0" smtClean="0"/>
              <a:t> core genome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20714" y="2153698"/>
          <a:ext cx="5733915" cy="2166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552"/>
                <a:gridCol w="1794632"/>
                <a:gridCol w="1504731"/>
              </a:tblGrid>
              <a:tr h="3244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of Total</a:t>
                      </a:r>
                      <a:endParaRPr lang="en-US" dirty="0"/>
                    </a:p>
                  </a:txBody>
                  <a:tcPr/>
                </a:tc>
              </a:tr>
              <a:tr h="429146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number of genes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613066">
                <a:tc>
                  <a:txBody>
                    <a:bodyPr/>
                    <a:lstStyle/>
                    <a:p>
                      <a:r>
                        <a:rPr lang="en-US" dirty="0" smtClean="0"/>
                        <a:t>COG (clusters of </a:t>
                      </a:r>
                      <a:r>
                        <a:rPr lang="en-US" dirty="0" err="1" smtClean="0"/>
                        <a:t>orthologous</a:t>
                      </a:r>
                      <a:r>
                        <a:rPr lang="en-US" dirty="0" smtClean="0"/>
                        <a:t> groups)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97.2</a:t>
                      </a:r>
                      <a:endParaRPr lang="en-US" dirty="0"/>
                    </a:p>
                  </a:txBody>
                  <a:tcPr/>
                </a:tc>
              </a:tr>
              <a:tr h="324475">
                <a:tc>
                  <a:txBody>
                    <a:bodyPr/>
                    <a:lstStyle/>
                    <a:p>
                      <a:r>
                        <a:rPr lang="en-US" dirty="0" smtClean="0"/>
                        <a:t>Enzymes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39.3</a:t>
                      </a:r>
                      <a:endParaRPr lang="en-US" dirty="0"/>
                    </a:p>
                  </a:txBody>
                  <a:tcPr/>
                </a:tc>
              </a:tr>
              <a:tr h="324475">
                <a:tc>
                  <a:txBody>
                    <a:bodyPr/>
                    <a:lstStyle/>
                    <a:p>
                      <a:r>
                        <a:rPr lang="en-US" dirty="0" smtClean="0"/>
                        <a:t>KEGG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47.9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Core genus genome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2" y="1355660"/>
            <a:ext cx="9085531" cy="5371394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genus genome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r tre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187" y="-27611"/>
            <a:ext cx="632591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3970" y="258682"/>
            <a:ext cx="5076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Whole genome tree using Kr method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cA tre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753" y="1425695"/>
            <a:ext cx="4700247" cy="5079565"/>
          </a:xfrm>
          <a:prstGeom prst="rect">
            <a:avLst/>
          </a:prstGeom>
        </p:spPr>
      </p:pic>
      <p:pic>
        <p:nvPicPr>
          <p:cNvPr id="6" name="Picture 5" descr="Kr tre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6" y="1155261"/>
            <a:ext cx="4685461" cy="5079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70440"/>
            <a:ext cx="44437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</a:t>
            </a:r>
            <a:r>
              <a:rPr lang="en-US" sz="3200" dirty="0" smtClean="0"/>
              <a:t>hole genome tree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700247" y="270440"/>
            <a:ext cx="44437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recA</a:t>
            </a:r>
            <a:r>
              <a:rPr lang="en-US" sz="3200" dirty="0" smtClean="0"/>
              <a:t> tree</a:t>
            </a:r>
            <a:endParaRPr lang="en-US" sz="3200" dirty="0"/>
          </a:p>
        </p:txBody>
      </p:sp>
      <p:sp>
        <p:nvSpPr>
          <p:cNvPr id="9" name="Oval 8"/>
          <p:cNvSpPr/>
          <p:nvPr/>
        </p:nvSpPr>
        <p:spPr>
          <a:xfrm>
            <a:off x="176383" y="3503959"/>
            <a:ext cx="1058300" cy="74077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349301" y="4597476"/>
            <a:ext cx="1587449" cy="834836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86954" y="4244729"/>
            <a:ext cx="1856799" cy="1825481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550192" y="1669672"/>
            <a:ext cx="1540413" cy="1352199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079837" y="3021871"/>
            <a:ext cx="905434" cy="670220"/>
          </a:xfrm>
          <a:prstGeom prst="ellipse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043" y="5126598"/>
            <a:ext cx="858399" cy="670220"/>
          </a:xfrm>
          <a:prstGeom prst="ellipse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5432136" y="4804001"/>
            <a:ext cx="3069068" cy="88699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432136" y="3292310"/>
            <a:ext cx="3069068" cy="1175341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420844" y="2170150"/>
            <a:ext cx="3069068" cy="88699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Kr tre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82" y="1155261"/>
            <a:ext cx="4685461" cy="507956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93779" y="3503959"/>
            <a:ext cx="1058300" cy="74077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104350" y="4244729"/>
            <a:ext cx="1856799" cy="1825481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905439" y="5126598"/>
            <a:ext cx="858399" cy="670220"/>
          </a:xfrm>
          <a:prstGeom prst="ellipse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makes the clusters different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0844" y="2170150"/>
            <a:ext cx="326595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  <a:buFont typeface="Arial"/>
              <a:buChar char="•"/>
            </a:pPr>
            <a:r>
              <a:rPr lang="en-US" sz="2400" dirty="0" smtClean="0"/>
              <a:t> PA2G contains a bioluminescent </a:t>
            </a:r>
            <a:r>
              <a:rPr lang="en-US" sz="2400" dirty="0" err="1" smtClean="0"/>
              <a:t>operon</a:t>
            </a:r>
            <a:endParaRPr lang="en-US" sz="2400" dirty="0" smtClean="0"/>
          </a:p>
          <a:p>
            <a:pPr>
              <a:spcAft>
                <a:spcPts val="3000"/>
              </a:spcAft>
              <a:buFont typeface="Arial"/>
              <a:buChar char="•"/>
            </a:pPr>
            <a:r>
              <a:rPr lang="en-US" sz="2400" dirty="0" smtClean="0"/>
              <a:t>HA8H contains </a:t>
            </a:r>
            <a:r>
              <a:rPr lang="en-US" sz="2400" dirty="0" err="1" smtClean="0"/>
              <a:t>Siderophore</a:t>
            </a:r>
            <a:r>
              <a:rPr lang="en-US" sz="2400" dirty="0" smtClean="0"/>
              <a:t> </a:t>
            </a:r>
            <a:r>
              <a:rPr lang="en-US" sz="2400" dirty="0" err="1" smtClean="0"/>
              <a:t>Biosyn</a:t>
            </a:r>
            <a:r>
              <a:rPr lang="en-US" sz="2400" dirty="0" smtClean="0"/>
              <a:t> Pathway</a:t>
            </a:r>
          </a:p>
          <a:p>
            <a:pPr>
              <a:spcAft>
                <a:spcPts val="3000"/>
              </a:spcAft>
              <a:buFont typeface="Arial"/>
              <a:buChar char="•"/>
            </a:pPr>
            <a:r>
              <a:rPr lang="en-US" sz="2400" dirty="0" smtClean="0"/>
              <a:t>What about HS0A, HS0B and HS0C?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7-19 at 8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53" y="6121400"/>
            <a:ext cx="6299200" cy="736600"/>
          </a:xfrm>
          <a:prstGeom prst="rect">
            <a:avLst/>
          </a:prstGeom>
        </p:spPr>
      </p:pic>
      <p:pic>
        <p:nvPicPr>
          <p:cNvPr id="5" name="Picture 4" descr="Screen shot 2012-07-19 at 8.54.57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064" y="720183"/>
            <a:ext cx="5247836" cy="53151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1501" y="1356942"/>
            <a:ext cx="1613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Vibrio</a:t>
            </a:r>
            <a:r>
              <a:rPr lang="en-US" sz="1400" dirty="0" smtClean="0"/>
              <a:t> 2012-HA8H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794117" y="1395616"/>
            <a:ext cx="1614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Vibrio</a:t>
            </a:r>
            <a:r>
              <a:rPr lang="en-US" sz="1400" dirty="0" smtClean="0"/>
              <a:t> 2012-HS0C</a:t>
            </a:r>
            <a:endParaRPr lang="en-US" sz="1400" dirty="0"/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5597513" y="1787366"/>
            <a:ext cx="416170" cy="4125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2739077" y="4193870"/>
            <a:ext cx="651305" cy="3148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40856" y="3715644"/>
            <a:ext cx="106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Vibrio</a:t>
            </a:r>
            <a:r>
              <a:rPr lang="en-US" sz="1400" dirty="0" smtClean="0"/>
              <a:t> HS0A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704583" y="3432200"/>
            <a:ext cx="1309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Vibrio</a:t>
            </a:r>
            <a:r>
              <a:rPr lang="en-US" sz="1400" dirty="0" smtClean="0"/>
              <a:t> HS0B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252493" y="5610782"/>
            <a:ext cx="2348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Sequence comparison to V. </a:t>
            </a:r>
            <a:r>
              <a:rPr lang="en-US" dirty="0" err="1" smtClean="0"/>
              <a:t>Splendidus</a:t>
            </a:r>
            <a:endParaRPr lang="en-US" dirty="0"/>
          </a:p>
        </p:txBody>
      </p:sp>
      <p:pic>
        <p:nvPicPr>
          <p:cNvPr id="17" name="Picture 16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48" y="2936277"/>
            <a:ext cx="464158" cy="412360"/>
          </a:xfrm>
          <a:prstGeom prst="rect">
            <a:avLst/>
          </a:prstGeom>
        </p:spPr>
      </p:pic>
      <p:pic>
        <p:nvPicPr>
          <p:cNvPr id="18" name="Picture 17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999" y="4020064"/>
            <a:ext cx="464158" cy="412360"/>
          </a:xfrm>
          <a:prstGeom prst="rect">
            <a:avLst/>
          </a:prstGeom>
        </p:spPr>
      </p:pic>
      <p:pic>
        <p:nvPicPr>
          <p:cNvPr id="19" name="Picture 18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081" y="1718237"/>
            <a:ext cx="464158" cy="412360"/>
          </a:xfrm>
          <a:prstGeom prst="rect">
            <a:avLst/>
          </a:prstGeom>
        </p:spPr>
      </p:pic>
      <p:pic>
        <p:nvPicPr>
          <p:cNvPr id="20" name="Picture 19" descr="Screen shot 2012-07-19 at 9.09.41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5656" y="1824973"/>
            <a:ext cx="587245" cy="512722"/>
          </a:xfrm>
          <a:prstGeom prst="rect">
            <a:avLst/>
          </a:prstGeom>
        </p:spPr>
      </p:pic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Genome similarity to V. </a:t>
            </a:r>
            <a:r>
              <a:rPr lang="en-US" dirty="0" err="1" smtClean="0"/>
              <a:t>Splendidus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7-19 at 8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99" y="5990621"/>
            <a:ext cx="6005689" cy="702279"/>
          </a:xfrm>
          <a:prstGeom prst="rect">
            <a:avLst/>
          </a:prstGeom>
        </p:spPr>
      </p:pic>
      <p:pic>
        <p:nvPicPr>
          <p:cNvPr id="5" name="Picture 4" descr="Screen shot 2012-07-19 at 9.04.4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873448"/>
            <a:ext cx="5192362" cy="51508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2400" y="5707206"/>
            <a:ext cx="211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Comparison to HS0A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60701" y="1995982"/>
            <a:ext cx="91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HSOB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1569713"/>
            <a:ext cx="137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HS0C</a:t>
            </a:r>
            <a:endParaRPr lang="en-US" dirty="0"/>
          </a:p>
        </p:txBody>
      </p:sp>
      <p:pic>
        <p:nvPicPr>
          <p:cNvPr id="9" name="Picture 8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561" y="1381077"/>
            <a:ext cx="550019" cy="488639"/>
          </a:xfrm>
          <a:prstGeom prst="rect">
            <a:avLst/>
          </a:prstGeom>
        </p:spPr>
      </p:pic>
      <p:pic>
        <p:nvPicPr>
          <p:cNvPr id="10" name="Picture 9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700" y="2401034"/>
            <a:ext cx="691183" cy="614049"/>
          </a:xfrm>
          <a:prstGeom prst="rect">
            <a:avLst/>
          </a:prstGeom>
        </p:spPr>
      </p:pic>
      <p:pic>
        <p:nvPicPr>
          <p:cNvPr id="11" name="Picture 10" descr="Screen shot 2012-07-19 at 9.06.43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950" y="6108517"/>
            <a:ext cx="559220" cy="496813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How does HS0A compare to 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HS0A compare to …</a:t>
            </a:r>
            <a:endParaRPr lang="en-US" dirty="0"/>
          </a:p>
        </p:txBody>
      </p:sp>
      <p:pic>
        <p:nvPicPr>
          <p:cNvPr id="3" name="Picture 2" descr="Rplot.png"/>
          <p:cNvPicPr>
            <a:picLocks noChangeAspect="1"/>
          </p:cNvPicPr>
          <p:nvPr/>
        </p:nvPicPr>
        <p:blipFill>
          <a:blip r:embed="rId3"/>
          <a:srcRect t="11186"/>
          <a:stretch>
            <a:fillRect/>
          </a:stretch>
        </p:blipFill>
        <p:spPr>
          <a:xfrm>
            <a:off x="1079500" y="1210759"/>
            <a:ext cx="6985000" cy="507574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255213" y="2041672"/>
            <a:ext cx="379826" cy="1588"/>
          </a:xfrm>
          <a:prstGeom prst="line">
            <a:avLst/>
          </a:prstGeom>
          <a:ln w="63500" cap="flat" cmpd="sng" algn="ctr">
            <a:solidFill>
              <a:srgbClr val="95373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53303" y="2265292"/>
            <a:ext cx="379826" cy="1588"/>
          </a:xfrm>
          <a:prstGeom prst="line">
            <a:avLst/>
          </a:prstGeom>
          <a:ln w="635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3263" y="2488912"/>
            <a:ext cx="379826" cy="1588"/>
          </a:xfrm>
          <a:prstGeom prst="line">
            <a:avLst/>
          </a:prstGeom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61353" y="1822282"/>
            <a:ext cx="379826" cy="1588"/>
          </a:xfrm>
          <a:prstGeom prst="line">
            <a:avLst/>
          </a:prstGeom>
          <a:ln w="635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2718126" y="4572000"/>
            <a:ext cx="4427339" cy="330387"/>
          </a:xfrm>
          <a:custGeom>
            <a:avLst/>
            <a:gdLst>
              <a:gd name="connsiteX0" fmla="*/ 0 w 4427339"/>
              <a:gd name="connsiteY0" fmla="*/ 306646 h 330387"/>
              <a:gd name="connsiteX1" fmla="*/ 332347 w 4427339"/>
              <a:gd name="connsiteY1" fmla="*/ 306646 h 330387"/>
              <a:gd name="connsiteX2" fmla="*/ 688433 w 4427339"/>
              <a:gd name="connsiteY2" fmla="*/ 271036 h 330387"/>
              <a:gd name="connsiteX3" fmla="*/ 1008911 w 4427339"/>
              <a:gd name="connsiteY3" fmla="*/ 199815 h 330387"/>
              <a:gd name="connsiteX4" fmla="*/ 1317519 w 4427339"/>
              <a:gd name="connsiteY4" fmla="*/ 140464 h 330387"/>
              <a:gd name="connsiteX5" fmla="*/ 1614258 w 4427339"/>
              <a:gd name="connsiteY5" fmla="*/ 69243 h 330387"/>
              <a:gd name="connsiteX6" fmla="*/ 1934735 w 4427339"/>
              <a:gd name="connsiteY6" fmla="*/ 9892 h 330387"/>
              <a:gd name="connsiteX7" fmla="*/ 2112778 w 4427339"/>
              <a:gd name="connsiteY7" fmla="*/ 9892 h 330387"/>
              <a:gd name="connsiteX8" fmla="*/ 2409517 w 4427339"/>
              <a:gd name="connsiteY8" fmla="*/ 9892 h 330387"/>
              <a:gd name="connsiteX9" fmla="*/ 2706256 w 4427339"/>
              <a:gd name="connsiteY9" fmla="*/ 69243 h 330387"/>
              <a:gd name="connsiteX10" fmla="*/ 3169168 w 4427339"/>
              <a:gd name="connsiteY10" fmla="*/ 140464 h 330387"/>
              <a:gd name="connsiteX11" fmla="*/ 3477776 w 4427339"/>
              <a:gd name="connsiteY11" fmla="*/ 199815 h 330387"/>
              <a:gd name="connsiteX12" fmla="*/ 3810123 w 4427339"/>
              <a:gd name="connsiteY12" fmla="*/ 271036 h 330387"/>
              <a:gd name="connsiteX13" fmla="*/ 4201818 w 4427339"/>
              <a:gd name="connsiteY13" fmla="*/ 318517 h 330387"/>
              <a:gd name="connsiteX14" fmla="*/ 4379861 w 4427339"/>
              <a:gd name="connsiteY14" fmla="*/ 330387 h 33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27339" h="330387">
                <a:moveTo>
                  <a:pt x="0" y="306646"/>
                </a:moveTo>
                <a:cubicBezTo>
                  <a:pt x="108804" y="309613"/>
                  <a:pt x="217608" y="312581"/>
                  <a:pt x="332347" y="306646"/>
                </a:cubicBezTo>
                <a:cubicBezTo>
                  <a:pt x="447086" y="300711"/>
                  <a:pt x="575672" y="288841"/>
                  <a:pt x="688433" y="271036"/>
                </a:cubicBezTo>
                <a:cubicBezTo>
                  <a:pt x="801194" y="253231"/>
                  <a:pt x="904063" y="221577"/>
                  <a:pt x="1008911" y="199815"/>
                </a:cubicBezTo>
                <a:cubicBezTo>
                  <a:pt x="1113759" y="178053"/>
                  <a:pt x="1216628" y="162226"/>
                  <a:pt x="1317519" y="140464"/>
                </a:cubicBezTo>
                <a:cubicBezTo>
                  <a:pt x="1418410" y="118702"/>
                  <a:pt x="1511389" y="91005"/>
                  <a:pt x="1614258" y="69243"/>
                </a:cubicBezTo>
                <a:cubicBezTo>
                  <a:pt x="1717127" y="47481"/>
                  <a:pt x="1851648" y="19784"/>
                  <a:pt x="1934735" y="9892"/>
                </a:cubicBezTo>
                <a:cubicBezTo>
                  <a:pt x="2017822" y="0"/>
                  <a:pt x="2112778" y="9892"/>
                  <a:pt x="2112778" y="9892"/>
                </a:cubicBezTo>
                <a:cubicBezTo>
                  <a:pt x="2191908" y="9892"/>
                  <a:pt x="2310604" y="0"/>
                  <a:pt x="2409517" y="9892"/>
                </a:cubicBezTo>
                <a:cubicBezTo>
                  <a:pt x="2508430" y="19784"/>
                  <a:pt x="2579648" y="47481"/>
                  <a:pt x="2706256" y="69243"/>
                </a:cubicBezTo>
                <a:cubicBezTo>
                  <a:pt x="2832864" y="91005"/>
                  <a:pt x="3040581" y="118702"/>
                  <a:pt x="3169168" y="140464"/>
                </a:cubicBezTo>
                <a:cubicBezTo>
                  <a:pt x="3297755" y="162226"/>
                  <a:pt x="3370950" y="178053"/>
                  <a:pt x="3477776" y="199815"/>
                </a:cubicBezTo>
                <a:cubicBezTo>
                  <a:pt x="3584602" y="221577"/>
                  <a:pt x="3689449" y="251252"/>
                  <a:pt x="3810123" y="271036"/>
                </a:cubicBezTo>
                <a:cubicBezTo>
                  <a:pt x="3930797" y="290820"/>
                  <a:pt x="4106862" y="308625"/>
                  <a:pt x="4201818" y="318517"/>
                </a:cubicBezTo>
                <a:cubicBezTo>
                  <a:pt x="4296774" y="328409"/>
                  <a:pt x="4427339" y="316539"/>
                  <a:pt x="4379861" y="330387"/>
                </a:cubicBezTo>
              </a:path>
            </a:pathLst>
          </a:custGeom>
          <a:ln w="635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2421387" y="3851875"/>
            <a:ext cx="4902122" cy="1074252"/>
          </a:xfrm>
          <a:custGeom>
            <a:avLst/>
            <a:gdLst>
              <a:gd name="connsiteX0" fmla="*/ 0 w 4902122"/>
              <a:gd name="connsiteY0" fmla="*/ 1038642 h 1074252"/>
              <a:gd name="connsiteX1" fmla="*/ 106826 w 4902122"/>
              <a:gd name="connsiteY1" fmla="*/ 1038642 h 1074252"/>
              <a:gd name="connsiteX2" fmla="*/ 296739 w 4902122"/>
              <a:gd name="connsiteY2" fmla="*/ 1003031 h 1074252"/>
              <a:gd name="connsiteX3" fmla="*/ 474782 w 4902122"/>
              <a:gd name="connsiteY3" fmla="*/ 908070 h 1074252"/>
              <a:gd name="connsiteX4" fmla="*/ 724042 w 4902122"/>
              <a:gd name="connsiteY4" fmla="*/ 848719 h 1074252"/>
              <a:gd name="connsiteX5" fmla="*/ 913955 w 4902122"/>
              <a:gd name="connsiteY5" fmla="*/ 741887 h 1074252"/>
              <a:gd name="connsiteX6" fmla="*/ 1151346 w 4902122"/>
              <a:gd name="connsiteY6" fmla="*/ 658796 h 1074252"/>
              <a:gd name="connsiteX7" fmla="*/ 1364998 w 4902122"/>
              <a:gd name="connsiteY7" fmla="*/ 540094 h 1074252"/>
              <a:gd name="connsiteX8" fmla="*/ 1543041 w 4902122"/>
              <a:gd name="connsiteY8" fmla="*/ 433262 h 1074252"/>
              <a:gd name="connsiteX9" fmla="*/ 1709214 w 4902122"/>
              <a:gd name="connsiteY9" fmla="*/ 338301 h 1074252"/>
              <a:gd name="connsiteX10" fmla="*/ 1816040 w 4902122"/>
              <a:gd name="connsiteY10" fmla="*/ 302690 h 1074252"/>
              <a:gd name="connsiteX11" fmla="*/ 2077170 w 4902122"/>
              <a:gd name="connsiteY11" fmla="*/ 160248 h 1074252"/>
              <a:gd name="connsiteX12" fmla="*/ 2302692 w 4902122"/>
              <a:gd name="connsiteY12" fmla="*/ 112767 h 1074252"/>
              <a:gd name="connsiteX13" fmla="*/ 2421387 w 4902122"/>
              <a:gd name="connsiteY13" fmla="*/ 89027 h 1074252"/>
              <a:gd name="connsiteX14" fmla="*/ 2551952 w 4902122"/>
              <a:gd name="connsiteY14" fmla="*/ 53416 h 1074252"/>
              <a:gd name="connsiteX15" fmla="*/ 2646908 w 4902122"/>
              <a:gd name="connsiteY15" fmla="*/ 5935 h 1074252"/>
              <a:gd name="connsiteX16" fmla="*/ 2801212 w 4902122"/>
              <a:gd name="connsiteY16" fmla="*/ 17806 h 1074252"/>
              <a:gd name="connsiteX17" fmla="*/ 3002995 w 4902122"/>
              <a:gd name="connsiteY17" fmla="*/ 112767 h 1074252"/>
              <a:gd name="connsiteX18" fmla="*/ 3252255 w 4902122"/>
              <a:gd name="connsiteY18" fmla="*/ 255209 h 1074252"/>
              <a:gd name="connsiteX19" fmla="*/ 3501515 w 4902122"/>
              <a:gd name="connsiteY19" fmla="*/ 433262 h 1074252"/>
              <a:gd name="connsiteX20" fmla="*/ 3869471 w 4902122"/>
              <a:gd name="connsiteY20" fmla="*/ 587575 h 1074252"/>
              <a:gd name="connsiteX21" fmla="*/ 4106862 w 4902122"/>
              <a:gd name="connsiteY21" fmla="*/ 730017 h 1074252"/>
              <a:gd name="connsiteX22" fmla="*/ 4415470 w 4902122"/>
              <a:gd name="connsiteY22" fmla="*/ 848719 h 1074252"/>
              <a:gd name="connsiteX23" fmla="*/ 4688470 w 4902122"/>
              <a:gd name="connsiteY23" fmla="*/ 1014901 h 1074252"/>
              <a:gd name="connsiteX24" fmla="*/ 4902122 w 4902122"/>
              <a:gd name="connsiteY24" fmla="*/ 1074252 h 107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902122" h="1074252">
                <a:moveTo>
                  <a:pt x="0" y="1038642"/>
                </a:moveTo>
                <a:cubicBezTo>
                  <a:pt x="28685" y="1041609"/>
                  <a:pt x="57370" y="1044577"/>
                  <a:pt x="106826" y="1038642"/>
                </a:cubicBezTo>
                <a:cubicBezTo>
                  <a:pt x="156282" y="1032707"/>
                  <a:pt x="235413" y="1024793"/>
                  <a:pt x="296739" y="1003031"/>
                </a:cubicBezTo>
                <a:cubicBezTo>
                  <a:pt x="358065" y="981269"/>
                  <a:pt x="403565" y="933789"/>
                  <a:pt x="474782" y="908070"/>
                </a:cubicBezTo>
                <a:cubicBezTo>
                  <a:pt x="545999" y="882351"/>
                  <a:pt x="650847" y="876416"/>
                  <a:pt x="724042" y="848719"/>
                </a:cubicBezTo>
                <a:cubicBezTo>
                  <a:pt x="797238" y="821022"/>
                  <a:pt x="842738" y="773541"/>
                  <a:pt x="913955" y="741887"/>
                </a:cubicBezTo>
                <a:cubicBezTo>
                  <a:pt x="985172" y="710233"/>
                  <a:pt x="1076172" y="692428"/>
                  <a:pt x="1151346" y="658796"/>
                </a:cubicBezTo>
                <a:cubicBezTo>
                  <a:pt x="1226520" y="625164"/>
                  <a:pt x="1299716" y="577683"/>
                  <a:pt x="1364998" y="540094"/>
                </a:cubicBezTo>
                <a:cubicBezTo>
                  <a:pt x="1430280" y="502505"/>
                  <a:pt x="1485672" y="466894"/>
                  <a:pt x="1543041" y="433262"/>
                </a:cubicBezTo>
                <a:cubicBezTo>
                  <a:pt x="1600410" y="399630"/>
                  <a:pt x="1663714" y="360063"/>
                  <a:pt x="1709214" y="338301"/>
                </a:cubicBezTo>
                <a:cubicBezTo>
                  <a:pt x="1754714" y="316539"/>
                  <a:pt x="1754714" y="332365"/>
                  <a:pt x="1816040" y="302690"/>
                </a:cubicBezTo>
                <a:cubicBezTo>
                  <a:pt x="1877366" y="273015"/>
                  <a:pt x="1996061" y="191902"/>
                  <a:pt x="2077170" y="160248"/>
                </a:cubicBezTo>
                <a:cubicBezTo>
                  <a:pt x="2158279" y="128594"/>
                  <a:pt x="2302692" y="112767"/>
                  <a:pt x="2302692" y="112767"/>
                </a:cubicBezTo>
                <a:cubicBezTo>
                  <a:pt x="2360061" y="100897"/>
                  <a:pt x="2379844" y="98919"/>
                  <a:pt x="2421387" y="89027"/>
                </a:cubicBezTo>
                <a:cubicBezTo>
                  <a:pt x="2462930" y="79135"/>
                  <a:pt x="2514365" y="67265"/>
                  <a:pt x="2551952" y="53416"/>
                </a:cubicBezTo>
                <a:cubicBezTo>
                  <a:pt x="2589539" y="39567"/>
                  <a:pt x="2605365" y="11870"/>
                  <a:pt x="2646908" y="5935"/>
                </a:cubicBezTo>
                <a:cubicBezTo>
                  <a:pt x="2688451" y="0"/>
                  <a:pt x="2741864" y="1"/>
                  <a:pt x="2801212" y="17806"/>
                </a:cubicBezTo>
                <a:cubicBezTo>
                  <a:pt x="2860560" y="35611"/>
                  <a:pt x="2927821" y="73200"/>
                  <a:pt x="3002995" y="112767"/>
                </a:cubicBezTo>
                <a:cubicBezTo>
                  <a:pt x="3078169" y="152334"/>
                  <a:pt x="3169168" y="201793"/>
                  <a:pt x="3252255" y="255209"/>
                </a:cubicBezTo>
                <a:cubicBezTo>
                  <a:pt x="3335342" y="308625"/>
                  <a:pt x="3398646" y="377868"/>
                  <a:pt x="3501515" y="433262"/>
                </a:cubicBezTo>
                <a:cubicBezTo>
                  <a:pt x="3604384" y="488656"/>
                  <a:pt x="3768580" y="538116"/>
                  <a:pt x="3869471" y="587575"/>
                </a:cubicBezTo>
                <a:cubicBezTo>
                  <a:pt x="3970362" y="637034"/>
                  <a:pt x="4015862" y="686493"/>
                  <a:pt x="4106862" y="730017"/>
                </a:cubicBezTo>
                <a:cubicBezTo>
                  <a:pt x="4197862" y="773541"/>
                  <a:pt x="4318535" y="801238"/>
                  <a:pt x="4415470" y="848719"/>
                </a:cubicBezTo>
                <a:cubicBezTo>
                  <a:pt x="4512405" y="896200"/>
                  <a:pt x="4607361" y="977312"/>
                  <a:pt x="4688470" y="1014901"/>
                </a:cubicBezTo>
                <a:cubicBezTo>
                  <a:pt x="4769579" y="1052490"/>
                  <a:pt x="4902122" y="1074252"/>
                  <a:pt x="4902122" y="1074252"/>
                </a:cubicBezTo>
              </a:path>
            </a:pathLst>
          </a:custGeom>
          <a:ln w="635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3446880" y="1698072"/>
            <a:ext cx="3907394" cy="3242619"/>
          </a:xfrm>
          <a:custGeom>
            <a:avLst/>
            <a:gdLst>
              <a:gd name="connsiteX0" fmla="*/ 0 w 3907394"/>
              <a:gd name="connsiteY0" fmla="*/ 3144922 h 3242619"/>
              <a:gd name="connsiteX1" fmla="*/ 153505 w 3907394"/>
              <a:gd name="connsiteY1" fmla="*/ 3158878 h 3242619"/>
              <a:gd name="connsiteX2" fmla="*/ 279099 w 3907394"/>
              <a:gd name="connsiteY2" fmla="*/ 3158878 h 3242619"/>
              <a:gd name="connsiteX3" fmla="*/ 404694 w 3907394"/>
              <a:gd name="connsiteY3" fmla="*/ 3144922 h 3242619"/>
              <a:gd name="connsiteX4" fmla="*/ 572154 w 3907394"/>
              <a:gd name="connsiteY4" fmla="*/ 3117008 h 3242619"/>
              <a:gd name="connsiteX5" fmla="*/ 669839 w 3907394"/>
              <a:gd name="connsiteY5" fmla="*/ 3103051 h 3242619"/>
              <a:gd name="connsiteX6" fmla="*/ 767524 w 3907394"/>
              <a:gd name="connsiteY6" fmla="*/ 3075138 h 3242619"/>
              <a:gd name="connsiteX7" fmla="*/ 907073 w 3907394"/>
              <a:gd name="connsiteY7" fmla="*/ 3075138 h 3242619"/>
              <a:gd name="connsiteX8" fmla="*/ 1088488 w 3907394"/>
              <a:gd name="connsiteY8" fmla="*/ 3047224 h 3242619"/>
              <a:gd name="connsiteX9" fmla="*/ 1255948 w 3907394"/>
              <a:gd name="connsiteY9" fmla="*/ 3047224 h 3242619"/>
              <a:gd name="connsiteX10" fmla="*/ 1367588 w 3907394"/>
              <a:gd name="connsiteY10" fmla="*/ 3033268 h 3242619"/>
              <a:gd name="connsiteX11" fmla="*/ 1493183 w 3907394"/>
              <a:gd name="connsiteY11" fmla="*/ 3005354 h 3242619"/>
              <a:gd name="connsiteX12" fmla="*/ 1590867 w 3907394"/>
              <a:gd name="connsiteY12" fmla="*/ 2977441 h 3242619"/>
              <a:gd name="connsiteX13" fmla="*/ 1758327 w 3907394"/>
              <a:gd name="connsiteY13" fmla="*/ 2865787 h 3242619"/>
              <a:gd name="connsiteX14" fmla="*/ 1939742 w 3907394"/>
              <a:gd name="connsiteY14" fmla="*/ 2768089 h 3242619"/>
              <a:gd name="connsiteX15" fmla="*/ 2107202 w 3907394"/>
              <a:gd name="connsiteY15" fmla="*/ 2684349 h 3242619"/>
              <a:gd name="connsiteX16" fmla="*/ 2204887 w 3907394"/>
              <a:gd name="connsiteY16" fmla="*/ 2642478 h 3242619"/>
              <a:gd name="connsiteX17" fmla="*/ 2344436 w 3907394"/>
              <a:gd name="connsiteY17" fmla="*/ 2586651 h 3242619"/>
              <a:gd name="connsiteX18" fmla="*/ 2428166 w 3907394"/>
              <a:gd name="connsiteY18" fmla="*/ 2530824 h 3242619"/>
              <a:gd name="connsiteX19" fmla="*/ 2525851 w 3907394"/>
              <a:gd name="connsiteY19" fmla="*/ 2488954 h 3242619"/>
              <a:gd name="connsiteX20" fmla="*/ 2707266 w 3907394"/>
              <a:gd name="connsiteY20" fmla="*/ 2363343 h 3242619"/>
              <a:gd name="connsiteX21" fmla="*/ 2818906 w 3907394"/>
              <a:gd name="connsiteY21" fmla="*/ 2167949 h 3242619"/>
              <a:gd name="connsiteX22" fmla="*/ 2902635 w 3907394"/>
              <a:gd name="connsiteY22" fmla="*/ 1986511 h 3242619"/>
              <a:gd name="connsiteX23" fmla="*/ 2972410 w 3907394"/>
              <a:gd name="connsiteY23" fmla="*/ 1846944 h 3242619"/>
              <a:gd name="connsiteX24" fmla="*/ 3056140 w 3907394"/>
              <a:gd name="connsiteY24" fmla="*/ 1623635 h 3242619"/>
              <a:gd name="connsiteX25" fmla="*/ 3084050 w 3907394"/>
              <a:gd name="connsiteY25" fmla="*/ 1484068 h 3242619"/>
              <a:gd name="connsiteX26" fmla="*/ 3139870 w 3907394"/>
              <a:gd name="connsiteY26" fmla="*/ 1302630 h 3242619"/>
              <a:gd name="connsiteX27" fmla="*/ 3181735 w 3907394"/>
              <a:gd name="connsiteY27" fmla="*/ 1107236 h 3242619"/>
              <a:gd name="connsiteX28" fmla="*/ 3223600 w 3907394"/>
              <a:gd name="connsiteY28" fmla="*/ 897884 h 3242619"/>
              <a:gd name="connsiteX29" fmla="*/ 3237555 w 3907394"/>
              <a:gd name="connsiteY29" fmla="*/ 744360 h 3242619"/>
              <a:gd name="connsiteX30" fmla="*/ 3279420 w 3907394"/>
              <a:gd name="connsiteY30" fmla="*/ 548965 h 3242619"/>
              <a:gd name="connsiteX31" fmla="*/ 3307330 w 3907394"/>
              <a:gd name="connsiteY31" fmla="*/ 325657 h 3242619"/>
              <a:gd name="connsiteX32" fmla="*/ 3377105 w 3907394"/>
              <a:gd name="connsiteY32" fmla="*/ 88393 h 3242619"/>
              <a:gd name="connsiteX33" fmla="*/ 3460835 w 3907394"/>
              <a:gd name="connsiteY33" fmla="*/ 4652 h 3242619"/>
              <a:gd name="connsiteX34" fmla="*/ 3488745 w 3907394"/>
              <a:gd name="connsiteY34" fmla="*/ 116306 h 3242619"/>
              <a:gd name="connsiteX35" fmla="*/ 3502700 w 3907394"/>
              <a:gd name="connsiteY35" fmla="*/ 311701 h 3242619"/>
              <a:gd name="connsiteX36" fmla="*/ 3544564 w 3907394"/>
              <a:gd name="connsiteY36" fmla="*/ 576879 h 3242619"/>
              <a:gd name="connsiteX37" fmla="*/ 3572474 w 3907394"/>
              <a:gd name="connsiteY37" fmla="*/ 856014 h 3242619"/>
              <a:gd name="connsiteX38" fmla="*/ 3600384 w 3907394"/>
              <a:gd name="connsiteY38" fmla="*/ 1149106 h 3242619"/>
              <a:gd name="connsiteX39" fmla="*/ 3628294 w 3907394"/>
              <a:gd name="connsiteY39" fmla="*/ 1525938 h 3242619"/>
              <a:gd name="connsiteX40" fmla="*/ 3656204 w 3907394"/>
              <a:gd name="connsiteY40" fmla="*/ 1846944 h 3242619"/>
              <a:gd name="connsiteX41" fmla="*/ 3684114 w 3907394"/>
              <a:gd name="connsiteY41" fmla="*/ 2153992 h 3242619"/>
              <a:gd name="connsiteX42" fmla="*/ 3698069 w 3907394"/>
              <a:gd name="connsiteY42" fmla="*/ 2488954 h 3242619"/>
              <a:gd name="connsiteX43" fmla="*/ 3739934 w 3907394"/>
              <a:gd name="connsiteY43" fmla="*/ 2740176 h 3242619"/>
              <a:gd name="connsiteX44" fmla="*/ 3781799 w 3907394"/>
              <a:gd name="connsiteY44" fmla="*/ 3019311 h 3242619"/>
              <a:gd name="connsiteX45" fmla="*/ 3837619 w 3907394"/>
              <a:gd name="connsiteY45" fmla="*/ 3117008 h 3242619"/>
              <a:gd name="connsiteX46" fmla="*/ 3907394 w 3907394"/>
              <a:gd name="connsiteY46" fmla="*/ 3242619 h 3242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907394" h="3242619">
                <a:moveTo>
                  <a:pt x="0" y="3144922"/>
                </a:moveTo>
                <a:cubicBezTo>
                  <a:pt x="53494" y="3150737"/>
                  <a:pt x="106989" y="3156552"/>
                  <a:pt x="153505" y="3158878"/>
                </a:cubicBezTo>
                <a:cubicBezTo>
                  <a:pt x="200021" y="3161204"/>
                  <a:pt x="237234" y="3161204"/>
                  <a:pt x="279099" y="3158878"/>
                </a:cubicBezTo>
                <a:cubicBezTo>
                  <a:pt x="320964" y="3156552"/>
                  <a:pt x="355852" y="3151900"/>
                  <a:pt x="404694" y="3144922"/>
                </a:cubicBezTo>
                <a:cubicBezTo>
                  <a:pt x="453536" y="3137944"/>
                  <a:pt x="527963" y="3123987"/>
                  <a:pt x="572154" y="3117008"/>
                </a:cubicBezTo>
                <a:cubicBezTo>
                  <a:pt x="616345" y="3110030"/>
                  <a:pt x="637277" y="3110029"/>
                  <a:pt x="669839" y="3103051"/>
                </a:cubicBezTo>
                <a:cubicBezTo>
                  <a:pt x="702401" y="3096073"/>
                  <a:pt x="727985" y="3079790"/>
                  <a:pt x="767524" y="3075138"/>
                </a:cubicBezTo>
                <a:cubicBezTo>
                  <a:pt x="807063" y="3070486"/>
                  <a:pt x="853579" y="3079790"/>
                  <a:pt x="907073" y="3075138"/>
                </a:cubicBezTo>
                <a:cubicBezTo>
                  <a:pt x="960567" y="3070486"/>
                  <a:pt x="1030342" y="3051876"/>
                  <a:pt x="1088488" y="3047224"/>
                </a:cubicBezTo>
                <a:cubicBezTo>
                  <a:pt x="1146634" y="3042572"/>
                  <a:pt x="1209432" y="3049550"/>
                  <a:pt x="1255948" y="3047224"/>
                </a:cubicBezTo>
                <a:cubicBezTo>
                  <a:pt x="1302464" y="3044898"/>
                  <a:pt x="1328049" y="3040246"/>
                  <a:pt x="1367588" y="3033268"/>
                </a:cubicBezTo>
                <a:cubicBezTo>
                  <a:pt x="1407127" y="3026290"/>
                  <a:pt x="1455970" y="3014659"/>
                  <a:pt x="1493183" y="3005354"/>
                </a:cubicBezTo>
                <a:cubicBezTo>
                  <a:pt x="1530396" y="2996050"/>
                  <a:pt x="1546676" y="3000702"/>
                  <a:pt x="1590867" y="2977441"/>
                </a:cubicBezTo>
                <a:cubicBezTo>
                  <a:pt x="1635058" y="2954180"/>
                  <a:pt x="1700181" y="2900679"/>
                  <a:pt x="1758327" y="2865787"/>
                </a:cubicBezTo>
                <a:cubicBezTo>
                  <a:pt x="1816473" y="2830895"/>
                  <a:pt x="1881596" y="2798329"/>
                  <a:pt x="1939742" y="2768089"/>
                </a:cubicBezTo>
                <a:cubicBezTo>
                  <a:pt x="1997888" y="2737849"/>
                  <a:pt x="2063011" y="2705284"/>
                  <a:pt x="2107202" y="2684349"/>
                </a:cubicBezTo>
                <a:cubicBezTo>
                  <a:pt x="2151393" y="2663414"/>
                  <a:pt x="2165348" y="2658761"/>
                  <a:pt x="2204887" y="2642478"/>
                </a:cubicBezTo>
                <a:cubicBezTo>
                  <a:pt x="2244426" y="2626195"/>
                  <a:pt x="2307223" y="2605260"/>
                  <a:pt x="2344436" y="2586651"/>
                </a:cubicBezTo>
                <a:cubicBezTo>
                  <a:pt x="2381649" y="2568042"/>
                  <a:pt x="2397930" y="2547107"/>
                  <a:pt x="2428166" y="2530824"/>
                </a:cubicBezTo>
                <a:cubicBezTo>
                  <a:pt x="2458402" y="2514541"/>
                  <a:pt x="2479334" y="2516867"/>
                  <a:pt x="2525851" y="2488954"/>
                </a:cubicBezTo>
                <a:cubicBezTo>
                  <a:pt x="2572368" y="2461041"/>
                  <a:pt x="2658424" y="2416844"/>
                  <a:pt x="2707266" y="2363343"/>
                </a:cubicBezTo>
                <a:cubicBezTo>
                  <a:pt x="2756108" y="2309842"/>
                  <a:pt x="2786345" y="2230754"/>
                  <a:pt x="2818906" y="2167949"/>
                </a:cubicBezTo>
                <a:cubicBezTo>
                  <a:pt x="2851468" y="2105144"/>
                  <a:pt x="2877051" y="2040012"/>
                  <a:pt x="2902635" y="1986511"/>
                </a:cubicBezTo>
                <a:cubicBezTo>
                  <a:pt x="2928219" y="1933010"/>
                  <a:pt x="2946826" y="1907423"/>
                  <a:pt x="2972410" y="1846944"/>
                </a:cubicBezTo>
                <a:cubicBezTo>
                  <a:pt x="2997994" y="1786465"/>
                  <a:pt x="3037533" y="1684114"/>
                  <a:pt x="3056140" y="1623635"/>
                </a:cubicBezTo>
                <a:cubicBezTo>
                  <a:pt x="3074747" y="1563156"/>
                  <a:pt x="3070095" y="1537569"/>
                  <a:pt x="3084050" y="1484068"/>
                </a:cubicBezTo>
                <a:cubicBezTo>
                  <a:pt x="3098005" y="1430567"/>
                  <a:pt x="3123589" y="1365435"/>
                  <a:pt x="3139870" y="1302630"/>
                </a:cubicBezTo>
                <a:cubicBezTo>
                  <a:pt x="3156151" y="1239825"/>
                  <a:pt x="3167780" y="1174694"/>
                  <a:pt x="3181735" y="1107236"/>
                </a:cubicBezTo>
                <a:cubicBezTo>
                  <a:pt x="3195690" y="1039778"/>
                  <a:pt x="3214297" y="958363"/>
                  <a:pt x="3223600" y="897884"/>
                </a:cubicBezTo>
                <a:cubicBezTo>
                  <a:pt x="3232903" y="837405"/>
                  <a:pt x="3228252" y="802513"/>
                  <a:pt x="3237555" y="744360"/>
                </a:cubicBezTo>
                <a:cubicBezTo>
                  <a:pt x="3246858" y="686207"/>
                  <a:pt x="3267791" y="618749"/>
                  <a:pt x="3279420" y="548965"/>
                </a:cubicBezTo>
                <a:cubicBezTo>
                  <a:pt x="3291049" y="479181"/>
                  <a:pt x="3291049" y="402419"/>
                  <a:pt x="3307330" y="325657"/>
                </a:cubicBezTo>
                <a:cubicBezTo>
                  <a:pt x="3323611" y="248895"/>
                  <a:pt x="3351521" y="141894"/>
                  <a:pt x="3377105" y="88393"/>
                </a:cubicBezTo>
                <a:cubicBezTo>
                  <a:pt x="3402689" y="34892"/>
                  <a:pt x="3442228" y="0"/>
                  <a:pt x="3460835" y="4652"/>
                </a:cubicBezTo>
                <a:cubicBezTo>
                  <a:pt x="3479442" y="9304"/>
                  <a:pt x="3481767" y="65131"/>
                  <a:pt x="3488745" y="116306"/>
                </a:cubicBezTo>
                <a:cubicBezTo>
                  <a:pt x="3495723" y="167481"/>
                  <a:pt x="3493397" y="234939"/>
                  <a:pt x="3502700" y="311701"/>
                </a:cubicBezTo>
                <a:cubicBezTo>
                  <a:pt x="3512003" y="388463"/>
                  <a:pt x="3532935" y="486160"/>
                  <a:pt x="3544564" y="576879"/>
                </a:cubicBezTo>
                <a:cubicBezTo>
                  <a:pt x="3556193" y="667598"/>
                  <a:pt x="3563171" y="760643"/>
                  <a:pt x="3572474" y="856014"/>
                </a:cubicBezTo>
                <a:cubicBezTo>
                  <a:pt x="3581777" y="951385"/>
                  <a:pt x="3591081" y="1037452"/>
                  <a:pt x="3600384" y="1149106"/>
                </a:cubicBezTo>
                <a:cubicBezTo>
                  <a:pt x="3609687" y="1260760"/>
                  <a:pt x="3618991" y="1409632"/>
                  <a:pt x="3628294" y="1525938"/>
                </a:cubicBezTo>
                <a:cubicBezTo>
                  <a:pt x="3637597" y="1642244"/>
                  <a:pt x="3646901" y="1742268"/>
                  <a:pt x="3656204" y="1846944"/>
                </a:cubicBezTo>
                <a:cubicBezTo>
                  <a:pt x="3665507" y="1951620"/>
                  <a:pt x="3677137" y="2046990"/>
                  <a:pt x="3684114" y="2153992"/>
                </a:cubicBezTo>
                <a:cubicBezTo>
                  <a:pt x="3691091" y="2260994"/>
                  <a:pt x="3688766" y="2391257"/>
                  <a:pt x="3698069" y="2488954"/>
                </a:cubicBezTo>
                <a:cubicBezTo>
                  <a:pt x="3707372" y="2586651"/>
                  <a:pt x="3725979" y="2651783"/>
                  <a:pt x="3739934" y="2740176"/>
                </a:cubicBezTo>
                <a:cubicBezTo>
                  <a:pt x="3753889" y="2828569"/>
                  <a:pt x="3765518" y="2956506"/>
                  <a:pt x="3781799" y="3019311"/>
                </a:cubicBezTo>
                <a:cubicBezTo>
                  <a:pt x="3798080" y="3082116"/>
                  <a:pt x="3816687" y="3079790"/>
                  <a:pt x="3837619" y="3117008"/>
                </a:cubicBezTo>
                <a:cubicBezTo>
                  <a:pt x="3858552" y="3154226"/>
                  <a:pt x="3865529" y="3217032"/>
                  <a:pt x="3907394" y="3242619"/>
                </a:cubicBezTo>
              </a:path>
            </a:pathLst>
          </a:custGeom>
          <a:ln w="635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2079292" y="4384747"/>
            <a:ext cx="5400577" cy="637358"/>
          </a:xfrm>
          <a:custGeom>
            <a:avLst/>
            <a:gdLst>
              <a:gd name="connsiteX0" fmla="*/ 0 w 5400577"/>
              <a:gd name="connsiteY0" fmla="*/ 514074 h 637358"/>
              <a:gd name="connsiteX1" fmla="*/ 418649 w 5400577"/>
              <a:gd name="connsiteY1" fmla="*/ 541987 h 637358"/>
              <a:gd name="connsiteX2" fmla="*/ 1339678 w 5400577"/>
              <a:gd name="connsiteY2" fmla="*/ 528030 h 637358"/>
              <a:gd name="connsiteX3" fmla="*/ 1716462 w 5400577"/>
              <a:gd name="connsiteY3" fmla="*/ 528030 h 637358"/>
              <a:gd name="connsiteX4" fmla="*/ 2065337 w 5400577"/>
              <a:gd name="connsiteY4" fmla="*/ 528030 h 637358"/>
              <a:gd name="connsiteX5" fmla="*/ 2511896 w 5400577"/>
              <a:gd name="connsiteY5" fmla="*/ 514074 h 637358"/>
              <a:gd name="connsiteX6" fmla="*/ 2902636 w 5400577"/>
              <a:gd name="connsiteY6" fmla="*/ 514074 h 637358"/>
              <a:gd name="connsiteX7" fmla="*/ 3251510 w 5400577"/>
              <a:gd name="connsiteY7" fmla="*/ 500117 h 637358"/>
              <a:gd name="connsiteX8" fmla="*/ 3628294 w 5400577"/>
              <a:gd name="connsiteY8" fmla="*/ 444290 h 637358"/>
              <a:gd name="connsiteX9" fmla="*/ 3921349 w 5400577"/>
              <a:gd name="connsiteY9" fmla="*/ 388463 h 637358"/>
              <a:gd name="connsiteX10" fmla="*/ 4242313 w 5400577"/>
              <a:gd name="connsiteY10" fmla="*/ 276809 h 637358"/>
              <a:gd name="connsiteX11" fmla="*/ 4521413 w 5400577"/>
              <a:gd name="connsiteY11" fmla="*/ 95371 h 637358"/>
              <a:gd name="connsiteX12" fmla="*/ 4772603 w 5400577"/>
              <a:gd name="connsiteY12" fmla="*/ 25587 h 637358"/>
              <a:gd name="connsiteX13" fmla="*/ 4967972 w 5400577"/>
              <a:gd name="connsiteY13" fmla="*/ 248895 h 637358"/>
              <a:gd name="connsiteX14" fmla="*/ 5093567 w 5400577"/>
              <a:gd name="connsiteY14" fmla="*/ 402420 h 637358"/>
              <a:gd name="connsiteX15" fmla="*/ 5233117 w 5400577"/>
              <a:gd name="connsiteY15" fmla="*/ 528030 h 637358"/>
              <a:gd name="connsiteX16" fmla="*/ 5400577 w 5400577"/>
              <a:gd name="connsiteY16" fmla="*/ 541987 h 63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00577" h="637358">
                <a:moveTo>
                  <a:pt x="0" y="514074"/>
                </a:moveTo>
                <a:cubicBezTo>
                  <a:pt x="97684" y="526867"/>
                  <a:pt x="418649" y="541987"/>
                  <a:pt x="418649" y="541987"/>
                </a:cubicBezTo>
                <a:lnTo>
                  <a:pt x="1339678" y="528030"/>
                </a:lnTo>
                <a:cubicBezTo>
                  <a:pt x="1555980" y="525704"/>
                  <a:pt x="1716462" y="528030"/>
                  <a:pt x="1716462" y="528030"/>
                </a:cubicBezTo>
                <a:cubicBezTo>
                  <a:pt x="1837405" y="528030"/>
                  <a:pt x="1932765" y="530356"/>
                  <a:pt x="2065337" y="528030"/>
                </a:cubicBezTo>
                <a:cubicBezTo>
                  <a:pt x="2197909" y="525704"/>
                  <a:pt x="2372346" y="516400"/>
                  <a:pt x="2511896" y="514074"/>
                </a:cubicBezTo>
                <a:cubicBezTo>
                  <a:pt x="2651446" y="511748"/>
                  <a:pt x="2779367" y="516400"/>
                  <a:pt x="2902636" y="514074"/>
                </a:cubicBezTo>
                <a:cubicBezTo>
                  <a:pt x="3025905" y="511748"/>
                  <a:pt x="3130567" y="511748"/>
                  <a:pt x="3251510" y="500117"/>
                </a:cubicBezTo>
                <a:cubicBezTo>
                  <a:pt x="3372453" y="488486"/>
                  <a:pt x="3516654" y="462899"/>
                  <a:pt x="3628294" y="444290"/>
                </a:cubicBezTo>
                <a:cubicBezTo>
                  <a:pt x="3739934" y="425681"/>
                  <a:pt x="3819013" y="416376"/>
                  <a:pt x="3921349" y="388463"/>
                </a:cubicBezTo>
                <a:cubicBezTo>
                  <a:pt x="4023685" y="360550"/>
                  <a:pt x="4142302" y="325658"/>
                  <a:pt x="4242313" y="276809"/>
                </a:cubicBezTo>
                <a:cubicBezTo>
                  <a:pt x="4342324" y="227960"/>
                  <a:pt x="4433031" y="137241"/>
                  <a:pt x="4521413" y="95371"/>
                </a:cubicBezTo>
                <a:cubicBezTo>
                  <a:pt x="4609795" y="53501"/>
                  <a:pt x="4698176" y="0"/>
                  <a:pt x="4772603" y="25587"/>
                </a:cubicBezTo>
                <a:cubicBezTo>
                  <a:pt x="4847030" y="51174"/>
                  <a:pt x="4914478" y="186090"/>
                  <a:pt x="4967972" y="248895"/>
                </a:cubicBezTo>
                <a:cubicBezTo>
                  <a:pt x="5021466" y="311700"/>
                  <a:pt x="5049376" y="355898"/>
                  <a:pt x="5093567" y="402420"/>
                </a:cubicBezTo>
                <a:cubicBezTo>
                  <a:pt x="5137758" y="448942"/>
                  <a:pt x="5181949" y="504769"/>
                  <a:pt x="5233117" y="528030"/>
                </a:cubicBezTo>
                <a:cubicBezTo>
                  <a:pt x="5284285" y="551291"/>
                  <a:pt x="5333128" y="637358"/>
                  <a:pt x="5400577" y="541987"/>
                </a:cubicBezTo>
              </a:path>
            </a:pathLst>
          </a:custGeom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075688" y="1554479"/>
            <a:ext cx="5473652" cy="3467625"/>
          </a:xfrm>
          <a:prstGeom prst="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739444" y="5658556"/>
            <a:ext cx="2159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Percent identity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530195" y="3012299"/>
            <a:ext cx="36195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Number of homologous genes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07-18 at 8.28.1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07886"/>
            <a:ext cx="9144000" cy="61501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Metabolic Pathways of </a:t>
            </a:r>
            <a:r>
              <a:rPr lang="en-US" sz="4000" dirty="0" err="1" smtClean="0"/>
              <a:t>Vibrio</a:t>
            </a:r>
            <a:r>
              <a:rPr lang="en-US" sz="4000" dirty="0" smtClean="0"/>
              <a:t> HS0A-2012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2-07-18 at 8.57.5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434" r="-1434"/>
          <a:stretch>
            <a:fillRect/>
          </a:stretch>
        </p:blipFill>
        <p:spPr>
          <a:xfrm>
            <a:off x="0" y="944435"/>
            <a:ext cx="9158787" cy="5036980"/>
          </a:xfrm>
        </p:spPr>
      </p:pic>
      <p:sp>
        <p:nvSpPr>
          <p:cNvPr id="5" name="TextBox 4"/>
          <p:cNvSpPr txBox="1"/>
          <p:nvPr/>
        </p:nvSpPr>
        <p:spPr>
          <a:xfrm>
            <a:off x="195390" y="195400"/>
            <a:ext cx="566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Metabolic comparison using Pathway Tools:</a:t>
            </a:r>
          </a:p>
          <a:p>
            <a:r>
              <a:rPr lang="en-US" dirty="0" smtClean="0"/>
              <a:t>Differences between HS0A and HS0B are highlighted in red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Metabolic Comparison using KEGG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Compares the “functioning parts” of two organisms</a:t>
            </a:r>
          </a:p>
          <a:p>
            <a:r>
              <a:rPr lang="en-US" dirty="0"/>
              <a:t>A</a:t>
            </a:r>
            <a:r>
              <a:rPr lang="en-US" dirty="0" smtClean="0"/>
              <a:t> functioning part is indicated as present if all of the genes to carry out a given subsystem are found in a given genome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1376" y="217111"/>
            <a:ext cx="873829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/>
              <a:t>Metabolic Functional Comparison of </a:t>
            </a:r>
            <a:r>
              <a:rPr lang="en-US" sz="4200" dirty="0" err="1" smtClean="0"/>
              <a:t>Vibrios</a:t>
            </a:r>
            <a:r>
              <a:rPr lang="en-US" sz="4200" dirty="0" smtClean="0"/>
              <a:t> using KEGG</a:t>
            </a:r>
            <a:endParaRPr lang="en-US" sz="4200" dirty="0"/>
          </a:p>
        </p:txBody>
      </p:sp>
      <p:pic>
        <p:nvPicPr>
          <p:cNvPr id="8" name="Picture 7" descr="Screen shot 2012-07-19 at 10.38.4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7133"/>
            <a:ext cx="9144000" cy="4234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91822" y="6104659"/>
            <a:ext cx="184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of Subsystems</a:t>
            </a:r>
            <a:endParaRPr lang="en-US" dirty="0"/>
          </a:p>
        </p:txBody>
      </p:sp>
      <p:pic>
        <p:nvPicPr>
          <p:cNvPr id="8" name="Picture 7" descr="Screen shot 2012-07-19 at 10.37.3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3341"/>
            <a:ext cx="9144000" cy="5351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MINO_ACID_COMPARISON.png"/>
          <p:cNvPicPr>
            <a:picLocks noGrp="1" noChangeAspect="1"/>
          </p:cNvPicPr>
          <p:nvPr>
            <p:ph idx="1"/>
          </p:nvPr>
        </p:nvPicPr>
        <p:blipFill>
          <a:blip r:embed="rId3"/>
          <a:srcRect t="-27246" b="-27246"/>
          <a:stretch>
            <a:fillRect/>
          </a:stretch>
        </p:blipFill>
        <p:spPr>
          <a:xfrm>
            <a:off x="133584" y="1136555"/>
            <a:ext cx="8869301" cy="4877774"/>
          </a:xfrm>
        </p:spPr>
      </p:pic>
      <p:sp>
        <p:nvSpPr>
          <p:cNvPr id="5" name="Oval 4"/>
          <p:cNvSpPr/>
          <p:nvPr/>
        </p:nvSpPr>
        <p:spPr>
          <a:xfrm>
            <a:off x="3346670" y="2104865"/>
            <a:ext cx="5797329" cy="466789"/>
          </a:xfrm>
          <a:prstGeom prst="ellipse">
            <a:avLst/>
          </a:prstGeom>
          <a:noFill/>
          <a:ln w="1905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82158" y="4818755"/>
            <a:ext cx="5420727" cy="629622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6952" y="130267"/>
            <a:ext cx="717517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smtClean="0"/>
              <a:t>Metabolic Comparison using RAST database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 smtClean="0"/>
              <a:t>Looking for homology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998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ALFY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110" y="2681109"/>
            <a:ext cx="77611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Comparing </a:t>
            </a:r>
            <a:r>
              <a:rPr lang="en-US" sz="3200" dirty="0" smtClean="0"/>
              <a:t>HS0A to HS0B &amp; HS0C</a:t>
            </a:r>
          </a:p>
          <a:p>
            <a:endParaRPr lang="en-US" sz="3200" dirty="0" smtClean="0"/>
          </a:p>
          <a:p>
            <a:pPr algn="r"/>
            <a:r>
              <a:rPr lang="en-US" sz="3200" dirty="0" smtClean="0"/>
              <a:t>                                 A – </a:t>
            </a:r>
            <a:r>
              <a:rPr lang="en-US" sz="3200" dirty="0" smtClean="0"/>
              <a:t>B</a:t>
            </a:r>
            <a:r>
              <a:rPr lang="en-US" sz="3200" dirty="0"/>
              <a:t>	</a:t>
            </a:r>
            <a:r>
              <a:rPr lang="en-US" sz="3200" dirty="0" smtClean="0"/>
              <a:t>	 </a:t>
            </a:r>
            <a:r>
              <a:rPr lang="en-US" sz="3200" dirty="0" smtClean="0"/>
              <a:t> </a:t>
            </a:r>
            <a:r>
              <a:rPr lang="en-US" sz="3200" dirty="0" smtClean="0"/>
              <a:t>				</a:t>
            </a:r>
            <a:r>
              <a:rPr lang="en-US" sz="3200" dirty="0" smtClean="0"/>
              <a:t> 87</a:t>
            </a:r>
            <a:r>
              <a:rPr lang="en-US" sz="3200" dirty="0" smtClean="0"/>
              <a:t>%</a:t>
            </a:r>
          </a:p>
          <a:p>
            <a:pPr algn="r"/>
            <a:r>
              <a:rPr lang="en-US" sz="3200" dirty="0" smtClean="0"/>
              <a:t>A – C		</a:t>
            </a:r>
            <a:r>
              <a:rPr lang="en-US" sz="3200" dirty="0" smtClean="0"/>
              <a:t>  	</a:t>
            </a:r>
            <a:r>
              <a:rPr lang="en-US" sz="3200" dirty="0" smtClean="0"/>
              <a:t>				5%</a:t>
            </a:r>
          </a:p>
          <a:p>
            <a:pPr algn="r"/>
            <a:r>
              <a:rPr lang="en-US" sz="3200" dirty="0" smtClean="0"/>
              <a:t>A – non homologous 	8%</a:t>
            </a:r>
          </a:p>
        </p:txBody>
      </p:sp>
      <p:pic>
        <p:nvPicPr>
          <p:cNvPr id="5" name="Picture 4" descr="alf_got_ca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11" y="3711222"/>
            <a:ext cx="2120900" cy="317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xtina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87" y="846666"/>
            <a:ext cx="5782733" cy="578273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homology reflected in the DNA signatures?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homology reflected in the DNA signatures?</a:t>
            </a:r>
            <a:endParaRPr lang="en-US" dirty="0"/>
          </a:p>
        </p:txBody>
      </p:sp>
      <p:pic>
        <p:nvPicPr>
          <p:cNvPr id="3" name="Picture 2" descr="xti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821" y="804333"/>
            <a:ext cx="5839178" cy="5839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PCoA</a:t>
            </a:r>
            <a:r>
              <a:rPr lang="en-US" dirty="0" smtClean="0"/>
              <a:t> plot of Codon Usage in HS0A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482" y="1417638"/>
            <a:ext cx="6514663" cy="5100228"/>
          </a:xfr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482" y="5305037"/>
            <a:ext cx="1442848" cy="121282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313757" y="3584527"/>
            <a:ext cx="77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21.9%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738732" y="1417638"/>
            <a:ext cx="77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5.6%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140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PCoA</a:t>
            </a:r>
            <a:r>
              <a:rPr lang="en-US" dirty="0" smtClean="0"/>
              <a:t> plot of Codon Usage in HS0A</a:t>
            </a:r>
            <a:endParaRPr lang="en-US" dirty="0"/>
          </a:p>
        </p:txBody>
      </p:sp>
      <p:pic>
        <p:nvPicPr>
          <p:cNvPr id="4" name="Picture 3" descr="test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5" t="22637" r="8782" b="13312"/>
          <a:stretch/>
        </p:blipFill>
        <p:spPr>
          <a:xfrm>
            <a:off x="181429" y="2326265"/>
            <a:ext cx="2870899" cy="2562360"/>
          </a:xfrm>
          <a:prstGeom prst="rect">
            <a:avLst/>
          </a:prstGeom>
        </p:spPr>
      </p:pic>
      <p:pic>
        <p:nvPicPr>
          <p:cNvPr id="5" name="Picture 4" descr="test13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t="15949" r="15263" b="18199"/>
          <a:stretch/>
        </p:blipFill>
        <p:spPr>
          <a:xfrm>
            <a:off x="3343100" y="2048390"/>
            <a:ext cx="2582735" cy="2634409"/>
          </a:xfrm>
          <a:prstGeom prst="rect">
            <a:avLst/>
          </a:prstGeom>
        </p:spPr>
      </p:pic>
      <p:pic>
        <p:nvPicPr>
          <p:cNvPr id="6" name="Picture 5" descr="test2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3" t="15948" r="9381" b="13055"/>
          <a:stretch/>
        </p:blipFill>
        <p:spPr>
          <a:xfrm>
            <a:off x="6304028" y="2048390"/>
            <a:ext cx="2839972" cy="28402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099129" y="29284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PCoA</a:t>
            </a:r>
            <a:r>
              <a:rPr lang="en-US" dirty="0" smtClean="0"/>
              <a:t> plot of Dinucleotide Frequencies in HS0A</a:t>
            </a:r>
            <a:endParaRPr lang="en-US" dirty="0"/>
          </a:p>
        </p:txBody>
      </p:sp>
      <p:pic>
        <p:nvPicPr>
          <p:cNvPr id="6" name="Content Placeholder 5" descr="dint_PCoaplot.pdf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6" b="13835"/>
          <a:stretch/>
        </p:blipFill>
        <p:spPr>
          <a:xfrm>
            <a:off x="1339186" y="1417638"/>
            <a:ext cx="6669255" cy="5100228"/>
          </a:xfrm>
          <a:ln>
            <a:solidFill>
              <a:schemeClr val="tx1"/>
            </a:solidFill>
          </a:ln>
        </p:spPr>
      </p:pic>
      <p:pic>
        <p:nvPicPr>
          <p:cNvPr id="7" name="Picture 6" descr="ScreePlot_dint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61" y="5305037"/>
            <a:ext cx="1549180" cy="121282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338133" y="3281255"/>
            <a:ext cx="77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30.9%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826932" y="1417638"/>
            <a:ext cx="77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15.0%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6564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PCoA</a:t>
            </a:r>
            <a:r>
              <a:rPr lang="en-US" dirty="0" smtClean="0"/>
              <a:t> plot of Dinucleotide Frequencies in HS0A</a:t>
            </a:r>
            <a:endParaRPr lang="en-US" dirty="0"/>
          </a:p>
        </p:txBody>
      </p:sp>
      <p:pic>
        <p:nvPicPr>
          <p:cNvPr id="7" name="Content Placeholder 6" descr="test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" b="12884"/>
          <a:stretch/>
        </p:blipFill>
        <p:spPr>
          <a:xfrm>
            <a:off x="1233347" y="1558767"/>
            <a:ext cx="7164429" cy="5144873"/>
          </a:xfrm>
        </p:spPr>
      </p:pic>
      <p:sp>
        <p:nvSpPr>
          <p:cNvPr id="8" name="Oval 7"/>
          <p:cNvSpPr/>
          <p:nvPr/>
        </p:nvSpPr>
        <p:spPr>
          <a:xfrm rot="19304383">
            <a:off x="4392295" y="4669299"/>
            <a:ext cx="1905091" cy="758569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81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lum bright="-2000" contrast="6000"/>
            <a:alphaModFix amt="97000"/>
          </a:blip>
          <a:srcRect l="66154" r="9969" b="46503"/>
          <a:stretch>
            <a:fillRect/>
          </a:stretch>
        </p:blipFill>
        <p:spPr>
          <a:xfrm rot="5400000">
            <a:off x="3724202" y="988909"/>
            <a:ext cx="7003194" cy="5025376"/>
          </a:xfrm>
          <a:prstGeom prst="rect">
            <a:avLst/>
          </a:prstGeom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3">
            <a:lum bright="-5000"/>
          </a:blip>
          <a:srcRect l="66154" r="9969" b="46503"/>
          <a:stretch>
            <a:fillRect/>
          </a:stretch>
        </p:blipFill>
        <p:spPr>
          <a:xfrm rot="5400000">
            <a:off x="-1148774" y="988909"/>
            <a:ext cx="7003194" cy="5025376"/>
          </a:xfrm>
          <a:prstGeom prst="rect">
            <a:avLst/>
          </a:prstGeom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3">
            <a:alphaModFix amt="81000"/>
            <a:lum bright="-14000"/>
          </a:blip>
          <a:srcRect l="12076" r="9969"/>
          <a:stretch>
            <a:fillRect/>
          </a:stretch>
        </p:blipFill>
        <p:spPr>
          <a:xfrm rot="5400000">
            <a:off x="1754791" y="1420208"/>
            <a:ext cx="5690861" cy="547511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47639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gene transect … 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the molecular biology producing the patterns?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Phage receptors – strong positive selection</a:t>
            </a:r>
          </a:p>
          <a:p>
            <a:r>
              <a:rPr lang="en-US" dirty="0" err="1" smtClean="0"/>
              <a:t>Integrons</a:t>
            </a:r>
            <a:endParaRPr lang="en-US" dirty="0" smtClean="0"/>
          </a:p>
        </p:txBody>
      </p:sp>
      <p:pic>
        <p:nvPicPr>
          <p:cNvPr id="6" name="Picture 5" descr="500px-Head-tail_phage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4888">
            <a:off x="5166862" y="2838454"/>
            <a:ext cx="3683203" cy="36832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Maltoporin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membrane protein</a:t>
            </a:r>
          </a:p>
          <a:p>
            <a:r>
              <a:rPr lang="en-US" dirty="0" err="1" smtClean="0"/>
              <a:t>lamda</a:t>
            </a:r>
            <a:r>
              <a:rPr lang="en-US" dirty="0" smtClean="0"/>
              <a:t> phage receptor</a:t>
            </a:r>
          </a:p>
          <a:p>
            <a:r>
              <a:rPr lang="en-US" dirty="0" smtClean="0"/>
              <a:t>found in HA0A, neither HA0B or HA0C have it</a:t>
            </a:r>
            <a:endParaRPr lang="en-US" dirty="0"/>
          </a:p>
        </p:txBody>
      </p:sp>
      <p:pic>
        <p:nvPicPr>
          <p:cNvPr id="4" name="Picture 3" descr="PDB_2mpr_EBI.jpg"/>
          <p:cNvPicPr>
            <a:picLocks noChangeAspect="1"/>
          </p:cNvPicPr>
          <p:nvPr/>
        </p:nvPicPr>
        <p:blipFill rotWithShape="1">
          <a:blip r:embed="rId3"/>
          <a:srcRect l="9048" r="13960"/>
          <a:stretch/>
        </p:blipFill>
        <p:spPr>
          <a:xfrm>
            <a:off x="5760801" y="2915652"/>
            <a:ext cx="3111056" cy="3030564"/>
          </a:xfrm>
          <a:prstGeom prst="rect">
            <a:avLst/>
          </a:prstGeom>
        </p:spPr>
      </p:pic>
      <p:pic>
        <p:nvPicPr>
          <p:cNvPr id="5" name="Picture 4" descr="Screen shot 2012-07-19 at 9.34.18 PM.png"/>
          <p:cNvPicPr>
            <a:picLocks noChangeAspect="1"/>
          </p:cNvPicPr>
          <p:nvPr/>
        </p:nvPicPr>
        <p:blipFill rotWithShape="1">
          <a:blip r:embed="rId4"/>
          <a:srcRect t="39434"/>
          <a:stretch/>
        </p:blipFill>
        <p:spPr>
          <a:xfrm>
            <a:off x="1563915" y="1491342"/>
            <a:ext cx="6019800" cy="975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</a:t>
            </a:r>
            <a:r>
              <a:rPr lang="en-US" dirty="0" err="1" smtClean="0"/>
              <a:t>integrons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Selfish genetic elements</a:t>
            </a:r>
          </a:p>
          <a:p>
            <a:pPr lvl="1"/>
            <a:r>
              <a:rPr lang="en-US" dirty="0" smtClean="0"/>
              <a:t>In circular form</a:t>
            </a:r>
          </a:p>
          <a:p>
            <a:pPr lvl="1"/>
            <a:r>
              <a:rPr lang="en-US" dirty="0" smtClean="0"/>
              <a:t>Integrated in the genome</a:t>
            </a:r>
          </a:p>
          <a:p>
            <a:pPr lvl="1"/>
            <a:r>
              <a:rPr lang="en-US" dirty="0" smtClean="0"/>
              <a:t>Carrying and expressing a variety of “useful” genes</a:t>
            </a:r>
          </a:p>
          <a:p>
            <a:r>
              <a:rPr lang="en-US" dirty="0" err="1" smtClean="0"/>
              <a:t>Integrases</a:t>
            </a:r>
            <a:r>
              <a:rPr lang="en-US" dirty="0" smtClean="0"/>
              <a:t> originate from phages</a:t>
            </a:r>
          </a:p>
          <a:p>
            <a:r>
              <a:rPr lang="en-US" dirty="0" smtClean="0"/>
              <a:t>Conserved recognition site to direct recombination</a:t>
            </a:r>
          </a:p>
          <a:p>
            <a:r>
              <a:rPr lang="en-US" dirty="0" smtClean="0"/>
              <a:t>Transmission via conjugation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gr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4000"/>
            <a:ext cx="3263900" cy="6350000"/>
          </a:xfrm>
          <a:prstGeom prst="rect">
            <a:avLst/>
          </a:prstGeom>
        </p:spPr>
      </p:pic>
      <p:sp>
        <p:nvSpPr>
          <p:cNvPr id="7" name="Text Placeholder 16"/>
          <p:cNvSpPr txBox="1">
            <a:spLocks/>
          </p:cNvSpPr>
          <p:nvPr/>
        </p:nvSpPr>
        <p:spPr>
          <a:xfrm>
            <a:off x="3882571" y="798285"/>
            <a:ext cx="4804229" cy="743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acquiring  gene cassettes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Inversion of the </a:t>
            </a:r>
            <a:r>
              <a:rPr lang="en-US" dirty="0" err="1" smtClean="0"/>
              <a:t>integrase</a:t>
            </a:r>
            <a:r>
              <a:rPr lang="en-US" dirty="0" smtClean="0"/>
              <a:t> neighborhood</a:t>
            </a:r>
            <a:endParaRPr lang="en-US" dirty="0"/>
          </a:p>
        </p:txBody>
      </p:sp>
      <p:pic>
        <p:nvPicPr>
          <p:cNvPr id="5" name="Picture 4" descr="Screen shot 2012-07-19 at 9.41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6627"/>
            <a:ext cx="9144000" cy="4774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Alignment A,B,C, </a:t>
            </a:r>
            <a:r>
              <a:rPr lang="en-US" i="1" dirty="0" smtClean="0"/>
              <a:t>V. </a:t>
            </a:r>
            <a:r>
              <a:rPr lang="en-US" i="1" dirty="0" err="1" smtClean="0"/>
              <a:t>splendidus</a:t>
            </a:r>
            <a:r>
              <a:rPr lang="en-US" i="1" dirty="0" smtClean="0"/>
              <a:t>, </a:t>
            </a:r>
            <a:r>
              <a:rPr lang="en-US" i="1" dirty="0" err="1" smtClean="0"/>
              <a:t>anguillarium</a:t>
            </a:r>
            <a:r>
              <a:rPr lang="en-US" i="1" dirty="0" smtClean="0"/>
              <a:t>, </a:t>
            </a:r>
            <a:r>
              <a:rPr lang="en-US" i="1" dirty="0" err="1" smtClean="0"/>
              <a:t>furnissii</a:t>
            </a:r>
            <a:endParaRPr lang="en-US" i="1" dirty="0"/>
          </a:p>
        </p:txBody>
      </p:sp>
      <p:pic>
        <p:nvPicPr>
          <p:cNvPr id="3" name="Picture 2" descr="Screen shot 2012-07-19 at 9.02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9898"/>
            <a:ext cx="9144000" cy="4361335"/>
          </a:xfrm>
          <a:prstGeom prst="rect">
            <a:avLst/>
          </a:prstGeom>
        </p:spPr>
      </p:pic>
      <p:pic>
        <p:nvPicPr>
          <p:cNvPr id="5" name="Picture 4" descr="Diguanylate_cycla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689" y="3999181"/>
            <a:ext cx="1397000" cy="1397000"/>
          </a:xfrm>
          <a:prstGeom prst="rect">
            <a:avLst/>
          </a:prstGeom>
        </p:spPr>
      </p:pic>
      <p:pic>
        <p:nvPicPr>
          <p:cNvPr id="9" name="Picture 8" descr="Vsplendidus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856" y="4043994"/>
            <a:ext cx="754144" cy="1045622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5612689" y="1800597"/>
            <a:ext cx="1506158" cy="1033889"/>
          </a:xfrm>
          <a:prstGeom prst="frame">
            <a:avLst>
              <a:gd name="adj1" fmla="val 661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diguanylate</a:t>
            </a:r>
            <a:r>
              <a:rPr lang="en-US" dirty="0" smtClean="0"/>
              <a:t> </a:t>
            </a:r>
            <a:r>
              <a:rPr lang="en-US" dirty="0" err="1" smtClean="0"/>
              <a:t>cyclase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sz="2000" dirty="0" smtClean="0"/>
              <a:t>2 </a:t>
            </a:r>
            <a:r>
              <a:rPr lang="en-US" sz="2000" dirty="0" err="1" smtClean="0"/>
              <a:t>Guanosine</a:t>
            </a:r>
            <a:r>
              <a:rPr lang="en-US" sz="2000" dirty="0" smtClean="0"/>
              <a:t> </a:t>
            </a:r>
            <a:r>
              <a:rPr lang="en-US" sz="2000" dirty="0" err="1" smtClean="0"/>
              <a:t>triphosphate</a:t>
            </a:r>
            <a:r>
              <a:rPr lang="en-US" sz="2000" dirty="0" smtClean="0"/>
              <a:t> ↔ 2 </a:t>
            </a:r>
            <a:r>
              <a:rPr lang="en-US" sz="2000" dirty="0" err="1" smtClean="0"/>
              <a:t>diphosphate</a:t>
            </a:r>
            <a:r>
              <a:rPr lang="en-US" sz="2000" dirty="0" smtClean="0"/>
              <a:t> + cyclic di-3',5'-guanylate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 (cyclic-</a:t>
            </a:r>
            <a:r>
              <a:rPr lang="en-US" sz="2000" dirty="0" err="1" smtClean="0"/>
              <a:t>di</a:t>
            </a:r>
            <a:r>
              <a:rPr lang="en-US" sz="2000" dirty="0" smtClean="0"/>
              <a:t>-GMP)</a:t>
            </a:r>
          </a:p>
          <a:p>
            <a:r>
              <a:rPr lang="en-US" sz="2800" dirty="0" smtClean="0"/>
              <a:t>a bacterial second messenger </a:t>
            </a:r>
          </a:p>
          <a:p>
            <a:pPr lvl="1">
              <a:buNone/>
            </a:pPr>
            <a:r>
              <a:rPr lang="en-US" dirty="0" smtClean="0"/>
              <a:t>involved in…</a:t>
            </a:r>
            <a:endParaRPr lang="en-US" dirty="0"/>
          </a:p>
        </p:txBody>
      </p:sp>
      <p:pic>
        <p:nvPicPr>
          <p:cNvPr id="6" name="Picture 5" descr="800px-Cyclic-di-gmp_wiki_jypx3_0912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28" y="6356"/>
            <a:ext cx="3079610" cy="1666839"/>
          </a:xfrm>
          <a:prstGeom prst="rect">
            <a:avLst/>
          </a:prstGeom>
        </p:spPr>
      </p:pic>
      <p:pic>
        <p:nvPicPr>
          <p:cNvPr id="7" name="Picture 6" descr="8e566e08b31a3caf76d3911f59e299a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95" y="3839603"/>
            <a:ext cx="7245478" cy="2734056"/>
          </a:xfrm>
          <a:prstGeom prst="rect">
            <a:avLst/>
          </a:prstGeom>
        </p:spPr>
      </p:pic>
      <p:pic>
        <p:nvPicPr>
          <p:cNvPr id="9" name="Picture 8" descr="Vsplendidus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6142" y="4664066"/>
            <a:ext cx="1117698" cy="154969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5657671"/>
            <a:ext cx="14014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http://tts.imtranslator.net/LgOh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2" name="Picture 11" descr="800px-Cyclic-di-gmp_wiki_jypx3_0912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333" y="4664065"/>
            <a:ext cx="809195" cy="437977"/>
          </a:xfrm>
          <a:prstGeom prst="rect">
            <a:avLst/>
          </a:prstGeom>
        </p:spPr>
      </p:pic>
      <p:pic>
        <p:nvPicPr>
          <p:cNvPr id="13" name="Picture 12" descr="800px-Cyclic-di-gmp_wiki_jypx3_0912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629" y="4445077"/>
            <a:ext cx="809195" cy="437977"/>
          </a:xfrm>
          <a:prstGeom prst="rect">
            <a:avLst/>
          </a:prstGeom>
        </p:spPr>
      </p:pic>
      <p:pic>
        <p:nvPicPr>
          <p:cNvPr id="14" name="Picture 13" descr="800px-Cyclic-di-gmp_wiki_jypx3_0912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227" y="4664066"/>
            <a:ext cx="809195" cy="43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586</Words>
  <Application>Microsoft Macintosh PowerPoint</Application>
  <PresentationFormat>On-screen Show (4:3)</PresentationFormat>
  <Paragraphs>204</Paragraphs>
  <Slides>35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Vibrio genome analysis</vt:lpstr>
      <vt:lpstr>General protocol</vt:lpstr>
      <vt:lpstr>Quality of data</vt:lpstr>
      <vt:lpstr>General genomic features</vt:lpstr>
      <vt:lpstr>PowerPoint Presentation</vt:lpstr>
      <vt:lpstr>Vibrio core genome analysis</vt:lpstr>
      <vt:lpstr>Core genus genome</vt:lpstr>
      <vt:lpstr>PowerPoint Presentation</vt:lpstr>
      <vt:lpstr>PowerPoint Presentation</vt:lpstr>
      <vt:lpstr>PowerPoint Presentation</vt:lpstr>
      <vt:lpstr>PowerPoint Presentation</vt:lpstr>
      <vt:lpstr>Genome similarity to V. Splendidus</vt:lpstr>
      <vt:lpstr>How does HS0A compare to …</vt:lpstr>
      <vt:lpstr>How does HS0A compare to …</vt:lpstr>
      <vt:lpstr>PowerPoint Presentation</vt:lpstr>
      <vt:lpstr>PowerPoint Presentation</vt:lpstr>
      <vt:lpstr>Metabolic Comparison using KEGG</vt:lpstr>
      <vt:lpstr>PowerPoint Presentation</vt:lpstr>
      <vt:lpstr>PowerPoint Presentation</vt:lpstr>
      <vt:lpstr>PowerPoint Presentation</vt:lpstr>
      <vt:lpstr>Looking for homology</vt:lpstr>
      <vt:lpstr>Is homology reflected in the DNA signatures?</vt:lpstr>
      <vt:lpstr>Is homology reflected in the DNA signatures?</vt:lpstr>
      <vt:lpstr>PCoA plot of Codon Usage in HS0A</vt:lpstr>
      <vt:lpstr>PCoA plot of Codon Usage in HS0A</vt:lpstr>
      <vt:lpstr>PCoA plot of Dinucleotide Frequencies in HS0A</vt:lpstr>
      <vt:lpstr>PCoA plot of Dinucleotide Frequencies in HS0A</vt:lpstr>
      <vt:lpstr>A gene transect … ?</vt:lpstr>
      <vt:lpstr>And the molecular biology producing the patterns?</vt:lpstr>
      <vt:lpstr>Maltoporin</vt:lpstr>
      <vt:lpstr>What are integrons?</vt:lpstr>
      <vt:lpstr>PowerPoint Presentation</vt:lpstr>
      <vt:lpstr>Inversion of the integrase neighborhood</vt:lpstr>
      <vt:lpstr>Alignment A,B,C, V. splendidus, anguillarium, furnissii</vt:lpstr>
      <vt:lpstr>diguanylate cyclase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Vibrio genome analysis</dc:title>
  <dc:creator>rentex inc</dc:creator>
  <cp:lastModifiedBy>Veronica Brand</cp:lastModifiedBy>
  <cp:revision>20</cp:revision>
  <dcterms:created xsi:type="dcterms:W3CDTF">2012-07-20T08:14:40Z</dcterms:created>
  <dcterms:modified xsi:type="dcterms:W3CDTF">2012-08-10T18:09:38Z</dcterms:modified>
</cp:coreProperties>
</file>