
<file path=[Content_Types].xml><?xml version="1.0" encoding="utf-8"?>
<Types xmlns="http://schemas.openxmlformats.org/package/2006/content-types">
  <Override PartName="/ppt/slideLayouts/slideLayout4.xml" ContentType="application/vnd.openxmlformats-officedocument.presentationml.slideLayout+xml"/>
  <Default Extension="jpeg" ContentType="image/jpeg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8" r:id="rId3"/>
    <p:sldId id="261" r:id="rId4"/>
    <p:sldId id="263" r:id="rId5"/>
    <p:sldId id="262" r:id="rId6"/>
    <p:sldId id="260" r:id="rId7"/>
    <p:sldId id="257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6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86CE-CDAF-654B-A970-ABECD7628CA8}" type="datetimeFigureOut">
              <a:rPr lang="en-US" smtClean="0"/>
              <a:pPr/>
              <a:t>7/19/12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4AE0-5946-0245-BAED-1DE5C0E297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86CE-CDAF-654B-A970-ABECD7628CA8}" type="datetimeFigureOut">
              <a:rPr lang="en-US" smtClean="0"/>
              <a:pPr/>
              <a:t>7/19/12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4AE0-5946-0245-BAED-1DE5C0E297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86CE-CDAF-654B-A970-ABECD7628CA8}" type="datetimeFigureOut">
              <a:rPr lang="en-US" smtClean="0"/>
              <a:pPr/>
              <a:t>7/19/12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4AE0-5946-0245-BAED-1DE5C0E297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86CE-CDAF-654B-A970-ABECD7628CA8}" type="datetimeFigureOut">
              <a:rPr lang="en-US" smtClean="0"/>
              <a:pPr/>
              <a:t>7/19/12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4AE0-5946-0245-BAED-1DE5C0E297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86CE-CDAF-654B-A970-ABECD7628CA8}" type="datetimeFigureOut">
              <a:rPr lang="en-US" smtClean="0"/>
              <a:pPr/>
              <a:t>7/19/12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4AE0-5946-0245-BAED-1DE5C0E297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86CE-CDAF-654B-A970-ABECD7628CA8}" type="datetimeFigureOut">
              <a:rPr lang="en-US" smtClean="0"/>
              <a:pPr/>
              <a:t>7/19/12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4AE0-5946-0245-BAED-1DE5C0E297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86CE-CDAF-654B-A970-ABECD7628CA8}" type="datetimeFigureOut">
              <a:rPr lang="en-US" smtClean="0"/>
              <a:pPr/>
              <a:t>7/19/12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4AE0-5946-0245-BAED-1DE5C0E297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86CE-CDAF-654B-A970-ABECD7628CA8}" type="datetimeFigureOut">
              <a:rPr lang="en-US" smtClean="0"/>
              <a:pPr/>
              <a:t>7/19/12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4AE0-5946-0245-BAED-1DE5C0E297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86CE-CDAF-654B-A970-ABECD7628CA8}" type="datetimeFigureOut">
              <a:rPr lang="en-US" smtClean="0"/>
              <a:pPr/>
              <a:t>7/19/12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4AE0-5946-0245-BAED-1DE5C0E297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86CE-CDAF-654B-A970-ABECD7628CA8}" type="datetimeFigureOut">
              <a:rPr lang="en-US" smtClean="0"/>
              <a:pPr/>
              <a:t>7/19/12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4AE0-5946-0245-BAED-1DE5C0E297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86CE-CDAF-654B-A970-ABECD7628CA8}" type="datetimeFigureOut">
              <a:rPr lang="en-US" smtClean="0"/>
              <a:pPr/>
              <a:t>7/19/12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4AE0-5946-0245-BAED-1DE5C0E297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086CE-CDAF-654B-A970-ABECD7628CA8}" type="datetimeFigureOut">
              <a:rPr lang="en-US" smtClean="0"/>
              <a:pPr/>
              <a:t>7/19/12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84AE0-5946-0245-BAED-1DE5C0E297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5466" y="379945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Purple Non-Sulfur Bacteria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1860" y="4971846"/>
            <a:ext cx="6400800" cy="1752600"/>
          </a:xfrm>
        </p:spPr>
        <p:txBody>
          <a:bodyPr/>
          <a:lstStyle/>
          <a:p>
            <a:r>
              <a:rPr lang="en-US" dirty="0" smtClean="0"/>
              <a:t>Christina </a:t>
            </a:r>
            <a:r>
              <a:rPr lang="en-US" dirty="0" err="1" smtClean="0"/>
              <a:t>Machak</a:t>
            </a:r>
            <a:endParaRPr lang="en-US" dirty="0" smtClean="0"/>
          </a:p>
          <a:p>
            <a:r>
              <a:rPr lang="en-US" dirty="0" smtClean="0"/>
              <a:t>HMC 2012</a:t>
            </a:r>
            <a:endParaRPr lang="en-US" dirty="0"/>
          </a:p>
        </p:txBody>
      </p:sp>
      <p:pic>
        <p:nvPicPr>
          <p:cNvPr id="4" name="Picture 3" descr="Screen shot 2012-07-19 at 9.43.40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897" y="2047415"/>
            <a:ext cx="2513508" cy="2076376"/>
          </a:xfrm>
          <a:prstGeom prst="rect">
            <a:avLst/>
          </a:prstGeom>
        </p:spPr>
      </p:pic>
      <p:sp>
        <p:nvSpPr>
          <p:cNvPr id="5" name="&quot;No&quot; Symbol 4"/>
          <p:cNvSpPr/>
          <p:nvPr/>
        </p:nvSpPr>
        <p:spPr>
          <a:xfrm>
            <a:off x="2778886" y="1519779"/>
            <a:ext cx="3679853" cy="3224102"/>
          </a:xfrm>
          <a:prstGeom prst="noSmoking">
            <a:avLst/>
          </a:prstGeom>
          <a:solidFill>
            <a:schemeClr val="bg2">
              <a:lumMod val="75000"/>
              <a:alpha val="28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160" y="855225"/>
            <a:ext cx="8229600" cy="4470496"/>
          </a:xfrm>
        </p:spPr>
        <p:txBody>
          <a:bodyPr>
            <a:normAutofit/>
          </a:bodyPr>
          <a:lstStyle/>
          <a:p>
            <a:r>
              <a:rPr lang="en-US" dirty="0" smtClean="0"/>
              <a:t>Originally named “non-sulfur” because it was thought that they could not use sulfide as electron donor</a:t>
            </a:r>
          </a:p>
          <a:p>
            <a:r>
              <a:rPr lang="en-US" dirty="0" smtClean="0"/>
              <a:t>Can tolerate small concentrations of sulfur, but much lower than green and purple sulfur bacteria. High Concentrations of H</a:t>
            </a:r>
            <a:r>
              <a:rPr lang="en-US" baseline="-25000" dirty="0" smtClean="0"/>
              <a:t>2</a:t>
            </a:r>
            <a:r>
              <a:rPr lang="en-US" dirty="0" smtClean="0"/>
              <a:t>S are toxic</a:t>
            </a:r>
          </a:p>
          <a:p>
            <a:r>
              <a:rPr lang="en-US" dirty="0" smtClean="0"/>
              <a:t>Primarily anaerobes, but can carry out respiration in low O</a:t>
            </a:r>
            <a:r>
              <a:rPr lang="en-US" baseline="-25000" dirty="0" smtClean="0"/>
              <a:t>2</a:t>
            </a:r>
            <a:r>
              <a:rPr lang="en-US" dirty="0" smtClean="0"/>
              <a:t> concentrations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66285" y="5325721"/>
            <a:ext cx="68810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Therefore they occupy a specific niche….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667371" y="184666"/>
            <a:ext cx="7797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Where are PNS found?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2-07-17 at 8.10.26 PM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1392" r="-11392"/>
          <a:stretch>
            <a:fillRect/>
          </a:stretch>
        </p:blipFill>
        <p:spPr>
          <a:xfrm>
            <a:off x="-233961" y="254937"/>
            <a:ext cx="9895717" cy="5442263"/>
          </a:xfrm>
        </p:spPr>
      </p:pic>
      <p:sp>
        <p:nvSpPr>
          <p:cNvPr id="11" name="Oval 10"/>
          <p:cNvSpPr/>
          <p:nvPr/>
        </p:nvSpPr>
        <p:spPr>
          <a:xfrm>
            <a:off x="601616" y="2239120"/>
            <a:ext cx="2083372" cy="1058291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77523" y="5900931"/>
            <a:ext cx="78400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Purple non-sulfur bacteria grow in where they have access to sunlight and are not in contact with oxygen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50138"/>
            <a:ext cx="56852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Variety in metabolism…</a:t>
            </a:r>
            <a:endParaRPr lang="en-US" sz="4400" dirty="0"/>
          </a:p>
        </p:txBody>
      </p:sp>
      <p:pic>
        <p:nvPicPr>
          <p:cNvPr id="5" name="Picture 4" descr="Pictur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580" y="2631994"/>
            <a:ext cx="1813748" cy="16996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7225" y="2073274"/>
            <a:ext cx="2812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Photo-auto-</a:t>
            </a:r>
            <a:r>
              <a:rPr lang="en-US" dirty="0" err="1" smtClean="0"/>
              <a:t>trophic</a:t>
            </a:r>
            <a:r>
              <a:rPr lang="en-US" dirty="0" smtClean="0"/>
              <a:t> growth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57225" y="4331645"/>
            <a:ext cx="2812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+H</a:t>
            </a:r>
            <a:r>
              <a:rPr lang="en-US" baseline="-25000" dirty="0" smtClean="0"/>
              <a:t>2                             </a:t>
            </a:r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+H</a:t>
            </a:r>
            <a:r>
              <a:rPr lang="en-US" baseline="-25000" dirty="0" smtClean="0"/>
              <a:t>2</a:t>
            </a:r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8" name="Picture 7" descr="Picture 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59" y="2442606"/>
            <a:ext cx="696421" cy="812058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4074305" y="1019579"/>
            <a:ext cx="4924315" cy="1596045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26620" y="1426943"/>
            <a:ext cx="4572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Most PNS can use fermentation or respiration to grow in the dark. </a:t>
            </a:r>
          </a:p>
        </p:txBody>
      </p:sp>
      <p:pic>
        <p:nvPicPr>
          <p:cNvPr id="12" name="Picture 11" descr="Picture 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4301" y="4331645"/>
            <a:ext cx="746835" cy="870844"/>
          </a:xfrm>
          <a:prstGeom prst="rect">
            <a:avLst/>
          </a:prstGeom>
        </p:spPr>
      </p:pic>
      <p:pic>
        <p:nvPicPr>
          <p:cNvPr id="13" name="Picture 12" descr="Pictur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318" y="4700977"/>
            <a:ext cx="1687666" cy="1581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164301" y="3822598"/>
            <a:ext cx="3142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Photo-hetero-</a:t>
            </a:r>
            <a:r>
              <a:rPr lang="en-US" dirty="0" err="1" smtClean="0"/>
              <a:t>trophic</a:t>
            </a:r>
            <a:r>
              <a:rPr lang="en-US" dirty="0" smtClean="0"/>
              <a:t> growth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963191" y="5831082"/>
            <a:ext cx="1231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Fatty Acids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788193" y="4700977"/>
            <a:ext cx="1210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Sugars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788193" y="5662628"/>
            <a:ext cx="1023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Amino Acids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21982"/>
            <a:ext cx="8069641" cy="9878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Day 1: Samples from the mats were filtered and the filters were placed on enrichment plates.</a:t>
            </a:r>
            <a:endParaRPr lang="en-US" dirty="0"/>
          </a:p>
        </p:txBody>
      </p:sp>
      <p:pic>
        <p:nvPicPr>
          <p:cNvPr id="5" name="Picture 4" descr="Picture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27" y="2296918"/>
            <a:ext cx="3537732" cy="2080036"/>
          </a:xfrm>
          <a:prstGeom prst="rect">
            <a:avLst/>
          </a:prstGeom>
        </p:spPr>
      </p:pic>
      <p:pic>
        <p:nvPicPr>
          <p:cNvPr id="8" name="Picture 7" descr="Picture 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130" y="2711539"/>
            <a:ext cx="1845801" cy="1470488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3192542" y="3032162"/>
            <a:ext cx="1684634" cy="129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Picture 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2833" y="3464566"/>
            <a:ext cx="2615873" cy="1434921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5795633" y="2754118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7199" y="5188104"/>
            <a:ext cx="8251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Day 7: re-streak colonies</a:t>
            </a:r>
            <a:endParaRPr lang="en-US" sz="4400" dirty="0"/>
          </a:p>
        </p:txBody>
      </p:sp>
      <p:sp>
        <p:nvSpPr>
          <p:cNvPr id="14" name="TextBox 13"/>
          <p:cNvSpPr txBox="1"/>
          <p:nvPr/>
        </p:nvSpPr>
        <p:spPr>
          <a:xfrm>
            <a:off x="7026789" y="2756680"/>
            <a:ext cx="211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NH</a:t>
            </a:r>
            <a:r>
              <a:rPr lang="en-US" sz="4000" baseline="-25000" dirty="0" smtClean="0"/>
              <a:t>4</a:t>
            </a:r>
            <a:r>
              <a:rPr lang="en-US" sz="4000" baseline="30000" dirty="0" smtClean="0"/>
              <a:t>+</a:t>
            </a:r>
            <a:endParaRPr lang="en-US" sz="4000" dirty="0"/>
          </a:p>
        </p:txBody>
      </p:sp>
      <p:sp>
        <p:nvSpPr>
          <p:cNvPr id="16" name="Oval 15"/>
          <p:cNvSpPr/>
          <p:nvPr/>
        </p:nvSpPr>
        <p:spPr>
          <a:xfrm>
            <a:off x="6710033" y="2711539"/>
            <a:ext cx="1816807" cy="9569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>
            <a:stCxn id="16" idx="1"/>
            <a:endCxn id="16" idx="5"/>
          </p:cNvCxnSpPr>
          <p:nvPr/>
        </p:nvCxnSpPr>
        <p:spPr>
          <a:xfrm rot="16200000" flipH="1">
            <a:off x="7280092" y="2547690"/>
            <a:ext cx="676687" cy="128467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974276" y="5957545"/>
            <a:ext cx="4001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 NITROGEN SOURCE!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Day 14: Results</a:t>
            </a:r>
            <a:endParaRPr lang="en-US" dirty="0"/>
          </a:p>
        </p:txBody>
      </p:sp>
      <p:pic>
        <p:nvPicPr>
          <p:cNvPr id="5" name="Content Placeholder 4" descr="Screen shot 2012-07-18 at 9.34.46 AM.png"/>
          <p:cNvPicPr>
            <a:picLocks noGrp="1" noChangeAspect="1"/>
          </p:cNvPicPr>
          <p:nvPr>
            <p:ph idx="1"/>
          </p:nvPr>
        </p:nvPicPr>
        <p:blipFill>
          <a:blip r:embed="rId2"/>
          <a:srcRect l="-34168" r="-34168"/>
          <a:stretch>
            <a:fillRect/>
          </a:stretch>
        </p:blipFill>
        <p:spPr>
          <a:xfrm>
            <a:off x="-1166930" y="1823735"/>
            <a:ext cx="6853061" cy="3768920"/>
          </a:xfrm>
        </p:spPr>
      </p:pic>
      <p:pic>
        <p:nvPicPr>
          <p:cNvPr id="6" name="Picture 5" descr="Screen shot 2012-07-18 at 9.35.32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479" y="1823735"/>
            <a:ext cx="4428365" cy="38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2-07-17 at 8.04.36 PM.png"/>
          <p:cNvPicPr>
            <a:picLocks noGrp="1" noChangeAspect="1"/>
          </p:cNvPicPr>
          <p:nvPr>
            <p:ph idx="1"/>
          </p:nvPr>
        </p:nvPicPr>
        <p:blipFill>
          <a:blip r:embed="rId2"/>
          <a:srcRect l="-7628" r="-7628"/>
          <a:stretch>
            <a:fillRect/>
          </a:stretch>
        </p:blipFill>
        <p:spPr>
          <a:xfrm>
            <a:off x="-634308" y="523677"/>
            <a:ext cx="9778308" cy="5377693"/>
          </a:xfrm>
        </p:spPr>
      </p:pic>
      <p:sp>
        <p:nvSpPr>
          <p:cNvPr id="3" name="TextBox 2"/>
          <p:cNvSpPr txBox="1"/>
          <p:nvPr/>
        </p:nvSpPr>
        <p:spPr>
          <a:xfrm>
            <a:off x="233257" y="60132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Carotenoid</a:t>
            </a:r>
            <a:r>
              <a:rPr lang="en-US" sz="1600" dirty="0" smtClean="0"/>
              <a:t> pigments and </a:t>
            </a:r>
            <a:r>
              <a:rPr lang="en-US" sz="1600" dirty="0" err="1" smtClean="0"/>
              <a:t>bacteriochlorophylls</a:t>
            </a:r>
            <a:r>
              <a:rPr lang="en-US" sz="1600" dirty="0" smtClean="0"/>
              <a:t> give phototrophic purple bacteria their color.</a:t>
            </a:r>
            <a:endParaRPr lang="en-US" sz="1600" dirty="0"/>
          </a:p>
        </p:txBody>
      </p:sp>
      <p:pic>
        <p:nvPicPr>
          <p:cNvPr id="5" name="Picture 4" descr="Screen shot 2012-07-19 at 8.55.29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242" y="3100506"/>
            <a:ext cx="3623252" cy="1713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2-07-19 at 10.29.35 AM.png"/>
          <p:cNvPicPr>
            <a:picLocks noGrp="1" noChangeAspect="1"/>
          </p:cNvPicPr>
          <p:nvPr>
            <p:ph idx="1"/>
          </p:nvPr>
        </p:nvPicPr>
        <p:blipFill>
          <a:blip r:embed="rId2"/>
          <a:srcRect l="-48564" r="-48564"/>
          <a:stretch>
            <a:fillRect/>
          </a:stretch>
        </p:blipFill>
        <p:spPr>
          <a:xfrm>
            <a:off x="-1978729" y="260533"/>
            <a:ext cx="11335389" cy="6234027"/>
          </a:xfrm>
        </p:spPr>
      </p:pic>
      <p:sp>
        <p:nvSpPr>
          <p:cNvPr id="5" name="TextBox 4"/>
          <p:cNvSpPr txBox="1"/>
          <p:nvPr/>
        </p:nvSpPr>
        <p:spPr>
          <a:xfrm>
            <a:off x="5481388" y="6494560"/>
            <a:ext cx="3186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From: Stomp et al., 2007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1566</TotalTime>
  <Words>191</Words>
  <Application>Microsoft Macintosh PowerPoint</Application>
  <PresentationFormat>On-screen Show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Purple Non-Sulfur Bacteria</vt:lpstr>
      <vt:lpstr>Slide 2</vt:lpstr>
      <vt:lpstr>Slide 3</vt:lpstr>
      <vt:lpstr>Slide 4</vt:lpstr>
      <vt:lpstr>Day 1: Samples from the mats were filtered and the filters were placed on enrichment plates.</vt:lpstr>
      <vt:lpstr>Day 14: Results</vt:lpstr>
      <vt:lpstr>Slide 7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Purple Non-Sulfur Bacteria</dc:title>
  <dc:creator>rentex inc</dc:creator>
  <cp:lastModifiedBy>rentex inc</cp:lastModifiedBy>
  <cp:revision>14</cp:revision>
  <dcterms:created xsi:type="dcterms:W3CDTF">2012-07-19T17:32:52Z</dcterms:created>
  <dcterms:modified xsi:type="dcterms:W3CDTF">2012-07-19T17:33:21Z</dcterms:modified>
</cp:coreProperties>
</file>