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f" ContentType="image/tiff"/>
  <Default Extension="emf" ContentType="image/x-emf"/>
  <Default Extension="JPG" ContentType="image/jpeg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12" r:id="rId1"/>
  </p:sldMasterIdLst>
  <p:notesMasterIdLst>
    <p:notesMasterId r:id="rId8"/>
  </p:notesMasterIdLst>
  <p:sldIdLst>
    <p:sldId id="265" r:id="rId2"/>
    <p:sldId id="282" r:id="rId3"/>
    <p:sldId id="283" r:id="rId4"/>
    <p:sldId id="284" r:id="rId5"/>
    <p:sldId id="288" r:id="rId6"/>
    <p:sldId id="286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BF1F"/>
    <a:srgbClr val="51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1784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7CE9E1-A810-D849-9A57-ECAC1347C8C5}" type="datetimeFigureOut">
              <a:rPr lang="en-US" smtClean="0"/>
              <a:t>19.07.13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7FF436-180E-A147-AE55-FDD1F274CA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7471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7FF436-180E-A147-AE55-FDD1F274CA7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2789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HRP (after hybridization)</a:t>
            </a:r>
            <a:r>
              <a:rPr lang="en-US" baseline="0" dirty="0" smtClean="0"/>
              <a:t> </a:t>
            </a:r>
            <a:r>
              <a:rPr lang="en-US" dirty="0" smtClean="0"/>
              <a:t>catalyzes</a:t>
            </a:r>
            <a:r>
              <a:rPr lang="en-US" baseline="0" dirty="0" smtClean="0"/>
              <a:t> the deposition of a large number of fluorescently labeled </a:t>
            </a:r>
            <a:r>
              <a:rPr lang="en-US" baseline="0" dirty="0" err="1" smtClean="0"/>
              <a:t>tyramides</a:t>
            </a:r>
            <a:r>
              <a:rPr lang="en-US" baseline="0" dirty="0" smtClean="0"/>
              <a:t> by binding them covalently to cellular proteins </a:t>
            </a:r>
            <a:r>
              <a:rPr lang="en-US" baseline="0" dirty="0" smtClean="0">
                <a:sym typeface="Wingdings"/>
              </a:rPr>
              <a:t> greatly enhanced signal intensity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7FF436-180E-A147-AE55-FDD1F274CA7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0144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≈ 105 microbial cells per mL sea water</a:t>
            </a:r>
          </a:p>
          <a:p>
            <a:r>
              <a:rPr lang="en-US" dirty="0" smtClean="0"/>
              <a:t>≈ 104 Gamma-</a:t>
            </a:r>
            <a:r>
              <a:rPr lang="en-US" dirty="0" err="1" smtClean="0"/>
              <a:t>Protebacteria</a:t>
            </a:r>
            <a:r>
              <a:rPr lang="en-US" dirty="0" smtClean="0"/>
              <a:t> per mL sea water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7FF436-180E-A147-AE55-FDD1F274CA7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0144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7FF436-180E-A147-AE55-FDD1F274CA7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0144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7FF436-180E-A147-AE55-FDD1F274CA7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014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de-DE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C8A2-C63C-49A4-89E9-2E4420D2ECA8}" type="datetimeFigureOut">
              <a:rPr lang="en-US" smtClean="0"/>
              <a:t>19.07.13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C8A2-C63C-49A4-89E9-2E4420D2ECA8}" type="datetimeFigureOut">
              <a:rPr lang="en-US" smtClean="0"/>
              <a:t>19.07.13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7E049-B585-4EE6-96C0-EEB30EAA14F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de-DE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C8A2-C63C-49A4-89E9-2E4420D2ECA8}" type="datetimeFigureOut">
              <a:rPr lang="en-US" smtClean="0"/>
              <a:t>19.07.13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7E049-B585-4EE6-96C0-EEB30EAA14F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C8A2-C63C-49A4-89E9-2E4420D2ECA8}" type="datetimeFigureOut">
              <a:rPr lang="en-US" smtClean="0"/>
              <a:t>19.07.13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7E049-B585-4EE6-96C0-EEB30EAA14F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C8A2-C63C-49A4-89E9-2E4420D2ECA8}" type="datetimeFigureOut">
              <a:rPr lang="en-US" smtClean="0"/>
              <a:t>19.07.13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7E049-B585-4EE6-96C0-EEB30EAA14FD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C8A2-C63C-49A4-89E9-2E4420D2ECA8}" type="datetimeFigureOut">
              <a:rPr lang="en-US" smtClean="0"/>
              <a:t>19.07.13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7E049-B585-4EE6-96C0-EEB30EAA14F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C8A2-C63C-49A4-89E9-2E4420D2ECA8}" type="datetimeFigureOut">
              <a:rPr lang="en-US" smtClean="0"/>
              <a:t>19.07.13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7E049-B585-4EE6-96C0-EEB30EAA14F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de-DE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C8A2-C63C-49A4-89E9-2E4420D2ECA8}" type="datetimeFigureOut">
              <a:rPr lang="en-US" smtClean="0"/>
              <a:t>19.07.13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e-DE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C8A2-C63C-49A4-89E9-2E4420D2ECA8}" type="datetimeFigureOut">
              <a:rPr lang="en-US" smtClean="0"/>
              <a:t>19.07.13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7E049-B585-4EE6-96C0-EEB30EAA14F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C8A2-C63C-49A4-89E9-2E4420D2ECA8}" type="datetimeFigureOut">
              <a:rPr lang="en-US" smtClean="0"/>
              <a:t>19.07.13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7E049-B585-4EE6-96C0-EEB30EAA14F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de-DE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C8A2-C63C-49A4-89E9-2E4420D2ECA8}" type="datetimeFigureOut">
              <a:rPr lang="en-US" smtClean="0"/>
              <a:t>19.07.13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7E049-B585-4EE6-96C0-EEB30EAA14F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1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D85AC8A2-C63C-49A4-89E9-2E4420D2ECA8}" type="datetimeFigureOut">
              <a:rPr lang="en-US" smtClean="0"/>
              <a:t>19.07.13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74C7E049-B585-4EE6-96C0-EEB30EAA14FD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13" r:id="rId1"/>
    <p:sldLayoutId id="2147484014" r:id="rId2"/>
    <p:sldLayoutId id="2147484015" r:id="rId3"/>
    <p:sldLayoutId id="2147484016" r:id="rId4"/>
    <p:sldLayoutId id="2147484017" r:id="rId5"/>
    <p:sldLayoutId id="2147484018" r:id="rId6"/>
    <p:sldLayoutId id="2147484019" r:id="rId7"/>
    <p:sldLayoutId id="2147484020" r:id="rId8"/>
    <p:sldLayoutId id="2147484021" r:id="rId9"/>
    <p:sldLayoutId id="2147484022" r:id="rId10"/>
    <p:sldLayoutId id="214748402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tiff"/><Relationship Id="rId3" Type="http://schemas.openxmlformats.org/officeDocument/2006/relationships/image" Target="../media/image6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4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4" Type="http://schemas.openxmlformats.org/officeDocument/2006/relationships/image" Target="../media/image10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4" Type="http://schemas.openxmlformats.org/officeDocument/2006/relationships/image" Target="../media/image12.JPG"/><Relationship Id="rId5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195756"/>
            <a:ext cx="7899400" cy="17526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ndale Mono"/>
                <a:cs typeface="Andale Mono"/>
              </a:rPr>
              <a:t>CARD-FISH</a:t>
            </a:r>
          </a:p>
          <a:p>
            <a:r>
              <a:rPr lang="en-US" sz="1800" dirty="0" smtClean="0">
                <a:latin typeface="Andale Mono"/>
                <a:cs typeface="Andale Mono"/>
              </a:rPr>
              <a:t>Catalyzed Reporter Deposition </a:t>
            </a:r>
            <a:endParaRPr lang="en-US" sz="1800" dirty="0" smtClean="0">
              <a:latin typeface="Andale Mono"/>
              <a:cs typeface="Andale Mono"/>
            </a:endParaRPr>
          </a:p>
          <a:p>
            <a:r>
              <a:rPr lang="en-US" sz="1800" dirty="0" smtClean="0">
                <a:latin typeface="Andale Mono"/>
                <a:cs typeface="Andale Mono"/>
              </a:rPr>
              <a:t>Fluorescence In</a:t>
            </a:r>
            <a:r>
              <a:rPr lang="en-US" sz="1800" dirty="0" smtClean="0">
                <a:latin typeface="Andale Mono"/>
                <a:cs typeface="Andale Mono"/>
              </a:rPr>
              <a:t>-Situ </a:t>
            </a:r>
            <a:r>
              <a:rPr lang="en-US" sz="1800" dirty="0" smtClean="0">
                <a:latin typeface="Andale Mono"/>
                <a:cs typeface="Andale Mono"/>
              </a:rPr>
              <a:t>Hybridization</a:t>
            </a:r>
            <a:endParaRPr lang="en-US" sz="1800" dirty="0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685800" y="3257665"/>
            <a:ext cx="3949700" cy="1771535"/>
          </a:xfrm>
        </p:spPr>
        <p:txBody>
          <a:bodyPr/>
          <a:lstStyle/>
          <a:p>
            <a:r>
              <a:rPr lang="en-US" sz="20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onsolas"/>
                <a:cs typeface="Consolas"/>
              </a:rPr>
              <a:t>Chiharu Ishii</a:t>
            </a:r>
            <a:br>
              <a:rPr lang="en-US" sz="20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onsolas"/>
                <a:cs typeface="Consolas"/>
              </a:rPr>
            </a:br>
            <a:r>
              <a:rPr lang="en-US" sz="20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onsolas"/>
                <a:cs typeface="Consolas"/>
              </a:rPr>
              <a:t>Stefan Braun</a:t>
            </a:r>
            <a:br>
              <a:rPr lang="en-US" sz="20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onsolas"/>
                <a:cs typeface="Consolas"/>
              </a:rPr>
            </a:br>
            <a:r>
              <a:rPr lang="en-US" sz="20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onsolas"/>
                <a:cs typeface="Consolas"/>
              </a:rPr>
              <a:t>Hopkins Microbiology Course</a:t>
            </a:r>
            <a:br>
              <a:rPr lang="en-US" sz="20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onsolas"/>
                <a:cs typeface="Consolas"/>
              </a:rPr>
            </a:br>
            <a:r>
              <a:rPr lang="en-US" sz="20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onsolas"/>
                <a:cs typeface="Consolas"/>
              </a:rPr>
              <a:t>18-July-2013</a:t>
            </a:r>
            <a:r>
              <a:rPr lang="en-US" sz="2000" dirty="0">
                <a:solidFill>
                  <a:schemeClr val="accent1">
                    <a:lumMod val="60000"/>
                    <a:lumOff val="40000"/>
                  </a:schemeClr>
                </a:solidFill>
                <a:latin typeface="Consolas"/>
                <a:cs typeface="Consolas"/>
              </a:rPr>
              <a:t/>
            </a:r>
            <a:br>
              <a:rPr lang="en-US" sz="2000" dirty="0">
                <a:solidFill>
                  <a:schemeClr val="accent1">
                    <a:lumMod val="60000"/>
                    <a:lumOff val="40000"/>
                  </a:schemeClr>
                </a:solidFill>
                <a:latin typeface="Consolas"/>
                <a:cs typeface="Consolas"/>
              </a:rPr>
            </a:br>
            <a:endParaRPr lang="en-US" sz="2000" dirty="0">
              <a:solidFill>
                <a:schemeClr val="accent1">
                  <a:lumMod val="60000"/>
                  <a:lumOff val="40000"/>
                </a:schemeClr>
              </a:solidFill>
              <a:latin typeface="Consolas"/>
              <a:cs typeface="Consola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5974" y="3721100"/>
            <a:ext cx="1953925" cy="173366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509102" y="5759564"/>
            <a:ext cx="227498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Courtesy of </a:t>
            </a:r>
            <a:r>
              <a:rPr lang="en-US" sz="1200" dirty="0" err="1" smtClean="0"/>
              <a:t>Annelie</a:t>
            </a:r>
            <a:r>
              <a:rPr lang="en-US" sz="1200" dirty="0" smtClean="0"/>
              <a:t> </a:t>
            </a:r>
            <a:r>
              <a:rPr lang="en-US" sz="1200" dirty="0" err="1" smtClean="0"/>
              <a:t>Pernthaler</a:t>
            </a:r>
            <a:endParaRPr lang="en-US" sz="1200" dirty="0"/>
          </a:p>
        </p:txBody>
      </p:sp>
      <p:sp>
        <p:nvSpPr>
          <p:cNvPr id="6" name="TextBox 5"/>
          <p:cNvSpPr txBox="1"/>
          <p:nvPr/>
        </p:nvSpPr>
        <p:spPr>
          <a:xfrm>
            <a:off x="2908301" y="5450582"/>
            <a:ext cx="59308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dirty="0" smtClean="0"/>
              <a:t>AOM-consortium from sediments off the coast of Monterey Bay</a:t>
            </a:r>
            <a:endParaRPr lang="en-US" sz="16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3399" y="3721100"/>
            <a:ext cx="1799085" cy="1733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06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0535" y="1954839"/>
            <a:ext cx="5662930" cy="404495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715135" y="2323210"/>
            <a:ext cx="285686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>
                <a:solidFill>
                  <a:schemeClr val="bg1"/>
                </a:solidFill>
              </a:rPr>
              <a:t>Enzyme Horseradish peroxidase (HRP)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Catalyzed reporter deposition (CARD)</a:t>
            </a:r>
            <a:br>
              <a:rPr lang="en-US" sz="2800" dirty="0" smtClean="0"/>
            </a:br>
            <a:r>
              <a:rPr lang="en-US" sz="2800" dirty="0" smtClean="0"/>
              <a:t>Fluorescence in-situ hybridization (FISH)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063682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HRP-labeled probes</a:t>
            </a:r>
            <a:endParaRPr lang="en-US" sz="2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29344724"/>
              </p:ext>
            </p:extLst>
          </p:nvPr>
        </p:nvGraphicFramePr>
        <p:xfrm>
          <a:off x="457200" y="1600200"/>
          <a:ext cx="55626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1300"/>
                <a:gridCol w="27813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Probe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Target group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GAM42a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Gamma-</a:t>
                      </a:r>
                      <a:r>
                        <a:rPr lang="en-US" dirty="0" err="1" smtClean="0"/>
                        <a:t>Proteobacteria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VIB572a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Genus </a:t>
                      </a:r>
                      <a:r>
                        <a:rPr lang="en-US" i="1" dirty="0" smtClean="0"/>
                        <a:t>Vibrio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NON338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Non-binding</a:t>
                      </a:r>
                      <a:r>
                        <a:rPr lang="en-US" baseline="0" dirty="0" smtClean="0"/>
                        <a:t> control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457200" y="36322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/>
              <a:t>General fluorescent dye for DNA</a:t>
            </a:r>
            <a:endParaRPr lang="en-US" sz="2800" dirty="0"/>
          </a:p>
        </p:txBody>
      </p:sp>
      <p:graphicFrame>
        <p:nvGraphicFramePr>
          <p:cNvPr id="6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57736100"/>
              </p:ext>
            </p:extLst>
          </p:nvPr>
        </p:nvGraphicFramePr>
        <p:xfrm>
          <a:off x="457200" y="4556760"/>
          <a:ext cx="55626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1300"/>
                <a:gridCol w="27813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Probe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Target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DAPI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All cells (nucleic acid)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Picture 6" descr="gam_0004.tif"/>
          <p:cNvPicPr>
            <a:picLocks noChangeAspect="1"/>
          </p:cNvPicPr>
          <p:nvPr/>
        </p:nvPicPr>
        <p:blipFill>
          <a:blip r:embed="rId2">
            <a:alphaModFix/>
            <a:lum bright="-5000"/>
          </a:blip>
          <a:stretch>
            <a:fillRect/>
          </a:stretch>
        </p:blipFill>
        <p:spPr>
          <a:xfrm>
            <a:off x="5817626" y="784860"/>
            <a:ext cx="2749592" cy="2070100"/>
          </a:xfrm>
          <a:prstGeom prst="rect">
            <a:avLst/>
          </a:prstGeom>
        </p:spPr>
      </p:pic>
      <p:pic>
        <p:nvPicPr>
          <p:cNvPr id="10" name="Picture 9" descr="dapi_eub_100x0001.t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17866" y="3736340"/>
            <a:ext cx="2749352" cy="207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7709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Results</a:t>
            </a:r>
            <a:endParaRPr lang="en-US" sz="280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200" y="1828800"/>
            <a:ext cx="3314700" cy="12827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200" y="3238500"/>
            <a:ext cx="6324600" cy="27432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4330700" y="1707634"/>
            <a:ext cx="46474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 smtClean="0"/>
          </a:p>
          <a:p>
            <a:r>
              <a:rPr lang="en-US" dirty="0" smtClean="0"/>
              <a:t>30-40 % of Gamma-</a:t>
            </a:r>
            <a:r>
              <a:rPr lang="en-US" dirty="0" err="1" smtClean="0"/>
              <a:t>Proteobacteria</a:t>
            </a:r>
            <a:r>
              <a:rPr lang="en-US" dirty="0" smtClean="0"/>
              <a:t> is </a:t>
            </a:r>
            <a:r>
              <a:rPr lang="en-US" i="1" dirty="0" smtClean="0"/>
              <a:t>Vibrio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44844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Results</a:t>
            </a:r>
            <a:endParaRPr 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200" y="1651000"/>
            <a:ext cx="2540000" cy="13081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200" y="3429000"/>
            <a:ext cx="6324600" cy="27432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451732" y="1651000"/>
            <a:ext cx="296176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4 anemones pooled</a:t>
            </a:r>
          </a:p>
          <a:p>
            <a:pPr algn="r"/>
            <a:r>
              <a:rPr lang="en-US" sz="1600" dirty="0" smtClean="0"/>
              <a:t>≈ 10</a:t>
            </a:r>
            <a:r>
              <a:rPr lang="en-US" sz="1600" baseline="30000" dirty="0" smtClean="0"/>
              <a:t>6</a:t>
            </a:r>
            <a:r>
              <a:rPr lang="en-US" sz="1600" dirty="0" smtClean="0"/>
              <a:t> cells on first cotton swap</a:t>
            </a:r>
            <a:endParaRPr lang="en-US" sz="1600" dirty="0"/>
          </a:p>
        </p:txBody>
      </p:sp>
      <p:sp>
        <p:nvSpPr>
          <p:cNvPr id="17" name="TextBox 16"/>
          <p:cNvSpPr txBox="1"/>
          <p:nvPr/>
        </p:nvSpPr>
        <p:spPr>
          <a:xfrm>
            <a:off x="3451732" y="2463800"/>
            <a:ext cx="50318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Note: </a:t>
            </a:r>
            <a:r>
              <a:rPr lang="en-US" sz="1600" dirty="0" err="1" smtClean="0"/>
              <a:t>Vibs</a:t>
            </a:r>
            <a:r>
              <a:rPr lang="en-US" sz="1600" dirty="0" smtClean="0"/>
              <a:t> were present, but in low amount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703411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Juicy_cy3_000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" y="0"/>
            <a:ext cx="4533900" cy="3413760"/>
          </a:xfrm>
          <a:prstGeom prst="rect">
            <a:avLst/>
          </a:prstGeom>
        </p:spPr>
      </p:pic>
      <p:pic>
        <p:nvPicPr>
          <p:cNvPr id="13" name="Picture 12" descr="Juicy_dapi_0004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0100" y="0"/>
            <a:ext cx="4533900" cy="3413760"/>
          </a:xfrm>
          <a:prstGeom prst="rect">
            <a:avLst/>
          </a:prstGeom>
        </p:spPr>
      </p:pic>
      <p:pic>
        <p:nvPicPr>
          <p:cNvPr id="14" name="Picture 13" descr="Juicy_composite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3150" y="3439160"/>
            <a:ext cx="4533900" cy="3413761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025900" y="88900"/>
            <a:ext cx="543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cy3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8356600" y="89932"/>
            <a:ext cx="723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DAPI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5778500" y="3465592"/>
            <a:ext cx="9287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overlay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3035300" y="2616200"/>
            <a:ext cx="7430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 smtClean="0"/>
              <a:t>Vibrios</a:t>
            </a:r>
            <a:endParaRPr lang="en-US" sz="1400" dirty="0"/>
          </a:p>
        </p:txBody>
      </p:sp>
      <p:sp>
        <p:nvSpPr>
          <p:cNvPr id="21" name="TextBox 20"/>
          <p:cNvSpPr txBox="1"/>
          <p:nvPr/>
        </p:nvSpPr>
        <p:spPr>
          <a:xfrm>
            <a:off x="7416800" y="2197100"/>
            <a:ext cx="10228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 smtClean="0"/>
              <a:t>Symbionts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6878650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ustom 1">
      <a:dk1>
        <a:srgbClr val="000000"/>
      </a:dk1>
      <a:lt1>
        <a:srgbClr val="FFFFFF"/>
      </a:lt1>
      <a:dk2>
        <a:srgbClr val="59480D"/>
      </a:dk2>
      <a:lt2>
        <a:srgbClr val="D28E11"/>
      </a:lt2>
      <a:accent1>
        <a:srgbClr val="6B4A0B"/>
      </a:accent1>
      <a:accent2>
        <a:srgbClr val="59070E"/>
      </a:accent2>
      <a:accent3>
        <a:srgbClr val="908342"/>
      </a:accent3>
      <a:accent4>
        <a:srgbClr val="423E5C"/>
      </a:accent4>
      <a:accent5>
        <a:srgbClr val="641345"/>
      </a:accent5>
      <a:accent6>
        <a:srgbClr val="748A2F"/>
      </a:accent6>
      <a:hlink>
        <a:srgbClr val="DD7E0E"/>
      </a:hlink>
      <a:folHlink>
        <a:srgbClr val="7F6F6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1484</TotalTime>
  <Words>160</Words>
  <Application>Microsoft Macintosh PowerPoint</Application>
  <PresentationFormat>On-screen Show (4:3)</PresentationFormat>
  <Paragraphs>42</Paragraphs>
  <Slides>6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Clarity</vt:lpstr>
      <vt:lpstr>Chiharu Ishii Stefan Braun Hopkins Microbiology Course 18-July-2013 </vt:lpstr>
      <vt:lpstr>Catalyzed reporter deposition (CARD) Fluorescence in-situ hybridization (FISH)</vt:lpstr>
      <vt:lpstr>HRP-labeled probes</vt:lpstr>
      <vt:lpstr>Results</vt:lpstr>
      <vt:lpstr>Results</vt:lpstr>
      <vt:lpstr>PowerPoint Presentation</vt:lpstr>
    </vt:vector>
  </TitlesOfParts>
  <Company>Aarhus Universitet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Stefan Braun</dc:title>
  <dc:creator>Inst Allation</dc:creator>
  <cp:lastModifiedBy>Inst Allation</cp:lastModifiedBy>
  <cp:revision>206</cp:revision>
  <dcterms:created xsi:type="dcterms:W3CDTF">2013-04-26T11:55:12Z</dcterms:created>
  <dcterms:modified xsi:type="dcterms:W3CDTF">2013-07-18T22:46:11Z</dcterms:modified>
</cp:coreProperties>
</file>