
<file path=[Content_Types].xml><?xml version="1.0" encoding="utf-8"?>
<Types xmlns="http://schemas.openxmlformats.org/package/2006/content-types">
  <Override PartName="/ppt/slides/slide18.xml" ContentType="application/vnd.openxmlformats-officedocument.presentationml.slide+xml"/>
  <Override PartName="/ppt/notesSlides/notesSlide4.xml" ContentType="application/vnd.openxmlformats-officedocument.presentationml.notes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Override PartName="/ppt/notesSlides/notesSlide9.xml" ContentType="application/vnd.openxmlformats-officedocument.presentationml.notesSlide+xml"/>
  <Override PartName="/ppt/notesSlides/notesSlide16.xml" ContentType="application/vnd.openxmlformats-officedocument.presentationml.notesSlide+xml"/>
  <Default Extension="rels" ContentType="application/vnd.openxmlformats-package.relationships+xml"/>
  <Override PartName="/ppt/slides/slide10.xml" ContentType="application/vnd.openxmlformats-officedocument.presentationml.slide+xml"/>
  <Override PartName="/ppt/slideLayouts/slideLayout5.xml" ContentType="application/vnd.openxmlformats-officedocument.presentationml.slideLayout+xml"/>
  <Override PartName="/ppt/notesMasters/notesMaster1.xml" ContentType="application/vnd.openxmlformats-officedocument.presentationml.notesMaster+xml"/>
  <Override PartName="/ppt/slides/slide1.xml" ContentType="application/vnd.openxmlformats-officedocument.presentationml.slide+xml"/>
  <Default Extension="jpeg" ContentType="image/jpeg"/>
  <Override PartName="/ppt/notesSlides/notesSlide12.xml" ContentType="application/vnd.openxmlformats-officedocument.presentationml.notesSlide+xml"/>
  <Override PartName="/docProps/app.xml" ContentType="application/vnd.openxmlformats-officedocument.extended-properties+xml"/>
  <Override PartName="/ppt/theme/theme2.xml" ContentType="application/vnd.openxmlformats-officedocument.theme+xml"/>
  <Override PartName="/ppt/slideLayouts/slideLayout1.xml" ContentType="application/vnd.openxmlformats-officedocument.presentationml.slideLayout+xml"/>
  <Override PartName="/ppt/slides/slide22.xml" ContentType="application/vnd.openxmlformats-officedocument.presentationml.slide+xml"/>
  <Override PartName="/ppt/notesSlides/notesSlide24.xml" ContentType="application/vnd.openxmlformats-officedocument.presentationml.notesSlide+xml"/>
  <Default Extension="xml" ContentType="application/xml"/>
  <Override PartName="/ppt/slides/slide19.xml" ContentType="application/vnd.openxmlformats-officedocument.presentationml.slide+xml"/>
  <Override PartName="/ppt/notesSlides/notesSlide5.xml" ContentType="application/vnd.openxmlformats-officedocument.presentationml.notesSlide+xml"/>
  <Override PartName="/ppt/tableStyles.xml" ContentType="application/vnd.openxmlformats-officedocument.presentationml.tableStyles+xml"/>
  <Override PartName="/ppt/notesSlides/notesSlide20.xml" ContentType="application/vnd.openxmlformats-officedocument.presentationml.notesSlide+xml"/>
  <Override PartName="/ppt/slides/slide15.xml" ContentType="application/vnd.openxmlformats-officedocument.presentationml.slide+xml"/>
  <Override PartName="/ppt/notesSlides/notesSlide1.xml" ContentType="application/vnd.openxmlformats-officedocument.presentationml.notesSlide+xml"/>
  <Override PartName="/ppt/notesSlides/notesSlide17.xml" ContentType="application/vnd.openxmlformats-officedocument.presentationml.notesSlide+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notesSlides/notesSlide13.xml" ContentType="application/vnd.openxmlformats-officedocument.presentationml.notesSlide+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slides/slide23.xml" ContentType="application/vnd.openxmlformats-officedocument.presentationml.slide+xml"/>
  <Override PartName="/ppt/notesSlides/notesSlide6.xml" ContentType="application/vnd.openxmlformats-officedocument.presentationml.notesSlide+xml"/>
  <Override PartName="/ppt/notesSlides/notesSlide21.xml" ContentType="application/vnd.openxmlformats-officedocument.presentationml.notesSlide+xml"/>
  <Override PartName="/ppt/slides/slide16.xml" ContentType="application/vnd.openxmlformats-officedocument.presentationml.slide+xml"/>
  <Override PartName="/ppt/notesSlides/notesSlide2.xml" ContentType="application/vnd.openxmlformats-officedocument.presentationml.notesSlide+xml"/>
  <Override PartName="/ppt/notesSlides/notesSlide18.xml" ContentType="application/vnd.openxmlformats-officedocument.presentationml.notes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notesSlides/notesSlide14.xml" ContentType="application/vnd.openxmlformats-officedocument.presentationml.notesSlide+xml"/>
  <Override PartName="/ppt/slides/slide3.xml" ContentType="application/vnd.openxmlformats-officedocument.presentationml.slide+xml"/>
  <Override PartName="/ppt/slideLayouts/slideLayout3.xml" ContentType="application/vnd.openxmlformats-officedocument.presentationml.slideLayout+xml"/>
  <Override PartName="/ppt/slides/slide24.xml" ContentType="application/vnd.openxmlformats-officedocument.presentationml.slide+xml"/>
  <Override PartName="/ppt/slides/slide20.xml" ContentType="application/vnd.openxmlformats-officedocument.presentationml.slide+xml"/>
  <Override PartName="/ppt/notesSlides/notesSlide7.xml" ContentType="application/vnd.openxmlformats-officedocument.presentationml.notesSlide+xml"/>
  <Override PartName="/ppt/notesSlides/notesSlide22.xml" ContentType="application/vnd.openxmlformats-officedocument.presentationml.notesSlide+xml"/>
  <Override PartName="/ppt/slides/slide17.xml" ContentType="application/vnd.openxmlformats-officedocument.presentationml.slide+xml"/>
  <Override PartName="/ppt/notesSlides/notesSlide3.xml" ContentType="application/vnd.openxmlformats-officedocument.presentationml.notesSlide+xml"/>
  <Override PartName="/ppt/notesSlides/notesSlide10.xml" ContentType="application/vnd.openxmlformats-officedocument.presentationml.notesSlide+xml"/>
  <Override PartName="/ppt/slides/slide8.xml" ContentType="application/vnd.openxmlformats-officedocument.presentationml.slide+xml"/>
  <Override PartName="/ppt/notesSlides/notesSlide19.xml" ContentType="application/vnd.openxmlformats-officedocument.presentationml.notes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notesSlides/notesSlide8.xml" ContentType="application/vnd.openxmlformats-officedocument.presentationml.notesSlide+xml"/>
  <Override PartName="/ppt/notesSlides/notesSlide15.xml" ContentType="application/vnd.openxmlformats-officedocument.presentationml.notesSlide+xml"/>
  <Override PartName="/ppt/notesSlides/notesSlide11.xml" ContentType="application/vnd.openxmlformats-officedocument.presentationml.notesSlide+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Override PartName="/ppt/notesSlides/notesSlide23.xml" ContentType="application/vnd.openxmlformats-officedocument.presentationml.notes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trictFirstAndLastChars="0" saveSubsetFonts="1" autoCompressPictures="0">
  <p:sldMasterIdLst>
    <p:sldMasterId id="2147483648" r:id="rId1"/>
  </p:sldMasterIdLst>
  <p:notesMasterIdLst>
    <p:notesMasterId r:id="rId26"/>
  </p:notesMasterIdLst>
  <p:sldIdLst>
    <p:sldId id="370" r:id="rId2"/>
    <p:sldId id="397" r:id="rId3"/>
    <p:sldId id="394" r:id="rId4"/>
    <p:sldId id="399" r:id="rId5"/>
    <p:sldId id="398" r:id="rId6"/>
    <p:sldId id="396" r:id="rId7"/>
    <p:sldId id="374" r:id="rId8"/>
    <p:sldId id="377" r:id="rId9"/>
    <p:sldId id="378" r:id="rId10"/>
    <p:sldId id="379" r:id="rId11"/>
    <p:sldId id="380" r:id="rId12"/>
    <p:sldId id="381" r:id="rId13"/>
    <p:sldId id="382" r:id="rId14"/>
    <p:sldId id="383" r:id="rId15"/>
    <p:sldId id="384" r:id="rId16"/>
    <p:sldId id="395" r:id="rId17"/>
    <p:sldId id="386" r:id="rId18"/>
    <p:sldId id="387" r:id="rId19"/>
    <p:sldId id="388" r:id="rId20"/>
    <p:sldId id="389" r:id="rId21"/>
    <p:sldId id="390" r:id="rId22"/>
    <p:sldId id="392" r:id="rId23"/>
    <p:sldId id="393" r:id="rId24"/>
    <p:sldId id="369" r:id="rId25"/>
  </p:sldIdLst>
  <p:sldSz cx="9144000" cy="6858000" type="screen4x3"/>
  <p:notesSz cx="9144000" cy="6858000"/>
  <p:defaultTextStyle>
    <a:defPPr>
      <a:defRPr lang="en-US"/>
    </a:defPPr>
    <a:lvl1pPr algn="l" rtl="0" eaLnBrk="0" fontAlgn="base" hangingPunct="0">
      <a:spcBef>
        <a:spcPct val="0"/>
      </a:spcBef>
      <a:spcAft>
        <a:spcPct val="0"/>
      </a:spcAft>
      <a:defRPr sz="1400" b="1" kern="1200">
        <a:solidFill>
          <a:schemeClr val="tx1"/>
        </a:solidFill>
        <a:latin typeface="Times New Roman" pitchFamily="1" charset="0"/>
        <a:ea typeface="+mn-ea"/>
        <a:cs typeface="+mn-cs"/>
      </a:defRPr>
    </a:lvl1pPr>
    <a:lvl2pPr marL="457200" algn="l" rtl="0" eaLnBrk="0" fontAlgn="base" hangingPunct="0">
      <a:spcBef>
        <a:spcPct val="0"/>
      </a:spcBef>
      <a:spcAft>
        <a:spcPct val="0"/>
      </a:spcAft>
      <a:defRPr sz="1400" b="1" kern="1200">
        <a:solidFill>
          <a:schemeClr val="tx1"/>
        </a:solidFill>
        <a:latin typeface="Times New Roman" pitchFamily="1" charset="0"/>
        <a:ea typeface="+mn-ea"/>
        <a:cs typeface="+mn-cs"/>
      </a:defRPr>
    </a:lvl2pPr>
    <a:lvl3pPr marL="914400" algn="l" rtl="0" eaLnBrk="0" fontAlgn="base" hangingPunct="0">
      <a:spcBef>
        <a:spcPct val="0"/>
      </a:spcBef>
      <a:spcAft>
        <a:spcPct val="0"/>
      </a:spcAft>
      <a:defRPr sz="1400" b="1" kern="1200">
        <a:solidFill>
          <a:schemeClr val="tx1"/>
        </a:solidFill>
        <a:latin typeface="Times New Roman" pitchFamily="1" charset="0"/>
        <a:ea typeface="+mn-ea"/>
        <a:cs typeface="+mn-cs"/>
      </a:defRPr>
    </a:lvl3pPr>
    <a:lvl4pPr marL="1371600" algn="l" rtl="0" eaLnBrk="0" fontAlgn="base" hangingPunct="0">
      <a:spcBef>
        <a:spcPct val="0"/>
      </a:spcBef>
      <a:spcAft>
        <a:spcPct val="0"/>
      </a:spcAft>
      <a:defRPr sz="1400" b="1" kern="1200">
        <a:solidFill>
          <a:schemeClr val="tx1"/>
        </a:solidFill>
        <a:latin typeface="Times New Roman" pitchFamily="1" charset="0"/>
        <a:ea typeface="+mn-ea"/>
        <a:cs typeface="+mn-cs"/>
      </a:defRPr>
    </a:lvl4pPr>
    <a:lvl5pPr marL="1828800" algn="l" rtl="0" eaLnBrk="0" fontAlgn="base" hangingPunct="0">
      <a:spcBef>
        <a:spcPct val="0"/>
      </a:spcBef>
      <a:spcAft>
        <a:spcPct val="0"/>
      </a:spcAft>
      <a:defRPr sz="1400" b="1" kern="1200">
        <a:solidFill>
          <a:schemeClr val="tx1"/>
        </a:solidFill>
        <a:latin typeface="Times New Roman" pitchFamily="1" charset="0"/>
        <a:ea typeface="+mn-ea"/>
        <a:cs typeface="+mn-cs"/>
      </a:defRPr>
    </a:lvl5pPr>
    <a:lvl6pPr marL="2286000" algn="l" defTabSz="457200" rtl="0" eaLnBrk="1" latinLnBrk="0" hangingPunct="1">
      <a:defRPr sz="1400" b="1" kern="1200">
        <a:solidFill>
          <a:schemeClr val="tx1"/>
        </a:solidFill>
        <a:latin typeface="Times New Roman" pitchFamily="1" charset="0"/>
        <a:ea typeface="+mn-ea"/>
        <a:cs typeface="+mn-cs"/>
      </a:defRPr>
    </a:lvl6pPr>
    <a:lvl7pPr marL="2743200" algn="l" defTabSz="457200" rtl="0" eaLnBrk="1" latinLnBrk="0" hangingPunct="1">
      <a:defRPr sz="1400" b="1" kern="1200">
        <a:solidFill>
          <a:schemeClr val="tx1"/>
        </a:solidFill>
        <a:latin typeface="Times New Roman" pitchFamily="1" charset="0"/>
        <a:ea typeface="+mn-ea"/>
        <a:cs typeface="+mn-cs"/>
      </a:defRPr>
    </a:lvl7pPr>
    <a:lvl8pPr marL="3200400" algn="l" defTabSz="457200" rtl="0" eaLnBrk="1" latinLnBrk="0" hangingPunct="1">
      <a:defRPr sz="1400" b="1" kern="1200">
        <a:solidFill>
          <a:schemeClr val="tx1"/>
        </a:solidFill>
        <a:latin typeface="Times New Roman" pitchFamily="1" charset="0"/>
        <a:ea typeface="+mn-ea"/>
        <a:cs typeface="+mn-cs"/>
      </a:defRPr>
    </a:lvl8pPr>
    <a:lvl9pPr marL="3657600" algn="l" defTabSz="457200" rtl="0" eaLnBrk="1" latinLnBrk="0" hangingPunct="1">
      <a:defRPr sz="1400" b="1" kern="1200">
        <a:solidFill>
          <a:schemeClr val="tx1"/>
        </a:solidFill>
        <a:latin typeface="Times New Roman" pitchFamily="1"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FFFFFF"/>
    <a:srgbClr val="EEEEEE"/>
    <a:srgbClr val="000000"/>
    <a:srgbClr val="009900"/>
    <a:srgbClr val="66FF66"/>
    <a:srgbClr val="969696"/>
    <a:srgbClr val="FFFF66"/>
    <a:srgbClr val="CCFFCC"/>
    <a:srgbClr val="FFCC99"/>
    <a:srgbClr val="FF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ferSingleView="1">
    <p:restoredLeft sz="32787"/>
    <p:restoredTop sz="90929"/>
  </p:normalViewPr>
  <p:slideViewPr>
    <p:cSldViewPr showGuides="1">
      <p:cViewPr>
        <p:scale>
          <a:sx n="105" d="100"/>
          <a:sy n="105" d="100"/>
        </p:scale>
        <p:origin x="-712"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printerSettings" Target="printerSettings/printerSettings1.bin"/><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vl1pPr>
          </a:lstStyle>
          <a:p>
            <a:endParaRPr lang="en-US"/>
          </a:p>
        </p:txBody>
      </p:sp>
      <p:sp>
        <p:nvSpPr>
          <p:cNvPr id="97283" name="Rectangle 3"/>
          <p:cNvSpPr>
            <a:spLocks noGrp="1" noChangeArrowheads="1"/>
          </p:cNvSpPr>
          <p:nvPr>
            <p:ph type="dt" idx="1"/>
          </p:nvPr>
        </p:nvSpPr>
        <p:spPr bwMode="auto">
          <a:xfrm>
            <a:off x="518160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vl1pPr>
          </a:lstStyle>
          <a:p>
            <a:endParaRPr lang="en-US"/>
          </a:p>
        </p:txBody>
      </p:sp>
      <p:sp>
        <p:nvSpPr>
          <p:cNvPr id="97284" name="Rectangle 4"/>
          <p:cNvSpPr>
            <a:spLocks noGrp="1" noRot="1" noChangeAspect="1" noChangeArrowheads="1" noTextEdit="1"/>
          </p:cNvSpPr>
          <p:nvPr>
            <p:ph type="sldImg" idx="2"/>
          </p:nvPr>
        </p:nvSpPr>
        <p:spPr bwMode="auto">
          <a:xfrm>
            <a:off x="2844800" y="533400"/>
            <a:ext cx="3454400" cy="2590800"/>
          </a:xfrm>
          <a:prstGeom prst="rect">
            <a:avLst/>
          </a:prstGeom>
          <a:noFill/>
          <a:ln w="9525">
            <a:solidFill>
              <a:srgbClr val="000000"/>
            </a:solidFill>
            <a:miter lim="800000"/>
            <a:headEnd/>
            <a:tailEnd/>
          </a:ln>
          <a:effectLst/>
        </p:spPr>
      </p:sp>
      <p:sp>
        <p:nvSpPr>
          <p:cNvPr id="97285" name="Rectangle 5"/>
          <p:cNvSpPr>
            <a:spLocks noGrp="1" noChangeArrowheads="1"/>
          </p:cNvSpPr>
          <p:nvPr>
            <p:ph type="body" sz="quarter" idx="3"/>
          </p:nvPr>
        </p:nvSpPr>
        <p:spPr bwMode="auto">
          <a:xfrm>
            <a:off x="1219200" y="3276600"/>
            <a:ext cx="6705600" cy="304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7286" name="Rectangle 6"/>
          <p:cNvSpPr>
            <a:spLocks noGrp="1" noChangeArrowheads="1"/>
          </p:cNvSpPr>
          <p:nvPr>
            <p:ph type="ftr" sz="quarter" idx="4"/>
          </p:nvPr>
        </p:nvSpPr>
        <p:spPr bwMode="auto">
          <a:xfrm>
            <a:off x="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vl1pPr>
          </a:lstStyle>
          <a:p>
            <a:endParaRPr lang="en-US"/>
          </a:p>
        </p:txBody>
      </p:sp>
      <p:sp>
        <p:nvSpPr>
          <p:cNvPr id="97287" name="Rectangle 7"/>
          <p:cNvSpPr>
            <a:spLocks noGrp="1" noChangeArrowheads="1"/>
          </p:cNvSpPr>
          <p:nvPr>
            <p:ph type="sldNum" sz="quarter" idx="5"/>
          </p:nvPr>
        </p:nvSpPr>
        <p:spPr bwMode="auto">
          <a:xfrm>
            <a:off x="518160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vl1pPr>
          </a:lstStyle>
          <a:p>
            <a:fld id="{8006DE47-7E99-F74B-BFF3-F38CEDA00DD3}" type="slidenum">
              <a:rPr lang="en-US"/>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mn-cs"/>
      </a:defRPr>
    </a:lvl3pPr>
    <a:lvl4pPr marL="1371600" algn="l"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mn-cs"/>
      </a:defRPr>
    </a:lvl4pPr>
    <a:lvl5pPr marL="1828800" algn="l"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687B7BB-C5F1-9643-86CD-BBE01306F3E9}" type="slidenum">
              <a:rPr lang="en-US"/>
              <a:pPr/>
              <a:t>1</a:t>
            </a:fld>
            <a:endParaRPr lang="en-US"/>
          </a:p>
        </p:txBody>
      </p:sp>
      <p:sp>
        <p:nvSpPr>
          <p:cNvPr id="48435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8435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6A07B63-7967-024D-B9AA-6270AE100955}" type="slidenum">
              <a:rPr lang="en-US"/>
              <a:pPr/>
              <a:t>2</a:t>
            </a:fld>
            <a:endParaRPr lang="en-US"/>
          </a:p>
        </p:txBody>
      </p:sp>
      <p:sp>
        <p:nvSpPr>
          <p:cNvPr id="49459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9459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1E2E7A-0FDF-1245-BF91-D00B85967528}" type="slidenum">
              <a:rPr lang="en-US"/>
              <a:pPr/>
              <a:t>3</a:t>
            </a:fld>
            <a:endParaRPr lang="en-US"/>
          </a:p>
        </p:txBody>
      </p:sp>
      <p:sp>
        <p:nvSpPr>
          <p:cNvPr id="73011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73011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1E2E7A-0FDF-1245-BF91-D00B85967528}" type="slidenum">
              <a:rPr lang="en-US"/>
              <a:pPr/>
              <a:t>4</a:t>
            </a:fld>
            <a:endParaRPr lang="en-US"/>
          </a:p>
        </p:txBody>
      </p:sp>
      <p:sp>
        <p:nvSpPr>
          <p:cNvPr id="73011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73011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1E2E7A-0FDF-1245-BF91-D00B85967528}" type="slidenum">
              <a:rPr lang="en-US"/>
              <a:pPr/>
              <a:t>5</a:t>
            </a:fld>
            <a:endParaRPr lang="en-US"/>
          </a:p>
        </p:txBody>
      </p:sp>
      <p:sp>
        <p:nvSpPr>
          <p:cNvPr id="73011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73011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1E2E7A-0FDF-1245-BF91-D00B85967528}" type="slidenum">
              <a:rPr lang="en-US"/>
              <a:pPr/>
              <a:t>6</a:t>
            </a:fld>
            <a:endParaRPr lang="en-US"/>
          </a:p>
        </p:txBody>
      </p:sp>
      <p:sp>
        <p:nvSpPr>
          <p:cNvPr id="73011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73011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C47BAC5-51A6-BF49-92CE-3B4498D537B4}" type="slidenum">
              <a:rPr lang="en-US"/>
              <a:pPr/>
              <a:t>7</a:t>
            </a:fld>
            <a:endParaRPr lang="en-US"/>
          </a:p>
        </p:txBody>
      </p:sp>
      <p:sp>
        <p:nvSpPr>
          <p:cNvPr id="49254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9254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213BC85-498A-4944-82AA-7DCACC4E4DF2}" type="slidenum">
              <a:rPr lang="en-US"/>
              <a:pPr/>
              <a:t>8</a:t>
            </a:fld>
            <a:endParaRPr lang="en-US"/>
          </a:p>
        </p:txBody>
      </p:sp>
      <p:sp>
        <p:nvSpPr>
          <p:cNvPr id="49869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9869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B074BC4-3F6A-3A40-9DC9-CF124F2F58F4}" type="slidenum">
              <a:rPr lang="en-US"/>
              <a:pPr/>
              <a:t>9</a:t>
            </a:fld>
            <a:endParaRPr lang="en-US"/>
          </a:p>
        </p:txBody>
      </p:sp>
      <p:sp>
        <p:nvSpPr>
          <p:cNvPr id="500738"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00739"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3598180-BA4D-5E4D-97DB-D59123F1B718}" type="slidenum">
              <a:rPr lang="en-US"/>
              <a:pPr/>
              <a:t>10</a:t>
            </a:fld>
            <a:endParaRPr lang="en-US"/>
          </a:p>
        </p:txBody>
      </p:sp>
      <p:sp>
        <p:nvSpPr>
          <p:cNvPr id="50278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0278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1A7AD7A-EE52-974B-ACAC-005FECE1B325}" type="slidenum">
              <a:rPr lang="en-US"/>
              <a:pPr/>
              <a:t>11</a:t>
            </a:fld>
            <a:endParaRPr lang="en-US"/>
          </a:p>
        </p:txBody>
      </p:sp>
      <p:sp>
        <p:nvSpPr>
          <p:cNvPr id="50483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0483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37E3906-23A2-6A4F-BC51-E9E16CF54728}" type="slidenum">
              <a:rPr lang="en-US"/>
              <a:pPr/>
              <a:t>12</a:t>
            </a:fld>
            <a:endParaRPr lang="en-US"/>
          </a:p>
        </p:txBody>
      </p:sp>
      <p:sp>
        <p:nvSpPr>
          <p:cNvPr id="506882"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06883"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421EABC-143D-E64B-8C22-9A430E7A1507}" type="slidenum">
              <a:rPr lang="en-US"/>
              <a:pPr/>
              <a:t>13</a:t>
            </a:fld>
            <a:endParaRPr lang="en-US"/>
          </a:p>
        </p:txBody>
      </p:sp>
      <p:sp>
        <p:nvSpPr>
          <p:cNvPr id="50893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0893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785C5E2-49DB-E048-BA5E-58B698C1027F}" type="slidenum">
              <a:rPr lang="en-US"/>
              <a:pPr/>
              <a:t>14</a:t>
            </a:fld>
            <a:endParaRPr lang="en-US"/>
          </a:p>
        </p:txBody>
      </p:sp>
      <p:sp>
        <p:nvSpPr>
          <p:cNvPr id="510978"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10979"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9764B70-C6B2-7040-827A-DF44897691BE}" type="slidenum">
              <a:rPr lang="en-US"/>
              <a:pPr/>
              <a:t>15</a:t>
            </a:fld>
            <a:endParaRPr lang="en-US"/>
          </a:p>
        </p:txBody>
      </p:sp>
      <p:sp>
        <p:nvSpPr>
          <p:cNvPr id="51302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1302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9764B70-C6B2-7040-827A-DF44897691BE}" type="slidenum">
              <a:rPr lang="en-US"/>
              <a:pPr/>
              <a:t>16</a:t>
            </a:fld>
            <a:endParaRPr lang="en-US"/>
          </a:p>
        </p:txBody>
      </p:sp>
      <p:sp>
        <p:nvSpPr>
          <p:cNvPr id="51302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1302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A0C7F4F-E417-674A-8D91-353995B721B3}" type="slidenum">
              <a:rPr lang="en-US"/>
              <a:pPr/>
              <a:t>17</a:t>
            </a:fld>
            <a:endParaRPr lang="en-US"/>
          </a:p>
        </p:txBody>
      </p:sp>
      <p:sp>
        <p:nvSpPr>
          <p:cNvPr id="517122"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17123"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521A6EA-5464-034B-B319-9A4DFA7544D0}" type="slidenum">
              <a:rPr lang="en-US"/>
              <a:pPr/>
              <a:t>18</a:t>
            </a:fld>
            <a:endParaRPr lang="en-US"/>
          </a:p>
        </p:txBody>
      </p:sp>
      <p:sp>
        <p:nvSpPr>
          <p:cNvPr id="51917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1917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1D43E6-5DBE-5E4C-9323-7F04746ACCC4}" type="slidenum">
              <a:rPr lang="en-US"/>
              <a:pPr/>
              <a:t>19</a:t>
            </a:fld>
            <a:endParaRPr lang="en-US"/>
          </a:p>
        </p:txBody>
      </p:sp>
      <p:sp>
        <p:nvSpPr>
          <p:cNvPr id="521218"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21219"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9C4B6A-6A00-6445-880E-0B897DF73E7F}" type="slidenum">
              <a:rPr lang="en-US"/>
              <a:pPr/>
              <a:t>20</a:t>
            </a:fld>
            <a:endParaRPr lang="en-US"/>
          </a:p>
        </p:txBody>
      </p:sp>
      <p:sp>
        <p:nvSpPr>
          <p:cNvPr id="52326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2326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B49FFDA-62CF-0E4F-A6D4-0F4032CD8556}" type="slidenum">
              <a:rPr lang="en-US"/>
              <a:pPr/>
              <a:t>21</a:t>
            </a:fld>
            <a:endParaRPr lang="en-US"/>
          </a:p>
        </p:txBody>
      </p:sp>
      <p:sp>
        <p:nvSpPr>
          <p:cNvPr id="52531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2531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3869B0-8397-3D4F-8F0F-E981DC814A60}" type="slidenum">
              <a:rPr lang="en-US"/>
              <a:pPr/>
              <a:t>22</a:t>
            </a:fld>
            <a:endParaRPr lang="en-US"/>
          </a:p>
        </p:txBody>
      </p:sp>
      <p:sp>
        <p:nvSpPr>
          <p:cNvPr id="52941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2941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32311C2-B8DA-CF4E-833B-4E150EB38485}" type="slidenum">
              <a:rPr lang="en-US"/>
              <a:pPr/>
              <a:t>23</a:t>
            </a:fld>
            <a:endParaRPr lang="en-US"/>
          </a:p>
        </p:txBody>
      </p:sp>
      <p:sp>
        <p:nvSpPr>
          <p:cNvPr id="531458"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31459"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DBB0874-9603-CC42-81FA-B51EB7C88C85}" type="slidenum">
              <a:rPr lang="en-US"/>
              <a:pPr/>
              <a:t>24</a:t>
            </a:fld>
            <a:endParaRPr lang="en-US"/>
          </a:p>
        </p:txBody>
      </p:sp>
      <p:sp>
        <p:nvSpPr>
          <p:cNvPr id="198658" name="Rectangle 2"/>
          <p:cNvSpPr>
            <a:spLocks noGrp="1" noRot="1" noChangeAspect="1" noChangeArrowheads="1" noTextEdit="1"/>
          </p:cNvSpPr>
          <p:nvPr>
            <p:ph type="sldImg"/>
          </p:nvPr>
        </p:nvSpPr>
        <p:spPr>
          <a:ln/>
        </p:spPr>
      </p:sp>
      <p:sp>
        <p:nvSpPr>
          <p:cNvPr id="198659"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FEE63B6F-C287-8843-A35A-D42B7A665D41}"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B1178CFB-5408-694A-A041-FD7553BE78D3}"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E528F340-95C5-174D-993B-C3D56105C217}"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33E72C49-2223-AE42-8302-465CC9021436}"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smtClean="0"/>
            </a:lvl1pPr>
          </a:lstStyle>
          <a:p>
            <a:fld id="{A1174E4A-9D86-314E-975F-D394F856EA0A}"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smtClean="0"/>
            </a:lvl1pPr>
          </a:lstStyle>
          <a:p>
            <a:fld id="{91443E94-D532-C84C-BFBF-BFA286CC21EA}"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smtClean="0"/>
            </a:lvl1pPr>
          </a:lstStyle>
          <a:p>
            <a:fld id="{63CB0ED7-8386-124C-9121-04D63FADA02E}"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D0A9E8A5-12CE-5142-8F3A-B9E526A122AC}"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ACF4B12C-38C3-CE40-9846-93622A23AA2D}"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1478484D-0F8E-EC41-8623-156EAA685CD8}"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1F32D531-B4F3-DB44-B3D1-73BAB74A30E5}"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vl1pPr>
          </a:lstStyle>
          <a:p>
            <a:fld id="{37237256-42C8-F94D-8A5D-FF65E2371242}"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 charset="0"/>
        </a:defRPr>
      </a:lvl2pPr>
      <a:lvl3pPr algn="ctr" rtl="0" eaLnBrk="0" fontAlgn="base" hangingPunct="0">
        <a:spcBef>
          <a:spcPct val="0"/>
        </a:spcBef>
        <a:spcAft>
          <a:spcPct val="0"/>
        </a:spcAft>
        <a:defRPr sz="4400">
          <a:solidFill>
            <a:schemeClr val="tx2"/>
          </a:solidFill>
          <a:latin typeface="Times New Roman" pitchFamily="1" charset="0"/>
        </a:defRPr>
      </a:lvl3pPr>
      <a:lvl4pPr algn="ctr" rtl="0" eaLnBrk="0" fontAlgn="base" hangingPunct="0">
        <a:spcBef>
          <a:spcPct val="0"/>
        </a:spcBef>
        <a:spcAft>
          <a:spcPct val="0"/>
        </a:spcAft>
        <a:defRPr sz="4400">
          <a:solidFill>
            <a:schemeClr val="tx2"/>
          </a:solidFill>
          <a:latin typeface="Times New Roman" pitchFamily="1" charset="0"/>
        </a:defRPr>
      </a:lvl4pPr>
      <a:lvl5pPr algn="ctr" rtl="0" eaLnBrk="0" fontAlgn="base" hangingPunct="0">
        <a:spcBef>
          <a:spcPct val="0"/>
        </a:spcBef>
        <a:spcAft>
          <a:spcPct val="0"/>
        </a:spcAft>
        <a:defRPr sz="4400">
          <a:solidFill>
            <a:schemeClr val="tx2"/>
          </a:solidFill>
          <a:latin typeface="Times New Roman" pitchFamily="1" charset="0"/>
        </a:defRPr>
      </a:lvl5pPr>
      <a:lvl6pPr marL="457200" algn="ctr" rtl="0" eaLnBrk="0" fontAlgn="base" hangingPunct="0">
        <a:spcBef>
          <a:spcPct val="0"/>
        </a:spcBef>
        <a:spcAft>
          <a:spcPct val="0"/>
        </a:spcAft>
        <a:defRPr sz="4400">
          <a:solidFill>
            <a:schemeClr val="tx2"/>
          </a:solidFill>
          <a:latin typeface="Times New Roman" pitchFamily="1" charset="0"/>
        </a:defRPr>
      </a:lvl6pPr>
      <a:lvl7pPr marL="914400" algn="ctr" rtl="0" eaLnBrk="0" fontAlgn="base" hangingPunct="0">
        <a:spcBef>
          <a:spcPct val="0"/>
        </a:spcBef>
        <a:spcAft>
          <a:spcPct val="0"/>
        </a:spcAft>
        <a:defRPr sz="4400">
          <a:solidFill>
            <a:schemeClr val="tx2"/>
          </a:solidFill>
          <a:latin typeface="Times New Roman" pitchFamily="1" charset="0"/>
        </a:defRPr>
      </a:lvl7pPr>
      <a:lvl8pPr marL="1371600" algn="ctr" rtl="0" eaLnBrk="0" fontAlgn="base" hangingPunct="0">
        <a:spcBef>
          <a:spcPct val="0"/>
        </a:spcBef>
        <a:spcAft>
          <a:spcPct val="0"/>
        </a:spcAft>
        <a:defRPr sz="4400">
          <a:solidFill>
            <a:schemeClr val="tx2"/>
          </a:solidFill>
          <a:latin typeface="Times New Roman" pitchFamily="1" charset="0"/>
        </a:defRPr>
      </a:lvl8pPr>
      <a:lvl9pPr marL="1828800" algn="ctr" rtl="0" eaLnBrk="0" fontAlgn="base" hangingPunct="0">
        <a:spcBef>
          <a:spcPct val="0"/>
        </a:spcBef>
        <a:spcAft>
          <a:spcPct val="0"/>
        </a:spcAft>
        <a:defRPr sz="4400">
          <a:solidFill>
            <a:schemeClr val="tx2"/>
          </a:solidFill>
          <a:latin typeface="Times New Roman" pitchFamily="1"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jpe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83330" name="Rectangle 2"/>
          <p:cNvSpPr>
            <a:spLocks noGrp="1" noChangeArrowheads="1"/>
          </p:cNvSpPr>
          <p:nvPr>
            <p:ph type="ctrTitle"/>
          </p:nvPr>
        </p:nvSpPr>
        <p:spPr>
          <a:xfrm>
            <a:off x="0" y="1143000"/>
            <a:ext cx="9144000" cy="1143000"/>
          </a:xfrm>
        </p:spPr>
        <p:txBody>
          <a:bodyPr/>
          <a:lstStyle/>
          <a:p>
            <a:r>
              <a:rPr lang="en-US" sz="6000" dirty="0">
                <a:solidFill>
                  <a:srgbClr val="FF0000"/>
                </a:solidFill>
              </a:rPr>
              <a:t>Introduction to CS </a:t>
            </a:r>
            <a:r>
              <a:rPr lang="en-US" sz="6000" dirty="0" smtClean="0">
                <a:solidFill>
                  <a:srgbClr val="FF0000"/>
                </a:solidFill>
              </a:rPr>
              <a:t>106J</a:t>
            </a:r>
            <a:endParaRPr lang="en-US" sz="6000" dirty="0">
              <a:solidFill>
                <a:srgbClr val="FF0000"/>
              </a:solidFill>
            </a:endParaRPr>
          </a:p>
        </p:txBody>
      </p:sp>
      <p:sp>
        <p:nvSpPr>
          <p:cNvPr id="483331" name="Text Box 3"/>
          <p:cNvSpPr txBox="1">
            <a:spLocks noChangeArrowheads="1"/>
          </p:cNvSpPr>
          <p:nvPr/>
        </p:nvSpPr>
        <p:spPr bwMode="auto">
          <a:xfrm>
            <a:off x="0" y="4114800"/>
            <a:ext cx="9144000" cy="1360372"/>
          </a:xfrm>
          <a:prstGeom prst="rect">
            <a:avLst/>
          </a:prstGeom>
          <a:noFill/>
          <a:ln w="9525">
            <a:noFill/>
            <a:miter lim="800000"/>
            <a:headEnd/>
            <a:tailEnd/>
          </a:ln>
          <a:effectLst/>
        </p:spPr>
        <p:txBody>
          <a:bodyPr>
            <a:prstTxWarp prst="textNoShape">
              <a:avLst/>
            </a:prstTxWarp>
            <a:spAutoFit/>
          </a:bodyPr>
          <a:lstStyle/>
          <a:p>
            <a:pPr algn="ctr">
              <a:lnSpc>
                <a:spcPct val="85000"/>
              </a:lnSpc>
            </a:pPr>
            <a:r>
              <a:rPr lang="en-US" sz="3200" b="0" dirty="0"/>
              <a:t>Eric </a:t>
            </a:r>
            <a:r>
              <a:rPr lang="en-US" sz="3200" b="0" dirty="0" smtClean="0"/>
              <a:t>Roberts and Jerry Cain</a:t>
            </a:r>
          </a:p>
          <a:p>
            <a:pPr algn="ctr">
              <a:lnSpc>
                <a:spcPct val="85000"/>
              </a:lnSpc>
            </a:pPr>
            <a:r>
              <a:rPr lang="en-US" sz="3200" b="0" dirty="0"/>
              <a:t>CS </a:t>
            </a:r>
            <a:r>
              <a:rPr lang="en-US" sz="3200" b="0" dirty="0" smtClean="0"/>
              <a:t>106J</a:t>
            </a:r>
          </a:p>
          <a:p>
            <a:pPr algn="ctr">
              <a:lnSpc>
                <a:spcPct val="85000"/>
              </a:lnSpc>
            </a:pPr>
            <a:r>
              <a:rPr lang="en-US" sz="3200" b="0" dirty="0" smtClean="0"/>
              <a:t>April 3, 2017</a:t>
            </a:r>
            <a:endParaRPr lang="en-US" sz="3200" b="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93570" name="Rectangle 2"/>
          <p:cNvSpPr>
            <a:spLocks noGrp="1" noChangeArrowheads="1"/>
          </p:cNvSpPr>
          <p:nvPr>
            <p:ph type="title"/>
          </p:nvPr>
        </p:nvSpPr>
        <p:spPr>
          <a:xfrm>
            <a:off x="0" y="76200"/>
            <a:ext cx="9144000" cy="1143000"/>
          </a:xfrm>
          <a:noFill/>
          <a:ln/>
        </p:spPr>
        <p:txBody>
          <a:bodyPr/>
          <a:lstStyle/>
          <a:p>
            <a:r>
              <a:rPr lang="en-US" sz="4000" dirty="0" smtClean="0">
                <a:solidFill>
                  <a:srgbClr val="FF0000"/>
                </a:solidFill>
              </a:rPr>
              <a:t>Course Description</a:t>
            </a:r>
            <a:endParaRPr lang="en-US" sz="4000" dirty="0">
              <a:solidFill>
                <a:srgbClr val="FF0000"/>
              </a:solidFill>
            </a:endParaRPr>
          </a:p>
        </p:txBody>
      </p:sp>
      <p:sp>
        <p:nvSpPr>
          <p:cNvPr id="11" name="Rectangle 10"/>
          <p:cNvSpPr/>
          <p:nvPr/>
        </p:nvSpPr>
        <p:spPr bwMode="auto">
          <a:xfrm>
            <a:off x="1066800" y="1676400"/>
            <a:ext cx="7010400" cy="2590800"/>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1" charset="0"/>
            </a:endParaRPr>
          </a:p>
        </p:txBody>
      </p:sp>
      <p:sp>
        <p:nvSpPr>
          <p:cNvPr id="7" name="TextBox 6"/>
          <p:cNvSpPr txBox="1"/>
          <p:nvPr/>
        </p:nvSpPr>
        <p:spPr>
          <a:xfrm>
            <a:off x="1143000" y="1752600"/>
            <a:ext cx="6858000" cy="2339102"/>
          </a:xfrm>
          <a:prstGeom prst="rect">
            <a:avLst/>
          </a:prstGeom>
          <a:noFill/>
        </p:spPr>
        <p:txBody>
          <a:bodyPr wrap="square" rtlCol="0">
            <a:spAutoFit/>
          </a:bodyPr>
          <a:lstStyle/>
          <a:p>
            <a:r>
              <a:rPr lang="en-US" sz="1800" dirty="0" smtClean="0">
                <a:latin typeface="Trebuchet MS"/>
                <a:cs typeface="Trebuchet MS"/>
              </a:rPr>
              <a:t>CS 106J: Programming Methodology in </a:t>
            </a:r>
            <a:r>
              <a:rPr lang="en-US" sz="1800" dirty="0" smtClean="0">
                <a:latin typeface="Trebuchet MS"/>
                <a:cs typeface="Trebuchet MS"/>
              </a:rPr>
              <a:t>JavaScript</a:t>
            </a:r>
          </a:p>
          <a:p>
            <a:r>
              <a:rPr lang="en-US" sz="1600" b="0" dirty="0" smtClean="0">
                <a:latin typeface="Trebuchet MS"/>
                <a:cs typeface="Trebuchet MS"/>
              </a:rPr>
              <a:t>Introduction to the engineering of computer applications emphasizing modern software engineering principles: object-oriented design, decomposition, encapsulation, abstraction, and testing. Emphasis is on good programming style. This course covers the same material </a:t>
            </a:r>
            <a:r>
              <a:rPr lang="en-US" sz="1600" b="0" dirty="0" smtClean="0">
                <a:latin typeface="Trebuchet MS"/>
                <a:cs typeface="Trebuchet MS"/>
              </a:rPr>
              <a:t>as CS 106A but </a:t>
            </a:r>
            <a:r>
              <a:rPr lang="en-US" sz="1600" b="0" dirty="0" smtClean="0">
                <a:latin typeface="Trebuchet MS"/>
                <a:cs typeface="Trebuchet MS"/>
              </a:rPr>
              <a:t>does so using JavaScript, the most common language for implementing interactive web pages, instead of Java. No prior programming experience required. Enrollment limited to 100.</a:t>
            </a:r>
            <a:r>
              <a:rPr lang="en-US" sz="1600" b="0" dirty="0" smtClean="0">
                <a:latin typeface="Trebuchet MS"/>
                <a:cs typeface="Trebuchet MS"/>
              </a:rPr>
              <a:t> </a:t>
            </a:r>
          </a:p>
          <a:p>
            <a:r>
              <a:rPr lang="en-US" sz="1600" dirty="0" smtClean="0">
                <a:solidFill>
                  <a:srgbClr val="009900"/>
                </a:solidFill>
                <a:latin typeface="Trebuchet MS"/>
                <a:cs typeface="Trebuchet MS"/>
              </a:rPr>
              <a:t>Terms: </a:t>
            </a:r>
            <a:r>
              <a:rPr lang="en-US" sz="1600" dirty="0" err="1" smtClean="0">
                <a:solidFill>
                  <a:srgbClr val="009900"/>
                </a:solidFill>
                <a:latin typeface="Trebuchet MS"/>
                <a:cs typeface="Trebuchet MS"/>
              </a:rPr>
              <a:t>Spr</a:t>
            </a:r>
            <a:r>
              <a:rPr lang="en-US" sz="1600" dirty="0" smtClean="0">
                <a:solidFill>
                  <a:srgbClr val="009900"/>
                </a:solidFill>
                <a:latin typeface="Trebuchet MS"/>
                <a:cs typeface="Trebuchet MS"/>
              </a:rPr>
              <a:t> | Units: 3-5 | UG </a:t>
            </a:r>
            <a:r>
              <a:rPr lang="en-US" sz="1600" dirty="0" err="1" smtClean="0">
                <a:solidFill>
                  <a:srgbClr val="009900"/>
                </a:solidFill>
                <a:latin typeface="Trebuchet MS"/>
                <a:cs typeface="Trebuchet MS"/>
              </a:rPr>
              <a:t>Reqs</a:t>
            </a:r>
            <a:r>
              <a:rPr lang="en-US" sz="1600" dirty="0" smtClean="0">
                <a:solidFill>
                  <a:srgbClr val="009900"/>
                </a:solidFill>
                <a:latin typeface="Trebuchet MS"/>
                <a:cs typeface="Trebuchet MS"/>
              </a:rPr>
              <a:t>: WAY-FR | Grading: Letter or</a:t>
            </a:r>
            <a:r>
              <a:rPr lang="en-US" sz="1600" dirty="0" smtClean="0">
                <a:solidFill>
                  <a:srgbClr val="009900"/>
                </a:solidFill>
                <a:latin typeface="Trebuchet MS"/>
                <a:cs typeface="Trebuchet MS"/>
              </a:rPr>
              <a:t> CR/NC</a:t>
            </a:r>
            <a:endParaRPr lang="en-US" sz="1600" dirty="0">
              <a:solidFill>
                <a:srgbClr val="009900"/>
              </a:solidFill>
              <a:latin typeface="Trebuchet MS"/>
              <a:cs typeface="Trebuchet MS"/>
            </a:endParaRPr>
          </a:p>
        </p:txBody>
      </p:sp>
      <p:sp>
        <p:nvSpPr>
          <p:cNvPr id="12" name="TextBox 11"/>
          <p:cNvSpPr txBox="1"/>
          <p:nvPr/>
        </p:nvSpPr>
        <p:spPr>
          <a:xfrm>
            <a:off x="1066800" y="4648200"/>
            <a:ext cx="7010400" cy="763286"/>
          </a:xfrm>
          <a:prstGeom prst="rect">
            <a:avLst/>
          </a:prstGeom>
          <a:noFill/>
        </p:spPr>
        <p:txBody>
          <a:bodyPr wrap="square" rtlCol="0">
            <a:spAutoFit/>
          </a:bodyPr>
          <a:lstStyle/>
          <a:p>
            <a:pPr algn="just">
              <a:lnSpc>
                <a:spcPct val="90000"/>
              </a:lnSpc>
            </a:pPr>
            <a:r>
              <a:rPr lang="en-US" sz="2400" b="0" dirty="0" smtClean="0"/>
              <a:t>CS 106J covers the same material and meets the same WAYS requirements as any other CS 106A section.</a:t>
            </a:r>
            <a:endParaRPr lang="en-US" sz="2400" b="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29090" name="Rectangle 2"/>
          <p:cNvSpPr>
            <a:spLocks noGrp="1" noChangeArrowheads="1"/>
          </p:cNvSpPr>
          <p:nvPr>
            <p:ph type="title"/>
          </p:nvPr>
        </p:nvSpPr>
        <p:spPr>
          <a:xfrm>
            <a:off x="0" y="76200"/>
            <a:ext cx="9144000" cy="1143000"/>
          </a:xfrm>
          <a:noFill/>
          <a:ln/>
        </p:spPr>
        <p:txBody>
          <a:bodyPr/>
          <a:lstStyle/>
          <a:p>
            <a:r>
              <a:rPr lang="en-US" sz="4000" dirty="0" smtClean="0">
                <a:solidFill>
                  <a:srgbClr val="FF0000"/>
                </a:solidFill>
              </a:rPr>
              <a:t>Why JavaScript?</a:t>
            </a:r>
            <a:endParaRPr lang="en-US" dirty="0">
              <a:solidFill>
                <a:srgbClr val="FF0000"/>
              </a:solidFill>
            </a:endParaRPr>
          </a:p>
        </p:txBody>
      </p:sp>
      <p:sp>
        <p:nvSpPr>
          <p:cNvPr id="66" name="Rectangle 3"/>
          <p:cNvSpPr txBox="1">
            <a:spLocks noChangeAspect="1" noChangeArrowheads="1"/>
          </p:cNvSpPr>
          <p:nvPr/>
        </p:nvSpPr>
        <p:spPr bwMode="auto">
          <a:xfrm>
            <a:off x="446015" y="1168400"/>
            <a:ext cx="8153400" cy="1193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just" defTabSz="914400" rtl="0" eaLnBrk="0" fontAlgn="base" latinLnBrk="0" hangingPunct="0">
              <a:lnSpc>
                <a:spcPct val="89000"/>
              </a:lnSpc>
              <a:spcBef>
                <a:spcPct val="0"/>
              </a:spcBef>
              <a:spcAft>
                <a:spcPct val="50000"/>
              </a:spcAft>
              <a:buClrTx/>
              <a:buSzTx/>
              <a:buFontTx/>
              <a:buChar char="•"/>
              <a:tabLst/>
              <a:defRPr/>
            </a:pPr>
            <a:r>
              <a:rPr lang="en-US" sz="2400" b="0" kern="0" dirty="0" smtClean="0">
                <a:latin typeface="+mn-lt"/>
              </a:rPr>
              <a:t>When Stanford adopted Java a little over a decade ago, we expected—along with its designers—that it would become the “language of the web.”</a:t>
            </a:r>
            <a:endParaRPr kumimoji="0" lang="en-US" sz="2400" b="0" i="0" u="none" strike="noStrike" kern="0" cap="none" spc="0" normalizeH="0" baseline="0" noProof="0" dirty="0" smtClean="0">
              <a:ln>
                <a:noFill/>
              </a:ln>
              <a:solidFill>
                <a:schemeClr val="tx1"/>
              </a:solidFill>
              <a:effectLst/>
              <a:uLnTx/>
              <a:uFillTx/>
              <a:latin typeface="+mn-lt"/>
              <a:ea typeface="+mn-ea"/>
              <a:cs typeface="+mn-cs"/>
            </a:endParaRPr>
          </a:p>
        </p:txBody>
      </p:sp>
      <p:sp>
        <p:nvSpPr>
          <p:cNvPr id="67" name="TextBox 66"/>
          <p:cNvSpPr txBox="1"/>
          <p:nvPr/>
        </p:nvSpPr>
        <p:spPr>
          <a:xfrm>
            <a:off x="3810000" y="1788050"/>
            <a:ext cx="2667000" cy="461665"/>
          </a:xfrm>
          <a:prstGeom prst="rect">
            <a:avLst/>
          </a:prstGeom>
          <a:noFill/>
        </p:spPr>
        <p:txBody>
          <a:bodyPr wrap="square" rtlCol="0">
            <a:spAutoFit/>
          </a:bodyPr>
          <a:lstStyle/>
          <a:p>
            <a:r>
              <a:rPr lang="en-US" sz="2400" b="0" dirty="0" smtClean="0"/>
              <a:t>That didn’t happen.</a:t>
            </a:r>
            <a:endParaRPr lang="en-US" sz="2400" b="0" dirty="0"/>
          </a:p>
        </p:txBody>
      </p:sp>
      <p:sp>
        <p:nvSpPr>
          <p:cNvPr id="68" name="Rectangle 3"/>
          <p:cNvSpPr txBox="1">
            <a:spLocks noChangeAspect="1" noChangeArrowheads="1"/>
          </p:cNvSpPr>
          <p:nvPr/>
        </p:nvSpPr>
        <p:spPr bwMode="auto">
          <a:xfrm>
            <a:off x="446015" y="2323495"/>
            <a:ext cx="8153400" cy="392490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just" defTabSz="914400" rtl="0" eaLnBrk="0" fontAlgn="base" latinLnBrk="0" hangingPunct="0">
              <a:lnSpc>
                <a:spcPct val="89000"/>
              </a:lnSpc>
              <a:spcBef>
                <a:spcPct val="0"/>
              </a:spcBef>
              <a:spcAft>
                <a:spcPct val="50000"/>
              </a:spcAft>
              <a:buClrTx/>
              <a:buSzTx/>
              <a:buFontTx/>
              <a:buChar char="•"/>
              <a:tabLst/>
              <a:defRPr/>
            </a:pPr>
            <a:r>
              <a:rPr lang="en-US" sz="2400" b="0" kern="0" noProof="0" dirty="0" smtClean="0">
                <a:latin typeface="+mn-lt"/>
              </a:rPr>
              <a:t>Today, the “language of the web” is JavaScript, which has become the </a:t>
            </a:r>
            <a:r>
              <a:rPr lang="en-US" sz="2400" b="0" kern="0" dirty="0" smtClean="0">
                <a:latin typeface="+mn-lt"/>
              </a:rPr>
              <a:t>most widely used language in industry.</a:t>
            </a:r>
          </a:p>
          <a:p>
            <a:pPr marL="342900" lvl="0" indent="-342900" algn="just">
              <a:lnSpc>
                <a:spcPct val="89000"/>
              </a:lnSpc>
              <a:spcAft>
                <a:spcPts val="700"/>
              </a:spcAft>
              <a:buFontTx/>
              <a:buChar char="•"/>
            </a:pPr>
            <a:r>
              <a:rPr lang="en-US" sz="2400" b="0" kern="0" noProof="0" dirty="0" smtClean="0">
                <a:latin typeface="+mn-lt"/>
              </a:rPr>
              <a:t>Along with </a:t>
            </a:r>
            <a:r>
              <a:rPr lang="en-US" sz="2400" b="0" kern="0" dirty="0" smtClean="0">
                <a:latin typeface="+mn-lt"/>
              </a:rPr>
              <a:t>JavaScript expert Douglas </a:t>
            </a:r>
            <a:r>
              <a:rPr lang="en-US" sz="2400" b="0" kern="0" dirty="0" err="1" smtClean="0">
                <a:latin typeface="+mn-lt"/>
              </a:rPr>
              <a:t>Crockford</a:t>
            </a:r>
            <a:r>
              <a:rPr lang="en-US" sz="2400" b="0" kern="0" dirty="0" smtClean="0">
                <a:latin typeface="+mn-lt"/>
              </a:rPr>
              <a:t>, we believe that, as long as you avoid some of its most commonly abused features, JavaScript is “</a:t>
            </a:r>
            <a:r>
              <a:rPr lang="en-US" sz="2400" b="0" dirty="0" smtClean="0"/>
              <a:t>a beautiful, elegant, highly expressive </a:t>
            </a:r>
            <a:r>
              <a:rPr lang="en-US" sz="2400" b="0" dirty="0" smtClean="0"/>
              <a:t>language” that is ideal for a first course in programming.</a:t>
            </a:r>
          </a:p>
          <a:p>
            <a:pPr marL="800100" lvl="1" indent="-342900" algn="just">
              <a:lnSpc>
                <a:spcPct val="89000"/>
              </a:lnSpc>
              <a:spcAft>
                <a:spcPts val="700"/>
              </a:spcAft>
              <a:buFont typeface="Lucida Grande"/>
              <a:buChar char="–"/>
            </a:pPr>
            <a:r>
              <a:rPr kumimoji="0" lang="en-US" sz="2200" b="0" i="0" u="none" strike="noStrike" kern="0" cap="none" spc="0" normalizeH="0" baseline="0" noProof="0" dirty="0" smtClean="0">
                <a:ln>
                  <a:noFill/>
                </a:ln>
                <a:solidFill>
                  <a:schemeClr val="tx1"/>
                </a:solidFill>
                <a:effectLst/>
                <a:uLnTx/>
                <a:uFillTx/>
                <a:latin typeface="+mn-lt"/>
                <a:ea typeface="+mn-ea"/>
                <a:cs typeface="+mn-cs"/>
              </a:rPr>
              <a:t>It</a:t>
            </a:r>
            <a:r>
              <a:rPr kumimoji="0" lang="en-US" sz="2200" b="0" i="0" u="none" strike="noStrike" kern="0" cap="none" spc="0" normalizeH="0" noProof="0" dirty="0" smtClean="0">
                <a:ln>
                  <a:noFill/>
                </a:ln>
                <a:solidFill>
                  <a:schemeClr val="tx1"/>
                </a:solidFill>
                <a:effectLst/>
                <a:uLnTx/>
                <a:uFillTx/>
                <a:latin typeface="+mn-lt"/>
                <a:ea typeface="+mn-ea"/>
                <a:cs typeface="+mn-cs"/>
              </a:rPr>
              <a:t> is </a:t>
            </a:r>
            <a:r>
              <a:rPr lang="en-US" sz="2200" b="0" kern="0" dirty="0" smtClean="0">
                <a:latin typeface="+mn-lt"/>
              </a:rPr>
              <a:t>considerably easier to learn than Java.</a:t>
            </a:r>
          </a:p>
          <a:p>
            <a:pPr marL="800100" lvl="1" indent="-342900" algn="just">
              <a:lnSpc>
                <a:spcPct val="89000"/>
              </a:lnSpc>
              <a:spcAft>
                <a:spcPts val="700"/>
              </a:spcAft>
              <a:buFont typeface="Lucida Grande"/>
              <a:buChar char="–"/>
            </a:pPr>
            <a:r>
              <a:rPr lang="en-US" sz="2200" b="0" kern="0" dirty="0" smtClean="0">
                <a:latin typeface="+mn-lt"/>
              </a:rPr>
              <a:t>There are far fewer confusing details to memorize.</a:t>
            </a:r>
          </a:p>
          <a:p>
            <a:pPr marL="800100" lvl="1" indent="-342900" algn="just">
              <a:lnSpc>
                <a:spcPct val="89000"/>
              </a:lnSpc>
              <a:spcAft>
                <a:spcPts val="700"/>
              </a:spcAft>
              <a:buFont typeface="Lucida Grande"/>
              <a:buChar char="–"/>
            </a:pPr>
            <a:r>
              <a:rPr kumimoji="0" lang="en-US" sz="2200" b="0" i="0" u="none" strike="noStrike" kern="0" cap="none" spc="0" normalizeH="0" baseline="0" noProof="0" dirty="0" smtClean="0">
                <a:ln>
                  <a:noFill/>
                </a:ln>
                <a:solidFill>
                  <a:schemeClr val="tx1"/>
                </a:solidFill>
                <a:effectLst/>
                <a:uLnTx/>
                <a:uFillTx/>
                <a:latin typeface="+mn-lt"/>
                <a:ea typeface="+mn-ea"/>
                <a:cs typeface="+mn-cs"/>
              </a:rPr>
              <a:t>It</a:t>
            </a:r>
            <a:r>
              <a:rPr kumimoji="0" lang="en-US" sz="2200" b="0" i="0" u="none" strike="noStrike" kern="0" cap="none" spc="0" normalizeH="0" noProof="0" dirty="0" smtClean="0">
                <a:ln>
                  <a:noFill/>
                </a:ln>
                <a:solidFill>
                  <a:schemeClr val="tx1"/>
                </a:solidFill>
                <a:effectLst/>
                <a:uLnTx/>
                <a:uFillTx/>
                <a:latin typeface="+mn-lt"/>
                <a:ea typeface="+mn-ea"/>
                <a:cs typeface="+mn-cs"/>
              </a:rPr>
              <a:t> offers much cleaner implementations of modern features.</a:t>
            </a:r>
          </a:p>
          <a:p>
            <a:pPr marL="800100" lvl="1" indent="-342900" algn="just">
              <a:lnSpc>
                <a:spcPct val="89000"/>
              </a:lnSpc>
              <a:spcAft>
                <a:spcPts val="700"/>
              </a:spcAft>
              <a:buFont typeface="Lucida Grande"/>
              <a:buChar char="–"/>
            </a:pPr>
            <a:r>
              <a:rPr lang="en-US" sz="2200" b="0" kern="0" baseline="0" dirty="0" smtClean="0">
                <a:latin typeface="+mn-lt"/>
              </a:rPr>
              <a:t>It</a:t>
            </a:r>
            <a:r>
              <a:rPr lang="en-US" sz="2200" b="0" kern="0" dirty="0" smtClean="0">
                <a:latin typeface="+mn-lt"/>
              </a:rPr>
              <a:t> is universally supported on the web.</a:t>
            </a:r>
            <a:endParaRPr kumimoji="0" lang="en-US" sz="2200" b="0" i="0" u="none" strike="noStrike" kern="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8">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8">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8">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8">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68" grpId="0" build="p" bldLvl="2"/>
    </p:bld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29090" name="Rectangle 2"/>
          <p:cNvSpPr>
            <a:spLocks noGrp="1" noChangeArrowheads="1"/>
          </p:cNvSpPr>
          <p:nvPr>
            <p:ph type="title"/>
          </p:nvPr>
        </p:nvSpPr>
        <p:spPr>
          <a:xfrm>
            <a:off x="0" y="76200"/>
            <a:ext cx="9144000" cy="1143000"/>
          </a:xfrm>
          <a:noFill/>
          <a:ln/>
        </p:spPr>
        <p:txBody>
          <a:bodyPr/>
          <a:lstStyle/>
          <a:p>
            <a:r>
              <a:rPr lang="en-US" sz="4000" dirty="0" smtClean="0">
                <a:solidFill>
                  <a:srgbClr val="FF0000"/>
                </a:solidFill>
              </a:rPr>
              <a:t>JavaScript is the Most </a:t>
            </a:r>
            <a:r>
              <a:rPr lang="en-US" sz="4000" smtClean="0">
                <a:solidFill>
                  <a:srgbClr val="FF0000"/>
                </a:solidFill>
              </a:rPr>
              <a:t>Popular Language</a:t>
            </a:r>
            <a:endParaRPr lang="en-US" dirty="0">
              <a:solidFill>
                <a:srgbClr val="FF0000"/>
              </a:solidFill>
            </a:endParaRPr>
          </a:p>
        </p:txBody>
      </p:sp>
      <p:pic>
        <p:nvPicPr>
          <p:cNvPr id="65" name="Picture 64"/>
          <p:cNvPicPr>
            <a:picLocks noChangeAspect="1"/>
          </p:cNvPicPr>
          <p:nvPr/>
        </p:nvPicPr>
        <p:blipFill>
          <a:blip r:embed="rId3"/>
          <a:stretch>
            <a:fillRect/>
          </a:stretch>
        </p:blipFill>
        <p:spPr>
          <a:xfrm>
            <a:off x="457200" y="1328339"/>
            <a:ext cx="8229600" cy="4996261"/>
          </a:xfrm>
          <a:prstGeom prst="rect">
            <a:avLst/>
          </a:prstGeom>
          <a:ln>
            <a:solidFill>
              <a:srgbClr val="000000"/>
            </a:solidFill>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29090" name="Rectangle 2"/>
          <p:cNvSpPr>
            <a:spLocks noGrp="1" noChangeArrowheads="1"/>
          </p:cNvSpPr>
          <p:nvPr>
            <p:ph type="title"/>
          </p:nvPr>
        </p:nvSpPr>
        <p:spPr>
          <a:xfrm>
            <a:off x="0" y="76200"/>
            <a:ext cx="9144000" cy="1143000"/>
          </a:xfrm>
          <a:noFill/>
          <a:ln/>
        </p:spPr>
        <p:txBody>
          <a:bodyPr/>
          <a:lstStyle/>
          <a:p>
            <a:r>
              <a:rPr lang="en-US" sz="4000" dirty="0" smtClean="0">
                <a:solidFill>
                  <a:srgbClr val="FF0000"/>
                </a:solidFill>
              </a:rPr>
              <a:t>Why Study Computer </a:t>
            </a:r>
            <a:r>
              <a:rPr lang="en-US" sz="4000" dirty="0" smtClean="0">
                <a:solidFill>
                  <a:srgbClr val="FF0000"/>
                </a:solidFill>
              </a:rPr>
              <a:t>Science?</a:t>
            </a:r>
            <a:endParaRPr lang="en-US" dirty="0">
              <a:solidFill>
                <a:srgbClr val="FF0000"/>
              </a:solidFill>
            </a:endParaRPr>
          </a:p>
        </p:txBody>
      </p:sp>
      <p:sp>
        <p:nvSpPr>
          <p:cNvPr id="62" name="Rectangle 61"/>
          <p:cNvSpPr/>
          <p:nvPr/>
        </p:nvSpPr>
        <p:spPr bwMode="auto">
          <a:xfrm>
            <a:off x="228600" y="1239760"/>
            <a:ext cx="8763000" cy="3581400"/>
          </a:xfrm>
          <a:prstGeom prst="rect">
            <a:avLst/>
          </a:prstGeom>
          <a:solidFill>
            <a:srgbClr val="FFFFFF"/>
          </a:solidFill>
          <a:ln w="1905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1" charset="0"/>
            </a:endParaRPr>
          </a:p>
        </p:txBody>
      </p:sp>
      <p:pic>
        <p:nvPicPr>
          <p:cNvPr id="61" name="Picture 60" descr="DegreesVsJobs.png"/>
          <p:cNvPicPr>
            <a:picLocks noChangeAspect="1"/>
          </p:cNvPicPr>
          <p:nvPr/>
        </p:nvPicPr>
        <p:blipFill>
          <a:blip r:embed="rId3"/>
          <a:stretch>
            <a:fillRect/>
          </a:stretch>
        </p:blipFill>
        <p:spPr>
          <a:xfrm>
            <a:off x="304800" y="1315960"/>
            <a:ext cx="8581966" cy="3200400"/>
          </a:xfrm>
          <a:prstGeom prst="rect">
            <a:avLst/>
          </a:prstGeom>
        </p:spPr>
      </p:pic>
      <p:grpSp>
        <p:nvGrpSpPr>
          <p:cNvPr id="2" name="Group 62"/>
          <p:cNvGrpSpPr/>
          <p:nvPr/>
        </p:nvGrpSpPr>
        <p:grpSpPr>
          <a:xfrm>
            <a:off x="1513110" y="5003267"/>
            <a:ext cx="6642715" cy="1118932"/>
            <a:chOff x="1513110" y="4833937"/>
            <a:chExt cx="6642715" cy="1118932"/>
          </a:xfrm>
        </p:grpSpPr>
        <p:sp>
          <p:nvSpPr>
            <p:cNvPr id="78" name="Text Box 34"/>
            <p:cNvSpPr txBox="1">
              <a:spLocks noChangeAspect="1" noChangeArrowheads="1"/>
            </p:cNvSpPr>
            <p:nvPr/>
          </p:nvSpPr>
          <p:spPr bwMode="auto">
            <a:xfrm>
              <a:off x="1513110" y="4833937"/>
              <a:ext cx="6096000" cy="884858"/>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000" b="0" i="1" dirty="0"/>
                <a:t>We are very happy with the students that we get from this university. . . .  We just wish we could hire two to three times as many of them.</a:t>
              </a:r>
            </a:p>
          </p:txBody>
        </p:sp>
        <p:sp>
          <p:nvSpPr>
            <p:cNvPr id="79" name="Text Box 35"/>
            <p:cNvSpPr txBox="1">
              <a:spLocks noChangeAspect="1" noChangeArrowheads="1"/>
            </p:cNvSpPr>
            <p:nvPr/>
          </p:nvSpPr>
          <p:spPr bwMode="auto">
            <a:xfrm>
              <a:off x="4345825" y="5618162"/>
              <a:ext cx="3810000" cy="334707"/>
            </a:xfrm>
            <a:prstGeom prst="rect">
              <a:avLst/>
            </a:prstGeom>
            <a:noFill/>
            <a:ln w="9525">
              <a:noFill/>
              <a:miter lim="800000"/>
              <a:headEnd/>
              <a:tailEnd/>
            </a:ln>
            <a:effectLst/>
          </p:spPr>
          <p:txBody>
            <a:bodyPr lIns="0" rIns="0">
              <a:prstTxWarp prst="textNoShape">
                <a:avLst/>
              </a:prstTxWarp>
              <a:spAutoFit/>
            </a:bodyPr>
            <a:lstStyle/>
            <a:p>
              <a:pPr>
                <a:lnSpc>
                  <a:spcPct val="85000"/>
                </a:lnSpc>
              </a:pPr>
              <a:r>
                <a:rPr lang="en-US" sz="1800" b="0"/>
                <a:t>Bill Gates at Stanford, February 19, 2008</a:t>
              </a:r>
            </a:p>
          </p:txBody>
        </p:sp>
      </p:grpSp>
      <p:sp>
        <p:nvSpPr>
          <p:cNvPr id="80" name="Text Box 36"/>
          <p:cNvSpPr txBox="1">
            <a:spLocks noChangeArrowheads="1"/>
          </p:cNvSpPr>
          <p:nvPr/>
        </p:nvSpPr>
        <p:spPr bwMode="auto">
          <a:xfrm>
            <a:off x="4018800" y="5765267"/>
            <a:ext cx="304800" cy="334707"/>
          </a:xfrm>
          <a:prstGeom prst="rect">
            <a:avLst/>
          </a:prstGeom>
          <a:noFill/>
          <a:ln w="9525">
            <a:noFill/>
            <a:miter lim="800000"/>
            <a:headEnd/>
            <a:tailEnd/>
          </a:ln>
          <a:effectLst/>
        </p:spPr>
        <p:txBody>
          <a:bodyPr lIns="0" rIns="0">
            <a:prstTxWarp prst="textNoShape">
              <a:avLst/>
            </a:prstTxWarp>
            <a:spAutoFit/>
          </a:bodyPr>
          <a:lstStyle/>
          <a:p>
            <a:pPr>
              <a:lnSpc>
                <a:spcPct val="85000"/>
              </a:lnSpc>
            </a:pPr>
            <a:r>
              <a:rPr lang="en-US" sz="1800" b="0"/>
              <a:t>—</a:t>
            </a:r>
          </a:p>
        </p:txBody>
      </p:sp>
      <p:sp>
        <p:nvSpPr>
          <p:cNvPr id="64" name="TextBox 63"/>
          <p:cNvSpPr txBox="1"/>
          <p:nvPr/>
        </p:nvSpPr>
        <p:spPr>
          <a:xfrm>
            <a:off x="228600" y="4507895"/>
            <a:ext cx="8458200" cy="292388"/>
          </a:xfrm>
          <a:prstGeom prst="rect">
            <a:avLst/>
          </a:prstGeom>
          <a:noFill/>
        </p:spPr>
        <p:txBody>
          <a:bodyPr wrap="square" rtlCol="0">
            <a:spAutoFit/>
          </a:bodyPr>
          <a:lstStyle/>
          <a:p>
            <a:r>
              <a:rPr lang="en-US" sz="1300" b="0" dirty="0" smtClean="0"/>
              <a:t>Sources: National Center for Education Statistics 2014; Bureau of Labor Statistics 2014-2024 projections.</a:t>
            </a:r>
            <a:endParaRPr lang="en-US" sz="1300" b="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29090" name="Rectangle 2"/>
          <p:cNvSpPr>
            <a:spLocks noGrp="1" noChangeArrowheads="1"/>
          </p:cNvSpPr>
          <p:nvPr>
            <p:ph type="title"/>
          </p:nvPr>
        </p:nvSpPr>
        <p:spPr>
          <a:xfrm>
            <a:off x="0" y="76200"/>
            <a:ext cx="9144000" cy="1143000"/>
          </a:xfrm>
          <a:noFill/>
          <a:ln/>
        </p:spPr>
        <p:txBody>
          <a:bodyPr/>
          <a:lstStyle/>
          <a:p>
            <a:r>
              <a:rPr lang="en-US" sz="4000" dirty="0" smtClean="0">
                <a:solidFill>
                  <a:srgbClr val="FF0000"/>
                </a:solidFill>
              </a:rPr>
              <a:t>Everyone Needs Some Programming</a:t>
            </a:r>
            <a:endParaRPr lang="en-US" dirty="0">
              <a:solidFill>
                <a:srgbClr val="FF0000"/>
              </a:solidFill>
            </a:endParaRPr>
          </a:p>
        </p:txBody>
      </p:sp>
      <p:sp>
        <p:nvSpPr>
          <p:cNvPr id="11" name="Rectangle 10"/>
          <p:cNvSpPr/>
          <p:nvPr/>
        </p:nvSpPr>
        <p:spPr bwMode="auto">
          <a:xfrm>
            <a:off x="457200" y="1764694"/>
            <a:ext cx="8305800" cy="4784876"/>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1" charset="0"/>
            </a:endParaRPr>
          </a:p>
        </p:txBody>
      </p:sp>
      <p:pic>
        <p:nvPicPr>
          <p:cNvPr id="10" name="Picture 9" descr="BurningGlassCodingJobs.png"/>
          <p:cNvPicPr>
            <a:picLocks noChangeAspect="1"/>
          </p:cNvPicPr>
          <p:nvPr/>
        </p:nvPicPr>
        <p:blipFill>
          <a:blip r:embed="rId3"/>
          <a:srcRect l="1348" t="1842" r="1484" b="3413"/>
          <a:stretch>
            <a:fillRect/>
          </a:stretch>
        </p:blipFill>
        <p:spPr>
          <a:xfrm>
            <a:off x="568476" y="1909837"/>
            <a:ext cx="8019143" cy="4354285"/>
          </a:xfrm>
          <a:prstGeom prst="rect">
            <a:avLst/>
          </a:prstGeom>
        </p:spPr>
      </p:pic>
      <p:sp>
        <p:nvSpPr>
          <p:cNvPr id="12" name="TextBox 11"/>
          <p:cNvSpPr txBox="1"/>
          <p:nvPr/>
        </p:nvSpPr>
        <p:spPr>
          <a:xfrm>
            <a:off x="533400" y="6244770"/>
            <a:ext cx="8153400" cy="292388"/>
          </a:xfrm>
          <a:prstGeom prst="rect">
            <a:avLst/>
          </a:prstGeom>
          <a:noFill/>
        </p:spPr>
        <p:txBody>
          <a:bodyPr wrap="square" rtlCol="0">
            <a:spAutoFit/>
          </a:bodyPr>
          <a:lstStyle/>
          <a:p>
            <a:r>
              <a:rPr lang="en-US" sz="1300" b="0" dirty="0" smtClean="0"/>
              <a:t>Source: Burning Glass Technologies,  “Beyond Point and Click: The Expanding Demand for Coding Skills</a:t>
            </a:r>
            <a:r>
              <a:rPr lang="en-US" sz="1300" b="0" dirty="0" smtClean="0"/>
              <a:t>,” June 2016.</a:t>
            </a:r>
            <a:endParaRPr lang="en-US" sz="1300" b="0" dirty="0"/>
          </a:p>
        </p:txBody>
      </p:sp>
      <p:sp>
        <p:nvSpPr>
          <p:cNvPr id="13" name="TextBox 12"/>
          <p:cNvSpPr txBox="1"/>
          <p:nvPr/>
        </p:nvSpPr>
        <p:spPr>
          <a:xfrm>
            <a:off x="457200" y="1163560"/>
            <a:ext cx="8305800" cy="461665"/>
          </a:xfrm>
          <a:prstGeom prst="rect">
            <a:avLst/>
          </a:prstGeom>
          <a:noFill/>
        </p:spPr>
        <p:txBody>
          <a:bodyPr wrap="square" rtlCol="0">
            <a:spAutoFit/>
          </a:bodyPr>
          <a:lstStyle/>
          <a:p>
            <a:r>
              <a:rPr lang="en-US" sz="2400" b="0" dirty="0" smtClean="0"/>
              <a:t>Half of all jobs in the top income quartile value coding skills.</a:t>
            </a:r>
            <a:endParaRPr lang="en-US" sz="2400" b="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91522"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CS </a:t>
            </a:r>
            <a:r>
              <a:rPr lang="en-US" sz="4000" dirty="0" smtClean="0">
                <a:solidFill>
                  <a:srgbClr val="FF0000"/>
                </a:solidFill>
              </a:rPr>
              <a:t>106J Course Staff</a:t>
            </a:r>
            <a:endParaRPr lang="en-US" sz="4000" dirty="0">
              <a:solidFill>
                <a:srgbClr val="FF0000"/>
              </a:solidFill>
            </a:endParaRPr>
          </a:p>
        </p:txBody>
      </p:sp>
      <p:grpSp>
        <p:nvGrpSpPr>
          <p:cNvPr id="12" name="Group 11"/>
          <p:cNvGrpSpPr/>
          <p:nvPr/>
        </p:nvGrpSpPr>
        <p:grpSpPr>
          <a:xfrm>
            <a:off x="1988782" y="1143001"/>
            <a:ext cx="5166436" cy="5246525"/>
            <a:chOff x="1482196" y="1143001"/>
            <a:chExt cx="5166436" cy="5246525"/>
          </a:xfrm>
        </p:grpSpPr>
        <p:sp>
          <p:nvSpPr>
            <p:cNvPr id="491524" name="Text Box 4"/>
            <p:cNvSpPr txBox="1">
              <a:spLocks noChangeArrowheads="1"/>
            </p:cNvSpPr>
            <p:nvPr/>
          </p:nvSpPr>
          <p:spPr bwMode="auto">
            <a:xfrm>
              <a:off x="3508830" y="1466869"/>
              <a:ext cx="3139802" cy="1169551"/>
            </a:xfrm>
            <a:prstGeom prst="rect">
              <a:avLst/>
            </a:prstGeom>
            <a:noFill/>
            <a:ln w="9525">
              <a:noFill/>
              <a:miter lim="800000"/>
              <a:headEnd/>
              <a:tailEnd/>
            </a:ln>
            <a:effectLst/>
          </p:spPr>
          <p:txBody>
            <a:bodyPr wrap="none">
              <a:prstTxWarp prst="textNoShape">
                <a:avLst/>
              </a:prstTxWarp>
              <a:spAutoFit/>
            </a:bodyPr>
            <a:lstStyle/>
            <a:p>
              <a:r>
                <a:rPr lang="en-US" sz="1800" b="0" dirty="0" smtClean="0"/>
                <a:t>Eric </a:t>
              </a:r>
              <a:r>
                <a:rPr lang="en-US" sz="1800" b="0" dirty="0"/>
                <a:t>Roberts</a:t>
              </a:r>
            </a:p>
            <a:p>
              <a:r>
                <a:rPr lang="en-US" sz="1600" dirty="0" err="1">
                  <a:latin typeface="Courier New" pitchFamily="1" charset="0"/>
                </a:rPr>
                <a:t>eroberts@cs.stanford.edu</a:t>
              </a:r>
              <a:endParaRPr lang="en-US" sz="1600" dirty="0">
                <a:latin typeface="Courier New" pitchFamily="1" charset="0"/>
              </a:endParaRPr>
            </a:p>
            <a:p>
              <a:r>
                <a:rPr lang="en-US" sz="1800" b="0" dirty="0"/>
                <a:t>Office Hours (Gates 202):</a:t>
              </a:r>
              <a:endParaRPr lang="en-US" sz="1800" b="0" dirty="0" smtClean="0"/>
            </a:p>
            <a:p>
              <a:r>
                <a:rPr lang="en-US" sz="1800" b="0" dirty="0" smtClean="0"/>
                <a:t>       Tuesdays 9:30</a:t>
              </a:r>
              <a:r>
                <a:rPr lang="en-US" sz="2400" b="0" baseline="5000" dirty="0" smtClean="0"/>
                <a:t>–</a:t>
              </a:r>
              <a:r>
                <a:rPr lang="en-US" sz="1800" b="0" dirty="0" smtClean="0"/>
                <a:t>11:</a:t>
              </a:r>
              <a:r>
                <a:rPr lang="en-US" sz="1800" b="0" dirty="0" smtClean="0"/>
                <a:t>00</a:t>
              </a:r>
              <a:endParaRPr lang="en-US" sz="1800" b="0" dirty="0" smtClean="0"/>
            </a:p>
          </p:txBody>
        </p:sp>
        <p:sp>
          <p:nvSpPr>
            <p:cNvPr id="491525" name="Text Box 5"/>
            <p:cNvSpPr txBox="1">
              <a:spLocks noChangeArrowheads="1"/>
            </p:cNvSpPr>
            <p:nvPr/>
          </p:nvSpPr>
          <p:spPr bwMode="auto">
            <a:xfrm>
              <a:off x="3508830" y="3368205"/>
              <a:ext cx="2770410" cy="1169551"/>
            </a:xfrm>
            <a:prstGeom prst="rect">
              <a:avLst/>
            </a:prstGeom>
            <a:noFill/>
            <a:ln w="9525">
              <a:noFill/>
              <a:miter lim="800000"/>
              <a:headEnd/>
              <a:tailEnd/>
            </a:ln>
            <a:effectLst/>
          </p:spPr>
          <p:txBody>
            <a:bodyPr wrap="none">
              <a:prstTxWarp prst="textNoShape">
                <a:avLst/>
              </a:prstTxWarp>
              <a:spAutoFit/>
            </a:bodyPr>
            <a:lstStyle/>
            <a:p>
              <a:r>
                <a:rPr lang="en-US" sz="1800" b="0" dirty="0" smtClean="0"/>
                <a:t>Jerry Cain</a:t>
              </a:r>
            </a:p>
            <a:p>
              <a:r>
                <a:rPr lang="en-US" sz="1600" dirty="0" err="1" smtClean="0">
                  <a:latin typeface="Courier New" pitchFamily="1" charset="0"/>
                </a:rPr>
                <a:t>jerry@cs.stanford.edu</a:t>
              </a:r>
              <a:endParaRPr lang="en-US" sz="1600" dirty="0">
                <a:latin typeface="Courier New" pitchFamily="1" charset="0"/>
              </a:endParaRPr>
            </a:p>
            <a:p>
              <a:r>
                <a:rPr lang="en-US" sz="1800" b="0" dirty="0"/>
                <a:t>Office Hours (Gates</a:t>
              </a:r>
              <a:r>
                <a:rPr lang="en-US" sz="1800" b="0" dirty="0" smtClean="0"/>
                <a:t> 192)</a:t>
              </a:r>
              <a:r>
                <a:rPr lang="en-US" sz="1800" b="0" dirty="0"/>
                <a:t>:</a:t>
              </a:r>
            </a:p>
            <a:p>
              <a:r>
                <a:rPr lang="en-US" sz="1800" b="0" dirty="0"/>
                <a:t>      </a:t>
              </a:r>
              <a:r>
                <a:rPr lang="en-US" sz="1800" b="0" dirty="0" smtClean="0"/>
                <a:t> Wednesdays: 3:30–5:00</a:t>
              </a:r>
              <a:endParaRPr lang="en-US" sz="1800" b="0" dirty="0"/>
            </a:p>
          </p:txBody>
        </p:sp>
        <p:pic>
          <p:nvPicPr>
            <p:cNvPr id="8" name="Picture 7" descr="EricRoberts.png"/>
            <p:cNvPicPr>
              <a:picLocks noChangeAspect="1"/>
            </p:cNvPicPr>
            <p:nvPr/>
          </p:nvPicPr>
          <p:blipFill>
            <a:blip r:embed="rId3"/>
            <a:srcRect l="4398"/>
            <a:stretch>
              <a:fillRect/>
            </a:stretch>
          </p:blipFill>
          <p:spPr>
            <a:xfrm>
              <a:off x="1482196" y="1143001"/>
              <a:ext cx="1737360" cy="1817287"/>
            </a:xfrm>
            <a:prstGeom prst="rect">
              <a:avLst/>
            </a:prstGeom>
          </p:spPr>
        </p:pic>
        <p:pic>
          <p:nvPicPr>
            <p:cNvPr id="7" name="Picture 6" descr="JerryCain.jpg"/>
            <p:cNvPicPr>
              <a:picLocks noChangeAspect="1"/>
            </p:cNvPicPr>
            <p:nvPr/>
          </p:nvPicPr>
          <p:blipFill>
            <a:blip r:embed="rId4"/>
            <a:stretch>
              <a:fillRect/>
            </a:stretch>
          </p:blipFill>
          <p:spPr>
            <a:xfrm>
              <a:off x="1482196" y="3084300"/>
              <a:ext cx="1737360" cy="1737360"/>
            </a:xfrm>
            <a:prstGeom prst="rect">
              <a:avLst/>
            </a:prstGeom>
          </p:spPr>
        </p:pic>
        <p:sp>
          <p:nvSpPr>
            <p:cNvPr id="10" name="Text Box 5"/>
            <p:cNvSpPr txBox="1">
              <a:spLocks noChangeArrowheads="1"/>
            </p:cNvSpPr>
            <p:nvPr/>
          </p:nvSpPr>
          <p:spPr bwMode="auto">
            <a:xfrm>
              <a:off x="3510719" y="5219975"/>
              <a:ext cx="2524148" cy="1169551"/>
            </a:xfrm>
            <a:prstGeom prst="rect">
              <a:avLst/>
            </a:prstGeom>
            <a:noFill/>
            <a:ln w="9525">
              <a:noFill/>
              <a:miter lim="800000"/>
              <a:headEnd/>
              <a:tailEnd/>
            </a:ln>
            <a:effectLst/>
          </p:spPr>
          <p:txBody>
            <a:bodyPr wrap="none">
              <a:prstTxWarp prst="textNoShape">
                <a:avLst/>
              </a:prstTxWarp>
              <a:spAutoFit/>
            </a:bodyPr>
            <a:lstStyle/>
            <a:p>
              <a:r>
                <a:rPr lang="en-US" sz="1800" b="0" dirty="0" smtClean="0"/>
                <a:t>Jason Chen</a:t>
              </a:r>
            </a:p>
            <a:p>
              <a:r>
                <a:rPr lang="en-US" sz="1600" dirty="0" err="1" smtClean="0">
                  <a:latin typeface="Courier New" pitchFamily="1" charset="0"/>
                </a:rPr>
                <a:t>cheson@stanford.edu</a:t>
              </a:r>
              <a:endParaRPr lang="en-US" sz="1600" dirty="0">
                <a:latin typeface="Courier New" pitchFamily="1" charset="0"/>
              </a:endParaRPr>
            </a:p>
            <a:p>
              <a:r>
                <a:rPr lang="en-US" sz="1800" b="0" dirty="0"/>
                <a:t>Office Hours </a:t>
              </a:r>
              <a:r>
                <a:rPr lang="en-US" sz="1800" b="0" dirty="0" smtClean="0"/>
                <a:t>(TBA)</a:t>
              </a:r>
              <a:r>
                <a:rPr lang="en-US" sz="1800" b="0" dirty="0"/>
                <a:t>:</a:t>
              </a:r>
            </a:p>
            <a:p>
              <a:r>
                <a:rPr lang="en-US" sz="1800" b="0" dirty="0"/>
                <a:t>      </a:t>
              </a:r>
              <a:r>
                <a:rPr lang="en-US" sz="1800" b="0" dirty="0" smtClean="0"/>
                <a:t> TBA</a:t>
              </a:r>
              <a:endParaRPr lang="en-US" sz="1800" b="0" dirty="0"/>
            </a:p>
          </p:txBody>
        </p:sp>
      </p:gr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97666"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Syllabus—Week 1</a:t>
            </a:r>
          </a:p>
        </p:txBody>
      </p:sp>
      <p:grpSp>
        <p:nvGrpSpPr>
          <p:cNvPr id="497667" name="Group 3"/>
          <p:cNvGrpSpPr>
            <a:grpSpLocks/>
          </p:cNvGrpSpPr>
          <p:nvPr/>
        </p:nvGrpSpPr>
        <p:grpSpPr bwMode="auto">
          <a:xfrm>
            <a:off x="571500" y="2095500"/>
            <a:ext cx="2671763" cy="2667000"/>
            <a:chOff x="360" y="1320"/>
            <a:chExt cx="1683" cy="1680"/>
          </a:xfrm>
        </p:grpSpPr>
        <p:sp>
          <p:nvSpPr>
            <p:cNvPr id="497668" name="Rectangle 4"/>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497669" name="Text Box 5"/>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smtClean="0"/>
                <a:t>April 3</a:t>
              </a:r>
              <a:endParaRPr lang="en-US" sz="1600" b="0" dirty="0"/>
            </a:p>
          </p:txBody>
        </p:sp>
        <p:sp>
          <p:nvSpPr>
            <p:cNvPr id="497670" name="Text Box 6"/>
            <p:cNvSpPr txBox="1">
              <a:spLocks noChangeArrowheads="1"/>
            </p:cNvSpPr>
            <p:nvPr/>
          </p:nvSpPr>
          <p:spPr bwMode="auto">
            <a:xfrm>
              <a:off x="360" y="1632"/>
              <a:ext cx="1683" cy="520"/>
            </a:xfrm>
            <a:prstGeom prst="rect">
              <a:avLst/>
            </a:prstGeom>
            <a:noFill/>
            <a:ln w="9525">
              <a:noFill/>
              <a:miter lim="800000"/>
              <a:headEnd/>
              <a:tailEnd/>
            </a:ln>
            <a:effectLst/>
          </p:spPr>
          <p:txBody>
            <a:bodyPr>
              <a:prstTxWarp prst="textNoShape">
                <a:avLst/>
              </a:prstTxWarp>
              <a:spAutoFit/>
            </a:bodyPr>
            <a:lstStyle/>
            <a:p>
              <a:pPr algn="ctr"/>
              <a:r>
                <a:rPr lang="en-US" sz="1600" b="0" dirty="0"/>
                <a:t>Administration</a:t>
              </a:r>
              <a:endParaRPr lang="en-US" sz="1600" b="0" dirty="0" smtClean="0"/>
            </a:p>
            <a:p>
              <a:pPr algn="ctr"/>
              <a:r>
                <a:rPr lang="en-US" sz="1600" b="0" dirty="0" smtClean="0"/>
                <a:t>Course overview</a:t>
              </a:r>
            </a:p>
            <a:p>
              <a:pPr algn="ctr"/>
              <a:r>
                <a:rPr lang="en-US" sz="1600" b="0" dirty="0"/>
                <a:t>Meet </a:t>
              </a:r>
              <a:r>
                <a:rPr lang="en-US" sz="1600" b="0" dirty="0" err="1"/>
                <a:t>Karel</a:t>
              </a:r>
              <a:r>
                <a:rPr lang="en-US" sz="1600" b="0" dirty="0"/>
                <a:t> the Robot</a:t>
              </a:r>
            </a:p>
          </p:txBody>
        </p:sp>
        <p:sp>
          <p:nvSpPr>
            <p:cNvPr id="497671" name="Text Box 7"/>
            <p:cNvSpPr txBox="1">
              <a:spLocks noChangeArrowheads="1"/>
            </p:cNvSpPr>
            <p:nvPr/>
          </p:nvSpPr>
          <p:spPr bwMode="auto">
            <a:xfrm>
              <a:off x="360" y="2629"/>
              <a:ext cx="1681" cy="214"/>
            </a:xfrm>
            <a:prstGeom prst="rect">
              <a:avLst/>
            </a:prstGeom>
            <a:noFill/>
            <a:ln w="9525">
              <a:noFill/>
              <a:miter lim="800000"/>
              <a:headEnd/>
              <a:tailEnd/>
            </a:ln>
            <a:effectLst/>
          </p:spPr>
          <p:txBody>
            <a:bodyPr>
              <a:prstTxWarp prst="textNoShape">
                <a:avLst/>
              </a:prstTxWarp>
              <a:spAutoFit/>
            </a:bodyPr>
            <a:lstStyle/>
            <a:p>
              <a:pPr>
                <a:lnSpc>
                  <a:spcPct val="90000"/>
                </a:lnSpc>
              </a:pPr>
              <a:r>
                <a:rPr lang="en-US" sz="1800"/>
                <a:t> </a:t>
              </a:r>
            </a:p>
          </p:txBody>
        </p:sp>
      </p:grpSp>
      <p:grpSp>
        <p:nvGrpSpPr>
          <p:cNvPr id="497672" name="Group 8"/>
          <p:cNvGrpSpPr>
            <a:grpSpLocks/>
          </p:cNvGrpSpPr>
          <p:nvPr/>
        </p:nvGrpSpPr>
        <p:grpSpPr bwMode="auto">
          <a:xfrm>
            <a:off x="3238500" y="2095500"/>
            <a:ext cx="2671763" cy="2667000"/>
            <a:chOff x="360" y="1320"/>
            <a:chExt cx="1683" cy="1680"/>
          </a:xfrm>
        </p:grpSpPr>
        <p:sp>
          <p:nvSpPr>
            <p:cNvPr id="497673" name="Rectangle 9"/>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497674" name="Text Box 10"/>
            <p:cNvSpPr txBox="1">
              <a:spLocks noChangeArrowheads="1"/>
            </p:cNvSpPr>
            <p:nvPr/>
          </p:nvSpPr>
          <p:spPr bwMode="auto">
            <a:xfrm>
              <a:off x="360" y="1335"/>
              <a:ext cx="1680" cy="213"/>
            </a:xfrm>
            <a:prstGeom prst="rect">
              <a:avLst/>
            </a:prstGeom>
            <a:noFill/>
            <a:ln w="9525">
              <a:noFill/>
              <a:miter lim="800000"/>
              <a:headEnd/>
              <a:tailEnd/>
            </a:ln>
            <a:effectLst/>
          </p:spPr>
          <p:txBody>
            <a:bodyPr>
              <a:prstTxWarp prst="textNoShape">
                <a:avLst/>
              </a:prstTxWarp>
              <a:spAutoFit/>
            </a:bodyPr>
            <a:lstStyle/>
            <a:p>
              <a:r>
                <a:rPr lang="en-US" sz="1600" b="0" dirty="0" smtClean="0"/>
                <a:t>5</a:t>
              </a:r>
              <a:endParaRPr lang="en-US" sz="1800" b="0" dirty="0"/>
            </a:p>
          </p:txBody>
        </p:sp>
        <p:sp>
          <p:nvSpPr>
            <p:cNvPr id="497675" name="Text Box 11"/>
            <p:cNvSpPr txBox="1">
              <a:spLocks noChangeArrowheads="1"/>
            </p:cNvSpPr>
            <p:nvPr/>
          </p:nvSpPr>
          <p:spPr bwMode="auto">
            <a:xfrm>
              <a:off x="360" y="1632"/>
              <a:ext cx="1683" cy="368"/>
            </a:xfrm>
            <a:prstGeom prst="rect">
              <a:avLst/>
            </a:prstGeom>
            <a:noFill/>
            <a:ln w="9525">
              <a:noFill/>
              <a:miter lim="800000"/>
              <a:headEnd/>
              <a:tailEnd/>
            </a:ln>
            <a:effectLst/>
          </p:spPr>
          <p:txBody>
            <a:bodyPr>
              <a:prstTxWarp prst="textNoShape">
                <a:avLst/>
              </a:prstTxWarp>
              <a:spAutoFit/>
            </a:bodyPr>
            <a:lstStyle/>
            <a:p>
              <a:pPr algn="ctr"/>
              <a:r>
                <a:rPr lang="en-US" sz="1600" b="0" dirty="0"/>
                <a:t>Simple </a:t>
              </a:r>
              <a:r>
                <a:rPr lang="en-US" sz="1600" b="0" dirty="0" err="1"/>
                <a:t>Karel</a:t>
              </a:r>
              <a:r>
                <a:rPr lang="en-US" sz="1600" b="0" dirty="0"/>
                <a:t> programs</a:t>
              </a:r>
              <a:endParaRPr lang="en-US" sz="1600" b="0" dirty="0" smtClean="0"/>
            </a:p>
            <a:p>
              <a:pPr algn="ctr"/>
              <a:r>
                <a:rPr lang="en-US" sz="1600" b="0" dirty="0" smtClean="0"/>
                <a:t>Control </a:t>
              </a:r>
              <a:r>
                <a:rPr lang="en-US" sz="1600" b="0" dirty="0"/>
                <a:t>structures in </a:t>
              </a:r>
              <a:r>
                <a:rPr lang="en-US" sz="1600" b="0" dirty="0" err="1"/>
                <a:t>Karel</a:t>
              </a:r>
              <a:endParaRPr lang="en-US" sz="1600" b="0" dirty="0"/>
            </a:p>
          </p:txBody>
        </p:sp>
        <p:sp>
          <p:nvSpPr>
            <p:cNvPr id="497676" name="Text Box 12"/>
            <p:cNvSpPr txBox="1">
              <a:spLocks noChangeArrowheads="1"/>
            </p:cNvSpPr>
            <p:nvPr/>
          </p:nvSpPr>
          <p:spPr bwMode="auto">
            <a:xfrm>
              <a:off x="360" y="2629"/>
              <a:ext cx="1681" cy="322"/>
            </a:xfrm>
            <a:prstGeom prst="rect">
              <a:avLst/>
            </a:prstGeom>
            <a:noFill/>
            <a:ln w="9525">
              <a:noFill/>
              <a:miter lim="800000"/>
              <a:headEnd/>
              <a:tailEnd/>
            </a:ln>
            <a:effectLst/>
          </p:spPr>
          <p:txBody>
            <a:bodyPr>
              <a:prstTxWarp prst="textNoShape">
                <a:avLst/>
              </a:prstTxWarp>
              <a:spAutoFit/>
            </a:bodyPr>
            <a:lstStyle/>
            <a:p>
              <a:pPr>
                <a:lnSpc>
                  <a:spcPct val="90000"/>
                </a:lnSpc>
              </a:pPr>
              <a:endParaRPr lang="en-US" sz="1600" dirty="0"/>
            </a:p>
            <a:p>
              <a:pPr>
                <a:lnSpc>
                  <a:spcPct val="90000"/>
                </a:lnSpc>
              </a:pPr>
              <a:r>
                <a:rPr lang="en-US" dirty="0"/>
                <a:t>Read:</a:t>
              </a:r>
              <a:r>
                <a:rPr lang="en-US" dirty="0" smtClean="0"/>
                <a:t> </a:t>
              </a:r>
              <a:r>
                <a:rPr lang="en-US" dirty="0" smtClean="0"/>
                <a:t>Sections 1.1-1.3 </a:t>
              </a:r>
              <a:endParaRPr lang="en-US" dirty="0"/>
            </a:p>
          </p:txBody>
        </p:sp>
      </p:grpSp>
      <p:grpSp>
        <p:nvGrpSpPr>
          <p:cNvPr id="497677" name="Group 13"/>
          <p:cNvGrpSpPr>
            <a:grpSpLocks/>
          </p:cNvGrpSpPr>
          <p:nvPr/>
        </p:nvGrpSpPr>
        <p:grpSpPr bwMode="auto">
          <a:xfrm>
            <a:off x="5905500" y="2095500"/>
            <a:ext cx="2671763" cy="2667000"/>
            <a:chOff x="360" y="1320"/>
            <a:chExt cx="1683" cy="1680"/>
          </a:xfrm>
        </p:grpSpPr>
        <p:sp>
          <p:nvSpPr>
            <p:cNvPr id="497678" name="Rectangle 14"/>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497679" name="Text Box 15"/>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smtClean="0"/>
                <a:t>7</a:t>
              </a:r>
              <a:endParaRPr lang="en-US" sz="1600" b="0" dirty="0"/>
            </a:p>
          </p:txBody>
        </p:sp>
        <p:sp>
          <p:nvSpPr>
            <p:cNvPr id="497680" name="Text Box 16"/>
            <p:cNvSpPr txBox="1">
              <a:spLocks noChangeArrowheads="1"/>
            </p:cNvSpPr>
            <p:nvPr/>
          </p:nvSpPr>
          <p:spPr bwMode="auto">
            <a:xfrm>
              <a:off x="360" y="1632"/>
              <a:ext cx="1683" cy="520"/>
            </a:xfrm>
            <a:prstGeom prst="rect">
              <a:avLst/>
            </a:prstGeom>
            <a:noFill/>
            <a:ln w="9525">
              <a:noFill/>
              <a:miter lim="800000"/>
              <a:headEnd/>
              <a:tailEnd/>
            </a:ln>
            <a:effectLst/>
          </p:spPr>
          <p:txBody>
            <a:bodyPr>
              <a:prstTxWarp prst="textNoShape">
                <a:avLst/>
              </a:prstTxWarp>
              <a:spAutoFit/>
            </a:bodyPr>
            <a:lstStyle/>
            <a:p>
              <a:pPr algn="ctr"/>
              <a:r>
                <a:rPr lang="en-US" sz="1600" b="0"/>
                <a:t>Problem-solving in Karel</a:t>
              </a:r>
            </a:p>
            <a:p>
              <a:pPr algn="ctr"/>
              <a:r>
                <a:rPr lang="en-US" sz="1600" b="0"/>
                <a:t>Program decomposition</a:t>
              </a:r>
            </a:p>
            <a:p>
              <a:pPr algn="ctr"/>
              <a:r>
                <a:rPr lang="en-US" sz="1600" b="0"/>
                <a:t>The idea of an algorithm</a:t>
              </a:r>
            </a:p>
          </p:txBody>
        </p:sp>
        <p:sp>
          <p:nvSpPr>
            <p:cNvPr id="497681" name="Text Box 17"/>
            <p:cNvSpPr txBox="1">
              <a:spLocks noChangeArrowheads="1"/>
            </p:cNvSpPr>
            <p:nvPr/>
          </p:nvSpPr>
          <p:spPr bwMode="auto">
            <a:xfrm>
              <a:off x="360" y="2629"/>
              <a:ext cx="1681" cy="322"/>
            </a:xfrm>
            <a:prstGeom prst="rect">
              <a:avLst/>
            </a:prstGeom>
            <a:noFill/>
            <a:ln w="9525">
              <a:noFill/>
              <a:miter lim="800000"/>
              <a:headEnd/>
              <a:tailEnd/>
            </a:ln>
            <a:effectLst/>
          </p:spPr>
          <p:txBody>
            <a:bodyPr>
              <a:prstTxWarp prst="textNoShape">
                <a:avLst/>
              </a:prstTxWarp>
              <a:spAutoFit/>
            </a:bodyPr>
            <a:lstStyle/>
            <a:p>
              <a:pPr>
                <a:lnSpc>
                  <a:spcPct val="90000"/>
                </a:lnSpc>
              </a:pPr>
              <a:endParaRPr lang="en-US" sz="1600" dirty="0"/>
            </a:p>
            <a:p>
              <a:pPr>
                <a:lnSpc>
                  <a:spcPct val="90000"/>
                </a:lnSpc>
              </a:pPr>
              <a:r>
                <a:rPr lang="en-US" dirty="0"/>
                <a:t>Read:</a:t>
              </a:r>
              <a:r>
                <a:rPr lang="en-US" dirty="0" smtClean="0"/>
                <a:t> </a:t>
              </a:r>
              <a:r>
                <a:rPr lang="en-US" dirty="0" smtClean="0"/>
                <a:t>Sections 1.4-1.5 </a:t>
              </a:r>
              <a:endParaRPr lang="en-US" dirty="0"/>
            </a:p>
          </p:txBody>
        </p:sp>
      </p:grpSp>
      <p:pic>
        <p:nvPicPr>
          <p:cNvPr id="497682" name="Picture 18" descr="Beeper"/>
          <p:cNvPicPr>
            <a:picLocks noChangeAspect="1" noChangeArrowheads="1"/>
          </p:cNvPicPr>
          <p:nvPr/>
        </p:nvPicPr>
        <p:blipFill>
          <a:blip r:embed="rId3"/>
          <a:srcRect/>
          <a:stretch>
            <a:fillRect/>
          </a:stretch>
        </p:blipFill>
        <p:spPr bwMode="auto">
          <a:xfrm>
            <a:off x="1524000" y="3810000"/>
            <a:ext cx="850900" cy="860425"/>
          </a:xfrm>
          <a:prstGeom prst="rect">
            <a:avLst/>
          </a:prstGeom>
          <a:noFill/>
        </p:spPr>
      </p:pic>
      <p:pic>
        <p:nvPicPr>
          <p:cNvPr id="497683" name="Picture 19" descr="Karel"/>
          <p:cNvPicPr>
            <a:picLocks noChangeAspect="1" noChangeArrowheads="1"/>
          </p:cNvPicPr>
          <p:nvPr/>
        </p:nvPicPr>
        <p:blipFill>
          <a:blip r:embed="rId4"/>
          <a:srcRect/>
          <a:stretch>
            <a:fillRect/>
          </a:stretch>
        </p:blipFill>
        <p:spPr bwMode="auto">
          <a:xfrm>
            <a:off x="1371600" y="3632200"/>
            <a:ext cx="1111250" cy="1182688"/>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97683"/>
                                        </p:tgtEl>
                                        <p:attrNameLst>
                                          <p:attrName>style.visibility</p:attrName>
                                        </p:attrNameLst>
                                      </p:cBhvr>
                                      <p:to>
                                        <p:strVal val="visible"/>
                                      </p:to>
                                    </p:set>
                                    <p:anim calcmode="lin" valueType="num">
                                      <p:cBhvr additive="base">
                                        <p:cTn id="7" dur="1000" fill="hold"/>
                                        <p:tgtEl>
                                          <p:spTgt spid="497683"/>
                                        </p:tgtEl>
                                        <p:attrNameLst>
                                          <p:attrName>ppt_x</p:attrName>
                                        </p:attrNameLst>
                                      </p:cBhvr>
                                      <p:tavLst>
                                        <p:tav tm="0">
                                          <p:val>
                                            <p:strVal val="0-#ppt_w/2"/>
                                          </p:val>
                                        </p:tav>
                                        <p:tav tm="100000">
                                          <p:val>
                                            <p:strVal val="#ppt_x"/>
                                          </p:val>
                                        </p:tav>
                                      </p:tavLst>
                                    </p:anim>
                                    <p:anim calcmode="lin" valueType="num">
                                      <p:cBhvr additive="base">
                                        <p:cTn id="8" dur="1000" fill="hold"/>
                                        <p:tgtEl>
                                          <p:spTgt spid="497683"/>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 presetClass="entr" presetSubtype="0" fill="hold" nodeType="afterEffect">
                                  <p:stCondLst>
                                    <p:cond delay="0"/>
                                  </p:stCondLst>
                                  <p:childTnLst>
                                    <p:set>
                                      <p:cBhvr>
                                        <p:cTn id="11" dur="1" fill="hold">
                                          <p:stCondLst>
                                            <p:cond delay="0"/>
                                          </p:stCondLst>
                                        </p:cTn>
                                        <p:tgtEl>
                                          <p:spTgt spid="49768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 presetClass="exit" presetSubtype="2" fill="hold" nodeType="clickEffect">
                                  <p:stCondLst>
                                    <p:cond delay="0"/>
                                  </p:stCondLst>
                                  <p:childTnLst>
                                    <p:anim calcmode="lin" valueType="num">
                                      <p:cBhvr additive="base">
                                        <p:cTn id="15" dur="3000"/>
                                        <p:tgtEl>
                                          <p:spTgt spid="497683"/>
                                        </p:tgtEl>
                                        <p:attrNameLst>
                                          <p:attrName>ppt_x</p:attrName>
                                        </p:attrNameLst>
                                      </p:cBhvr>
                                      <p:tavLst>
                                        <p:tav tm="0">
                                          <p:val>
                                            <p:strVal val="ppt_x"/>
                                          </p:val>
                                        </p:tav>
                                        <p:tav tm="100000">
                                          <p:val>
                                            <p:strVal val="1+ppt_w/2"/>
                                          </p:val>
                                        </p:tav>
                                      </p:tavLst>
                                    </p:anim>
                                    <p:anim calcmode="lin" valueType="num">
                                      <p:cBhvr additive="base">
                                        <p:cTn id="16" dur="3000"/>
                                        <p:tgtEl>
                                          <p:spTgt spid="497683"/>
                                        </p:tgtEl>
                                        <p:attrNameLst>
                                          <p:attrName>ppt_y</p:attrName>
                                        </p:attrNameLst>
                                      </p:cBhvr>
                                      <p:tavLst>
                                        <p:tav tm="0">
                                          <p:val>
                                            <p:strVal val="ppt_y"/>
                                          </p:val>
                                        </p:tav>
                                        <p:tav tm="100000">
                                          <p:val>
                                            <p:strVal val="ppt_y"/>
                                          </p:val>
                                        </p:tav>
                                      </p:tavLst>
                                    </p:anim>
                                    <p:set>
                                      <p:cBhvr>
                                        <p:cTn id="17" dur="1" fill="hold">
                                          <p:stCondLst>
                                            <p:cond delay="2999"/>
                                          </p:stCondLst>
                                        </p:cTn>
                                        <p:tgtEl>
                                          <p:spTgt spid="49768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99714"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Syllabus—Week 2</a:t>
            </a:r>
          </a:p>
        </p:txBody>
      </p:sp>
      <p:grpSp>
        <p:nvGrpSpPr>
          <p:cNvPr id="499715" name="Group 3"/>
          <p:cNvGrpSpPr>
            <a:grpSpLocks/>
          </p:cNvGrpSpPr>
          <p:nvPr/>
        </p:nvGrpSpPr>
        <p:grpSpPr bwMode="auto">
          <a:xfrm>
            <a:off x="571500" y="2095500"/>
            <a:ext cx="2671763" cy="2667000"/>
            <a:chOff x="360" y="1320"/>
            <a:chExt cx="1683" cy="1680"/>
          </a:xfrm>
        </p:grpSpPr>
        <p:sp>
          <p:nvSpPr>
            <p:cNvPr id="499716" name="Rectangle 4"/>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499717" name="Text Box 5"/>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smtClean="0"/>
                <a:t>10</a:t>
              </a:r>
              <a:endParaRPr lang="en-US" sz="1600" b="0" dirty="0"/>
            </a:p>
          </p:txBody>
        </p:sp>
        <p:sp>
          <p:nvSpPr>
            <p:cNvPr id="499718" name="Text Box 6"/>
            <p:cNvSpPr txBox="1">
              <a:spLocks noChangeArrowheads="1"/>
            </p:cNvSpPr>
            <p:nvPr/>
          </p:nvSpPr>
          <p:spPr bwMode="auto">
            <a:xfrm>
              <a:off x="360" y="1632"/>
              <a:ext cx="1683" cy="674"/>
            </a:xfrm>
            <a:prstGeom prst="rect">
              <a:avLst/>
            </a:prstGeom>
            <a:noFill/>
            <a:ln w="9525">
              <a:noFill/>
              <a:miter lim="800000"/>
              <a:headEnd/>
              <a:tailEnd/>
            </a:ln>
            <a:effectLst/>
          </p:spPr>
          <p:txBody>
            <a:bodyPr>
              <a:prstTxWarp prst="textNoShape">
                <a:avLst/>
              </a:prstTxWarp>
              <a:spAutoFit/>
            </a:bodyPr>
            <a:lstStyle/>
            <a:p>
              <a:pPr algn="ctr"/>
              <a:r>
                <a:rPr lang="en-US" sz="1600" b="0" dirty="0" smtClean="0"/>
                <a:t>Programming by example</a:t>
              </a:r>
            </a:p>
            <a:p>
              <a:pPr algn="ctr"/>
              <a:r>
                <a:rPr lang="en-US" sz="1600" b="0" dirty="0" smtClean="0"/>
                <a:t>Variables and </a:t>
              </a:r>
              <a:r>
                <a:rPr lang="en-US" sz="1600" b="0" dirty="0" smtClean="0"/>
                <a:t>values</a:t>
              </a:r>
            </a:p>
            <a:p>
              <a:pPr algn="ctr"/>
              <a:r>
                <a:rPr lang="en-US" sz="1600" b="0" dirty="0" smtClean="0"/>
                <a:t>Arithmetic expressions</a:t>
              </a:r>
            </a:p>
            <a:p>
              <a:pPr algn="ctr"/>
              <a:r>
                <a:rPr lang="en-US" sz="1600" b="0" dirty="0" smtClean="0"/>
                <a:t>Functions</a:t>
              </a:r>
              <a:endParaRPr lang="en-US" sz="1600" b="0" dirty="0"/>
            </a:p>
          </p:txBody>
        </p:sp>
        <p:sp>
          <p:nvSpPr>
            <p:cNvPr id="499719" name="Text Box 7"/>
            <p:cNvSpPr txBox="1">
              <a:spLocks noChangeArrowheads="1"/>
            </p:cNvSpPr>
            <p:nvPr/>
          </p:nvSpPr>
          <p:spPr bwMode="auto">
            <a:xfrm>
              <a:off x="360" y="2629"/>
              <a:ext cx="1681" cy="305"/>
            </a:xfrm>
            <a:prstGeom prst="rect">
              <a:avLst/>
            </a:prstGeom>
            <a:noFill/>
            <a:ln w="9525">
              <a:noFill/>
              <a:miter lim="800000"/>
              <a:headEnd/>
              <a:tailEnd/>
            </a:ln>
            <a:effectLst/>
          </p:spPr>
          <p:txBody>
            <a:bodyPr>
              <a:prstTxWarp prst="textNoShape">
                <a:avLst/>
              </a:prstTxWarp>
              <a:spAutoFit/>
            </a:bodyPr>
            <a:lstStyle/>
            <a:p>
              <a:pPr>
                <a:lnSpc>
                  <a:spcPct val="90000"/>
                </a:lnSpc>
              </a:pPr>
              <a:endParaRPr lang="en-US" dirty="0" smtClean="0"/>
            </a:p>
            <a:p>
              <a:pPr>
                <a:lnSpc>
                  <a:spcPct val="90000"/>
                </a:lnSpc>
              </a:pPr>
              <a:r>
                <a:rPr lang="en-US" dirty="0" smtClean="0"/>
                <a:t>Read</a:t>
              </a:r>
              <a:r>
                <a:rPr lang="en-US" dirty="0"/>
                <a:t>:</a:t>
              </a:r>
              <a:r>
                <a:rPr lang="en-US" dirty="0" smtClean="0"/>
                <a:t> Sections 2.1-2.4</a:t>
              </a:r>
              <a:endParaRPr lang="en-US" dirty="0"/>
            </a:p>
          </p:txBody>
        </p:sp>
      </p:grpSp>
      <p:grpSp>
        <p:nvGrpSpPr>
          <p:cNvPr id="499720" name="Group 8"/>
          <p:cNvGrpSpPr>
            <a:grpSpLocks/>
          </p:cNvGrpSpPr>
          <p:nvPr/>
        </p:nvGrpSpPr>
        <p:grpSpPr bwMode="auto">
          <a:xfrm>
            <a:off x="3238500" y="2095500"/>
            <a:ext cx="2671763" cy="2667000"/>
            <a:chOff x="360" y="1320"/>
            <a:chExt cx="1683" cy="1680"/>
          </a:xfrm>
        </p:grpSpPr>
        <p:sp>
          <p:nvSpPr>
            <p:cNvPr id="499721" name="Rectangle 9"/>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499722" name="Text Box 10"/>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smtClean="0"/>
                <a:t>12</a:t>
              </a:r>
              <a:endParaRPr lang="en-US" sz="1600" b="0" dirty="0"/>
            </a:p>
          </p:txBody>
        </p:sp>
        <p:sp>
          <p:nvSpPr>
            <p:cNvPr id="499723" name="Text Box 11"/>
            <p:cNvSpPr txBox="1">
              <a:spLocks noChangeArrowheads="1"/>
            </p:cNvSpPr>
            <p:nvPr/>
          </p:nvSpPr>
          <p:spPr bwMode="auto">
            <a:xfrm>
              <a:off x="360" y="1632"/>
              <a:ext cx="1683" cy="368"/>
            </a:xfrm>
            <a:prstGeom prst="rect">
              <a:avLst/>
            </a:prstGeom>
            <a:noFill/>
            <a:ln w="9525">
              <a:noFill/>
              <a:miter lim="800000"/>
              <a:headEnd/>
              <a:tailEnd/>
            </a:ln>
            <a:effectLst/>
          </p:spPr>
          <p:txBody>
            <a:bodyPr>
              <a:prstTxWarp prst="textNoShape">
                <a:avLst/>
              </a:prstTxWarp>
              <a:spAutoFit/>
            </a:bodyPr>
            <a:lstStyle/>
            <a:p>
              <a:pPr algn="ctr"/>
              <a:r>
                <a:rPr lang="en-US" sz="1600" b="0" dirty="0" smtClean="0"/>
                <a:t>Strings and concatenation</a:t>
              </a:r>
            </a:p>
            <a:p>
              <a:pPr algn="ctr"/>
              <a:r>
                <a:rPr lang="en-US" sz="1600" b="0" dirty="0" smtClean="0"/>
                <a:t>Simple graphics</a:t>
              </a:r>
            </a:p>
          </p:txBody>
        </p:sp>
        <p:sp>
          <p:nvSpPr>
            <p:cNvPr id="499724" name="Text Box 12"/>
            <p:cNvSpPr txBox="1">
              <a:spLocks noChangeArrowheads="1"/>
            </p:cNvSpPr>
            <p:nvPr/>
          </p:nvSpPr>
          <p:spPr bwMode="auto">
            <a:xfrm>
              <a:off x="360" y="2629"/>
              <a:ext cx="1681" cy="305"/>
            </a:xfrm>
            <a:prstGeom prst="rect">
              <a:avLst/>
            </a:prstGeom>
            <a:noFill/>
            <a:ln w="9525">
              <a:noFill/>
              <a:miter lim="800000"/>
              <a:headEnd/>
              <a:tailEnd/>
            </a:ln>
            <a:effectLst/>
          </p:spPr>
          <p:txBody>
            <a:bodyPr>
              <a:prstTxWarp prst="textNoShape">
                <a:avLst/>
              </a:prstTxWarp>
              <a:spAutoFit/>
            </a:bodyPr>
            <a:lstStyle/>
            <a:p>
              <a:pPr>
                <a:lnSpc>
                  <a:spcPct val="90000"/>
                </a:lnSpc>
              </a:pPr>
              <a:endParaRPr lang="en-US" dirty="0"/>
            </a:p>
            <a:p>
              <a:pPr>
                <a:lnSpc>
                  <a:spcPct val="90000"/>
                </a:lnSpc>
              </a:pPr>
              <a:r>
                <a:rPr lang="en-US" dirty="0"/>
                <a:t>Read:</a:t>
              </a:r>
              <a:r>
                <a:rPr lang="en-US" dirty="0" smtClean="0"/>
                <a:t> Sections 2.5-2.6</a:t>
              </a:r>
              <a:endParaRPr lang="en-US" dirty="0"/>
            </a:p>
          </p:txBody>
        </p:sp>
      </p:grpSp>
      <p:grpSp>
        <p:nvGrpSpPr>
          <p:cNvPr id="499725" name="Group 13"/>
          <p:cNvGrpSpPr>
            <a:grpSpLocks/>
          </p:cNvGrpSpPr>
          <p:nvPr/>
        </p:nvGrpSpPr>
        <p:grpSpPr bwMode="auto">
          <a:xfrm>
            <a:off x="5905500" y="2095500"/>
            <a:ext cx="2671763" cy="2667000"/>
            <a:chOff x="360" y="1320"/>
            <a:chExt cx="1683" cy="1680"/>
          </a:xfrm>
        </p:grpSpPr>
        <p:sp>
          <p:nvSpPr>
            <p:cNvPr id="499726" name="Rectangle 14"/>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499727" name="Text Box 15"/>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smtClean="0"/>
                <a:t>14</a:t>
              </a:r>
              <a:endParaRPr lang="en-US" sz="1600" b="0" dirty="0"/>
            </a:p>
          </p:txBody>
        </p:sp>
        <p:sp>
          <p:nvSpPr>
            <p:cNvPr id="499728" name="Text Box 16"/>
            <p:cNvSpPr txBox="1">
              <a:spLocks noChangeArrowheads="1"/>
            </p:cNvSpPr>
            <p:nvPr/>
          </p:nvSpPr>
          <p:spPr bwMode="auto">
            <a:xfrm>
              <a:off x="360" y="1632"/>
              <a:ext cx="1683" cy="368"/>
            </a:xfrm>
            <a:prstGeom prst="rect">
              <a:avLst/>
            </a:prstGeom>
            <a:noFill/>
            <a:ln w="9525">
              <a:noFill/>
              <a:miter lim="800000"/>
              <a:headEnd/>
              <a:tailEnd/>
            </a:ln>
            <a:effectLst/>
          </p:spPr>
          <p:txBody>
            <a:bodyPr>
              <a:prstTxWarp prst="textNoShape">
                <a:avLst/>
              </a:prstTxWarp>
              <a:spAutoFit/>
            </a:bodyPr>
            <a:lstStyle/>
            <a:p>
              <a:pPr algn="ctr"/>
              <a:r>
                <a:rPr lang="en-US" sz="1600" b="0" dirty="0"/>
                <a:t>Control statements</a:t>
              </a:r>
            </a:p>
            <a:p>
              <a:pPr algn="ctr"/>
              <a:r>
                <a:rPr lang="en-US" sz="1600" b="0" dirty="0"/>
                <a:t>Boolean </a:t>
              </a:r>
              <a:r>
                <a:rPr lang="en-US" sz="1600" b="0" dirty="0" smtClean="0"/>
                <a:t>data</a:t>
              </a:r>
              <a:endParaRPr lang="en-US" sz="1600" b="0" dirty="0"/>
            </a:p>
          </p:txBody>
        </p:sp>
        <p:sp>
          <p:nvSpPr>
            <p:cNvPr id="499729" name="Text Box 17"/>
            <p:cNvSpPr txBox="1">
              <a:spLocks noChangeArrowheads="1"/>
            </p:cNvSpPr>
            <p:nvPr/>
          </p:nvSpPr>
          <p:spPr bwMode="auto">
            <a:xfrm>
              <a:off x="360" y="2629"/>
              <a:ext cx="1681" cy="305"/>
            </a:xfrm>
            <a:prstGeom prst="rect">
              <a:avLst/>
            </a:prstGeom>
            <a:noFill/>
            <a:ln w="9525">
              <a:noFill/>
              <a:miter lim="800000"/>
              <a:headEnd/>
              <a:tailEnd/>
            </a:ln>
            <a:effectLst/>
          </p:spPr>
          <p:txBody>
            <a:bodyPr>
              <a:prstTxWarp prst="textNoShape">
                <a:avLst/>
              </a:prstTxWarp>
              <a:spAutoFit/>
            </a:bodyPr>
            <a:lstStyle/>
            <a:p>
              <a:pPr>
                <a:lnSpc>
                  <a:spcPct val="90000"/>
                </a:lnSpc>
              </a:pPr>
              <a:endParaRPr lang="en-US" dirty="0" smtClean="0"/>
            </a:p>
            <a:p>
              <a:pPr>
                <a:lnSpc>
                  <a:spcPct val="90000"/>
                </a:lnSpc>
              </a:pPr>
              <a:r>
                <a:rPr lang="en-US" dirty="0" smtClean="0"/>
                <a:t>Read</a:t>
              </a:r>
              <a:r>
                <a:rPr lang="en-US" dirty="0"/>
                <a:t>:</a:t>
              </a:r>
              <a:r>
                <a:rPr lang="en-US" dirty="0" smtClean="0"/>
                <a:t> Sections 3,1-3.5</a:t>
              </a:r>
            </a:p>
          </p:txBody>
        </p:sp>
      </p:grpSp>
      <p:sp>
        <p:nvSpPr>
          <p:cNvPr id="499730" name="Rectangle 18"/>
          <p:cNvSpPr>
            <a:spLocks noChangeArrowheads="1"/>
          </p:cNvSpPr>
          <p:nvPr/>
        </p:nvSpPr>
        <p:spPr bwMode="auto">
          <a:xfrm>
            <a:off x="3429000" y="2571750"/>
            <a:ext cx="184150" cy="457200"/>
          </a:xfrm>
          <a:prstGeom prst="rect">
            <a:avLst/>
          </a:prstGeom>
          <a:noFill/>
          <a:ln w="9525">
            <a:noFill/>
            <a:miter lim="800000"/>
            <a:headEnd/>
            <a:tailEnd/>
          </a:ln>
          <a:effectLst/>
        </p:spPr>
        <p:txBody>
          <a:bodyPr wrap="none">
            <a:prstTxWarp prst="textNoShape">
              <a:avLst/>
            </a:prstTxWarp>
            <a:spAutoFit/>
          </a:bodyPr>
          <a:lstStyle/>
          <a:p>
            <a:endParaRPr lang="en-US" sz="2400" b="0"/>
          </a:p>
        </p:txBody>
      </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01762"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Syllabus—Week 3</a:t>
            </a:r>
          </a:p>
        </p:txBody>
      </p:sp>
      <p:grpSp>
        <p:nvGrpSpPr>
          <p:cNvPr id="501768" name="Group 8"/>
          <p:cNvGrpSpPr>
            <a:grpSpLocks/>
          </p:cNvGrpSpPr>
          <p:nvPr/>
        </p:nvGrpSpPr>
        <p:grpSpPr bwMode="auto">
          <a:xfrm>
            <a:off x="3238500" y="2095500"/>
            <a:ext cx="2671763" cy="2667000"/>
            <a:chOff x="360" y="1320"/>
            <a:chExt cx="1683" cy="1680"/>
          </a:xfrm>
        </p:grpSpPr>
        <p:sp>
          <p:nvSpPr>
            <p:cNvPr id="501769" name="Rectangle 9"/>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501770" name="Text Box 10"/>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smtClean="0"/>
                <a:t>19</a:t>
              </a:r>
              <a:endParaRPr lang="en-US" sz="1600" b="0" dirty="0"/>
            </a:p>
          </p:txBody>
        </p:sp>
        <p:sp>
          <p:nvSpPr>
            <p:cNvPr id="501771" name="Text Box 11"/>
            <p:cNvSpPr txBox="1">
              <a:spLocks noChangeArrowheads="1"/>
            </p:cNvSpPr>
            <p:nvPr/>
          </p:nvSpPr>
          <p:spPr bwMode="auto">
            <a:xfrm>
              <a:off x="360" y="1632"/>
              <a:ext cx="1683" cy="368"/>
            </a:xfrm>
            <a:prstGeom prst="rect">
              <a:avLst/>
            </a:prstGeom>
            <a:noFill/>
            <a:ln w="9525">
              <a:noFill/>
              <a:miter lim="800000"/>
              <a:headEnd/>
              <a:tailEnd/>
            </a:ln>
            <a:effectLst/>
          </p:spPr>
          <p:txBody>
            <a:bodyPr>
              <a:prstTxWarp prst="textNoShape">
                <a:avLst/>
              </a:prstTxWarp>
              <a:spAutoFit/>
            </a:bodyPr>
            <a:lstStyle/>
            <a:p>
              <a:pPr algn="ctr"/>
              <a:r>
                <a:rPr lang="en-US" sz="1600" b="0" dirty="0" smtClean="0"/>
                <a:t>The mechanics of functions</a:t>
              </a:r>
            </a:p>
            <a:p>
              <a:pPr algn="ctr"/>
              <a:r>
                <a:rPr lang="en-US" sz="1600" b="0" dirty="0" smtClean="0"/>
                <a:t>Decomposition </a:t>
              </a:r>
              <a:endParaRPr lang="en-US" sz="1600" b="0" dirty="0"/>
            </a:p>
          </p:txBody>
        </p:sp>
        <p:sp>
          <p:nvSpPr>
            <p:cNvPr id="501772" name="Text Box 12"/>
            <p:cNvSpPr txBox="1">
              <a:spLocks noChangeArrowheads="1"/>
            </p:cNvSpPr>
            <p:nvPr/>
          </p:nvSpPr>
          <p:spPr bwMode="auto">
            <a:xfrm>
              <a:off x="360" y="2629"/>
              <a:ext cx="1681" cy="305"/>
            </a:xfrm>
            <a:prstGeom prst="rect">
              <a:avLst/>
            </a:prstGeom>
            <a:noFill/>
            <a:ln w="9525">
              <a:noFill/>
              <a:miter lim="800000"/>
              <a:headEnd/>
              <a:tailEnd/>
            </a:ln>
            <a:effectLst/>
          </p:spPr>
          <p:txBody>
            <a:bodyPr>
              <a:prstTxWarp prst="textNoShape">
                <a:avLst/>
              </a:prstTxWarp>
              <a:spAutoFit/>
            </a:bodyPr>
            <a:lstStyle/>
            <a:p>
              <a:pPr>
                <a:lnSpc>
                  <a:spcPct val="90000"/>
                </a:lnSpc>
              </a:pPr>
              <a:r>
                <a:rPr lang="en-US" dirty="0" smtClean="0"/>
                <a:t>Read: Sections</a:t>
              </a:r>
              <a:r>
                <a:rPr lang="en-US" dirty="0" smtClean="0"/>
                <a:t> 4.3-4.4</a:t>
              </a:r>
            </a:p>
            <a:p>
              <a:pPr>
                <a:lnSpc>
                  <a:spcPct val="90000"/>
                </a:lnSpc>
              </a:pPr>
              <a:r>
                <a:rPr lang="en-US" dirty="0" smtClean="0"/>
                <a:t>Due: </a:t>
              </a:r>
              <a:r>
                <a:rPr lang="en-US" dirty="0" err="1" smtClean="0"/>
                <a:t>Karel</a:t>
              </a:r>
              <a:r>
                <a:rPr lang="en-US" dirty="0" smtClean="0"/>
                <a:t> contest</a:t>
              </a:r>
              <a:endParaRPr lang="en-US" dirty="0"/>
            </a:p>
          </p:txBody>
        </p:sp>
      </p:grpSp>
      <p:grpSp>
        <p:nvGrpSpPr>
          <p:cNvPr id="501773" name="Group 13"/>
          <p:cNvGrpSpPr>
            <a:grpSpLocks/>
          </p:cNvGrpSpPr>
          <p:nvPr/>
        </p:nvGrpSpPr>
        <p:grpSpPr bwMode="auto">
          <a:xfrm>
            <a:off x="5905500" y="2095500"/>
            <a:ext cx="2693988" cy="2667000"/>
            <a:chOff x="3720" y="1320"/>
            <a:chExt cx="1697" cy="1680"/>
          </a:xfrm>
        </p:grpSpPr>
        <p:sp>
          <p:nvSpPr>
            <p:cNvPr id="501774" name="Rectangle 14"/>
            <p:cNvSpPr>
              <a:spLocks noChangeArrowheads="1"/>
            </p:cNvSpPr>
            <p:nvPr/>
          </p:nvSpPr>
          <p:spPr bwMode="auto">
            <a:xfrm>
              <a:off x="372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501775" name="Text Box 15"/>
            <p:cNvSpPr txBox="1">
              <a:spLocks noChangeArrowheads="1"/>
            </p:cNvSpPr>
            <p:nvPr/>
          </p:nvSpPr>
          <p:spPr bwMode="auto">
            <a:xfrm>
              <a:off x="3720" y="1335"/>
              <a:ext cx="1680" cy="212"/>
            </a:xfrm>
            <a:prstGeom prst="rect">
              <a:avLst/>
            </a:prstGeom>
            <a:noFill/>
            <a:ln w="9525">
              <a:noFill/>
              <a:miter lim="800000"/>
              <a:headEnd/>
              <a:tailEnd/>
            </a:ln>
            <a:effectLst/>
          </p:spPr>
          <p:txBody>
            <a:bodyPr>
              <a:prstTxWarp prst="textNoShape">
                <a:avLst/>
              </a:prstTxWarp>
              <a:spAutoFit/>
            </a:bodyPr>
            <a:lstStyle/>
            <a:p>
              <a:r>
                <a:rPr lang="en-US" sz="1600" b="0" dirty="0" smtClean="0"/>
                <a:t>21</a:t>
              </a:r>
              <a:endParaRPr lang="en-US" sz="1600" b="0" dirty="0"/>
            </a:p>
          </p:txBody>
        </p:sp>
        <p:sp>
          <p:nvSpPr>
            <p:cNvPr id="501776" name="Text Box 16"/>
            <p:cNvSpPr txBox="1">
              <a:spLocks noChangeArrowheads="1"/>
            </p:cNvSpPr>
            <p:nvPr/>
          </p:nvSpPr>
          <p:spPr bwMode="auto">
            <a:xfrm>
              <a:off x="3720" y="1632"/>
              <a:ext cx="1683" cy="523"/>
            </a:xfrm>
            <a:prstGeom prst="rect">
              <a:avLst/>
            </a:prstGeom>
            <a:noFill/>
            <a:ln w="9525">
              <a:noFill/>
              <a:miter lim="800000"/>
              <a:headEnd/>
              <a:tailEnd/>
            </a:ln>
            <a:effectLst/>
          </p:spPr>
          <p:txBody>
            <a:bodyPr>
              <a:prstTxWarp prst="textNoShape">
                <a:avLst/>
              </a:prstTxWarp>
              <a:spAutoFit/>
            </a:bodyPr>
            <a:lstStyle/>
            <a:p>
              <a:pPr algn="ctr"/>
              <a:r>
                <a:rPr lang="en-US" sz="1600" b="0" dirty="0" smtClean="0"/>
                <a:t>First-class functions</a:t>
              </a:r>
            </a:p>
            <a:p>
              <a:pPr algn="ctr"/>
              <a:r>
                <a:rPr lang="en-US" sz="1600" b="0" dirty="0" smtClean="0"/>
                <a:t>Event-driven programming</a:t>
              </a:r>
            </a:p>
            <a:p>
              <a:pPr algn="ctr"/>
              <a:r>
                <a:rPr lang="en-US" sz="1600" b="0" dirty="0" smtClean="0"/>
                <a:t>Responding to mouse events</a:t>
              </a:r>
              <a:endParaRPr lang="en-US" sz="1600" b="0" dirty="0"/>
            </a:p>
          </p:txBody>
        </p:sp>
        <p:sp>
          <p:nvSpPr>
            <p:cNvPr id="501777" name="Text Box 17"/>
            <p:cNvSpPr txBox="1">
              <a:spLocks noChangeArrowheads="1"/>
            </p:cNvSpPr>
            <p:nvPr/>
          </p:nvSpPr>
          <p:spPr bwMode="auto">
            <a:xfrm>
              <a:off x="3720" y="2629"/>
              <a:ext cx="1697" cy="305"/>
            </a:xfrm>
            <a:prstGeom prst="rect">
              <a:avLst/>
            </a:prstGeom>
            <a:noFill/>
            <a:ln w="9525">
              <a:noFill/>
              <a:miter lim="800000"/>
              <a:headEnd/>
              <a:tailEnd/>
            </a:ln>
            <a:effectLst/>
          </p:spPr>
          <p:txBody>
            <a:bodyPr>
              <a:prstTxWarp prst="textNoShape">
                <a:avLst/>
              </a:prstTxWarp>
              <a:spAutoFit/>
            </a:bodyPr>
            <a:lstStyle/>
            <a:p>
              <a:pPr>
                <a:lnSpc>
                  <a:spcPct val="90000"/>
                </a:lnSpc>
              </a:pPr>
              <a:endParaRPr lang="en-US" dirty="0" smtClean="0"/>
            </a:p>
            <a:p>
              <a:pPr>
                <a:lnSpc>
                  <a:spcPct val="90000"/>
                </a:lnSpc>
              </a:pPr>
              <a:r>
                <a:rPr lang="en-US" dirty="0" smtClean="0"/>
                <a:t>Read</a:t>
              </a:r>
              <a:r>
                <a:rPr lang="en-US" dirty="0" smtClean="0"/>
                <a:t>:</a:t>
              </a:r>
              <a:r>
                <a:rPr lang="en-US" dirty="0" smtClean="0"/>
                <a:t> Sections 5.1-5.4</a:t>
              </a:r>
            </a:p>
          </p:txBody>
        </p:sp>
      </p:grpSp>
      <p:grpSp>
        <p:nvGrpSpPr>
          <p:cNvPr id="20" name="Group 8"/>
          <p:cNvGrpSpPr>
            <a:grpSpLocks/>
          </p:cNvGrpSpPr>
          <p:nvPr/>
        </p:nvGrpSpPr>
        <p:grpSpPr bwMode="auto">
          <a:xfrm>
            <a:off x="569912" y="2095500"/>
            <a:ext cx="2673350" cy="2667000"/>
            <a:chOff x="359" y="1320"/>
            <a:chExt cx="1684" cy="1680"/>
          </a:xfrm>
        </p:grpSpPr>
        <p:sp>
          <p:nvSpPr>
            <p:cNvPr id="21" name="Rectangle 9"/>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22" name="Text Box 10"/>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smtClean="0"/>
                <a:t>17</a:t>
              </a:r>
              <a:endParaRPr lang="en-US" sz="1600" b="0" dirty="0"/>
            </a:p>
          </p:txBody>
        </p:sp>
        <p:sp>
          <p:nvSpPr>
            <p:cNvPr id="23" name="Text Box 11"/>
            <p:cNvSpPr txBox="1">
              <a:spLocks noChangeArrowheads="1"/>
            </p:cNvSpPr>
            <p:nvPr/>
          </p:nvSpPr>
          <p:spPr bwMode="auto">
            <a:xfrm>
              <a:off x="360" y="1632"/>
              <a:ext cx="1683" cy="523"/>
            </a:xfrm>
            <a:prstGeom prst="rect">
              <a:avLst/>
            </a:prstGeom>
            <a:noFill/>
            <a:ln w="9525">
              <a:noFill/>
              <a:miter lim="800000"/>
              <a:headEnd/>
              <a:tailEnd/>
            </a:ln>
            <a:effectLst/>
          </p:spPr>
          <p:txBody>
            <a:bodyPr>
              <a:prstTxWarp prst="textNoShape">
                <a:avLst/>
              </a:prstTxWarp>
              <a:spAutoFit/>
            </a:bodyPr>
            <a:lstStyle/>
            <a:p>
              <a:pPr algn="ctr"/>
              <a:r>
                <a:rPr lang="en-US" sz="1600" b="0" dirty="0" smtClean="0"/>
                <a:t>Arguments and parameters</a:t>
              </a:r>
            </a:p>
            <a:p>
              <a:pPr algn="ctr"/>
              <a:r>
                <a:rPr lang="en-US" sz="1600" b="0" dirty="0" smtClean="0"/>
                <a:t>Libraries</a:t>
              </a:r>
            </a:p>
            <a:p>
              <a:pPr algn="ctr"/>
              <a:r>
                <a:rPr lang="en-US" sz="1600" b="0" dirty="0" smtClean="0"/>
                <a:t>Random numbers </a:t>
              </a:r>
              <a:endParaRPr lang="en-US" sz="1600" b="0" dirty="0"/>
            </a:p>
          </p:txBody>
        </p:sp>
        <p:sp>
          <p:nvSpPr>
            <p:cNvPr id="17" name="Text Box 11"/>
            <p:cNvSpPr txBox="1">
              <a:spLocks noChangeArrowheads="1"/>
            </p:cNvSpPr>
            <p:nvPr/>
          </p:nvSpPr>
          <p:spPr bwMode="auto">
            <a:xfrm>
              <a:off x="359" y="2624"/>
              <a:ext cx="1683" cy="305"/>
            </a:xfrm>
            <a:prstGeom prst="rect">
              <a:avLst/>
            </a:prstGeom>
            <a:noFill/>
            <a:ln w="9525">
              <a:noFill/>
              <a:miter lim="800000"/>
              <a:headEnd/>
              <a:tailEnd/>
            </a:ln>
            <a:effectLst/>
          </p:spPr>
          <p:txBody>
            <a:bodyPr>
              <a:prstTxWarp prst="textNoShape">
                <a:avLst/>
              </a:prstTxWarp>
              <a:spAutoFit/>
            </a:bodyPr>
            <a:lstStyle/>
            <a:p>
              <a:pPr>
                <a:lnSpc>
                  <a:spcPct val="90000"/>
                </a:lnSpc>
              </a:pPr>
              <a:r>
                <a:rPr lang="en-US" dirty="0" smtClean="0"/>
                <a:t>Read: Sections 4.1-4.2</a:t>
              </a:r>
            </a:p>
            <a:p>
              <a:pPr>
                <a:lnSpc>
                  <a:spcPct val="90000"/>
                </a:lnSpc>
              </a:pPr>
              <a:r>
                <a:rPr lang="en-US" dirty="0" smtClean="0"/>
                <a:t>Due</a:t>
              </a:r>
              <a:r>
                <a:rPr lang="en-US" dirty="0" smtClean="0"/>
                <a:t>: HW #1 (</a:t>
              </a:r>
              <a:r>
                <a:rPr lang="en-US" dirty="0" err="1" smtClean="0"/>
                <a:t>Karel</a:t>
              </a:r>
              <a:r>
                <a:rPr lang="en-US" dirty="0" smtClean="0"/>
                <a:t>)</a:t>
              </a:r>
              <a:endParaRPr lang="en-US" dirty="0" smtClean="0"/>
            </a:p>
          </p:txBody>
        </p:sp>
      </p:grpSp>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03810"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Syllabus—Week 4</a:t>
            </a:r>
          </a:p>
        </p:txBody>
      </p:sp>
      <p:grpSp>
        <p:nvGrpSpPr>
          <p:cNvPr id="503811" name="Group 3"/>
          <p:cNvGrpSpPr>
            <a:grpSpLocks/>
          </p:cNvGrpSpPr>
          <p:nvPr/>
        </p:nvGrpSpPr>
        <p:grpSpPr bwMode="auto">
          <a:xfrm>
            <a:off x="571500" y="2095500"/>
            <a:ext cx="2671763" cy="2667000"/>
            <a:chOff x="360" y="1320"/>
            <a:chExt cx="1683" cy="1680"/>
          </a:xfrm>
        </p:grpSpPr>
        <p:sp>
          <p:nvSpPr>
            <p:cNvPr id="503812" name="Rectangle 4"/>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503813" name="Text Box 5"/>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smtClean="0"/>
                <a:t>24</a:t>
              </a:r>
              <a:endParaRPr lang="en-US" sz="1600" b="0" dirty="0"/>
            </a:p>
          </p:txBody>
        </p:sp>
        <p:sp>
          <p:nvSpPr>
            <p:cNvPr id="503814" name="Text Box 6"/>
            <p:cNvSpPr txBox="1">
              <a:spLocks noChangeArrowheads="1"/>
            </p:cNvSpPr>
            <p:nvPr/>
          </p:nvSpPr>
          <p:spPr bwMode="auto">
            <a:xfrm>
              <a:off x="360" y="1632"/>
              <a:ext cx="1683" cy="368"/>
            </a:xfrm>
            <a:prstGeom prst="rect">
              <a:avLst/>
            </a:prstGeom>
            <a:noFill/>
            <a:ln w="9525">
              <a:noFill/>
              <a:miter lim="800000"/>
              <a:headEnd/>
              <a:tailEnd/>
            </a:ln>
            <a:effectLst/>
          </p:spPr>
          <p:txBody>
            <a:bodyPr>
              <a:prstTxWarp prst="textNoShape">
                <a:avLst/>
              </a:prstTxWarp>
              <a:spAutoFit/>
            </a:bodyPr>
            <a:lstStyle/>
            <a:p>
              <a:pPr algn="ctr"/>
              <a:r>
                <a:rPr lang="en-US" sz="1600" b="0" dirty="0" smtClean="0"/>
                <a:t>Simple animation</a:t>
              </a:r>
            </a:p>
            <a:p>
              <a:pPr algn="ctr"/>
              <a:r>
                <a:rPr lang="en-US" sz="1600" b="0" dirty="0" smtClean="0"/>
                <a:t>Timers</a:t>
              </a:r>
              <a:endParaRPr lang="en-US" sz="1600" b="0" dirty="0" smtClean="0"/>
            </a:p>
          </p:txBody>
        </p:sp>
        <p:sp>
          <p:nvSpPr>
            <p:cNvPr id="503815" name="Text Box 7"/>
            <p:cNvSpPr txBox="1">
              <a:spLocks noChangeArrowheads="1"/>
            </p:cNvSpPr>
            <p:nvPr/>
          </p:nvSpPr>
          <p:spPr bwMode="auto">
            <a:xfrm>
              <a:off x="360" y="2629"/>
              <a:ext cx="1681" cy="305"/>
            </a:xfrm>
            <a:prstGeom prst="rect">
              <a:avLst/>
            </a:prstGeom>
            <a:noFill/>
            <a:ln w="9525">
              <a:noFill/>
              <a:miter lim="800000"/>
              <a:headEnd/>
              <a:tailEnd/>
            </a:ln>
            <a:effectLst/>
          </p:spPr>
          <p:txBody>
            <a:bodyPr>
              <a:prstTxWarp prst="textNoShape">
                <a:avLst/>
              </a:prstTxWarp>
              <a:spAutoFit/>
            </a:bodyPr>
            <a:lstStyle/>
            <a:p>
              <a:pPr>
                <a:lnSpc>
                  <a:spcPct val="90000"/>
                </a:lnSpc>
              </a:pPr>
              <a:r>
                <a:rPr lang="en-US" dirty="0" smtClean="0"/>
                <a:t>Read: </a:t>
              </a:r>
              <a:r>
                <a:rPr lang="en-US" dirty="0" smtClean="0"/>
                <a:t>Section 5.5</a:t>
              </a:r>
            </a:p>
            <a:p>
              <a:pPr>
                <a:lnSpc>
                  <a:spcPct val="90000"/>
                </a:lnSpc>
              </a:pPr>
              <a:r>
                <a:rPr lang="en-US" dirty="0" smtClean="0"/>
                <a:t>Due: HW #2 (Simple JS)</a:t>
              </a:r>
              <a:endParaRPr lang="en-US" dirty="0" smtClean="0"/>
            </a:p>
          </p:txBody>
        </p:sp>
      </p:grpSp>
      <p:grpSp>
        <p:nvGrpSpPr>
          <p:cNvPr id="503816" name="Group 8"/>
          <p:cNvGrpSpPr>
            <a:grpSpLocks/>
          </p:cNvGrpSpPr>
          <p:nvPr/>
        </p:nvGrpSpPr>
        <p:grpSpPr bwMode="auto">
          <a:xfrm>
            <a:off x="3238500" y="2095500"/>
            <a:ext cx="2671763" cy="2667000"/>
            <a:chOff x="360" y="1320"/>
            <a:chExt cx="1683" cy="1680"/>
          </a:xfrm>
        </p:grpSpPr>
        <p:sp>
          <p:nvSpPr>
            <p:cNvPr id="503817" name="Rectangle 9"/>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503818" name="Text Box 10"/>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smtClean="0"/>
                <a:t>26</a:t>
              </a:r>
              <a:endParaRPr lang="en-US" sz="1600" b="0" dirty="0"/>
            </a:p>
          </p:txBody>
        </p:sp>
        <p:sp>
          <p:nvSpPr>
            <p:cNvPr id="503819" name="Text Box 11"/>
            <p:cNvSpPr txBox="1">
              <a:spLocks noChangeArrowheads="1"/>
            </p:cNvSpPr>
            <p:nvPr/>
          </p:nvSpPr>
          <p:spPr bwMode="auto">
            <a:xfrm>
              <a:off x="360" y="1632"/>
              <a:ext cx="1683" cy="523"/>
            </a:xfrm>
            <a:prstGeom prst="rect">
              <a:avLst/>
            </a:prstGeom>
            <a:noFill/>
            <a:ln w="9525">
              <a:noFill/>
              <a:miter lim="800000"/>
              <a:headEnd/>
              <a:tailEnd/>
            </a:ln>
            <a:effectLst/>
          </p:spPr>
          <p:txBody>
            <a:bodyPr>
              <a:prstTxWarp prst="textNoShape">
                <a:avLst/>
              </a:prstTxWarp>
              <a:spAutoFit/>
            </a:bodyPr>
            <a:lstStyle/>
            <a:p>
              <a:pPr algn="ctr"/>
              <a:r>
                <a:rPr lang="en-US" sz="1600" b="0" dirty="0" smtClean="0"/>
                <a:t>The </a:t>
              </a:r>
              <a:r>
                <a:rPr lang="en-US" dirty="0" err="1" smtClean="0">
                  <a:latin typeface="Courier New"/>
                  <a:cs typeface="Courier New"/>
                </a:rPr>
                <a:t>GArc</a:t>
              </a:r>
              <a:r>
                <a:rPr lang="en-US" sz="1600" b="0" dirty="0" smtClean="0"/>
                <a:t> class</a:t>
              </a:r>
            </a:p>
            <a:p>
              <a:pPr algn="ctr"/>
              <a:r>
                <a:rPr lang="en-US" sz="1600" b="0" dirty="0" smtClean="0"/>
                <a:t>The </a:t>
              </a:r>
              <a:r>
                <a:rPr lang="en-US" dirty="0" err="1" smtClean="0">
                  <a:latin typeface="Courier New"/>
                  <a:cs typeface="Courier New"/>
                </a:rPr>
                <a:t>GPolygon</a:t>
              </a:r>
              <a:r>
                <a:rPr lang="en-US" sz="1600" b="0" dirty="0" smtClean="0"/>
                <a:t> class</a:t>
              </a:r>
            </a:p>
            <a:p>
              <a:pPr algn="ctr"/>
              <a:r>
                <a:rPr lang="en-US" sz="1600" b="0" dirty="0" smtClean="0"/>
                <a:t>The </a:t>
              </a:r>
              <a:r>
                <a:rPr lang="en-US" dirty="0" err="1" smtClean="0">
                  <a:latin typeface="Courier New"/>
                  <a:cs typeface="Courier New"/>
                </a:rPr>
                <a:t>GCompound</a:t>
              </a:r>
              <a:r>
                <a:rPr lang="en-US" sz="1600" b="0" dirty="0" smtClean="0"/>
                <a:t> class </a:t>
              </a:r>
              <a:endParaRPr lang="en-US" sz="1600" b="0" dirty="0"/>
            </a:p>
          </p:txBody>
        </p:sp>
        <p:sp>
          <p:nvSpPr>
            <p:cNvPr id="503820" name="Text Box 12"/>
            <p:cNvSpPr txBox="1">
              <a:spLocks noChangeArrowheads="1"/>
            </p:cNvSpPr>
            <p:nvPr/>
          </p:nvSpPr>
          <p:spPr bwMode="auto">
            <a:xfrm>
              <a:off x="360" y="2629"/>
              <a:ext cx="1681" cy="305"/>
            </a:xfrm>
            <a:prstGeom prst="rect">
              <a:avLst/>
            </a:prstGeom>
            <a:noFill/>
            <a:ln w="9525">
              <a:noFill/>
              <a:miter lim="800000"/>
              <a:headEnd/>
              <a:tailEnd/>
            </a:ln>
            <a:effectLst/>
          </p:spPr>
          <p:txBody>
            <a:bodyPr>
              <a:prstTxWarp prst="textNoShape">
                <a:avLst/>
              </a:prstTxWarp>
              <a:spAutoFit/>
            </a:bodyPr>
            <a:lstStyle/>
            <a:p>
              <a:pPr>
                <a:lnSpc>
                  <a:spcPct val="90000"/>
                </a:lnSpc>
              </a:pPr>
              <a:endParaRPr lang="en-US" dirty="0" smtClean="0"/>
            </a:p>
            <a:p>
              <a:pPr>
                <a:lnSpc>
                  <a:spcPct val="90000"/>
                </a:lnSpc>
              </a:pPr>
              <a:r>
                <a:rPr lang="en-US" dirty="0" smtClean="0"/>
                <a:t>Read</a:t>
              </a:r>
              <a:r>
                <a:rPr lang="en-US" dirty="0" smtClean="0"/>
                <a:t>: Section</a:t>
              </a:r>
              <a:r>
                <a:rPr lang="en-US" dirty="0" smtClean="0"/>
                <a:t> </a:t>
              </a:r>
              <a:r>
                <a:rPr lang="en-US" dirty="0" smtClean="0"/>
                <a:t>5.6</a:t>
              </a:r>
              <a:endParaRPr lang="en-US" dirty="0" smtClean="0"/>
            </a:p>
          </p:txBody>
        </p:sp>
      </p:grpSp>
      <p:grpSp>
        <p:nvGrpSpPr>
          <p:cNvPr id="503821" name="Group 13"/>
          <p:cNvGrpSpPr>
            <a:grpSpLocks/>
          </p:cNvGrpSpPr>
          <p:nvPr/>
        </p:nvGrpSpPr>
        <p:grpSpPr bwMode="auto">
          <a:xfrm>
            <a:off x="5905500" y="2095500"/>
            <a:ext cx="2671763" cy="2667000"/>
            <a:chOff x="360" y="1320"/>
            <a:chExt cx="1683" cy="1680"/>
          </a:xfrm>
        </p:grpSpPr>
        <p:sp>
          <p:nvSpPr>
            <p:cNvPr id="503822" name="Rectangle 14"/>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503823" name="Text Box 15"/>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smtClean="0"/>
                <a:t>28</a:t>
              </a:r>
              <a:endParaRPr lang="en-US" sz="1600" b="0" dirty="0"/>
            </a:p>
          </p:txBody>
        </p:sp>
        <p:sp>
          <p:nvSpPr>
            <p:cNvPr id="503824" name="Text Box 16"/>
            <p:cNvSpPr txBox="1">
              <a:spLocks noChangeArrowheads="1"/>
            </p:cNvSpPr>
            <p:nvPr/>
          </p:nvSpPr>
          <p:spPr bwMode="auto">
            <a:xfrm>
              <a:off x="360" y="1632"/>
              <a:ext cx="1683" cy="368"/>
            </a:xfrm>
            <a:prstGeom prst="rect">
              <a:avLst/>
            </a:prstGeom>
            <a:noFill/>
            <a:ln w="9525">
              <a:noFill/>
              <a:miter lim="800000"/>
              <a:headEnd/>
              <a:tailEnd/>
            </a:ln>
            <a:effectLst/>
          </p:spPr>
          <p:txBody>
            <a:bodyPr>
              <a:prstTxWarp prst="textNoShape">
                <a:avLst/>
              </a:prstTxWarp>
              <a:spAutoFit/>
            </a:bodyPr>
            <a:lstStyle/>
            <a:p>
              <a:pPr algn="ctr"/>
              <a:r>
                <a:rPr lang="en-US" sz="1600" b="0" dirty="0" smtClean="0"/>
                <a:t>Binary representation</a:t>
              </a:r>
            </a:p>
            <a:p>
              <a:pPr algn="ctr"/>
              <a:r>
                <a:rPr lang="en-US" sz="1600" b="0" dirty="0" smtClean="0"/>
                <a:t>Representing characters</a:t>
              </a:r>
              <a:endParaRPr lang="en-US" sz="1600" b="0" dirty="0"/>
            </a:p>
          </p:txBody>
        </p:sp>
        <p:sp>
          <p:nvSpPr>
            <p:cNvPr id="503825" name="Text Box 17"/>
            <p:cNvSpPr txBox="1">
              <a:spLocks noChangeArrowheads="1"/>
            </p:cNvSpPr>
            <p:nvPr/>
          </p:nvSpPr>
          <p:spPr bwMode="auto">
            <a:xfrm>
              <a:off x="360" y="2629"/>
              <a:ext cx="1681" cy="305"/>
            </a:xfrm>
            <a:prstGeom prst="rect">
              <a:avLst/>
            </a:prstGeom>
            <a:noFill/>
            <a:ln w="9525">
              <a:noFill/>
              <a:miter lim="800000"/>
              <a:headEnd/>
              <a:tailEnd/>
            </a:ln>
            <a:effectLst/>
          </p:spPr>
          <p:txBody>
            <a:bodyPr>
              <a:prstTxWarp prst="textNoShape">
                <a:avLst/>
              </a:prstTxWarp>
              <a:spAutoFit/>
            </a:bodyPr>
            <a:lstStyle/>
            <a:p>
              <a:pPr>
                <a:lnSpc>
                  <a:spcPct val="90000"/>
                </a:lnSpc>
              </a:pPr>
              <a:endParaRPr lang="en-US" dirty="0" smtClean="0"/>
            </a:p>
            <a:p>
              <a:pPr>
                <a:lnSpc>
                  <a:spcPct val="90000"/>
                </a:lnSpc>
              </a:pPr>
              <a:r>
                <a:rPr lang="en-US" dirty="0" smtClean="0"/>
                <a:t>Read:</a:t>
              </a:r>
              <a:r>
                <a:rPr lang="en-US" dirty="0" smtClean="0"/>
                <a:t> Section 6.1</a:t>
              </a:r>
              <a:endParaRPr lang="en-US" dirty="0"/>
            </a:p>
          </p:txBody>
        </p:sp>
      </p:grpSp>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05858"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Syllabus—Week 5</a:t>
            </a:r>
          </a:p>
        </p:txBody>
      </p:sp>
      <p:grpSp>
        <p:nvGrpSpPr>
          <p:cNvPr id="505859" name="Group 3"/>
          <p:cNvGrpSpPr>
            <a:grpSpLocks/>
          </p:cNvGrpSpPr>
          <p:nvPr/>
        </p:nvGrpSpPr>
        <p:grpSpPr bwMode="auto">
          <a:xfrm>
            <a:off x="571500" y="2095500"/>
            <a:ext cx="2671763" cy="2667000"/>
            <a:chOff x="360" y="1320"/>
            <a:chExt cx="1683" cy="1680"/>
          </a:xfrm>
        </p:grpSpPr>
        <p:sp>
          <p:nvSpPr>
            <p:cNvPr id="505860" name="Rectangle 4"/>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505861" name="Text Box 5"/>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smtClean="0"/>
                <a:t>May 1</a:t>
              </a:r>
              <a:endParaRPr lang="en-US" sz="1600" b="0" dirty="0"/>
            </a:p>
          </p:txBody>
        </p:sp>
        <p:sp>
          <p:nvSpPr>
            <p:cNvPr id="505862" name="Text Box 6"/>
            <p:cNvSpPr txBox="1">
              <a:spLocks noChangeArrowheads="1"/>
            </p:cNvSpPr>
            <p:nvPr/>
          </p:nvSpPr>
          <p:spPr bwMode="auto">
            <a:xfrm>
              <a:off x="360" y="1632"/>
              <a:ext cx="1683" cy="366"/>
            </a:xfrm>
            <a:prstGeom prst="rect">
              <a:avLst/>
            </a:prstGeom>
            <a:noFill/>
            <a:ln w="9525">
              <a:noFill/>
              <a:miter lim="800000"/>
              <a:headEnd/>
              <a:tailEnd/>
            </a:ln>
            <a:effectLst/>
          </p:spPr>
          <p:txBody>
            <a:bodyPr>
              <a:prstTxWarp prst="textNoShape">
                <a:avLst/>
              </a:prstTxWarp>
              <a:spAutoFit/>
            </a:bodyPr>
            <a:lstStyle/>
            <a:p>
              <a:pPr algn="ctr"/>
              <a:r>
                <a:rPr lang="en-US" sz="1600" b="0" dirty="0" smtClean="0"/>
                <a:t>JavaScript’s </a:t>
              </a:r>
              <a:r>
                <a:rPr lang="en-US" dirty="0" smtClean="0">
                  <a:latin typeface="Courier New"/>
                  <a:cs typeface="Courier New"/>
                </a:rPr>
                <a:t>String</a:t>
              </a:r>
              <a:r>
                <a:rPr lang="en-US" sz="1600" b="0" dirty="0" smtClean="0"/>
                <a:t> class</a:t>
              </a:r>
            </a:p>
            <a:p>
              <a:pPr algn="ctr"/>
              <a:r>
                <a:rPr lang="en-US" sz="1600" b="0" dirty="0" smtClean="0"/>
                <a:t>Common string patterns</a:t>
              </a:r>
              <a:endParaRPr lang="en-US" sz="1800" b="0" dirty="0"/>
            </a:p>
          </p:txBody>
        </p:sp>
        <p:sp>
          <p:nvSpPr>
            <p:cNvPr id="505863" name="Text Box 7"/>
            <p:cNvSpPr txBox="1">
              <a:spLocks noChangeArrowheads="1"/>
            </p:cNvSpPr>
            <p:nvPr/>
          </p:nvSpPr>
          <p:spPr bwMode="auto">
            <a:xfrm>
              <a:off x="360" y="2629"/>
              <a:ext cx="1681" cy="305"/>
            </a:xfrm>
            <a:prstGeom prst="rect">
              <a:avLst/>
            </a:prstGeom>
            <a:noFill/>
            <a:ln w="9525">
              <a:noFill/>
              <a:miter lim="800000"/>
              <a:headEnd/>
              <a:tailEnd/>
            </a:ln>
            <a:effectLst/>
          </p:spPr>
          <p:txBody>
            <a:bodyPr>
              <a:prstTxWarp prst="textNoShape">
                <a:avLst/>
              </a:prstTxWarp>
              <a:spAutoFit/>
            </a:bodyPr>
            <a:lstStyle/>
            <a:p>
              <a:pPr>
                <a:lnSpc>
                  <a:spcPct val="90000"/>
                </a:lnSpc>
              </a:pPr>
              <a:endParaRPr lang="en-US" dirty="0" smtClean="0"/>
            </a:p>
            <a:p>
              <a:pPr>
                <a:lnSpc>
                  <a:spcPct val="90000"/>
                </a:lnSpc>
              </a:pPr>
              <a:r>
                <a:rPr lang="en-US" dirty="0" smtClean="0"/>
                <a:t>Read: </a:t>
              </a:r>
              <a:r>
                <a:rPr lang="en-US" dirty="0" smtClean="0"/>
                <a:t>Sections 6.2-6.3</a:t>
              </a:r>
              <a:endParaRPr lang="en-US" dirty="0" smtClean="0"/>
            </a:p>
          </p:txBody>
        </p:sp>
      </p:grpSp>
      <p:grpSp>
        <p:nvGrpSpPr>
          <p:cNvPr id="505864" name="Group 8"/>
          <p:cNvGrpSpPr>
            <a:grpSpLocks/>
          </p:cNvGrpSpPr>
          <p:nvPr/>
        </p:nvGrpSpPr>
        <p:grpSpPr bwMode="auto">
          <a:xfrm>
            <a:off x="3238500" y="2095500"/>
            <a:ext cx="2671763" cy="2667000"/>
            <a:chOff x="360" y="1320"/>
            <a:chExt cx="1683" cy="1680"/>
          </a:xfrm>
        </p:grpSpPr>
        <p:sp>
          <p:nvSpPr>
            <p:cNvPr id="505865" name="Rectangle 9"/>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505866" name="Text Box 10"/>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smtClean="0"/>
                <a:t>3</a:t>
              </a:r>
              <a:endParaRPr lang="en-US" sz="1600" b="0" dirty="0"/>
            </a:p>
          </p:txBody>
        </p:sp>
        <p:sp>
          <p:nvSpPr>
            <p:cNvPr id="505867" name="Text Box 11"/>
            <p:cNvSpPr txBox="1">
              <a:spLocks noChangeArrowheads="1"/>
            </p:cNvSpPr>
            <p:nvPr/>
          </p:nvSpPr>
          <p:spPr bwMode="auto">
            <a:xfrm>
              <a:off x="360" y="1632"/>
              <a:ext cx="1683" cy="368"/>
            </a:xfrm>
            <a:prstGeom prst="rect">
              <a:avLst/>
            </a:prstGeom>
            <a:noFill/>
            <a:ln w="9525">
              <a:noFill/>
              <a:miter lim="800000"/>
              <a:headEnd/>
              <a:tailEnd/>
            </a:ln>
            <a:effectLst/>
          </p:spPr>
          <p:txBody>
            <a:bodyPr>
              <a:prstTxWarp prst="textNoShape">
                <a:avLst/>
              </a:prstTxWarp>
              <a:spAutoFit/>
            </a:bodyPr>
            <a:lstStyle/>
            <a:p>
              <a:pPr algn="ctr"/>
              <a:r>
                <a:rPr lang="en-US" sz="1600" b="0" dirty="0" smtClean="0"/>
                <a:t>Problem solving with strings</a:t>
              </a:r>
            </a:p>
            <a:p>
              <a:pPr algn="ctr"/>
              <a:r>
                <a:rPr lang="en-US" sz="1600" b="0" dirty="0" smtClean="0"/>
                <a:t>String applications</a:t>
              </a:r>
              <a:endParaRPr lang="en-US" sz="1600" b="0" dirty="0"/>
            </a:p>
          </p:txBody>
        </p:sp>
        <p:sp>
          <p:nvSpPr>
            <p:cNvPr id="505868" name="Text Box 12"/>
            <p:cNvSpPr txBox="1">
              <a:spLocks noChangeArrowheads="1"/>
            </p:cNvSpPr>
            <p:nvPr/>
          </p:nvSpPr>
          <p:spPr bwMode="auto">
            <a:xfrm>
              <a:off x="360" y="2629"/>
              <a:ext cx="1681" cy="305"/>
            </a:xfrm>
            <a:prstGeom prst="rect">
              <a:avLst/>
            </a:prstGeom>
            <a:noFill/>
            <a:ln w="9525">
              <a:noFill/>
              <a:miter lim="800000"/>
              <a:headEnd/>
              <a:tailEnd/>
            </a:ln>
            <a:effectLst/>
          </p:spPr>
          <p:txBody>
            <a:bodyPr>
              <a:prstTxWarp prst="textNoShape">
                <a:avLst/>
              </a:prstTxWarp>
              <a:spAutoFit/>
            </a:bodyPr>
            <a:lstStyle/>
            <a:p>
              <a:pPr>
                <a:lnSpc>
                  <a:spcPct val="90000"/>
                </a:lnSpc>
              </a:pPr>
              <a:endParaRPr lang="en-US" dirty="0" smtClean="0"/>
            </a:p>
            <a:p>
              <a:pPr>
                <a:lnSpc>
                  <a:spcPct val="90000"/>
                </a:lnSpc>
              </a:pPr>
              <a:r>
                <a:rPr lang="en-US" dirty="0" smtClean="0"/>
                <a:t>Read: Section 6.4</a:t>
              </a:r>
              <a:endParaRPr lang="en-US" dirty="0"/>
            </a:p>
          </p:txBody>
        </p:sp>
      </p:grpSp>
      <p:grpSp>
        <p:nvGrpSpPr>
          <p:cNvPr id="505869" name="Group 13"/>
          <p:cNvGrpSpPr>
            <a:grpSpLocks/>
          </p:cNvGrpSpPr>
          <p:nvPr/>
        </p:nvGrpSpPr>
        <p:grpSpPr bwMode="auto">
          <a:xfrm>
            <a:off x="5905500" y="2095500"/>
            <a:ext cx="2671763" cy="2667000"/>
            <a:chOff x="360" y="1320"/>
            <a:chExt cx="1683" cy="1680"/>
          </a:xfrm>
        </p:grpSpPr>
        <p:sp>
          <p:nvSpPr>
            <p:cNvPr id="505870" name="Rectangle 14"/>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505871" name="Text Box 15"/>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a:t>5</a:t>
              </a:r>
            </a:p>
          </p:txBody>
        </p:sp>
        <p:sp>
          <p:nvSpPr>
            <p:cNvPr id="505872" name="Text Box 16"/>
            <p:cNvSpPr txBox="1">
              <a:spLocks noChangeArrowheads="1"/>
            </p:cNvSpPr>
            <p:nvPr/>
          </p:nvSpPr>
          <p:spPr bwMode="auto">
            <a:xfrm>
              <a:off x="360" y="1632"/>
              <a:ext cx="1683" cy="543"/>
            </a:xfrm>
            <a:prstGeom prst="rect">
              <a:avLst/>
            </a:prstGeom>
            <a:noFill/>
            <a:ln w="9525">
              <a:noFill/>
              <a:miter lim="800000"/>
              <a:headEnd/>
              <a:tailEnd/>
            </a:ln>
            <a:effectLst/>
          </p:spPr>
          <p:txBody>
            <a:bodyPr>
              <a:prstTxWarp prst="textNoShape">
                <a:avLst/>
              </a:prstTxWarp>
              <a:spAutoFit/>
            </a:bodyPr>
            <a:lstStyle/>
            <a:p>
              <a:pPr algn="ctr"/>
              <a:r>
                <a:rPr lang="en-US" sz="1600" b="0" dirty="0" smtClean="0"/>
                <a:t>Cryptography</a:t>
              </a:r>
            </a:p>
            <a:p>
              <a:pPr algn="ctr"/>
              <a:r>
                <a:rPr lang="en-US" sz="1600" b="0" dirty="0" smtClean="0"/>
                <a:t>The</a:t>
              </a:r>
              <a:r>
                <a:rPr lang="en-US" sz="1600" b="0" dirty="0" smtClean="0"/>
                <a:t> </a:t>
              </a:r>
              <a:r>
                <a:rPr lang="en-US" dirty="0" err="1" smtClean="0">
                  <a:latin typeface="Courier New"/>
                  <a:cs typeface="Courier New"/>
                </a:rPr>
                <a:t>GLabel</a:t>
              </a:r>
              <a:r>
                <a:rPr lang="en-US" sz="1600" b="0" dirty="0" smtClean="0"/>
                <a:t> </a:t>
              </a:r>
              <a:r>
                <a:rPr lang="en-US" sz="1600" b="0" dirty="0" smtClean="0"/>
                <a:t>class</a:t>
              </a:r>
            </a:p>
            <a:p>
              <a:pPr algn="ctr"/>
              <a:endParaRPr lang="en-US" sz="1600" b="0" dirty="0"/>
            </a:p>
          </p:txBody>
        </p:sp>
        <p:sp>
          <p:nvSpPr>
            <p:cNvPr id="505873" name="Text Box 17"/>
            <p:cNvSpPr txBox="1">
              <a:spLocks noChangeArrowheads="1"/>
            </p:cNvSpPr>
            <p:nvPr/>
          </p:nvSpPr>
          <p:spPr bwMode="auto">
            <a:xfrm>
              <a:off x="360" y="2629"/>
              <a:ext cx="1681" cy="305"/>
            </a:xfrm>
            <a:prstGeom prst="rect">
              <a:avLst/>
            </a:prstGeom>
            <a:noFill/>
            <a:ln w="9525">
              <a:noFill/>
              <a:miter lim="800000"/>
              <a:headEnd/>
              <a:tailEnd/>
            </a:ln>
            <a:effectLst/>
          </p:spPr>
          <p:txBody>
            <a:bodyPr>
              <a:prstTxWarp prst="textNoShape">
                <a:avLst/>
              </a:prstTxWarp>
              <a:spAutoFit/>
            </a:bodyPr>
            <a:lstStyle/>
            <a:p>
              <a:pPr>
                <a:lnSpc>
                  <a:spcPct val="90000"/>
                </a:lnSpc>
              </a:pPr>
              <a:r>
                <a:rPr lang="en-US" dirty="0" smtClean="0"/>
                <a:t>Read</a:t>
              </a:r>
              <a:r>
                <a:rPr lang="en-US" dirty="0"/>
                <a:t>:</a:t>
              </a:r>
              <a:r>
                <a:rPr lang="en-US" dirty="0" smtClean="0"/>
                <a:t> Section 6.5</a:t>
              </a:r>
            </a:p>
            <a:p>
              <a:pPr>
                <a:lnSpc>
                  <a:spcPct val="90000"/>
                </a:lnSpc>
              </a:pPr>
              <a:r>
                <a:rPr lang="en-US" dirty="0" smtClean="0"/>
                <a:t>Due: HW #3 (Breakout)</a:t>
              </a:r>
              <a:endParaRPr lang="en-US" dirty="0"/>
            </a:p>
          </p:txBody>
        </p:sp>
      </p:grpSp>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07906"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Syllabus—Week 6</a:t>
            </a:r>
          </a:p>
        </p:txBody>
      </p:sp>
      <p:grpSp>
        <p:nvGrpSpPr>
          <p:cNvPr id="507907" name="Group 3"/>
          <p:cNvGrpSpPr>
            <a:grpSpLocks/>
          </p:cNvGrpSpPr>
          <p:nvPr/>
        </p:nvGrpSpPr>
        <p:grpSpPr bwMode="auto">
          <a:xfrm>
            <a:off x="571500" y="2095500"/>
            <a:ext cx="2671763" cy="2667000"/>
            <a:chOff x="360" y="1320"/>
            <a:chExt cx="1683" cy="1680"/>
          </a:xfrm>
        </p:grpSpPr>
        <p:sp>
          <p:nvSpPr>
            <p:cNvPr id="507908" name="Rectangle 4"/>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507909" name="Text Box 5"/>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smtClean="0"/>
                <a:t>8</a:t>
              </a:r>
              <a:endParaRPr lang="en-US" sz="1600" b="0" dirty="0"/>
            </a:p>
          </p:txBody>
        </p:sp>
        <p:sp>
          <p:nvSpPr>
            <p:cNvPr id="507910" name="Text Box 6"/>
            <p:cNvSpPr txBox="1">
              <a:spLocks noChangeArrowheads="1"/>
            </p:cNvSpPr>
            <p:nvPr/>
          </p:nvSpPr>
          <p:spPr bwMode="auto">
            <a:xfrm>
              <a:off x="360" y="1632"/>
              <a:ext cx="1683" cy="212"/>
            </a:xfrm>
            <a:prstGeom prst="rect">
              <a:avLst/>
            </a:prstGeom>
            <a:noFill/>
            <a:ln w="9525">
              <a:noFill/>
              <a:miter lim="800000"/>
              <a:headEnd/>
              <a:tailEnd/>
            </a:ln>
            <a:effectLst/>
          </p:spPr>
          <p:txBody>
            <a:bodyPr>
              <a:prstTxWarp prst="textNoShape">
                <a:avLst/>
              </a:prstTxWarp>
              <a:spAutoFit/>
            </a:bodyPr>
            <a:lstStyle/>
            <a:p>
              <a:pPr algn="ctr"/>
              <a:r>
                <a:rPr lang="en-US" sz="1600" b="0"/>
                <a:t>Debugging strategies</a:t>
              </a:r>
            </a:p>
          </p:txBody>
        </p:sp>
        <p:sp>
          <p:nvSpPr>
            <p:cNvPr id="507911" name="Text Box 7"/>
            <p:cNvSpPr txBox="1">
              <a:spLocks noChangeArrowheads="1"/>
            </p:cNvSpPr>
            <p:nvPr/>
          </p:nvSpPr>
          <p:spPr bwMode="auto">
            <a:xfrm>
              <a:off x="360" y="2629"/>
              <a:ext cx="1681" cy="305"/>
            </a:xfrm>
            <a:prstGeom prst="rect">
              <a:avLst/>
            </a:prstGeom>
            <a:noFill/>
            <a:ln w="9525">
              <a:noFill/>
              <a:miter lim="800000"/>
              <a:headEnd/>
              <a:tailEnd/>
            </a:ln>
            <a:effectLst/>
          </p:spPr>
          <p:txBody>
            <a:bodyPr>
              <a:prstTxWarp prst="textNoShape">
                <a:avLst/>
              </a:prstTxWarp>
              <a:spAutoFit/>
            </a:bodyPr>
            <a:lstStyle/>
            <a:p>
              <a:pPr>
                <a:lnSpc>
                  <a:spcPct val="90000"/>
                </a:lnSpc>
              </a:pPr>
              <a:endParaRPr lang="en-US" dirty="0"/>
            </a:p>
            <a:p>
              <a:pPr>
                <a:lnSpc>
                  <a:spcPct val="90000"/>
                </a:lnSpc>
              </a:pPr>
              <a:r>
                <a:rPr lang="en-US" dirty="0"/>
                <a:t>Due: Graphics contest</a:t>
              </a:r>
            </a:p>
          </p:txBody>
        </p:sp>
      </p:grpSp>
      <p:grpSp>
        <p:nvGrpSpPr>
          <p:cNvPr id="507912" name="Group 8"/>
          <p:cNvGrpSpPr>
            <a:grpSpLocks/>
          </p:cNvGrpSpPr>
          <p:nvPr/>
        </p:nvGrpSpPr>
        <p:grpSpPr bwMode="auto">
          <a:xfrm>
            <a:off x="3238500" y="2095500"/>
            <a:ext cx="2671763" cy="2667000"/>
            <a:chOff x="360" y="1320"/>
            <a:chExt cx="1683" cy="1680"/>
          </a:xfrm>
        </p:grpSpPr>
        <p:sp>
          <p:nvSpPr>
            <p:cNvPr id="507913" name="Rectangle 9"/>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507914" name="Text Box 10"/>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smtClean="0"/>
                <a:t>10</a:t>
              </a:r>
              <a:endParaRPr lang="en-US" sz="1600" b="0" dirty="0"/>
            </a:p>
          </p:txBody>
        </p:sp>
        <p:sp>
          <p:nvSpPr>
            <p:cNvPr id="507915" name="Text Box 11"/>
            <p:cNvSpPr txBox="1">
              <a:spLocks noChangeArrowheads="1"/>
            </p:cNvSpPr>
            <p:nvPr/>
          </p:nvSpPr>
          <p:spPr bwMode="auto">
            <a:xfrm>
              <a:off x="360" y="1632"/>
              <a:ext cx="1683" cy="212"/>
            </a:xfrm>
            <a:prstGeom prst="rect">
              <a:avLst/>
            </a:prstGeom>
            <a:noFill/>
            <a:ln w="9525">
              <a:noFill/>
              <a:miter lim="800000"/>
              <a:headEnd/>
              <a:tailEnd/>
            </a:ln>
            <a:effectLst/>
          </p:spPr>
          <p:txBody>
            <a:bodyPr>
              <a:prstTxWarp prst="textNoShape">
                <a:avLst/>
              </a:prstTxWarp>
              <a:spAutoFit/>
            </a:bodyPr>
            <a:lstStyle/>
            <a:p>
              <a:pPr algn="ctr"/>
              <a:r>
                <a:rPr lang="en-US" sz="1600" b="0" dirty="0" smtClean="0"/>
                <a:t>Simple arrays and files</a:t>
              </a:r>
              <a:endParaRPr lang="en-US" sz="1600" b="0" dirty="0"/>
            </a:p>
          </p:txBody>
        </p:sp>
        <p:sp>
          <p:nvSpPr>
            <p:cNvPr id="507916" name="Text Box 12"/>
            <p:cNvSpPr txBox="1">
              <a:spLocks noChangeArrowheads="1"/>
            </p:cNvSpPr>
            <p:nvPr/>
          </p:nvSpPr>
          <p:spPr bwMode="auto">
            <a:xfrm>
              <a:off x="360" y="2629"/>
              <a:ext cx="1681" cy="305"/>
            </a:xfrm>
            <a:prstGeom prst="rect">
              <a:avLst/>
            </a:prstGeom>
            <a:noFill/>
            <a:ln w="9525">
              <a:noFill/>
              <a:miter lim="800000"/>
              <a:headEnd/>
              <a:tailEnd/>
            </a:ln>
            <a:effectLst/>
          </p:spPr>
          <p:txBody>
            <a:bodyPr>
              <a:prstTxWarp prst="textNoShape">
                <a:avLst/>
              </a:prstTxWarp>
              <a:spAutoFit/>
            </a:bodyPr>
            <a:lstStyle/>
            <a:p>
              <a:pPr>
                <a:lnSpc>
                  <a:spcPct val="90000"/>
                </a:lnSpc>
              </a:pPr>
              <a:endParaRPr lang="en-US" dirty="0"/>
            </a:p>
            <a:p>
              <a:pPr>
                <a:lnSpc>
                  <a:spcPct val="90000"/>
                </a:lnSpc>
              </a:pPr>
              <a:r>
                <a:rPr lang="en-US" dirty="0"/>
                <a:t>Read:</a:t>
              </a:r>
              <a:r>
                <a:rPr lang="en-US" dirty="0" smtClean="0"/>
                <a:t> Sections 7.1-7.2</a:t>
              </a:r>
              <a:endParaRPr lang="en-US" dirty="0"/>
            </a:p>
          </p:txBody>
        </p:sp>
      </p:grpSp>
      <p:grpSp>
        <p:nvGrpSpPr>
          <p:cNvPr id="507917" name="Group 13"/>
          <p:cNvGrpSpPr>
            <a:grpSpLocks/>
          </p:cNvGrpSpPr>
          <p:nvPr/>
        </p:nvGrpSpPr>
        <p:grpSpPr bwMode="auto">
          <a:xfrm>
            <a:off x="5905500" y="2095500"/>
            <a:ext cx="2671763" cy="2667000"/>
            <a:chOff x="360" y="1320"/>
            <a:chExt cx="1683" cy="1680"/>
          </a:xfrm>
        </p:grpSpPr>
        <p:sp>
          <p:nvSpPr>
            <p:cNvPr id="507918" name="Rectangle 14"/>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507919" name="Text Box 15"/>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smtClean="0"/>
                <a:t>12</a:t>
              </a:r>
              <a:endParaRPr lang="en-US" sz="1600" b="0" dirty="0"/>
            </a:p>
          </p:txBody>
        </p:sp>
        <p:sp>
          <p:nvSpPr>
            <p:cNvPr id="507920" name="Text Box 16"/>
            <p:cNvSpPr txBox="1">
              <a:spLocks noChangeArrowheads="1"/>
            </p:cNvSpPr>
            <p:nvPr/>
          </p:nvSpPr>
          <p:spPr bwMode="auto">
            <a:xfrm>
              <a:off x="360" y="1632"/>
              <a:ext cx="1683" cy="213"/>
            </a:xfrm>
            <a:prstGeom prst="rect">
              <a:avLst/>
            </a:prstGeom>
            <a:noFill/>
            <a:ln w="9525">
              <a:noFill/>
              <a:miter lim="800000"/>
              <a:headEnd/>
              <a:tailEnd/>
            </a:ln>
            <a:effectLst/>
          </p:spPr>
          <p:txBody>
            <a:bodyPr>
              <a:prstTxWarp prst="textNoShape">
                <a:avLst/>
              </a:prstTxWarp>
              <a:spAutoFit/>
            </a:bodyPr>
            <a:lstStyle/>
            <a:p>
              <a:pPr algn="ctr"/>
              <a:r>
                <a:rPr lang="en-US" sz="1600" b="0" dirty="0" smtClean="0"/>
                <a:t>Using arrays for tabulation</a:t>
              </a:r>
              <a:endParaRPr lang="en-US" sz="1600" b="0" dirty="0" smtClean="0"/>
            </a:p>
          </p:txBody>
        </p:sp>
        <p:sp>
          <p:nvSpPr>
            <p:cNvPr id="507921" name="Text Box 17"/>
            <p:cNvSpPr txBox="1">
              <a:spLocks noChangeArrowheads="1"/>
            </p:cNvSpPr>
            <p:nvPr/>
          </p:nvSpPr>
          <p:spPr bwMode="auto">
            <a:xfrm>
              <a:off x="360" y="2629"/>
              <a:ext cx="1681" cy="305"/>
            </a:xfrm>
            <a:prstGeom prst="rect">
              <a:avLst/>
            </a:prstGeom>
            <a:noFill/>
            <a:ln w="9525">
              <a:noFill/>
              <a:miter lim="800000"/>
              <a:headEnd/>
              <a:tailEnd/>
            </a:ln>
            <a:effectLst/>
          </p:spPr>
          <p:txBody>
            <a:bodyPr>
              <a:prstTxWarp prst="textNoShape">
                <a:avLst/>
              </a:prstTxWarp>
              <a:spAutoFit/>
            </a:bodyPr>
            <a:lstStyle/>
            <a:p>
              <a:pPr>
                <a:lnSpc>
                  <a:spcPct val="90000"/>
                </a:lnSpc>
              </a:pPr>
              <a:endParaRPr lang="en-US" dirty="0" smtClean="0"/>
            </a:p>
            <a:p>
              <a:pPr>
                <a:lnSpc>
                  <a:spcPct val="90000"/>
                </a:lnSpc>
              </a:pPr>
              <a:r>
                <a:rPr lang="en-US" dirty="0" smtClean="0"/>
                <a:t>Read</a:t>
              </a:r>
              <a:r>
                <a:rPr lang="en-US" dirty="0"/>
                <a:t>: </a:t>
              </a:r>
              <a:r>
                <a:rPr lang="en-US" dirty="0" smtClean="0"/>
                <a:t>Section</a:t>
              </a:r>
              <a:r>
                <a:rPr lang="en-US" dirty="0" smtClean="0"/>
                <a:t> 7.3</a:t>
              </a:r>
              <a:endParaRPr lang="en-US" dirty="0" smtClean="0"/>
            </a:p>
          </p:txBody>
        </p:sp>
      </p:grpSp>
      <p:sp>
        <p:nvSpPr>
          <p:cNvPr id="507922" name="Rectangle 18"/>
          <p:cNvSpPr>
            <a:spLocks noChangeArrowheads="1"/>
          </p:cNvSpPr>
          <p:nvPr/>
        </p:nvSpPr>
        <p:spPr bwMode="auto">
          <a:xfrm>
            <a:off x="2133600" y="3276600"/>
            <a:ext cx="2209800" cy="685800"/>
          </a:xfrm>
          <a:prstGeom prst="rect">
            <a:avLst/>
          </a:prstGeom>
          <a:solidFill>
            <a:srgbClr val="FFFF99"/>
          </a:solidFill>
          <a:ln w="9525">
            <a:solidFill>
              <a:schemeClr val="tx1"/>
            </a:solidFill>
            <a:miter lim="800000"/>
            <a:headEnd/>
            <a:tailEnd/>
          </a:ln>
          <a:effectLst/>
        </p:spPr>
        <p:txBody>
          <a:bodyPr wrap="none" anchor="ctr">
            <a:prstTxWarp prst="textNoShape">
              <a:avLst/>
            </a:prstTxWarp>
          </a:bodyPr>
          <a:lstStyle/>
          <a:p>
            <a:pPr algn="ctr">
              <a:lnSpc>
                <a:spcPct val="90000"/>
              </a:lnSpc>
            </a:pPr>
            <a:r>
              <a:rPr lang="en-US" b="0" dirty="0">
                <a:solidFill>
                  <a:srgbClr val="000000"/>
                </a:solidFill>
              </a:rPr>
              <a:t>Midterm Exam</a:t>
            </a:r>
          </a:p>
          <a:p>
            <a:pPr algn="ctr">
              <a:lnSpc>
                <a:spcPct val="90000"/>
              </a:lnSpc>
            </a:pPr>
            <a:r>
              <a:rPr lang="en-US" b="0" dirty="0">
                <a:solidFill>
                  <a:srgbClr val="000000"/>
                </a:solidFill>
              </a:rPr>
              <a:t>Tuesday,</a:t>
            </a:r>
            <a:r>
              <a:rPr lang="en-US" b="0" dirty="0" smtClean="0">
                <a:solidFill>
                  <a:srgbClr val="000000"/>
                </a:solidFill>
              </a:rPr>
              <a:t> May 9</a:t>
            </a:r>
          </a:p>
          <a:p>
            <a:pPr algn="ctr">
              <a:lnSpc>
                <a:spcPct val="90000"/>
              </a:lnSpc>
            </a:pPr>
            <a:r>
              <a:rPr lang="en-US" b="0" dirty="0" smtClean="0">
                <a:solidFill>
                  <a:srgbClr val="000000"/>
                </a:solidFill>
              </a:rPr>
              <a:t>3</a:t>
            </a:r>
            <a:r>
              <a:rPr lang="en-US" b="0" dirty="0" smtClean="0">
                <a:solidFill>
                  <a:srgbClr val="000000"/>
                </a:solidFill>
              </a:rPr>
              <a:t>:</a:t>
            </a:r>
            <a:r>
              <a:rPr lang="en-US" b="0" dirty="0">
                <a:solidFill>
                  <a:srgbClr val="000000"/>
                </a:solidFill>
              </a:rPr>
              <a:t>3</a:t>
            </a:r>
            <a:r>
              <a:rPr lang="en-US" b="0" dirty="0" smtClean="0">
                <a:solidFill>
                  <a:srgbClr val="000000"/>
                </a:solidFill>
              </a:rPr>
              <a:t>0</a:t>
            </a:r>
            <a:r>
              <a:rPr lang="en-US" sz="600" b="0" dirty="0" smtClean="0">
                <a:solidFill>
                  <a:srgbClr val="000000"/>
                </a:solidFill>
              </a:rPr>
              <a:t> </a:t>
            </a:r>
            <a:r>
              <a:rPr lang="en-US" sz="1000" b="0" dirty="0" smtClean="0">
                <a:solidFill>
                  <a:srgbClr val="000000"/>
                </a:solidFill>
              </a:rPr>
              <a:t>P</a:t>
            </a:r>
            <a:r>
              <a:rPr lang="en-US" b="0" dirty="0" smtClean="0">
                <a:solidFill>
                  <a:srgbClr val="000000"/>
                </a:solidFill>
              </a:rPr>
              <a:t>.</a:t>
            </a:r>
            <a:r>
              <a:rPr lang="en-US" sz="1000" b="0" dirty="0" smtClean="0">
                <a:solidFill>
                  <a:srgbClr val="000000"/>
                </a:solidFill>
              </a:rPr>
              <a:t>M</a:t>
            </a:r>
            <a:r>
              <a:rPr lang="en-US" b="0" dirty="0">
                <a:solidFill>
                  <a:srgbClr val="000000"/>
                </a:solidFill>
              </a:rPr>
              <a:t>.</a:t>
            </a:r>
            <a:r>
              <a:rPr lang="en-US" b="0" dirty="0" smtClean="0">
                <a:solidFill>
                  <a:srgbClr val="000000"/>
                </a:solidFill>
              </a:rPr>
              <a:t> </a:t>
            </a:r>
            <a:r>
              <a:rPr lang="en-US" b="0" dirty="0">
                <a:solidFill>
                  <a:srgbClr val="000000"/>
                </a:solidFill>
              </a:rPr>
              <a:t>or</a:t>
            </a:r>
            <a:r>
              <a:rPr lang="en-US" b="0" dirty="0" smtClean="0">
                <a:solidFill>
                  <a:srgbClr val="000000"/>
                </a:solidFill>
              </a:rPr>
              <a:t> 7:</a:t>
            </a:r>
            <a:r>
              <a:rPr lang="en-US" b="0" dirty="0" smtClean="0">
                <a:solidFill>
                  <a:srgbClr val="000000"/>
                </a:solidFill>
              </a:rPr>
              <a:t>00</a:t>
            </a:r>
            <a:r>
              <a:rPr lang="en-US" sz="600" b="0" dirty="0" smtClean="0">
                <a:solidFill>
                  <a:srgbClr val="000000"/>
                </a:solidFill>
              </a:rPr>
              <a:t> </a:t>
            </a:r>
            <a:r>
              <a:rPr lang="en-US" sz="1000" b="0" dirty="0">
                <a:solidFill>
                  <a:srgbClr val="000000"/>
                </a:solidFill>
              </a:rPr>
              <a:t>P</a:t>
            </a:r>
            <a:r>
              <a:rPr lang="en-US" b="0" dirty="0">
                <a:solidFill>
                  <a:srgbClr val="000000"/>
                </a:solidFill>
              </a:rPr>
              <a:t>.</a:t>
            </a:r>
            <a:r>
              <a:rPr lang="en-US" sz="1000" b="0" dirty="0">
                <a:solidFill>
                  <a:srgbClr val="000000"/>
                </a:solidFill>
              </a:rPr>
              <a:t>M</a:t>
            </a:r>
            <a:r>
              <a:rPr lang="en-US" b="0" dirty="0">
                <a:solidFill>
                  <a:srgbClr val="000000"/>
                </a:solidFill>
              </a:rPr>
              <a:t>.</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507922"/>
                                        </p:tgtEl>
                                        <p:attrNameLst>
                                          <p:attrName>style.visibility</p:attrName>
                                        </p:attrNameLst>
                                      </p:cBhvr>
                                      <p:to>
                                        <p:strVal val="visible"/>
                                      </p:to>
                                    </p:set>
                                    <p:anim calcmode="lin" valueType="num">
                                      <p:cBhvr>
                                        <p:cTn id="7" dur="1000" fill="hold"/>
                                        <p:tgtEl>
                                          <p:spTgt spid="507922"/>
                                        </p:tgtEl>
                                        <p:attrNameLst>
                                          <p:attrName>ppt_w</p:attrName>
                                        </p:attrNameLst>
                                      </p:cBhvr>
                                      <p:tavLst>
                                        <p:tav tm="0">
                                          <p:val>
                                            <p:fltVal val="0"/>
                                          </p:val>
                                        </p:tav>
                                        <p:tav tm="100000">
                                          <p:val>
                                            <p:strVal val="#ppt_w"/>
                                          </p:val>
                                        </p:tav>
                                      </p:tavLst>
                                    </p:anim>
                                    <p:anim calcmode="lin" valueType="num">
                                      <p:cBhvr>
                                        <p:cTn id="8" dur="1000" fill="hold"/>
                                        <p:tgtEl>
                                          <p:spTgt spid="507922"/>
                                        </p:tgtEl>
                                        <p:attrNameLst>
                                          <p:attrName>ppt_h</p:attrName>
                                        </p:attrNameLst>
                                      </p:cBhvr>
                                      <p:tavLst>
                                        <p:tav tm="0">
                                          <p:val>
                                            <p:fltVal val="0"/>
                                          </p:val>
                                        </p:tav>
                                        <p:tav tm="100000">
                                          <p:val>
                                            <p:strVal val="#ppt_h"/>
                                          </p:val>
                                        </p:tav>
                                      </p:tavLst>
                                    </p:anim>
                                    <p:anim calcmode="lin" valueType="num">
                                      <p:cBhvr>
                                        <p:cTn id="9" dur="1000" fill="hold"/>
                                        <p:tgtEl>
                                          <p:spTgt spid="50792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507922"/>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7922" grpId="0" animBg="1"/>
    </p:bld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09954"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Syllabus—Week 7</a:t>
            </a:r>
          </a:p>
        </p:txBody>
      </p:sp>
      <p:grpSp>
        <p:nvGrpSpPr>
          <p:cNvPr id="509960" name="Group 8"/>
          <p:cNvGrpSpPr>
            <a:grpSpLocks/>
          </p:cNvGrpSpPr>
          <p:nvPr/>
        </p:nvGrpSpPr>
        <p:grpSpPr bwMode="auto">
          <a:xfrm>
            <a:off x="3238500" y="2095500"/>
            <a:ext cx="2671763" cy="2667000"/>
            <a:chOff x="360" y="1320"/>
            <a:chExt cx="1683" cy="1680"/>
          </a:xfrm>
        </p:grpSpPr>
        <p:sp>
          <p:nvSpPr>
            <p:cNvPr id="509961" name="Rectangle 9"/>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509962" name="Text Box 10"/>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smtClean="0"/>
                <a:t>17</a:t>
              </a:r>
              <a:endParaRPr lang="en-US" sz="1600" b="0" dirty="0"/>
            </a:p>
          </p:txBody>
        </p:sp>
        <p:sp>
          <p:nvSpPr>
            <p:cNvPr id="509963" name="Text Box 11"/>
            <p:cNvSpPr txBox="1">
              <a:spLocks noChangeArrowheads="1"/>
            </p:cNvSpPr>
            <p:nvPr/>
          </p:nvSpPr>
          <p:spPr bwMode="auto">
            <a:xfrm>
              <a:off x="360" y="1632"/>
              <a:ext cx="1683" cy="213"/>
            </a:xfrm>
            <a:prstGeom prst="rect">
              <a:avLst/>
            </a:prstGeom>
            <a:noFill/>
            <a:ln w="9525">
              <a:noFill/>
              <a:miter lim="800000"/>
              <a:headEnd/>
              <a:tailEnd/>
            </a:ln>
            <a:effectLst/>
          </p:spPr>
          <p:txBody>
            <a:bodyPr>
              <a:prstTxWarp prst="textNoShape">
                <a:avLst/>
              </a:prstTxWarp>
              <a:spAutoFit/>
            </a:bodyPr>
            <a:lstStyle/>
            <a:p>
              <a:pPr algn="ctr"/>
              <a:r>
                <a:rPr lang="en-US" sz="1600" b="0" dirty="0" smtClean="0"/>
                <a:t>Objects as </a:t>
              </a:r>
              <a:r>
                <a:rPr lang="en-US" sz="1600" b="0" dirty="0" smtClean="0"/>
                <a:t>aggregates</a:t>
              </a:r>
              <a:endParaRPr lang="en-US" sz="1600" b="0" dirty="0"/>
            </a:p>
          </p:txBody>
        </p:sp>
        <p:sp>
          <p:nvSpPr>
            <p:cNvPr id="509964" name="Text Box 12"/>
            <p:cNvSpPr txBox="1">
              <a:spLocks noChangeArrowheads="1"/>
            </p:cNvSpPr>
            <p:nvPr/>
          </p:nvSpPr>
          <p:spPr bwMode="auto">
            <a:xfrm>
              <a:off x="360" y="2629"/>
              <a:ext cx="1681" cy="305"/>
            </a:xfrm>
            <a:prstGeom prst="rect">
              <a:avLst/>
            </a:prstGeom>
            <a:noFill/>
            <a:ln w="9525">
              <a:noFill/>
              <a:miter lim="800000"/>
              <a:headEnd/>
              <a:tailEnd/>
            </a:ln>
            <a:effectLst/>
          </p:spPr>
          <p:txBody>
            <a:bodyPr>
              <a:prstTxWarp prst="textNoShape">
                <a:avLst/>
              </a:prstTxWarp>
              <a:spAutoFit/>
            </a:bodyPr>
            <a:lstStyle/>
            <a:p>
              <a:pPr>
                <a:lnSpc>
                  <a:spcPct val="90000"/>
                </a:lnSpc>
              </a:pPr>
              <a:endParaRPr lang="en-US" dirty="0" smtClean="0"/>
            </a:p>
            <a:p>
              <a:pPr>
                <a:lnSpc>
                  <a:spcPct val="90000"/>
                </a:lnSpc>
              </a:pPr>
              <a:r>
                <a:rPr lang="en-US" dirty="0" smtClean="0"/>
                <a:t>Read</a:t>
              </a:r>
              <a:r>
                <a:rPr lang="en-US" dirty="0"/>
                <a:t>: </a:t>
              </a:r>
              <a:r>
                <a:rPr lang="en-US" dirty="0" smtClean="0"/>
                <a:t>Sections</a:t>
              </a:r>
              <a:r>
                <a:rPr lang="en-US" dirty="0" smtClean="0"/>
                <a:t> 8.1-8.2</a:t>
              </a:r>
            </a:p>
          </p:txBody>
        </p:sp>
      </p:grpSp>
      <p:grpSp>
        <p:nvGrpSpPr>
          <p:cNvPr id="509965" name="Group 13"/>
          <p:cNvGrpSpPr>
            <a:grpSpLocks/>
          </p:cNvGrpSpPr>
          <p:nvPr/>
        </p:nvGrpSpPr>
        <p:grpSpPr bwMode="auto">
          <a:xfrm>
            <a:off x="5905500" y="2095500"/>
            <a:ext cx="2671763" cy="2667000"/>
            <a:chOff x="360" y="1320"/>
            <a:chExt cx="1683" cy="1680"/>
          </a:xfrm>
        </p:grpSpPr>
        <p:sp>
          <p:nvSpPr>
            <p:cNvPr id="509966" name="Rectangle 14"/>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509967" name="Text Box 15"/>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smtClean="0"/>
                <a:t>19</a:t>
              </a:r>
              <a:endParaRPr lang="en-US" sz="1600" b="0" dirty="0"/>
            </a:p>
          </p:txBody>
        </p:sp>
        <p:sp>
          <p:nvSpPr>
            <p:cNvPr id="509968" name="Text Box 16"/>
            <p:cNvSpPr txBox="1">
              <a:spLocks noChangeArrowheads="1"/>
            </p:cNvSpPr>
            <p:nvPr/>
          </p:nvSpPr>
          <p:spPr bwMode="auto">
            <a:xfrm>
              <a:off x="360" y="1632"/>
              <a:ext cx="1683" cy="523"/>
            </a:xfrm>
            <a:prstGeom prst="rect">
              <a:avLst/>
            </a:prstGeom>
            <a:noFill/>
            <a:ln w="9525">
              <a:noFill/>
              <a:miter lim="800000"/>
              <a:headEnd/>
              <a:tailEnd/>
            </a:ln>
            <a:effectLst/>
          </p:spPr>
          <p:txBody>
            <a:bodyPr>
              <a:prstTxWarp prst="textNoShape">
                <a:avLst/>
              </a:prstTxWarp>
              <a:spAutoFit/>
            </a:bodyPr>
            <a:lstStyle/>
            <a:p>
              <a:pPr algn="ctr"/>
              <a:r>
                <a:rPr lang="en-US" sz="1600" b="0" dirty="0" smtClean="0"/>
                <a:t>JavaScript and OOP</a:t>
              </a:r>
            </a:p>
            <a:p>
              <a:pPr algn="ctr"/>
              <a:r>
                <a:rPr lang="en-US" sz="1600" b="0" dirty="0" smtClean="0"/>
                <a:t>Libraries and interfaces</a:t>
              </a:r>
            </a:p>
            <a:p>
              <a:pPr algn="ctr"/>
              <a:r>
                <a:rPr lang="en-US" sz="1600" b="0" dirty="0" smtClean="0"/>
                <a:t>Defining classes and methods</a:t>
              </a:r>
              <a:endParaRPr lang="en-US" sz="1600" b="0" dirty="0"/>
            </a:p>
          </p:txBody>
        </p:sp>
        <p:sp>
          <p:nvSpPr>
            <p:cNvPr id="509969" name="Text Box 17"/>
            <p:cNvSpPr txBox="1">
              <a:spLocks noChangeArrowheads="1"/>
            </p:cNvSpPr>
            <p:nvPr/>
          </p:nvSpPr>
          <p:spPr bwMode="auto">
            <a:xfrm>
              <a:off x="360" y="2629"/>
              <a:ext cx="1681" cy="305"/>
            </a:xfrm>
            <a:prstGeom prst="rect">
              <a:avLst/>
            </a:prstGeom>
            <a:noFill/>
            <a:ln w="9525">
              <a:noFill/>
              <a:miter lim="800000"/>
              <a:headEnd/>
              <a:tailEnd/>
            </a:ln>
            <a:effectLst/>
          </p:spPr>
          <p:txBody>
            <a:bodyPr>
              <a:prstTxWarp prst="textNoShape">
                <a:avLst/>
              </a:prstTxWarp>
              <a:spAutoFit/>
            </a:bodyPr>
            <a:lstStyle/>
            <a:p>
              <a:pPr>
                <a:lnSpc>
                  <a:spcPct val="90000"/>
                </a:lnSpc>
              </a:pPr>
              <a:endParaRPr lang="en-US" dirty="0" smtClean="0"/>
            </a:p>
            <a:p>
              <a:pPr>
                <a:lnSpc>
                  <a:spcPct val="90000"/>
                </a:lnSpc>
              </a:pPr>
              <a:r>
                <a:rPr lang="en-US" dirty="0" smtClean="0"/>
                <a:t>Read</a:t>
              </a:r>
              <a:r>
                <a:rPr lang="en-US" dirty="0"/>
                <a:t>:</a:t>
              </a:r>
              <a:r>
                <a:rPr lang="en-US" dirty="0" smtClean="0"/>
                <a:t> Sections</a:t>
              </a:r>
              <a:r>
                <a:rPr lang="en-US" dirty="0" smtClean="0"/>
                <a:t> 8.3-8.5</a:t>
              </a:r>
              <a:endParaRPr lang="en-US" dirty="0" smtClean="0"/>
            </a:p>
          </p:txBody>
        </p:sp>
      </p:grpSp>
      <p:grpSp>
        <p:nvGrpSpPr>
          <p:cNvPr id="20" name="Group 8"/>
          <p:cNvGrpSpPr>
            <a:grpSpLocks/>
          </p:cNvGrpSpPr>
          <p:nvPr/>
        </p:nvGrpSpPr>
        <p:grpSpPr bwMode="auto">
          <a:xfrm>
            <a:off x="571500" y="2095500"/>
            <a:ext cx="2681288" cy="2667000"/>
            <a:chOff x="360" y="1320"/>
            <a:chExt cx="1689" cy="1680"/>
          </a:xfrm>
        </p:grpSpPr>
        <p:sp>
          <p:nvSpPr>
            <p:cNvPr id="21" name="Rectangle 9"/>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22" name="Text Box 10"/>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smtClean="0"/>
                <a:t>15</a:t>
              </a:r>
              <a:endParaRPr lang="en-US" sz="1600" b="0" dirty="0"/>
            </a:p>
          </p:txBody>
        </p:sp>
        <p:sp>
          <p:nvSpPr>
            <p:cNvPr id="23" name="Text Box 11"/>
            <p:cNvSpPr txBox="1">
              <a:spLocks noChangeArrowheads="1"/>
            </p:cNvSpPr>
            <p:nvPr/>
          </p:nvSpPr>
          <p:spPr bwMode="auto">
            <a:xfrm>
              <a:off x="360" y="1632"/>
              <a:ext cx="1683" cy="523"/>
            </a:xfrm>
            <a:prstGeom prst="rect">
              <a:avLst/>
            </a:prstGeom>
            <a:noFill/>
            <a:ln w="9525">
              <a:noFill/>
              <a:miter lim="800000"/>
              <a:headEnd/>
              <a:tailEnd/>
            </a:ln>
            <a:effectLst/>
          </p:spPr>
          <p:txBody>
            <a:bodyPr>
              <a:prstTxWarp prst="textNoShape">
                <a:avLst/>
              </a:prstTxWarp>
              <a:spAutoFit/>
            </a:bodyPr>
            <a:lstStyle/>
            <a:p>
              <a:pPr algn="ctr"/>
              <a:r>
                <a:rPr lang="en-US" sz="1600" b="0" dirty="0" smtClean="0"/>
                <a:t>Multidimensional arrays</a:t>
              </a:r>
            </a:p>
            <a:p>
              <a:pPr algn="ctr"/>
              <a:r>
                <a:rPr lang="en-US" sz="1600" b="0" dirty="0" smtClean="0"/>
                <a:t>Pixel arrays</a:t>
              </a:r>
            </a:p>
            <a:p>
              <a:pPr algn="ctr"/>
              <a:r>
                <a:rPr lang="en-US" sz="1600" b="0" dirty="0" smtClean="0"/>
                <a:t>The </a:t>
              </a:r>
              <a:r>
                <a:rPr lang="en-US" dirty="0" err="1" smtClean="0">
                  <a:latin typeface="Courier New"/>
                  <a:cs typeface="Courier New"/>
                </a:rPr>
                <a:t>GImage</a:t>
              </a:r>
              <a:r>
                <a:rPr lang="en-US" sz="1600" b="0" dirty="0" smtClean="0"/>
                <a:t> class</a:t>
              </a:r>
              <a:endParaRPr lang="en-US" sz="1600" b="0" dirty="0"/>
            </a:p>
          </p:txBody>
        </p:sp>
        <p:sp>
          <p:nvSpPr>
            <p:cNvPr id="17" name="Text Box 11"/>
            <p:cNvSpPr txBox="1">
              <a:spLocks noChangeArrowheads="1"/>
            </p:cNvSpPr>
            <p:nvPr/>
          </p:nvSpPr>
          <p:spPr bwMode="auto">
            <a:xfrm>
              <a:off x="366" y="2623"/>
              <a:ext cx="1683" cy="305"/>
            </a:xfrm>
            <a:prstGeom prst="rect">
              <a:avLst/>
            </a:prstGeom>
            <a:noFill/>
            <a:ln w="9525">
              <a:noFill/>
              <a:miter lim="800000"/>
              <a:headEnd/>
              <a:tailEnd/>
            </a:ln>
            <a:effectLst/>
          </p:spPr>
          <p:txBody>
            <a:bodyPr>
              <a:prstTxWarp prst="textNoShape">
                <a:avLst/>
              </a:prstTxWarp>
              <a:spAutoFit/>
            </a:bodyPr>
            <a:lstStyle/>
            <a:p>
              <a:pPr>
                <a:lnSpc>
                  <a:spcPct val="90000"/>
                </a:lnSpc>
              </a:pPr>
              <a:r>
                <a:rPr lang="en-US" dirty="0" smtClean="0">
                  <a:latin typeface="Times New Roman"/>
                  <a:cs typeface="Times New Roman"/>
                </a:rPr>
                <a:t>Read: Sections 7.4-7.5</a:t>
              </a:r>
            </a:p>
            <a:p>
              <a:pPr>
                <a:lnSpc>
                  <a:spcPct val="90000"/>
                </a:lnSpc>
              </a:pPr>
              <a:r>
                <a:rPr lang="en-US" dirty="0" smtClean="0">
                  <a:latin typeface="Times New Roman"/>
                  <a:cs typeface="Times New Roman"/>
                </a:rPr>
                <a:t>Due: HW #4 (</a:t>
              </a:r>
              <a:r>
                <a:rPr lang="en-US" dirty="0" err="1" smtClean="0">
                  <a:latin typeface="Times New Roman"/>
                  <a:cs typeface="Times New Roman"/>
                </a:rPr>
                <a:t>HangKarel</a:t>
              </a:r>
              <a:r>
                <a:rPr lang="en-US" dirty="0" smtClean="0">
                  <a:latin typeface="Times New Roman"/>
                  <a:cs typeface="Times New Roman"/>
                </a:rPr>
                <a:t>)</a:t>
              </a:r>
            </a:p>
          </p:txBody>
        </p:sp>
      </p:grpSp>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2002"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Syllabus—Week 8</a:t>
            </a:r>
          </a:p>
        </p:txBody>
      </p:sp>
      <p:grpSp>
        <p:nvGrpSpPr>
          <p:cNvPr id="512003" name="Group 3"/>
          <p:cNvGrpSpPr>
            <a:grpSpLocks/>
          </p:cNvGrpSpPr>
          <p:nvPr/>
        </p:nvGrpSpPr>
        <p:grpSpPr bwMode="auto">
          <a:xfrm>
            <a:off x="571500" y="2095500"/>
            <a:ext cx="2671763" cy="2667000"/>
            <a:chOff x="360" y="1320"/>
            <a:chExt cx="1683" cy="1680"/>
          </a:xfrm>
        </p:grpSpPr>
        <p:sp>
          <p:nvSpPr>
            <p:cNvPr id="512004" name="Rectangle 4"/>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512005" name="Text Box 5"/>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smtClean="0"/>
                <a:t>22</a:t>
              </a:r>
              <a:endParaRPr lang="en-US" sz="1600" b="0" dirty="0"/>
            </a:p>
          </p:txBody>
        </p:sp>
        <p:sp>
          <p:nvSpPr>
            <p:cNvPr id="512006" name="Text Box 6"/>
            <p:cNvSpPr txBox="1">
              <a:spLocks noChangeArrowheads="1"/>
            </p:cNvSpPr>
            <p:nvPr/>
          </p:nvSpPr>
          <p:spPr bwMode="auto">
            <a:xfrm>
              <a:off x="360" y="1632"/>
              <a:ext cx="1683" cy="213"/>
            </a:xfrm>
            <a:prstGeom prst="rect">
              <a:avLst/>
            </a:prstGeom>
            <a:noFill/>
            <a:ln w="9525">
              <a:noFill/>
              <a:miter lim="800000"/>
              <a:headEnd/>
              <a:tailEnd/>
            </a:ln>
            <a:effectLst/>
          </p:spPr>
          <p:txBody>
            <a:bodyPr>
              <a:prstTxWarp prst="textNoShape">
                <a:avLst/>
              </a:prstTxWarp>
              <a:spAutoFit/>
            </a:bodyPr>
            <a:lstStyle/>
            <a:p>
              <a:pPr algn="ctr"/>
              <a:r>
                <a:rPr lang="en-US" sz="1600" b="0" dirty="0" smtClean="0"/>
                <a:t>Objects as maps</a:t>
              </a:r>
              <a:endParaRPr lang="en-US" sz="1800" b="0" dirty="0" smtClean="0"/>
            </a:p>
          </p:txBody>
        </p:sp>
        <p:sp>
          <p:nvSpPr>
            <p:cNvPr id="512007" name="Text Box 7"/>
            <p:cNvSpPr txBox="1">
              <a:spLocks noChangeArrowheads="1"/>
            </p:cNvSpPr>
            <p:nvPr/>
          </p:nvSpPr>
          <p:spPr bwMode="auto">
            <a:xfrm>
              <a:off x="360" y="2629"/>
              <a:ext cx="1681" cy="305"/>
            </a:xfrm>
            <a:prstGeom prst="rect">
              <a:avLst/>
            </a:prstGeom>
            <a:noFill/>
            <a:ln w="9525">
              <a:noFill/>
              <a:miter lim="800000"/>
              <a:headEnd/>
              <a:tailEnd/>
            </a:ln>
            <a:effectLst/>
          </p:spPr>
          <p:txBody>
            <a:bodyPr>
              <a:prstTxWarp prst="textNoShape">
                <a:avLst/>
              </a:prstTxWarp>
              <a:spAutoFit/>
            </a:bodyPr>
            <a:lstStyle/>
            <a:p>
              <a:pPr>
                <a:lnSpc>
                  <a:spcPct val="90000"/>
                </a:lnSpc>
              </a:pPr>
              <a:endParaRPr lang="en-US" dirty="0"/>
            </a:p>
            <a:p>
              <a:pPr>
                <a:lnSpc>
                  <a:spcPct val="90000"/>
                </a:lnSpc>
              </a:pPr>
              <a:r>
                <a:rPr lang="en-US" dirty="0"/>
                <a:t>Read: </a:t>
              </a:r>
              <a:r>
                <a:rPr lang="en-US" dirty="0" smtClean="0"/>
                <a:t>Section</a:t>
              </a:r>
              <a:r>
                <a:rPr lang="en-US" dirty="0" smtClean="0"/>
                <a:t> 8.6</a:t>
              </a:r>
              <a:endParaRPr lang="en-US" dirty="0"/>
            </a:p>
          </p:txBody>
        </p:sp>
      </p:grpSp>
      <p:grpSp>
        <p:nvGrpSpPr>
          <p:cNvPr id="512008" name="Group 8"/>
          <p:cNvGrpSpPr>
            <a:grpSpLocks/>
          </p:cNvGrpSpPr>
          <p:nvPr/>
        </p:nvGrpSpPr>
        <p:grpSpPr bwMode="auto">
          <a:xfrm>
            <a:off x="3238500" y="2095500"/>
            <a:ext cx="2671763" cy="2667000"/>
            <a:chOff x="360" y="1320"/>
            <a:chExt cx="1683" cy="1680"/>
          </a:xfrm>
        </p:grpSpPr>
        <p:sp>
          <p:nvSpPr>
            <p:cNvPr id="512009" name="Rectangle 9"/>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512010" name="Text Box 10"/>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smtClean="0"/>
                <a:t>24</a:t>
              </a:r>
              <a:endParaRPr lang="en-US" sz="1600" b="0" dirty="0"/>
            </a:p>
          </p:txBody>
        </p:sp>
        <p:sp>
          <p:nvSpPr>
            <p:cNvPr id="512011" name="Text Box 11"/>
            <p:cNvSpPr txBox="1">
              <a:spLocks noChangeArrowheads="1"/>
            </p:cNvSpPr>
            <p:nvPr/>
          </p:nvSpPr>
          <p:spPr bwMode="auto">
            <a:xfrm>
              <a:off x="360" y="1632"/>
              <a:ext cx="1683" cy="368"/>
            </a:xfrm>
            <a:prstGeom prst="rect">
              <a:avLst/>
            </a:prstGeom>
            <a:noFill/>
            <a:ln w="9525">
              <a:noFill/>
              <a:miter lim="800000"/>
              <a:headEnd/>
              <a:tailEnd/>
            </a:ln>
            <a:effectLst/>
          </p:spPr>
          <p:txBody>
            <a:bodyPr>
              <a:prstTxWarp prst="textNoShape">
                <a:avLst/>
              </a:prstTxWarp>
              <a:spAutoFit/>
            </a:bodyPr>
            <a:lstStyle/>
            <a:p>
              <a:pPr algn="ctr"/>
              <a:r>
                <a:rPr lang="en-US" sz="1600" b="0" dirty="0" smtClean="0"/>
                <a:t>Large-scale data structures</a:t>
              </a:r>
            </a:p>
            <a:p>
              <a:pPr algn="ctr"/>
              <a:r>
                <a:rPr lang="en-US" sz="1600" b="0" dirty="0" smtClean="0"/>
                <a:t>Data-driven programs</a:t>
              </a:r>
              <a:endParaRPr lang="en-US" sz="1800" b="0" dirty="0"/>
            </a:p>
          </p:txBody>
        </p:sp>
        <p:sp>
          <p:nvSpPr>
            <p:cNvPr id="512012" name="Text Box 12"/>
            <p:cNvSpPr txBox="1">
              <a:spLocks noChangeArrowheads="1"/>
            </p:cNvSpPr>
            <p:nvPr/>
          </p:nvSpPr>
          <p:spPr bwMode="auto">
            <a:xfrm>
              <a:off x="360" y="2629"/>
              <a:ext cx="1681" cy="305"/>
            </a:xfrm>
            <a:prstGeom prst="rect">
              <a:avLst/>
            </a:prstGeom>
            <a:noFill/>
            <a:ln w="9525">
              <a:noFill/>
              <a:miter lim="800000"/>
              <a:headEnd/>
              <a:tailEnd/>
            </a:ln>
            <a:effectLst/>
          </p:spPr>
          <p:txBody>
            <a:bodyPr>
              <a:prstTxWarp prst="textNoShape">
                <a:avLst/>
              </a:prstTxWarp>
              <a:spAutoFit/>
            </a:bodyPr>
            <a:lstStyle/>
            <a:p>
              <a:pPr>
                <a:lnSpc>
                  <a:spcPct val="90000"/>
                </a:lnSpc>
              </a:pPr>
              <a:r>
                <a:rPr lang="en-US" dirty="0" smtClean="0"/>
                <a:t> </a:t>
              </a:r>
            </a:p>
            <a:p>
              <a:pPr>
                <a:lnSpc>
                  <a:spcPct val="90000"/>
                </a:lnSpc>
              </a:pPr>
              <a:r>
                <a:rPr lang="en-US" dirty="0" smtClean="0"/>
                <a:t>Read:</a:t>
              </a:r>
              <a:r>
                <a:rPr lang="en-US" dirty="0" smtClean="0"/>
                <a:t> Section 8.7</a:t>
              </a:r>
              <a:endParaRPr lang="en-US" dirty="0" smtClean="0"/>
            </a:p>
          </p:txBody>
        </p:sp>
      </p:grpSp>
      <p:grpSp>
        <p:nvGrpSpPr>
          <p:cNvPr id="512013" name="Group 13"/>
          <p:cNvGrpSpPr>
            <a:grpSpLocks/>
          </p:cNvGrpSpPr>
          <p:nvPr/>
        </p:nvGrpSpPr>
        <p:grpSpPr bwMode="auto">
          <a:xfrm>
            <a:off x="5905500" y="2095500"/>
            <a:ext cx="2671763" cy="2667000"/>
            <a:chOff x="360" y="1320"/>
            <a:chExt cx="1683" cy="1680"/>
          </a:xfrm>
        </p:grpSpPr>
        <p:sp>
          <p:nvSpPr>
            <p:cNvPr id="512014" name="Rectangle 14"/>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512015" name="Text Box 15"/>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smtClean="0"/>
                <a:t>26</a:t>
              </a:r>
              <a:endParaRPr lang="en-US" sz="1600" b="0" dirty="0"/>
            </a:p>
          </p:txBody>
        </p:sp>
        <p:sp>
          <p:nvSpPr>
            <p:cNvPr id="512016" name="Text Box 16"/>
            <p:cNvSpPr txBox="1">
              <a:spLocks noChangeArrowheads="1"/>
            </p:cNvSpPr>
            <p:nvPr/>
          </p:nvSpPr>
          <p:spPr bwMode="auto">
            <a:xfrm>
              <a:off x="360" y="1632"/>
              <a:ext cx="1683" cy="213"/>
            </a:xfrm>
            <a:prstGeom prst="rect">
              <a:avLst/>
            </a:prstGeom>
            <a:noFill/>
            <a:ln w="9525">
              <a:noFill/>
              <a:miter lim="800000"/>
              <a:headEnd/>
              <a:tailEnd/>
            </a:ln>
            <a:effectLst/>
          </p:spPr>
          <p:txBody>
            <a:bodyPr>
              <a:prstTxWarp prst="textNoShape">
                <a:avLst/>
              </a:prstTxWarp>
              <a:spAutoFit/>
            </a:bodyPr>
            <a:lstStyle/>
            <a:p>
              <a:pPr algn="ctr"/>
              <a:r>
                <a:rPr lang="en-US" sz="1600" b="0" dirty="0" smtClean="0"/>
                <a:t>Overview of Adventure!</a:t>
              </a:r>
              <a:endParaRPr lang="en-US" sz="1800" b="0" dirty="0"/>
            </a:p>
          </p:txBody>
        </p:sp>
        <p:sp>
          <p:nvSpPr>
            <p:cNvPr id="512017" name="Text Box 17"/>
            <p:cNvSpPr txBox="1">
              <a:spLocks noChangeArrowheads="1"/>
            </p:cNvSpPr>
            <p:nvPr/>
          </p:nvSpPr>
          <p:spPr bwMode="auto">
            <a:xfrm>
              <a:off x="360" y="2629"/>
              <a:ext cx="1681" cy="305"/>
            </a:xfrm>
            <a:prstGeom prst="rect">
              <a:avLst/>
            </a:prstGeom>
            <a:noFill/>
            <a:ln w="9525">
              <a:noFill/>
              <a:miter lim="800000"/>
              <a:headEnd/>
              <a:tailEnd/>
            </a:ln>
            <a:effectLst/>
          </p:spPr>
          <p:txBody>
            <a:bodyPr>
              <a:prstTxWarp prst="textNoShape">
                <a:avLst/>
              </a:prstTxWarp>
              <a:spAutoFit/>
            </a:bodyPr>
            <a:lstStyle/>
            <a:p>
              <a:pPr>
                <a:lnSpc>
                  <a:spcPct val="90000"/>
                </a:lnSpc>
              </a:pPr>
              <a:r>
                <a:rPr lang="en-US" dirty="0" smtClean="0"/>
                <a:t>Read: Adventure handout</a:t>
              </a:r>
            </a:p>
            <a:p>
              <a:pPr>
                <a:lnSpc>
                  <a:spcPct val="90000"/>
                </a:lnSpc>
              </a:pPr>
              <a:r>
                <a:rPr lang="en-US" dirty="0" smtClean="0"/>
                <a:t>Due</a:t>
              </a:r>
              <a:r>
                <a:rPr lang="en-US" dirty="0"/>
                <a:t>:</a:t>
              </a:r>
              <a:r>
                <a:rPr lang="en-US" dirty="0" smtClean="0"/>
                <a:t> HW #5 </a:t>
              </a:r>
              <a:r>
                <a:rPr lang="en-US" dirty="0" smtClean="0"/>
                <a:t>(</a:t>
              </a:r>
              <a:r>
                <a:rPr lang="en-US" dirty="0" err="1" smtClean="0"/>
                <a:t>Yahtzee</a:t>
              </a:r>
              <a:r>
                <a:rPr lang="en-US" dirty="0" smtClean="0"/>
                <a:t>)</a:t>
              </a:r>
              <a:endParaRPr lang="en-US" dirty="0"/>
            </a:p>
          </p:txBody>
        </p:sp>
      </p:grpSp>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2002"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Syllabus—Week</a:t>
            </a:r>
            <a:r>
              <a:rPr lang="en-US" sz="4000" dirty="0" smtClean="0">
                <a:solidFill>
                  <a:srgbClr val="FF0000"/>
                </a:solidFill>
              </a:rPr>
              <a:t> 9</a:t>
            </a:r>
            <a:endParaRPr lang="en-US" sz="4000" dirty="0">
              <a:solidFill>
                <a:srgbClr val="FF0000"/>
              </a:solidFill>
            </a:endParaRPr>
          </a:p>
        </p:txBody>
      </p:sp>
      <p:grpSp>
        <p:nvGrpSpPr>
          <p:cNvPr id="2" name="Group 3"/>
          <p:cNvGrpSpPr>
            <a:grpSpLocks/>
          </p:cNvGrpSpPr>
          <p:nvPr/>
        </p:nvGrpSpPr>
        <p:grpSpPr bwMode="auto">
          <a:xfrm>
            <a:off x="571500" y="2095500"/>
            <a:ext cx="2671763" cy="2667000"/>
            <a:chOff x="360" y="1320"/>
            <a:chExt cx="1683" cy="1680"/>
          </a:xfrm>
        </p:grpSpPr>
        <p:sp>
          <p:nvSpPr>
            <p:cNvPr id="512004" name="Rectangle 4"/>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512005" name="Text Box 5"/>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smtClean="0"/>
                <a:t>29</a:t>
              </a:r>
              <a:endParaRPr lang="en-US" sz="1600" b="0" dirty="0"/>
            </a:p>
          </p:txBody>
        </p:sp>
        <p:sp>
          <p:nvSpPr>
            <p:cNvPr id="512006" name="Text Box 6"/>
            <p:cNvSpPr txBox="1">
              <a:spLocks noChangeArrowheads="1"/>
            </p:cNvSpPr>
            <p:nvPr/>
          </p:nvSpPr>
          <p:spPr bwMode="auto">
            <a:xfrm>
              <a:off x="360" y="1632"/>
              <a:ext cx="1683" cy="698"/>
            </a:xfrm>
            <a:prstGeom prst="rect">
              <a:avLst/>
            </a:prstGeom>
            <a:noFill/>
            <a:ln w="9525">
              <a:noFill/>
              <a:miter lim="800000"/>
              <a:headEnd/>
              <a:tailEnd/>
            </a:ln>
            <a:effectLst/>
          </p:spPr>
          <p:txBody>
            <a:bodyPr>
              <a:prstTxWarp prst="textNoShape">
                <a:avLst/>
              </a:prstTxWarp>
              <a:spAutoFit/>
            </a:bodyPr>
            <a:lstStyle/>
            <a:p>
              <a:pPr algn="ctr"/>
              <a:r>
                <a:rPr lang="en-US" sz="1600" b="0" dirty="0" smtClean="0"/>
                <a:t>Memorial </a:t>
              </a:r>
              <a:r>
                <a:rPr lang="en-US" sz="1600" b="0" dirty="0" smtClean="0"/>
                <a:t>Day</a:t>
              </a:r>
            </a:p>
            <a:p>
              <a:pPr algn="ctr"/>
              <a:endParaRPr lang="en-US" sz="1600" b="0" dirty="0" smtClean="0"/>
            </a:p>
            <a:p>
              <a:pPr algn="ctr"/>
              <a:endParaRPr lang="en-US" sz="1600" b="0" dirty="0" smtClean="0"/>
            </a:p>
            <a:p>
              <a:pPr algn="ctr"/>
              <a:r>
                <a:rPr lang="en-US" sz="1600" b="0" dirty="0" smtClean="0"/>
                <a:t>(no class)</a:t>
              </a:r>
              <a:endParaRPr lang="en-US" sz="1800" b="0" dirty="0" smtClean="0"/>
            </a:p>
          </p:txBody>
        </p:sp>
        <p:sp>
          <p:nvSpPr>
            <p:cNvPr id="512007" name="Text Box 7"/>
            <p:cNvSpPr txBox="1">
              <a:spLocks noChangeArrowheads="1"/>
            </p:cNvSpPr>
            <p:nvPr/>
          </p:nvSpPr>
          <p:spPr bwMode="auto">
            <a:xfrm>
              <a:off x="360" y="2629"/>
              <a:ext cx="1681" cy="183"/>
            </a:xfrm>
            <a:prstGeom prst="rect">
              <a:avLst/>
            </a:prstGeom>
            <a:noFill/>
            <a:ln w="9525">
              <a:noFill/>
              <a:miter lim="800000"/>
              <a:headEnd/>
              <a:tailEnd/>
            </a:ln>
            <a:effectLst/>
          </p:spPr>
          <p:txBody>
            <a:bodyPr>
              <a:prstTxWarp prst="textNoShape">
                <a:avLst/>
              </a:prstTxWarp>
              <a:spAutoFit/>
            </a:bodyPr>
            <a:lstStyle/>
            <a:p>
              <a:pPr>
                <a:lnSpc>
                  <a:spcPct val="90000"/>
                </a:lnSpc>
              </a:pPr>
              <a:r>
                <a:rPr lang="en-US" dirty="0" smtClean="0"/>
                <a:t> </a:t>
              </a:r>
              <a:endParaRPr lang="en-US" dirty="0"/>
            </a:p>
          </p:txBody>
        </p:sp>
      </p:grpSp>
      <p:grpSp>
        <p:nvGrpSpPr>
          <p:cNvPr id="3" name="Group 8"/>
          <p:cNvGrpSpPr>
            <a:grpSpLocks/>
          </p:cNvGrpSpPr>
          <p:nvPr/>
        </p:nvGrpSpPr>
        <p:grpSpPr bwMode="auto">
          <a:xfrm>
            <a:off x="3238500" y="2095500"/>
            <a:ext cx="2671763" cy="2667000"/>
            <a:chOff x="360" y="1320"/>
            <a:chExt cx="1683" cy="1680"/>
          </a:xfrm>
        </p:grpSpPr>
        <p:sp>
          <p:nvSpPr>
            <p:cNvPr id="512009" name="Rectangle 9"/>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512010" name="Text Box 10"/>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smtClean="0"/>
                <a:t>31</a:t>
              </a:r>
              <a:endParaRPr lang="en-US" sz="1600" b="0" dirty="0"/>
            </a:p>
          </p:txBody>
        </p:sp>
        <p:sp>
          <p:nvSpPr>
            <p:cNvPr id="512011" name="Text Box 11"/>
            <p:cNvSpPr txBox="1">
              <a:spLocks noChangeArrowheads="1"/>
            </p:cNvSpPr>
            <p:nvPr/>
          </p:nvSpPr>
          <p:spPr bwMode="auto">
            <a:xfrm>
              <a:off x="360" y="1632"/>
              <a:ext cx="1683" cy="213"/>
            </a:xfrm>
            <a:prstGeom prst="rect">
              <a:avLst/>
            </a:prstGeom>
            <a:noFill/>
            <a:ln w="9525">
              <a:noFill/>
              <a:miter lim="800000"/>
              <a:headEnd/>
              <a:tailEnd/>
            </a:ln>
            <a:effectLst/>
          </p:spPr>
          <p:txBody>
            <a:bodyPr>
              <a:prstTxWarp prst="textNoShape">
                <a:avLst/>
              </a:prstTxWarp>
              <a:spAutoFit/>
            </a:bodyPr>
            <a:lstStyle/>
            <a:p>
              <a:pPr algn="ctr"/>
              <a:r>
                <a:rPr lang="en-US" sz="1600" b="0" dirty="0" smtClean="0"/>
                <a:t>JavaScript and the web</a:t>
              </a:r>
              <a:endParaRPr lang="en-US" sz="1800" b="0" dirty="0"/>
            </a:p>
          </p:txBody>
        </p:sp>
        <p:sp>
          <p:nvSpPr>
            <p:cNvPr id="512012" name="Text Box 12"/>
            <p:cNvSpPr txBox="1">
              <a:spLocks noChangeArrowheads="1"/>
            </p:cNvSpPr>
            <p:nvPr/>
          </p:nvSpPr>
          <p:spPr bwMode="auto">
            <a:xfrm>
              <a:off x="360" y="2629"/>
              <a:ext cx="1681" cy="305"/>
            </a:xfrm>
            <a:prstGeom prst="rect">
              <a:avLst/>
            </a:prstGeom>
            <a:noFill/>
            <a:ln w="9525">
              <a:noFill/>
              <a:miter lim="800000"/>
              <a:headEnd/>
              <a:tailEnd/>
            </a:ln>
            <a:effectLst/>
          </p:spPr>
          <p:txBody>
            <a:bodyPr>
              <a:prstTxWarp prst="textNoShape">
                <a:avLst/>
              </a:prstTxWarp>
              <a:spAutoFit/>
            </a:bodyPr>
            <a:lstStyle/>
            <a:p>
              <a:pPr>
                <a:lnSpc>
                  <a:spcPct val="90000"/>
                </a:lnSpc>
              </a:pPr>
              <a:r>
                <a:rPr lang="en-US" dirty="0" smtClean="0"/>
                <a:t> </a:t>
              </a:r>
            </a:p>
            <a:p>
              <a:pPr>
                <a:lnSpc>
                  <a:spcPct val="90000"/>
                </a:lnSpc>
              </a:pPr>
              <a:r>
                <a:rPr lang="en-US" dirty="0" smtClean="0"/>
                <a:t>Read:</a:t>
              </a:r>
              <a:r>
                <a:rPr lang="en-US" dirty="0" smtClean="0"/>
                <a:t> (handouts for the day)</a:t>
              </a:r>
              <a:endParaRPr lang="en-US" dirty="0" smtClean="0"/>
            </a:p>
          </p:txBody>
        </p:sp>
      </p:grpSp>
      <p:grpSp>
        <p:nvGrpSpPr>
          <p:cNvPr id="4" name="Group 13"/>
          <p:cNvGrpSpPr>
            <a:grpSpLocks/>
          </p:cNvGrpSpPr>
          <p:nvPr/>
        </p:nvGrpSpPr>
        <p:grpSpPr bwMode="auto">
          <a:xfrm>
            <a:off x="5905500" y="2095500"/>
            <a:ext cx="2671763" cy="2667000"/>
            <a:chOff x="360" y="1320"/>
            <a:chExt cx="1683" cy="1680"/>
          </a:xfrm>
        </p:grpSpPr>
        <p:sp>
          <p:nvSpPr>
            <p:cNvPr id="512014" name="Rectangle 14"/>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512015" name="Text Box 15"/>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smtClean="0"/>
                <a:t>June 2</a:t>
              </a:r>
              <a:endParaRPr lang="en-US" sz="1600" b="0" dirty="0"/>
            </a:p>
          </p:txBody>
        </p:sp>
        <p:sp>
          <p:nvSpPr>
            <p:cNvPr id="512016" name="Text Box 16"/>
            <p:cNvSpPr txBox="1">
              <a:spLocks noChangeArrowheads="1"/>
            </p:cNvSpPr>
            <p:nvPr/>
          </p:nvSpPr>
          <p:spPr bwMode="auto">
            <a:xfrm>
              <a:off x="360" y="1632"/>
              <a:ext cx="1683" cy="213"/>
            </a:xfrm>
            <a:prstGeom prst="rect">
              <a:avLst/>
            </a:prstGeom>
            <a:noFill/>
            <a:ln w="9525">
              <a:noFill/>
              <a:miter lim="800000"/>
              <a:headEnd/>
              <a:tailEnd/>
            </a:ln>
            <a:effectLst/>
          </p:spPr>
          <p:txBody>
            <a:bodyPr>
              <a:prstTxWarp prst="textNoShape">
                <a:avLst/>
              </a:prstTxWarp>
              <a:spAutoFit/>
            </a:bodyPr>
            <a:lstStyle/>
            <a:p>
              <a:pPr algn="ctr"/>
              <a:r>
                <a:rPr lang="en-US" sz="1600" b="0" dirty="0" smtClean="0"/>
                <a:t>Using web </a:t>
              </a:r>
              <a:r>
                <a:rPr lang="en-US" sz="1600" b="0" dirty="0" err="1" smtClean="0"/>
                <a:t>interactors</a:t>
              </a:r>
              <a:endParaRPr lang="en-US" sz="1800" b="0" dirty="0"/>
            </a:p>
          </p:txBody>
        </p:sp>
        <p:sp>
          <p:nvSpPr>
            <p:cNvPr id="512017" name="Text Box 17"/>
            <p:cNvSpPr txBox="1">
              <a:spLocks noChangeArrowheads="1"/>
            </p:cNvSpPr>
            <p:nvPr/>
          </p:nvSpPr>
          <p:spPr bwMode="auto">
            <a:xfrm>
              <a:off x="360" y="2629"/>
              <a:ext cx="1681" cy="305"/>
            </a:xfrm>
            <a:prstGeom prst="rect">
              <a:avLst/>
            </a:prstGeom>
            <a:noFill/>
            <a:ln w="9525">
              <a:noFill/>
              <a:miter lim="800000"/>
              <a:headEnd/>
              <a:tailEnd/>
            </a:ln>
            <a:effectLst/>
          </p:spPr>
          <p:txBody>
            <a:bodyPr>
              <a:prstTxWarp prst="textNoShape">
                <a:avLst/>
              </a:prstTxWarp>
              <a:spAutoFit/>
            </a:bodyPr>
            <a:lstStyle/>
            <a:p>
              <a:pPr>
                <a:lnSpc>
                  <a:spcPct val="90000"/>
                </a:lnSpc>
              </a:pPr>
              <a:endParaRPr lang="en-US" dirty="0" smtClean="0"/>
            </a:p>
            <a:p>
              <a:pPr>
                <a:lnSpc>
                  <a:spcPct val="90000"/>
                </a:lnSpc>
              </a:pPr>
              <a:r>
                <a:rPr lang="en-US" dirty="0" smtClean="0"/>
                <a:t>Read: (handouts for the day)</a:t>
              </a:r>
            </a:p>
          </p:txBody>
        </p:sp>
      </p:grpSp>
    </p:spTree>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6098"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Dead Week and Beyond</a:t>
            </a:r>
          </a:p>
        </p:txBody>
      </p:sp>
      <p:sp>
        <p:nvSpPr>
          <p:cNvPr id="516114" name="Rectangle 18"/>
          <p:cNvSpPr>
            <a:spLocks noChangeArrowheads="1"/>
          </p:cNvSpPr>
          <p:nvPr/>
        </p:nvSpPr>
        <p:spPr bwMode="auto">
          <a:xfrm>
            <a:off x="4800600" y="5105400"/>
            <a:ext cx="2209800" cy="914400"/>
          </a:xfrm>
          <a:prstGeom prst="rect">
            <a:avLst/>
          </a:prstGeom>
          <a:solidFill>
            <a:srgbClr val="FFFF99"/>
          </a:solidFill>
          <a:ln w="9525">
            <a:solidFill>
              <a:schemeClr val="tx1"/>
            </a:solidFill>
            <a:miter lim="800000"/>
            <a:headEnd/>
            <a:tailEnd/>
          </a:ln>
          <a:effectLst/>
        </p:spPr>
        <p:txBody>
          <a:bodyPr wrap="none" anchor="ctr">
            <a:prstTxWarp prst="textNoShape">
              <a:avLst/>
            </a:prstTxWarp>
          </a:bodyPr>
          <a:lstStyle/>
          <a:p>
            <a:pPr algn="ctr">
              <a:lnSpc>
                <a:spcPct val="90000"/>
              </a:lnSpc>
            </a:pPr>
            <a:r>
              <a:rPr lang="en-US" b="0" dirty="0">
                <a:solidFill>
                  <a:srgbClr val="000000"/>
                </a:solidFill>
              </a:rPr>
              <a:t>Final</a:t>
            </a:r>
            <a:r>
              <a:rPr lang="en-US" b="0" dirty="0" smtClean="0">
                <a:solidFill>
                  <a:srgbClr val="000000"/>
                </a:solidFill>
              </a:rPr>
              <a:t> exam:</a:t>
            </a:r>
            <a:endParaRPr lang="en-US" b="0" dirty="0" smtClean="0">
              <a:solidFill>
                <a:srgbClr val="000000"/>
              </a:solidFill>
            </a:endParaRPr>
          </a:p>
          <a:p>
            <a:pPr algn="ctr">
              <a:lnSpc>
                <a:spcPct val="90000"/>
              </a:lnSpc>
            </a:pPr>
            <a:r>
              <a:rPr lang="en-US" b="0" dirty="0" smtClean="0">
                <a:solidFill>
                  <a:srgbClr val="000000"/>
                </a:solidFill>
              </a:rPr>
              <a:t>Wednesday, June 14</a:t>
            </a:r>
            <a:endParaRPr lang="en-US" b="0" dirty="0" smtClean="0">
              <a:solidFill>
                <a:srgbClr val="000000"/>
              </a:solidFill>
            </a:endParaRPr>
          </a:p>
          <a:p>
            <a:pPr algn="ctr">
              <a:lnSpc>
                <a:spcPct val="90000"/>
              </a:lnSpc>
            </a:pPr>
            <a:r>
              <a:rPr lang="en-US" b="0" dirty="0" smtClean="0">
                <a:solidFill>
                  <a:srgbClr val="000000"/>
                </a:solidFill>
              </a:rPr>
              <a:t>8:30-11:30</a:t>
            </a:r>
            <a:r>
              <a:rPr lang="en-US" sz="600" b="0" dirty="0" smtClean="0">
                <a:solidFill>
                  <a:srgbClr val="000000"/>
                </a:solidFill>
              </a:rPr>
              <a:t> </a:t>
            </a:r>
            <a:r>
              <a:rPr lang="en-US" sz="1000" b="0" dirty="0" smtClean="0">
                <a:solidFill>
                  <a:srgbClr val="000000"/>
                </a:solidFill>
              </a:rPr>
              <a:t>A</a:t>
            </a:r>
            <a:r>
              <a:rPr lang="en-US" b="0" dirty="0" smtClean="0">
                <a:solidFill>
                  <a:srgbClr val="000000"/>
                </a:solidFill>
              </a:rPr>
              <a:t>.</a:t>
            </a:r>
            <a:r>
              <a:rPr lang="en-US" sz="1000" b="0" dirty="0" smtClean="0">
                <a:solidFill>
                  <a:srgbClr val="000000"/>
                </a:solidFill>
              </a:rPr>
              <a:t>M</a:t>
            </a:r>
            <a:r>
              <a:rPr lang="en-US" b="0" dirty="0">
                <a:solidFill>
                  <a:srgbClr val="000000"/>
                </a:solidFill>
              </a:rPr>
              <a:t>.</a:t>
            </a:r>
          </a:p>
        </p:txBody>
      </p:sp>
      <p:sp>
        <p:nvSpPr>
          <p:cNvPr id="516115" name="Rectangle 19"/>
          <p:cNvSpPr>
            <a:spLocks noChangeArrowheads="1"/>
          </p:cNvSpPr>
          <p:nvPr/>
        </p:nvSpPr>
        <p:spPr bwMode="auto">
          <a:xfrm>
            <a:off x="2133600" y="5105400"/>
            <a:ext cx="2209800" cy="914400"/>
          </a:xfrm>
          <a:prstGeom prst="rect">
            <a:avLst/>
          </a:prstGeom>
          <a:solidFill>
            <a:srgbClr val="FFFF99"/>
          </a:solidFill>
          <a:ln w="9525">
            <a:solidFill>
              <a:schemeClr val="tx1"/>
            </a:solidFill>
            <a:miter lim="800000"/>
            <a:headEnd/>
            <a:tailEnd/>
          </a:ln>
          <a:effectLst/>
        </p:spPr>
        <p:txBody>
          <a:bodyPr wrap="none" anchor="ctr">
            <a:prstTxWarp prst="textNoShape">
              <a:avLst/>
            </a:prstTxWarp>
          </a:bodyPr>
          <a:lstStyle/>
          <a:p>
            <a:pPr algn="ctr">
              <a:lnSpc>
                <a:spcPct val="90000"/>
              </a:lnSpc>
            </a:pPr>
            <a:r>
              <a:rPr lang="en-US" b="0" dirty="0">
                <a:solidFill>
                  <a:srgbClr val="000000"/>
                </a:solidFill>
              </a:rPr>
              <a:t>Review session:</a:t>
            </a:r>
            <a:endParaRPr lang="en-US" b="0" dirty="0" smtClean="0">
              <a:solidFill>
                <a:srgbClr val="000000"/>
              </a:solidFill>
            </a:endParaRPr>
          </a:p>
          <a:p>
            <a:pPr algn="ctr">
              <a:lnSpc>
                <a:spcPct val="90000"/>
              </a:lnSpc>
            </a:pPr>
            <a:r>
              <a:rPr lang="en-US" b="0" dirty="0" smtClean="0">
                <a:solidFill>
                  <a:srgbClr val="000000"/>
                </a:solidFill>
              </a:rPr>
              <a:t>Monday, June 12</a:t>
            </a:r>
          </a:p>
          <a:p>
            <a:pPr algn="ctr">
              <a:lnSpc>
                <a:spcPct val="90000"/>
              </a:lnSpc>
            </a:pPr>
            <a:r>
              <a:rPr lang="en-US" b="0" dirty="0">
                <a:solidFill>
                  <a:srgbClr val="000000"/>
                </a:solidFill>
              </a:rPr>
              <a:t>7:00-9:00</a:t>
            </a:r>
            <a:r>
              <a:rPr lang="en-US" sz="600" b="0" dirty="0">
                <a:solidFill>
                  <a:srgbClr val="000000"/>
                </a:solidFill>
              </a:rPr>
              <a:t> </a:t>
            </a:r>
            <a:r>
              <a:rPr lang="en-US" sz="1000" b="0" dirty="0">
                <a:solidFill>
                  <a:srgbClr val="000000"/>
                </a:solidFill>
              </a:rPr>
              <a:t>P</a:t>
            </a:r>
            <a:r>
              <a:rPr lang="en-US" b="0" dirty="0">
                <a:solidFill>
                  <a:srgbClr val="000000"/>
                </a:solidFill>
              </a:rPr>
              <a:t>.</a:t>
            </a:r>
            <a:r>
              <a:rPr lang="en-US" sz="1000" b="0" dirty="0">
                <a:solidFill>
                  <a:srgbClr val="000000"/>
                </a:solidFill>
              </a:rPr>
              <a:t>M</a:t>
            </a:r>
            <a:r>
              <a:rPr lang="en-US" b="0" dirty="0">
                <a:solidFill>
                  <a:srgbClr val="000000"/>
                </a:solidFill>
              </a:rPr>
              <a:t>.</a:t>
            </a:r>
          </a:p>
        </p:txBody>
      </p:sp>
      <p:grpSp>
        <p:nvGrpSpPr>
          <p:cNvPr id="27" name="Group 8"/>
          <p:cNvGrpSpPr>
            <a:grpSpLocks/>
          </p:cNvGrpSpPr>
          <p:nvPr/>
        </p:nvGrpSpPr>
        <p:grpSpPr bwMode="auto">
          <a:xfrm>
            <a:off x="571500" y="2095500"/>
            <a:ext cx="2671763" cy="2667000"/>
            <a:chOff x="360" y="1320"/>
            <a:chExt cx="1683" cy="1680"/>
          </a:xfrm>
        </p:grpSpPr>
        <p:sp>
          <p:nvSpPr>
            <p:cNvPr id="28" name="Rectangle 9"/>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29" name="Text Box 10"/>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smtClean="0"/>
                <a:t>5</a:t>
              </a:r>
              <a:endParaRPr lang="en-US" sz="1600" b="0" dirty="0"/>
            </a:p>
          </p:txBody>
        </p:sp>
        <p:sp>
          <p:nvSpPr>
            <p:cNvPr id="30" name="Text Box 11"/>
            <p:cNvSpPr txBox="1">
              <a:spLocks noChangeArrowheads="1"/>
            </p:cNvSpPr>
            <p:nvPr/>
          </p:nvSpPr>
          <p:spPr bwMode="auto">
            <a:xfrm>
              <a:off x="360" y="1632"/>
              <a:ext cx="1683" cy="213"/>
            </a:xfrm>
            <a:prstGeom prst="rect">
              <a:avLst/>
            </a:prstGeom>
            <a:noFill/>
            <a:ln w="9525">
              <a:noFill/>
              <a:miter lim="800000"/>
              <a:headEnd/>
              <a:tailEnd/>
            </a:ln>
            <a:effectLst/>
          </p:spPr>
          <p:txBody>
            <a:bodyPr>
              <a:prstTxWarp prst="textNoShape">
                <a:avLst/>
              </a:prstTxWarp>
              <a:spAutoFit/>
            </a:bodyPr>
            <a:lstStyle/>
            <a:p>
              <a:pPr algn="ctr"/>
              <a:r>
                <a:rPr lang="en-US" sz="1600" b="0" dirty="0" smtClean="0"/>
                <a:t>Looking </a:t>
              </a:r>
              <a:r>
                <a:rPr lang="en-US" sz="1600" b="0" dirty="0" smtClean="0"/>
                <a:t>ahead</a:t>
              </a:r>
              <a:endParaRPr lang="en-US" sz="1600" b="0" dirty="0" smtClean="0"/>
            </a:p>
          </p:txBody>
        </p:sp>
        <p:sp>
          <p:nvSpPr>
            <p:cNvPr id="31" name="Text Box 12"/>
            <p:cNvSpPr txBox="1">
              <a:spLocks noChangeArrowheads="1"/>
            </p:cNvSpPr>
            <p:nvPr/>
          </p:nvSpPr>
          <p:spPr bwMode="auto">
            <a:xfrm>
              <a:off x="360" y="2629"/>
              <a:ext cx="1681" cy="305"/>
            </a:xfrm>
            <a:prstGeom prst="rect">
              <a:avLst/>
            </a:prstGeom>
            <a:noFill/>
            <a:ln w="9525">
              <a:noFill/>
              <a:miter lim="800000"/>
              <a:headEnd/>
              <a:tailEnd/>
            </a:ln>
            <a:effectLst/>
          </p:spPr>
          <p:txBody>
            <a:bodyPr>
              <a:prstTxWarp prst="textNoShape">
                <a:avLst/>
              </a:prstTxWarp>
              <a:spAutoFit/>
            </a:bodyPr>
            <a:lstStyle/>
            <a:p>
              <a:pPr>
                <a:lnSpc>
                  <a:spcPct val="90000"/>
                </a:lnSpc>
              </a:pPr>
              <a:endParaRPr lang="en-US" dirty="0" smtClean="0"/>
            </a:p>
            <a:p>
              <a:pPr>
                <a:lnSpc>
                  <a:spcPct val="90000"/>
                </a:lnSpc>
              </a:pPr>
              <a:r>
                <a:rPr lang="en-US" dirty="0" smtClean="0"/>
                <a:t>Read: (handouts for the day)</a:t>
              </a:r>
            </a:p>
          </p:txBody>
        </p:sp>
      </p:grpSp>
      <p:grpSp>
        <p:nvGrpSpPr>
          <p:cNvPr id="19" name="Group 8"/>
          <p:cNvGrpSpPr>
            <a:grpSpLocks/>
          </p:cNvGrpSpPr>
          <p:nvPr/>
        </p:nvGrpSpPr>
        <p:grpSpPr bwMode="auto">
          <a:xfrm>
            <a:off x="3238500" y="2095500"/>
            <a:ext cx="2671763" cy="2667000"/>
            <a:chOff x="360" y="1320"/>
            <a:chExt cx="1683" cy="1680"/>
          </a:xfrm>
        </p:grpSpPr>
        <p:sp>
          <p:nvSpPr>
            <p:cNvPr id="20" name="Rectangle 9"/>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21" name="Text Box 10"/>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smtClean="0"/>
                <a:t>7</a:t>
              </a:r>
              <a:endParaRPr lang="en-US" sz="1600" b="0" dirty="0"/>
            </a:p>
          </p:txBody>
        </p:sp>
        <p:sp>
          <p:nvSpPr>
            <p:cNvPr id="22" name="Text Box 11"/>
            <p:cNvSpPr txBox="1">
              <a:spLocks noChangeArrowheads="1"/>
            </p:cNvSpPr>
            <p:nvPr/>
          </p:nvSpPr>
          <p:spPr bwMode="auto">
            <a:xfrm>
              <a:off x="360" y="1632"/>
              <a:ext cx="1683" cy="368"/>
            </a:xfrm>
            <a:prstGeom prst="rect">
              <a:avLst/>
            </a:prstGeom>
            <a:noFill/>
            <a:ln w="9525">
              <a:noFill/>
              <a:miter lim="800000"/>
              <a:headEnd/>
              <a:tailEnd/>
            </a:ln>
            <a:effectLst/>
          </p:spPr>
          <p:txBody>
            <a:bodyPr>
              <a:prstTxWarp prst="textNoShape">
                <a:avLst/>
              </a:prstTxWarp>
              <a:spAutoFit/>
            </a:bodyPr>
            <a:lstStyle/>
            <a:p>
              <a:pPr algn="ctr"/>
              <a:r>
                <a:rPr lang="en-US" sz="1600" b="0" dirty="0" smtClean="0"/>
                <a:t>Frontiers of computing</a:t>
              </a:r>
            </a:p>
            <a:p>
              <a:pPr algn="ctr"/>
              <a:r>
                <a:rPr lang="en-US" sz="1600" b="0" dirty="0" smtClean="0"/>
                <a:t>(optional)</a:t>
              </a:r>
              <a:endParaRPr lang="en-US" sz="1600" b="0" dirty="0"/>
            </a:p>
          </p:txBody>
        </p:sp>
        <p:sp>
          <p:nvSpPr>
            <p:cNvPr id="23" name="Text Box 12"/>
            <p:cNvSpPr txBox="1">
              <a:spLocks noChangeArrowheads="1"/>
            </p:cNvSpPr>
            <p:nvPr/>
          </p:nvSpPr>
          <p:spPr bwMode="auto">
            <a:xfrm>
              <a:off x="360" y="2629"/>
              <a:ext cx="1681" cy="305"/>
            </a:xfrm>
            <a:prstGeom prst="rect">
              <a:avLst/>
            </a:prstGeom>
            <a:noFill/>
            <a:ln w="9525">
              <a:noFill/>
              <a:miter lim="800000"/>
              <a:headEnd/>
              <a:tailEnd/>
            </a:ln>
            <a:effectLst/>
          </p:spPr>
          <p:txBody>
            <a:bodyPr>
              <a:prstTxWarp prst="textNoShape">
                <a:avLst/>
              </a:prstTxWarp>
              <a:spAutoFit/>
            </a:bodyPr>
            <a:lstStyle/>
            <a:p>
              <a:pPr>
                <a:lnSpc>
                  <a:spcPct val="90000"/>
                </a:lnSpc>
              </a:pPr>
              <a:r>
                <a:rPr lang="en-US" dirty="0" smtClean="0"/>
                <a:t>Due: HW #6 (Adventure)</a:t>
              </a:r>
            </a:p>
            <a:p>
              <a:pPr>
                <a:lnSpc>
                  <a:spcPct val="90000"/>
                </a:lnSpc>
              </a:pPr>
              <a:r>
                <a:rPr lang="en-US" dirty="0" smtClean="0"/>
                <a:t>Due: Adventure contest</a:t>
              </a:r>
              <a:endParaRPr lang="en-US" dirty="0"/>
            </a:p>
          </p:txBody>
        </p:sp>
      </p:grpSp>
      <p:grpSp>
        <p:nvGrpSpPr>
          <p:cNvPr id="516109" name="Group 13"/>
          <p:cNvGrpSpPr>
            <a:grpSpLocks/>
          </p:cNvGrpSpPr>
          <p:nvPr/>
        </p:nvGrpSpPr>
        <p:grpSpPr bwMode="auto">
          <a:xfrm>
            <a:off x="5905500" y="2095500"/>
            <a:ext cx="2671763" cy="2667000"/>
            <a:chOff x="360" y="1320"/>
            <a:chExt cx="1683" cy="1680"/>
          </a:xfrm>
        </p:grpSpPr>
        <p:sp>
          <p:nvSpPr>
            <p:cNvPr id="516110" name="Rectangle 14"/>
            <p:cNvSpPr>
              <a:spLocks noChangeArrowheads="1"/>
            </p:cNvSpPr>
            <p:nvPr/>
          </p:nvSpPr>
          <p:spPr bwMode="auto">
            <a:xfrm>
              <a:off x="360" y="1320"/>
              <a:ext cx="1680" cy="1680"/>
            </a:xfrm>
            <a:prstGeom prst="rect">
              <a:avLst/>
            </a:prstGeom>
            <a:solidFill>
              <a:srgbClr val="EEEEEE"/>
            </a:solidFill>
            <a:ln w="9525">
              <a:solidFill>
                <a:schemeClr val="tx1"/>
              </a:solidFill>
              <a:miter lim="800000"/>
              <a:headEnd/>
              <a:tailEnd/>
            </a:ln>
            <a:effectLst/>
          </p:spPr>
          <p:txBody>
            <a:bodyPr wrap="none" anchor="ctr">
              <a:prstTxWarp prst="textNoShape">
                <a:avLst/>
              </a:prstTxWarp>
            </a:bodyPr>
            <a:lstStyle/>
            <a:p>
              <a:endParaRPr lang="en-US"/>
            </a:p>
          </p:txBody>
        </p:sp>
        <p:sp>
          <p:nvSpPr>
            <p:cNvPr id="516111" name="Text Box 15"/>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endParaRPr lang="en-US" sz="1600" b="0" dirty="0"/>
            </a:p>
          </p:txBody>
        </p:sp>
        <p:sp>
          <p:nvSpPr>
            <p:cNvPr id="516112" name="Text Box 16"/>
            <p:cNvSpPr txBox="1">
              <a:spLocks noChangeArrowheads="1"/>
            </p:cNvSpPr>
            <p:nvPr/>
          </p:nvSpPr>
          <p:spPr bwMode="auto">
            <a:xfrm>
              <a:off x="360" y="1632"/>
              <a:ext cx="1683" cy="231"/>
            </a:xfrm>
            <a:prstGeom prst="rect">
              <a:avLst/>
            </a:prstGeom>
            <a:noFill/>
            <a:ln w="9525">
              <a:noFill/>
              <a:miter lim="800000"/>
              <a:headEnd/>
              <a:tailEnd/>
            </a:ln>
            <a:effectLst/>
          </p:spPr>
          <p:txBody>
            <a:bodyPr>
              <a:prstTxWarp prst="textNoShape">
                <a:avLst/>
              </a:prstTxWarp>
              <a:spAutoFit/>
            </a:bodyPr>
            <a:lstStyle/>
            <a:p>
              <a:pPr algn="ctr"/>
              <a:endParaRPr lang="en-US" sz="1800" b="0"/>
            </a:p>
          </p:txBody>
        </p:sp>
      </p:grpSp>
    </p:spTree>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8146"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Assignments in CS</a:t>
            </a:r>
            <a:r>
              <a:rPr lang="en-US" sz="4000" dirty="0" smtClean="0">
                <a:solidFill>
                  <a:srgbClr val="FF0000"/>
                </a:solidFill>
              </a:rPr>
              <a:t> 106J</a:t>
            </a:r>
            <a:endParaRPr lang="en-US" sz="3600" dirty="0">
              <a:solidFill>
                <a:srgbClr val="FF0000"/>
              </a:solidFill>
            </a:endParaRPr>
          </a:p>
        </p:txBody>
      </p:sp>
      <p:sp>
        <p:nvSpPr>
          <p:cNvPr id="518147" name="Rectangle 3"/>
          <p:cNvSpPr>
            <a:spLocks noGrp="1" noChangeAspect="1" noChangeArrowheads="1"/>
          </p:cNvSpPr>
          <p:nvPr>
            <p:ph type="body" idx="1"/>
          </p:nvPr>
        </p:nvSpPr>
        <p:spPr>
          <a:xfrm>
            <a:off x="450850" y="1168400"/>
            <a:ext cx="8153400" cy="5461000"/>
          </a:xfrm>
          <a:noFill/>
          <a:ln/>
        </p:spPr>
        <p:txBody>
          <a:bodyPr/>
          <a:lstStyle/>
          <a:p>
            <a:pPr algn="just">
              <a:lnSpc>
                <a:spcPct val="89000"/>
              </a:lnSpc>
              <a:spcBef>
                <a:spcPct val="0"/>
              </a:spcBef>
              <a:spcAft>
                <a:spcPct val="50000"/>
              </a:spcAft>
            </a:pPr>
            <a:r>
              <a:rPr lang="en-US" sz="2400" dirty="0"/>
              <a:t>Assignments in CS</a:t>
            </a:r>
            <a:r>
              <a:rPr lang="en-US" sz="1400" dirty="0" smtClean="0"/>
              <a:t> </a:t>
            </a:r>
            <a:r>
              <a:rPr lang="en-US" sz="2400" dirty="0" smtClean="0"/>
              <a:t>106J </a:t>
            </a:r>
            <a:r>
              <a:rPr lang="en-US" sz="2400" dirty="0"/>
              <a:t>are due at 5:00</a:t>
            </a:r>
            <a:r>
              <a:rPr lang="en-US" sz="1800" dirty="0"/>
              <a:t>P.M.</a:t>
            </a:r>
            <a:r>
              <a:rPr lang="en-US" sz="2400" dirty="0"/>
              <a:t>  Assignments that come in after 5:00 will be considered late.</a:t>
            </a:r>
          </a:p>
          <a:p>
            <a:pPr algn="just">
              <a:lnSpc>
                <a:spcPct val="89000"/>
              </a:lnSpc>
              <a:spcBef>
                <a:spcPct val="0"/>
              </a:spcBef>
              <a:spcAft>
                <a:spcPct val="50000"/>
              </a:spcAft>
            </a:pPr>
            <a:r>
              <a:rPr lang="en-US" sz="2400" dirty="0"/>
              <a:t>Everyone in CS</a:t>
            </a:r>
            <a:r>
              <a:rPr lang="en-US" sz="2400" dirty="0" smtClean="0"/>
              <a:t> 106J </a:t>
            </a:r>
            <a:r>
              <a:rPr lang="en-US" sz="2400" dirty="0"/>
              <a:t>starts the quarter with two “late days” that you can use at any time you need some extra time.  In my courses, late days correspond to class meetings, so that, if an assignment is due on Wednesday and you turn it in on Friday, that counts as </a:t>
            </a:r>
            <a:r>
              <a:rPr lang="en-US" sz="2400" b="1" i="1" dirty="0"/>
              <a:t>one</a:t>
            </a:r>
            <a:r>
              <a:rPr lang="en-US" sz="2400" b="1" dirty="0"/>
              <a:t> </a:t>
            </a:r>
            <a:r>
              <a:rPr lang="en-US" sz="2400" dirty="0"/>
              <a:t>late day.</a:t>
            </a:r>
          </a:p>
          <a:p>
            <a:pPr algn="just">
              <a:lnSpc>
                <a:spcPct val="89000"/>
              </a:lnSpc>
              <a:spcBef>
                <a:spcPct val="0"/>
              </a:spcBef>
              <a:spcAft>
                <a:spcPct val="50000"/>
              </a:spcAft>
            </a:pPr>
            <a:r>
              <a:rPr lang="en-US" sz="2400" dirty="0"/>
              <a:t>Extensions can be approved only by the TA,</a:t>
            </a:r>
            <a:r>
              <a:rPr lang="en-US" sz="2400" dirty="0" smtClean="0"/>
              <a:t> Jason Chen.</a:t>
            </a:r>
            <a:endParaRPr lang="en-US" sz="2400" dirty="0"/>
          </a:p>
          <a:p>
            <a:pPr algn="just">
              <a:lnSpc>
                <a:spcPct val="89000"/>
              </a:lnSpc>
              <a:spcBef>
                <a:spcPct val="0"/>
              </a:spcBef>
              <a:spcAft>
                <a:spcPct val="50000"/>
              </a:spcAft>
            </a:pPr>
            <a:r>
              <a:rPr lang="en-US" sz="2400" dirty="0"/>
              <a:t>Assignments are graded by your section leader, who discusses your work in an interactive, one-on-one grading session.</a:t>
            </a:r>
          </a:p>
          <a:p>
            <a:pPr algn="just">
              <a:lnSpc>
                <a:spcPct val="89000"/>
              </a:lnSpc>
              <a:spcBef>
                <a:spcPct val="0"/>
              </a:spcBef>
              <a:spcAft>
                <a:spcPct val="50000"/>
              </a:spcAft>
            </a:pPr>
            <a:r>
              <a:rPr lang="en-US" sz="2400" dirty="0"/>
              <a:t>Each assignment is given two grades: one on functionality and one on programming style.  Style matters.  Companies in Silicon Valley expect Stanford graduates to understand how to write code that other programmers can maintain.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814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814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1814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1814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8147" grpId="0" build="p"/>
    </p:bld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20194"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The CS</a:t>
            </a:r>
            <a:r>
              <a:rPr lang="en-US" sz="4000" dirty="0" smtClean="0">
                <a:solidFill>
                  <a:srgbClr val="FF0000"/>
                </a:solidFill>
              </a:rPr>
              <a:t> 106J </a:t>
            </a:r>
            <a:r>
              <a:rPr lang="en-US" sz="4000" dirty="0">
                <a:solidFill>
                  <a:srgbClr val="FF0000"/>
                </a:solidFill>
              </a:rPr>
              <a:t>Grading Scale</a:t>
            </a:r>
            <a:endParaRPr lang="en-US" sz="3600" dirty="0">
              <a:solidFill>
                <a:srgbClr val="FF0000"/>
              </a:solidFill>
            </a:endParaRPr>
          </a:p>
        </p:txBody>
      </p:sp>
      <p:sp>
        <p:nvSpPr>
          <p:cNvPr id="520195" name="Rectangle 3"/>
          <p:cNvSpPr>
            <a:spLocks noGrp="1" noChangeAspect="1" noChangeArrowheads="1"/>
          </p:cNvSpPr>
          <p:nvPr>
            <p:ph type="body" idx="1"/>
          </p:nvPr>
        </p:nvSpPr>
        <p:spPr>
          <a:xfrm>
            <a:off x="450850" y="1168400"/>
            <a:ext cx="8153400" cy="889000"/>
          </a:xfrm>
          <a:noFill/>
          <a:ln/>
        </p:spPr>
        <p:txBody>
          <a:bodyPr/>
          <a:lstStyle/>
          <a:p>
            <a:pPr algn="just">
              <a:lnSpc>
                <a:spcPct val="85000"/>
              </a:lnSpc>
              <a:spcBef>
                <a:spcPct val="0"/>
              </a:spcBef>
              <a:spcAft>
                <a:spcPct val="20000"/>
              </a:spcAft>
            </a:pPr>
            <a:r>
              <a:rPr lang="en-US" sz="2400"/>
              <a:t>Functionality and style grades for the assignments use the following scale:</a:t>
            </a:r>
          </a:p>
        </p:txBody>
      </p:sp>
      <p:grpSp>
        <p:nvGrpSpPr>
          <p:cNvPr id="520196" name="Group 4"/>
          <p:cNvGrpSpPr>
            <a:grpSpLocks/>
          </p:cNvGrpSpPr>
          <p:nvPr/>
        </p:nvGrpSpPr>
        <p:grpSpPr bwMode="auto">
          <a:xfrm>
            <a:off x="1295400" y="3200400"/>
            <a:ext cx="7162800" cy="457200"/>
            <a:chOff x="816" y="2016"/>
            <a:chExt cx="4512" cy="288"/>
          </a:xfrm>
        </p:grpSpPr>
        <p:grpSp>
          <p:nvGrpSpPr>
            <p:cNvPr id="520197" name="Group 5"/>
            <p:cNvGrpSpPr>
              <a:grpSpLocks/>
            </p:cNvGrpSpPr>
            <p:nvPr/>
          </p:nvGrpSpPr>
          <p:grpSpPr bwMode="auto">
            <a:xfrm>
              <a:off x="816" y="2099"/>
              <a:ext cx="379" cy="155"/>
              <a:chOff x="816" y="2151"/>
              <a:chExt cx="379" cy="155"/>
            </a:xfrm>
          </p:grpSpPr>
          <p:pic>
            <p:nvPicPr>
              <p:cNvPr id="520198" name="Picture 6" descr="check"/>
              <p:cNvPicPr>
                <a:picLocks noChangeAspect="1" noChangeArrowheads="1"/>
              </p:cNvPicPr>
              <p:nvPr/>
            </p:nvPicPr>
            <p:blipFill>
              <a:blip r:embed="rId3"/>
              <a:srcRect/>
              <a:stretch>
                <a:fillRect/>
              </a:stretch>
            </p:blipFill>
            <p:spPr bwMode="auto">
              <a:xfrm>
                <a:off x="816" y="2151"/>
                <a:ext cx="190" cy="153"/>
              </a:xfrm>
              <a:prstGeom prst="rect">
                <a:avLst/>
              </a:prstGeom>
              <a:noFill/>
            </p:spPr>
          </p:pic>
          <p:pic>
            <p:nvPicPr>
              <p:cNvPr id="520199" name="Picture 7" descr="plus"/>
              <p:cNvPicPr>
                <a:picLocks noChangeAspect="1" noChangeArrowheads="1"/>
              </p:cNvPicPr>
              <p:nvPr/>
            </p:nvPicPr>
            <p:blipFill>
              <a:blip r:embed="rId4"/>
              <a:srcRect/>
              <a:stretch>
                <a:fillRect/>
              </a:stretch>
            </p:blipFill>
            <p:spPr bwMode="auto">
              <a:xfrm>
                <a:off x="1040" y="2151"/>
                <a:ext cx="155" cy="155"/>
              </a:xfrm>
              <a:prstGeom prst="rect">
                <a:avLst/>
              </a:prstGeom>
              <a:noFill/>
            </p:spPr>
          </p:pic>
        </p:grpSp>
        <p:sp>
          <p:nvSpPr>
            <p:cNvPr id="520200" name="Text Box 8"/>
            <p:cNvSpPr txBox="1">
              <a:spLocks noChangeArrowheads="1"/>
            </p:cNvSpPr>
            <p:nvPr/>
          </p:nvSpPr>
          <p:spPr bwMode="auto">
            <a:xfrm>
              <a:off x="1440" y="2016"/>
              <a:ext cx="3888" cy="288"/>
            </a:xfrm>
            <a:prstGeom prst="rect">
              <a:avLst/>
            </a:prstGeom>
            <a:noFill/>
            <a:ln w="9525">
              <a:noFill/>
              <a:miter lim="800000"/>
              <a:headEnd/>
              <a:tailEnd/>
            </a:ln>
            <a:effectLst/>
          </p:spPr>
          <p:txBody>
            <a:bodyPr>
              <a:prstTxWarp prst="textNoShape">
                <a:avLst/>
              </a:prstTxWarp>
              <a:spAutoFit/>
            </a:bodyPr>
            <a:lstStyle/>
            <a:p>
              <a:r>
                <a:rPr lang="en-US" sz="2400" b="0"/>
                <a:t>Satisfies all requirements of the assignment.</a:t>
              </a:r>
            </a:p>
          </p:txBody>
        </p:sp>
      </p:grpSp>
      <p:grpSp>
        <p:nvGrpSpPr>
          <p:cNvPr id="520201" name="Group 9"/>
          <p:cNvGrpSpPr>
            <a:grpSpLocks/>
          </p:cNvGrpSpPr>
          <p:nvPr/>
        </p:nvGrpSpPr>
        <p:grpSpPr bwMode="auto">
          <a:xfrm>
            <a:off x="1295400" y="3733800"/>
            <a:ext cx="7543800" cy="457200"/>
            <a:chOff x="816" y="2352"/>
            <a:chExt cx="4752" cy="288"/>
          </a:xfrm>
        </p:grpSpPr>
        <p:pic>
          <p:nvPicPr>
            <p:cNvPr id="520202" name="Picture 10" descr="check"/>
            <p:cNvPicPr>
              <a:picLocks noChangeAspect="1" noChangeArrowheads="1"/>
            </p:cNvPicPr>
            <p:nvPr/>
          </p:nvPicPr>
          <p:blipFill>
            <a:blip r:embed="rId3"/>
            <a:srcRect/>
            <a:stretch>
              <a:fillRect/>
            </a:stretch>
          </p:blipFill>
          <p:spPr bwMode="auto">
            <a:xfrm>
              <a:off x="816" y="2432"/>
              <a:ext cx="190" cy="153"/>
            </a:xfrm>
            <a:prstGeom prst="rect">
              <a:avLst/>
            </a:prstGeom>
            <a:noFill/>
          </p:spPr>
        </p:pic>
        <p:sp>
          <p:nvSpPr>
            <p:cNvPr id="520203" name="Text Box 11"/>
            <p:cNvSpPr txBox="1">
              <a:spLocks noChangeArrowheads="1"/>
            </p:cNvSpPr>
            <p:nvPr/>
          </p:nvSpPr>
          <p:spPr bwMode="auto">
            <a:xfrm>
              <a:off x="1440" y="2352"/>
              <a:ext cx="4128" cy="288"/>
            </a:xfrm>
            <a:prstGeom prst="rect">
              <a:avLst/>
            </a:prstGeom>
            <a:noFill/>
            <a:ln w="9525">
              <a:noFill/>
              <a:miter lim="800000"/>
              <a:headEnd/>
              <a:tailEnd/>
            </a:ln>
            <a:effectLst/>
          </p:spPr>
          <p:txBody>
            <a:bodyPr>
              <a:prstTxWarp prst="textNoShape">
                <a:avLst/>
              </a:prstTxWarp>
              <a:spAutoFit/>
            </a:bodyPr>
            <a:lstStyle/>
            <a:p>
              <a:r>
                <a:rPr lang="en-US" sz="2400" b="0"/>
                <a:t>Meets most requirements, but with some problems.</a:t>
              </a:r>
            </a:p>
          </p:txBody>
        </p:sp>
      </p:grpSp>
      <p:grpSp>
        <p:nvGrpSpPr>
          <p:cNvPr id="520204" name="Group 12"/>
          <p:cNvGrpSpPr>
            <a:grpSpLocks/>
          </p:cNvGrpSpPr>
          <p:nvPr/>
        </p:nvGrpSpPr>
        <p:grpSpPr bwMode="auto">
          <a:xfrm>
            <a:off x="1295400" y="4267200"/>
            <a:ext cx="7162800" cy="457200"/>
            <a:chOff x="816" y="2688"/>
            <a:chExt cx="4512" cy="288"/>
          </a:xfrm>
        </p:grpSpPr>
        <p:grpSp>
          <p:nvGrpSpPr>
            <p:cNvPr id="520205" name="Group 13"/>
            <p:cNvGrpSpPr>
              <a:grpSpLocks/>
            </p:cNvGrpSpPr>
            <p:nvPr/>
          </p:nvGrpSpPr>
          <p:grpSpPr bwMode="auto">
            <a:xfrm>
              <a:off x="816" y="2772"/>
              <a:ext cx="374" cy="153"/>
              <a:chOff x="816" y="2553"/>
              <a:chExt cx="374" cy="153"/>
            </a:xfrm>
          </p:grpSpPr>
          <p:pic>
            <p:nvPicPr>
              <p:cNvPr id="520206" name="Picture 14" descr="check"/>
              <p:cNvPicPr>
                <a:picLocks noChangeAspect="1" noChangeArrowheads="1"/>
              </p:cNvPicPr>
              <p:nvPr/>
            </p:nvPicPr>
            <p:blipFill>
              <a:blip r:embed="rId3"/>
              <a:srcRect/>
              <a:stretch>
                <a:fillRect/>
              </a:stretch>
            </p:blipFill>
            <p:spPr bwMode="auto">
              <a:xfrm>
                <a:off x="816" y="2553"/>
                <a:ext cx="190" cy="153"/>
              </a:xfrm>
              <a:prstGeom prst="rect">
                <a:avLst/>
              </a:prstGeom>
              <a:noFill/>
            </p:spPr>
          </p:pic>
          <p:pic>
            <p:nvPicPr>
              <p:cNvPr id="520207" name="Picture 15" descr="minus"/>
              <p:cNvPicPr>
                <a:picLocks noChangeAspect="1" noChangeArrowheads="1"/>
              </p:cNvPicPr>
              <p:nvPr/>
            </p:nvPicPr>
            <p:blipFill>
              <a:blip r:embed="rId5"/>
              <a:srcRect/>
              <a:stretch>
                <a:fillRect/>
              </a:stretch>
            </p:blipFill>
            <p:spPr bwMode="auto">
              <a:xfrm>
                <a:off x="1040" y="2609"/>
                <a:ext cx="150" cy="39"/>
              </a:xfrm>
              <a:prstGeom prst="rect">
                <a:avLst/>
              </a:prstGeom>
              <a:noFill/>
            </p:spPr>
          </p:pic>
        </p:grpSp>
        <p:sp>
          <p:nvSpPr>
            <p:cNvPr id="520208" name="Text Box 16"/>
            <p:cNvSpPr txBox="1">
              <a:spLocks noChangeArrowheads="1"/>
            </p:cNvSpPr>
            <p:nvPr/>
          </p:nvSpPr>
          <p:spPr bwMode="auto">
            <a:xfrm>
              <a:off x="1440" y="2688"/>
              <a:ext cx="3888" cy="288"/>
            </a:xfrm>
            <a:prstGeom prst="rect">
              <a:avLst/>
            </a:prstGeom>
            <a:noFill/>
            <a:ln w="9525">
              <a:noFill/>
              <a:miter lim="800000"/>
              <a:headEnd/>
              <a:tailEnd/>
            </a:ln>
            <a:effectLst/>
          </p:spPr>
          <p:txBody>
            <a:bodyPr>
              <a:prstTxWarp prst="textNoShape">
                <a:avLst/>
              </a:prstTxWarp>
              <a:spAutoFit/>
            </a:bodyPr>
            <a:lstStyle/>
            <a:p>
              <a:r>
                <a:rPr lang="en-US" sz="2400" b="0"/>
                <a:t>Some more serious problems.</a:t>
              </a:r>
            </a:p>
          </p:txBody>
        </p:sp>
      </p:grpSp>
      <p:grpSp>
        <p:nvGrpSpPr>
          <p:cNvPr id="520209" name="Group 17"/>
          <p:cNvGrpSpPr>
            <a:grpSpLocks/>
          </p:cNvGrpSpPr>
          <p:nvPr/>
        </p:nvGrpSpPr>
        <p:grpSpPr bwMode="auto">
          <a:xfrm>
            <a:off x="1295400" y="4800600"/>
            <a:ext cx="7162800" cy="457200"/>
            <a:chOff x="816" y="3024"/>
            <a:chExt cx="4512" cy="288"/>
          </a:xfrm>
        </p:grpSpPr>
        <p:pic>
          <p:nvPicPr>
            <p:cNvPr id="520210" name="Picture 18" descr="minus"/>
            <p:cNvPicPr>
              <a:picLocks noChangeAspect="1" noChangeArrowheads="1"/>
            </p:cNvPicPr>
            <p:nvPr/>
          </p:nvPicPr>
          <p:blipFill>
            <a:blip r:embed="rId5"/>
            <a:srcRect/>
            <a:stretch>
              <a:fillRect/>
            </a:stretch>
          </p:blipFill>
          <p:spPr bwMode="auto">
            <a:xfrm>
              <a:off x="816" y="3151"/>
              <a:ext cx="150" cy="39"/>
            </a:xfrm>
            <a:prstGeom prst="rect">
              <a:avLst/>
            </a:prstGeom>
            <a:noFill/>
          </p:spPr>
        </p:pic>
        <p:sp>
          <p:nvSpPr>
            <p:cNvPr id="520211" name="Text Box 19"/>
            <p:cNvSpPr txBox="1">
              <a:spLocks noChangeArrowheads="1"/>
            </p:cNvSpPr>
            <p:nvPr/>
          </p:nvSpPr>
          <p:spPr bwMode="auto">
            <a:xfrm>
              <a:off x="1440" y="3024"/>
              <a:ext cx="3888" cy="288"/>
            </a:xfrm>
            <a:prstGeom prst="rect">
              <a:avLst/>
            </a:prstGeom>
            <a:noFill/>
            <a:ln w="9525">
              <a:noFill/>
              <a:miter lim="800000"/>
              <a:headEnd/>
              <a:tailEnd/>
            </a:ln>
            <a:effectLst/>
          </p:spPr>
          <p:txBody>
            <a:bodyPr>
              <a:prstTxWarp prst="textNoShape">
                <a:avLst/>
              </a:prstTxWarp>
              <a:spAutoFit/>
            </a:bodyPr>
            <a:lstStyle/>
            <a:p>
              <a:r>
                <a:rPr lang="en-US" sz="2400" b="0"/>
                <a:t>Even worse than that.</a:t>
              </a:r>
            </a:p>
          </p:txBody>
        </p:sp>
      </p:grpSp>
      <p:grpSp>
        <p:nvGrpSpPr>
          <p:cNvPr id="520212" name="Group 20"/>
          <p:cNvGrpSpPr>
            <a:grpSpLocks/>
          </p:cNvGrpSpPr>
          <p:nvPr/>
        </p:nvGrpSpPr>
        <p:grpSpPr bwMode="auto">
          <a:xfrm>
            <a:off x="1295400" y="5334000"/>
            <a:ext cx="7162800" cy="457200"/>
            <a:chOff x="816" y="3360"/>
            <a:chExt cx="4512" cy="288"/>
          </a:xfrm>
        </p:grpSpPr>
        <p:grpSp>
          <p:nvGrpSpPr>
            <p:cNvPr id="520213" name="Group 21"/>
            <p:cNvGrpSpPr>
              <a:grpSpLocks/>
            </p:cNvGrpSpPr>
            <p:nvPr/>
          </p:nvGrpSpPr>
          <p:grpSpPr bwMode="auto">
            <a:xfrm>
              <a:off x="816" y="3481"/>
              <a:ext cx="336" cy="39"/>
              <a:chOff x="816" y="3216"/>
              <a:chExt cx="336" cy="39"/>
            </a:xfrm>
          </p:grpSpPr>
          <p:pic>
            <p:nvPicPr>
              <p:cNvPr id="520214" name="Picture 22" descr="minus"/>
              <p:cNvPicPr>
                <a:picLocks noChangeAspect="1" noChangeArrowheads="1"/>
              </p:cNvPicPr>
              <p:nvPr/>
            </p:nvPicPr>
            <p:blipFill>
              <a:blip r:embed="rId5"/>
              <a:srcRect/>
              <a:stretch>
                <a:fillRect/>
              </a:stretch>
            </p:blipFill>
            <p:spPr bwMode="auto">
              <a:xfrm>
                <a:off x="816" y="3216"/>
                <a:ext cx="150" cy="39"/>
              </a:xfrm>
              <a:prstGeom prst="rect">
                <a:avLst/>
              </a:prstGeom>
              <a:noFill/>
            </p:spPr>
          </p:pic>
          <p:pic>
            <p:nvPicPr>
              <p:cNvPr id="520215" name="Picture 23" descr="minus"/>
              <p:cNvPicPr>
                <a:picLocks noChangeAspect="1" noChangeArrowheads="1"/>
              </p:cNvPicPr>
              <p:nvPr/>
            </p:nvPicPr>
            <p:blipFill>
              <a:blip r:embed="rId5"/>
              <a:srcRect/>
              <a:stretch>
                <a:fillRect/>
              </a:stretch>
            </p:blipFill>
            <p:spPr bwMode="auto">
              <a:xfrm>
                <a:off x="1002" y="3216"/>
                <a:ext cx="150" cy="39"/>
              </a:xfrm>
              <a:prstGeom prst="rect">
                <a:avLst/>
              </a:prstGeom>
              <a:noFill/>
            </p:spPr>
          </p:pic>
        </p:grpSp>
        <p:sp>
          <p:nvSpPr>
            <p:cNvPr id="520216" name="Text Box 24"/>
            <p:cNvSpPr txBox="1">
              <a:spLocks noChangeArrowheads="1"/>
            </p:cNvSpPr>
            <p:nvPr/>
          </p:nvSpPr>
          <p:spPr bwMode="auto">
            <a:xfrm>
              <a:off x="1440" y="3360"/>
              <a:ext cx="3888" cy="288"/>
            </a:xfrm>
            <a:prstGeom prst="rect">
              <a:avLst/>
            </a:prstGeom>
            <a:noFill/>
            <a:ln w="9525">
              <a:noFill/>
              <a:miter lim="800000"/>
              <a:headEnd/>
              <a:tailEnd/>
            </a:ln>
            <a:effectLst/>
          </p:spPr>
          <p:txBody>
            <a:bodyPr>
              <a:prstTxWarp prst="textNoShape">
                <a:avLst/>
              </a:prstTxWarp>
              <a:spAutoFit/>
            </a:bodyPr>
            <a:lstStyle/>
            <a:p>
              <a:r>
                <a:rPr lang="en-US" sz="2400" b="0"/>
                <a:t>Why did you turn this in?</a:t>
              </a:r>
            </a:p>
          </p:txBody>
        </p:sp>
      </p:grpSp>
      <p:grpSp>
        <p:nvGrpSpPr>
          <p:cNvPr id="520217" name="Group 25"/>
          <p:cNvGrpSpPr>
            <a:grpSpLocks/>
          </p:cNvGrpSpPr>
          <p:nvPr/>
        </p:nvGrpSpPr>
        <p:grpSpPr bwMode="auto">
          <a:xfrm>
            <a:off x="1295400" y="2667000"/>
            <a:ext cx="7162800" cy="457200"/>
            <a:chOff x="816" y="1680"/>
            <a:chExt cx="4512" cy="288"/>
          </a:xfrm>
        </p:grpSpPr>
        <p:pic>
          <p:nvPicPr>
            <p:cNvPr id="520218" name="Picture 26" descr="plus"/>
            <p:cNvPicPr>
              <a:picLocks noChangeAspect="1" noChangeArrowheads="1"/>
            </p:cNvPicPr>
            <p:nvPr/>
          </p:nvPicPr>
          <p:blipFill>
            <a:blip r:embed="rId4"/>
            <a:srcRect/>
            <a:stretch>
              <a:fillRect/>
            </a:stretch>
          </p:blipFill>
          <p:spPr bwMode="auto">
            <a:xfrm>
              <a:off x="816" y="1749"/>
              <a:ext cx="155" cy="155"/>
            </a:xfrm>
            <a:prstGeom prst="rect">
              <a:avLst/>
            </a:prstGeom>
            <a:noFill/>
          </p:spPr>
        </p:pic>
        <p:sp>
          <p:nvSpPr>
            <p:cNvPr id="520219" name="Text Box 27"/>
            <p:cNvSpPr txBox="1">
              <a:spLocks noChangeArrowheads="1"/>
            </p:cNvSpPr>
            <p:nvPr/>
          </p:nvSpPr>
          <p:spPr bwMode="auto">
            <a:xfrm>
              <a:off x="1440" y="1680"/>
              <a:ext cx="3888" cy="288"/>
            </a:xfrm>
            <a:prstGeom prst="rect">
              <a:avLst/>
            </a:prstGeom>
            <a:noFill/>
            <a:ln w="9525">
              <a:noFill/>
              <a:miter lim="800000"/>
              <a:headEnd/>
              <a:tailEnd/>
            </a:ln>
            <a:effectLst/>
          </p:spPr>
          <p:txBody>
            <a:bodyPr>
              <a:prstTxWarp prst="textNoShape">
                <a:avLst/>
              </a:prstTxWarp>
              <a:spAutoFit/>
            </a:bodyPr>
            <a:lstStyle/>
            <a:p>
              <a:r>
                <a:rPr lang="en-US" sz="2400" b="0"/>
                <a:t>Exceeds requirements.</a:t>
              </a:r>
            </a:p>
          </p:txBody>
        </p:sp>
      </p:grpSp>
      <p:grpSp>
        <p:nvGrpSpPr>
          <p:cNvPr id="520220" name="Group 28"/>
          <p:cNvGrpSpPr>
            <a:grpSpLocks/>
          </p:cNvGrpSpPr>
          <p:nvPr/>
        </p:nvGrpSpPr>
        <p:grpSpPr bwMode="auto">
          <a:xfrm>
            <a:off x="1295400" y="2133600"/>
            <a:ext cx="7162800" cy="457200"/>
            <a:chOff x="816" y="1344"/>
            <a:chExt cx="4512" cy="288"/>
          </a:xfrm>
        </p:grpSpPr>
        <p:grpSp>
          <p:nvGrpSpPr>
            <p:cNvPr id="520221" name="Group 29"/>
            <p:cNvGrpSpPr>
              <a:grpSpLocks/>
            </p:cNvGrpSpPr>
            <p:nvPr/>
          </p:nvGrpSpPr>
          <p:grpSpPr bwMode="auto">
            <a:xfrm>
              <a:off x="816" y="1416"/>
              <a:ext cx="347" cy="155"/>
              <a:chOff x="816" y="1392"/>
              <a:chExt cx="347" cy="155"/>
            </a:xfrm>
          </p:grpSpPr>
          <p:pic>
            <p:nvPicPr>
              <p:cNvPr id="520222" name="Picture 30" descr="plus"/>
              <p:cNvPicPr>
                <a:picLocks noChangeAspect="1" noChangeArrowheads="1"/>
              </p:cNvPicPr>
              <p:nvPr/>
            </p:nvPicPr>
            <p:blipFill>
              <a:blip r:embed="rId4"/>
              <a:srcRect/>
              <a:stretch>
                <a:fillRect/>
              </a:stretch>
            </p:blipFill>
            <p:spPr bwMode="auto">
              <a:xfrm>
                <a:off x="816" y="1392"/>
                <a:ext cx="155" cy="155"/>
              </a:xfrm>
              <a:prstGeom prst="rect">
                <a:avLst/>
              </a:prstGeom>
              <a:noFill/>
            </p:spPr>
          </p:pic>
          <p:pic>
            <p:nvPicPr>
              <p:cNvPr id="520223" name="Picture 31" descr="plus"/>
              <p:cNvPicPr>
                <a:picLocks noChangeAspect="1" noChangeArrowheads="1"/>
              </p:cNvPicPr>
              <p:nvPr/>
            </p:nvPicPr>
            <p:blipFill>
              <a:blip r:embed="rId4"/>
              <a:srcRect/>
              <a:stretch>
                <a:fillRect/>
              </a:stretch>
            </p:blipFill>
            <p:spPr bwMode="auto">
              <a:xfrm>
                <a:off x="1008" y="1392"/>
                <a:ext cx="155" cy="155"/>
              </a:xfrm>
              <a:prstGeom prst="rect">
                <a:avLst/>
              </a:prstGeom>
              <a:noFill/>
            </p:spPr>
          </p:pic>
        </p:grpSp>
        <p:sp>
          <p:nvSpPr>
            <p:cNvPr id="520224" name="Text Box 32"/>
            <p:cNvSpPr txBox="1">
              <a:spLocks noChangeArrowheads="1"/>
            </p:cNvSpPr>
            <p:nvPr/>
          </p:nvSpPr>
          <p:spPr bwMode="auto">
            <a:xfrm>
              <a:off x="1440" y="1344"/>
              <a:ext cx="3888" cy="288"/>
            </a:xfrm>
            <a:prstGeom prst="rect">
              <a:avLst/>
            </a:prstGeom>
            <a:noFill/>
            <a:ln w="9525">
              <a:noFill/>
              <a:miter lim="800000"/>
              <a:headEnd/>
              <a:tailEnd/>
            </a:ln>
            <a:effectLst/>
          </p:spPr>
          <p:txBody>
            <a:bodyPr>
              <a:prstTxWarp prst="textNoShape">
                <a:avLst/>
              </a:prstTxWarp>
              <a:spAutoFit/>
            </a:bodyPr>
            <a:lstStyle/>
            <a:p>
              <a:r>
                <a:rPr lang="en-US" sz="2400" b="0"/>
                <a:t>A submission so good it “makes you weep.”</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2019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52020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52020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52020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499"/>
                                          </p:stCondLst>
                                        </p:cTn>
                                        <p:tgtEl>
                                          <p:spTgt spid="5202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499"/>
                                          </p:stCondLst>
                                        </p:cTn>
                                        <p:tgtEl>
                                          <p:spTgt spid="52021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499"/>
                                          </p:stCondLst>
                                        </p:cTn>
                                        <p:tgtEl>
                                          <p:spTgt spid="5202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22242"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Contests</a:t>
            </a:r>
            <a:endParaRPr lang="en-US" sz="3600">
              <a:solidFill>
                <a:srgbClr val="FF0000"/>
              </a:solidFill>
            </a:endParaRPr>
          </a:p>
        </p:txBody>
      </p:sp>
      <p:sp>
        <p:nvSpPr>
          <p:cNvPr id="522243" name="Rectangle 3"/>
          <p:cNvSpPr>
            <a:spLocks noGrp="1" noChangeAspect="1" noChangeArrowheads="1"/>
          </p:cNvSpPr>
          <p:nvPr>
            <p:ph type="body" idx="1"/>
          </p:nvPr>
        </p:nvSpPr>
        <p:spPr>
          <a:xfrm>
            <a:off x="450850" y="1168400"/>
            <a:ext cx="8153400" cy="5308600"/>
          </a:xfrm>
          <a:noFill/>
          <a:ln/>
        </p:spPr>
        <p:txBody>
          <a:bodyPr/>
          <a:lstStyle/>
          <a:p>
            <a:pPr algn="just">
              <a:lnSpc>
                <a:spcPct val="90000"/>
              </a:lnSpc>
              <a:spcBef>
                <a:spcPct val="0"/>
              </a:spcBef>
              <a:spcAft>
                <a:spcPct val="20000"/>
              </a:spcAft>
            </a:pPr>
            <a:r>
              <a:rPr lang="en-US" sz="2400" dirty="0"/>
              <a:t>CS</a:t>
            </a:r>
            <a:r>
              <a:rPr lang="en-US" sz="2400" dirty="0" smtClean="0"/>
              <a:t> 106J </a:t>
            </a:r>
            <a:r>
              <a:rPr lang="en-US" sz="2400" dirty="0"/>
              <a:t>will have three contests as follows:</a:t>
            </a:r>
          </a:p>
          <a:p>
            <a:pPr lvl="1" algn="just">
              <a:lnSpc>
                <a:spcPct val="90000"/>
              </a:lnSpc>
              <a:spcBef>
                <a:spcPct val="0"/>
              </a:spcBef>
              <a:spcAft>
                <a:spcPct val="20000"/>
              </a:spcAft>
            </a:pPr>
            <a:r>
              <a:rPr lang="en-US" sz="2200" dirty="0"/>
              <a:t>The </a:t>
            </a:r>
            <a:r>
              <a:rPr lang="en-US" sz="2200" dirty="0" err="1"/>
              <a:t>Karel</a:t>
            </a:r>
            <a:r>
              <a:rPr lang="en-US" sz="2200" dirty="0"/>
              <a:t> Contest associated with Assignment #1</a:t>
            </a:r>
          </a:p>
          <a:p>
            <a:pPr lvl="1" algn="just">
              <a:lnSpc>
                <a:spcPct val="90000"/>
              </a:lnSpc>
              <a:spcBef>
                <a:spcPct val="0"/>
              </a:spcBef>
              <a:spcAft>
                <a:spcPct val="20000"/>
              </a:spcAft>
            </a:pPr>
            <a:r>
              <a:rPr lang="en-US" sz="2200" dirty="0"/>
              <a:t>The Graphics Contest associated with Assignment #3</a:t>
            </a:r>
          </a:p>
          <a:p>
            <a:pPr lvl="1" algn="just">
              <a:lnSpc>
                <a:spcPct val="90000"/>
              </a:lnSpc>
              <a:spcBef>
                <a:spcPct val="0"/>
              </a:spcBef>
              <a:spcAft>
                <a:spcPct val="60000"/>
              </a:spcAft>
            </a:pPr>
            <a:r>
              <a:rPr lang="en-US" sz="2200" dirty="0"/>
              <a:t>The Adventure Contest associated with Assignment </a:t>
            </a:r>
            <a:r>
              <a:rPr lang="en-US" sz="2200" dirty="0" smtClean="0"/>
              <a:t>#6</a:t>
            </a:r>
            <a:endParaRPr lang="en-US" sz="2000" dirty="0" smtClean="0"/>
          </a:p>
          <a:p>
            <a:pPr algn="just">
              <a:lnSpc>
                <a:spcPct val="90000"/>
              </a:lnSpc>
              <a:spcBef>
                <a:spcPct val="0"/>
              </a:spcBef>
              <a:spcAft>
                <a:spcPct val="50000"/>
              </a:spcAft>
            </a:pPr>
            <a:r>
              <a:rPr lang="en-US" sz="2400" dirty="0"/>
              <a:t>First prize in the contest is a score of 100% on one of the graded components of the course, typically the final exam.</a:t>
            </a:r>
          </a:p>
          <a:p>
            <a:pPr algn="just">
              <a:lnSpc>
                <a:spcPct val="90000"/>
              </a:lnSpc>
              <a:spcBef>
                <a:spcPct val="0"/>
              </a:spcBef>
              <a:spcAft>
                <a:spcPct val="50000"/>
              </a:spcAft>
            </a:pPr>
            <a:r>
              <a:rPr lang="en-US" sz="2400" dirty="0"/>
              <a:t>As an additional incentive, entering any of the contests gives you</a:t>
            </a:r>
            <a:r>
              <a:rPr lang="en-US" sz="2400" dirty="0" smtClean="0"/>
              <a:t> a virtual ticket to </a:t>
            </a:r>
            <a:r>
              <a:rPr lang="en-US" sz="2400" dirty="0"/>
              <a:t>win an additional grand prize in a random drawing at the end of the quarter</a:t>
            </a:r>
            <a:r>
              <a:rPr lang="en-US" sz="2400" dirty="0" smtClean="0"/>
              <a:t>.  So does receiving a runner-up or honorable mention on a contest </a:t>
            </a:r>
            <a:r>
              <a:rPr lang="en-US" sz="2400" dirty="0" smtClean="0"/>
              <a:t>and</a:t>
            </a:r>
            <a:r>
              <a:rPr lang="en-US" sz="2400" dirty="0" smtClean="0"/>
              <a:t> finding errors in the text and tools.</a:t>
            </a:r>
          </a:p>
          <a:p>
            <a:pPr algn="just">
              <a:lnSpc>
                <a:spcPct val="90000"/>
              </a:lnSpc>
              <a:spcBef>
                <a:spcPct val="0"/>
              </a:spcBef>
              <a:spcAft>
                <a:spcPct val="50000"/>
              </a:spcAft>
            </a:pPr>
            <a:r>
              <a:rPr lang="en-US" sz="2400" dirty="0"/>
              <a:t>Entering a contest also earns “house points” for your class in the style of the Hogwarts School from Harry Potter</a:t>
            </a:r>
            <a:r>
              <a:rPr lang="en-US" sz="2400" dirty="0" smtClean="0"/>
              <a:t>.</a:t>
            </a: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2224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2224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2224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2224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2224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2224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2224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43" grpId="0" build="p"/>
    </p:bld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24290"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Honor Code Rules</a:t>
            </a:r>
            <a:endParaRPr lang="en-US" sz="3600">
              <a:solidFill>
                <a:srgbClr val="FF0000"/>
              </a:solidFill>
            </a:endParaRPr>
          </a:p>
        </p:txBody>
      </p:sp>
      <p:grpSp>
        <p:nvGrpSpPr>
          <p:cNvPr id="524291" name="Group 3"/>
          <p:cNvGrpSpPr>
            <a:grpSpLocks/>
          </p:cNvGrpSpPr>
          <p:nvPr/>
        </p:nvGrpSpPr>
        <p:grpSpPr bwMode="auto">
          <a:xfrm>
            <a:off x="609600" y="1574801"/>
            <a:ext cx="7924800" cy="728663"/>
            <a:chOff x="384" y="992"/>
            <a:chExt cx="4992" cy="459"/>
          </a:xfrm>
        </p:grpSpPr>
        <p:sp>
          <p:nvSpPr>
            <p:cNvPr id="524292" name="Text Box 4"/>
            <p:cNvSpPr txBox="1">
              <a:spLocks noChangeArrowheads="1"/>
            </p:cNvSpPr>
            <p:nvPr/>
          </p:nvSpPr>
          <p:spPr bwMode="auto">
            <a:xfrm>
              <a:off x="384" y="992"/>
              <a:ext cx="768" cy="254"/>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400" b="0"/>
                <a:t>Rule 1:</a:t>
              </a:r>
            </a:p>
          </p:txBody>
        </p:sp>
        <p:sp>
          <p:nvSpPr>
            <p:cNvPr id="524293" name="Text Box 5"/>
            <p:cNvSpPr txBox="1">
              <a:spLocks noChangeArrowheads="1"/>
            </p:cNvSpPr>
            <p:nvPr/>
          </p:nvSpPr>
          <p:spPr bwMode="auto">
            <a:xfrm>
              <a:off x="1056" y="992"/>
              <a:ext cx="4320" cy="459"/>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400" b="0" dirty="0" smtClean="0"/>
                <a:t>You must not look at solutions or program code that is not your own.</a:t>
              </a:r>
              <a:endParaRPr lang="en-US" sz="2400" b="0" dirty="0"/>
            </a:p>
          </p:txBody>
        </p:sp>
      </p:grpSp>
      <p:grpSp>
        <p:nvGrpSpPr>
          <p:cNvPr id="524294" name="Group 6"/>
          <p:cNvGrpSpPr>
            <a:grpSpLocks/>
          </p:cNvGrpSpPr>
          <p:nvPr/>
        </p:nvGrpSpPr>
        <p:grpSpPr bwMode="auto">
          <a:xfrm>
            <a:off x="609600" y="2413002"/>
            <a:ext cx="7924800" cy="728663"/>
            <a:chOff x="384" y="1520"/>
            <a:chExt cx="4992" cy="459"/>
          </a:xfrm>
        </p:grpSpPr>
        <p:sp>
          <p:nvSpPr>
            <p:cNvPr id="524295" name="Text Box 7"/>
            <p:cNvSpPr txBox="1">
              <a:spLocks noChangeArrowheads="1"/>
            </p:cNvSpPr>
            <p:nvPr/>
          </p:nvSpPr>
          <p:spPr bwMode="auto">
            <a:xfrm>
              <a:off x="384" y="1520"/>
              <a:ext cx="768" cy="254"/>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400" b="0"/>
                <a:t>Rule 2:</a:t>
              </a:r>
            </a:p>
          </p:txBody>
        </p:sp>
        <p:sp>
          <p:nvSpPr>
            <p:cNvPr id="524296" name="Text Box 8"/>
            <p:cNvSpPr txBox="1">
              <a:spLocks noChangeArrowheads="1"/>
            </p:cNvSpPr>
            <p:nvPr/>
          </p:nvSpPr>
          <p:spPr bwMode="auto">
            <a:xfrm>
              <a:off x="1056" y="1520"/>
              <a:ext cx="4320" cy="459"/>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400" b="0" dirty="0" smtClean="0"/>
                <a:t>You must not share your solution code with other students.</a:t>
              </a:r>
              <a:endParaRPr lang="en-US" sz="2400" b="0" dirty="0"/>
            </a:p>
          </p:txBody>
        </p:sp>
      </p:grpSp>
      <p:grpSp>
        <p:nvGrpSpPr>
          <p:cNvPr id="524297" name="Group 9"/>
          <p:cNvGrpSpPr>
            <a:grpSpLocks/>
          </p:cNvGrpSpPr>
          <p:nvPr/>
        </p:nvGrpSpPr>
        <p:grpSpPr bwMode="auto">
          <a:xfrm>
            <a:off x="609600" y="3251202"/>
            <a:ext cx="7924800" cy="728663"/>
            <a:chOff x="384" y="2048"/>
            <a:chExt cx="4992" cy="459"/>
          </a:xfrm>
        </p:grpSpPr>
        <p:sp>
          <p:nvSpPr>
            <p:cNvPr id="524298" name="Text Box 10"/>
            <p:cNvSpPr txBox="1">
              <a:spLocks noChangeArrowheads="1"/>
            </p:cNvSpPr>
            <p:nvPr/>
          </p:nvSpPr>
          <p:spPr bwMode="auto">
            <a:xfrm>
              <a:off x="384" y="2048"/>
              <a:ext cx="768" cy="254"/>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400" b="0"/>
                <a:t>Rule 3:</a:t>
              </a:r>
            </a:p>
          </p:txBody>
        </p:sp>
        <p:sp>
          <p:nvSpPr>
            <p:cNvPr id="524299" name="Text Box 11"/>
            <p:cNvSpPr txBox="1">
              <a:spLocks noChangeArrowheads="1"/>
            </p:cNvSpPr>
            <p:nvPr/>
          </p:nvSpPr>
          <p:spPr bwMode="auto">
            <a:xfrm>
              <a:off x="1056" y="2048"/>
              <a:ext cx="4320" cy="459"/>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400" b="0" dirty="0" smtClean="0"/>
                <a:t>You must indicate on your submission any assistance you received.</a:t>
              </a:r>
              <a:endParaRPr lang="en-US" sz="2400" b="0"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52429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52429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28386"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Meet Karel the Robot</a:t>
            </a:r>
            <a:endParaRPr lang="en-US" sz="3600">
              <a:solidFill>
                <a:srgbClr val="FF0000"/>
              </a:solidFill>
            </a:endParaRPr>
          </a:p>
        </p:txBody>
      </p:sp>
      <p:sp>
        <p:nvSpPr>
          <p:cNvPr id="528387" name="Rectangle 3"/>
          <p:cNvSpPr>
            <a:spLocks noGrp="1" noChangeAspect="1" noChangeArrowheads="1"/>
          </p:cNvSpPr>
          <p:nvPr>
            <p:ph type="body" idx="1"/>
          </p:nvPr>
        </p:nvSpPr>
        <p:spPr>
          <a:xfrm>
            <a:off x="450850" y="1168400"/>
            <a:ext cx="8153400" cy="1422400"/>
          </a:xfrm>
          <a:noFill/>
          <a:ln/>
        </p:spPr>
        <p:txBody>
          <a:bodyPr/>
          <a:lstStyle/>
          <a:p>
            <a:pPr algn="just">
              <a:lnSpc>
                <a:spcPct val="85000"/>
              </a:lnSpc>
              <a:spcBef>
                <a:spcPct val="0"/>
              </a:spcBef>
              <a:spcAft>
                <a:spcPct val="50000"/>
              </a:spcAft>
            </a:pPr>
            <a:r>
              <a:rPr lang="en-US" sz="2400" dirty="0" err="1"/>
              <a:t>Karel</a:t>
            </a:r>
            <a:r>
              <a:rPr lang="en-US" sz="2400" dirty="0"/>
              <a:t> the Robot was developed here at Stanford by Richard </a:t>
            </a:r>
            <a:r>
              <a:rPr lang="en-US" sz="2400" dirty="0" err="1"/>
              <a:t>Pattis</a:t>
            </a:r>
            <a:r>
              <a:rPr lang="en-US" sz="2400" dirty="0"/>
              <a:t> over 30 years ago.  Since then </a:t>
            </a:r>
            <a:r>
              <a:rPr lang="en-US" sz="2400" dirty="0" err="1"/>
              <a:t>Karel</a:t>
            </a:r>
            <a:r>
              <a:rPr lang="en-US" sz="2400" dirty="0"/>
              <a:t> has given many generations of CS</a:t>
            </a:r>
            <a:r>
              <a:rPr lang="en-US" sz="2400" dirty="0" smtClean="0"/>
              <a:t> 106J </a:t>
            </a:r>
            <a:r>
              <a:rPr lang="en-US" sz="2400" dirty="0"/>
              <a:t>students a “gentle introduction” to programming and problem solving.</a:t>
            </a:r>
          </a:p>
        </p:txBody>
      </p:sp>
      <p:sp>
        <p:nvSpPr>
          <p:cNvPr id="528388" name="Rectangle 4"/>
          <p:cNvSpPr>
            <a:spLocks noChangeArrowheads="1"/>
          </p:cNvSpPr>
          <p:nvPr/>
        </p:nvSpPr>
        <p:spPr bwMode="auto">
          <a:xfrm>
            <a:off x="2128838" y="3351213"/>
            <a:ext cx="4897437" cy="2922587"/>
          </a:xfrm>
          <a:prstGeom prst="rect">
            <a:avLst/>
          </a:prstGeom>
          <a:solidFill>
            <a:srgbClr val="FFFFFF"/>
          </a:solidFill>
          <a:ln w="19050">
            <a:solidFill>
              <a:schemeClr val="tx1"/>
            </a:solidFill>
            <a:miter lim="800000"/>
            <a:headEnd/>
            <a:tailEnd/>
          </a:ln>
          <a:effectLst/>
        </p:spPr>
        <p:txBody>
          <a:bodyPr wrap="none" anchor="ctr">
            <a:prstTxWarp prst="textNoShape">
              <a:avLst/>
            </a:prstTxWarp>
          </a:bodyPr>
          <a:lstStyle/>
          <a:p>
            <a:endParaRPr lang="en-US"/>
          </a:p>
        </p:txBody>
      </p:sp>
      <p:grpSp>
        <p:nvGrpSpPr>
          <p:cNvPr id="528389" name="Group 5"/>
          <p:cNvGrpSpPr>
            <a:grpSpLocks/>
          </p:cNvGrpSpPr>
          <p:nvPr/>
        </p:nvGrpSpPr>
        <p:grpSpPr bwMode="auto">
          <a:xfrm>
            <a:off x="5054600" y="5295900"/>
            <a:ext cx="1981200" cy="990600"/>
            <a:chOff x="3184" y="3336"/>
            <a:chExt cx="1248" cy="624"/>
          </a:xfrm>
        </p:grpSpPr>
        <p:sp>
          <p:nvSpPr>
            <p:cNvPr id="528390" name="Line 6"/>
            <p:cNvSpPr>
              <a:spLocks noChangeShapeType="1"/>
            </p:cNvSpPr>
            <p:nvPr/>
          </p:nvSpPr>
          <p:spPr bwMode="auto">
            <a:xfrm rot="-5400000">
              <a:off x="2879" y="3648"/>
              <a:ext cx="624" cy="0"/>
            </a:xfrm>
            <a:prstGeom prst="line">
              <a:avLst/>
            </a:prstGeom>
            <a:noFill/>
            <a:ln w="19050">
              <a:solidFill>
                <a:schemeClr val="tx1"/>
              </a:solidFill>
              <a:round/>
              <a:headEnd/>
              <a:tailEnd/>
            </a:ln>
            <a:effectLst/>
          </p:spPr>
          <p:txBody>
            <a:bodyPr wrap="none" anchor="ctr">
              <a:prstTxWarp prst="textNoShape">
                <a:avLst/>
              </a:prstTxWarp>
            </a:bodyPr>
            <a:lstStyle/>
            <a:p>
              <a:endParaRPr lang="en-US"/>
            </a:p>
          </p:txBody>
        </p:sp>
        <p:sp>
          <p:nvSpPr>
            <p:cNvPr id="528391" name="Line 7"/>
            <p:cNvSpPr>
              <a:spLocks noChangeShapeType="1"/>
            </p:cNvSpPr>
            <p:nvPr/>
          </p:nvSpPr>
          <p:spPr bwMode="auto">
            <a:xfrm>
              <a:off x="3184" y="3344"/>
              <a:ext cx="631" cy="0"/>
            </a:xfrm>
            <a:prstGeom prst="line">
              <a:avLst/>
            </a:prstGeom>
            <a:noFill/>
            <a:ln w="19050">
              <a:solidFill>
                <a:schemeClr val="tx1"/>
              </a:solidFill>
              <a:round/>
              <a:headEnd/>
              <a:tailEnd/>
            </a:ln>
            <a:effectLst/>
          </p:spPr>
          <p:txBody>
            <a:bodyPr wrap="none" anchor="ctr">
              <a:prstTxWarp prst="textNoShape">
                <a:avLst/>
              </a:prstTxWarp>
            </a:bodyPr>
            <a:lstStyle/>
            <a:p>
              <a:endParaRPr lang="en-US"/>
            </a:p>
          </p:txBody>
        </p:sp>
        <p:sp>
          <p:nvSpPr>
            <p:cNvPr id="528392" name="Line 8"/>
            <p:cNvSpPr>
              <a:spLocks noChangeShapeType="1"/>
            </p:cNvSpPr>
            <p:nvPr/>
          </p:nvSpPr>
          <p:spPr bwMode="auto">
            <a:xfrm>
              <a:off x="3801" y="3344"/>
              <a:ext cx="631" cy="0"/>
            </a:xfrm>
            <a:prstGeom prst="line">
              <a:avLst/>
            </a:prstGeom>
            <a:noFill/>
            <a:ln w="19050">
              <a:solidFill>
                <a:schemeClr val="tx1"/>
              </a:solidFill>
              <a:round/>
              <a:headEnd/>
              <a:tailEnd/>
            </a:ln>
            <a:effectLst/>
          </p:spPr>
          <p:txBody>
            <a:bodyPr wrap="none" anchor="ctr">
              <a:prstTxWarp prst="textNoShape">
                <a:avLst/>
              </a:prstTxWarp>
            </a:bodyPr>
            <a:lstStyle/>
            <a:p>
              <a:endParaRPr lang="en-US"/>
            </a:p>
          </p:txBody>
        </p:sp>
      </p:grpSp>
      <p:grpSp>
        <p:nvGrpSpPr>
          <p:cNvPr id="528393" name="Group 9"/>
          <p:cNvGrpSpPr>
            <a:grpSpLocks/>
          </p:cNvGrpSpPr>
          <p:nvPr/>
        </p:nvGrpSpPr>
        <p:grpSpPr bwMode="auto">
          <a:xfrm>
            <a:off x="1816100" y="3657600"/>
            <a:ext cx="5199063" cy="2971800"/>
            <a:chOff x="1144" y="2304"/>
            <a:chExt cx="3275" cy="1872"/>
          </a:xfrm>
        </p:grpSpPr>
        <p:sp>
          <p:nvSpPr>
            <p:cNvPr id="528394" name="Text Box 10"/>
            <p:cNvSpPr txBox="1">
              <a:spLocks noChangeArrowheads="1"/>
            </p:cNvSpPr>
            <p:nvPr/>
          </p:nvSpPr>
          <p:spPr bwMode="auto">
            <a:xfrm>
              <a:off x="1533" y="3540"/>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28395" name="Text Box 11"/>
            <p:cNvSpPr txBox="1">
              <a:spLocks noChangeArrowheads="1"/>
            </p:cNvSpPr>
            <p:nvPr/>
          </p:nvSpPr>
          <p:spPr bwMode="auto">
            <a:xfrm>
              <a:off x="2149" y="3540"/>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28396" name="Text Box 12"/>
            <p:cNvSpPr txBox="1">
              <a:spLocks noChangeArrowheads="1"/>
            </p:cNvSpPr>
            <p:nvPr/>
          </p:nvSpPr>
          <p:spPr bwMode="auto">
            <a:xfrm>
              <a:off x="2765" y="3540"/>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28397" name="Text Box 13"/>
            <p:cNvSpPr txBox="1">
              <a:spLocks noChangeArrowheads="1"/>
            </p:cNvSpPr>
            <p:nvPr/>
          </p:nvSpPr>
          <p:spPr bwMode="auto">
            <a:xfrm>
              <a:off x="3381" y="3540"/>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28398" name="Text Box 14"/>
            <p:cNvSpPr txBox="1">
              <a:spLocks noChangeArrowheads="1"/>
            </p:cNvSpPr>
            <p:nvPr/>
          </p:nvSpPr>
          <p:spPr bwMode="auto">
            <a:xfrm>
              <a:off x="3997" y="3540"/>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28399" name="Text Box 15"/>
            <p:cNvSpPr txBox="1">
              <a:spLocks noChangeArrowheads="1"/>
            </p:cNvSpPr>
            <p:nvPr/>
          </p:nvSpPr>
          <p:spPr bwMode="auto">
            <a:xfrm>
              <a:off x="1533" y="2924"/>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28400" name="Text Box 16"/>
            <p:cNvSpPr txBox="1">
              <a:spLocks noChangeArrowheads="1"/>
            </p:cNvSpPr>
            <p:nvPr/>
          </p:nvSpPr>
          <p:spPr bwMode="auto">
            <a:xfrm>
              <a:off x="2149" y="2924"/>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28401" name="Text Box 17"/>
            <p:cNvSpPr txBox="1">
              <a:spLocks noChangeArrowheads="1"/>
            </p:cNvSpPr>
            <p:nvPr/>
          </p:nvSpPr>
          <p:spPr bwMode="auto">
            <a:xfrm>
              <a:off x="2765" y="2924"/>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28402" name="Text Box 18"/>
            <p:cNvSpPr txBox="1">
              <a:spLocks noChangeArrowheads="1"/>
            </p:cNvSpPr>
            <p:nvPr/>
          </p:nvSpPr>
          <p:spPr bwMode="auto">
            <a:xfrm>
              <a:off x="3381" y="2924"/>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28403" name="Text Box 19"/>
            <p:cNvSpPr txBox="1">
              <a:spLocks noChangeArrowheads="1"/>
            </p:cNvSpPr>
            <p:nvPr/>
          </p:nvSpPr>
          <p:spPr bwMode="auto">
            <a:xfrm>
              <a:off x="3997" y="2924"/>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28404" name="Text Box 20"/>
            <p:cNvSpPr txBox="1">
              <a:spLocks noChangeArrowheads="1"/>
            </p:cNvSpPr>
            <p:nvPr/>
          </p:nvSpPr>
          <p:spPr bwMode="auto">
            <a:xfrm>
              <a:off x="1533" y="2308"/>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28405" name="Text Box 21"/>
            <p:cNvSpPr txBox="1">
              <a:spLocks noChangeArrowheads="1"/>
            </p:cNvSpPr>
            <p:nvPr/>
          </p:nvSpPr>
          <p:spPr bwMode="auto">
            <a:xfrm>
              <a:off x="2149" y="2308"/>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28406" name="Text Box 22"/>
            <p:cNvSpPr txBox="1">
              <a:spLocks noChangeArrowheads="1"/>
            </p:cNvSpPr>
            <p:nvPr/>
          </p:nvSpPr>
          <p:spPr bwMode="auto">
            <a:xfrm>
              <a:off x="2765" y="2308"/>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28407" name="Text Box 23"/>
            <p:cNvSpPr txBox="1">
              <a:spLocks noChangeArrowheads="1"/>
            </p:cNvSpPr>
            <p:nvPr/>
          </p:nvSpPr>
          <p:spPr bwMode="auto">
            <a:xfrm>
              <a:off x="3381" y="2308"/>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28408" name="Text Box 24"/>
            <p:cNvSpPr txBox="1">
              <a:spLocks noChangeArrowheads="1"/>
            </p:cNvSpPr>
            <p:nvPr/>
          </p:nvSpPr>
          <p:spPr bwMode="auto">
            <a:xfrm>
              <a:off x="3997" y="2308"/>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28409" name="Text Box 25"/>
            <p:cNvSpPr txBox="1">
              <a:spLocks noChangeArrowheads="1"/>
            </p:cNvSpPr>
            <p:nvPr/>
          </p:nvSpPr>
          <p:spPr bwMode="auto">
            <a:xfrm>
              <a:off x="1144" y="3544"/>
              <a:ext cx="192" cy="212"/>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600" b="0"/>
                <a:t>1</a:t>
              </a:r>
              <a:endParaRPr lang="en-US" b="0"/>
            </a:p>
          </p:txBody>
        </p:sp>
        <p:sp>
          <p:nvSpPr>
            <p:cNvPr id="528410" name="Text Box 26"/>
            <p:cNvSpPr txBox="1">
              <a:spLocks noChangeArrowheads="1"/>
            </p:cNvSpPr>
            <p:nvPr/>
          </p:nvSpPr>
          <p:spPr bwMode="auto">
            <a:xfrm>
              <a:off x="1144" y="2928"/>
              <a:ext cx="192" cy="212"/>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600" b="0"/>
                <a:t>2</a:t>
              </a:r>
              <a:endParaRPr lang="en-US" b="0"/>
            </a:p>
          </p:txBody>
        </p:sp>
        <p:sp>
          <p:nvSpPr>
            <p:cNvPr id="528411" name="Text Box 27"/>
            <p:cNvSpPr txBox="1">
              <a:spLocks noChangeArrowheads="1"/>
            </p:cNvSpPr>
            <p:nvPr/>
          </p:nvSpPr>
          <p:spPr bwMode="auto">
            <a:xfrm>
              <a:off x="1144" y="2304"/>
              <a:ext cx="192" cy="212"/>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600" b="0"/>
                <a:t>3</a:t>
              </a:r>
              <a:endParaRPr lang="en-US" b="0"/>
            </a:p>
          </p:txBody>
        </p:sp>
        <p:sp>
          <p:nvSpPr>
            <p:cNvPr id="528412" name="Text Box 28"/>
            <p:cNvSpPr txBox="1">
              <a:spLocks noChangeArrowheads="1"/>
            </p:cNvSpPr>
            <p:nvPr/>
          </p:nvSpPr>
          <p:spPr bwMode="auto">
            <a:xfrm>
              <a:off x="1344" y="3948"/>
              <a:ext cx="615"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1</a:t>
              </a:r>
              <a:endParaRPr lang="en-US" b="0"/>
            </a:p>
          </p:txBody>
        </p:sp>
        <p:sp>
          <p:nvSpPr>
            <p:cNvPr id="528413" name="Text Box 29"/>
            <p:cNvSpPr txBox="1">
              <a:spLocks noChangeArrowheads="1"/>
            </p:cNvSpPr>
            <p:nvPr/>
          </p:nvSpPr>
          <p:spPr bwMode="auto">
            <a:xfrm>
              <a:off x="1953" y="3952"/>
              <a:ext cx="615"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2</a:t>
              </a:r>
              <a:endParaRPr lang="en-US" b="0"/>
            </a:p>
          </p:txBody>
        </p:sp>
        <p:sp>
          <p:nvSpPr>
            <p:cNvPr id="528414" name="Text Box 30"/>
            <p:cNvSpPr txBox="1">
              <a:spLocks noChangeArrowheads="1"/>
            </p:cNvSpPr>
            <p:nvPr/>
          </p:nvSpPr>
          <p:spPr bwMode="auto">
            <a:xfrm>
              <a:off x="2570" y="3956"/>
              <a:ext cx="615"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3</a:t>
              </a:r>
              <a:endParaRPr lang="en-US" b="0"/>
            </a:p>
          </p:txBody>
        </p:sp>
        <p:sp>
          <p:nvSpPr>
            <p:cNvPr id="528415" name="Text Box 31"/>
            <p:cNvSpPr txBox="1">
              <a:spLocks noChangeArrowheads="1"/>
            </p:cNvSpPr>
            <p:nvPr/>
          </p:nvSpPr>
          <p:spPr bwMode="auto">
            <a:xfrm>
              <a:off x="3187" y="3960"/>
              <a:ext cx="615"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4</a:t>
              </a:r>
              <a:endParaRPr lang="en-US" b="0"/>
            </a:p>
          </p:txBody>
        </p:sp>
        <p:sp>
          <p:nvSpPr>
            <p:cNvPr id="528416" name="Text Box 32"/>
            <p:cNvSpPr txBox="1">
              <a:spLocks noChangeArrowheads="1"/>
            </p:cNvSpPr>
            <p:nvPr/>
          </p:nvSpPr>
          <p:spPr bwMode="auto">
            <a:xfrm>
              <a:off x="3804" y="3964"/>
              <a:ext cx="615"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5</a:t>
              </a:r>
              <a:endParaRPr lang="en-US" b="0"/>
            </a:p>
          </p:txBody>
        </p:sp>
      </p:grpSp>
      <p:grpSp>
        <p:nvGrpSpPr>
          <p:cNvPr id="528417" name="Group 33"/>
          <p:cNvGrpSpPr>
            <a:grpSpLocks/>
          </p:cNvGrpSpPr>
          <p:nvPr/>
        </p:nvGrpSpPr>
        <p:grpSpPr bwMode="auto">
          <a:xfrm>
            <a:off x="0" y="1066800"/>
            <a:ext cx="9144000" cy="1676400"/>
            <a:chOff x="0" y="672"/>
            <a:chExt cx="5760" cy="1056"/>
          </a:xfrm>
        </p:grpSpPr>
        <p:sp>
          <p:nvSpPr>
            <p:cNvPr id="528418" name="Rectangle 34"/>
            <p:cNvSpPr>
              <a:spLocks noChangeArrowheads="1"/>
            </p:cNvSpPr>
            <p:nvPr/>
          </p:nvSpPr>
          <p:spPr bwMode="auto">
            <a:xfrm>
              <a:off x="0" y="672"/>
              <a:ext cx="5760" cy="1056"/>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528419" name="Rectangle 35"/>
            <p:cNvSpPr>
              <a:spLocks noChangeAspect="1" noChangeArrowheads="1"/>
            </p:cNvSpPr>
            <p:nvPr/>
          </p:nvSpPr>
          <p:spPr bwMode="auto">
            <a:xfrm>
              <a:off x="284" y="736"/>
              <a:ext cx="5136" cy="896"/>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Karel’s world is composed of streets and avenues numbered from the southwest corner.  (As in Manhattan, streets run east-west and avenues run north-south.)  In this world, Karel is facing east at the corner of 1</a:t>
              </a:r>
              <a:r>
                <a:rPr lang="en-US" sz="2400" b="0" baseline="30000"/>
                <a:t>st</a:t>
              </a:r>
              <a:r>
                <a:rPr lang="en-US" sz="2400" b="0"/>
                <a:t> Street and 1</a:t>
              </a:r>
              <a:r>
                <a:rPr lang="en-US" sz="2400" b="0" baseline="30000"/>
                <a:t>st</a:t>
              </a:r>
              <a:r>
                <a:rPr lang="en-US" sz="2400" b="0"/>
                <a:t> Avenue.</a:t>
              </a:r>
            </a:p>
          </p:txBody>
        </p:sp>
      </p:grpSp>
      <p:pic>
        <p:nvPicPr>
          <p:cNvPr id="528423" name="Picture 39" descr="Beeper"/>
          <p:cNvPicPr>
            <a:picLocks noChangeAspect="1" noChangeArrowheads="1"/>
          </p:cNvPicPr>
          <p:nvPr/>
        </p:nvPicPr>
        <p:blipFill>
          <a:blip r:embed="rId3"/>
          <a:srcRect/>
          <a:stretch>
            <a:fillRect/>
          </a:stretch>
        </p:blipFill>
        <p:spPr bwMode="auto">
          <a:xfrm>
            <a:off x="3302000" y="5499100"/>
            <a:ext cx="603250" cy="609600"/>
          </a:xfrm>
          <a:prstGeom prst="rect">
            <a:avLst/>
          </a:prstGeom>
          <a:noFill/>
        </p:spPr>
      </p:pic>
      <p:grpSp>
        <p:nvGrpSpPr>
          <p:cNvPr id="528424" name="Group 40"/>
          <p:cNvGrpSpPr>
            <a:grpSpLocks/>
          </p:cNvGrpSpPr>
          <p:nvPr/>
        </p:nvGrpSpPr>
        <p:grpSpPr bwMode="auto">
          <a:xfrm>
            <a:off x="0" y="1066800"/>
            <a:ext cx="9144000" cy="1676400"/>
            <a:chOff x="0" y="672"/>
            <a:chExt cx="5760" cy="1056"/>
          </a:xfrm>
        </p:grpSpPr>
        <p:sp>
          <p:nvSpPr>
            <p:cNvPr id="528425" name="Rectangle 41"/>
            <p:cNvSpPr>
              <a:spLocks noChangeArrowheads="1"/>
            </p:cNvSpPr>
            <p:nvPr/>
          </p:nvSpPr>
          <p:spPr bwMode="auto">
            <a:xfrm>
              <a:off x="0" y="672"/>
              <a:ext cx="5760" cy="1056"/>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528426" name="Rectangle 42"/>
            <p:cNvSpPr>
              <a:spLocks noChangeAspect="1" noChangeArrowheads="1"/>
            </p:cNvSpPr>
            <p:nvPr/>
          </p:nvSpPr>
          <p:spPr bwMode="auto">
            <a:xfrm>
              <a:off x="284" y="736"/>
              <a:ext cx="5136" cy="896"/>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Karel’s world is surrounded by a solid wall through which it cannot move.  Depending on the problem, there may also be walls in the interior of the world that block Karel’s passage.</a:t>
              </a:r>
            </a:p>
          </p:txBody>
        </p:sp>
      </p:grpSp>
      <p:grpSp>
        <p:nvGrpSpPr>
          <p:cNvPr id="528427" name="Group 43"/>
          <p:cNvGrpSpPr>
            <a:grpSpLocks/>
          </p:cNvGrpSpPr>
          <p:nvPr/>
        </p:nvGrpSpPr>
        <p:grpSpPr bwMode="auto">
          <a:xfrm>
            <a:off x="0" y="1066800"/>
            <a:ext cx="9144000" cy="1676400"/>
            <a:chOff x="0" y="672"/>
            <a:chExt cx="5760" cy="1056"/>
          </a:xfrm>
        </p:grpSpPr>
        <p:sp>
          <p:nvSpPr>
            <p:cNvPr id="528428" name="Rectangle 44"/>
            <p:cNvSpPr>
              <a:spLocks noChangeArrowheads="1"/>
            </p:cNvSpPr>
            <p:nvPr/>
          </p:nvSpPr>
          <p:spPr bwMode="auto">
            <a:xfrm>
              <a:off x="0" y="672"/>
              <a:ext cx="5760" cy="1056"/>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528429" name="Rectangle 45"/>
            <p:cNvSpPr>
              <a:spLocks noChangeAspect="1" noChangeArrowheads="1"/>
            </p:cNvSpPr>
            <p:nvPr/>
          </p:nvSpPr>
          <p:spPr bwMode="auto">
            <a:xfrm>
              <a:off x="284" y="736"/>
              <a:ext cx="5136" cy="896"/>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The only other objects that exist in Karel’s world are </a:t>
              </a:r>
              <a:r>
                <a:rPr lang="en-US" sz="2400" i="1"/>
                <a:t>beepers</a:t>
              </a:r>
              <a:r>
                <a:rPr lang="en-US" sz="2400" b="0" i="1"/>
                <a:t>,</a:t>
              </a:r>
              <a:r>
                <a:rPr lang="en-US" sz="2400" b="0"/>
                <a:t> which are small plastic cones that emit a quiet beeping noise.  In this world, for example, I’ve added a beeper to the corner of 1</a:t>
              </a:r>
              <a:r>
                <a:rPr lang="en-US" sz="2400" b="0" baseline="30000"/>
                <a:t>st</a:t>
              </a:r>
              <a:r>
                <a:rPr lang="en-US" sz="2400" b="0"/>
                <a:t> Street and 2</a:t>
              </a:r>
              <a:r>
                <a:rPr lang="en-US" sz="2400" b="0" baseline="30000"/>
                <a:t>nd</a:t>
              </a:r>
              <a:r>
                <a:rPr lang="en-US" sz="2400" b="0"/>
                <a:t> Avenue.</a:t>
              </a:r>
            </a:p>
          </p:txBody>
        </p:sp>
      </p:grpSp>
      <p:grpSp>
        <p:nvGrpSpPr>
          <p:cNvPr id="528430" name="Group 46"/>
          <p:cNvGrpSpPr>
            <a:grpSpLocks/>
          </p:cNvGrpSpPr>
          <p:nvPr/>
        </p:nvGrpSpPr>
        <p:grpSpPr bwMode="auto">
          <a:xfrm>
            <a:off x="0" y="1066800"/>
            <a:ext cx="9144000" cy="1905000"/>
            <a:chOff x="96" y="768"/>
            <a:chExt cx="5760" cy="1200"/>
          </a:xfrm>
        </p:grpSpPr>
        <p:sp>
          <p:nvSpPr>
            <p:cNvPr id="528431" name="Rectangle 47"/>
            <p:cNvSpPr>
              <a:spLocks noChangeArrowheads="1"/>
            </p:cNvSpPr>
            <p:nvPr/>
          </p:nvSpPr>
          <p:spPr bwMode="auto">
            <a:xfrm>
              <a:off x="96" y="768"/>
              <a:ext cx="5760" cy="1200"/>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528432" name="Rectangle 48"/>
            <p:cNvSpPr>
              <a:spLocks noChangeAspect="1" noChangeArrowheads="1"/>
            </p:cNvSpPr>
            <p:nvPr/>
          </p:nvSpPr>
          <p:spPr bwMode="auto">
            <a:xfrm>
              <a:off x="380" y="832"/>
              <a:ext cx="5136" cy="272"/>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Initially, Karel understands only four primitive commands:</a:t>
              </a:r>
            </a:p>
          </p:txBody>
        </p:sp>
      </p:grpSp>
      <p:grpSp>
        <p:nvGrpSpPr>
          <p:cNvPr id="528433" name="Group 49"/>
          <p:cNvGrpSpPr>
            <a:grpSpLocks/>
          </p:cNvGrpSpPr>
          <p:nvPr/>
        </p:nvGrpSpPr>
        <p:grpSpPr bwMode="auto">
          <a:xfrm>
            <a:off x="1143000" y="1524000"/>
            <a:ext cx="6858000" cy="396875"/>
            <a:chOff x="864" y="1096"/>
            <a:chExt cx="4320" cy="250"/>
          </a:xfrm>
        </p:grpSpPr>
        <p:sp>
          <p:nvSpPr>
            <p:cNvPr id="528434" name="Text Box 50"/>
            <p:cNvSpPr txBox="1">
              <a:spLocks noChangeArrowheads="1"/>
            </p:cNvSpPr>
            <p:nvPr/>
          </p:nvSpPr>
          <p:spPr bwMode="auto">
            <a:xfrm>
              <a:off x="864" y="1096"/>
              <a:ext cx="1392"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a:latin typeface="Courier New" pitchFamily="1" charset="0"/>
                </a:rPr>
                <a:t>move()</a:t>
              </a:r>
              <a:endParaRPr lang="en-US" sz="2400" b="0"/>
            </a:p>
          </p:txBody>
        </p:sp>
        <p:sp>
          <p:nvSpPr>
            <p:cNvPr id="528435" name="Text Box 51"/>
            <p:cNvSpPr txBox="1">
              <a:spLocks noChangeArrowheads="1"/>
            </p:cNvSpPr>
            <p:nvPr/>
          </p:nvSpPr>
          <p:spPr bwMode="auto">
            <a:xfrm>
              <a:off x="2208" y="1096"/>
              <a:ext cx="2976"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0"/>
                <a:t>Move forward one square</a:t>
              </a:r>
              <a:endParaRPr lang="en-US" sz="2400" b="0"/>
            </a:p>
          </p:txBody>
        </p:sp>
      </p:grpSp>
      <p:grpSp>
        <p:nvGrpSpPr>
          <p:cNvPr id="528436" name="Group 52"/>
          <p:cNvGrpSpPr>
            <a:grpSpLocks/>
          </p:cNvGrpSpPr>
          <p:nvPr/>
        </p:nvGrpSpPr>
        <p:grpSpPr bwMode="auto">
          <a:xfrm>
            <a:off x="1143000" y="1816100"/>
            <a:ext cx="6858000" cy="396875"/>
            <a:chOff x="864" y="1280"/>
            <a:chExt cx="4320" cy="250"/>
          </a:xfrm>
        </p:grpSpPr>
        <p:sp>
          <p:nvSpPr>
            <p:cNvPr id="528437" name="Text Box 53"/>
            <p:cNvSpPr txBox="1">
              <a:spLocks noChangeArrowheads="1"/>
            </p:cNvSpPr>
            <p:nvPr/>
          </p:nvSpPr>
          <p:spPr bwMode="auto">
            <a:xfrm>
              <a:off x="864" y="1280"/>
              <a:ext cx="1392"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a:latin typeface="Courier New" pitchFamily="1" charset="0"/>
                </a:rPr>
                <a:t>turnLeft()</a:t>
              </a:r>
              <a:endParaRPr lang="en-US" sz="2400" b="0"/>
            </a:p>
          </p:txBody>
        </p:sp>
        <p:sp>
          <p:nvSpPr>
            <p:cNvPr id="528438" name="Text Box 54"/>
            <p:cNvSpPr txBox="1">
              <a:spLocks noChangeArrowheads="1"/>
            </p:cNvSpPr>
            <p:nvPr/>
          </p:nvSpPr>
          <p:spPr bwMode="auto">
            <a:xfrm>
              <a:off x="2208" y="1280"/>
              <a:ext cx="2976"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0"/>
                <a:t>Turn 90 degrees to the left</a:t>
              </a:r>
              <a:endParaRPr lang="en-US" sz="2400" b="0"/>
            </a:p>
          </p:txBody>
        </p:sp>
      </p:grpSp>
      <p:grpSp>
        <p:nvGrpSpPr>
          <p:cNvPr id="528439" name="Group 55"/>
          <p:cNvGrpSpPr>
            <a:grpSpLocks/>
          </p:cNvGrpSpPr>
          <p:nvPr/>
        </p:nvGrpSpPr>
        <p:grpSpPr bwMode="auto">
          <a:xfrm>
            <a:off x="1143000" y="2108200"/>
            <a:ext cx="6858000" cy="396875"/>
            <a:chOff x="864" y="1464"/>
            <a:chExt cx="4320" cy="250"/>
          </a:xfrm>
        </p:grpSpPr>
        <p:sp>
          <p:nvSpPr>
            <p:cNvPr id="528440" name="Text Box 56"/>
            <p:cNvSpPr txBox="1">
              <a:spLocks noChangeArrowheads="1"/>
            </p:cNvSpPr>
            <p:nvPr/>
          </p:nvSpPr>
          <p:spPr bwMode="auto">
            <a:xfrm>
              <a:off x="864" y="1464"/>
              <a:ext cx="1392"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a:latin typeface="Courier New" pitchFamily="1" charset="0"/>
                </a:rPr>
                <a:t>pickBeeper()</a:t>
              </a:r>
              <a:endParaRPr lang="en-US" sz="2400" b="0"/>
            </a:p>
          </p:txBody>
        </p:sp>
        <p:sp>
          <p:nvSpPr>
            <p:cNvPr id="528441" name="Text Box 57"/>
            <p:cNvSpPr txBox="1">
              <a:spLocks noChangeArrowheads="1"/>
            </p:cNvSpPr>
            <p:nvPr/>
          </p:nvSpPr>
          <p:spPr bwMode="auto">
            <a:xfrm>
              <a:off x="2208" y="1464"/>
              <a:ext cx="2976"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0"/>
                <a:t>Pick up a beeper from the current square</a:t>
              </a:r>
              <a:endParaRPr lang="en-US" sz="2400" b="0"/>
            </a:p>
          </p:txBody>
        </p:sp>
      </p:grpSp>
      <p:grpSp>
        <p:nvGrpSpPr>
          <p:cNvPr id="528442" name="Group 58"/>
          <p:cNvGrpSpPr>
            <a:grpSpLocks/>
          </p:cNvGrpSpPr>
          <p:nvPr/>
        </p:nvGrpSpPr>
        <p:grpSpPr bwMode="auto">
          <a:xfrm>
            <a:off x="1143000" y="2400300"/>
            <a:ext cx="6858000" cy="396875"/>
            <a:chOff x="864" y="1648"/>
            <a:chExt cx="4320" cy="250"/>
          </a:xfrm>
        </p:grpSpPr>
        <p:sp>
          <p:nvSpPr>
            <p:cNvPr id="528443" name="Text Box 59"/>
            <p:cNvSpPr txBox="1">
              <a:spLocks noChangeArrowheads="1"/>
            </p:cNvSpPr>
            <p:nvPr/>
          </p:nvSpPr>
          <p:spPr bwMode="auto">
            <a:xfrm>
              <a:off x="864" y="1648"/>
              <a:ext cx="1392"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a:latin typeface="Courier New" pitchFamily="1" charset="0"/>
                </a:rPr>
                <a:t>putBeeper()</a:t>
              </a:r>
              <a:endParaRPr lang="en-US" sz="2400" b="0"/>
            </a:p>
          </p:txBody>
        </p:sp>
        <p:sp>
          <p:nvSpPr>
            <p:cNvPr id="528444" name="Text Box 60"/>
            <p:cNvSpPr txBox="1">
              <a:spLocks noChangeArrowheads="1"/>
            </p:cNvSpPr>
            <p:nvPr/>
          </p:nvSpPr>
          <p:spPr bwMode="auto">
            <a:xfrm>
              <a:off x="2208" y="1648"/>
              <a:ext cx="2976"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0"/>
                <a:t>Put down a beeper on the current square</a:t>
              </a:r>
              <a:endParaRPr lang="en-US" sz="2400" b="0"/>
            </a:p>
          </p:txBody>
        </p:sp>
      </p:grpSp>
      <p:sp>
        <p:nvSpPr>
          <p:cNvPr id="61" name="Pentagon 60"/>
          <p:cNvSpPr/>
          <p:nvPr/>
        </p:nvSpPr>
        <p:spPr bwMode="auto">
          <a:xfrm>
            <a:off x="2458960" y="5562600"/>
            <a:ext cx="457200" cy="457200"/>
          </a:xfrm>
          <a:prstGeom prst="homePlate">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1"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528417"/>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0"/>
                                  </p:stCondLst>
                                  <p:childTnLst>
                                    <p:set>
                                      <p:cBhvr>
                                        <p:cTn id="9" dur="1" fill="hold">
                                          <p:stCondLst>
                                            <p:cond delay="0"/>
                                          </p:stCondLst>
                                        </p:cTn>
                                        <p:tgtEl>
                                          <p:spTgt spid="528388"/>
                                        </p:tgtEl>
                                        <p:attrNameLst>
                                          <p:attrName>style.visibility</p:attrName>
                                        </p:attrNameLst>
                                      </p:cBhvr>
                                      <p:to>
                                        <p:strVal val="visible"/>
                                      </p:to>
                                    </p:set>
                                  </p:childTnLst>
                                </p:cTn>
                              </p:par>
                            </p:childTnLst>
                          </p:cTn>
                        </p:par>
                        <p:par>
                          <p:cTn id="10" fill="hold">
                            <p:stCondLst>
                              <p:cond delay="500"/>
                            </p:stCondLst>
                            <p:childTnLst>
                              <p:par>
                                <p:cTn id="11" presetID="1" presetClass="entr" presetSubtype="0" fill="hold" nodeType="afterEffect">
                                  <p:stCondLst>
                                    <p:cond delay="0"/>
                                  </p:stCondLst>
                                  <p:childTnLst>
                                    <p:set>
                                      <p:cBhvr>
                                        <p:cTn id="12" dur="1" fill="hold">
                                          <p:stCondLst>
                                            <p:cond delay="0"/>
                                          </p:stCondLst>
                                        </p:cTn>
                                        <p:tgtEl>
                                          <p:spTgt spid="52839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499"/>
                                          </p:stCondLst>
                                        </p:cTn>
                                        <p:tgtEl>
                                          <p:spTgt spid="528424"/>
                                        </p:tgtEl>
                                        <p:attrNameLst>
                                          <p:attrName>style.visibility</p:attrName>
                                        </p:attrNameLst>
                                      </p:cBhvr>
                                      <p:to>
                                        <p:strVal val="visible"/>
                                      </p:to>
                                    </p:set>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528389"/>
                                        </p:tgtEl>
                                        <p:attrNameLst>
                                          <p:attrName>style.visibility</p:attrName>
                                        </p:attrNameLst>
                                      </p:cBhvr>
                                      <p:to>
                                        <p:strVal val="visible"/>
                                      </p:to>
                                    </p:set>
                                    <p:animEffect transition="in" filter="fade">
                                      <p:cBhvr>
                                        <p:cTn id="20" dur="1000"/>
                                        <p:tgtEl>
                                          <p:spTgt spid="528389"/>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499"/>
                                          </p:stCondLst>
                                        </p:cTn>
                                        <p:tgtEl>
                                          <p:spTgt spid="528427"/>
                                        </p:tgtEl>
                                        <p:attrNameLst>
                                          <p:attrName>style.visibility</p:attrName>
                                        </p:attrNameLst>
                                      </p:cBhvr>
                                      <p:to>
                                        <p:strVal val="visible"/>
                                      </p:to>
                                    </p:set>
                                  </p:childTnLst>
                                </p:cTn>
                              </p:par>
                            </p:childTnLst>
                          </p:cTn>
                        </p:par>
                        <p:par>
                          <p:cTn id="25" fill="hold">
                            <p:stCondLst>
                              <p:cond delay="500"/>
                            </p:stCondLst>
                            <p:childTnLst>
                              <p:par>
                                <p:cTn id="26" presetID="10" presetClass="entr" presetSubtype="0" fill="hold" nodeType="afterEffect">
                                  <p:stCondLst>
                                    <p:cond delay="0"/>
                                  </p:stCondLst>
                                  <p:childTnLst>
                                    <p:set>
                                      <p:cBhvr>
                                        <p:cTn id="27" dur="1" fill="hold">
                                          <p:stCondLst>
                                            <p:cond delay="0"/>
                                          </p:stCondLst>
                                        </p:cTn>
                                        <p:tgtEl>
                                          <p:spTgt spid="528423"/>
                                        </p:tgtEl>
                                        <p:attrNameLst>
                                          <p:attrName>style.visibility</p:attrName>
                                        </p:attrNameLst>
                                      </p:cBhvr>
                                      <p:to>
                                        <p:strVal val="visible"/>
                                      </p:to>
                                    </p:set>
                                    <p:animEffect transition="in" filter="fade">
                                      <p:cBhvr>
                                        <p:cTn id="28" dur="1000"/>
                                        <p:tgtEl>
                                          <p:spTgt spid="528423"/>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499"/>
                                          </p:stCondLst>
                                        </p:cTn>
                                        <p:tgtEl>
                                          <p:spTgt spid="528430"/>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499"/>
                                          </p:stCondLst>
                                        </p:cTn>
                                        <p:tgtEl>
                                          <p:spTgt spid="52843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499"/>
                                          </p:stCondLst>
                                        </p:cTn>
                                        <p:tgtEl>
                                          <p:spTgt spid="52843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499"/>
                                          </p:stCondLst>
                                        </p:cTn>
                                        <p:tgtEl>
                                          <p:spTgt spid="52843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499"/>
                                          </p:stCondLst>
                                        </p:cTn>
                                        <p:tgtEl>
                                          <p:spTgt spid="5284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8388" grpId="0" animBg="1"/>
    </p:bld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30434"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Your First Challenge</a:t>
            </a:r>
            <a:endParaRPr lang="en-US" sz="3600">
              <a:solidFill>
                <a:srgbClr val="FF0000"/>
              </a:solidFill>
            </a:endParaRPr>
          </a:p>
        </p:txBody>
      </p:sp>
      <p:sp>
        <p:nvSpPr>
          <p:cNvPr id="530435" name="Rectangle 3"/>
          <p:cNvSpPr>
            <a:spLocks noGrp="1" noChangeAspect="1" noChangeArrowheads="1"/>
          </p:cNvSpPr>
          <p:nvPr>
            <p:ph type="body" idx="1"/>
          </p:nvPr>
        </p:nvSpPr>
        <p:spPr>
          <a:xfrm>
            <a:off x="450850" y="1168400"/>
            <a:ext cx="8153400" cy="1422400"/>
          </a:xfrm>
          <a:noFill/>
          <a:ln/>
        </p:spPr>
        <p:txBody>
          <a:bodyPr/>
          <a:lstStyle/>
          <a:p>
            <a:pPr algn="just">
              <a:lnSpc>
                <a:spcPct val="85000"/>
              </a:lnSpc>
              <a:spcBef>
                <a:spcPct val="0"/>
              </a:spcBef>
              <a:spcAft>
                <a:spcPct val="50000"/>
              </a:spcAft>
            </a:pPr>
            <a:r>
              <a:rPr lang="en-US" sz="2400"/>
              <a:t>How would you program Karel to pick up the beeper and transport it to the top of the ledge?  Karel should drop the beeper at the corner of 2</a:t>
            </a:r>
            <a:r>
              <a:rPr lang="en-US" sz="2000" baseline="30000"/>
              <a:t>nd</a:t>
            </a:r>
            <a:r>
              <a:rPr lang="en-US" sz="2000"/>
              <a:t> </a:t>
            </a:r>
            <a:r>
              <a:rPr lang="en-US" sz="2400"/>
              <a:t>Street</a:t>
            </a:r>
            <a:r>
              <a:rPr lang="en-US" sz="2000"/>
              <a:t> </a:t>
            </a:r>
            <a:r>
              <a:rPr lang="en-US" sz="2400"/>
              <a:t>and</a:t>
            </a:r>
            <a:r>
              <a:rPr lang="en-US" sz="2000"/>
              <a:t> </a:t>
            </a:r>
            <a:r>
              <a:rPr lang="en-US" sz="2400"/>
              <a:t>4</a:t>
            </a:r>
            <a:r>
              <a:rPr lang="en-US" sz="2000" baseline="30000"/>
              <a:t>th</a:t>
            </a:r>
            <a:r>
              <a:rPr lang="en-US" sz="2000"/>
              <a:t> </a:t>
            </a:r>
            <a:r>
              <a:rPr lang="en-US" sz="2400"/>
              <a:t>Avenue and then continue one more corner to the east, ending up on 5</a:t>
            </a:r>
            <a:r>
              <a:rPr lang="en-US" sz="2000" baseline="30000"/>
              <a:t>th</a:t>
            </a:r>
            <a:r>
              <a:rPr lang="en-US" sz="2000"/>
              <a:t> </a:t>
            </a:r>
            <a:r>
              <a:rPr lang="en-US" sz="2400"/>
              <a:t>Avenue.</a:t>
            </a:r>
          </a:p>
        </p:txBody>
      </p:sp>
      <p:sp>
        <p:nvSpPr>
          <p:cNvPr id="530436" name="Rectangle 4"/>
          <p:cNvSpPr>
            <a:spLocks noChangeArrowheads="1"/>
          </p:cNvSpPr>
          <p:nvPr/>
        </p:nvSpPr>
        <p:spPr bwMode="auto">
          <a:xfrm>
            <a:off x="2128838" y="3351213"/>
            <a:ext cx="4897437" cy="2922587"/>
          </a:xfrm>
          <a:prstGeom prst="rect">
            <a:avLst/>
          </a:prstGeom>
          <a:solidFill>
            <a:srgbClr val="FFFFFF"/>
          </a:solidFill>
          <a:ln w="19050">
            <a:solidFill>
              <a:schemeClr val="tx1"/>
            </a:solidFill>
            <a:miter lim="800000"/>
            <a:headEnd/>
            <a:tailEnd/>
          </a:ln>
          <a:effectLst/>
        </p:spPr>
        <p:txBody>
          <a:bodyPr wrap="none" anchor="ctr">
            <a:prstTxWarp prst="textNoShape">
              <a:avLst/>
            </a:prstTxWarp>
          </a:bodyPr>
          <a:lstStyle/>
          <a:p>
            <a:endParaRPr lang="en-US"/>
          </a:p>
        </p:txBody>
      </p:sp>
      <p:grpSp>
        <p:nvGrpSpPr>
          <p:cNvPr id="530437" name="Group 5"/>
          <p:cNvGrpSpPr>
            <a:grpSpLocks/>
          </p:cNvGrpSpPr>
          <p:nvPr/>
        </p:nvGrpSpPr>
        <p:grpSpPr bwMode="auto">
          <a:xfrm>
            <a:off x="5054600" y="5295900"/>
            <a:ext cx="1981200" cy="990600"/>
            <a:chOff x="3184" y="3336"/>
            <a:chExt cx="1248" cy="624"/>
          </a:xfrm>
        </p:grpSpPr>
        <p:sp>
          <p:nvSpPr>
            <p:cNvPr id="530438" name="Line 6"/>
            <p:cNvSpPr>
              <a:spLocks noChangeShapeType="1"/>
            </p:cNvSpPr>
            <p:nvPr/>
          </p:nvSpPr>
          <p:spPr bwMode="auto">
            <a:xfrm rot="-5400000">
              <a:off x="2879" y="3648"/>
              <a:ext cx="624" cy="0"/>
            </a:xfrm>
            <a:prstGeom prst="line">
              <a:avLst/>
            </a:prstGeom>
            <a:noFill/>
            <a:ln w="19050">
              <a:solidFill>
                <a:schemeClr val="tx1"/>
              </a:solidFill>
              <a:round/>
              <a:headEnd/>
              <a:tailEnd/>
            </a:ln>
            <a:effectLst/>
          </p:spPr>
          <p:txBody>
            <a:bodyPr wrap="none" anchor="ctr">
              <a:prstTxWarp prst="textNoShape">
                <a:avLst/>
              </a:prstTxWarp>
            </a:bodyPr>
            <a:lstStyle/>
            <a:p>
              <a:endParaRPr lang="en-US"/>
            </a:p>
          </p:txBody>
        </p:sp>
        <p:sp>
          <p:nvSpPr>
            <p:cNvPr id="530439" name="Line 7"/>
            <p:cNvSpPr>
              <a:spLocks noChangeShapeType="1"/>
            </p:cNvSpPr>
            <p:nvPr/>
          </p:nvSpPr>
          <p:spPr bwMode="auto">
            <a:xfrm>
              <a:off x="3184" y="3344"/>
              <a:ext cx="631" cy="0"/>
            </a:xfrm>
            <a:prstGeom prst="line">
              <a:avLst/>
            </a:prstGeom>
            <a:noFill/>
            <a:ln w="19050">
              <a:solidFill>
                <a:schemeClr val="tx1"/>
              </a:solidFill>
              <a:round/>
              <a:headEnd/>
              <a:tailEnd/>
            </a:ln>
            <a:effectLst/>
          </p:spPr>
          <p:txBody>
            <a:bodyPr wrap="none" anchor="ctr">
              <a:prstTxWarp prst="textNoShape">
                <a:avLst/>
              </a:prstTxWarp>
            </a:bodyPr>
            <a:lstStyle/>
            <a:p>
              <a:endParaRPr lang="en-US"/>
            </a:p>
          </p:txBody>
        </p:sp>
        <p:sp>
          <p:nvSpPr>
            <p:cNvPr id="530440" name="Line 8"/>
            <p:cNvSpPr>
              <a:spLocks noChangeShapeType="1"/>
            </p:cNvSpPr>
            <p:nvPr/>
          </p:nvSpPr>
          <p:spPr bwMode="auto">
            <a:xfrm>
              <a:off x="3801" y="3344"/>
              <a:ext cx="631" cy="0"/>
            </a:xfrm>
            <a:prstGeom prst="line">
              <a:avLst/>
            </a:prstGeom>
            <a:noFill/>
            <a:ln w="19050">
              <a:solidFill>
                <a:schemeClr val="tx1"/>
              </a:solidFill>
              <a:round/>
              <a:headEnd/>
              <a:tailEnd/>
            </a:ln>
            <a:effectLst/>
          </p:spPr>
          <p:txBody>
            <a:bodyPr wrap="none" anchor="ctr">
              <a:prstTxWarp prst="textNoShape">
                <a:avLst/>
              </a:prstTxWarp>
            </a:bodyPr>
            <a:lstStyle/>
            <a:p>
              <a:endParaRPr lang="en-US"/>
            </a:p>
          </p:txBody>
        </p:sp>
      </p:grpSp>
      <p:grpSp>
        <p:nvGrpSpPr>
          <p:cNvPr id="530441" name="Group 9"/>
          <p:cNvGrpSpPr>
            <a:grpSpLocks/>
          </p:cNvGrpSpPr>
          <p:nvPr/>
        </p:nvGrpSpPr>
        <p:grpSpPr bwMode="auto">
          <a:xfrm>
            <a:off x="1816100" y="3657600"/>
            <a:ext cx="5199063" cy="2971800"/>
            <a:chOff x="1144" y="2304"/>
            <a:chExt cx="3275" cy="1872"/>
          </a:xfrm>
        </p:grpSpPr>
        <p:sp>
          <p:nvSpPr>
            <p:cNvPr id="530442" name="Text Box 10"/>
            <p:cNvSpPr txBox="1">
              <a:spLocks noChangeArrowheads="1"/>
            </p:cNvSpPr>
            <p:nvPr/>
          </p:nvSpPr>
          <p:spPr bwMode="auto">
            <a:xfrm>
              <a:off x="1533" y="3540"/>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30443" name="Text Box 11"/>
            <p:cNvSpPr txBox="1">
              <a:spLocks noChangeArrowheads="1"/>
            </p:cNvSpPr>
            <p:nvPr/>
          </p:nvSpPr>
          <p:spPr bwMode="auto">
            <a:xfrm>
              <a:off x="2149" y="3540"/>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30444" name="Text Box 12"/>
            <p:cNvSpPr txBox="1">
              <a:spLocks noChangeArrowheads="1"/>
            </p:cNvSpPr>
            <p:nvPr/>
          </p:nvSpPr>
          <p:spPr bwMode="auto">
            <a:xfrm>
              <a:off x="2765" y="3540"/>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30445" name="Text Box 13"/>
            <p:cNvSpPr txBox="1">
              <a:spLocks noChangeArrowheads="1"/>
            </p:cNvSpPr>
            <p:nvPr/>
          </p:nvSpPr>
          <p:spPr bwMode="auto">
            <a:xfrm>
              <a:off x="3381" y="3540"/>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30446" name="Text Box 14"/>
            <p:cNvSpPr txBox="1">
              <a:spLocks noChangeArrowheads="1"/>
            </p:cNvSpPr>
            <p:nvPr/>
          </p:nvSpPr>
          <p:spPr bwMode="auto">
            <a:xfrm>
              <a:off x="3997" y="3540"/>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30447" name="Text Box 15"/>
            <p:cNvSpPr txBox="1">
              <a:spLocks noChangeArrowheads="1"/>
            </p:cNvSpPr>
            <p:nvPr/>
          </p:nvSpPr>
          <p:spPr bwMode="auto">
            <a:xfrm>
              <a:off x="1533" y="2924"/>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30448" name="Text Box 16"/>
            <p:cNvSpPr txBox="1">
              <a:spLocks noChangeArrowheads="1"/>
            </p:cNvSpPr>
            <p:nvPr/>
          </p:nvSpPr>
          <p:spPr bwMode="auto">
            <a:xfrm>
              <a:off x="2149" y="2924"/>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30449" name="Text Box 17"/>
            <p:cNvSpPr txBox="1">
              <a:spLocks noChangeArrowheads="1"/>
            </p:cNvSpPr>
            <p:nvPr/>
          </p:nvSpPr>
          <p:spPr bwMode="auto">
            <a:xfrm>
              <a:off x="2765" y="2924"/>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30450" name="Text Box 18"/>
            <p:cNvSpPr txBox="1">
              <a:spLocks noChangeArrowheads="1"/>
            </p:cNvSpPr>
            <p:nvPr/>
          </p:nvSpPr>
          <p:spPr bwMode="auto">
            <a:xfrm>
              <a:off x="3381" y="2924"/>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30451" name="Text Box 19"/>
            <p:cNvSpPr txBox="1">
              <a:spLocks noChangeArrowheads="1"/>
            </p:cNvSpPr>
            <p:nvPr/>
          </p:nvSpPr>
          <p:spPr bwMode="auto">
            <a:xfrm>
              <a:off x="3997" y="2924"/>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30452" name="Text Box 20"/>
            <p:cNvSpPr txBox="1">
              <a:spLocks noChangeArrowheads="1"/>
            </p:cNvSpPr>
            <p:nvPr/>
          </p:nvSpPr>
          <p:spPr bwMode="auto">
            <a:xfrm>
              <a:off x="1533" y="2308"/>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30453" name="Text Box 21"/>
            <p:cNvSpPr txBox="1">
              <a:spLocks noChangeArrowheads="1"/>
            </p:cNvSpPr>
            <p:nvPr/>
          </p:nvSpPr>
          <p:spPr bwMode="auto">
            <a:xfrm>
              <a:off x="2149" y="2308"/>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30454" name="Text Box 22"/>
            <p:cNvSpPr txBox="1">
              <a:spLocks noChangeArrowheads="1"/>
            </p:cNvSpPr>
            <p:nvPr/>
          </p:nvSpPr>
          <p:spPr bwMode="auto">
            <a:xfrm>
              <a:off x="2765" y="2308"/>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30455" name="Text Box 23"/>
            <p:cNvSpPr txBox="1">
              <a:spLocks noChangeArrowheads="1"/>
            </p:cNvSpPr>
            <p:nvPr/>
          </p:nvSpPr>
          <p:spPr bwMode="auto">
            <a:xfrm>
              <a:off x="3381" y="2308"/>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30456" name="Text Box 24"/>
            <p:cNvSpPr txBox="1">
              <a:spLocks noChangeArrowheads="1"/>
            </p:cNvSpPr>
            <p:nvPr/>
          </p:nvSpPr>
          <p:spPr bwMode="auto">
            <a:xfrm>
              <a:off x="3997" y="2308"/>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30457" name="Text Box 25"/>
            <p:cNvSpPr txBox="1">
              <a:spLocks noChangeArrowheads="1"/>
            </p:cNvSpPr>
            <p:nvPr/>
          </p:nvSpPr>
          <p:spPr bwMode="auto">
            <a:xfrm>
              <a:off x="1144" y="3544"/>
              <a:ext cx="192" cy="212"/>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600" b="0"/>
                <a:t>1</a:t>
              </a:r>
              <a:endParaRPr lang="en-US" b="0"/>
            </a:p>
          </p:txBody>
        </p:sp>
        <p:sp>
          <p:nvSpPr>
            <p:cNvPr id="530458" name="Text Box 26"/>
            <p:cNvSpPr txBox="1">
              <a:spLocks noChangeArrowheads="1"/>
            </p:cNvSpPr>
            <p:nvPr/>
          </p:nvSpPr>
          <p:spPr bwMode="auto">
            <a:xfrm>
              <a:off x="1144" y="2928"/>
              <a:ext cx="192" cy="212"/>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600" b="0"/>
                <a:t>2</a:t>
              </a:r>
              <a:endParaRPr lang="en-US" b="0"/>
            </a:p>
          </p:txBody>
        </p:sp>
        <p:sp>
          <p:nvSpPr>
            <p:cNvPr id="530459" name="Text Box 27"/>
            <p:cNvSpPr txBox="1">
              <a:spLocks noChangeArrowheads="1"/>
            </p:cNvSpPr>
            <p:nvPr/>
          </p:nvSpPr>
          <p:spPr bwMode="auto">
            <a:xfrm>
              <a:off x="1144" y="2304"/>
              <a:ext cx="192" cy="212"/>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600" b="0"/>
                <a:t>3</a:t>
              </a:r>
              <a:endParaRPr lang="en-US" b="0"/>
            </a:p>
          </p:txBody>
        </p:sp>
        <p:sp>
          <p:nvSpPr>
            <p:cNvPr id="530460" name="Text Box 28"/>
            <p:cNvSpPr txBox="1">
              <a:spLocks noChangeArrowheads="1"/>
            </p:cNvSpPr>
            <p:nvPr/>
          </p:nvSpPr>
          <p:spPr bwMode="auto">
            <a:xfrm>
              <a:off x="1344" y="3948"/>
              <a:ext cx="615"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1</a:t>
              </a:r>
              <a:endParaRPr lang="en-US" b="0"/>
            </a:p>
          </p:txBody>
        </p:sp>
        <p:sp>
          <p:nvSpPr>
            <p:cNvPr id="530461" name="Text Box 29"/>
            <p:cNvSpPr txBox="1">
              <a:spLocks noChangeArrowheads="1"/>
            </p:cNvSpPr>
            <p:nvPr/>
          </p:nvSpPr>
          <p:spPr bwMode="auto">
            <a:xfrm>
              <a:off x="1953" y="3952"/>
              <a:ext cx="615"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2</a:t>
              </a:r>
              <a:endParaRPr lang="en-US" b="0"/>
            </a:p>
          </p:txBody>
        </p:sp>
        <p:sp>
          <p:nvSpPr>
            <p:cNvPr id="530462" name="Text Box 30"/>
            <p:cNvSpPr txBox="1">
              <a:spLocks noChangeArrowheads="1"/>
            </p:cNvSpPr>
            <p:nvPr/>
          </p:nvSpPr>
          <p:spPr bwMode="auto">
            <a:xfrm>
              <a:off x="2570" y="3956"/>
              <a:ext cx="615"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3</a:t>
              </a:r>
              <a:endParaRPr lang="en-US" b="0"/>
            </a:p>
          </p:txBody>
        </p:sp>
        <p:sp>
          <p:nvSpPr>
            <p:cNvPr id="530463" name="Text Box 31"/>
            <p:cNvSpPr txBox="1">
              <a:spLocks noChangeArrowheads="1"/>
            </p:cNvSpPr>
            <p:nvPr/>
          </p:nvSpPr>
          <p:spPr bwMode="auto">
            <a:xfrm>
              <a:off x="3187" y="3960"/>
              <a:ext cx="615"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4</a:t>
              </a:r>
              <a:endParaRPr lang="en-US" b="0"/>
            </a:p>
          </p:txBody>
        </p:sp>
        <p:sp>
          <p:nvSpPr>
            <p:cNvPr id="530464" name="Text Box 32"/>
            <p:cNvSpPr txBox="1">
              <a:spLocks noChangeArrowheads="1"/>
            </p:cNvSpPr>
            <p:nvPr/>
          </p:nvSpPr>
          <p:spPr bwMode="auto">
            <a:xfrm>
              <a:off x="3804" y="3964"/>
              <a:ext cx="615"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5</a:t>
              </a:r>
              <a:endParaRPr lang="en-US" b="0"/>
            </a:p>
          </p:txBody>
        </p:sp>
      </p:grpSp>
      <p:pic>
        <p:nvPicPr>
          <p:cNvPr id="530468" name="Picture 36" descr="Beeper"/>
          <p:cNvPicPr>
            <a:picLocks noChangeAspect="1" noChangeArrowheads="1"/>
          </p:cNvPicPr>
          <p:nvPr/>
        </p:nvPicPr>
        <p:blipFill>
          <a:blip r:embed="rId3"/>
          <a:srcRect/>
          <a:stretch>
            <a:fillRect/>
          </a:stretch>
        </p:blipFill>
        <p:spPr bwMode="auto">
          <a:xfrm>
            <a:off x="3302000" y="5499100"/>
            <a:ext cx="603250" cy="609600"/>
          </a:xfrm>
          <a:prstGeom prst="rect">
            <a:avLst/>
          </a:prstGeom>
          <a:noFill/>
        </p:spPr>
      </p:pic>
      <p:pic>
        <p:nvPicPr>
          <p:cNvPr id="530472" name="Picture 40" descr="Beeper"/>
          <p:cNvPicPr>
            <a:picLocks noChangeAspect="1" noChangeArrowheads="1"/>
          </p:cNvPicPr>
          <p:nvPr/>
        </p:nvPicPr>
        <p:blipFill>
          <a:blip r:embed="rId3"/>
          <a:srcRect/>
          <a:stretch>
            <a:fillRect/>
          </a:stretch>
        </p:blipFill>
        <p:spPr bwMode="auto">
          <a:xfrm>
            <a:off x="5264150" y="4508500"/>
            <a:ext cx="603250" cy="609600"/>
          </a:xfrm>
          <a:prstGeom prst="rect">
            <a:avLst/>
          </a:prstGeom>
          <a:noFill/>
        </p:spPr>
      </p:pic>
      <p:sp>
        <p:nvSpPr>
          <p:cNvPr id="41" name="Pentagon 40"/>
          <p:cNvSpPr/>
          <p:nvPr/>
        </p:nvSpPr>
        <p:spPr bwMode="auto">
          <a:xfrm>
            <a:off x="2458960" y="5562600"/>
            <a:ext cx="457200" cy="457200"/>
          </a:xfrm>
          <a:prstGeom prst="homePlate">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1" charset="0"/>
            </a:endParaRPr>
          </a:p>
        </p:txBody>
      </p:sp>
      <p:sp>
        <p:nvSpPr>
          <p:cNvPr id="42" name="Pentagon 41"/>
          <p:cNvSpPr/>
          <p:nvPr/>
        </p:nvSpPr>
        <p:spPr bwMode="auto">
          <a:xfrm>
            <a:off x="6364515" y="4611915"/>
            <a:ext cx="457200" cy="457200"/>
          </a:xfrm>
          <a:prstGeom prst="homePlate">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1"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41"/>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530468"/>
                                        </p:tgtEl>
                                        <p:attrNameLst>
                                          <p:attrName>style.visibility</p:attrName>
                                        </p:attrNameLst>
                                      </p:cBhvr>
                                      <p:to>
                                        <p:strVal val="hidden"/>
                                      </p:to>
                                    </p:set>
                                  </p:childTnLst>
                                </p:cTn>
                              </p:par>
                            </p:childTnLst>
                          </p:cTn>
                        </p:par>
                        <p:par>
                          <p:cTn id="9" fill="hold">
                            <p:stCondLst>
                              <p:cond delay="0"/>
                            </p:stCondLst>
                            <p:childTnLst>
                              <p:par>
                                <p:cTn id="10" presetID="1" presetClass="entr" presetSubtype="0" fill="hold" grpId="0" nodeType="afterEffect">
                                  <p:stCondLst>
                                    <p:cond delay="0"/>
                                  </p:stCondLst>
                                  <p:childTnLst>
                                    <p:set>
                                      <p:cBhvr>
                                        <p:cTn id="11" dur="1" fill="hold">
                                          <p:stCondLst>
                                            <p:cond delay="0"/>
                                          </p:stCondLst>
                                        </p:cTn>
                                        <p:tgtEl>
                                          <p:spTgt spid="42"/>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5304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7635" name="Rectangle 3"/>
          <p:cNvSpPr>
            <a:spLocks noGrp="1" noChangeArrowheads="1"/>
          </p:cNvSpPr>
          <p:nvPr>
            <p:ph type="title"/>
          </p:nvPr>
        </p:nvSpPr>
        <p:spPr>
          <a:xfrm>
            <a:off x="0" y="2667000"/>
            <a:ext cx="9144000" cy="1143000"/>
          </a:xfrm>
          <a:noFill/>
          <a:ln/>
        </p:spPr>
        <p:txBody>
          <a:bodyPr/>
          <a:lstStyle/>
          <a:p>
            <a:r>
              <a:rPr lang="en-US" sz="3600">
                <a:solidFill>
                  <a:srgbClr val="FF0000"/>
                </a:solidFill>
              </a:rPr>
              <a:t>The End</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pitchFamily="1"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11949</TotalTime>
  <Words>1703</Words>
  <Application>Microsoft Macintosh PowerPoint</Application>
  <PresentationFormat>On-screen Show (4:3)</PresentationFormat>
  <Paragraphs>321</Paragraphs>
  <Slides>24</Slides>
  <Notes>24</Notes>
  <HiddenSlides>0</HiddenSlides>
  <MMClips>0</MMClips>
  <ScaleCrop>false</ScaleCrop>
  <HeadingPairs>
    <vt:vector size="4" baseType="variant">
      <vt:variant>
        <vt:lpstr>Design Template</vt:lpstr>
      </vt:variant>
      <vt:variant>
        <vt:i4>1</vt:i4>
      </vt:variant>
      <vt:variant>
        <vt:lpstr>Slide Titles</vt:lpstr>
      </vt:variant>
      <vt:variant>
        <vt:i4>24</vt:i4>
      </vt:variant>
    </vt:vector>
  </HeadingPairs>
  <TitlesOfParts>
    <vt:vector size="25" baseType="lpstr">
      <vt:lpstr>Blank Presentation</vt:lpstr>
      <vt:lpstr>Introduction to CS 106J</vt:lpstr>
      <vt:lpstr>Course Description</vt:lpstr>
      <vt:lpstr>Why JavaScript?</vt:lpstr>
      <vt:lpstr>JavaScript is the Most Popular Language</vt:lpstr>
      <vt:lpstr>Why Study Computer Science?</vt:lpstr>
      <vt:lpstr>Everyone Needs Some Programming</vt:lpstr>
      <vt:lpstr>CS 106J Course Staff</vt:lpstr>
      <vt:lpstr>Syllabus—Week 1</vt:lpstr>
      <vt:lpstr>Syllabus—Week 2</vt:lpstr>
      <vt:lpstr>Syllabus—Week 3</vt:lpstr>
      <vt:lpstr>Syllabus—Week 4</vt:lpstr>
      <vt:lpstr>Syllabus—Week 5</vt:lpstr>
      <vt:lpstr>Syllabus—Week 6</vt:lpstr>
      <vt:lpstr>Syllabus—Week 7</vt:lpstr>
      <vt:lpstr>Syllabus—Week 8</vt:lpstr>
      <vt:lpstr>Syllabus—Week 9</vt:lpstr>
      <vt:lpstr>Dead Week and Beyond</vt:lpstr>
      <vt:lpstr>Assignments in CS 106J</vt:lpstr>
      <vt:lpstr>The CS 106J Grading Scale</vt:lpstr>
      <vt:lpstr>Contests</vt:lpstr>
      <vt:lpstr>Honor Code Rules</vt:lpstr>
      <vt:lpstr>Meet Karel the Robot</vt:lpstr>
      <vt:lpstr>Your First Challenge</vt:lpstr>
      <vt:lpstr>The End</vt:lpstr>
    </vt:vector>
  </TitlesOfParts>
  <Company>Stanford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3—Expressions</dc:title>
  <cp:lastModifiedBy>Eric Roberts</cp:lastModifiedBy>
  <cp:revision>65</cp:revision>
  <dcterms:created xsi:type="dcterms:W3CDTF">2017-04-03T00:09:11Z</dcterms:created>
  <dcterms:modified xsi:type="dcterms:W3CDTF">2017-04-03T02:08:13Z</dcterms:modified>
</cp:coreProperties>
</file>