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2.xml" ContentType="application/vnd.openxmlformats-officedocument.presentationml.notesSlide+xml"/>
  <Override PartName="/ppt/slideMasters/slideMaster2.xml" ContentType="application/vnd.openxmlformats-officedocument.presentationml.slideMaster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  <p:sldMasterId id="2147483660" r:id="rId2"/>
  </p:sldMasterIdLst>
  <p:notesMasterIdLst>
    <p:notesMasterId r:id="rId22"/>
  </p:notesMasterIdLst>
  <p:sldIdLst>
    <p:sldId id="441" r:id="rId3"/>
    <p:sldId id="442" r:id="rId4"/>
    <p:sldId id="448" r:id="rId5"/>
    <p:sldId id="470" r:id="rId6"/>
    <p:sldId id="480" r:id="rId7"/>
    <p:sldId id="481" r:id="rId8"/>
    <p:sldId id="482" r:id="rId9"/>
    <p:sldId id="483" r:id="rId10"/>
    <p:sldId id="484" r:id="rId11"/>
    <p:sldId id="476" r:id="rId12"/>
    <p:sldId id="485" r:id="rId13"/>
    <p:sldId id="458" r:id="rId14"/>
    <p:sldId id="486" r:id="rId15"/>
    <p:sldId id="477" r:id="rId16"/>
    <p:sldId id="455" r:id="rId17"/>
    <p:sldId id="487" r:id="rId18"/>
    <p:sldId id="492" r:id="rId19"/>
    <p:sldId id="491" r:id="rId20"/>
    <p:sldId id="369" r:id="rId21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FFCCCC"/>
    <a:srgbClr val="FF0000"/>
    <a:srgbClr val="009900"/>
    <a:srgbClr val="66FF66"/>
    <a:srgbClr val="969696"/>
    <a:srgbClr val="FFFF66"/>
    <a:srgbClr val="0000FF"/>
    <a:srgbClr val="CCCCCC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preferSingleView="1">
    <p:restoredLeft sz="32787"/>
    <p:restoredTop sz="90929"/>
  </p:normalViewPr>
  <p:slideViewPr>
    <p:cSldViewPr showGuides="1">
      <p:cViewPr>
        <p:scale>
          <a:sx n="105" d="100"/>
          <a:sy n="105" d="100"/>
        </p:scale>
        <p:origin x="-568" y="-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F89100A4-8709-D241-AB38-40D974D8A8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24255-4E58-DE4C-839F-4BF34BEB22AB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8E2E4E-D590-1842-90FE-611B8DCC8C69}" type="slidenum">
              <a:rPr lang="en-US"/>
              <a:pPr/>
              <a:t>2</a:t>
            </a:fld>
            <a:endParaRPr lang="en-US"/>
          </a:p>
        </p:txBody>
      </p:sp>
      <p:sp>
        <p:nvSpPr>
          <p:cNvPr id="461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59143-2DF8-8C46-A554-83B39AAE7FF8}" type="slidenum">
              <a:rPr lang="en-US"/>
              <a:pPr/>
              <a:t>3</a:t>
            </a:fld>
            <a:endParaRPr lang="en-US"/>
          </a:p>
        </p:txBody>
      </p:sp>
      <p:sp>
        <p:nvSpPr>
          <p:cNvPr id="4843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D2161-A314-DC46-8AED-1490DDFB078E}" type="slidenum">
              <a:rPr lang="en-US"/>
              <a:pPr/>
              <a:t>4</a:t>
            </a:fld>
            <a:endParaRPr lang="en-US"/>
          </a:p>
        </p:txBody>
      </p:sp>
      <p:sp>
        <p:nvSpPr>
          <p:cNvPr id="564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6F1C97-3080-8E40-BF1E-2B0251ADBDCE}" type="slidenum">
              <a:rPr lang="en-US"/>
              <a:pPr/>
              <a:t>5</a:t>
            </a:fld>
            <a:endParaRPr lang="en-US"/>
          </a:p>
        </p:txBody>
      </p:sp>
      <p:sp>
        <p:nvSpPr>
          <p:cNvPr id="5867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A8399D-6885-5E4F-9792-9079F55236CD}" type="slidenum">
              <a:rPr lang="en-US"/>
              <a:pPr/>
              <a:t>6</a:t>
            </a:fld>
            <a:endParaRPr lang="en-US"/>
          </a:p>
        </p:txBody>
      </p:sp>
      <p:sp>
        <p:nvSpPr>
          <p:cNvPr id="588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C7724E-C1E0-1B4B-BBCA-080EFC557D36}" type="slidenum">
              <a:rPr lang="en-US"/>
              <a:pPr/>
              <a:t>7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D4E2A-EEB6-1D4A-8E56-383653C723BF}" type="slidenum">
              <a:rPr lang="en-US"/>
              <a:pPr/>
              <a:t>8</a:t>
            </a:fld>
            <a:endParaRPr lang="en-US"/>
          </a:p>
        </p:txBody>
      </p:sp>
      <p:sp>
        <p:nvSpPr>
          <p:cNvPr id="5928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EB1D82-78C2-A645-901C-B082E3BC1088}" type="slidenum">
              <a:rPr lang="en-US"/>
              <a:pPr/>
              <a:t>9</a:t>
            </a:fld>
            <a:endParaRPr lang="en-US"/>
          </a:p>
        </p:txBody>
      </p:sp>
      <p:sp>
        <p:nvSpPr>
          <p:cNvPr id="594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4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50A0E6-3FC2-2E4A-B4A6-3F96DF7C621D}" type="slidenum">
              <a:rPr lang="en-US"/>
              <a:pPr/>
              <a:t>10</a:t>
            </a:fld>
            <a:endParaRPr lang="en-US"/>
          </a:p>
        </p:txBody>
      </p:sp>
      <p:sp>
        <p:nvSpPr>
          <p:cNvPr id="5785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1E5892-ABF9-3641-9B7C-CB1F8EBC4917}" type="slidenum">
              <a:rPr lang="en-US"/>
              <a:pPr/>
              <a:t>11</a:t>
            </a:fld>
            <a:endParaRPr lang="en-US"/>
          </a:p>
        </p:txBody>
      </p:sp>
      <p:sp>
        <p:nvSpPr>
          <p:cNvPr id="596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870B0E-7C3B-E147-AAD7-4DD18515FB73}" type="slidenum">
              <a:rPr lang="en-US"/>
              <a:pPr/>
              <a:t>12</a:t>
            </a:fld>
            <a:endParaRPr lang="en-US"/>
          </a:p>
        </p:txBody>
      </p:sp>
      <p:sp>
        <p:nvSpPr>
          <p:cNvPr id="537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9E39CA-56F3-4143-86E6-CB0294D9B4E9}" type="slidenum">
              <a:rPr lang="en-US"/>
              <a:pPr/>
              <a:t>13</a:t>
            </a:fld>
            <a:endParaRPr lang="en-US"/>
          </a:p>
        </p:txBody>
      </p:sp>
      <p:sp>
        <p:nvSpPr>
          <p:cNvPr id="59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792A56-80BE-D246-845C-872B25850B1A}" type="slidenum">
              <a:rPr lang="en-US"/>
              <a:pPr/>
              <a:t>14</a:t>
            </a:fld>
            <a:endParaRPr lang="en-US"/>
          </a:p>
        </p:txBody>
      </p:sp>
      <p:sp>
        <p:nvSpPr>
          <p:cNvPr id="580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E5E5FF-D11E-F14A-A180-093DD6423530}" type="slidenum">
              <a:rPr lang="en-US"/>
              <a:pPr/>
              <a:t>15</a:t>
            </a:fld>
            <a:endParaRPr lang="en-US"/>
          </a:p>
        </p:txBody>
      </p:sp>
      <p:sp>
        <p:nvSpPr>
          <p:cNvPr id="531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81C001-8A5C-1049-9ABA-8CE23E6E3328}" type="slidenum">
              <a:rPr lang="en-US"/>
              <a:pPr/>
              <a:t>16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214401-D7B7-8D4D-94C4-434842DC777F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C39030-07A7-AE48-B359-D01D9994F940}" type="slidenum">
              <a:rPr lang="en-US"/>
              <a:pPr/>
              <a:t>19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D8FD08-635B-804C-8E60-D9ED98D654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78191D-06DC-0F46-A13C-EE199646F1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5B1D9B2-7C9F-3C43-A565-6F3DB456C7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A125153-8710-2141-8F0F-32B5514BD5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DD65363-D0EB-204A-8B9D-0CDEB880EF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37E2164-472D-9D4C-8296-7323DE9289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93B21AC-7BA5-9148-85C9-BC0A32A5F9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E5C7281-303B-5149-B9F7-78B5FEAA9C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F680EA3-8139-5F44-B179-2E065A7709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8FC4E57-34C0-7F46-A0E3-20EA807FAB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4DC2381-62B3-BE4B-85BC-555D9D97DB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78191D-06DC-0F46-A13C-EE199646F13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679A727D-6EF3-CA4F-8720-E8487C2C506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679A727D-6EF3-CA4F-8720-E8487C2C506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</a:rPr>
              <a:t>Programming in </a:t>
            </a:r>
            <a:r>
              <a:rPr lang="en-US" sz="6000" dirty="0" err="1">
                <a:solidFill>
                  <a:srgbClr val="FF0000"/>
                </a:solidFill>
              </a:rPr>
              <a:t>Karel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449576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/>
              <a:t>Eric </a:t>
            </a:r>
            <a:r>
              <a:rPr lang="en-US" sz="3200" b="0" dirty="0" smtClean="0"/>
              <a:t>Roberts </a:t>
            </a:r>
            <a:r>
              <a:rPr lang="en-US" sz="3200" b="0" dirty="0" smtClean="0"/>
              <a:t>and Jerry Cain</a:t>
            </a:r>
            <a:endParaRPr lang="en-US" sz="3200" b="0" dirty="0" smtClean="0"/>
          </a:p>
          <a:p>
            <a:pPr algn="ctr">
              <a:lnSpc>
                <a:spcPct val="85000"/>
              </a:lnSpc>
            </a:pPr>
            <a:r>
              <a:rPr lang="en-US" sz="3200" b="0" dirty="0"/>
              <a:t>CS </a:t>
            </a:r>
            <a:r>
              <a:rPr lang="en-US" sz="3200" b="0" dirty="0" smtClean="0"/>
              <a:t>106J</a:t>
            </a:r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April 5, 2017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chemeClr val="tx1"/>
                </a:solidFill>
                <a:latin typeface="Monotype Corsiva" pitchFamily="1" charset="0"/>
              </a:rPr>
              <a:t>Once upon a time . . .</a:t>
            </a:r>
            <a:endParaRPr lang="en-US" sz="6000">
              <a:solidFill>
                <a:srgbClr val="FF0000"/>
              </a:solidFill>
              <a:latin typeface="Monotype Corsiv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Rich Pattis and Karel the Robot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83340" name="Rectangle 12"/>
          <p:cNvSpPr>
            <a:spLocks noChangeArrowheads="1"/>
          </p:cNvSpPr>
          <p:nvPr/>
        </p:nvSpPr>
        <p:spPr bwMode="auto">
          <a:xfrm>
            <a:off x="381000" y="1155700"/>
            <a:ext cx="51816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Karel the Robot was developed by Rich Pattis in the 1970s when he was a graduate student at Stanford.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1981, Pattis published </a:t>
            </a:r>
            <a:r>
              <a:rPr lang="en-US" sz="2400" b="0" i="1"/>
              <a:t>Karel the Robot: A Gentle Introduction to the Art of Programming, </a:t>
            </a:r>
            <a:r>
              <a:rPr lang="en-US" sz="2400" b="0"/>
              <a:t>which became a best-selling introductory text.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Pattis chose the name </a:t>
            </a:r>
            <a:r>
              <a:rPr lang="en-US" sz="2400" b="0" i="1"/>
              <a:t>Karel</a:t>
            </a:r>
            <a:r>
              <a:rPr lang="en-US" sz="2400" b="0"/>
              <a:t> in honor of the Czech playwright Karel Capek, who introduced the word </a:t>
            </a:r>
            <a:r>
              <a:rPr lang="en-US" sz="2400" b="0" i="1"/>
              <a:t>robot</a:t>
            </a:r>
            <a:r>
              <a:rPr lang="en-US" sz="2400" b="0"/>
              <a:t> in his 1921 play </a:t>
            </a:r>
            <a:r>
              <a:rPr lang="en-US" sz="2400" b="0" i="1"/>
              <a:t>R.U.R.</a:t>
            </a:r>
            <a:endParaRPr lang="en-US" sz="2400" b="0"/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2006, Pattis received the annual award for Outstanding Contributions to Computer Science Education given by the ACM professional society.</a:t>
            </a:r>
          </a:p>
        </p:txBody>
      </p:sp>
      <p:sp>
        <p:nvSpPr>
          <p:cNvPr id="483347" name="Text Box 19"/>
          <p:cNvSpPr txBox="1">
            <a:spLocks noChangeArrowheads="1"/>
          </p:cNvSpPr>
          <p:nvPr/>
        </p:nvSpPr>
        <p:spPr bwMode="auto">
          <a:xfrm>
            <a:off x="4595813" y="3951288"/>
            <a:ext cx="252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ˇ</a:t>
            </a:r>
          </a:p>
        </p:txBody>
      </p:sp>
      <p:sp>
        <p:nvSpPr>
          <p:cNvPr id="483338" name="Text Box 10"/>
          <p:cNvSpPr txBox="1">
            <a:spLocks noChangeArrowheads="1"/>
          </p:cNvSpPr>
          <p:nvPr/>
        </p:nvSpPr>
        <p:spPr bwMode="auto">
          <a:xfrm>
            <a:off x="5697538" y="4178300"/>
            <a:ext cx="29924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 Neue" pitchFamily="1" charset="0"/>
              </a:rPr>
              <a:t>Rich Pattis</a:t>
            </a:r>
          </a:p>
        </p:txBody>
      </p:sp>
      <p:pic>
        <p:nvPicPr>
          <p:cNvPr id="483339" name="Picture 11" descr="Pattis"/>
          <p:cNvPicPr>
            <a:picLocks noChangeAspect="1" noChangeArrowheads="1"/>
          </p:cNvPicPr>
          <p:nvPr/>
        </p:nvPicPr>
        <p:blipFill>
          <a:blip r:embed="rId3"/>
          <a:srcRect l="4417" t="1503" r="4417" b="1503"/>
          <a:stretch>
            <a:fillRect/>
          </a:stretch>
        </p:blipFill>
        <p:spPr bwMode="auto">
          <a:xfrm>
            <a:off x="5791200" y="1189038"/>
            <a:ext cx="2833688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83341" name="Picture 13" descr="KarelTheRobotCo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1143000"/>
            <a:ext cx="2959100" cy="4195763"/>
          </a:xfrm>
          <a:prstGeom prst="rect">
            <a:avLst/>
          </a:prstGeom>
          <a:noFill/>
        </p:spPr>
      </p:pic>
      <p:pic>
        <p:nvPicPr>
          <p:cNvPr id="483348" name="Picture 20" descr="RURCov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1143000"/>
            <a:ext cx="2955925" cy="4803775"/>
          </a:xfrm>
          <a:prstGeom prst="rect">
            <a:avLst/>
          </a:prstGeom>
          <a:noFill/>
        </p:spPr>
      </p:pic>
      <p:pic>
        <p:nvPicPr>
          <p:cNvPr id="483349" name="Picture 21" descr="ACM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11900" y="4532313"/>
            <a:ext cx="1792288" cy="1792287"/>
          </a:xfrm>
          <a:prstGeom prst="rect">
            <a:avLst/>
          </a:prstGeom>
          <a:noFill/>
        </p:spPr>
      </p:pic>
      <p:grpSp>
        <p:nvGrpSpPr>
          <p:cNvPr id="483352" name="Group 24"/>
          <p:cNvGrpSpPr>
            <a:grpSpLocks/>
          </p:cNvGrpSpPr>
          <p:nvPr/>
        </p:nvGrpSpPr>
        <p:grpSpPr bwMode="auto">
          <a:xfrm>
            <a:off x="5638800" y="1066800"/>
            <a:ext cx="3124200" cy="5334000"/>
            <a:chOff x="3552" y="672"/>
            <a:chExt cx="1968" cy="3360"/>
          </a:xfrm>
        </p:grpSpPr>
        <p:sp>
          <p:nvSpPr>
            <p:cNvPr id="483351" name="Rectangle 23"/>
            <p:cNvSpPr>
              <a:spLocks noChangeArrowheads="1"/>
            </p:cNvSpPr>
            <p:nvPr/>
          </p:nvSpPr>
          <p:spPr bwMode="auto">
            <a:xfrm>
              <a:off x="3552" y="672"/>
              <a:ext cx="1968" cy="3360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83350" name="Picture 22" descr="Pattis"/>
            <p:cNvPicPr>
              <a:picLocks noChangeAspect="1" noChangeArrowheads="1"/>
            </p:cNvPicPr>
            <p:nvPr/>
          </p:nvPicPr>
          <p:blipFill>
            <a:blip r:embed="rId3"/>
            <a:srcRect l="4417" t="1503" r="4417" b="1503"/>
            <a:stretch>
              <a:fillRect/>
            </a:stretch>
          </p:blipFill>
          <p:spPr bwMode="auto">
            <a:xfrm>
              <a:off x="3648" y="749"/>
              <a:ext cx="1785" cy="18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8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40" grpId="0" build="p"/>
      <p:bldP spid="4833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Review: Primitive Karel Commands</a:t>
            </a:r>
          </a:p>
        </p:txBody>
      </p:sp>
      <p:grpSp>
        <p:nvGrpSpPr>
          <p:cNvPr id="563238" name="Group 38"/>
          <p:cNvGrpSpPr>
            <a:grpSpLocks/>
          </p:cNvGrpSpPr>
          <p:nvPr/>
        </p:nvGrpSpPr>
        <p:grpSpPr bwMode="auto">
          <a:xfrm>
            <a:off x="1409700" y="1828800"/>
            <a:ext cx="6858000" cy="427038"/>
            <a:chOff x="888" y="1152"/>
            <a:chExt cx="4320" cy="269"/>
          </a:xfrm>
        </p:grpSpPr>
        <p:sp>
          <p:nvSpPr>
            <p:cNvPr id="563225" name="Text Box 25"/>
            <p:cNvSpPr txBox="1">
              <a:spLocks noChangeArrowheads="1"/>
            </p:cNvSpPr>
            <p:nvPr/>
          </p:nvSpPr>
          <p:spPr bwMode="auto">
            <a:xfrm>
              <a:off x="888" y="1171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move()</a:t>
              </a:r>
              <a:endParaRPr lang="en-US" sz="2400" b="0"/>
            </a:p>
          </p:txBody>
        </p:sp>
        <p:sp>
          <p:nvSpPr>
            <p:cNvPr id="563226" name="Text Box 26"/>
            <p:cNvSpPr txBox="1">
              <a:spLocks noChangeArrowheads="1"/>
            </p:cNvSpPr>
            <p:nvPr/>
          </p:nvSpPr>
          <p:spPr bwMode="auto">
            <a:xfrm>
              <a:off x="2232" y="1152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Move forward one square</a:t>
              </a:r>
              <a:endParaRPr lang="en-US" sz="2400" b="0"/>
            </a:p>
          </p:txBody>
        </p:sp>
      </p:grpSp>
      <p:grpSp>
        <p:nvGrpSpPr>
          <p:cNvPr id="563240" name="Group 40"/>
          <p:cNvGrpSpPr>
            <a:grpSpLocks/>
          </p:cNvGrpSpPr>
          <p:nvPr/>
        </p:nvGrpSpPr>
        <p:grpSpPr bwMode="auto">
          <a:xfrm>
            <a:off x="1409700" y="2146300"/>
            <a:ext cx="6858000" cy="427038"/>
            <a:chOff x="888" y="1336"/>
            <a:chExt cx="4320" cy="269"/>
          </a:xfrm>
        </p:grpSpPr>
        <p:sp>
          <p:nvSpPr>
            <p:cNvPr id="563228" name="Text Box 28"/>
            <p:cNvSpPr txBox="1">
              <a:spLocks noChangeArrowheads="1"/>
            </p:cNvSpPr>
            <p:nvPr/>
          </p:nvSpPr>
          <p:spPr bwMode="auto">
            <a:xfrm>
              <a:off x="888" y="1355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turnLeft()</a:t>
              </a:r>
              <a:endParaRPr lang="en-US" sz="2400" b="0"/>
            </a:p>
          </p:txBody>
        </p:sp>
        <p:sp>
          <p:nvSpPr>
            <p:cNvPr id="563229" name="Text Box 29"/>
            <p:cNvSpPr txBox="1">
              <a:spLocks noChangeArrowheads="1"/>
            </p:cNvSpPr>
            <p:nvPr/>
          </p:nvSpPr>
          <p:spPr bwMode="auto">
            <a:xfrm>
              <a:off x="2232" y="1336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Turn 90 degrees to the left</a:t>
              </a:r>
              <a:endParaRPr lang="en-US" sz="2400" b="0"/>
            </a:p>
          </p:txBody>
        </p:sp>
      </p:grpSp>
      <p:grpSp>
        <p:nvGrpSpPr>
          <p:cNvPr id="563241" name="Group 41"/>
          <p:cNvGrpSpPr>
            <a:grpSpLocks/>
          </p:cNvGrpSpPr>
          <p:nvPr/>
        </p:nvGrpSpPr>
        <p:grpSpPr bwMode="auto">
          <a:xfrm>
            <a:off x="1409700" y="2463800"/>
            <a:ext cx="6858000" cy="427038"/>
            <a:chOff x="888" y="1520"/>
            <a:chExt cx="4320" cy="269"/>
          </a:xfrm>
        </p:grpSpPr>
        <p:sp>
          <p:nvSpPr>
            <p:cNvPr id="563231" name="Text Box 31"/>
            <p:cNvSpPr txBox="1">
              <a:spLocks noChangeArrowheads="1"/>
            </p:cNvSpPr>
            <p:nvPr/>
          </p:nvSpPr>
          <p:spPr bwMode="auto">
            <a:xfrm>
              <a:off x="888" y="1539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pickBeeper()</a:t>
              </a:r>
              <a:endParaRPr lang="en-US" sz="2400" b="0"/>
            </a:p>
          </p:txBody>
        </p:sp>
        <p:sp>
          <p:nvSpPr>
            <p:cNvPr id="563232" name="Text Box 32"/>
            <p:cNvSpPr txBox="1">
              <a:spLocks noChangeArrowheads="1"/>
            </p:cNvSpPr>
            <p:nvPr/>
          </p:nvSpPr>
          <p:spPr bwMode="auto">
            <a:xfrm>
              <a:off x="2232" y="1520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Pick up a beeper from the current square</a:t>
              </a:r>
            </a:p>
          </p:txBody>
        </p:sp>
      </p:grpSp>
      <p:grpSp>
        <p:nvGrpSpPr>
          <p:cNvPr id="563239" name="Group 39"/>
          <p:cNvGrpSpPr>
            <a:grpSpLocks/>
          </p:cNvGrpSpPr>
          <p:nvPr/>
        </p:nvGrpSpPr>
        <p:grpSpPr bwMode="auto">
          <a:xfrm>
            <a:off x="1409700" y="2781300"/>
            <a:ext cx="6858000" cy="427038"/>
            <a:chOff x="888" y="1704"/>
            <a:chExt cx="4320" cy="269"/>
          </a:xfrm>
        </p:grpSpPr>
        <p:sp>
          <p:nvSpPr>
            <p:cNvPr id="563234" name="Text Box 34"/>
            <p:cNvSpPr txBox="1">
              <a:spLocks noChangeArrowheads="1"/>
            </p:cNvSpPr>
            <p:nvPr/>
          </p:nvSpPr>
          <p:spPr bwMode="auto">
            <a:xfrm>
              <a:off x="888" y="1723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putBeeper()</a:t>
              </a:r>
              <a:endParaRPr lang="en-US" sz="2400" b="0"/>
            </a:p>
          </p:txBody>
        </p:sp>
        <p:sp>
          <p:nvSpPr>
            <p:cNvPr id="563235" name="Text Box 35"/>
            <p:cNvSpPr txBox="1">
              <a:spLocks noChangeArrowheads="1"/>
            </p:cNvSpPr>
            <p:nvPr/>
          </p:nvSpPr>
          <p:spPr bwMode="auto">
            <a:xfrm>
              <a:off x="2232" y="1704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Put down a beeper on the current square</a:t>
              </a:r>
            </a:p>
          </p:txBody>
        </p:sp>
      </p:grpSp>
      <p:sp>
        <p:nvSpPr>
          <p:cNvPr id="563236" name="Rectangle 36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On Monday, you learned that Karel understands the following commands:</a:t>
            </a:r>
          </a:p>
        </p:txBody>
      </p:sp>
      <p:grpSp>
        <p:nvGrpSpPr>
          <p:cNvPr id="155" name="Group 154"/>
          <p:cNvGrpSpPr/>
          <p:nvPr/>
        </p:nvGrpSpPr>
        <p:grpSpPr>
          <a:xfrm>
            <a:off x="482600" y="3276600"/>
            <a:ext cx="8128000" cy="3284677"/>
            <a:chOff x="482600" y="3276600"/>
            <a:chExt cx="8128000" cy="3284677"/>
          </a:xfrm>
        </p:grpSpPr>
        <p:sp>
          <p:nvSpPr>
            <p:cNvPr id="563242" name="Rectangle 42"/>
            <p:cNvSpPr>
              <a:spLocks noChangeArrowheads="1"/>
            </p:cNvSpPr>
            <p:nvPr/>
          </p:nvSpPr>
          <p:spPr bwMode="auto">
            <a:xfrm>
              <a:off x="482600" y="3276600"/>
              <a:ext cx="8128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At the end of class, we</a:t>
              </a:r>
              <a:r>
                <a:rPr lang="en-US" sz="2400" b="0" dirty="0" smtClean="0"/>
                <a:t> designed a </a:t>
              </a:r>
              <a:r>
                <a:rPr lang="en-US" sz="2400" b="0" dirty="0" err="1" smtClean="0"/>
                <a:t>Karel</a:t>
              </a:r>
              <a:r>
                <a:rPr lang="en-US" sz="2400" b="0" dirty="0" smtClean="0"/>
                <a:t> program </a:t>
              </a:r>
              <a:r>
                <a:rPr lang="en-US" sz="2400" b="0" dirty="0"/>
                <a:t>to solve the following problem:</a:t>
              </a:r>
            </a:p>
          </p:txBody>
        </p:sp>
        <p:sp>
          <p:nvSpPr>
            <p:cNvPr id="563245" name="AutoShape 45"/>
            <p:cNvSpPr>
              <a:spLocks noChangeArrowheads="1"/>
            </p:cNvSpPr>
            <p:nvPr/>
          </p:nvSpPr>
          <p:spPr bwMode="auto">
            <a:xfrm>
              <a:off x="4495800" y="5226578"/>
              <a:ext cx="381000" cy="228600"/>
            </a:xfrm>
            <a:prstGeom prst="rightArrow">
              <a:avLst>
                <a:gd name="adj1" fmla="val 36111"/>
                <a:gd name="adj2" fmla="val 4722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670075" y="4206725"/>
              <a:ext cx="3749040" cy="2354552"/>
              <a:chOff x="670075" y="4206725"/>
              <a:chExt cx="3749040" cy="2354552"/>
            </a:xfrm>
          </p:grpSpPr>
          <p:sp>
            <p:nvSpPr>
              <p:cNvPr id="20" name="Rectangle 4"/>
              <p:cNvSpPr>
                <a:spLocks noChangeArrowheads="1"/>
              </p:cNvSpPr>
              <p:nvPr/>
            </p:nvSpPr>
            <p:spPr bwMode="auto">
              <a:xfrm>
                <a:off x="894698" y="4206725"/>
                <a:ext cx="3517575" cy="209914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 rot="16200000">
                <a:off x="2648355" y="5959242"/>
                <a:ext cx="71149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Line 7"/>
              <p:cNvSpPr>
                <a:spLocks noChangeShapeType="1"/>
              </p:cNvSpPr>
              <p:nvPr/>
            </p:nvSpPr>
            <p:spPr bwMode="auto">
              <a:xfrm>
                <a:off x="2996122" y="5612615"/>
                <a:ext cx="7194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8"/>
              <p:cNvSpPr>
                <a:spLocks noChangeShapeType="1"/>
              </p:cNvSpPr>
              <p:nvPr/>
            </p:nvSpPr>
            <p:spPr bwMode="auto">
              <a:xfrm>
                <a:off x="3699637" y="5612615"/>
                <a:ext cx="7194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Text Box 10"/>
              <p:cNvSpPr txBox="1">
                <a:spLocks noChangeArrowheads="1"/>
              </p:cNvSpPr>
              <p:nvPr/>
            </p:nvSpPr>
            <p:spPr bwMode="auto">
              <a:xfrm>
                <a:off x="111362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27" name="Text Box 11"/>
              <p:cNvSpPr txBox="1">
                <a:spLocks noChangeArrowheads="1"/>
              </p:cNvSpPr>
              <p:nvPr/>
            </p:nvSpPr>
            <p:spPr bwMode="auto">
              <a:xfrm>
                <a:off x="1815995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28" name="Text Box 12"/>
              <p:cNvSpPr txBox="1">
                <a:spLocks noChangeArrowheads="1"/>
              </p:cNvSpPr>
              <p:nvPr/>
            </p:nvSpPr>
            <p:spPr bwMode="auto">
              <a:xfrm>
                <a:off x="251837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29" name="Text Box 13"/>
              <p:cNvSpPr txBox="1">
                <a:spLocks noChangeArrowheads="1"/>
              </p:cNvSpPr>
              <p:nvPr/>
            </p:nvSpPr>
            <p:spPr bwMode="auto">
              <a:xfrm>
                <a:off x="3220745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0" name="Text Box 14"/>
              <p:cNvSpPr txBox="1">
                <a:spLocks noChangeArrowheads="1"/>
              </p:cNvSpPr>
              <p:nvPr/>
            </p:nvSpPr>
            <p:spPr bwMode="auto">
              <a:xfrm>
                <a:off x="392312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1" name="Text Box 15"/>
              <p:cNvSpPr txBox="1">
                <a:spLocks noChangeArrowheads="1"/>
              </p:cNvSpPr>
              <p:nvPr/>
            </p:nvSpPr>
            <p:spPr bwMode="auto">
              <a:xfrm>
                <a:off x="111362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2" name="Text Box 16"/>
              <p:cNvSpPr txBox="1">
                <a:spLocks noChangeArrowheads="1"/>
              </p:cNvSpPr>
              <p:nvPr/>
            </p:nvSpPr>
            <p:spPr bwMode="auto">
              <a:xfrm>
                <a:off x="1815995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3" name="Text Box 17"/>
              <p:cNvSpPr txBox="1">
                <a:spLocks noChangeArrowheads="1"/>
              </p:cNvSpPr>
              <p:nvPr/>
            </p:nvSpPr>
            <p:spPr bwMode="auto">
              <a:xfrm>
                <a:off x="251837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4" name="Text Box 18"/>
              <p:cNvSpPr txBox="1">
                <a:spLocks noChangeArrowheads="1"/>
              </p:cNvSpPr>
              <p:nvPr/>
            </p:nvSpPr>
            <p:spPr bwMode="auto">
              <a:xfrm>
                <a:off x="3220745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5" name="Text Box 19"/>
              <p:cNvSpPr txBox="1">
                <a:spLocks noChangeArrowheads="1"/>
              </p:cNvSpPr>
              <p:nvPr/>
            </p:nvSpPr>
            <p:spPr bwMode="auto">
              <a:xfrm>
                <a:off x="392312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6" name="Text Box 20"/>
              <p:cNvSpPr txBox="1">
                <a:spLocks noChangeArrowheads="1"/>
              </p:cNvSpPr>
              <p:nvPr/>
            </p:nvSpPr>
            <p:spPr bwMode="auto">
              <a:xfrm>
                <a:off x="111362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7" name="Text Box 21"/>
              <p:cNvSpPr txBox="1">
                <a:spLocks noChangeArrowheads="1"/>
              </p:cNvSpPr>
              <p:nvPr/>
            </p:nvSpPr>
            <p:spPr bwMode="auto">
              <a:xfrm>
                <a:off x="1815995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8" name="Text Box 22"/>
              <p:cNvSpPr txBox="1">
                <a:spLocks noChangeArrowheads="1"/>
              </p:cNvSpPr>
              <p:nvPr/>
            </p:nvSpPr>
            <p:spPr bwMode="auto">
              <a:xfrm>
                <a:off x="251837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9" name="Text Box 23"/>
              <p:cNvSpPr txBox="1">
                <a:spLocks noChangeArrowheads="1"/>
              </p:cNvSpPr>
              <p:nvPr/>
            </p:nvSpPr>
            <p:spPr bwMode="auto">
              <a:xfrm>
                <a:off x="3220745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40" name="Text Box 24"/>
              <p:cNvSpPr txBox="1">
                <a:spLocks noChangeArrowheads="1"/>
              </p:cNvSpPr>
              <p:nvPr/>
            </p:nvSpPr>
            <p:spPr bwMode="auto">
              <a:xfrm>
                <a:off x="392312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41" name="Text Box 25"/>
              <p:cNvSpPr txBox="1">
                <a:spLocks noChangeArrowheads="1"/>
              </p:cNvSpPr>
              <p:nvPr/>
            </p:nvSpPr>
            <p:spPr bwMode="auto">
              <a:xfrm>
                <a:off x="670075" y="5840659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1</a:t>
                </a:r>
                <a:endParaRPr lang="en-US" b="0"/>
              </a:p>
            </p:txBody>
          </p:sp>
          <p:sp>
            <p:nvSpPr>
              <p:cNvPr id="42" name="Text Box 26"/>
              <p:cNvSpPr txBox="1">
                <a:spLocks noChangeArrowheads="1"/>
              </p:cNvSpPr>
              <p:nvPr/>
            </p:nvSpPr>
            <p:spPr bwMode="auto">
              <a:xfrm>
                <a:off x="670075" y="5138284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2</a:t>
                </a:r>
                <a:endParaRPr lang="en-US" b="0"/>
              </a:p>
            </p:txBody>
          </p:sp>
          <p:sp>
            <p:nvSpPr>
              <p:cNvPr id="43" name="Text Box 27"/>
              <p:cNvSpPr txBox="1">
                <a:spLocks noChangeArrowheads="1"/>
              </p:cNvSpPr>
              <p:nvPr/>
            </p:nvSpPr>
            <p:spPr bwMode="auto">
              <a:xfrm>
                <a:off x="670075" y="4426787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3</a:t>
                </a:r>
                <a:endParaRPr lang="en-US" b="0"/>
              </a:p>
            </p:txBody>
          </p:sp>
          <p:sp>
            <p:nvSpPr>
              <p:cNvPr id="44" name="Text Box 28"/>
              <p:cNvSpPr txBox="1">
                <a:spLocks noChangeArrowheads="1"/>
              </p:cNvSpPr>
              <p:nvPr/>
            </p:nvSpPr>
            <p:spPr bwMode="auto">
              <a:xfrm>
                <a:off x="898119" y="6301307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1</a:t>
                </a:r>
                <a:endParaRPr lang="en-US" b="0"/>
              </a:p>
            </p:txBody>
          </p:sp>
          <p:sp>
            <p:nvSpPr>
              <p:cNvPr id="45" name="Text Box 29"/>
              <p:cNvSpPr txBox="1">
                <a:spLocks noChangeArrowheads="1"/>
              </p:cNvSpPr>
              <p:nvPr/>
            </p:nvSpPr>
            <p:spPr bwMode="auto">
              <a:xfrm>
                <a:off x="1592512" y="6305868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2</a:t>
                </a:r>
                <a:endParaRPr lang="en-US" b="0"/>
              </a:p>
            </p:txBody>
          </p:sp>
          <p:sp>
            <p:nvSpPr>
              <p:cNvPr id="46" name="Text Box 30"/>
              <p:cNvSpPr txBox="1">
                <a:spLocks noChangeArrowheads="1"/>
              </p:cNvSpPr>
              <p:nvPr/>
            </p:nvSpPr>
            <p:spPr bwMode="auto">
              <a:xfrm>
                <a:off x="2296028" y="6310429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3</a:t>
                </a:r>
                <a:endParaRPr lang="en-US" b="0"/>
              </a:p>
            </p:txBody>
          </p:sp>
          <p:sp>
            <p:nvSpPr>
              <p:cNvPr id="47" name="Text Box 31"/>
              <p:cNvSpPr txBox="1">
                <a:spLocks noChangeArrowheads="1"/>
              </p:cNvSpPr>
              <p:nvPr/>
            </p:nvSpPr>
            <p:spPr bwMode="auto">
              <a:xfrm>
                <a:off x="2999543" y="6314990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4</a:t>
                </a:r>
                <a:endParaRPr lang="en-US" b="0"/>
              </a:p>
            </p:txBody>
          </p:sp>
          <p:sp>
            <p:nvSpPr>
              <p:cNvPr id="48" name="Text Box 32"/>
              <p:cNvSpPr txBox="1">
                <a:spLocks noChangeArrowheads="1"/>
              </p:cNvSpPr>
              <p:nvPr/>
            </p:nvSpPr>
            <p:spPr bwMode="auto">
              <a:xfrm>
                <a:off x="3703058" y="6319551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5</a:t>
                </a:r>
                <a:endParaRPr lang="en-US" b="0"/>
              </a:p>
            </p:txBody>
          </p:sp>
          <p:pic>
            <p:nvPicPr>
              <p:cNvPr id="49" name="Picture 36" descr="Beeper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37320" y="5749441"/>
                <a:ext cx="433283" cy="437844"/>
              </a:xfrm>
              <a:prstGeom prst="rect">
                <a:avLst/>
              </a:prstGeom>
              <a:noFill/>
            </p:spPr>
          </p:pic>
          <p:sp>
            <p:nvSpPr>
              <p:cNvPr id="51" name="Pentagon 50"/>
              <p:cNvSpPr/>
              <p:nvPr/>
            </p:nvSpPr>
            <p:spPr bwMode="auto">
              <a:xfrm>
                <a:off x="1131808" y="5795050"/>
                <a:ext cx="328383" cy="328383"/>
              </a:xfrm>
              <a:prstGeom prst="homePlat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" charset="0"/>
                </a:endParaRPr>
              </a:p>
            </p:txBody>
          </p:sp>
        </p:grpSp>
        <p:grpSp>
          <p:nvGrpSpPr>
            <p:cNvPr id="123" name="Group 122"/>
            <p:cNvGrpSpPr/>
            <p:nvPr/>
          </p:nvGrpSpPr>
          <p:grpSpPr>
            <a:xfrm>
              <a:off x="4861560" y="4206725"/>
              <a:ext cx="3749040" cy="2354552"/>
              <a:chOff x="670075" y="4206725"/>
              <a:chExt cx="3749040" cy="2354552"/>
            </a:xfrm>
          </p:grpSpPr>
          <p:sp>
            <p:nvSpPr>
              <p:cNvPr id="124" name="Rectangle 4"/>
              <p:cNvSpPr>
                <a:spLocks noChangeArrowheads="1"/>
              </p:cNvSpPr>
              <p:nvPr/>
            </p:nvSpPr>
            <p:spPr bwMode="auto">
              <a:xfrm>
                <a:off x="894698" y="4206725"/>
                <a:ext cx="3517575" cy="209914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Line 6"/>
              <p:cNvSpPr>
                <a:spLocks noChangeShapeType="1"/>
              </p:cNvSpPr>
              <p:nvPr/>
            </p:nvSpPr>
            <p:spPr bwMode="auto">
              <a:xfrm rot="16200000">
                <a:off x="2648355" y="5959242"/>
                <a:ext cx="71149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Line 7"/>
              <p:cNvSpPr>
                <a:spLocks noChangeShapeType="1"/>
              </p:cNvSpPr>
              <p:nvPr/>
            </p:nvSpPr>
            <p:spPr bwMode="auto">
              <a:xfrm>
                <a:off x="2996122" y="5612615"/>
                <a:ext cx="7194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Line 8"/>
              <p:cNvSpPr>
                <a:spLocks noChangeShapeType="1"/>
              </p:cNvSpPr>
              <p:nvPr/>
            </p:nvSpPr>
            <p:spPr bwMode="auto">
              <a:xfrm>
                <a:off x="3699637" y="5612615"/>
                <a:ext cx="7194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Text Box 10"/>
              <p:cNvSpPr txBox="1">
                <a:spLocks noChangeArrowheads="1"/>
              </p:cNvSpPr>
              <p:nvPr/>
            </p:nvSpPr>
            <p:spPr bwMode="auto">
              <a:xfrm>
                <a:off x="111362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29" name="Text Box 11"/>
              <p:cNvSpPr txBox="1">
                <a:spLocks noChangeArrowheads="1"/>
              </p:cNvSpPr>
              <p:nvPr/>
            </p:nvSpPr>
            <p:spPr bwMode="auto">
              <a:xfrm>
                <a:off x="1815995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0" name="Text Box 12"/>
              <p:cNvSpPr txBox="1">
                <a:spLocks noChangeArrowheads="1"/>
              </p:cNvSpPr>
              <p:nvPr/>
            </p:nvSpPr>
            <p:spPr bwMode="auto">
              <a:xfrm>
                <a:off x="251837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1" name="Text Box 13"/>
              <p:cNvSpPr txBox="1">
                <a:spLocks noChangeArrowheads="1"/>
              </p:cNvSpPr>
              <p:nvPr/>
            </p:nvSpPr>
            <p:spPr bwMode="auto">
              <a:xfrm>
                <a:off x="3220745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2" name="Text Box 14"/>
              <p:cNvSpPr txBox="1">
                <a:spLocks noChangeArrowheads="1"/>
              </p:cNvSpPr>
              <p:nvPr/>
            </p:nvSpPr>
            <p:spPr bwMode="auto">
              <a:xfrm>
                <a:off x="392312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3" name="Text Box 15"/>
              <p:cNvSpPr txBox="1">
                <a:spLocks noChangeArrowheads="1"/>
              </p:cNvSpPr>
              <p:nvPr/>
            </p:nvSpPr>
            <p:spPr bwMode="auto">
              <a:xfrm>
                <a:off x="111362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4" name="Text Box 16"/>
              <p:cNvSpPr txBox="1">
                <a:spLocks noChangeArrowheads="1"/>
              </p:cNvSpPr>
              <p:nvPr/>
            </p:nvSpPr>
            <p:spPr bwMode="auto">
              <a:xfrm>
                <a:off x="1815995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5" name="Text Box 17"/>
              <p:cNvSpPr txBox="1">
                <a:spLocks noChangeArrowheads="1"/>
              </p:cNvSpPr>
              <p:nvPr/>
            </p:nvSpPr>
            <p:spPr bwMode="auto">
              <a:xfrm>
                <a:off x="251837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6" name="Text Box 18"/>
              <p:cNvSpPr txBox="1">
                <a:spLocks noChangeArrowheads="1"/>
              </p:cNvSpPr>
              <p:nvPr/>
            </p:nvSpPr>
            <p:spPr bwMode="auto">
              <a:xfrm>
                <a:off x="3220745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7" name="Text Box 19"/>
              <p:cNvSpPr txBox="1">
                <a:spLocks noChangeArrowheads="1"/>
              </p:cNvSpPr>
              <p:nvPr/>
            </p:nvSpPr>
            <p:spPr bwMode="auto">
              <a:xfrm>
                <a:off x="392312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8" name="Text Box 20"/>
              <p:cNvSpPr txBox="1">
                <a:spLocks noChangeArrowheads="1"/>
              </p:cNvSpPr>
              <p:nvPr/>
            </p:nvSpPr>
            <p:spPr bwMode="auto">
              <a:xfrm>
                <a:off x="111362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9" name="Text Box 21"/>
              <p:cNvSpPr txBox="1">
                <a:spLocks noChangeArrowheads="1"/>
              </p:cNvSpPr>
              <p:nvPr/>
            </p:nvSpPr>
            <p:spPr bwMode="auto">
              <a:xfrm>
                <a:off x="1815995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40" name="Text Box 22"/>
              <p:cNvSpPr txBox="1">
                <a:spLocks noChangeArrowheads="1"/>
              </p:cNvSpPr>
              <p:nvPr/>
            </p:nvSpPr>
            <p:spPr bwMode="auto">
              <a:xfrm>
                <a:off x="251837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41" name="Text Box 23"/>
              <p:cNvSpPr txBox="1">
                <a:spLocks noChangeArrowheads="1"/>
              </p:cNvSpPr>
              <p:nvPr/>
            </p:nvSpPr>
            <p:spPr bwMode="auto">
              <a:xfrm>
                <a:off x="3220745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42" name="Text Box 24"/>
              <p:cNvSpPr txBox="1">
                <a:spLocks noChangeArrowheads="1"/>
              </p:cNvSpPr>
              <p:nvPr/>
            </p:nvSpPr>
            <p:spPr bwMode="auto">
              <a:xfrm>
                <a:off x="392312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43" name="Text Box 25"/>
              <p:cNvSpPr txBox="1">
                <a:spLocks noChangeArrowheads="1"/>
              </p:cNvSpPr>
              <p:nvPr/>
            </p:nvSpPr>
            <p:spPr bwMode="auto">
              <a:xfrm>
                <a:off x="670075" y="5840659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1</a:t>
                </a:r>
                <a:endParaRPr lang="en-US" b="0"/>
              </a:p>
            </p:txBody>
          </p:sp>
          <p:sp>
            <p:nvSpPr>
              <p:cNvPr id="144" name="Text Box 26"/>
              <p:cNvSpPr txBox="1">
                <a:spLocks noChangeArrowheads="1"/>
              </p:cNvSpPr>
              <p:nvPr/>
            </p:nvSpPr>
            <p:spPr bwMode="auto">
              <a:xfrm>
                <a:off x="670075" y="5138284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2</a:t>
                </a:r>
                <a:endParaRPr lang="en-US" b="0"/>
              </a:p>
            </p:txBody>
          </p:sp>
          <p:sp>
            <p:nvSpPr>
              <p:cNvPr id="145" name="Text Box 27"/>
              <p:cNvSpPr txBox="1">
                <a:spLocks noChangeArrowheads="1"/>
              </p:cNvSpPr>
              <p:nvPr/>
            </p:nvSpPr>
            <p:spPr bwMode="auto">
              <a:xfrm>
                <a:off x="670075" y="4426787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3</a:t>
                </a:r>
                <a:endParaRPr lang="en-US" b="0"/>
              </a:p>
            </p:txBody>
          </p:sp>
          <p:sp>
            <p:nvSpPr>
              <p:cNvPr id="146" name="Text Box 28"/>
              <p:cNvSpPr txBox="1">
                <a:spLocks noChangeArrowheads="1"/>
              </p:cNvSpPr>
              <p:nvPr/>
            </p:nvSpPr>
            <p:spPr bwMode="auto">
              <a:xfrm>
                <a:off x="898119" y="6301307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1</a:t>
                </a:r>
                <a:endParaRPr lang="en-US" b="0"/>
              </a:p>
            </p:txBody>
          </p:sp>
          <p:sp>
            <p:nvSpPr>
              <p:cNvPr id="147" name="Text Box 29"/>
              <p:cNvSpPr txBox="1">
                <a:spLocks noChangeArrowheads="1"/>
              </p:cNvSpPr>
              <p:nvPr/>
            </p:nvSpPr>
            <p:spPr bwMode="auto">
              <a:xfrm>
                <a:off x="1592512" y="6305868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2</a:t>
                </a:r>
                <a:endParaRPr lang="en-US" b="0"/>
              </a:p>
            </p:txBody>
          </p:sp>
          <p:sp>
            <p:nvSpPr>
              <p:cNvPr id="148" name="Text Box 30"/>
              <p:cNvSpPr txBox="1">
                <a:spLocks noChangeArrowheads="1"/>
              </p:cNvSpPr>
              <p:nvPr/>
            </p:nvSpPr>
            <p:spPr bwMode="auto">
              <a:xfrm>
                <a:off x="2296028" y="6310429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3</a:t>
                </a:r>
                <a:endParaRPr lang="en-US" b="0"/>
              </a:p>
            </p:txBody>
          </p:sp>
          <p:sp>
            <p:nvSpPr>
              <p:cNvPr id="149" name="Text Box 31"/>
              <p:cNvSpPr txBox="1">
                <a:spLocks noChangeArrowheads="1"/>
              </p:cNvSpPr>
              <p:nvPr/>
            </p:nvSpPr>
            <p:spPr bwMode="auto">
              <a:xfrm>
                <a:off x="2999543" y="6314990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4</a:t>
                </a:r>
                <a:endParaRPr lang="en-US" b="0"/>
              </a:p>
            </p:txBody>
          </p:sp>
          <p:sp>
            <p:nvSpPr>
              <p:cNvPr id="150" name="Text Box 32"/>
              <p:cNvSpPr txBox="1">
                <a:spLocks noChangeArrowheads="1"/>
              </p:cNvSpPr>
              <p:nvPr/>
            </p:nvSpPr>
            <p:spPr bwMode="auto">
              <a:xfrm>
                <a:off x="3703058" y="6319551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5</a:t>
                </a:r>
                <a:endParaRPr lang="en-US" b="0"/>
              </a:p>
            </p:txBody>
          </p:sp>
          <p:pic>
            <p:nvPicPr>
              <p:cNvPr id="152" name="Picture 40" descr="Beeper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46631" y="5037944"/>
                <a:ext cx="433283" cy="437844"/>
              </a:xfrm>
              <a:prstGeom prst="rect">
                <a:avLst/>
              </a:prstGeom>
              <a:noFill/>
            </p:spPr>
          </p:pic>
          <p:sp>
            <p:nvSpPr>
              <p:cNvPr id="154" name="Pentagon 153"/>
              <p:cNvSpPr/>
              <p:nvPr/>
            </p:nvSpPr>
            <p:spPr bwMode="auto">
              <a:xfrm>
                <a:off x="3936966" y="5112222"/>
                <a:ext cx="328383" cy="328383"/>
              </a:xfrm>
              <a:prstGeom prst="homePlat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The </a:t>
            </a:r>
            <a:r>
              <a:rPr lang="en-US" sz="36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MoveBeeperToLedge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Program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85750" name="Group 22"/>
          <p:cNvGrpSpPr>
            <a:grpSpLocks/>
          </p:cNvGrpSpPr>
          <p:nvPr/>
        </p:nvGrpSpPr>
        <p:grpSpPr bwMode="auto">
          <a:xfrm>
            <a:off x="609600" y="1143000"/>
            <a:ext cx="7848600" cy="5321300"/>
            <a:chOff x="480" y="816"/>
            <a:chExt cx="4944" cy="3352"/>
          </a:xfrm>
        </p:grpSpPr>
        <p:sp>
          <p:nvSpPr>
            <p:cNvPr id="585748" name="Rectangle 20"/>
            <p:cNvSpPr>
              <a:spLocks noChangeArrowheads="1"/>
            </p:cNvSpPr>
            <p:nvPr/>
          </p:nvSpPr>
          <p:spPr bwMode="auto">
            <a:xfrm>
              <a:off x="480" y="816"/>
              <a:ext cx="4944" cy="335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749" name="Text Box 21"/>
            <p:cNvSpPr txBox="1">
              <a:spLocks noChangeArrowheads="1"/>
            </p:cNvSpPr>
            <p:nvPr/>
          </p:nvSpPr>
          <p:spPr bwMode="auto">
            <a:xfrm>
              <a:off x="536" y="885"/>
              <a:ext cx="4848" cy="3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FF"/>
                  </a:solidFill>
                  <a:latin typeface="Courier New" pitchFamily="1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FF"/>
                  </a:solidFill>
                  <a:latin typeface="Courier New" pitchFamily="1" charset="0"/>
                </a:rPr>
                <a:t> * File: </a:t>
              </a:r>
              <a:r>
                <a:rPr lang="en-US" sz="1800" dirty="0" err="1" smtClean="0">
                  <a:solidFill>
                    <a:srgbClr val="0000FF"/>
                  </a:solidFill>
                  <a:latin typeface="Courier New" pitchFamily="1" charset="0"/>
                </a:rPr>
                <a:t>MoveBeeperToLedge.k</a:t>
              </a:r>
              <a:endParaRPr lang="en-US" sz="1800" dirty="0" smtClean="0">
                <a:solidFill>
                  <a:srgbClr val="0000FF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FF"/>
                  </a:solidFill>
                  <a:latin typeface="Courier New" pitchFamily="1" charset="0"/>
                </a:rPr>
                <a:t> * 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FF"/>
                  </a:solidFill>
                  <a:latin typeface="Courier New" pitchFamily="1" charset="0"/>
                </a:rPr>
                <a:t> * This program moves a beeper to a ledge.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800" dirty="0" smtClean="0">
                <a:solidFill>
                  <a:srgbClr val="000000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function </a:t>
              </a:r>
              <a:r>
                <a:rPr lang="en-US" sz="1800" dirty="0" err="1" smtClean="0">
                  <a:solidFill>
                    <a:srgbClr val="000000"/>
                  </a:solidFill>
                  <a:latin typeface="Courier New" pitchFamily="1" charset="0"/>
                </a:rPr>
                <a:t>moveBeeperToLedge</a:t>
              </a: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() {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 smtClean="0">
                  <a:solidFill>
                    <a:srgbClr val="000000"/>
                  </a:solidFill>
                  <a:latin typeface="Courier New" pitchFamily="1" charset="0"/>
                </a:rPr>
                <a:t>pickBeeper</a:t>
              </a: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 smtClean="0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 smtClean="0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 smtClean="0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 smtClean="0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 smtClean="0">
                  <a:solidFill>
                    <a:srgbClr val="000000"/>
                  </a:solidFill>
                  <a:latin typeface="Courier New" pitchFamily="1" charset="0"/>
                </a:rPr>
                <a:t>putBeeper</a:t>
              </a: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  <a:endParaRPr lang="en-US" sz="1800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Syntactic Rules and Patterns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8777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definition of</a:t>
            </a:r>
            <a:r>
              <a:rPr lang="en-US" sz="2400" b="0" dirty="0" smtClean="0"/>
              <a:t> </a:t>
            </a:r>
            <a:r>
              <a:rPr lang="en-US" sz="2000" dirty="0" err="1" smtClean="0">
                <a:latin typeface="Courier New" pitchFamily="1" charset="0"/>
              </a:rPr>
              <a:t>MoveBeeperToLedge</a:t>
            </a:r>
            <a:r>
              <a:rPr lang="en-US" sz="2400" b="0" dirty="0" smtClean="0"/>
              <a:t> on </a:t>
            </a:r>
            <a:r>
              <a:rPr lang="en-US" sz="2400" b="0" dirty="0"/>
              <a:t>the preceding slide includes various symbols</a:t>
            </a:r>
            <a:r>
              <a:rPr lang="en-US" sz="2400" b="0" dirty="0" smtClean="0"/>
              <a:t> (such as curly </a:t>
            </a:r>
            <a:r>
              <a:rPr lang="en-US" sz="2400" b="0" dirty="0"/>
              <a:t>braces, parentheses, and semicolons) and special keywords (such as</a:t>
            </a:r>
            <a:r>
              <a:rPr lang="en-US" sz="2400" b="0" dirty="0" smtClean="0"/>
              <a:t> </a:t>
            </a:r>
            <a:r>
              <a:rPr lang="en-US" sz="2000" dirty="0" smtClean="0">
                <a:latin typeface="Courier New" pitchFamily="1" charset="0"/>
              </a:rPr>
              <a:t>function</a:t>
            </a:r>
            <a:r>
              <a:rPr lang="en-US" sz="2400" b="0" dirty="0" smtClean="0"/>
              <a:t>) </a:t>
            </a:r>
            <a:r>
              <a:rPr lang="en-US" sz="2400" b="0" dirty="0"/>
              <a:t>whose meaning may not be immediately clear.</a:t>
            </a:r>
            <a:r>
              <a:rPr lang="en-US" sz="2400" b="0" dirty="0" smtClean="0"/>
              <a:t> These </a:t>
            </a:r>
            <a:r>
              <a:rPr lang="en-US" sz="2400" b="0" dirty="0"/>
              <a:t>symbols and keywords are required by the</a:t>
            </a:r>
            <a:r>
              <a:rPr lang="en-US" sz="2400" b="0" dirty="0" smtClean="0"/>
              <a:t> </a:t>
            </a:r>
            <a:r>
              <a:rPr lang="en-US" sz="2400" i="1" dirty="0" smtClean="0"/>
              <a:t>syntactic rules </a:t>
            </a:r>
            <a:r>
              <a:rPr lang="en-US" sz="2400" b="0" dirty="0"/>
              <a:t>of the </a:t>
            </a:r>
            <a:r>
              <a:rPr lang="en-US" sz="2400" b="0" dirty="0" err="1"/>
              <a:t>Karel</a:t>
            </a:r>
            <a:r>
              <a:rPr lang="en-US" sz="2400" b="0" dirty="0"/>
              <a:t> programming language,</a:t>
            </a:r>
            <a:r>
              <a:rPr lang="en-US" sz="2400" b="0" dirty="0" smtClean="0"/>
              <a:t> in much the same way that syntactic rules govern human languages.</a:t>
            </a:r>
            <a:endParaRPr lang="en-US" sz="2400" b="0" dirty="0"/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When you are learning a programming language, it is</a:t>
            </a:r>
            <a:r>
              <a:rPr lang="en-US" sz="2400" b="0" dirty="0" smtClean="0"/>
              <a:t> often wise </a:t>
            </a:r>
            <a:r>
              <a:rPr lang="en-US" sz="2400" b="0" dirty="0"/>
              <a:t>to ignore the details of the language </a:t>
            </a:r>
            <a:r>
              <a:rPr lang="en-US" sz="2400" b="0" dirty="0" smtClean="0"/>
              <a:t>syntax and focus instead on </a:t>
            </a:r>
            <a:r>
              <a:rPr lang="en-US" sz="2400" b="0" dirty="0"/>
              <a:t>learning a few general patterns</a:t>
            </a:r>
            <a:r>
              <a:rPr lang="en-US" sz="2400" b="0" i="1" dirty="0" smtClean="0"/>
              <a:t>.</a:t>
            </a:r>
            <a:r>
              <a:rPr lang="en-US" sz="2400" b="0" dirty="0" smtClean="0"/>
              <a:t> </a:t>
            </a:r>
            <a:r>
              <a:rPr lang="en-US" sz="2400" b="0" dirty="0" err="1"/>
              <a:t>Karel</a:t>
            </a:r>
            <a:r>
              <a:rPr lang="en-US" sz="2400" b="0" dirty="0"/>
              <a:t> programs, for example, fit a common pattern in that they</a:t>
            </a:r>
            <a:r>
              <a:rPr lang="en-US" sz="2400" b="0" dirty="0" smtClean="0"/>
              <a:t> define one or more functions that describe the steps </a:t>
            </a:r>
            <a:r>
              <a:rPr lang="en-US" sz="2400" b="0" dirty="0" err="1" smtClean="0"/>
              <a:t>Karel</a:t>
            </a:r>
            <a:r>
              <a:rPr lang="en-US" sz="2400" b="0" dirty="0" smtClean="0"/>
              <a:t> must perform in order to solve a particular problem.</a:t>
            </a:r>
            <a:endParaRPr lang="en-US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Defining New</a:t>
            </a:r>
            <a:r>
              <a:rPr lang="en-US" sz="4000" dirty="0" smtClean="0">
                <a:solidFill>
                  <a:srgbClr val="FF0000"/>
                </a:solidFill>
              </a:rPr>
              <a:t> Functions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8982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In </a:t>
            </a:r>
            <a:r>
              <a:rPr lang="en-US" sz="2400" b="0" dirty="0" err="1" smtClean="0"/>
              <a:t>Karel</a:t>
            </a:r>
            <a:r>
              <a:rPr lang="en-US" sz="2400" b="0" dirty="0" smtClean="0"/>
              <a:t>—and in JavaScript as you will see beginning next week—a </a:t>
            </a:r>
            <a:r>
              <a:rPr lang="en-US" sz="2400" i="1" dirty="0" smtClean="0"/>
              <a:t>function</a:t>
            </a:r>
            <a:r>
              <a:rPr lang="en-US" sz="2400" b="0" dirty="0" smtClean="0"/>
              <a:t> is a sequence </a:t>
            </a:r>
            <a:r>
              <a:rPr lang="en-US" sz="2400" b="0" dirty="0"/>
              <a:t>of statements that </a:t>
            </a:r>
            <a:r>
              <a:rPr lang="en-US" sz="2400" b="0" dirty="0" smtClean="0"/>
              <a:t>has </a:t>
            </a:r>
            <a:r>
              <a:rPr lang="en-US" sz="2400" b="0" dirty="0"/>
              <a:t>been collected together and given a name</a:t>
            </a:r>
            <a:r>
              <a:rPr lang="en-US" sz="2400" b="0" dirty="0" smtClean="0"/>
              <a:t>.  All functions in </a:t>
            </a:r>
            <a:r>
              <a:rPr lang="en-US" sz="2400" b="0" dirty="0" err="1" smtClean="0"/>
              <a:t>Karel</a:t>
            </a:r>
            <a:r>
              <a:rPr lang="en-US" sz="2400" b="0" dirty="0" smtClean="0"/>
              <a:t> have the following form: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b="0" dirty="0" smtClean="0"/>
          </a:p>
        </p:txBody>
      </p:sp>
      <p:sp>
        <p:nvSpPr>
          <p:cNvPr id="589835" name="Rectangle 11"/>
          <p:cNvSpPr>
            <a:spLocks noChangeArrowheads="1"/>
          </p:cNvSpPr>
          <p:nvPr/>
        </p:nvSpPr>
        <p:spPr bwMode="auto">
          <a:xfrm>
            <a:off x="2057400" y="2714770"/>
            <a:ext cx="5181600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9836" name="Text Box 12"/>
          <p:cNvSpPr txBox="1">
            <a:spLocks noChangeArrowheads="1"/>
          </p:cNvSpPr>
          <p:nvPr/>
        </p:nvSpPr>
        <p:spPr bwMode="auto">
          <a:xfrm>
            <a:off x="2125663" y="2790970"/>
            <a:ext cx="5037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latin typeface="Courier New" pitchFamily="1" charset="0"/>
              </a:rPr>
              <a:t>function </a:t>
            </a:r>
            <a:r>
              <a:rPr lang="en-US" sz="1800" b="0" i="1" dirty="0" smtClean="0"/>
              <a:t>name</a:t>
            </a:r>
            <a:r>
              <a:rPr lang="en-US" sz="1800" dirty="0">
                <a:latin typeface="Courier New" pitchFamily="1" charset="0"/>
              </a:rPr>
              <a:t>() {</a:t>
            </a:r>
          </a:p>
          <a:p>
            <a:r>
              <a:rPr lang="en-US" sz="1800" dirty="0">
                <a:latin typeface="Courier New" pitchFamily="1" charset="0"/>
              </a:rPr>
              <a:t>   </a:t>
            </a:r>
            <a:r>
              <a:rPr lang="en-US" sz="1800" b="0" i="1" dirty="0"/>
              <a:t>statements that implement the desired operation</a:t>
            </a:r>
            <a:endParaRPr lang="en-US" sz="1800" dirty="0">
              <a:latin typeface="Courier New" pitchFamily="1" charset="0"/>
            </a:endParaRPr>
          </a:p>
          <a:p>
            <a:r>
              <a:rPr lang="en-US" sz="1800" dirty="0">
                <a:latin typeface="Courier New" pitchFamily="1" charset="0"/>
              </a:rPr>
              <a:t>}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82600" y="3984770"/>
            <a:ext cx="8128000" cy="226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The first function in a </a:t>
            </a:r>
            <a:r>
              <a:rPr lang="en-US" sz="2400" b="0" dirty="0" err="1" smtClean="0"/>
              <a:t>Karel</a:t>
            </a:r>
            <a:r>
              <a:rPr lang="en-US" sz="2400" b="0" dirty="0" smtClean="0"/>
              <a:t> program is the </a:t>
            </a:r>
            <a:r>
              <a:rPr lang="en-US" sz="2400" i="1" dirty="0" smtClean="0"/>
              <a:t>main function,</a:t>
            </a:r>
            <a:r>
              <a:rPr lang="en-US" sz="2400" b="0" dirty="0" smtClean="0"/>
              <a:t> which is called when you press the </a:t>
            </a:r>
            <a:r>
              <a:rPr lang="en-US" sz="2000" dirty="0" smtClean="0">
                <a:latin typeface="Helvetica Neue"/>
                <a:cs typeface="Helvetica Neue"/>
              </a:rPr>
              <a:t>Run</a:t>
            </a:r>
            <a:r>
              <a:rPr lang="en-US" sz="2400" b="0" dirty="0" smtClean="0"/>
              <a:t> button at the bottom of the screen.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Most </a:t>
            </a:r>
            <a:r>
              <a:rPr lang="en-US" sz="2400" b="0" dirty="0" err="1" smtClean="0"/>
              <a:t>Karel</a:t>
            </a:r>
            <a:r>
              <a:rPr lang="en-US" sz="2400" b="0" dirty="0" smtClean="0"/>
              <a:t> programs define additional </a:t>
            </a:r>
            <a:r>
              <a:rPr lang="en-US" sz="2400" i="1" dirty="0"/>
              <a:t>helper</a:t>
            </a:r>
            <a:r>
              <a:rPr lang="en-US" sz="2400" i="1" dirty="0" smtClean="0"/>
              <a:t> functions </a:t>
            </a:r>
            <a:r>
              <a:rPr lang="en-US" sz="2400" b="0" dirty="0" smtClean="0"/>
              <a:t>that implement individual steps in the complete solution.</a:t>
            </a:r>
            <a:endParaRPr lang="en-US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 </a:t>
            </a:r>
            <a:r>
              <a:rPr lang="en-US" sz="3600" b="1" dirty="0" err="1">
                <a:solidFill>
                  <a:srgbClr val="FF0000"/>
                </a:solidFill>
                <a:latin typeface="Courier New" pitchFamily="1" charset="0"/>
              </a:rPr>
              <a:t>turnRight</a:t>
            </a:r>
            <a:r>
              <a:rPr lang="en-US" sz="4000" dirty="0" smtClean="0">
                <a:solidFill>
                  <a:srgbClr val="FF0000"/>
                </a:solidFill>
              </a:rPr>
              <a:t> Function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91875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As a simple example, the following</a:t>
            </a:r>
            <a:r>
              <a:rPr lang="en-US" sz="2400" b="0" dirty="0" smtClean="0"/>
              <a:t> function </a:t>
            </a:r>
            <a:r>
              <a:rPr lang="en-US" sz="2400" b="0" dirty="0"/>
              <a:t>definition allows </a:t>
            </a:r>
            <a:r>
              <a:rPr lang="en-US" sz="2400" b="0" dirty="0" err="1"/>
              <a:t>Karel</a:t>
            </a:r>
            <a:r>
              <a:rPr lang="en-US" sz="2400" b="0" dirty="0"/>
              <a:t> to turn right by executing three </a:t>
            </a:r>
            <a:r>
              <a:rPr lang="en-US" sz="2000" dirty="0" err="1">
                <a:latin typeface="Courier New" pitchFamily="1" charset="0"/>
              </a:rPr>
              <a:t>turnLeft</a:t>
            </a:r>
            <a:r>
              <a:rPr lang="en-US" sz="2400" b="0" dirty="0"/>
              <a:t> operations:</a:t>
            </a:r>
          </a:p>
        </p:txBody>
      </p:sp>
      <p:grpSp>
        <p:nvGrpSpPr>
          <p:cNvPr id="591876" name="Group 4"/>
          <p:cNvGrpSpPr>
            <a:grpSpLocks/>
          </p:cNvGrpSpPr>
          <p:nvPr/>
        </p:nvGrpSpPr>
        <p:grpSpPr bwMode="auto">
          <a:xfrm>
            <a:off x="1981200" y="2019300"/>
            <a:ext cx="5181600" cy="1531938"/>
            <a:chOff x="1248" y="1272"/>
            <a:chExt cx="3264" cy="965"/>
          </a:xfrm>
        </p:grpSpPr>
        <p:sp>
          <p:nvSpPr>
            <p:cNvPr id="591877" name="Rectangle 5"/>
            <p:cNvSpPr>
              <a:spLocks noChangeArrowheads="1"/>
            </p:cNvSpPr>
            <p:nvPr/>
          </p:nvSpPr>
          <p:spPr bwMode="auto">
            <a:xfrm>
              <a:off x="1248" y="1272"/>
              <a:ext cx="3264" cy="9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1878" name="Text Box 6"/>
            <p:cNvSpPr txBox="1">
              <a:spLocks noChangeArrowheads="1"/>
            </p:cNvSpPr>
            <p:nvPr/>
          </p:nvSpPr>
          <p:spPr bwMode="auto">
            <a:xfrm>
              <a:off x="1291" y="1273"/>
              <a:ext cx="3173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latin typeface="Courier New" pitchFamily="1" charset="0"/>
                </a:rPr>
                <a:t>function </a:t>
              </a:r>
              <a:r>
                <a:rPr lang="en-US" sz="1800" dirty="0" err="1" smtClean="0">
                  <a:latin typeface="Courier New" pitchFamily="1" charset="0"/>
                </a:rPr>
                <a:t>turnRight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591879" name="Rectangle 7"/>
          <p:cNvSpPr>
            <a:spLocks noChangeArrowheads="1"/>
          </p:cNvSpPr>
          <p:nvPr/>
        </p:nvSpPr>
        <p:spPr bwMode="auto">
          <a:xfrm>
            <a:off x="482600" y="3822700"/>
            <a:ext cx="81280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Once you have made this definition, you can use </a:t>
            </a:r>
            <a:r>
              <a:rPr lang="en-US" sz="2000" dirty="0" err="1">
                <a:latin typeface="Courier New" pitchFamily="1" charset="0"/>
              </a:rPr>
              <a:t>turnRight</a:t>
            </a:r>
            <a:r>
              <a:rPr lang="en-US" sz="2400" b="0" dirty="0"/>
              <a:t> in your programs in exactly the same way you use </a:t>
            </a:r>
            <a:r>
              <a:rPr lang="en-US" sz="2000" dirty="0" err="1">
                <a:latin typeface="Courier New" pitchFamily="1" charset="0"/>
              </a:rPr>
              <a:t>turnLeft</a:t>
            </a:r>
            <a:r>
              <a:rPr lang="en-US" sz="2400" b="0" dirty="0"/>
              <a:t>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a sense, defining a new</a:t>
            </a:r>
            <a:r>
              <a:rPr lang="en-US" sz="2400" b="0" dirty="0" smtClean="0"/>
              <a:t> function </a:t>
            </a:r>
            <a:r>
              <a:rPr lang="en-US" sz="2400" b="0" dirty="0"/>
              <a:t>is analogous to teaching </a:t>
            </a:r>
            <a:r>
              <a:rPr lang="en-US" sz="2400" b="0" dirty="0" err="1"/>
              <a:t>Karel</a:t>
            </a:r>
            <a:r>
              <a:rPr lang="en-US" sz="2400" b="0" dirty="0"/>
              <a:t> a new word.  The name of the</a:t>
            </a:r>
            <a:r>
              <a:rPr lang="en-US" sz="2400" b="0" dirty="0" smtClean="0"/>
              <a:t> function </a:t>
            </a:r>
            <a:r>
              <a:rPr lang="en-US" sz="2400" b="0" dirty="0"/>
              <a:t>becomes part of </a:t>
            </a:r>
            <a:r>
              <a:rPr lang="en-US" sz="2400" b="0" dirty="0" err="1"/>
              <a:t>Karel’s</a:t>
            </a:r>
            <a:r>
              <a:rPr lang="en-US" sz="2400" b="0" dirty="0"/>
              <a:t> vocabulary and extends the set of operations the robot can perform.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7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Helper</a:t>
            </a:r>
            <a:r>
              <a:rPr lang="en-US" sz="4000" dirty="0" smtClean="0">
                <a:solidFill>
                  <a:srgbClr val="FF0000"/>
                </a:solidFill>
              </a:rPr>
              <a:t> Functions </a:t>
            </a:r>
            <a:r>
              <a:rPr lang="en-US" sz="4000" dirty="0">
                <a:solidFill>
                  <a:srgbClr val="FF0000"/>
                </a:solidFill>
              </a:rPr>
              <a:t>in a Program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93937" name="Group 17"/>
          <p:cNvGrpSpPr>
            <a:grpSpLocks/>
          </p:cNvGrpSpPr>
          <p:nvPr/>
        </p:nvGrpSpPr>
        <p:grpSpPr bwMode="auto">
          <a:xfrm>
            <a:off x="609600" y="1143000"/>
            <a:ext cx="7848600" cy="5321300"/>
            <a:chOff x="480" y="816"/>
            <a:chExt cx="4944" cy="3352"/>
          </a:xfrm>
        </p:grpSpPr>
        <p:sp>
          <p:nvSpPr>
            <p:cNvPr id="593938" name="Rectangle 18"/>
            <p:cNvSpPr>
              <a:spLocks noChangeArrowheads="1"/>
            </p:cNvSpPr>
            <p:nvPr/>
          </p:nvSpPr>
          <p:spPr bwMode="auto">
            <a:xfrm>
              <a:off x="480" y="816"/>
              <a:ext cx="4944" cy="335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3939" name="Text Box 19"/>
            <p:cNvSpPr txBox="1">
              <a:spLocks noChangeArrowheads="1"/>
            </p:cNvSpPr>
            <p:nvPr/>
          </p:nvSpPr>
          <p:spPr bwMode="auto">
            <a:xfrm>
              <a:off x="536" y="885"/>
              <a:ext cx="4848" cy="3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function </a:t>
              </a:r>
              <a:r>
                <a:rPr lang="en-US" sz="1800" dirty="0" err="1" smtClean="0">
                  <a:latin typeface="Courier New" pitchFamily="1" charset="0"/>
                </a:rPr>
                <a:t>moveBeeperToLedge</a:t>
              </a:r>
              <a:r>
                <a:rPr lang="en-US" sz="1800" dirty="0" smtClean="0">
                  <a:latin typeface="Courier New" pitchFamily="1" charset="0"/>
                </a:rPr>
                <a:t>() {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</a:t>
              </a:r>
              <a:r>
                <a:rPr lang="en-US" sz="1800" dirty="0" err="1" smtClean="0">
                  <a:latin typeface="Courier New" pitchFamily="1" charset="0"/>
                </a:rPr>
                <a:t>pickBeeper</a:t>
              </a:r>
              <a:r>
                <a:rPr lang="en-US" sz="1800" dirty="0" smtClean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</a:t>
              </a:r>
              <a:r>
                <a:rPr lang="en-US" sz="1800" dirty="0" err="1" smtClean="0">
                  <a:latin typeface="Courier New" pitchFamily="1" charset="0"/>
                </a:rPr>
                <a:t>turnLeft</a:t>
              </a:r>
              <a:r>
                <a:rPr lang="en-US" sz="1800" dirty="0" smtClean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</a:t>
              </a:r>
              <a:r>
                <a:rPr lang="en-US" sz="1800" dirty="0" err="1" smtClean="0">
                  <a:latin typeface="Courier New" pitchFamily="1" charset="0"/>
                </a:rPr>
                <a:t>turnRight</a:t>
              </a:r>
              <a:r>
                <a:rPr lang="en-US" sz="1800" dirty="0" smtClean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</a:t>
              </a:r>
              <a:r>
                <a:rPr lang="en-US" sz="1800" dirty="0" err="1" smtClean="0">
                  <a:latin typeface="Courier New" pitchFamily="1" charset="0"/>
                </a:rPr>
                <a:t>putBeeper</a:t>
              </a:r>
              <a:r>
                <a:rPr lang="en-US" sz="1800" dirty="0" smtClean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}</a:t>
              </a:r>
            </a:p>
            <a:p>
              <a:pPr>
                <a:lnSpc>
                  <a:spcPct val="90000"/>
                </a:lnSpc>
              </a:pPr>
              <a:endParaRPr lang="en-US" sz="1800" dirty="0" smtClean="0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solidFill>
                    <a:srgbClr val="0000FF"/>
                  </a:solidFill>
                  <a:latin typeface="Courier New" pitchFamily="1" charset="0"/>
                </a:rPr>
                <a:t>/* Turns </a:t>
              </a:r>
              <a:r>
                <a:rPr lang="en-US" sz="1800" dirty="0" err="1" smtClean="0">
                  <a:solidFill>
                    <a:srgbClr val="0000FF"/>
                  </a:solidFill>
                  <a:latin typeface="Courier New" pitchFamily="1" charset="0"/>
                </a:rPr>
                <a:t>Karel</a:t>
              </a:r>
              <a:r>
                <a:rPr lang="en-US" sz="1800" dirty="0" smtClean="0">
                  <a:solidFill>
                    <a:srgbClr val="0000FF"/>
                  </a:solidFill>
                  <a:latin typeface="Courier New" pitchFamily="1" charset="0"/>
                </a:rPr>
                <a:t> right 90 degrees */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function </a:t>
              </a:r>
              <a:r>
                <a:rPr lang="en-US" sz="1800" dirty="0" err="1" smtClean="0">
                  <a:latin typeface="Courier New" pitchFamily="1" charset="0"/>
                </a:rPr>
                <a:t>turnRight</a:t>
              </a:r>
              <a:r>
                <a:rPr lang="en-US" sz="1800" dirty="0" smtClean="0">
                  <a:latin typeface="Courier New" pitchFamily="1" charset="0"/>
                </a:rPr>
                <a:t>() {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</a:t>
              </a:r>
              <a:r>
                <a:rPr lang="en-US" sz="1800" dirty="0" err="1" smtClean="0">
                  <a:latin typeface="Courier New" pitchFamily="1" charset="0"/>
                </a:rPr>
                <a:t>turnLeft</a:t>
              </a:r>
              <a:r>
                <a:rPr lang="en-US" sz="1800" dirty="0" smtClean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</a:t>
              </a:r>
              <a:r>
                <a:rPr lang="en-US" sz="1800" dirty="0" err="1" smtClean="0">
                  <a:latin typeface="Courier New" pitchFamily="1" charset="0"/>
                </a:rPr>
                <a:t>turnLeft</a:t>
              </a:r>
              <a:r>
                <a:rPr lang="en-US" sz="1800" dirty="0" smtClean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   </a:t>
              </a:r>
              <a:r>
                <a:rPr lang="en-US" sz="1800" dirty="0" err="1" smtClean="0">
                  <a:latin typeface="Courier New" pitchFamily="1" charset="0"/>
                </a:rPr>
                <a:t>turnLeft</a:t>
              </a:r>
              <a:r>
                <a:rPr lang="en-US" sz="1800" dirty="0" smtClean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 smtClean="0">
                  <a:latin typeface="Courier New" pitchFamily="1" charset="0"/>
                </a:rPr>
                <a:t>}</a:t>
              </a:r>
              <a:endParaRPr lang="en-US" sz="1800" dirty="0">
                <a:latin typeface="Courier New" pitchFamily="1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 Defining</a:t>
            </a:r>
            <a:r>
              <a:rPr lang="en-US" sz="4000" dirty="0" smtClean="0">
                <a:solidFill>
                  <a:srgbClr val="FF0000"/>
                </a:solidFill>
              </a:rPr>
              <a:t> functions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7753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Define a</a:t>
            </a:r>
            <a:r>
              <a:rPr lang="en-US" sz="2400" b="0" dirty="0" smtClean="0"/>
              <a:t> function</a:t>
            </a:r>
            <a:r>
              <a:rPr lang="en-US" sz="2400" b="0" dirty="0" smtClean="0"/>
              <a:t> </a:t>
            </a:r>
            <a:r>
              <a:rPr lang="en-US" sz="2000" dirty="0" err="1" smtClean="0">
                <a:latin typeface="Courier New" pitchFamily="1" charset="0"/>
              </a:rPr>
              <a:t>turnAround</a:t>
            </a:r>
            <a:r>
              <a:rPr lang="en-US" sz="2400" b="0" dirty="0" smtClean="0"/>
              <a:t> </a:t>
            </a:r>
            <a:r>
              <a:rPr lang="en-US" sz="2400" b="0" dirty="0"/>
              <a:t>that turns </a:t>
            </a:r>
            <a:r>
              <a:rPr lang="en-US" sz="2400" b="0" dirty="0" err="1"/>
              <a:t>Karel</a:t>
            </a:r>
            <a:r>
              <a:rPr lang="en-US" sz="2400" b="0" dirty="0"/>
              <a:t> around </a:t>
            </a:r>
            <a:r>
              <a:rPr lang="en-US" sz="2400" b="0" dirty="0" smtClean="0"/>
              <a:t>180°.</a:t>
            </a:r>
            <a:endParaRPr lang="en-US" sz="2400" b="0" dirty="0"/>
          </a:p>
        </p:txBody>
      </p:sp>
      <p:sp>
        <p:nvSpPr>
          <p:cNvPr id="577542" name="Rectangle 6"/>
          <p:cNvSpPr>
            <a:spLocks noChangeArrowheads="1"/>
          </p:cNvSpPr>
          <p:nvPr/>
        </p:nvSpPr>
        <p:spPr bwMode="auto">
          <a:xfrm>
            <a:off x="482600" y="3932155"/>
            <a:ext cx="812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Define a</a:t>
            </a:r>
            <a:r>
              <a:rPr lang="en-US" sz="2400" b="0" dirty="0" smtClean="0"/>
              <a:t> function </a:t>
            </a:r>
            <a:r>
              <a:rPr lang="en-US" sz="2000" dirty="0">
                <a:latin typeface="Courier New" pitchFamily="1" charset="0"/>
              </a:rPr>
              <a:t>backup</a:t>
            </a:r>
            <a:r>
              <a:rPr lang="en-US" sz="2400" b="0" dirty="0"/>
              <a:t> that moves </a:t>
            </a:r>
            <a:r>
              <a:rPr lang="en-US" sz="2400" b="0" dirty="0" err="1"/>
              <a:t>Karel</a:t>
            </a:r>
            <a:r>
              <a:rPr lang="en-US" sz="2400" b="0" dirty="0"/>
              <a:t> backward one square, leaving </a:t>
            </a:r>
            <a:r>
              <a:rPr lang="en-US" sz="2400" b="0" dirty="0" err="1"/>
              <a:t>Karel</a:t>
            </a:r>
            <a:r>
              <a:rPr lang="en-US" sz="2400" b="0" dirty="0"/>
              <a:t> facing in the same direction.</a:t>
            </a:r>
          </a:p>
        </p:txBody>
      </p:sp>
      <p:grpSp>
        <p:nvGrpSpPr>
          <p:cNvPr id="577547" name="Group 11"/>
          <p:cNvGrpSpPr>
            <a:grpSpLocks/>
          </p:cNvGrpSpPr>
          <p:nvPr/>
        </p:nvGrpSpPr>
        <p:grpSpPr bwMode="auto">
          <a:xfrm>
            <a:off x="1981200" y="1660675"/>
            <a:ext cx="5181600" cy="1317625"/>
            <a:chOff x="1248" y="1272"/>
            <a:chExt cx="3264" cy="830"/>
          </a:xfrm>
        </p:grpSpPr>
        <p:sp>
          <p:nvSpPr>
            <p:cNvPr id="577543" name="Rectangle 7"/>
            <p:cNvSpPr>
              <a:spLocks noChangeArrowheads="1"/>
            </p:cNvSpPr>
            <p:nvPr/>
          </p:nvSpPr>
          <p:spPr bwMode="auto">
            <a:xfrm>
              <a:off x="1248" y="1272"/>
              <a:ext cx="3264" cy="8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44" name="Text Box 8"/>
            <p:cNvSpPr txBox="1">
              <a:spLocks noChangeArrowheads="1"/>
            </p:cNvSpPr>
            <p:nvPr/>
          </p:nvSpPr>
          <p:spPr bwMode="auto">
            <a:xfrm>
              <a:off x="1291" y="1296"/>
              <a:ext cx="3173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latin typeface="Courier New" pitchFamily="1" charset="0"/>
                </a:rPr>
                <a:t>function </a:t>
              </a:r>
              <a:r>
                <a:rPr lang="en-US" sz="1800" dirty="0" err="1" smtClean="0">
                  <a:latin typeface="Courier New" pitchFamily="1" charset="0"/>
                </a:rPr>
                <a:t>turnAround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grpSp>
        <p:nvGrpSpPr>
          <p:cNvPr id="577550" name="Group 14"/>
          <p:cNvGrpSpPr>
            <a:grpSpLocks/>
          </p:cNvGrpSpPr>
          <p:nvPr/>
        </p:nvGrpSpPr>
        <p:grpSpPr bwMode="auto">
          <a:xfrm>
            <a:off x="1981200" y="4762418"/>
            <a:ext cx="5181600" cy="1531937"/>
            <a:chOff x="1248" y="2779"/>
            <a:chExt cx="3264" cy="965"/>
          </a:xfrm>
        </p:grpSpPr>
        <p:sp>
          <p:nvSpPr>
            <p:cNvPr id="577548" name="Rectangle 12"/>
            <p:cNvSpPr>
              <a:spLocks noChangeArrowheads="1"/>
            </p:cNvSpPr>
            <p:nvPr/>
          </p:nvSpPr>
          <p:spPr bwMode="auto">
            <a:xfrm>
              <a:off x="1248" y="2779"/>
              <a:ext cx="3264" cy="9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49" name="Text Box 13"/>
            <p:cNvSpPr txBox="1">
              <a:spLocks noChangeArrowheads="1"/>
            </p:cNvSpPr>
            <p:nvPr/>
          </p:nvSpPr>
          <p:spPr bwMode="auto">
            <a:xfrm>
              <a:off x="1291" y="2803"/>
              <a:ext cx="3173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latin typeface="Courier New" pitchFamily="1" charset="0"/>
                </a:rPr>
                <a:t>function </a:t>
              </a:r>
              <a:r>
                <a:rPr lang="en-US" sz="1800" dirty="0">
                  <a:latin typeface="Courier New" pitchFamily="1" charset="0"/>
                </a:rPr>
                <a:t>backup()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turnAround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move();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turnAround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81390" y="3043165"/>
            <a:ext cx="812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The </a:t>
            </a:r>
            <a:r>
              <a:rPr lang="en-US" sz="2000" dirty="0" err="1" smtClean="0">
                <a:latin typeface="Courier New"/>
                <a:cs typeface="Courier New"/>
              </a:rPr>
              <a:t>turnRight</a:t>
            </a:r>
            <a:r>
              <a:rPr lang="en-US" sz="2400" b="0" dirty="0" smtClean="0"/>
              <a:t> and </a:t>
            </a:r>
            <a:r>
              <a:rPr lang="en-US" sz="2000" dirty="0" err="1" smtClean="0">
                <a:latin typeface="Courier New"/>
                <a:cs typeface="Courier New"/>
              </a:rPr>
              <a:t>turnAround</a:t>
            </a:r>
            <a:r>
              <a:rPr lang="en-US" sz="2400" b="0" dirty="0" smtClean="0"/>
              <a:t> functions are so important that they are included in a library called </a:t>
            </a:r>
            <a:r>
              <a:rPr lang="en-US" sz="2000" dirty="0" smtClean="0">
                <a:latin typeface="Courier New"/>
                <a:cs typeface="Courier New"/>
              </a:rPr>
              <a:t>"turns"</a:t>
            </a:r>
            <a:r>
              <a:rPr lang="en-US" sz="2400" b="0" dirty="0" smtClean="0"/>
              <a:t>.</a:t>
            </a:r>
            <a:endParaRPr lang="en-US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42" grpId="0" build="p" autoUpdateAnimBg="0"/>
      <p:bldP spid="1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Control Statements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9597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addition to allowing you to define new</a:t>
            </a:r>
            <a:r>
              <a:rPr lang="en-US" sz="2400" b="0" dirty="0" smtClean="0"/>
              <a:t> functions</a:t>
            </a:r>
            <a:r>
              <a:rPr lang="en-US" sz="2400" b="0" dirty="0"/>
              <a:t>, </a:t>
            </a:r>
            <a:r>
              <a:rPr lang="en-US" sz="2400" b="0" dirty="0" err="1"/>
              <a:t>Karel</a:t>
            </a:r>
            <a:r>
              <a:rPr lang="en-US" sz="2400" b="0" dirty="0"/>
              <a:t> also includes</a:t>
            </a:r>
            <a:r>
              <a:rPr lang="en-US" sz="2400" b="0" dirty="0" smtClean="0"/>
              <a:t> statement </a:t>
            </a:r>
            <a:r>
              <a:rPr lang="en-US" sz="2400" b="0" dirty="0"/>
              <a:t>forms that allow you to change the order in which statements are executed.  Such statements are called </a:t>
            </a:r>
            <a:r>
              <a:rPr lang="en-US" sz="2400" i="1" dirty="0"/>
              <a:t>control statements</a:t>
            </a:r>
            <a:r>
              <a:rPr lang="en-US" sz="2400" b="0" i="1" dirty="0"/>
              <a:t>.</a:t>
            </a:r>
            <a:r>
              <a:rPr lang="en-US" sz="2400" b="0" dirty="0"/>
              <a:t> </a:t>
            </a:r>
          </a:p>
          <a:p>
            <a:pPr marL="342900" indent="-342900" algn="just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The control statements available in </a:t>
            </a:r>
            <a:r>
              <a:rPr lang="en-US" sz="2400" b="0" dirty="0" err="1"/>
              <a:t>Karel</a:t>
            </a:r>
            <a:r>
              <a:rPr lang="en-US" sz="2400" b="0" dirty="0"/>
              <a:t> are:</a:t>
            </a:r>
          </a:p>
          <a:p>
            <a:pPr marL="742950" lvl="1" indent="-285750" algn="just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</a:t>
            </a:r>
            <a:r>
              <a:rPr lang="en-US" sz="2200" b="0" dirty="0" smtClean="0">
                <a:ea typeface="ＭＳ Ｐゴシック" pitchFamily="1" charset="-128"/>
              </a:rPr>
              <a:t> </a:t>
            </a:r>
            <a:r>
              <a:rPr lang="en-US" sz="2000" dirty="0" smtClean="0">
                <a:latin typeface="Courier New" pitchFamily="1" charset="0"/>
                <a:ea typeface="ＭＳ Ｐゴシック" pitchFamily="1" charset="-128"/>
              </a:rPr>
              <a:t>repeat</a:t>
            </a:r>
            <a:r>
              <a:rPr lang="en-US" sz="2200" b="0" dirty="0" smtClean="0">
                <a:ea typeface="ＭＳ Ｐゴシック" pitchFamily="1" charset="-128"/>
              </a:rPr>
              <a:t> statement</a:t>
            </a:r>
            <a:r>
              <a:rPr lang="en-US" sz="2200" b="0" dirty="0">
                <a:ea typeface="ＭＳ Ｐゴシック" pitchFamily="1" charset="-128"/>
              </a:rPr>
              <a:t>, which</a:t>
            </a:r>
            <a:r>
              <a:rPr lang="en-US" sz="2200" b="0" dirty="0" smtClean="0">
                <a:ea typeface="ＭＳ Ｐゴシック" pitchFamily="1" charset="-128"/>
              </a:rPr>
              <a:t> repeats </a:t>
            </a:r>
            <a:r>
              <a:rPr lang="en-US" sz="2200" b="0" dirty="0">
                <a:ea typeface="ＭＳ Ｐゴシック" pitchFamily="1" charset="-128"/>
              </a:rPr>
              <a:t>a set of statements a predetermined number of times.</a:t>
            </a:r>
          </a:p>
          <a:p>
            <a:pPr marL="742950" lvl="1" indent="-285750" algn="just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while</a:t>
            </a:r>
            <a:r>
              <a:rPr lang="en-US" sz="2200" b="0" dirty="0">
                <a:ea typeface="ＭＳ Ｐゴシック" pitchFamily="1" charset="-128"/>
              </a:rPr>
              <a:t> statement, which repeats a set of statements as long as some condition holds.</a:t>
            </a:r>
          </a:p>
          <a:p>
            <a:pPr marL="742950" lvl="1" indent="-285750" algn="just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if</a:t>
            </a:r>
            <a:r>
              <a:rPr lang="en-US" sz="2200" b="0" dirty="0">
                <a:ea typeface="ＭＳ Ｐゴシック" pitchFamily="1" charset="-128"/>
              </a:rPr>
              <a:t> statement, which applies a conditional test to determine whether a set of statements should be executed at all.</a:t>
            </a:r>
          </a:p>
          <a:p>
            <a:pPr marL="742950" lvl="1" indent="-285750" algn="just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if</a:t>
            </a:r>
            <a:r>
              <a:rPr lang="en-US" sz="2200" b="0" dirty="0">
                <a:ea typeface="ＭＳ Ｐゴシック" pitchFamily="1" charset="-128"/>
              </a:rPr>
              <a:t>-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else</a:t>
            </a:r>
            <a:r>
              <a:rPr lang="en-US" sz="2200" b="0" dirty="0">
                <a:ea typeface="ＭＳ Ｐゴシック" pitchFamily="1" charset="-128"/>
              </a:rPr>
              <a:t> statement, which uses a conditional test to choose between two possible actions.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1" charset="0"/>
              </a:rPr>
              <a:t>repeat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Statement</a:t>
            </a:r>
          </a:p>
        </p:txBody>
      </p:sp>
      <p:sp>
        <p:nvSpPr>
          <p:cNvPr id="536610" name="Rectangle 34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</a:t>
            </a:r>
            <a:r>
              <a:rPr lang="en-US" sz="2400" b="0" dirty="0" err="1"/>
              <a:t>Karel</a:t>
            </a:r>
            <a:r>
              <a:rPr lang="en-US" sz="2400" b="0" dirty="0"/>
              <a:t>, the</a:t>
            </a:r>
            <a:r>
              <a:rPr lang="en-US" sz="2400" b="0" dirty="0" smtClean="0"/>
              <a:t> </a:t>
            </a:r>
            <a:r>
              <a:rPr lang="en-US" sz="2000" dirty="0" smtClean="0">
                <a:latin typeface="Courier New" pitchFamily="1" charset="0"/>
              </a:rPr>
              <a:t>repeat</a:t>
            </a:r>
            <a:r>
              <a:rPr lang="en-US" sz="2400" b="0" dirty="0" smtClean="0"/>
              <a:t> statement </a:t>
            </a:r>
            <a:r>
              <a:rPr lang="en-US" sz="2400" b="0" dirty="0"/>
              <a:t>has the following</a:t>
            </a:r>
            <a:r>
              <a:rPr lang="en-US" sz="2400" b="0" dirty="0" smtClean="0"/>
              <a:t> form</a:t>
            </a:r>
            <a:r>
              <a:rPr lang="en-US" sz="2400" b="0" dirty="0"/>
              <a:t>:</a:t>
            </a:r>
          </a:p>
        </p:txBody>
      </p:sp>
      <p:sp>
        <p:nvSpPr>
          <p:cNvPr id="536608" name="Rectangle 32"/>
          <p:cNvSpPr>
            <a:spLocks noChangeArrowheads="1"/>
          </p:cNvSpPr>
          <p:nvPr/>
        </p:nvSpPr>
        <p:spPr bwMode="auto">
          <a:xfrm>
            <a:off x="1676400" y="1752600"/>
            <a:ext cx="5791200" cy="1139825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13" name="Rectangle 37"/>
          <p:cNvSpPr>
            <a:spLocks noChangeArrowheads="1"/>
          </p:cNvSpPr>
          <p:nvPr/>
        </p:nvSpPr>
        <p:spPr bwMode="auto">
          <a:xfrm>
            <a:off x="1828800" y="1903790"/>
            <a:ext cx="2057400" cy="295275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15" name="Rectangle 39"/>
          <p:cNvSpPr>
            <a:spLocks noChangeArrowheads="1"/>
          </p:cNvSpPr>
          <p:nvPr/>
        </p:nvSpPr>
        <p:spPr bwMode="auto">
          <a:xfrm>
            <a:off x="2159000" y="2192110"/>
            <a:ext cx="2565400" cy="295275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09" name="Text Box 33"/>
          <p:cNvSpPr txBox="1">
            <a:spLocks noChangeArrowheads="1"/>
          </p:cNvSpPr>
          <p:nvPr/>
        </p:nvSpPr>
        <p:spPr bwMode="auto">
          <a:xfrm>
            <a:off x="1778000" y="1841500"/>
            <a:ext cx="5638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latin typeface="Courier New" pitchFamily="1" charset="0"/>
              </a:rPr>
              <a:t>repeat (</a:t>
            </a:r>
            <a:r>
              <a:rPr lang="en-US" sz="1800" b="0" i="1" dirty="0" smtClean="0"/>
              <a:t>count</a:t>
            </a:r>
            <a:r>
              <a:rPr lang="en-US" sz="1800" dirty="0" smtClean="0">
                <a:latin typeface="Courier New" pitchFamily="1" charset="0"/>
              </a:rPr>
              <a:t>)</a:t>
            </a:r>
            <a:r>
              <a:rPr lang="en-US" sz="900" dirty="0" smtClean="0">
                <a:latin typeface="Courier New" pitchFamily="1" charset="0"/>
              </a:rPr>
              <a:t> </a:t>
            </a:r>
            <a:r>
              <a:rPr lang="en-US" sz="1800" dirty="0" smtClean="0">
                <a:latin typeface="Courier New" pitchFamily="1" charset="0"/>
              </a:rPr>
              <a:t>{</a:t>
            </a:r>
          </a:p>
          <a:p>
            <a:r>
              <a:rPr lang="en-US" sz="1800" dirty="0" smtClean="0">
                <a:latin typeface="Courier New" pitchFamily="1" charset="0"/>
              </a:rPr>
              <a:t>   </a:t>
            </a:r>
            <a:r>
              <a:rPr lang="en-US" sz="1800" b="0" i="1" dirty="0"/>
              <a:t>statements to be repeated</a:t>
            </a:r>
            <a:endParaRPr lang="en-US" sz="1800" dirty="0">
              <a:latin typeface="Courier New" pitchFamily="1" charset="0"/>
            </a:endParaRPr>
          </a:p>
          <a:p>
            <a:r>
              <a:rPr lang="en-US" sz="1800" dirty="0">
                <a:latin typeface="Courier New" pitchFamily="1" charset="0"/>
              </a:rPr>
              <a:t>}</a:t>
            </a:r>
          </a:p>
        </p:txBody>
      </p:sp>
      <p:sp>
        <p:nvSpPr>
          <p:cNvPr id="536611" name="Rectangle 35"/>
          <p:cNvSpPr>
            <a:spLocks noChangeArrowheads="1"/>
          </p:cNvSpPr>
          <p:nvPr/>
        </p:nvSpPr>
        <p:spPr bwMode="auto">
          <a:xfrm>
            <a:off x="482600" y="3060700"/>
            <a:ext cx="81280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As with</a:t>
            </a:r>
            <a:r>
              <a:rPr lang="en-US" sz="2400" b="0" dirty="0" smtClean="0"/>
              <a:t> the other control </a:t>
            </a:r>
            <a:r>
              <a:rPr lang="en-US" sz="2400" b="0" dirty="0"/>
              <a:t>statements, the</a:t>
            </a:r>
            <a:r>
              <a:rPr lang="en-US" sz="2400" b="0" dirty="0" smtClean="0"/>
              <a:t> </a:t>
            </a:r>
            <a:r>
              <a:rPr lang="en-US" sz="2000" dirty="0" smtClean="0">
                <a:latin typeface="Courier New" pitchFamily="1" charset="0"/>
              </a:rPr>
              <a:t>repeat</a:t>
            </a:r>
            <a:r>
              <a:rPr lang="en-US" sz="2400" b="0" dirty="0" smtClean="0"/>
              <a:t> statement consists </a:t>
            </a:r>
            <a:r>
              <a:rPr lang="en-US" sz="2400" b="0" dirty="0"/>
              <a:t>of two parts:</a:t>
            </a:r>
          </a:p>
          <a:p>
            <a:pPr marL="742950" lvl="1" indent="-285750" algn="just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200" i="1" dirty="0">
                <a:ea typeface="ＭＳ Ｐゴシック" pitchFamily="1" charset="-128"/>
              </a:rPr>
              <a:t>header line</a:t>
            </a:r>
            <a:r>
              <a:rPr lang="en-US" sz="2200" b="0" i="1" dirty="0">
                <a:ea typeface="ＭＳ Ｐゴシック" pitchFamily="1" charset="-128"/>
              </a:rPr>
              <a:t>,</a:t>
            </a:r>
            <a:r>
              <a:rPr lang="en-US" sz="2200" b="0" dirty="0">
                <a:ea typeface="ＭＳ Ｐゴシック" pitchFamily="1" charset="-128"/>
              </a:rPr>
              <a:t> which specifies the number of repetitions</a:t>
            </a:r>
          </a:p>
          <a:p>
            <a:pPr marL="742950" lvl="1" indent="-285750" algn="just">
              <a:lnSpc>
                <a:spcPct val="90000"/>
              </a:lnSpc>
              <a:spcAft>
                <a:spcPct val="7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200" i="1" dirty="0">
                <a:ea typeface="ＭＳ Ｐゴシック" pitchFamily="1" charset="-128"/>
              </a:rPr>
              <a:t>body</a:t>
            </a:r>
            <a:r>
              <a:rPr lang="en-US" sz="2200" b="0" i="1" dirty="0">
                <a:ea typeface="ＭＳ Ｐゴシック" pitchFamily="1" charset="-128"/>
              </a:rPr>
              <a:t>,</a:t>
            </a:r>
            <a:r>
              <a:rPr lang="en-US" sz="2200" b="0" dirty="0">
                <a:ea typeface="ＭＳ Ｐゴシック" pitchFamily="1" charset="-128"/>
              </a:rPr>
              <a:t> which is the set of statements</a:t>
            </a:r>
            <a:r>
              <a:rPr lang="en-US" sz="2200" b="0" dirty="0" smtClean="0">
                <a:ea typeface="ＭＳ Ｐゴシック" pitchFamily="1" charset="-128"/>
              </a:rPr>
              <a:t> to be repeated</a:t>
            </a:r>
            <a:endParaRPr lang="en-US" sz="2000" b="0" dirty="0" smtClean="0">
              <a:ea typeface="ＭＳ Ｐゴシック" pitchFamily="1" charset="-128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The keyword </a:t>
            </a:r>
            <a:r>
              <a:rPr lang="en-US" sz="2000" dirty="0" smtClean="0">
                <a:latin typeface="Courier New" pitchFamily="1" charset="0"/>
              </a:rPr>
              <a:t>repeat</a:t>
            </a:r>
            <a:r>
              <a:rPr lang="en-US" sz="2400" b="0" dirty="0" smtClean="0"/>
              <a:t> and the various punctuation marks appear </a:t>
            </a:r>
            <a:r>
              <a:rPr lang="en-US" sz="2400" b="0" dirty="0"/>
              <a:t>in boldface, which means that</a:t>
            </a:r>
            <a:r>
              <a:rPr lang="en-US" sz="2400" b="0" dirty="0" smtClean="0"/>
              <a:t> they are part </a:t>
            </a:r>
            <a:r>
              <a:rPr lang="en-US" sz="2400" b="0" dirty="0"/>
              <a:t>of the</a:t>
            </a:r>
            <a:r>
              <a:rPr lang="en-US" sz="2400" b="0" dirty="0" smtClean="0"/>
              <a:t> </a:t>
            </a:r>
            <a:r>
              <a:rPr lang="en-US" sz="2000" dirty="0" smtClean="0">
                <a:latin typeface="Courier New" pitchFamily="1" charset="0"/>
              </a:rPr>
              <a:t>repeat</a:t>
            </a:r>
            <a:r>
              <a:rPr lang="en-US" sz="2400" b="0" dirty="0" smtClean="0"/>
              <a:t> statement </a:t>
            </a:r>
            <a:r>
              <a:rPr lang="en-US" sz="2400" b="0" dirty="0"/>
              <a:t>pattern.  The</a:t>
            </a:r>
            <a:r>
              <a:rPr lang="en-US" sz="2400" b="0" dirty="0" smtClean="0"/>
              <a:t> things </a:t>
            </a:r>
            <a:r>
              <a:rPr lang="en-US" sz="2400" b="0" dirty="0"/>
              <a:t>you</a:t>
            </a:r>
            <a:r>
              <a:rPr lang="en-US" sz="2400" b="0" dirty="0" smtClean="0"/>
              <a:t> can change appear in italics: the number </a:t>
            </a:r>
            <a:r>
              <a:rPr lang="en-US" sz="2400" b="0" dirty="0"/>
              <a:t>of </a:t>
            </a:r>
            <a:r>
              <a:rPr lang="en-US" sz="2400" b="0" dirty="0" smtClean="0"/>
              <a:t>repetitions and the statements in the body.</a:t>
            </a:r>
            <a:endParaRPr lang="en-US" sz="2400" dirty="0"/>
          </a:p>
        </p:txBody>
      </p:sp>
      <p:grpSp>
        <p:nvGrpSpPr>
          <p:cNvPr id="536618" name="Group 42"/>
          <p:cNvGrpSpPr>
            <a:grpSpLocks/>
          </p:cNvGrpSpPr>
          <p:nvPr/>
        </p:nvGrpSpPr>
        <p:grpSpPr bwMode="auto">
          <a:xfrm>
            <a:off x="1676400" y="1752600"/>
            <a:ext cx="5791200" cy="1139825"/>
            <a:chOff x="1152" y="1200"/>
            <a:chExt cx="3648" cy="718"/>
          </a:xfrm>
        </p:grpSpPr>
        <p:sp>
          <p:nvSpPr>
            <p:cNvPr id="536616" name="Rectangle 40"/>
            <p:cNvSpPr>
              <a:spLocks noChangeArrowheads="1"/>
            </p:cNvSpPr>
            <p:nvPr/>
          </p:nvSpPr>
          <p:spPr bwMode="auto">
            <a:xfrm>
              <a:off x="1152" y="1200"/>
              <a:ext cx="3648" cy="7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617" name="Text Box 41"/>
            <p:cNvSpPr txBox="1">
              <a:spLocks noChangeArrowheads="1"/>
            </p:cNvSpPr>
            <p:nvPr/>
          </p:nvSpPr>
          <p:spPr bwMode="auto">
            <a:xfrm>
              <a:off x="1216" y="1256"/>
              <a:ext cx="3552" cy="57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latin typeface="Courier New" pitchFamily="1" charset="0"/>
                </a:rPr>
                <a:t>repeat </a:t>
              </a:r>
              <a:r>
                <a:rPr lang="en-US" sz="1800" dirty="0" smtClean="0">
                  <a:latin typeface="Courier New" pitchFamily="1" charset="0"/>
                </a:rPr>
                <a:t>(</a:t>
              </a:r>
              <a:r>
                <a:rPr lang="en-US" sz="1800" b="0" i="1" dirty="0" smtClean="0"/>
                <a:t>count</a:t>
              </a:r>
              <a:r>
                <a:rPr lang="en-US" sz="1800" dirty="0" smtClean="0">
                  <a:latin typeface="Courier New" pitchFamily="1" charset="0"/>
                </a:rPr>
                <a:t>)</a:t>
              </a:r>
              <a:r>
                <a:rPr lang="en-US" sz="900" dirty="0" smtClean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b="0" i="1" dirty="0"/>
                <a:t>statements to be repeated</a:t>
              </a:r>
              <a:endParaRPr lang="en-US" sz="1800" dirty="0">
                <a:latin typeface="Courier New" pitchFamily="1" charset="0"/>
              </a:endParaRP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613" grpId="0" animBg="1"/>
      <p:bldP spid="536615" grpId="0" animBg="1"/>
      <p:bldP spid="5366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Using the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1" charset="0"/>
              </a:rPr>
              <a:t>repeat</a:t>
            </a:r>
            <a:r>
              <a:rPr lang="en-US" sz="4000" dirty="0" smtClean="0">
                <a:solidFill>
                  <a:srgbClr val="FF0000"/>
                </a:solidFill>
              </a:rPr>
              <a:t> Statement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9801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You can use</a:t>
            </a:r>
            <a:r>
              <a:rPr lang="en-US" sz="2400" b="0" dirty="0" smtClean="0"/>
              <a:t> </a:t>
            </a:r>
            <a:r>
              <a:rPr lang="en-US" sz="2000" dirty="0" smtClean="0">
                <a:latin typeface="Courier New" pitchFamily="1" charset="0"/>
              </a:rPr>
              <a:t>repeat</a:t>
            </a:r>
            <a:r>
              <a:rPr lang="en-US" sz="2400" b="0" dirty="0" smtClean="0"/>
              <a:t> </a:t>
            </a:r>
            <a:r>
              <a:rPr lang="en-US" sz="2400" b="0" dirty="0"/>
              <a:t>to redefine </a:t>
            </a:r>
            <a:r>
              <a:rPr lang="en-US" sz="2000" dirty="0" err="1">
                <a:latin typeface="Courier New" pitchFamily="1" charset="0"/>
              </a:rPr>
              <a:t>turnRight</a:t>
            </a:r>
            <a:r>
              <a:rPr lang="en-US" sz="2400" b="0" dirty="0"/>
              <a:t> as follows:</a:t>
            </a:r>
          </a:p>
        </p:txBody>
      </p:sp>
      <p:grpSp>
        <p:nvGrpSpPr>
          <p:cNvPr id="598036" name="Group 20"/>
          <p:cNvGrpSpPr>
            <a:grpSpLocks/>
          </p:cNvGrpSpPr>
          <p:nvPr/>
        </p:nvGrpSpPr>
        <p:grpSpPr bwMode="auto">
          <a:xfrm>
            <a:off x="1981200" y="1676400"/>
            <a:ext cx="5181600" cy="1484313"/>
            <a:chOff x="1248" y="1056"/>
            <a:chExt cx="3264" cy="935"/>
          </a:xfrm>
        </p:grpSpPr>
        <p:sp>
          <p:nvSpPr>
            <p:cNvPr id="598029" name="Rectangle 13"/>
            <p:cNvSpPr>
              <a:spLocks noChangeArrowheads="1"/>
            </p:cNvSpPr>
            <p:nvPr/>
          </p:nvSpPr>
          <p:spPr bwMode="auto">
            <a:xfrm>
              <a:off x="1248" y="1056"/>
              <a:ext cx="3264" cy="9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030" name="Text Box 14"/>
            <p:cNvSpPr txBox="1">
              <a:spLocks noChangeArrowheads="1"/>
            </p:cNvSpPr>
            <p:nvPr/>
          </p:nvSpPr>
          <p:spPr bwMode="auto">
            <a:xfrm>
              <a:off x="1291" y="1080"/>
              <a:ext cx="3173" cy="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sz="1800" dirty="0" smtClean="0">
                  <a:latin typeface="Courier New" pitchFamily="1" charset="0"/>
                </a:rPr>
                <a:t>function </a:t>
              </a:r>
              <a:r>
                <a:rPr lang="en-US" sz="1800" dirty="0" err="1">
                  <a:latin typeface="Courier New" pitchFamily="1" charset="0"/>
                </a:rPr>
                <a:t>turnRight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</a:t>
              </a:r>
              <a:r>
                <a:rPr lang="en-US" sz="1800" dirty="0" smtClean="0">
                  <a:latin typeface="Courier New" pitchFamily="1" charset="0"/>
                </a:rPr>
                <a:t> repeat (3)</a:t>
              </a:r>
              <a:r>
                <a:rPr lang="en-US" sz="900" dirty="0" smtClean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grpSp>
        <p:nvGrpSpPr>
          <p:cNvPr id="598038" name="Group 22"/>
          <p:cNvGrpSpPr>
            <a:grpSpLocks/>
          </p:cNvGrpSpPr>
          <p:nvPr/>
        </p:nvGrpSpPr>
        <p:grpSpPr bwMode="auto">
          <a:xfrm>
            <a:off x="422275" y="3429000"/>
            <a:ext cx="8128000" cy="2870200"/>
            <a:chOff x="266" y="2160"/>
            <a:chExt cx="5120" cy="1808"/>
          </a:xfrm>
        </p:grpSpPr>
        <p:sp>
          <p:nvSpPr>
            <p:cNvPr id="598032" name="Rectangle 16"/>
            <p:cNvSpPr>
              <a:spLocks noChangeArrowheads="1"/>
            </p:cNvSpPr>
            <p:nvPr/>
          </p:nvSpPr>
          <p:spPr bwMode="auto">
            <a:xfrm>
              <a:off x="266" y="2160"/>
              <a:ext cx="5120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The following</a:t>
              </a:r>
              <a:r>
                <a:rPr lang="en-US" sz="2400" b="0" dirty="0" smtClean="0"/>
                <a:t> function </a:t>
              </a:r>
              <a:r>
                <a:rPr lang="en-US" sz="2400" b="0" dirty="0"/>
                <a:t>creates a square of four beepers, leaving </a:t>
              </a:r>
              <a:r>
                <a:rPr lang="en-US" sz="2400" b="0" dirty="0" err="1"/>
                <a:t>Karel</a:t>
              </a:r>
              <a:r>
                <a:rPr lang="en-US" sz="2400" b="0" dirty="0"/>
                <a:t> in its original position:</a:t>
              </a:r>
            </a:p>
          </p:txBody>
        </p:sp>
        <p:sp>
          <p:nvSpPr>
            <p:cNvPr id="598034" name="Rectangle 18"/>
            <p:cNvSpPr>
              <a:spLocks noChangeArrowheads="1"/>
            </p:cNvSpPr>
            <p:nvPr/>
          </p:nvSpPr>
          <p:spPr bwMode="auto">
            <a:xfrm>
              <a:off x="1210" y="2704"/>
              <a:ext cx="3264" cy="12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035" name="Text Box 19"/>
            <p:cNvSpPr txBox="1">
              <a:spLocks noChangeArrowheads="1"/>
            </p:cNvSpPr>
            <p:nvPr/>
          </p:nvSpPr>
          <p:spPr bwMode="auto">
            <a:xfrm>
              <a:off x="1253" y="2713"/>
              <a:ext cx="3173" cy="1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sz="1800" dirty="0" smtClean="0">
                  <a:latin typeface="Courier New" pitchFamily="1" charset="0"/>
                </a:rPr>
                <a:t>function </a:t>
              </a:r>
              <a:r>
                <a:rPr lang="en-US" sz="1800" dirty="0" err="1" smtClean="0">
                  <a:latin typeface="Courier New" pitchFamily="1" charset="0"/>
                </a:rPr>
                <a:t>makeBeeperSquare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</a:t>
              </a:r>
              <a:r>
                <a:rPr lang="en-US" sz="1800" dirty="0" smtClean="0">
                  <a:latin typeface="Courier New" pitchFamily="1" charset="0"/>
                </a:rPr>
                <a:t> repeat (4)</a:t>
              </a:r>
              <a:r>
                <a:rPr lang="en-US" sz="900" dirty="0" smtClean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</a:t>
              </a:r>
              <a:r>
                <a:rPr lang="en-US" sz="1800" dirty="0" err="1">
                  <a:latin typeface="Courier New" pitchFamily="1" charset="0"/>
                </a:rPr>
                <a:t>putBeeper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Conditions in Karel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7958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Karel can test the following conditions:</a:t>
            </a:r>
          </a:p>
        </p:txBody>
      </p:sp>
      <p:grpSp>
        <p:nvGrpSpPr>
          <p:cNvPr id="579639" name="Group 55"/>
          <p:cNvGrpSpPr>
            <a:grpSpLocks/>
          </p:cNvGrpSpPr>
          <p:nvPr/>
        </p:nvGrpSpPr>
        <p:grpSpPr bwMode="auto">
          <a:xfrm>
            <a:off x="1524000" y="2057400"/>
            <a:ext cx="3048000" cy="457200"/>
            <a:chOff x="960" y="1296"/>
            <a:chExt cx="1920" cy="288"/>
          </a:xfrm>
        </p:grpSpPr>
        <p:sp>
          <p:nvSpPr>
            <p:cNvPr id="579591" name="Rectangle 7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592" name="Text Box 8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frontIsClear()</a:t>
              </a:r>
            </a:p>
          </p:txBody>
        </p:sp>
      </p:grpSp>
      <p:grpSp>
        <p:nvGrpSpPr>
          <p:cNvPr id="579640" name="Group 56"/>
          <p:cNvGrpSpPr>
            <a:grpSpLocks/>
          </p:cNvGrpSpPr>
          <p:nvPr/>
        </p:nvGrpSpPr>
        <p:grpSpPr bwMode="auto">
          <a:xfrm>
            <a:off x="4572000" y="2057400"/>
            <a:ext cx="3048000" cy="457200"/>
            <a:chOff x="960" y="1296"/>
            <a:chExt cx="1920" cy="288"/>
          </a:xfrm>
        </p:grpSpPr>
        <p:sp>
          <p:nvSpPr>
            <p:cNvPr id="579641" name="Rectangle 57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42" name="Text Box 58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frontIsBlocked()</a:t>
              </a:r>
            </a:p>
          </p:txBody>
        </p:sp>
      </p:grpSp>
      <p:grpSp>
        <p:nvGrpSpPr>
          <p:cNvPr id="579643" name="Group 59"/>
          <p:cNvGrpSpPr>
            <a:grpSpLocks/>
          </p:cNvGrpSpPr>
          <p:nvPr/>
        </p:nvGrpSpPr>
        <p:grpSpPr bwMode="auto">
          <a:xfrm>
            <a:off x="1524000" y="2514600"/>
            <a:ext cx="3048000" cy="457200"/>
            <a:chOff x="960" y="1296"/>
            <a:chExt cx="1920" cy="288"/>
          </a:xfrm>
        </p:grpSpPr>
        <p:sp>
          <p:nvSpPr>
            <p:cNvPr id="579644" name="Rectangle 60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45" name="Text Box 61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leftIsClear()</a:t>
              </a:r>
            </a:p>
          </p:txBody>
        </p:sp>
      </p:grpSp>
      <p:grpSp>
        <p:nvGrpSpPr>
          <p:cNvPr id="579646" name="Group 62"/>
          <p:cNvGrpSpPr>
            <a:grpSpLocks/>
          </p:cNvGrpSpPr>
          <p:nvPr/>
        </p:nvGrpSpPr>
        <p:grpSpPr bwMode="auto">
          <a:xfrm>
            <a:off x="4572000" y="2514600"/>
            <a:ext cx="3048000" cy="457200"/>
            <a:chOff x="960" y="1296"/>
            <a:chExt cx="1920" cy="288"/>
          </a:xfrm>
        </p:grpSpPr>
        <p:sp>
          <p:nvSpPr>
            <p:cNvPr id="579647" name="Rectangle 63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48" name="Text Box 64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leftIsBlocked()</a:t>
              </a:r>
            </a:p>
          </p:txBody>
        </p:sp>
      </p:grpSp>
      <p:grpSp>
        <p:nvGrpSpPr>
          <p:cNvPr id="579649" name="Group 65"/>
          <p:cNvGrpSpPr>
            <a:grpSpLocks/>
          </p:cNvGrpSpPr>
          <p:nvPr/>
        </p:nvGrpSpPr>
        <p:grpSpPr bwMode="auto">
          <a:xfrm>
            <a:off x="1524000" y="2971800"/>
            <a:ext cx="3048000" cy="457200"/>
            <a:chOff x="960" y="1296"/>
            <a:chExt cx="1920" cy="288"/>
          </a:xfrm>
        </p:grpSpPr>
        <p:sp>
          <p:nvSpPr>
            <p:cNvPr id="579650" name="Rectangle 66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51" name="Text Box 67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rightIsClear()</a:t>
              </a:r>
            </a:p>
          </p:txBody>
        </p:sp>
      </p:grpSp>
      <p:grpSp>
        <p:nvGrpSpPr>
          <p:cNvPr id="579652" name="Group 68"/>
          <p:cNvGrpSpPr>
            <a:grpSpLocks/>
          </p:cNvGrpSpPr>
          <p:nvPr/>
        </p:nvGrpSpPr>
        <p:grpSpPr bwMode="auto">
          <a:xfrm>
            <a:off x="4572000" y="2971800"/>
            <a:ext cx="3048000" cy="457200"/>
            <a:chOff x="960" y="1296"/>
            <a:chExt cx="1920" cy="288"/>
          </a:xfrm>
        </p:grpSpPr>
        <p:sp>
          <p:nvSpPr>
            <p:cNvPr id="579653" name="Rectangle 69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54" name="Text Box 70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rightIsBlocked()</a:t>
              </a:r>
            </a:p>
          </p:txBody>
        </p:sp>
      </p:grpSp>
      <p:grpSp>
        <p:nvGrpSpPr>
          <p:cNvPr id="579655" name="Group 71"/>
          <p:cNvGrpSpPr>
            <a:grpSpLocks/>
          </p:cNvGrpSpPr>
          <p:nvPr/>
        </p:nvGrpSpPr>
        <p:grpSpPr bwMode="auto">
          <a:xfrm>
            <a:off x="1524000" y="3429000"/>
            <a:ext cx="3048000" cy="457200"/>
            <a:chOff x="960" y="1296"/>
            <a:chExt cx="1920" cy="288"/>
          </a:xfrm>
        </p:grpSpPr>
        <p:sp>
          <p:nvSpPr>
            <p:cNvPr id="579656" name="Rectangle 72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57" name="Text Box 73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beepersPresent()</a:t>
              </a:r>
            </a:p>
          </p:txBody>
        </p:sp>
      </p:grpSp>
      <p:grpSp>
        <p:nvGrpSpPr>
          <p:cNvPr id="579658" name="Group 74"/>
          <p:cNvGrpSpPr>
            <a:grpSpLocks/>
          </p:cNvGrpSpPr>
          <p:nvPr/>
        </p:nvGrpSpPr>
        <p:grpSpPr bwMode="auto">
          <a:xfrm>
            <a:off x="4572000" y="3429000"/>
            <a:ext cx="3048000" cy="457200"/>
            <a:chOff x="960" y="1296"/>
            <a:chExt cx="1920" cy="288"/>
          </a:xfrm>
        </p:grpSpPr>
        <p:sp>
          <p:nvSpPr>
            <p:cNvPr id="579659" name="Rectangle 75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0" name="Text Box 76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noBeepersPresent()</a:t>
              </a:r>
            </a:p>
          </p:txBody>
        </p:sp>
      </p:grpSp>
      <p:grpSp>
        <p:nvGrpSpPr>
          <p:cNvPr id="579661" name="Group 77"/>
          <p:cNvGrpSpPr>
            <a:grpSpLocks/>
          </p:cNvGrpSpPr>
          <p:nvPr/>
        </p:nvGrpSpPr>
        <p:grpSpPr bwMode="auto">
          <a:xfrm>
            <a:off x="1524000" y="3886200"/>
            <a:ext cx="3048000" cy="457200"/>
            <a:chOff x="960" y="1296"/>
            <a:chExt cx="1920" cy="288"/>
          </a:xfrm>
        </p:grpSpPr>
        <p:sp>
          <p:nvSpPr>
            <p:cNvPr id="579662" name="Rectangle 78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3" name="Text Box 79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beepersInBag()</a:t>
              </a:r>
            </a:p>
          </p:txBody>
        </p:sp>
      </p:grpSp>
      <p:grpSp>
        <p:nvGrpSpPr>
          <p:cNvPr id="579664" name="Group 80"/>
          <p:cNvGrpSpPr>
            <a:grpSpLocks/>
          </p:cNvGrpSpPr>
          <p:nvPr/>
        </p:nvGrpSpPr>
        <p:grpSpPr bwMode="auto">
          <a:xfrm>
            <a:off x="4572000" y="3886200"/>
            <a:ext cx="3048000" cy="457200"/>
            <a:chOff x="960" y="1296"/>
            <a:chExt cx="1920" cy="288"/>
          </a:xfrm>
        </p:grpSpPr>
        <p:sp>
          <p:nvSpPr>
            <p:cNvPr id="579665" name="Rectangle 81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6" name="Text Box 82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noBeepersInBag()</a:t>
              </a:r>
            </a:p>
          </p:txBody>
        </p:sp>
      </p:grpSp>
      <p:grpSp>
        <p:nvGrpSpPr>
          <p:cNvPr id="579667" name="Group 83"/>
          <p:cNvGrpSpPr>
            <a:grpSpLocks/>
          </p:cNvGrpSpPr>
          <p:nvPr/>
        </p:nvGrpSpPr>
        <p:grpSpPr bwMode="auto">
          <a:xfrm>
            <a:off x="1524000" y="4343400"/>
            <a:ext cx="3048000" cy="457200"/>
            <a:chOff x="960" y="1296"/>
            <a:chExt cx="1920" cy="288"/>
          </a:xfrm>
        </p:grpSpPr>
        <p:sp>
          <p:nvSpPr>
            <p:cNvPr id="579668" name="Rectangle 84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9" name="Text Box 85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facingNorth()</a:t>
              </a:r>
            </a:p>
          </p:txBody>
        </p:sp>
      </p:grpSp>
      <p:grpSp>
        <p:nvGrpSpPr>
          <p:cNvPr id="579670" name="Group 86"/>
          <p:cNvGrpSpPr>
            <a:grpSpLocks/>
          </p:cNvGrpSpPr>
          <p:nvPr/>
        </p:nvGrpSpPr>
        <p:grpSpPr bwMode="auto">
          <a:xfrm>
            <a:off x="4572000" y="4343400"/>
            <a:ext cx="3048000" cy="457200"/>
            <a:chOff x="960" y="1296"/>
            <a:chExt cx="1920" cy="288"/>
          </a:xfrm>
        </p:grpSpPr>
        <p:sp>
          <p:nvSpPr>
            <p:cNvPr id="579671" name="Rectangle 87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72" name="Text Box 88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notFacingNorth()</a:t>
              </a:r>
            </a:p>
          </p:txBody>
        </p:sp>
      </p:grpSp>
      <p:grpSp>
        <p:nvGrpSpPr>
          <p:cNvPr id="579673" name="Group 89"/>
          <p:cNvGrpSpPr>
            <a:grpSpLocks/>
          </p:cNvGrpSpPr>
          <p:nvPr/>
        </p:nvGrpSpPr>
        <p:grpSpPr bwMode="auto">
          <a:xfrm>
            <a:off x="1524000" y="4800600"/>
            <a:ext cx="3048000" cy="457200"/>
            <a:chOff x="960" y="1296"/>
            <a:chExt cx="1920" cy="288"/>
          </a:xfrm>
        </p:grpSpPr>
        <p:sp>
          <p:nvSpPr>
            <p:cNvPr id="579674" name="Rectangle 90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75" name="Text Box 91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facingEast()</a:t>
              </a:r>
            </a:p>
          </p:txBody>
        </p:sp>
      </p:grpSp>
      <p:grpSp>
        <p:nvGrpSpPr>
          <p:cNvPr id="579676" name="Group 92"/>
          <p:cNvGrpSpPr>
            <a:grpSpLocks/>
          </p:cNvGrpSpPr>
          <p:nvPr/>
        </p:nvGrpSpPr>
        <p:grpSpPr bwMode="auto">
          <a:xfrm>
            <a:off x="4572000" y="4800600"/>
            <a:ext cx="3048000" cy="457200"/>
            <a:chOff x="960" y="1296"/>
            <a:chExt cx="1920" cy="288"/>
          </a:xfrm>
        </p:grpSpPr>
        <p:sp>
          <p:nvSpPr>
            <p:cNvPr id="579677" name="Rectangle 93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78" name="Text Box 94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notFacingEast()</a:t>
              </a:r>
            </a:p>
          </p:txBody>
        </p:sp>
      </p:grpSp>
      <p:grpSp>
        <p:nvGrpSpPr>
          <p:cNvPr id="579679" name="Group 95"/>
          <p:cNvGrpSpPr>
            <a:grpSpLocks/>
          </p:cNvGrpSpPr>
          <p:nvPr/>
        </p:nvGrpSpPr>
        <p:grpSpPr bwMode="auto">
          <a:xfrm>
            <a:off x="1524000" y="5257800"/>
            <a:ext cx="3048000" cy="457200"/>
            <a:chOff x="960" y="1296"/>
            <a:chExt cx="1920" cy="288"/>
          </a:xfrm>
        </p:grpSpPr>
        <p:sp>
          <p:nvSpPr>
            <p:cNvPr id="579680" name="Rectangle 96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81" name="Text Box 97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facingSouth()</a:t>
              </a:r>
            </a:p>
          </p:txBody>
        </p:sp>
      </p:grpSp>
      <p:grpSp>
        <p:nvGrpSpPr>
          <p:cNvPr id="579682" name="Group 98"/>
          <p:cNvGrpSpPr>
            <a:grpSpLocks/>
          </p:cNvGrpSpPr>
          <p:nvPr/>
        </p:nvGrpSpPr>
        <p:grpSpPr bwMode="auto">
          <a:xfrm>
            <a:off x="4572000" y="5257800"/>
            <a:ext cx="3048000" cy="457200"/>
            <a:chOff x="960" y="1296"/>
            <a:chExt cx="1920" cy="288"/>
          </a:xfrm>
        </p:grpSpPr>
        <p:sp>
          <p:nvSpPr>
            <p:cNvPr id="579683" name="Rectangle 99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84" name="Text Box 100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notFacingSouth()</a:t>
              </a:r>
            </a:p>
          </p:txBody>
        </p:sp>
      </p:grpSp>
      <p:grpSp>
        <p:nvGrpSpPr>
          <p:cNvPr id="579685" name="Group 101"/>
          <p:cNvGrpSpPr>
            <a:grpSpLocks/>
          </p:cNvGrpSpPr>
          <p:nvPr/>
        </p:nvGrpSpPr>
        <p:grpSpPr bwMode="auto">
          <a:xfrm>
            <a:off x="1524000" y="5715000"/>
            <a:ext cx="3048000" cy="457200"/>
            <a:chOff x="960" y="1296"/>
            <a:chExt cx="1920" cy="288"/>
          </a:xfrm>
        </p:grpSpPr>
        <p:sp>
          <p:nvSpPr>
            <p:cNvPr id="579686" name="Rectangle 102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87" name="Text Box 103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facingWest()</a:t>
              </a:r>
            </a:p>
          </p:txBody>
        </p:sp>
      </p:grpSp>
      <p:grpSp>
        <p:nvGrpSpPr>
          <p:cNvPr id="579688" name="Group 104"/>
          <p:cNvGrpSpPr>
            <a:grpSpLocks/>
          </p:cNvGrpSpPr>
          <p:nvPr/>
        </p:nvGrpSpPr>
        <p:grpSpPr bwMode="auto">
          <a:xfrm>
            <a:off x="4572000" y="5715000"/>
            <a:ext cx="3048000" cy="457200"/>
            <a:chOff x="960" y="1296"/>
            <a:chExt cx="1920" cy="288"/>
          </a:xfrm>
        </p:grpSpPr>
        <p:sp>
          <p:nvSpPr>
            <p:cNvPr id="579689" name="Rectangle 105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90" name="Text Box 106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notFacingWest()</a:t>
              </a:r>
            </a:p>
          </p:txBody>
        </p:sp>
      </p:grpSp>
      <p:sp>
        <p:nvSpPr>
          <p:cNvPr id="579691" name="Text Box 107"/>
          <p:cNvSpPr txBox="1">
            <a:spLocks noChangeArrowheads="1"/>
          </p:cNvSpPr>
          <p:nvPr/>
        </p:nvSpPr>
        <p:spPr bwMode="auto">
          <a:xfrm>
            <a:off x="1524000" y="1697038"/>
            <a:ext cx="3048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0" i="1"/>
              <a:t>positive condition</a:t>
            </a:r>
          </a:p>
        </p:txBody>
      </p:sp>
      <p:sp>
        <p:nvSpPr>
          <p:cNvPr id="579692" name="Text Box 108"/>
          <p:cNvSpPr txBox="1">
            <a:spLocks noChangeArrowheads="1"/>
          </p:cNvSpPr>
          <p:nvPr/>
        </p:nvSpPr>
        <p:spPr bwMode="auto">
          <a:xfrm>
            <a:off x="4572000" y="17018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0" i="1"/>
              <a:t>negative condition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while</a:t>
            </a:r>
            <a:r>
              <a:rPr lang="en-US" sz="4000">
                <a:solidFill>
                  <a:srgbClr val="FF0000"/>
                </a:solidFill>
              </a:rPr>
              <a:t> Statement</a:t>
            </a:r>
          </a:p>
        </p:txBody>
      </p:sp>
      <p:sp>
        <p:nvSpPr>
          <p:cNvPr id="530450" name="Rectangle 18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The general form of the </a:t>
            </a:r>
            <a:r>
              <a:rPr lang="en-US" sz="2000">
                <a:latin typeface="Courier New" pitchFamily="1" charset="0"/>
              </a:rPr>
              <a:t>while</a:t>
            </a:r>
            <a:r>
              <a:rPr lang="en-US" sz="2400" b="0"/>
              <a:t> statement looks like this: </a:t>
            </a:r>
          </a:p>
        </p:txBody>
      </p:sp>
      <p:grpSp>
        <p:nvGrpSpPr>
          <p:cNvPr id="530459" name="Group 27"/>
          <p:cNvGrpSpPr>
            <a:grpSpLocks/>
          </p:cNvGrpSpPr>
          <p:nvPr/>
        </p:nvGrpSpPr>
        <p:grpSpPr bwMode="auto">
          <a:xfrm>
            <a:off x="482600" y="2984500"/>
            <a:ext cx="8128000" cy="2349500"/>
            <a:chOff x="304" y="1880"/>
            <a:chExt cx="5120" cy="1480"/>
          </a:xfrm>
        </p:grpSpPr>
        <p:sp>
          <p:nvSpPr>
            <p:cNvPr id="530451" name="Rectangle 19"/>
            <p:cNvSpPr>
              <a:spLocks noChangeArrowheads="1"/>
            </p:cNvSpPr>
            <p:nvPr/>
          </p:nvSpPr>
          <p:spPr bwMode="auto">
            <a:xfrm>
              <a:off x="304" y="1880"/>
              <a:ext cx="5120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The simplest example of the </a:t>
              </a:r>
              <a:r>
                <a:rPr lang="en-US" sz="2000" dirty="0">
                  <a:latin typeface="Courier New" pitchFamily="1" charset="0"/>
                </a:rPr>
                <a:t>while</a:t>
              </a:r>
              <a:r>
                <a:rPr lang="en-US" sz="2400" b="0" dirty="0"/>
                <a:t> statement is the</a:t>
              </a:r>
              <a:r>
                <a:rPr lang="en-US" sz="2400" b="0" dirty="0" smtClean="0"/>
                <a:t> function </a:t>
              </a:r>
              <a:r>
                <a:rPr lang="en-US" sz="2000" dirty="0" err="1">
                  <a:latin typeface="Courier New" pitchFamily="1" charset="0"/>
                </a:rPr>
                <a:t>moveToWall</a:t>
              </a:r>
              <a:r>
                <a:rPr lang="en-US" sz="2400" b="0" dirty="0"/>
                <a:t>, which comes in handy in lots of programs:   </a:t>
              </a:r>
            </a:p>
          </p:txBody>
        </p:sp>
        <p:grpSp>
          <p:nvGrpSpPr>
            <p:cNvPr id="530452" name="Group 20"/>
            <p:cNvGrpSpPr>
              <a:grpSpLocks/>
            </p:cNvGrpSpPr>
            <p:nvPr/>
          </p:nvGrpSpPr>
          <p:grpSpPr bwMode="auto">
            <a:xfrm>
              <a:off x="1248" y="2425"/>
              <a:ext cx="3264" cy="935"/>
              <a:chOff x="1248" y="1056"/>
              <a:chExt cx="3264" cy="935"/>
            </a:xfrm>
          </p:grpSpPr>
          <p:sp>
            <p:nvSpPr>
              <p:cNvPr id="530453" name="Rectangle 21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3264" cy="93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454" name="Text Box 22"/>
              <p:cNvSpPr txBox="1">
                <a:spLocks noChangeArrowheads="1"/>
              </p:cNvSpPr>
              <p:nvPr/>
            </p:nvSpPr>
            <p:spPr bwMode="auto">
              <a:xfrm>
                <a:off x="1291" y="1072"/>
                <a:ext cx="3173" cy="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95000"/>
                  </a:lnSpc>
                </a:pPr>
                <a:r>
                  <a:rPr lang="en-US" sz="1800" dirty="0" smtClean="0">
                    <a:latin typeface="Courier New" pitchFamily="1" charset="0"/>
                  </a:rPr>
                  <a:t>function </a:t>
                </a:r>
                <a:r>
                  <a:rPr lang="en-US" sz="1800" dirty="0" err="1">
                    <a:latin typeface="Courier New" pitchFamily="1" charset="0"/>
                  </a:rPr>
                  <a:t>moveToWall</a:t>
                </a:r>
                <a:r>
                  <a:rPr lang="en-US" sz="1800" dirty="0">
                    <a:latin typeface="Courier New" pitchFamily="1" charset="0"/>
                  </a:rPr>
                  <a:t>()</a:t>
                </a:r>
                <a:r>
                  <a:rPr lang="en-US" sz="900" dirty="0">
                    <a:latin typeface="Courier New" pitchFamily="1" charset="0"/>
                  </a:rPr>
                  <a:t> </a:t>
                </a:r>
                <a:r>
                  <a:rPr lang="en-US" sz="1800" dirty="0">
                    <a:latin typeface="Courier New" pitchFamily="1" charset="0"/>
                  </a:rPr>
                  <a:t>{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   while (</a:t>
                </a:r>
                <a:r>
                  <a:rPr lang="en-US" sz="1800" dirty="0" err="1">
                    <a:latin typeface="Courier New" pitchFamily="1" charset="0"/>
                  </a:rPr>
                  <a:t>frontIsClear</a:t>
                </a:r>
                <a:r>
                  <a:rPr lang="en-US" sz="1800" dirty="0">
                    <a:latin typeface="Courier New" pitchFamily="1" charset="0"/>
                  </a:rPr>
                  <a:t>())</a:t>
                </a:r>
                <a:r>
                  <a:rPr lang="en-US" sz="900" dirty="0">
                    <a:latin typeface="Courier New" pitchFamily="1" charset="0"/>
                  </a:rPr>
                  <a:t> </a:t>
                </a:r>
                <a:r>
                  <a:rPr lang="en-US" sz="1800" dirty="0">
                    <a:latin typeface="Courier New" pitchFamily="1" charset="0"/>
                  </a:rPr>
                  <a:t>{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      move();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   }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}</a:t>
                </a:r>
              </a:p>
            </p:txBody>
          </p:sp>
        </p:grpSp>
      </p:grpSp>
      <p:grpSp>
        <p:nvGrpSpPr>
          <p:cNvPr id="530458" name="Group 26"/>
          <p:cNvGrpSpPr>
            <a:grpSpLocks/>
          </p:cNvGrpSpPr>
          <p:nvPr/>
        </p:nvGrpSpPr>
        <p:grpSpPr bwMode="auto">
          <a:xfrm>
            <a:off x="1981200" y="1665288"/>
            <a:ext cx="5181600" cy="1106487"/>
            <a:chOff x="1248" y="1049"/>
            <a:chExt cx="3264" cy="697"/>
          </a:xfrm>
        </p:grpSpPr>
        <p:sp>
          <p:nvSpPr>
            <p:cNvPr id="530456" name="Rectangle 24"/>
            <p:cNvSpPr>
              <a:spLocks noChangeArrowheads="1"/>
            </p:cNvSpPr>
            <p:nvPr/>
          </p:nvSpPr>
          <p:spPr bwMode="auto">
            <a:xfrm>
              <a:off x="1248" y="1049"/>
              <a:ext cx="3264" cy="6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0457" name="Text Box 25"/>
            <p:cNvSpPr txBox="1">
              <a:spLocks noChangeArrowheads="1"/>
            </p:cNvSpPr>
            <p:nvPr/>
          </p:nvSpPr>
          <p:spPr bwMode="auto">
            <a:xfrm>
              <a:off x="1291" y="1082"/>
              <a:ext cx="317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latin typeface="Courier New" pitchFamily="1" charset="0"/>
                </a:rPr>
                <a:t>while (</a:t>
              </a:r>
              <a:r>
                <a:rPr lang="en-US" sz="1800" b="0" i="1" dirty="0"/>
                <a:t>condition</a:t>
              </a:r>
              <a:r>
                <a:rPr lang="en-US" sz="1800" dirty="0">
                  <a:latin typeface="Courier New" pitchFamily="1" charset="0"/>
                </a:rPr>
                <a:t>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b="0" i="1" dirty="0"/>
                <a:t>statements to be repeated</a:t>
              </a:r>
              <a:endParaRPr lang="en-US" sz="1800" dirty="0">
                <a:latin typeface="Courier New" pitchFamily="1" charset="0"/>
              </a:endParaRP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if</a:t>
            </a:r>
            <a:r>
              <a:rPr lang="en-US" sz="4000">
                <a:solidFill>
                  <a:srgbClr val="FF0000"/>
                </a:solidFill>
              </a:rPr>
              <a:t> and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if</a:t>
            </a:r>
            <a:r>
              <a:rPr lang="en-US" sz="4000">
                <a:solidFill>
                  <a:srgbClr val="FF0000"/>
                </a:solidFill>
              </a:rPr>
              <a:t>-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else</a:t>
            </a:r>
            <a:r>
              <a:rPr lang="en-US" sz="4000">
                <a:solidFill>
                  <a:srgbClr val="FF0000"/>
                </a:solidFill>
              </a:rPr>
              <a:t> Statements</a:t>
            </a:r>
          </a:p>
        </p:txBody>
      </p:sp>
      <p:sp>
        <p:nvSpPr>
          <p:cNvPr id="6000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b="0"/>
              <a:t>The </a:t>
            </a:r>
            <a:r>
              <a:rPr lang="en-US" sz="2000">
                <a:latin typeface="Courier New" pitchFamily="1" charset="0"/>
              </a:rPr>
              <a:t>if</a:t>
            </a:r>
            <a:r>
              <a:rPr lang="en-US" sz="2400" b="0"/>
              <a:t> statement in Karel comes in two forms: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A simple </a:t>
            </a:r>
            <a:r>
              <a:rPr lang="en-US" sz="2000">
                <a:latin typeface="Courier New" pitchFamily="1" charset="0"/>
                <a:ea typeface="ＭＳ Ｐゴシック" pitchFamily="1" charset="-128"/>
              </a:rPr>
              <a:t>if</a:t>
            </a:r>
            <a:r>
              <a:rPr lang="en-US" sz="2200" b="0">
                <a:ea typeface="ＭＳ Ｐゴシック" pitchFamily="1" charset="-128"/>
              </a:rPr>
              <a:t> statement for situations in which you may or may not want to perform an action:</a:t>
            </a:r>
          </a:p>
        </p:txBody>
      </p:sp>
      <p:grpSp>
        <p:nvGrpSpPr>
          <p:cNvPr id="600072" name="Group 8"/>
          <p:cNvGrpSpPr>
            <a:grpSpLocks/>
          </p:cNvGrpSpPr>
          <p:nvPr/>
        </p:nvGrpSpPr>
        <p:grpSpPr bwMode="auto">
          <a:xfrm>
            <a:off x="1981200" y="2324100"/>
            <a:ext cx="5181600" cy="1106488"/>
            <a:chOff x="1248" y="1049"/>
            <a:chExt cx="3264" cy="697"/>
          </a:xfrm>
        </p:grpSpPr>
        <p:sp>
          <p:nvSpPr>
            <p:cNvPr id="600073" name="Rectangle 9"/>
            <p:cNvSpPr>
              <a:spLocks noChangeArrowheads="1"/>
            </p:cNvSpPr>
            <p:nvPr/>
          </p:nvSpPr>
          <p:spPr bwMode="auto">
            <a:xfrm>
              <a:off x="1248" y="1049"/>
              <a:ext cx="3264" cy="6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074" name="Text Box 10"/>
            <p:cNvSpPr txBox="1">
              <a:spLocks noChangeArrowheads="1"/>
            </p:cNvSpPr>
            <p:nvPr/>
          </p:nvSpPr>
          <p:spPr bwMode="auto">
            <a:xfrm>
              <a:off x="1291" y="1097"/>
              <a:ext cx="317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if</a:t>
              </a:r>
              <a:r>
                <a:rPr lang="en-US" sz="12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(</a:t>
              </a:r>
              <a:r>
                <a:rPr lang="en-US" sz="1800" b="0" i="1"/>
                <a:t>condition</a:t>
              </a:r>
              <a:r>
                <a:rPr lang="en-US" sz="1800">
                  <a:latin typeface="Courier New" pitchFamily="1" charset="0"/>
                </a:rPr>
                <a:t>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executed if the condition is true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</p:grpSp>
      <p:grpSp>
        <p:nvGrpSpPr>
          <p:cNvPr id="600079" name="Group 15"/>
          <p:cNvGrpSpPr>
            <a:grpSpLocks/>
          </p:cNvGrpSpPr>
          <p:nvPr/>
        </p:nvGrpSpPr>
        <p:grpSpPr bwMode="auto">
          <a:xfrm>
            <a:off x="482600" y="3594100"/>
            <a:ext cx="8128000" cy="2349500"/>
            <a:chOff x="304" y="2264"/>
            <a:chExt cx="5120" cy="1480"/>
          </a:xfrm>
        </p:grpSpPr>
        <p:sp>
          <p:nvSpPr>
            <p:cNvPr id="600070" name="Rectangle 6"/>
            <p:cNvSpPr>
              <a:spLocks noChangeArrowheads="1"/>
            </p:cNvSpPr>
            <p:nvPr/>
          </p:nvSpPr>
          <p:spPr bwMode="auto">
            <a:xfrm>
              <a:off x="1248" y="2737"/>
              <a:ext cx="3264" cy="10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071" name="Text Box 7"/>
            <p:cNvSpPr txBox="1">
              <a:spLocks noChangeArrowheads="1"/>
            </p:cNvSpPr>
            <p:nvPr/>
          </p:nvSpPr>
          <p:spPr bwMode="auto">
            <a:xfrm>
              <a:off x="1291" y="2761"/>
              <a:ext cx="3221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if</a:t>
              </a:r>
              <a:r>
                <a:rPr lang="en-US" sz="12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(</a:t>
              </a:r>
              <a:r>
                <a:rPr lang="en-US" sz="1800" b="0" i="1"/>
                <a:t>condition</a:t>
              </a:r>
              <a:r>
                <a:rPr lang="en-US" sz="1800">
                  <a:latin typeface="Courier New" pitchFamily="1" charset="0"/>
                </a:rPr>
                <a:t>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executed if the condition is true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 else 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executed if the condition is false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  <p:sp>
          <p:nvSpPr>
            <p:cNvPr id="600076" name="Rectangle 12"/>
            <p:cNvSpPr>
              <a:spLocks noChangeArrowheads="1"/>
            </p:cNvSpPr>
            <p:nvPr/>
          </p:nvSpPr>
          <p:spPr bwMode="auto">
            <a:xfrm>
              <a:off x="304" y="2264"/>
              <a:ext cx="5120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742950" lvl="1" indent="-285750" algn="just">
                <a:lnSpc>
                  <a:spcPct val="85000"/>
                </a:lnSpc>
                <a:spcAft>
                  <a:spcPct val="20000"/>
                </a:spcAft>
                <a:buFontTx/>
                <a:buChar char="–"/>
              </a:pPr>
              <a:r>
                <a:rPr lang="en-US" sz="2200" b="0">
                  <a:ea typeface="ＭＳ Ｐゴシック" pitchFamily="1" charset="-128"/>
                </a:rPr>
                <a:t>An </a:t>
              </a:r>
              <a:r>
                <a:rPr lang="en-US" sz="2000">
                  <a:latin typeface="Courier New" pitchFamily="1" charset="0"/>
                  <a:ea typeface="ＭＳ Ｐゴシック" pitchFamily="1" charset="-128"/>
                </a:rPr>
                <a:t>if</a:t>
              </a:r>
              <a:r>
                <a:rPr lang="en-US" sz="2200" b="0">
                  <a:ea typeface="ＭＳ Ｐゴシック" pitchFamily="1" charset="-128"/>
                </a:rPr>
                <a:t>-</a:t>
              </a:r>
              <a:r>
                <a:rPr lang="en-US" sz="2000">
                  <a:latin typeface="Courier New" pitchFamily="1" charset="0"/>
                  <a:ea typeface="ＭＳ Ｐゴシック" pitchFamily="1" charset="-128"/>
                </a:rPr>
                <a:t>else</a:t>
              </a:r>
              <a:r>
                <a:rPr lang="en-US" sz="2200" b="0">
                  <a:ea typeface="ＭＳ Ｐゴシック" pitchFamily="1" charset="-128"/>
                </a:rPr>
                <a:t> statement for situations in which you must choose between two different actions: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roup 204"/>
          <p:cNvGrpSpPr/>
          <p:nvPr/>
        </p:nvGrpSpPr>
        <p:grpSpPr>
          <a:xfrm>
            <a:off x="685800" y="3622675"/>
            <a:ext cx="3124200" cy="2301875"/>
            <a:chOff x="685800" y="3622675"/>
            <a:chExt cx="3124200" cy="2301875"/>
          </a:xfrm>
        </p:grpSpPr>
        <p:sp>
          <p:nvSpPr>
            <p:cNvPr id="491524" name="Rectangle 4"/>
            <p:cNvSpPr>
              <a:spLocks noChangeArrowheads="1"/>
            </p:cNvSpPr>
            <p:nvPr/>
          </p:nvSpPr>
          <p:spPr bwMode="auto">
            <a:xfrm>
              <a:off x="685800" y="3622675"/>
              <a:ext cx="3124200" cy="23018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491525" name="Text Box 5"/>
            <p:cNvSpPr txBox="1">
              <a:spLocks noChangeArrowheads="1"/>
            </p:cNvSpPr>
            <p:nvPr/>
          </p:nvSpPr>
          <p:spPr bwMode="auto">
            <a:xfrm>
              <a:off x="736600" y="3698875"/>
              <a:ext cx="2930525" cy="1465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  <a:latin typeface="Courier New" pitchFamily="1" charset="0"/>
                </a:rPr>
                <a:t>function test(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) {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putBeeperLine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putBeeperLine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491551" name="Rectangle 31"/>
          <p:cNvSpPr>
            <a:spLocks noChangeArrowheads="1"/>
          </p:cNvSpPr>
          <p:nvPr/>
        </p:nvSpPr>
        <p:spPr bwMode="auto">
          <a:xfrm>
            <a:off x="1193800" y="4041031"/>
            <a:ext cx="2282825" cy="301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91552" name="Rectangle 32"/>
          <p:cNvSpPr>
            <a:spLocks noChangeArrowheads="1"/>
          </p:cNvSpPr>
          <p:nvPr/>
        </p:nvSpPr>
        <p:spPr bwMode="auto">
          <a:xfrm>
            <a:off x="1193800" y="4320431"/>
            <a:ext cx="1625600" cy="301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91553" name="Rectangle 33"/>
          <p:cNvSpPr>
            <a:spLocks noChangeArrowheads="1"/>
          </p:cNvSpPr>
          <p:nvPr/>
        </p:nvSpPr>
        <p:spPr bwMode="auto">
          <a:xfrm>
            <a:off x="1193800" y="4599831"/>
            <a:ext cx="2282825" cy="301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 Creating a Beeper </a:t>
            </a:r>
            <a:r>
              <a:rPr lang="en-US" sz="4000" dirty="0" smtClean="0">
                <a:solidFill>
                  <a:srgbClr val="FF0000"/>
                </a:solidFill>
              </a:rPr>
              <a:t>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9152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Write a</a:t>
            </a:r>
            <a:r>
              <a:rPr lang="en-US" sz="2400" b="0" dirty="0" smtClean="0">
                <a:solidFill>
                  <a:srgbClr val="000000"/>
                </a:solidFill>
              </a:rPr>
              <a:t> function </a:t>
            </a:r>
            <a:r>
              <a:rPr lang="en-US" sz="2000" dirty="0" err="1">
                <a:solidFill>
                  <a:srgbClr val="000000"/>
                </a:solidFill>
                <a:latin typeface="Courier New" pitchFamily="1" charset="0"/>
              </a:rPr>
              <a:t>putBeeperLine</a:t>
            </a:r>
            <a:r>
              <a:rPr lang="en-US" sz="2400" b="0" dirty="0">
                <a:solidFill>
                  <a:srgbClr val="000000"/>
                </a:solidFill>
              </a:rPr>
              <a:t> that adds one beeper to every intersection up to the next wall.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Your</a:t>
            </a:r>
            <a:r>
              <a:rPr lang="en-US" sz="2400" b="0" dirty="0" smtClean="0">
                <a:solidFill>
                  <a:srgbClr val="000000"/>
                </a:solidFill>
              </a:rPr>
              <a:t> function </a:t>
            </a:r>
            <a:r>
              <a:rPr lang="en-US" sz="2400" b="0" dirty="0">
                <a:solidFill>
                  <a:srgbClr val="000000"/>
                </a:solidFill>
              </a:rPr>
              <a:t>should operate correctly no matter how far </a:t>
            </a:r>
            <a:r>
              <a:rPr lang="en-US" sz="2400" b="0" dirty="0" err="1">
                <a:solidFill>
                  <a:srgbClr val="000000"/>
                </a:solidFill>
              </a:rPr>
              <a:t>Karel</a:t>
            </a:r>
            <a:r>
              <a:rPr lang="en-US" sz="2400" b="0" dirty="0">
                <a:solidFill>
                  <a:srgbClr val="000000"/>
                </a:solidFill>
              </a:rPr>
              <a:t> is from the wall or what direction </a:t>
            </a:r>
            <a:r>
              <a:rPr lang="en-US" sz="2400" b="0" dirty="0" err="1">
                <a:solidFill>
                  <a:srgbClr val="000000"/>
                </a:solidFill>
              </a:rPr>
              <a:t>Karel</a:t>
            </a:r>
            <a:r>
              <a:rPr lang="en-US" sz="2400" b="0" dirty="0">
                <a:solidFill>
                  <a:srgbClr val="000000"/>
                </a:solidFill>
              </a:rPr>
              <a:t> is facing.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Consider, for example, the following</a:t>
            </a:r>
            <a:r>
              <a:rPr lang="en-US" sz="2400" b="0" dirty="0" smtClean="0">
                <a:solidFill>
                  <a:srgbClr val="000000"/>
                </a:solidFill>
              </a:rPr>
              <a:t> function called </a:t>
            </a: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test</a:t>
            </a:r>
            <a:r>
              <a:rPr lang="en-US" sz="2400" b="0" dirty="0" smtClean="0">
                <a:solidFill>
                  <a:srgbClr val="000000"/>
                </a:solidFill>
              </a:rPr>
              <a:t>:</a:t>
            </a:r>
            <a:endParaRPr lang="en-US" sz="2400" b="0" dirty="0">
              <a:solidFill>
                <a:srgbClr val="000000"/>
              </a:solidFill>
            </a:endParaRPr>
          </a:p>
        </p:txBody>
      </p:sp>
      <p:grpSp>
        <p:nvGrpSpPr>
          <p:cNvPr id="206" name="Group 205"/>
          <p:cNvGrpSpPr/>
          <p:nvPr/>
        </p:nvGrpSpPr>
        <p:grpSpPr>
          <a:xfrm>
            <a:off x="4216400" y="3626800"/>
            <a:ext cx="4342190" cy="2637475"/>
            <a:chOff x="4216400" y="3626800"/>
            <a:chExt cx="4342190" cy="2637475"/>
          </a:xfrm>
        </p:grpSpPr>
        <p:sp>
          <p:nvSpPr>
            <p:cNvPr id="491543" name="Text Box 23"/>
            <p:cNvSpPr txBox="1">
              <a:spLocks noChangeArrowheads="1"/>
            </p:cNvSpPr>
            <p:nvPr/>
          </p:nvSpPr>
          <p:spPr bwMode="auto">
            <a:xfrm>
              <a:off x="468630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1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44" name="Text Box 24"/>
            <p:cNvSpPr txBox="1">
              <a:spLocks noChangeArrowheads="1"/>
            </p:cNvSpPr>
            <p:nvPr/>
          </p:nvSpPr>
          <p:spPr bwMode="auto">
            <a:xfrm>
              <a:off x="545465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2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45" name="Text Box 25"/>
            <p:cNvSpPr txBox="1">
              <a:spLocks noChangeArrowheads="1"/>
            </p:cNvSpPr>
            <p:nvPr/>
          </p:nvSpPr>
          <p:spPr bwMode="auto">
            <a:xfrm>
              <a:off x="621030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3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46" name="Text Box 26"/>
            <p:cNvSpPr txBox="1">
              <a:spLocks noChangeArrowheads="1"/>
            </p:cNvSpPr>
            <p:nvPr/>
          </p:nvSpPr>
          <p:spPr bwMode="auto">
            <a:xfrm>
              <a:off x="696595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4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47" name="Text Box 27"/>
            <p:cNvSpPr txBox="1">
              <a:spLocks noChangeArrowheads="1"/>
            </p:cNvSpPr>
            <p:nvPr/>
          </p:nvSpPr>
          <p:spPr bwMode="auto">
            <a:xfrm>
              <a:off x="773430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  <a:endParaRPr lang="en-US" b="0" dirty="0">
                <a:solidFill>
                  <a:srgbClr val="000000"/>
                </a:solidFill>
              </a:endParaRPr>
            </a:p>
          </p:txBody>
        </p:sp>
        <p:sp>
          <p:nvSpPr>
            <p:cNvPr id="491548" name="Text Box 28"/>
            <p:cNvSpPr txBox="1">
              <a:spLocks noChangeArrowheads="1"/>
            </p:cNvSpPr>
            <p:nvPr/>
          </p:nvSpPr>
          <p:spPr bwMode="auto">
            <a:xfrm>
              <a:off x="4216400" y="5375275"/>
              <a:ext cx="5016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endParaRPr lang="en-US" b="0" dirty="0">
                <a:solidFill>
                  <a:srgbClr val="000000"/>
                </a:solidFill>
              </a:endParaRPr>
            </a:p>
          </p:txBody>
        </p:sp>
        <p:sp>
          <p:nvSpPr>
            <p:cNvPr id="491549" name="Text Box 29"/>
            <p:cNvSpPr txBox="1">
              <a:spLocks noChangeArrowheads="1"/>
            </p:cNvSpPr>
            <p:nvPr/>
          </p:nvSpPr>
          <p:spPr bwMode="auto">
            <a:xfrm>
              <a:off x="4216400" y="4600575"/>
              <a:ext cx="5016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2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50" name="Text Box 30"/>
            <p:cNvSpPr txBox="1">
              <a:spLocks noChangeArrowheads="1"/>
            </p:cNvSpPr>
            <p:nvPr/>
          </p:nvSpPr>
          <p:spPr bwMode="auto">
            <a:xfrm>
              <a:off x="4216400" y="3838575"/>
              <a:ext cx="5016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3</a:t>
              </a:r>
              <a:endParaRPr lang="en-US" b="0">
                <a:solidFill>
                  <a:srgbClr val="000000"/>
                </a:solidFill>
              </a:endParaRPr>
            </a:p>
          </p:txBody>
        </p:sp>
        <p:grpSp>
          <p:nvGrpSpPr>
            <p:cNvPr id="147" name="PPGroup#1"/>
            <p:cNvGrpSpPr/>
            <p:nvPr/>
          </p:nvGrpSpPr>
          <p:grpSpPr>
            <a:xfrm>
              <a:off x="4705790" y="3626800"/>
              <a:ext cx="3852800" cy="2316800"/>
              <a:chOff x="2662400" y="2284800"/>
              <a:chExt cx="3852800" cy="2316800"/>
            </a:xfrm>
          </p:grpSpPr>
          <p:sp>
            <p:nvSpPr>
              <p:cNvPr id="148" name="PPRect#2"/>
              <p:cNvSpPr/>
              <p:nvPr/>
            </p:nvSpPr>
            <p:spPr bwMode="auto">
              <a:xfrm>
                <a:off x="2662400" y="2284800"/>
                <a:ext cx="3852800" cy="2316800"/>
              </a:xfrm>
              <a:prstGeom prst="rect">
                <a:avLst/>
              </a:prstGeom>
              <a:solidFill>
                <a:srgbClr val="FFFFFF"/>
              </a:solidFill>
              <a:ln w="256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49" name="PPLine#4"/>
              <p:cNvSpPr>
                <a:spLocks noChangeShapeType="1"/>
              </p:cNvSpPr>
              <p:nvPr/>
            </p:nvSpPr>
            <p:spPr bwMode="auto">
              <a:xfrm flipV="1">
                <a:off x="2969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0" name="PPLine#3"/>
              <p:cNvSpPr>
                <a:spLocks noChangeShapeType="1"/>
              </p:cNvSpPr>
              <p:nvPr/>
            </p:nvSpPr>
            <p:spPr bwMode="auto">
              <a:xfrm>
                <a:off x="3046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1" name="PPLine#6"/>
              <p:cNvSpPr>
                <a:spLocks noChangeShapeType="1"/>
              </p:cNvSpPr>
              <p:nvPr/>
            </p:nvSpPr>
            <p:spPr bwMode="auto">
              <a:xfrm flipV="1">
                <a:off x="3737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2" name="PPLine#5"/>
              <p:cNvSpPr>
                <a:spLocks noChangeShapeType="1"/>
              </p:cNvSpPr>
              <p:nvPr/>
            </p:nvSpPr>
            <p:spPr bwMode="auto">
              <a:xfrm>
                <a:off x="3814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3" name="PPLine#8"/>
              <p:cNvSpPr>
                <a:spLocks noChangeShapeType="1"/>
              </p:cNvSpPr>
              <p:nvPr/>
            </p:nvSpPr>
            <p:spPr bwMode="auto">
              <a:xfrm flipV="1">
                <a:off x="4505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4" name="PPLine#7"/>
              <p:cNvSpPr>
                <a:spLocks noChangeShapeType="1"/>
              </p:cNvSpPr>
              <p:nvPr/>
            </p:nvSpPr>
            <p:spPr bwMode="auto">
              <a:xfrm>
                <a:off x="4582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5" name="PPLine#10"/>
              <p:cNvSpPr>
                <a:spLocks noChangeShapeType="1"/>
              </p:cNvSpPr>
              <p:nvPr/>
            </p:nvSpPr>
            <p:spPr bwMode="auto">
              <a:xfrm flipV="1">
                <a:off x="5273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6" name="PPLine#9"/>
              <p:cNvSpPr>
                <a:spLocks noChangeShapeType="1"/>
              </p:cNvSpPr>
              <p:nvPr/>
            </p:nvSpPr>
            <p:spPr bwMode="auto">
              <a:xfrm>
                <a:off x="5350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7" name="PPLine#12"/>
              <p:cNvSpPr>
                <a:spLocks noChangeShapeType="1"/>
              </p:cNvSpPr>
              <p:nvPr/>
            </p:nvSpPr>
            <p:spPr bwMode="auto">
              <a:xfrm flipV="1">
                <a:off x="6041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8" name="PPLine#11"/>
              <p:cNvSpPr>
                <a:spLocks noChangeShapeType="1"/>
              </p:cNvSpPr>
              <p:nvPr/>
            </p:nvSpPr>
            <p:spPr bwMode="auto">
              <a:xfrm>
                <a:off x="6118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9" name="PPLine#14"/>
              <p:cNvSpPr>
                <a:spLocks noChangeShapeType="1"/>
              </p:cNvSpPr>
              <p:nvPr/>
            </p:nvSpPr>
            <p:spPr bwMode="auto">
              <a:xfrm flipV="1">
                <a:off x="2969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0" name="PPLine#13"/>
              <p:cNvSpPr>
                <a:spLocks noChangeShapeType="1"/>
              </p:cNvSpPr>
              <p:nvPr/>
            </p:nvSpPr>
            <p:spPr bwMode="auto">
              <a:xfrm>
                <a:off x="3046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1" name="PPLine#16"/>
              <p:cNvSpPr>
                <a:spLocks noChangeShapeType="1"/>
              </p:cNvSpPr>
              <p:nvPr/>
            </p:nvSpPr>
            <p:spPr bwMode="auto">
              <a:xfrm flipV="1">
                <a:off x="3737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2" name="PPLine#15"/>
              <p:cNvSpPr>
                <a:spLocks noChangeShapeType="1"/>
              </p:cNvSpPr>
              <p:nvPr/>
            </p:nvSpPr>
            <p:spPr bwMode="auto">
              <a:xfrm>
                <a:off x="3814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3" name="PPLine#18"/>
              <p:cNvSpPr>
                <a:spLocks noChangeShapeType="1"/>
              </p:cNvSpPr>
              <p:nvPr/>
            </p:nvSpPr>
            <p:spPr bwMode="auto">
              <a:xfrm flipV="1">
                <a:off x="4505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4" name="PPLine#17"/>
              <p:cNvSpPr>
                <a:spLocks noChangeShapeType="1"/>
              </p:cNvSpPr>
              <p:nvPr/>
            </p:nvSpPr>
            <p:spPr bwMode="auto">
              <a:xfrm>
                <a:off x="4582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5" name="PPLine#20"/>
              <p:cNvSpPr>
                <a:spLocks noChangeShapeType="1"/>
              </p:cNvSpPr>
              <p:nvPr/>
            </p:nvSpPr>
            <p:spPr bwMode="auto">
              <a:xfrm flipV="1">
                <a:off x="5273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6" name="PPLine#19"/>
              <p:cNvSpPr>
                <a:spLocks noChangeShapeType="1"/>
              </p:cNvSpPr>
              <p:nvPr/>
            </p:nvSpPr>
            <p:spPr bwMode="auto">
              <a:xfrm>
                <a:off x="5350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7" name="PPLine#22"/>
              <p:cNvSpPr>
                <a:spLocks noChangeShapeType="1"/>
              </p:cNvSpPr>
              <p:nvPr/>
            </p:nvSpPr>
            <p:spPr bwMode="auto">
              <a:xfrm flipV="1">
                <a:off x="6041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8" name="PPLine#21"/>
              <p:cNvSpPr>
                <a:spLocks noChangeShapeType="1"/>
              </p:cNvSpPr>
              <p:nvPr/>
            </p:nvSpPr>
            <p:spPr bwMode="auto">
              <a:xfrm>
                <a:off x="6118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9" name="PPLine#24"/>
              <p:cNvSpPr>
                <a:spLocks noChangeShapeType="1"/>
              </p:cNvSpPr>
              <p:nvPr/>
            </p:nvSpPr>
            <p:spPr bwMode="auto">
              <a:xfrm flipV="1">
                <a:off x="2969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0" name="PPLine#23"/>
              <p:cNvSpPr>
                <a:spLocks noChangeShapeType="1"/>
              </p:cNvSpPr>
              <p:nvPr/>
            </p:nvSpPr>
            <p:spPr bwMode="auto">
              <a:xfrm>
                <a:off x="3046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1" name="PPLine#26"/>
              <p:cNvSpPr>
                <a:spLocks noChangeShapeType="1"/>
              </p:cNvSpPr>
              <p:nvPr/>
            </p:nvSpPr>
            <p:spPr bwMode="auto">
              <a:xfrm flipV="1">
                <a:off x="3737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2" name="PPLine#25"/>
              <p:cNvSpPr>
                <a:spLocks noChangeShapeType="1"/>
              </p:cNvSpPr>
              <p:nvPr/>
            </p:nvSpPr>
            <p:spPr bwMode="auto">
              <a:xfrm>
                <a:off x="3814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3" name="PPLine#28"/>
              <p:cNvSpPr>
                <a:spLocks noChangeShapeType="1"/>
              </p:cNvSpPr>
              <p:nvPr/>
            </p:nvSpPr>
            <p:spPr bwMode="auto">
              <a:xfrm flipV="1">
                <a:off x="4505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4" name="PPLine#27"/>
              <p:cNvSpPr>
                <a:spLocks noChangeShapeType="1"/>
              </p:cNvSpPr>
              <p:nvPr/>
            </p:nvSpPr>
            <p:spPr bwMode="auto">
              <a:xfrm>
                <a:off x="4582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5" name="PPLine#30"/>
              <p:cNvSpPr>
                <a:spLocks noChangeShapeType="1"/>
              </p:cNvSpPr>
              <p:nvPr/>
            </p:nvSpPr>
            <p:spPr bwMode="auto">
              <a:xfrm flipV="1">
                <a:off x="5273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6" name="PPLine#29"/>
              <p:cNvSpPr>
                <a:spLocks noChangeShapeType="1"/>
              </p:cNvSpPr>
              <p:nvPr/>
            </p:nvSpPr>
            <p:spPr bwMode="auto">
              <a:xfrm>
                <a:off x="5350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7" name="PPLine#32"/>
              <p:cNvSpPr>
                <a:spLocks noChangeShapeType="1"/>
              </p:cNvSpPr>
              <p:nvPr/>
            </p:nvSpPr>
            <p:spPr bwMode="auto">
              <a:xfrm flipV="1">
                <a:off x="6041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8" name="PPLine#31"/>
              <p:cNvSpPr>
                <a:spLocks noChangeShapeType="1"/>
              </p:cNvSpPr>
              <p:nvPr/>
            </p:nvSpPr>
            <p:spPr bwMode="auto">
              <a:xfrm>
                <a:off x="6118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</p:grpSp>
      </p:grpSp>
      <p:sp>
        <p:nvSpPr>
          <p:cNvPr id="179" name="PPHomePlate#33"/>
          <p:cNvSpPr/>
          <p:nvPr/>
        </p:nvSpPr>
        <p:spPr bwMode="auto">
          <a:xfrm>
            <a:off x="4890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80" name="PPPicture#34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675" y="5277685"/>
            <a:ext cx="538230" cy="543895"/>
          </a:xfrm>
          <a:prstGeom prst="rect">
            <a:avLst/>
          </a:prstGeom>
        </p:spPr>
      </p:pic>
      <p:sp>
        <p:nvSpPr>
          <p:cNvPr id="181" name="PPHomePlate#35"/>
          <p:cNvSpPr/>
          <p:nvPr/>
        </p:nvSpPr>
        <p:spPr bwMode="auto">
          <a:xfrm>
            <a:off x="4890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2" name="PPHomePlate#36"/>
          <p:cNvSpPr/>
          <p:nvPr/>
        </p:nvSpPr>
        <p:spPr bwMode="auto">
          <a:xfrm>
            <a:off x="5658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83" name="PPPicture#37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675" y="5277685"/>
            <a:ext cx="538230" cy="543895"/>
          </a:xfrm>
          <a:prstGeom prst="rect">
            <a:avLst/>
          </a:prstGeom>
        </p:spPr>
      </p:pic>
      <p:sp>
        <p:nvSpPr>
          <p:cNvPr id="184" name="PPHomePlate#38"/>
          <p:cNvSpPr/>
          <p:nvPr/>
        </p:nvSpPr>
        <p:spPr bwMode="auto">
          <a:xfrm>
            <a:off x="5658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5" name="PPHomePlate#39"/>
          <p:cNvSpPr/>
          <p:nvPr/>
        </p:nvSpPr>
        <p:spPr bwMode="auto">
          <a:xfrm>
            <a:off x="6426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86" name="PPPicture#40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675" y="5277685"/>
            <a:ext cx="538230" cy="543895"/>
          </a:xfrm>
          <a:prstGeom prst="rect">
            <a:avLst/>
          </a:prstGeom>
        </p:spPr>
      </p:pic>
      <p:sp>
        <p:nvSpPr>
          <p:cNvPr id="187" name="PPHomePlate#41"/>
          <p:cNvSpPr/>
          <p:nvPr/>
        </p:nvSpPr>
        <p:spPr bwMode="auto">
          <a:xfrm>
            <a:off x="6426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8" name="PPHomePlate#42"/>
          <p:cNvSpPr/>
          <p:nvPr/>
        </p:nvSpPr>
        <p:spPr bwMode="auto">
          <a:xfrm>
            <a:off x="7194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89" name="PPPicture#43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675" y="5277685"/>
            <a:ext cx="538230" cy="543895"/>
          </a:xfrm>
          <a:prstGeom prst="rect">
            <a:avLst/>
          </a:prstGeom>
        </p:spPr>
      </p:pic>
      <p:sp>
        <p:nvSpPr>
          <p:cNvPr id="190" name="PPHomePlate#44"/>
          <p:cNvSpPr/>
          <p:nvPr/>
        </p:nvSpPr>
        <p:spPr bwMode="auto">
          <a:xfrm>
            <a:off x="7194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1" name="PPHomePlate#45"/>
          <p:cNvSpPr/>
          <p:nvPr/>
        </p:nvSpPr>
        <p:spPr bwMode="auto">
          <a:xfrm>
            <a:off x="7962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92" name="PPPicture#46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675" y="5277685"/>
            <a:ext cx="538230" cy="543895"/>
          </a:xfrm>
          <a:prstGeom prst="rect">
            <a:avLst/>
          </a:prstGeom>
        </p:spPr>
      </p:pic>
      <p:sp>
        <p:nvSpPr>
          <p:cNvPr id="193" name="PPHomePlate#47"/>
          <p:cNvSpPr/>
          <p:nvPr/>
        </p:nvSpPr>
        <p:spPr bwMode="auto">
          <a:xfrm>
            <a:off x="7962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4" name="PPHomePlate#48"/>
          <p:cNvSpPr/>
          <p:nvPr/>
        </p:nvSpPr>
        <p:spPr bwMode="auto">
          <a:xfrm rot="16200000">
            <a:off x="7962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95" name="PPGroup#50"/>
          <p:cNvGrpSpPr/>
          <p:nvPr/>
        </p:nvGrpSpPr>
        <p:grpSpPr>
          <a:xfrm>
            <a:off x="7892675" y="5277685"/>
            <a:ext cx="538230" cy="543895"/>
            <a:chOff x="5849285" y="3935685"/>
            <a:chExt cx="538230" cy="543895"/>
          </a:xfrm>
        </p:grpSpPr>
        <p:pic>
          <p:nvPicPr>
            <p:cNvPr id="196" name="PPPicture#49" descr="image34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9285" y="3935685"/>
              <a:ext cx="538230" cy="543895"/>
            </a:xfrm>
            <a:prstGeom prst="rect">
              <a:avLst/>
            </a:prstGeom>
          </p:spPr>
        </p:pic>
        <p:sp>
          <p:nvSpPr>
            <p:cNvPr id="197" name="PPRect#51"/>
            <p:cNvSpPr/>
            <p:nvPr/>
          </p:nvSpPr>
          <p:spPr bwMode="auto">
            <a:xfrm>
              <a:off x="5849285" y="3935685"/>
              <a:ext cx="538230" cy="5382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SansSerif" pitchFamily="84" charset="0"/>
                </a:rPr>
                <a:t>2</a:t>
              </a:r>
            </a:p>
          </p:txBody>
        </p:sp>
      </p:grpSp>
      <p:sp>
        <p:nvSpPr>
          <p:cNvPr id="198" name="PPHomePlate#52"/>
          <p:cNvSpPr/>
          <p:nvPr/>
        </p:nvSpPr>
        <p:spPr bwMode="auto">
          <a:xfrm rot="16200000">
            <a:off x="7962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9" name="PPHomePlate#53"/>
          <p:cNvSpPr/>
          <p:nvPr/>
        </p:nvSpPr>
        <p:spPr bwMode="auto">
          <a:xfrm rot="16200000">
            <a:off x="7962110" y="4579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200" name="PPPicture#54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675" y="4509685"/>
            <a:ext cx="538230" cy="543895"/>
          </a:xfrm>
          <a:prstGeom prst="rect">
            <a:avLst/>
          </a:prstGeom>
        </p:spPr>
      </p:pic>
      <p:sp>
        <p:nvSpPr>
          <p:cNvPr id="201" name="PPHomePlate#55"/>
          <p:cNvSpPr/>
          <p:nvPr/>
        </p:nvSpPr>
        <p:spPr bwMode="auto">
          <a:xfrm rot="16200000">
            <a:off x="7962110" y="4579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2" name="PPHomePlate#56"/>
          <p:cNvSpPr/>
          <p:nvPr/>
        </p:nvSpPr>
        <p:spPr bwMode="auto">
          <a:xfrm rot="16200000">
            <a:off x="7962110" y="3811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203" name="PPPicture#57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675" y="3741685"/>
            <a:ext cx="538230" cy="543895"/>
          </a:xfrm>
          <a:prstGeom prst="rect">
            <a:avLst/>
          </a:prstGeom>
        </p:spPr>
      </p:pic>
      <p:sp>
        <p:nvSpPr>
          <p:cNvPr id="204" name="PPHomePlate#58"/>
          <p:cNvSpPr/>
          <p:nvPr/>
        </p:nvSpPr>
        <p:spPr bwMode="auto">
          <a:xfrm rot="16200000">
            <a:off x="7962110" y="3811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"/>
                            </p:stCondLst>
                            <p:childTnLst>
                              <p:par>
                                <p:cTn id="7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"/>
                            </p:stCondLst>
                            <p:childTnLst>
                              <p:par>
                                <p:cTn id="9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"/>
                            </p:stCondLst>
                            <p:childTnLst>
                              <p:par>
                                <p:cTn id="1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"/>
                            </p:stCondLst>
                            <p:childTnLst>
                              <p:par>
                                <p:cTn id="1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"/>
                            </p:stCondLst>
                            <p:childTnLst>
                              <p:par>
                                <p:cTn id="1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"/>
                            </p:stCondLst>
                            <p:childTnLst>
                              <p:par>
                                <p:cTn id="13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0"/>
                            </p:stCondLst>
                            <p:childTnLst>
                              <p:par>
                                <p:cTn id="1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0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1" grpId="0" animBg="1"/>
      <p:bldP spid="491551" grpId="1" animBg="1"/>
      <p:bldP spid="491552" grpId="0" animBg="1"/>
      <p:bldP spid="491552" grpId="1" animBg="1"/>
      <p:bldP spid="491553" grpId="0" animBg="1"/>
      <p:bldP spid="491523" grpId="0" build="p"/>
      <p:bldP spid="179" grpId="0" animBg="1"/>
      <p:bldP spid="179" grpId="1" animBg="1"/>
      <p:bldP spid="180" grpId="0" animBg="1"/>
      <p:bldP spid="181" grpId="0" animBg="1"/>
      <p:bldP spid="181" grpId="1" animBg="1"/>
      <p:bldP spid="182" grpId="0" animBg="1"/>
      <p:bldP spid="182" grpId="1" animBg="1"/>
      <p:bldP spid="183" grpId="0" animBg="1"/>
      <p:bldP spid="184" grpId="0" animBg="1"/>
      <p:bldP spid="184" grpId="1" animBg="1"/>
      <p:bldP spid="185" grpId="0" animBg="1"/>
      <p:bldP spid="185" grpId="1" animBg="1"/>
      <p:bldP spid="186" grpId="0" animBg="1"/>
      <p:bldP spid="187" grpId="0" animBg="1"/>
      <p:bldP spid="187" grpId="1" animBg="1"/>
      <p:bldP spid="188" grpId="0" animBg="1"/>
      <p:bldP spid="188" grpId="1" animBg="1"/>
      <p:bldP spid="189" grpId="0" animBg="1"/>
      <p:bldP spid="190" grpId="0" animBg="1"/>
      <p:bldP spid="190" grpId="1" animBg="1"/>
      <p:bldP spid="191" grpId="0" animBg="1"/>
      <p:bldP spid="191" grpId="1" animBg="1"/>
      <p:bldP spid="192" grpId="0" animBg="1"/>
      <p:bldP spid="193" grpId="0" animBg="1"/>
      <p:bldP spid="193" grpId="1" animBg="1"/>
      <p:bldP spid="194" grpId="0" animBg="1"/>
      <p:bldP spid="194" grpId="1" animBg="1"/>
      <p:bldP spid="195" grpId="0" animBg="1"/>
      <p:bldP spid="198" grpId="0" animBg="1"/>
      <p:bldP spid="198" grpId="1" animBg="1"/>
      <p:bldP spid="199" grpId="0" animBg="1"/>
      <p:bldP spid="199" grpId="1" animBg="1"/>
      <p:bldP spid="200" grpId="0" animBg="1"/>
      <p:bldP spid="201" grpId="0" animBg="1"/>
      <p:bldP spid="201" grpId="1" animBg="1"/>
      <p:bldP spid="202" grpId="0" animBg="1"/>
      <p:bldP spid="202" grpId="1" animBg="1"/>
      <p:bldP spid="203" grpId="0" animBg="1"/>
      <p:bldP spid="20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2"/>
          <p:cNvSpPr txBox="1"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Climbing Mountains</a:t>
            </a:r>
            <a:endParaRPr kumimoji="0" lang="en-US" sz="40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6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For the rest of today, we’ll explore the use of</a:t>
            </a:r>
            <a:r>
              <a:rPr lang="en-US" sz="2400" b="0" dirty="0" smtClean="0"/>
              <a:t> functions </a:t>
            </a:r>
            <a:r>
              <a:rPr lang="en-US" sz="2400" b="0" dirty="0"/>
              <a:t>and control statements in the context of teaching </a:t>
            </a:r>
            <a:r>
              <a:rPr lang="en-US" sz="2400" b="0" dirty="0" err="1"/>
              <a:t>Karel</a:t>
            </a:r>
            <a:r>
              <a:rPr lang="en-US" sz="2400" b="0" dirty="0"/>
              <a:t> to climb stair-step mountains that look something like this:</a:t>
            </a:r>
          </a:p>
        </p:txBody>
      </p:sp>
      <p:sp>
        <p:nvSpPr>
          <p:cNvPr id="128" name="Rectangle 92"/>
          <p:cNvSpPr>
            <a:spLocks noChangeArrowheads="1"/>
          </p:cNvSpPr>
          <p:nvPr/>
        </p:nvSpPr>
        <p:spPr bwMode="auto">
          <a:xfrm>
            <a:off x="558800" y="54864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The initial version will work only in this world, but later examples will be able to climb mountains of any height.</a:t>
            </a:r>
          </a:p>
        </p:txBody>
      </p:sp>
      <p:grpSp>
        <p:nvGrpSpPr>
          <p:cNvPr id="111" name="PPGroup#1"/>
          <p:cNvGrpSpPr/>
          <p:nvPr/>
        </p:nvGrpSpPr>
        <p:grpSpPr>
          <a:xfrm>
            <a:off x="1316395" y="2463660"/>
            <a:ext cx="7052800" cy="2572800"/>
            <a:chOff x="1062400" y="2156800"/>
            <a:chExt cx="7052800" cy="2572800"/>
          </a:xfrm>
        </p:grpSpPr>
        <p:sp>
          <p:nvSpPr>
            <p:cNvPr id="112" name="PPRect#2"/>
            <p:cNvSpPr/>
            <p:nvPr/>
          </p:nvSpPr>
          <p:spPr bwMode="auto">
            <a:xfrm>
              <a:off x="1062400" y="2156800"/>
              <a:ext cx="7052800" cy="2572800"/>
            </a:xfrm>
            <a:prstGeom prst="rect">
              <a:avLst/>
            </a:prstGeom>
            <a:solidFill>
              <a:srgbClr val="FFFFFF"/>
            </a:solidFill>
            <a:ln w="256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13" name="PPLine#4"/>
            <p:cNvSpPr>
              <a:spLocks noChangeShapeType="1"/>
            </p:cNvSpPr>
            <p:nvPr/>
          </p:nvSpPr>
          <p:spPr bwMode="auto">
            <a:xfrm flipV="1">
              <a:off x="131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14" name="PPLine#3"/>
            <p:cNvSpPr>
              <a:spLocks noChangeShapeType="1"/>
            </p:cNvSpPr>
            <p:nvPr/>
          </p:nvSpPr>
          <p:spPr bwMode="auto">
            <a:xfrm>
              <a:off x="138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27" name="PPLine#6"/>
            <p:cNvSpPr>
              <a:spLocks noChangeShapeType="1"/>
            </p:cNvSpPr>
            <p:nvPr/>
          </p:nvSpPr>
          <p:spPr bwMode="auto">
            <a:xfrm flipV="1">
              <a:off x="195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29" name="PPLine#5"/>
            <p:cNvSpPr>
              <a:spLocks noChangeShapeType="1"/>
            </p:cNvSpPr>
            <p:nvPr/>
          </p:nvSpPr>
          <p:spPr bwMode="auto">
            <a:xfrm>
              <a:off x="202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0" name="PPLine#8"/>
            <p:cNvSpPr>
              <a:spLocks noChangeShapeType="1"/>
            </p:cNvSpPr>
            <p:nvPr/>
          </p:nvSpPr>
          <p:spPr bwMode="auto">
            <a:xfrm flipV="1">
              <a:off x="259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1" name="PPLine#7"/>
            <p:cNvSpPr>
              <a:spLocks noChangeShapeType="1"/>
            </p:cNvSpPr>
            <p:nvPr/>
          </p:nvSpPr>
          <p:spPr bwMode="auto">
            <a:xfrm>
              <a:off x="266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2" name="PPLine#10"/>
            <p:cNvSpPr>
              <a:spLocks noChangeShapeType="1"/>
            </p:cNvSpPr>
            <p:nvPr/>
          </p:nvSpPr>
          <p:spPr bwMode="auto">
            <a:xfrm flipV="1">
              <a:off x="323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3" name="PPLine#9"/>
            <p:cNvSpPr>
              <a:spLocks noChangeShapeType="1"/>
            </p:cNvSpPr>
            <p:nvPr/>
          </p:nvSpPr>
          <p:spPr bwMode="auto">
            <a:xfrm>
              <a:off x="330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4" name="PPLine#12"/>
            <p:cNvSpPr>
              <a:spLocks noChangeShapeType="1"/>
            </p:cNvSpPr>
            <p:nvPr/>
          </p:nvSpPr>
          <p:spPr bwMode="auto">
            <a:xfrm flipV="1">
              <a:off x="387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5" name="PPLine#11"/>
            <p:cNvSpPr>
              <a:spLocks noChangeShapeType="1"/>
            </p:cNvSpPr>
            <p:nvPr/>
          </p:nvSpPr>
          <p:spPr bwMode="auto">
            <a:xfrm>
              <a:off x="394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6" name="PPLine#14"/>
            <p:cNvSpPr>
              <a:spLocks noChangeShapeType="1"/>
            </p:cNvSpPr>
            <p:nvPr/>
          </p:nvSpPr>
          <p:spPr bwMode="auto">
            <a:xfrm flipV="1">
              <a:off x="451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7" name="PPLine#13"/>
            <p:cNvSpPr>
              <a:spLocks noChangeShapeType="1"/>
            </p:cNvSpPr>
            <p:nvPr/>
          </p:nvSpPr>
          <p:spPr bwMode="auto">
            <a:xfrm>
              <a:off x="458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8" name="PPLine#16"/>
            <p:cNvSpPr>
              <a:spLocks noChangeShapeType="1"/>
            </p:cNvSpPr>
            <p:nvPr/>
          </p:nvSpPr>
          <p:spPr bwMode="auto">
            <a:xfrm flipV="1">
              <a:off x="515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9" name="PPLine#15"/>
            <p:cNvSpPr>
              <a:spLocks noChangeShapeType="1"/>
            </p:cNvSpPr>
            <p:nvPr/>
          </p:nvSpPr>
          <p:spPr bwMode="auto">
            <a:xfrm>
              <a:off x="522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0" name="PPLine#18"/>
            <p:cNvSpPr>
              <a:spLocks noChangeShapeType="1"/>
            </p:cNvSpPr>
            <p:nvPr/>
          </p:nvSpPr>
          <p:spPr bwMode="auto">
            <a:xfrm flipV="1">
              <a:off x="579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1" name="PPLine#17"/>
            <p:cNvSpPr>
              <a:spLocks noChangeShapeType="1"/>
            </p:cNvSpPr>
            <p:nvPr/>
          </p:nvSpPr>
          <p:spPr bwMode="auto">
            <a:xfrm>
              <a:off x="586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2" name="PPLine#20"/>
            <p:cNvSpPr>
              <a:spLocks noChangeShapeType="1"/>
            </p:cNvSpPr>
            <p:nvPr/>
          </p:nvSpPr>
          <p:spPr bwMode="auto">
            <a:xfrm flipV="1">
              <a:off x="643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3" name="PPLine#19"/>
            <p:cNvSpPr>
              <a:spLocks noChangeShapeType="1"/>
            </p:cNvSpPr>
            <p:nvPr/>
          </p:nvSpPr>
          <p:spPr bwMode="auto">
            <a:xfrm>
              <a:off x="650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4" name="PPLine#22"/>
            <p:cNvSpPr>
              <a:spLocks noChangeShapeType="1"/>
            </p:cNvSpPr>
            <p:nvPr/>
          </p:nvSpPr>
          <p:spPr bwMode="auto">
            <a:xfrm flipV="1">
              <a:off x="707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5" name="PPLine#21"/>
            <p:cNvSpPr>
              <a:spLocks noChangeShapeType="1"/>
            </p:cNvSpPr>
            <p:nvPr/>
          </p:nvSpPr>
          <p:spPr bwMode="auto">
            <a:xfrm>
              <a:off x="714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6" name="PPLine#24"/>
            <p:cNvSpPr>
              <a:spLocks noChangeShapeType="1"/>
            </p:cNvSpPr>
            <p:nvPr/>
          </p:nvSpPr>
          <p:spPr bwMode="auto">
            <a:xfrm flipV="1">
              <a:off x="771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7" name="PPLine#23"/>
            <p:cNvSpPr>
              <a:spLocks noChangeShapeType="1"/>
            </p:cNvSpPr>
            <p:nvPr/>
          </p:nvSpPr>
          <p:spPr bwMode="auto">
            <a:xfrm>
              <a:off x="778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8" name="PPLine#26"/>
            <p:cNvSpPr>
              <a:spLocks noChangeShapeType="1"/>
            </p:cNvSpPr>
            <p:nvPr/>
          </p:nvSpPr>
          <p:spPr bwMode="auto">
            <a:xfrm flipV="1">
              <a:off x="131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9" name="PPLine#25"/>
            <p:cNvSpPr>
              <a:spLocks noChangeShapeType="1"/>
            </p:cNvSpPr>
            <p:nvPr/>
          </p:nvSpPr>
          <p:spPr bwMode="auto">
            <a:xfrm>
              <a:off x="138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0" name="PPLine#28"/>
            <p:cNvSpPr>
              <a:spLocks noChangeShapeType="1"/>
            </p:cNvSpPr>
            <p:nvPr/>
          </p:nvSpPr>
          <p:spPr bwMode="auto">
            <a:xfrm flipV="1">
              <a:off x="195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1" name="PPLine#27"/>
            <p:cNvSpPr>
              <a:spLocks noChangeShapeType="1"/>
            </p:cNvSpPr>
            <p:nvPr/>
          </p:nvSpPr>
          <p:spPr bwMode="auto">
            <a:xfrm>
              <a:off x="202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2" name="PPLine#30"/>
            <p:cNvSpPr>
              <a:spLocks noChangeShapeType="1"/>
            </p:cNvSpPr>
            <p:nvPr/>
          </p:nvSpPr>
          <p:spPr bwMode="auto">
            <a:xfrm flipV="1">
              <a:off x="259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3" name="PPLine#29"/>
            <p:cNvSpPr>
              <a:spLocks noChangeShapeType="1"/>
            </p:cNvSpPr>
            <p:nvPr/>
          </p:nvSpPr>
          <p:spPr bwMode="auto">
            <a:xfrm>
              <a:off x="266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4" name="PPLine#32"/>
            <p:cNvSpPr>
              <a:spLocks noChangeShapeType="1"/>
            </p:cNvSpPr>
            <p:nvPr/>
          </p:nvSpPr>
          <p:spPr bwMode="auto">
            <a:xfrm flipV="1">
              <a:off x="323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5" name="PPLine#31"/>
            <p:cNvSpPr>
              <a:spLocks noChangeShapeType="1"/>
            </p:cNvSpPr>
            <p:nvPr/>
          </p:nvSpPr>
          <p:spPr bwMode="auto">
            <a:xfrm>
              <a:off x="330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6" name="PPLine#34"/>
            <p:cNvSpPr>
              <a:spLocks noChangeShapeType="1"/>
            </p:cNvSpPr>
            <p:nvPr/>
          </p:nvSpPr>
          <p:spPr bwMode="auto">
            <a:xfrm flipV="1">
              <a:off x="387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7" name="PPLine#33"/>
            <p:cNvSpPr>
              <a:spLocks noChangeShapeType="1"/>
            </p:cNvSpPr>
            <p:nvPr/>
          </p:nvSpPr>
          <p:spPr bwMode="auto">
            <a:xfrm>
              <a:off x="394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8" name="PPLine#36"/>
            <p:cNvSpPr>
              <a:spLocks noChangeShapeType="1"/>
            </p:cNvSpPr>
            <p:nvPr/>
          </p:nvSpPr>
          <p:spPr bwMode="auto">
            <a:xfrm flipV="1">
              <a:off x="451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9" name="PPLine#35"/>
            <p:cNvSpPr>
              <a:spLocks noChangeShapeType="1"/>
            </p:cNvSpPr>
            <p:nvPr/>
          </p:nvSpPr>
          <p:spPr bwMode="auto">
            <a:xfrm>
              <a:off x="458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0" name="PPLine#38"/>
            <p:cNvSpPr>
              <a:spLocks noChangeShapeType="1"/>
            </p:cNvSpPr>
            <p:nvPr/>
          </p:nvSpPr>
          <p:spPr bwMode="auto">
            <a:xfrm flipV="1">
              <a:off x="515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1" name="PPLine#37"/>
            <p:cNvSpPr>
              <a:spLocks noChangeShapeType="1"/>
            </p:cNvSpPr>
            <p:nvPr/>
          </p:nvSpPr>
          <p:spPr bwMode="auto">
            <a:xfrm>
              <a:off x="522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2" name="PPLine#40"/>
            <p:cNvSpPr>
              <a:spLocks noChangeShapeType="1"/>
            </p:cNvSpPr>
            <p:nvPr/>
          </p:nvSpPr>
          <p:spPr bwMode="auto">
            <a:xfrm flipV="1">
              <a:off x="579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3" name="PPLine#39"/>
            <p:cNvSpPr>
              <a:spLocks noChangeShapeType="1"/>
            </p:cNvSpPr>
            <p:nvPr/>
          </p:nvSpPr>
          <p:spPr bwMode="auto">
            <a:xfrm>
              <a:off x="586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4" name="PPLine#42"/>
            <p:cNvSpPr>
              <a:spLocks noChangeShapeType="1"/>
            </p:cNvSpPr>
            <p:nvPr/>
          </p:nvSpPr>
          <p:spPr bwMode="auto">
            <a:xfrm flipV="1">
              <a:off x="643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5" name="PPLine#41"/>
            <p:cNvSpPr>
              <a:spLocks noChangeShapeType="1"/>
            </p:cNvSpPr>
            <p:nvPr/>
          </p:nvSpPr>
          <p:spPr bwMode="auto">
            <a:xfrm>
              <a:off x="650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6" name="PPLine#44"/>
            <p:cNvSpPr>
              <a:spLocks noChangeShapeType="1"/>
            </p:cNvSpPr>
            <p:nvPr/>
          </p:nvSpPr>
          <p:spPr bwMode="auto">
            <a:xfrm flipV="1">
              <a:off x="707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7" name="PPLine#43"/>
            <p:cNvSpPr>
              <a:spLocks noChangeShapeType="1"/>
            </p:cNvSpPr>
            <p:nvPr/>
          </p:nvSpPr>
          <p:spPr bwMode="auto">
            <a:xfrm>
              <a:off x="714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8" name="PPLine#46"/>
            <p:cNvSpPr>
              <a:spLocks noChangeShapeType="1"/>
            </p:cNvSpPr>
            <p:nvPr/>
          </p:nvSpPr>
          <p:spPr bwMode="auto">
            <a:xfrm flipV="1">
              <a:off x="771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9" name="PPLine#45"/>
            <p:cNvSpPr>
              <a:spLocks noChangeShapeType="1"/>
            </p:cNvSpPr>
            <p:nvPr/>
          </p:nvSpPr>
          <p:spPr bwMode="auto">
            <a:xfrm>
              <a:off x="778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0" name="PPLine#48"/>
            <p:cNvSpPr>
              <a:spLocks noChangeShapeType="1"/>
            </p:cNvSpPr>
            <p:nvPr/>
          </p:nvSpPr>
          <p:spPr bwMode="auto">
            <a:xfrm flipV="1">
              <a:off x="131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1" name="PPLine#47"/>
            <p:cNvSpPr>
              <a:spLocks noChangeShapeType="1"/>
            </p:cNvSpPr>
            <p:nvPr/>
          </p:nvSpPr>
          <p:spPr bwMode="auto">
            <a:xfrm>
              <a:off x="138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2" name="PPLine#50"/>
            <p:cNvSpPr>
              <a:spLocks noChangeShapeType="1"/>
            </p:cNvSpPr>
            <p:nvPr/>
          </p:nvSpPr>
          <p:spPr bwMode="auto">
            <a:xfrm flipV="1">
              <a:off x="195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3" name="PPLine#49"/>
            <p:cNvSpPr>
              <a:spLocks noChangeShapeType="1"/>
            </p:cNvSpPr>
            <p:nvPr/>
          </p:nvSpPr>
          <p:spPr bwMode="auto">
            <a:xfrm>
              <a:off x="202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4" name="PPLine#52"/>
            <p:cNvSpPr>
              <a:spLocks noChangeShapeType="1"/>
            </p:cNvSpPr>
            <p:nvPr/>
          </p:nvSpPr>
          <p:spPr bwMode="auto">
            <a:xfrm flipV="1">
              <a:off x="259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5" name="PPLine#51"/>
            <p:cNvSpPr>
              <a:spLocks noChangeShapeType="1"/>
            </p:cNvSpPr>
            <p:nvPr/>
          </p:nvSpPr>
          <p:spPr bwMode="auto">
            <a:xfrm>
              <a:off x="266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6" name="PPLine#54"/>
            <p:cNvSpPr>
              <a:spLocks noChangeShapeType="1"/>
            </p:cNvSpPr>
            <p:nvPr/>
          </p:nvSpPr>
          <p:spPr bwMode="auto">
            <a:xfrm flipV="1">
              <a:off x="323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7" name="PPLine#53"/>
            <p:cNvSpPr>
              <a:spLocks noChangeShapeType="1"/>
            </p:cNvSpPr>
            <p:nvPr/>
          </p:nvSpPr>
          <p:spPr bwMode="auto">
            <a:xfrm>
              <a:off x="330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8" name="PPLine#56"/>
            <p:cNvSpPr>
              <a:spLocks noChangeShapeType="1"/>
            </p:cNvSpPr>
            <p:nvPr/>
          </p:nvSpPr>
          <p:spPr bwMode="auto">
            <a:xfrm flipV="1">
              <a:off x="387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9" name="PPLine#55"/>
            <p:cNvSpPr>
              <a:spLocks noChangeShapeType="1"/>
            </p:cNvSpPr>
            <p:nvPr/>
          </p:nvSpPr>
          <p:spPr bwMode="auto">
            <a:xfrm>
              <a:off x="394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0" name="PPLine#58"/>
            <p:cNvSpPr>
              <a:spLocks noChangeShapeType="1"/>
            </p:cNvSpPr>
            <p:nvPr/>
          </p:nvSpPr>
          <p:spPr bwMode="auto">
            <a:xfrm flipV="1">
              <a:off x="451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1" name="PPLine#57"/>
            <p:cNvSpPr>
              <a:spLocks noChangeShapeType="1"/>
            </p:cNvSpPr>
            <p:nvPr/>
          </p:nvSpPr>
          <p:spPr bwMode="auto">
            <a:xfrm>
              <a:off x="458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2" name="PPLine#60"/>
            <p:cNvSpPr>
              <a:spLocks noChangeShapeType="1"/>
            </p:cNvSpPr>
            <p:nvPr/>
          </p:nvSpPr>
          <p:spPr bwMode="auto">
            <a:xfrm flipV="1">
              <a:off x="515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3" name="PPLine#59"/>
            <p:cNvSpPr>
              <a:spLocks noChangeShapeType="1"/>
            </p:cNvSpPr>
            <p:nvPr/>
          </p:nvSpPr>
          <p:spPr bwMode="auto">
            <a:xfrm>
              <a:off x="522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4" name="PPLine#62"/>
            <p:cNvSpPr>
              <a:spLocks noChangeShapeType="1"/>
            </p:cNvSpPr>
            <p:nvPr/>
          </p:nvSpPr>
          <p:spPr bwMode="auto">
            <a:xfrm flipV="1">
              <a:off x="579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5" name="PPLine#61"/>
            <p:cNvSpPr>
              <a:spLocks noChangeShapeType="1"/>
            </p:cNvSpPr>
            <p:nvPr/>
          </p:nvSpPr>
          <p:spPr bwMode="auto">
            <a:xfrm>
              <a:off x="586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6" name="PPLine#64"/>
            <p:cNvSpPr>
              <a:spLocks noChangeShapeType="1"/>
            </p:cNvSpPr>
            <p:nvPr/>
          </p:nvSpPr>
          <p:spPr bwMode="auto">
            <a:xfrm flipV="1">
              <a:off x="643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7" name="PPLine#63"/>
            <p:cNvSpPr>
              <a:spLocks noChangeShapeType="1"/>
            </p:cNvSpPr>
            <p:nvPr/>
          </p:nvSpPr>
          <p:spPr bwMode="auto">
            <a:xfrm>
              <a:off x="650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8" name="PPLine#66"/>
            <p:cNvSpPr>
              <a:spLocks noChangeShapeType="1"/>
            </p:cNvSpPr>
            <p:nvPr/>
          </p:nvSpPr>
          <p:spPr bwMode="auto">
            <a:xfrm flipV="1">
              <a:off x="707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9" name="PPLine#65"/>
            <p:cNvSpPr>
              <a:spLocks noChangeShapeType="1"/>
            </p:cNvSpPr>
            <p:nvPr/>
          </p:nvSpPr>
          <p:spPr bwMode="auto">
            <a:xfrm>
              <a:off x="714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0" name="PPLine#68"/>
            <p:cNvSpPr>
              <a:spLocks noChangeShapeType="1"/>
            </p:cNvSpPr>
            <p:nvPr/>
          </p:nvSpPr>
          <p:spPr bwMode="auto">
            <a:xfrm flipV="1">
              <a:off x="771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1" name="PPLine#67"/>
            <p:cNvSpPr>
              <a:spLocks noChangeShapeType="1"/>
            </p:cNvSpPr>
            <p:nvPr/>
          </p:nvSpPr>
          <p:spPr bwMode="auto">
            <a:xfrm>
              <a:off x="778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2" name="PPLine#70"/>
            <p:cNvSpPr>
              <a:spLocks noChangeShapeType="1"/>
            </p:cNvSpPr>
            <p:nvPr/>
          </p:nvSpPr>
          <p:spPr bwMode="auto">
            <a:xfrm flipV="1">
              <a:off x="131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3" name="PPLine#69"/>
            <p:cNvSpPr>
              <a:spLocks noChangeShapeType="1"/>
            </p:cNvSpPr>
            <p:nvPr/>
          </p:nvSpPr>
          <p:spPr bwMode="auto">
            <a:xfrm>
              <a:off x="138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4" name="PPLine#72"/>
            <p:cNvSpPr>
              <a:spLocks noChangeShapeType="1"/>
            </p:cNvSpPr>
            <p:nvPr/>
          </p:nvSpPr>
          <p:spPr bwMode="auto">
            <a:xfrm flipV="1">
              <a:off x="195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5" name="PPLine#71"/>
            <p:cNvSpPr>
              <a:spLocks noChangeShapeType="1"/>
            </p:cNvSpPr>
            <p:nvPr/>
          </p:nvSpPr>
          <p:spPr bwMode="auto">
            <a:xfrm>
              <a:off x="202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6" name="PPLine#74"/>
            <p:cNvSpPr>
              <a:spLocks noChangeShapeType="1"/>
            </p:cNvSpPr>
            <p:nvPr/>
          </p:nvSpPr>
          <p:spPr bwMode="auto">
            <a:xfrm flipV="1">
              <a:off x="259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7" name="PPLine#73"/>
            <p:cNvSpPr>
              <a:spLocks noChangeShapeType="1"/>
            </p:cNvSpPr>
            <p:nvPr/>
          </p:nvSpPr>
          <p:spPr bwMode="auto">
            <a:xfrm>
              <a:off x="266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8" name="PPLine#76"/>
            <p:cNvSpPr>
              <a:spLocks noChangeShapeType="1"/>
            </p:cNvSpPr>
            <p:nvPr/>
          </p:nvSpPr>
          <p:spPr bwMode="auto">
            <a:xfrm flipV="1">
              <a:off x="323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9" name="PPLine#75"/>
            <p:cNvSpPr>
              <a:spLocks noChangeShapeType="1"/>
            </p:cNvSpPr>
            <p:nvPr/>
          </p:nvSpPr>
          <p:spPr bwMode="auto">
            <a:xfrm>
              <a:off x="330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0" name="PPLine#78"/>
            <p:cNvSpPr>
              <a:spLocks noChangeShapeType="1"/>
            </p:cNvSpPr>
            <p:nvPr/>
          </p:nvSpPr>
          <p:spPr bwMode="auto">
            <a:xfrm flipV="1">
              <a:off x="387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1" name="PPLine#77"/>
            <p:cNvSpPr>
              <a:spLocks noChangeShapeType="1"/>
            </p:cNvSpPr>
            <p:nvPr/>
          </p:nvSpPr>
          <p:spPr bwMode="auto">
            <a:xfrm>
              <a:off x="394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2" name="PPLine#80"/>
            <p:cNvSpPr>
              <a:spLocks noChangeShapeType="1"/>
            </p:cNvSpPr>
            <p:nvPr/>
          </p:nvSpPr>
          <p:spPr bwMode="auto">
            <a:xfrm flipV="1">
              <a:off x="451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3" name="PPLine#79"/>
            <p:cNvSpPr>
              <a:spLocks noChangeShapeType="1"/>
            </p:cNvSpPr>
            <p:nvPr/>
          </p:nvSpPr>
          <p:spPr bwMode="auto">
            <a:xfrm>
              <a:off x="458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4" name="PPLine#82"/>
            <p:cNvSpPr>
              <a:spLocks noChangeShapeType="1"/>
            </p:cNvSpPr>
            <p:nvPr/>
          </p:nvSpPr>
          <p:spPr bwMode="auto">
            <a:xfrm flipV="1">
              <a:off x="515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5" name="PPLine#81"/>
            <p:cNvSpPr>
              <a:spLocks noChangeShapeType="1"/>
            </p:cNvSpPr>
            <p:nvPr/>
          </p:nvSpPr>
          <p:spPr bwMode="auto">
            <a:xfrm>
              <a:off x="522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6" name="PPLine#84"/>
            <p:cNvSpPr>
              <a:spLocks noChangeShapeType="1"/>
            </p:cNvSpPr>
            <p:nvPr/>
          </p:nvSpPr>
          <p:spPr bwMode="auto">
            <a:xfrm flipV="1">
              <a:off x="579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7" name="PPLine#83"/>
            <p:cNvSpPr>
              <a:spLocks noChangeShapeType="1"/>
            </p:cNvSpPr>
            <p:nvPr/>
          </p:nvSpPr>
          <p:spPr bwMode="auto">
            <a:xfrm>
              <a:off x="586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8" name="PPLine#86"/>
            <p:cNvSpPr>
              <a:spLocks noChangeShapeType="1"/>
            </p:cNvSpPr>
            <p:nvPr/>
          </p:nvSpPr>
          <p:spPr bwMode="auto">
            <a:xfrm flipV="1">
              <a:off x="643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9" name="PPLine#85"/>
            <p:cNvSpPr>
              <a:spLocks noChangeShapeType="1"/>
            </p:cNvSpPr>
            <p:nvPr/>
          </p:nvSpPr>
          <p:spPr bwMode="auto">
            <a:xfrm>
              <a:off x="650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0" name="PPLine#88"/>
            <p:cNvSpPr>
              <a:spLocks noChangeShapeType="1"/>
            </p:cNvSpPr>
            <p:nvPr/>
          </p:nvSpPr>
          <p:spPr bwMode="auto">
            <a:xfrm flipV="1">
              <a:off x="707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1" name="PPLine#87"/>
            <p:cNvSpPr>
              <a:spLocks noChangeShapeType="1"/>
            </p:cNvSpPr>
            <p:nvPr/>
          </p:nvSpPr>
          <p:spPr bwMode="auto">
            <a:xfrm>
              <a:off x="714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2" name="PPLine#90"/>
            <p:cNvSpPr>
              <a:spLocks noChangeShapeType="1"/>
            </p:cNvSpPr>
            <p:nvPr/>
          </p:nvSpPr>
          <p:spPr bwMode="auto">
            <a:xfrm flipV="1">
              <a:off x="771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3" name="PPLine#89"/>
            <p:cNvSpPr>
              <a:spLocks noChangeShapeType="1"/>
            </p:cNvSpPr>
            <p:nvPr/>
          </p:nvSpPr>
          <p:spPr bwMode="auto">
            <a:xfrm>
              <a:off x="778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4" name="PPLine#91"/>
            <p:cNvSpPr>
              <a:spLocks noChangeShapeType="1"/>
            </p:cNvSpPr>
            <p:nvPr/>
          </p:nvSpPr>
          <p:spPr bwMode="auto">
            <a:xfrm>
              <a:off x="2982400" y="406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5" name="PPLine#92"/>
            <p:cNvSpPr>
              <a:spLocks noChangeShapeType="1"/>
            </p:cNvSpPr>
            <p:nvPr/>
          </p:nvSpPr>
          <p:spPr bwMode="auto">
            <a:xfrm flipV="1">
              <a:off x="2975360" y="407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6" name="PPLine#93"/>
            <p:cNvSpPr>
              <a:spLocks noChangeShapeType="1"/>
            </p:cNvSpPr>
            <p:nvPr/>
          </p:nvSpPr>
          <p:spPr bwMode="auto">
            <a:xfrm flipV="1">
              <a:off x="5535360" y="407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7" name="PPLine#94"/>
            <p:cNvSpPr>
              <a:spLocks noChangeShapeType="1"/>
            </p:cNvSpPr>
            <p:nvPr/>
          </p:nvSpPr>
          <p:spPr bwMode="auto">
            <a:xfrm>
              <a:off x="6182400" y="406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8" name="PPLine#95"/>
            <p:cNvSpPr>
              <a:spLocks noChangeShapeType="1"/>
            </p:cNvSpPr>
            <p:nvPr/>
          </p:nvSpPr>
          <p:spPr bwMode="auto">
            <a:xfrm>
              <a:off x="3622400" y="342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9" name="PPLine#96"/>
            <p:cNvSpPr>
              <a:spLocks noChangeShapeType="1"/>
            </p:cNvSpPr>
            <p:nvPr/>
          </p:nvSpPr>
          <p:spPr bwMode="auto">
            <a:xfrm flipV="1">
              <a:off x="3615360" y="343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0" name="PPLine#97"/>
            <p:cNvSpPr>
              <a:spLocks noChangeShapeType="1"/>
            </p:cNvSpPr>
            <p:nvPr/>
          </p:nvSpPr>
          <p:spPr bwMode="auto">
            <a:xfrm flipV="1">
              <a:off x="4895360" y="343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1" name="PPLine#98"/>
            <p:cNvSpPr>
              <a:spLocks noChangeShapeType="1"/>
            </p:cNvSpPr>
            <p:nvPr/>
          </p:nvSpPr>
          <p:spPr bwMode="auto">
            <a:xfrm>
              <a:off x="5542400" y="342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2" name="PPLine#99"/>
            <p:cNvSpPr>
              <a:spLocks noChangeShapeType="1"/>
            </p:cNvSpPr>
            <p:nvPr/>
          </p:nvSpPr>
          <p:spPr bwMode="auto">
            <a:xfrm>
              <a:off x="4262400" y="278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3" name="PPLine#100"/>
            <p:cNvSpPr>
              <a:spLocks noChangeShapeType="1"/>
            </p:cNvSpPr>
            <p:nvPr/>
          </p:nvSpPr>
          <p:spPr bwMode="auto">
            <a:xfrm flipV="1">
              <a:off x="4255360" y="279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4" name="PPLine#101"/>
            <p:cNvSpPr>
              <a:spLocks noChangeShapeType="1"/>
            </p:cNvSpPr>
            <p:nvPr/>
          </p:nvSpPr>
          <p:spPr bwMode="auto">
            <a:xfrm>
              <a:off x="4902400" y="278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</p:grpSp>
      <p:sp>
        <p:nvSpPr>
          <p:cNvPr id="225" name="PPHomePlate#102"/>
          <p:cNvSpPr/>
          <p:nvPr/>
        </p:nvSpPr>
        <p:spPr bwMode="auto">
          <a:xfrm>
            <a:off x="146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6" name="PPHomePlate#103"/>
          <p:cNvSpPr/>
          <p:nvPr/>
        </p:nvSpPr>
        <p:spPr bwMode="auto">
          <a:xfrm>
            <a:off x="210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7" name="PPHomePlate#104"/>
          <p:cNvSpPr/>
          <p:nvPr/>
        </p:nvSpPr>
        <p:spPr bwMode="auto">
          <a:xfrm>
            <a:off x="274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8" name="PPHomePlate#105"/>
          <p:cNvSpPr/>
          <p:nvPr/>
        </p:nvSpPr>
        <p:spPr bwMode="auto">
          <a:xfrm rot="16200000">
            <a:off x="274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9" name="PPHomePlate#106"/>
          <p:cNvSpPr/>
          <p:nvPr/>
        </p:nvSpPr>
        <p:spPr bwMode="auto">
          <a:xfrm rot="16200000">
            <a:off x="274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0" name="PPHomePlate#107"/>
          <p:cNvSpPr/>
          <p:nvPr/>
        </p:nvSpPr>
        <p:spPr bwMode="auto">
          <a:xfrm>
            <a:off x="274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1" name="PPHomePlate#108"/>
          <p:cNvSpPr/>
          <p:nvPr/>
        </p:nvSpPr>
        <p:spPr bwMode="auto">
          <a:xfrm>
            <a:off x="338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2" name="PPHomePlate#109"/>
          <p:cNvSpPr/>
          <p:nvPr/>
        </p:nvSpPr>
        <p:spPr bwMode="auto">
          <a:xfrm rot="16200000">
            <a:off x="338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3" name="PPHomePlate#110"/>
          <p:cNvSpPr/>
          <p:nvPr/>
        </p:nvSpPr>
        <p:spPr bwMode="auto">
          <a:xfrm rot="16200000">
            <a:off x="338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4" name="PPHomePlate#111"/>
          <p:cNvSpPr/>
          <p:nvPr/>
        </p:nvSpPr>
        <p:spPr bwMode="auto">
          <a:xfrm>
            <a:off x="338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5" name="PPHomePlate#112"/>
          <p:cNvSpPr/>
          <p:nvPr/>
        </p:nvSpPr>
        <p:spPr bwMode="auto">
          <a:xfrm>
            <a:off x="402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6" name="PPHomePlate#113"/>
          <p:cNvSpPr/>
          <p:nvPr/>
        </p:nvSpPr>
        <p:spPr bwMode="auto">
          <a:xfrm rot="16200000">
            <a:off x="402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7" name="PPHomePlate#114"/>
          <p:cNvSpPr/>
          <p:nvPr/>
        </p:nvSpPr>
        <p:spPr bwMode="auto">
          <a:xfrm rot="16200000">
            <a:off x="402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8" name="PPHomePlate#115"/>
          <p:cNvSpPr/>
          <p:nvPr/>
        </p:nvSpPr>
        <p:spPr bwMode="auto">
          <a:xfrm>
            <a:off x="402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9" name="PPHomePlate#116"/>
          <p:cNvSpPr/>
          <p:nvPr/>
        </p:nvSpPr>
        <p:spPr bwMode="auto">
          <a:xfrm>
            <a:off x="466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240" name="PPPicture#117" descr="image1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133" y="2559398"/>
            <a:ext cx="448525" cy="453246"/>
          </a:xfrm>
          <a:prstGeom prst="rect">
            <a:avLst/>
          </a:prstGeom>
        </p:spPr>
      </p:pic>
      <p:sp>
        <p:nvSpPr>
          <p:cNvPr id="241" name="PPHomePlate#118"/>
          <p:cNvSpPr/>
          <p:nvPr/>
        </p:nvSpPr>
        <p:spPr bwMode="auto">
          <a:xfrm>
            <a:off x="466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2" name="PPHomePlate#119"/>
          <p:cNvSpPr/>
          <p:nvPr/>
        </p:nvSpPr>
        <p:spPr bwMode="auto">
          <a:xfrm>
            <a:off x="530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3" name="PPHomePlate#120"/>
          <p:cNvSpPr/>
          <p:nvPr/>
        </p:nvSpPr>
        <p:spPr bwMode="auto">
          <a:xfrm rot="5400000">
            <a:off x="530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4" name="PPHomePlate#121"/>
          <p:cNvSpPr/>
          <p:nvPr/>
        </p:nvSpPr>
        <p:spPr bwMode="auto">
          <a:xfrm rot="5400000">
            <a:off x="530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5" name="PPHomePlate#122"/>
          <p:cNvSpPr/>
          <p:nvPr/>
        </p:nvSpPr>
        <p:spPr bwMode="auto">
          <a:xfrm>
            <a:off x="530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6" name="PPHomePlate#123"/>
          <p:cNvSpPr/>
          <p:nvPr/>
        </p:nvSpPr>
        <p:spPr bwMode="auto">
          <a:xfrm>
            <a:off x="594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7" name="PPHomePlate#124"/>
          <p:cNvSpPr/>
          <p:nvPr/>
        </p:nvSpPr>
        <p:spPr bwMode="auto">
          <a:xfrm rot="5400000">
            <a:off x="594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8" name="PPHomePlate#125"/>
          <p:cNvSpPr/>
          <p:nvPr/>
        </p:nvSpPr>
        <p:spPr bwMode="auto">
          <a:xfrm rot="5400000">
            <a:off x="594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9" name="PPHomePlate#126"/>
          <p:cNvSpPr/>
          <p:nvPr/>
        </p:nvSpPr>
        <p:spPr bwMode="auto">
          <a:xfrm>
            <a:off x="594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0" name="PPHomePlate#127"/>
          <p:cNvSpPr/>
          <p:nvPr/>
        </p:nvSpPr>
        <p:spPr bwMode="auto">
          <a:xfrm>
            <a:off x="658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1" name="PPHomePlate#128"/>
          <p:cNvSpPr/>
          <p:nvPr/>
        </p:nvSpPr>
        <p:spPr bwMode="auto">
          <a:xfrm rot="5400000">
            <a:off x="658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2" name="PPHomePlate#129"/>
          <p:cNvSpPr/>
          <p:nvPr/>
        </p:nvSpPr>
        <p:spPr bwMode="auto">
          <a:xfrm rot="5400000">
            <a:off x="658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3" name="PPHomePlate#130"/>
          <p:cNvSpPr/>
          <p:nvPr/>
        </p:nvSpPr>
        <p:spPr bwMode="auto">
          <a:xfrm>
            <a:off x="658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4" name="PPHomePlate#131"/>
          <p:cNvSpPr/>
          <p:nvPr/>
        </p:nvSpPr>
        <p:spPr bwMode="auto">
          <a:xfrm>
            <a:off x="722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5" name="PPHomePlate#132"/>
          <p:cNvSpPr/>
          <p:nvPr/>
        </p:nvSpPr>
        <p:spPr bwMode="auto">
          <a:xfrm>
            <a:off x="786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6" name="Text Box 23"/>
          <p:cNvSpPr txBox="1">
            <a:spLocks noChangeArrowheads="1"/>
          </p:cNvSpPr>
          <p:nvPr/>
        </p:nvSpPr>
        <p:spPr bwMode="auto">
          <a:xfrm>
            <a:off x="1203475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1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57" name="Text Box 24"/>
          <p:cNvSpPr txBox="1">
            <a:spLocks noChangeArrowheads="1"/>
          </p:cNvSpPr>
          <p:nvPr/>
        </p:nvSpPr>
        <p:spPr bwMode="auto">
          <a:xfrm>
            <a:off x="1845883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2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58" name="Text Box 25"/>
          <p:cNvSpPr txBox="1">
            <a:spLocks noChangeArrowheads="1"/>
          </p:cNvSpPr>
          <p:nvPr/>
        </p:nvSpPr>
        <p:spPr bwMode="auto">
          <a:xfrm>
            <a:off x="2488291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3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59" name="Text Box 26"/>
          <p:cNvSpPr txBox="1">
            <a:spLocks noChangeArrowheads="1"/>
          </p:cNvSpPr>
          <p:nvPr/>
        </p:nvSpPr>
        <p:spPr bwMode="auto">
          <a:xfrm>
            <a:off x="3130699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4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60" name="Text Box 27"/>
          <p:cNvSpPr txBox="1">
            <a:spLocks noChangeArrowheads="1"/>
          </p:cNvSpPr>
          <p:nvPr/>
        </p:nvSpPr>
        <p:spPr bwMode="auto">
          <a:xfrm>
            <a:off x="3773107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1" name="Text Box 27"/>
          <p:cNvSpPr txBox="1">
            <a:spLocks noChangeArrowheads="1"/>
          </p:cNvSpPr>
          <p:nvPr/>
        </p:nvSpPr>
        <p:spPr bwMode="auto">
          <a:xfrm>
            <a:off x="4415515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 smtClean="0">
                <a:solidFill>
                  <a:srgbClr val="000000"/>
                </a:solidFill>
              </a:rPr>
              <a:t>6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2" name="Text Box 27"/>
          <p:cNvSpPr txBox="1">
            <a:spLocks noChangeArrowheads="1"/>
          </p:cNvSpPr>
          <p:nvPr/>
        </p:nvSpPr>
        <p:spPr bwMode="auto">
          <a:xfrm>
            <a:off x="5057923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 smtClean="0">
                <a:solidFill>
                  <a:srgbClr val="000000"/>
                </a:solidFill>
              </a:rPr>
              <a:t>7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3" name="Text Box 27"/>
          <p:cNvSpPr txBox="1">
            <a:spLocks noChangeArrowheads="1"/>
          </p:cNvSpPr>
          <p:nvPr/>
        </p:nvSpPr>
        <p:spPr bwMode="auto">
          <a:xfrm>
            <a:off x="5700331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 smtClean="0">
                <a:solidFill>
                  <a:srgbClr val="000000"/>
                </a:solidFill>
              </a:rPr>
              <a:t>8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4" name="Text Box 27"/>
          <p:cNvSpPr txBox="1">
            <a:spLocks noChangeArrowheads="1"/>
          </p:cNvSpPr>
          <p:nvPr/>
        </p:nvSpPr>
        <p:spPr bwMode="auto">
          <a:xfrm>
            <a:off x="6342740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 smtClean="0">
                <a:solidFill>
                  <a:srgbClr val="000000"/>
                </a:solidFill>
              </a:rPr>
              <a:t>9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5" name="Text Box 27"/>
          <p:cNvSpPr txBox="1">
            <a:spLocks noChangeArrowheads="1"/>
          </p:cNvSpPr>
          <p:nvPr/>
        </p:nvSpPr>
        <p:spPr bwMode="auto">
          <a:xfrm>
            <a:off x="6985149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 smtClean="0">
                <a:solidFill>
                  <a:srgbClr val="000000"/>
                </a:solidFill>
              </a:rPr>
              <a:t>10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6" name="Text Box 27"/>
          <p:cNvSpPr txBox="1">
            <a:spLocks noChangeArrowheads="1"/>
          </p:cNvSpPr>
          <p:nvPr/>
        </p:nvSpPr>
        <p:spPr bwMode="auto">
          <a:xfrm>
            <a:off x="7627560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 smtClean="0">
                <a:solidFill>
                  <a:srgbClr val="000000"/>
                </a:solidFill>
              </a:rPr>
              <a:t>11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7" name="Text Box 28"/>
          <p:cNvSpPr txBox="1">
            <a:spLocks noChangeArrowheads="1"/>
          </p:cNvSpPr>
          <p:nvPr/>
        </p:nvSpPr>
        <p:spPr bwMode="auto">
          <a:xfrm>
            <a:off x="838200" y="4520595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8" name="Text Box 29"/>
          <p:cNvSpPr txBox="1">
            <a:spLocks noChangeArrowheads="1"/>
          </p:cNvSpPr>
          <p:nvPr/>
        </p:nvSpPr>
        <p:spPr bwMode="auto">
          <a:xfrm>
            <a:off x="838200" y="3881361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2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69" name="Text Box 30"/>
          <p:cNvSpPr txBox="1">
            <a:spLocks noChangeArrowheads="1"/>
          </p:cNvSpPr>
          <p:nvPr/>
        </p:nvSpPr>
        <p:spPr bwMode="auto">
          <a:xfrm>
            <a:off x="838200" y="3242128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70" name="Text Box 30"/>
          <p:cNvSpPr txBox="1">
            <a:spLocks noChangeArrowheads="1"/>
          </p:cNvSpPr>
          <p:nvPr/>
        </p:nvSpPr>
        <p:spPr bwMode="auto">
          <a:xfrm>
            <a:off x="838200" y="2602895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 dirty="0" smtClean="0">
                <a:solidFill>
                  <a:srgbClr val="000000"/>
                </a:solidFill>
              </a:rPr>
              <a:t>4</a:t>
            </a:r>
            <a:endParaRPr lang="en-US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4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6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6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6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6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8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8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2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2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4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4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6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600"/>
                            </p:stCondLst>
                            <p:childTnLst>
                              <p:par>
                                <p:cTn id="12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80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800"/>
                            </p:stCondLst>
                            <p:childTnLst>
                              <p:par>
                                <p:cTn id="13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00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00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200"/>
                            </p:stCondLst>
                            <p:childTnLst>
                              <p:par>
                                <p:cTn id="1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200"/>
                            </p:stCondLst>
                            <p:childTnLst>
                              <p:par>
                                <p:cTn id="14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400"/>
                            </p:stCondLst>
                            <p:childTnLst>
                              <p:par>
                                <p:cTn id="1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400"/>
                            </p:stCondLst>
                            <p:childTnLst>
                              <p:par>
                                <p:cTn id="15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600"/>
                            </p:stCondLst>
                            <p:childTnLst>
                              <p:par>
                                <p:cTn id="1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800"/>
                            </p:stCondLst>
                            <p:childTnLst>
                              <p:par>
                                <p:cTn id="1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80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0"/>
                            </p:stCondLst>
                            <p:childTnLst>
                              <p:par>
                                <p:cTn id="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0"/>
                            </p:stCondLst>
                            <p:childTnLst>
                              <p:par>
                                <p:cTn id="17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20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20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400"/>
                            </p:stCondLst>
                            <p:childTnLst>
                              <p:par>
                                <p:cTn id="1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225" grpId="0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5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  <a:ln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16219</TotalTime>
  <Words>1595</Words>
  <Application>Microsoft Macintosh PowerPoint</Application>
  <PresentationFormat>On-screen Show (4:3)</PresentationFormat>
  <Paragraphs>275</Paragraphs>
  <Slides>19</Slides>
  <Notes>18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Blank Presentation</vt:lpstr>
      <vt:lpstr>1_Blank Presentation</vt:lpstr>
      <vt:lpstr>Programming in Karel</vt:lpstr>
      <vt:lpstr>Once upon a time . . .</vt:lpstr>
      <vt:lpstr>Rich Pattis and Karel the Robot</vt:lpstr>
      <vt:lpstr>Review: Primitive Karel Commands</vt:lpstr>
      <vt:lpstr>The MoveBeeperToLedge Program</vt:lpstr>
      <vt:lpstr>Syntactic Rules and Patterns</vt:lpstr>
      <vt:lpstr>Defining New Functions</vt:lpstr>
      <vt:lpstr>The turnRight Function</vt:lpstr>
      <vt:lpstr>Helper Functions in a Program</vt:lpstr>
      <vt:lpstr>Exercise: Defining functions</vt:lpstr>
      <vt:lpstr>Control Statements</vt:lpstr>
      <vt:lpstr>The repeat Statement</vt:lpstr>
      <vt:lpstr>Using the repeat Statement</vt:lpstr>
      <vt:lpstr>Conditions in Karel</vt:lpstr>
      <vt:lpstr>The while Statement</vt:lpstr>
      <vt:lpstr>The if and if-else Statements</vt:lpstr>
      <vt:lpstr>Exercise: Creating a Beeper Line</vt:lpstr>
      <vt:lpstr>Slide 18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85</cp:revision>
  <dcterms:created xsi:type="dcterms:W3CDTF">2017-04-05T00:24:16Z</dcterms:created>
  <dcterms:modified xsi:type="dcterms:W3CDTF">2017-04-05T14:13:51Z</dcterms:modified>
</cp:coreProperties>
</file>