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ppt/slideMasters/slideMaster2.xml" ContentType="application/vnd.openxmlformats-officedocument.presentationml.slideMaster+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Masters/slideMaster3.xml" ContentType="application/vnd.openxmlformats-officedocument.presentationml.slideMaster+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notesSlides/notesSlide18.xml" ContentType="application/vnd.openxmlformats-officedocument.presentationml.notes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theme/theme4.xml" ContentType="application/vnd.openxmlformats-officedocument.them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60" r:id="rId2"/>
    <p:sldMasterId id="2147483663" r:id="rId3"/>
  </p:sldMasterIdLst>
  <p:notesMasterIdLst>
    <p:notesMasterId r:id="rId27"/>
  </p:notesMasterIdLst>
  <p:sldIdLst>
    <p:sldId id="370" r:id="rId4"/>
    <p:sldId id="419" r:id="rId5"/>
    <p:sldId id="392" r:id="rId6"/>
    <p:sldId id="406" r:id="rId7"/>
    <p:sldId id="400" r:id="rId8"/>
    <p:sldId id="407" r:id="rId9"/>
    <p:sldId id="394" r:id="rId10"/>
    <p:sldId id="395" r:id="rId11"/>
    <p:sldId id="413" r:id="rId12"/>
    <p:sldId id="414" r:id="rId13"/>
    <p:sldId id="401" r:id="rId14"/>
    <p:sldId id="402" r:id="rId15"/>
    <p:sldId id="403" r:id="rId16"/>
    <p:sldId id="404" r:id="rId17"/>
    <p:sldId id="405" r:id="rId18"/>
    <p:sldId id="408" r:id="rId19"/>
    <p:sldId id="410" r:id="rId20"/>
    <p:sldId id="409" r:id="rId21"/>
    <p:sldId id="418" r:id="rId22"/>
    <p:sldId id="416" r:id="rId23"/>
    <p:sldId id="412" r:id="rId24"/>
    <p:sldId id="417"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333333"/>
    <a:srgbClr val="000000"/>
    <a:srgbClr val="F3F3F3"/>
    <a:srgbClr val="CECECE"/>
    <a:srgbClr val="CCCCCC"/>
    <a:srgbClr val="999999"/>
    <a:srgbClr val="CCFFFF"/>
    <a:srgbClr val="D5FFFF"/>
    <a:srgbClr val="FFFFFF"/>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varScale="1">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A78C7440-C8E9-124B-A6F8-674642373CD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A9C5D-5DA4-3744-85D0-422608BEBDF7}"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8AA324D-50DF-F845-9244-ECC04B4A695F}" type="slidenum">
              <a:rPr lang="en-US">
                <a:latin typeface="Times New Roman" pitchFamily="-102" charset="0"/>
              </a:rPr>
              <a:pPr/>
              <a:t>2</a:t>
            </a:fld>
            <a:endParaRPr lang="en-US">
              <a:latin typeface="Times New Roman" pitchFamily="-102"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solidFill>
                  <a:prstClr val="black"/>
                </a:solidFill>
              </a:rPr>
              <a:pPr/>
              <a:t>3</a:t>
            </a:fld>
            <a:endParaRPr lang="en-US">
              <a:solidFill>
                <a:prstClr val="black"/>
              </a:solidFill>
            </a:endParaRPr>
          </a:p>
        </p:txBody>
      </p:sp>
      <p:sp>
        <p:nvSpPr>
          <p:cNvPr id="25603" name="Rectangle 2"/>
          <p:cNvSpPr>
            <a:spLocks noGrp="1" noRot="1" noChangeAspect="1" noChangeArrowheads="1"/>
          </p:cNvSpPr>
          <p:nvPr>
            <p:ph type="sldImg"/>
          </p:nvPr>
        </p:nvSpPr>
        <p:spPr>
          <a:xfrm>
            <a:off x="2846388" y="533400"/>
            <a:ext cx="3454400" cy="25908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95DE99D-492F-9545-9054-5D72F5152811}" type="slidenum">
              <a:rPr lang="en-US">
                <a:solidFill>
                  <a:prstClr val="black"/>
                </a:solidFill>
              </a:rPr>
              <a:pPr/>
              <a:t>4</a:t>
            </a:fld>
            <a:endParaRPr lang="en-US">
              <a:solidFill>
                <a:prstClr val="black"/>
              </a:solidFill>
            </a:endParaRPr>
          </a:p>
        </p:txBody>
      </p:sp>
      <p:sp>
        <p:nvSpPr>
          <p:cNvPr id="25603" name="Rectangle 2"/>
          <p:cNvSpPr>
            <a:spLocks noGrp="1" noRot="1" noChangeAspect="1" noChangeArrowheads="1"/>
          </p:cNvSpPr>
          <p:nvPr>
            <p:ph type="sldImg"/>
          </p:nvPr>
        </p:nvSpPr>
        <p:spPr>
          <a:xfrm>
            <a:off x="2846388" y="533400"/>
            <a:ext cx="3454400" cy="2590800"/>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5</a:t>
            </a:fld>
            <a:endParaRPr lang="en-US">
              <a:solidFill>
                <a:prstClr val="black"/>
              </a:solidFill>
            </a:endParaRPr>
          </a:p>
        </p:txBody>
      </p:sp>
      <p:sp>
        <p:nvSpPr>
          <p:cNvPr id="41987" name="Rectangle 2"/>
          <p:cNvSpPr>
            <a:spLocks noGrp="1" noRot="1" noChangeAspect="1" noChangeArrowheads="1"/>
          </p:cNvSpPr>
          <p:nvPr>
            <p:ph type="sldImg"/>
          </p:nvPr>
        </p:nvSpPr>
        <p:spPr>
          <a:xfrm>
            <a:off x="2846388" y="533400"/>
            <a:ext cx="3454400" cy="25908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386882-4AFD-F643-820A-85CF6BE05BE7}" type="slidenum">
              <a:rPr lang="en-US">
                <a:solidFill>
                  <a:prstClr val="black"/>
                </a:solidFill>
              </a:rPr>
              <a:pPr/>
              <a:t>6</a:t>
            </a:fld>
            <a:endParaRPr lang="en-US">
              <a:solidFill>
                <a:prstClr val="black"/>
              </a:solidFill>
            </a:endParaRPr>
          </a:p>
        </p:txBody>
      </p:sp>
      <p:sp>
        <p:nvSpPr>
          <p:cNvPr id="41987" name="Rectangle 2"/>
          <p:cNvSpPr>
            <a:spLocks noGrp="1" noRot="1" noChangeAspect="1" noChangeArrowheads="1"/>
          </p:cNvSpPr>
          <p:nvPr>
            <p:ph type="sldImg"/>
          </p:nvPr>
        </p:nvSpPr>
        <p:spPr>
          <a:xfrm>
            <a:off x="2846388" y="533400"/>
            <a:ext cx="3454400" cy="2590800"/>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2B05D85-56F0-5646-90D3-708651C36D1B}" type="slidenum">
              <a:rPr lang="en-US">
                <a:solidFill>
                  <a:prstClr val="black"/>
                </a:solidFill>
              </a:rPr>
              <a:pPr/>
              <a:t>7</a:t>
            </a:fld>
            <a:endParaRPr lang="en-US">
              <a:solidFill>
                <a:prstClr val="black"/>
              </a:solidFill>
            </a:endParaRPr>
          </a:p>
        </p:txBody>
      </p:sp>
      <p:sp>
        <p:nvSpPr>
          <p:cNvPr id="29699" name="Rectangle 2"/>
          <p:cNvSpPr>
            <a:spLocks noGrp="1" noRot="1" noChangeAspect="1" noChangeArrowheads="1"/>
          </p:cNvSpPr>
          <p:nvPr>
            <p:ph type="sldImg"/>
          </p:nvPr>
        </p:nvSpPr>
        <p:spPr>
          <a:xfrm>
            <a:off x="2846388" y="533400"/>
            <a:ext cx="3454400" cy="2590800"/>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8</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9</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691F1E-78DC-324D-8795-1C751EC9FD9A}" type="slidenum">
              <a:rPr lang="en-US">
                <a:solidFill>
                  <a:prstClr val="black"/>
                </a:solidFill>
              </a:rPr>
              <a:pPr/>
              <a:t>10</a:t>
            </a:fld>
            <a:endParaRPr lang="en-US">
              <a:solidFill>
                <a:prstClr val="black"/>
              </a:solidFill>
            </a:endParaRPr>
          </a:p>
        </p:txBody>
      </p:sp>
      <p:sp>
        <p:nvSpPr>
          <p:cNvPr id="31747" name="Rectangle 2"/>
          <p:cNvSpPr>
            <a:spLocks noGrp="1" noRot="1" noChangeAspect="1" noChangeArrowheads="1"/>
          </p:cNvSpPr>
          <p:nvPr>
            <p:ph type="sldImg"/>
          </p:nvPr>
        </p:nvSpPr>
        <p:spPr>
          <a:xfrm>
            <a:off x="2846388" y="533400"/>
            <a:ext cx="3454400" cy="259080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E94AE91-F680-9E4F-B9E5-3073F104142A}" type="slidenum">
              <a:rPr lang="en-US">
                <a:solidFill>
                  <a:prstClr val="black"/>
                </a:solidFill>
              </a:rPr>
              <a:pPr/>
              <a:t>11</a:t>
            </a:fld>
            <a:endParaRPr lang="en-US">
              <a:solidFill>
                <a:prstClr val="black"/>
              </a:solidFill>
            </a:endParaRPr>
          </a:p>
        </p:txBody>
      </p:sp>
      <p:sp>
        <p:nvSpPr>
          <p:cNvPr id="44035" name="Rectangle 2"/>
          <p:cNvSpPr>
            <a:spLocks noGrp="1" noRot="1" noChangeAspect="1" noChangeArrowheads="1"/>
          </p:cNvSpPr>
          <p:nvPr>
            <p:ph type="sldImg"/>
          </p:nvPr>
        </p:nvSpPr>
        <p:spPr>
          <a:xfrm>
            <a:off x="2846388" y="533400"/>
            <a:ext cx="3454400" cy="2590800"/>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465C1A8-5DE9-0444-9D32-642DA24058DC}" type="slidenum">
              <a:rPr lang="en-US">
                <a:solidFill>
                  <a:prstClr val="black"/>
                </a:solidFill>
              </a:rPr>
              <a:pPr/>
              <a:t>12</a:t>
            </a:fld>
            <a:endParaRPr lang="en-US">
              <a:solidFill>
                <a:prstClr val="black"/>
              </a:solidFill>
            </a:endParaRPr>
          </a:p>
        </p:txBody>
      </p:sp>
      <p:sp>
        <p:nvSpPr>
          <p:cNvPr id="46083" name="Rectangle 2"/>
          <p:cNvSpPr>
            <a:spLocks noGrp="1" noRot="1" noChangeAspect="1" noChangeArrowheads="1"/>
          </p:cNvSpPr>
          <p:nvPr>
            <p:ph type="sldImg"/>
          </p:nvPr>
        </p:nvSpPr>
        <p:spPr>
          <a:xfrm>
            <a:off x="2846388" y="533400"/>
            <a:ext cx="3454400" cy="2590800"/>
          </a:xfrm>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86FF6CA-B6E0-D14B-BDAB-95E90123FC1C}" type="slidenum">
              <a:rPr lang="en-US">
                <a:solidFill>
                  <a:prstClr val="black"/>
                </a:solidFill>
              </a:rPr>
              <a:pPr/>
              <a:t>13</a:t>
            </a:fld>
            <a:endParaRPr lang="en-US">
              <a:solidFill>
                <a:prstClr val="black"/>
              </a:solidFill>
            </a:endParaRPr>
          </a:p>
        </p:txBody>
      </p:sp>
      <p:sp>
        <p:nvSpPr>
          <p:cNvPr id="48131" name="Rectangle 2"/>
          <p:cNvSpPr>
            <a:spLocks noGrp="1" noRot="1" noChangeAspect="1" noChangeArrowheads="1"/>
          </p:cNvSpPr>
          <p:nvPr>
            <p:ph type="sldImg"/>
          </p:nvPr>
        </p:nvSpPr>
        <p:spPr>
          <a:xfrm>
            <a:off x="2846388" y="533400"/>
            <a:ext cx="3454400" cy="2590800"/>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F31C417-5AB5-A543-A634-9D7800EC6AE2}" type="slidenum">
              <a:rPr lang="en-US">
                <a:solidFill>
                  <a:prstClr val="black"/>
                </a:solidFill>
              </a:rPr>
              <a:pPr/>
              <a:t>14</a:t>
            </a:fld>
            <a:endParaRPr lang="en-US">
              <a:solidFill>
                <a:prstClr val="black"/>
              </a:solidFill>
            </a:endParaRPr>
          </a:p>
        </p:txBody>
      </p:sp>
      <p:sp>
        <p:nvSpPr>
          <p:cNvPr id="50179" name="Rectangle 2"/>
          <p:cNvSpPr>
            <a:spLocks noGrp="1" noRot="1" noChangeAspect="1" noChangeArrowheads="1"/>
          </p:cNvSpPr>
          <p:nvPr>
            <p:ph type="sldImg"/>
          </p:nvPr>
        </p:nvSpPr>
        <p:spPr>
          <a:xfrm>
            <a:off x="2846388" y="533400"/>
            <a:ext cx="3454400" cy="2590800"/>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BACB1DE-7188-8C49-97F6-B148E76135BE}" type="slidenum">
              <a:rPr lang="en-US">
                <a:solidFill>
                  <a:prstClr val="black"/>
                </a:solidFill>
              </a:rPr>
              <a:pPr/>
              <a:t>15</a:t>
            </a:fld>
            <a:endParaRPr lang="en-US">
              <a:solidFill>
                <a:prstClr val="black"/>
              </a:solidFill>
            </a:endParaRPr>
          </a:p>
        </p:txBody>
      </p:sp>
      <p:sp>
        <p:nvSpPr>
          <p:cNvPr id="52227" name="Rectangle 2"/>
          <p:cNvSpPr>
            <a:spLocks noGrp="1" noRot="1" noChangeAspect="1" noChangeArrowheads="1"/>
          </p:cNvSpPr>
          <p:nvPr>
            <p:ph type="sldImg"/>
          </p:nvPr>
        </p:nvSpPr>
        <p:spPr>
          <a:xfrm>
            <a:off x="2846388" y="533400"/>
            <a:ext cx="3454400" cy="2590800"/>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16</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17</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18</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19</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20</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solidFill>
                  <a:prstClr val="black"/>
                </a:solidFill>
              </a:rPr>
              <a:pPr/>
              <a:t>21</a:t>
            </a:fld>
            <a:endParaRPr lang="en-US">
              <a:solidFill>
                <a:prstClr val="black"/>
              </a:solidFill>
            </a:endParaRPr>
          </a:p>
        </p:txBody>
      </p:sp>
      <p:sp>
        <p:nvSpPr>
          <p:cNvPr id="582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pPr/>
              <a:t>22</a:t>
            </a:fld>
            <a:endParaRPr lang="en-US"/>
          </a:p>
        </p:txBody>
      </p:sp>
      <p:sp>
        <p:nvSpPr>
          <p:cNvPr id="5867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704B1-8BD4-3347-AE22-EDE060B5FD2F}" type="slidenum">
              <a:rPr lang="en-US"/>
              <a:pPr/>
              <a:t>23</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2754BAC-EDD3-D346-B784-5110CBB94FE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BD75CB3-000D-9248-86D7-BDB7F819433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0B4A208-4019-0143-B48C-563EC9E0394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A8DFD54-1551-F249-A0E5-778A91C0CB7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5D6CEF7F-6652-8B41-BB5B-FB582C180B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BBBEA6C0-8F76-CD43-8BD1-434D0544B41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4D60E547-3241-074F-83F3-BB01FDBD72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1725970-6E77-BB48-85EC-C4301A3FB1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EE648B3-B6DE-F547-8AE0-796FF6AE89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F743D01-6469-7C40-A619-422F6A828F5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Simple </a:t>
            </a:r>
            <a:r>
              <a:rPr lang="en-US" sz="6000" dirty="0" smtClean="0">
                <a:solidFill>
                  <a:srgbClr val="FF0000"/>
                </a:solidFill>
              </a:rPr>
              <a:t>JavaScript</a:t>
            </a:r>
            <a:endParaRPr lang="en-US" sz="6000" dirty="0">
              <a:solidFill>
                <a:srgbClr val="FF0000"/>
              </a:solidFill>
            </a:endParaRPr>
          </a:p>
        </p:txBody>
      </p:sp>
      <p:sp>
        <p:nvSpPr>
          <p:cNvPr id="483331"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a:t>
            </a:r>
            <a:r>
              <a:rPr lang="en-US" sz="3200" b="0" dirty="0" smtClean="0"/>
              <a:t>106J</a:t>
            </a:r>
          </a:p>
          <a:p>
            <a:pPr algn="ctr">
              <a:lnSpc>
                <a:spcPct val="85000"/>
              </a:lnSpc>
            </a:pPr>
            <a:r>
              <a:rPr lang="en-US" sz="3200" b="0" dirty="0" smtClean="0"/>
              <a:t>April 10, 2017</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dirty="0" smtClean="0">
                <a:solidFill>
                  <a:srgbClr val="FF0000"/>
                </a:solidFill>
              </a:rPr>
              <a:t>The </a:t>
            </a:r>
            <a:r>
              <a:rPr lang="en-US" dirty="0" err="1" smtClean="0">
                <a:solidFill>
                  <a:srgbClr val="FF0000"/>
                </a:solidFill>
              </a:rPr>
              <a:t>Karel</a:t>
            </a:r>
            <a:r>
              <a:rPr lang="en-US" dirty="0" smtClean="0">
                <a:solidFill>
                  <a:srgbClr val="FF0000"/>
                </a:solidFill>
              </a:rPr>
              <a:t> Contest</a:t>
            </a:r>
            <a:endParaRPr lang="en-US" dirty="0">
              <a:solidFill>
                <a:schemeClr val="tx1"/>
              </a:solidFill>
            </a:endParaRPr>
          </a:p>
        </p:txBody>
      </p:sp>
      <p:pic>
        <p:nvPicPr>
          <p:cNvPr id="16387" name="Picture 3" descr="certificate"/>
          <p:cNvPicPr>
            <a:picLocks noChangeAspect="1" noChangeArrowheads="1"/>
          </p:cNvPicPr>
          <p:nvPr/>
        </p:nvPicPr>
        <p:blipFill>
          <a:blip r:embed="rId3"/>
          <a:srcRect/>
          <a:stretch>
            <a:fillRect/>
          </a:stretch>
        </p:blipFill>
        <p:spPr bwMode="auto">
          <a:xfrm>
            <a:off x="622300" y="1089025"/>
            <a:ext cx="7899400" cy="5387975"/>
          </a:xfrm>
          <a:prstGeom prst="rect">
            <a:avLst/>
          </a:prstGeom>
          <a:noFill/>
          <a:ln w="9525">
            <a:noFill/>
            <a:miter lim="800000"/>
            <a:headEnd/>
            <a:tailEnd/>
          </a:ln>
        </p:spPr>
      </p:pic>
      <p:sp>
        <p:nvSpPr>
          <p:cNvPr id="16388" name="Rectangle 4"/>
          <p:cNvSpPr>
            <a:spLocks noChangeArrowheads="1"/>
          </p:cNvSpPr>
          <p:nvPr/>
        </p:nvSpPr>
        <p:spPr bwMode="auto">
          <a:xfrm>
            <a:off x="4343400" y="1752600"/>
            <a:ext cx="3429000" cy="1828800"/>
          </a:xfrm>
          <a:prstGeom prst="rect">
            <a:avLst/>
          </a:prstGeom>
          <a:solidFill>
            <a:srgbClr val="FFFFFF"/>
          </a:solidFill>
          <a:ln w="9525">
            <a:noFill/>
            <a:miter lim="800000"/>
            <a:headEnd/>
            <a:tailEnd/>
          </a:ln>
        </p:spPr>
        <p:txBody>
          <a:bodyPr wrap="none" anchor="ctr">
            <a:prstTxWarp prst="textNoShape">
              <a:avLst/>
            </a:prstTxWarp>
          </a:bodyPr>
          <a:lstStyle/>
          <a:p>
            <a:endParaRPr lang="en-US"/>
          </a:p>
        </p:txBody>
      </p:sp>
      <p:sp>
        <p:nvSpPr>
          <p:cNvPr id="16389" name="Text Box 5"/>
          <p:cNvSpPr txBox="1">
            <a:spLocks noChangeArrowheads="1"/>
          </p:cNvSpPr>
          <p:nvPr/>
        </p:nvSpPr>
        <p:spPr bwMode="auto">
          <a:xfrm>
            <a:off x="4394200" y="2108200"/>
            <a:ext cx="3429000" cy="988989"/>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a:latin typeface="Helvetica Neue" pitchFamily="-102" charset="0"/>
              </a:rPr>
              <a:t>The </a:t>
            </a:r>
            <a:r>
              <a:rPr lang="en-US" sz="2400" b="0" smtClean="0">
                <a:latin typeface="Helvetica Neue" pitchFamily="-102" charset="0"/>
              </a:rPr>
              <a:t>CS 106A</a:t>
            </a:r>
            <a:endParaRPr lang="en-US" sz="2400" b="0" dirty="0">
              <a:latin typeface="Helvetica Neue" pitchFamily="-102" charset="0"/>
            </a:endParaRPr>
          </a:p>
          <a:p>
            <a:pPr algn="ctr">
              <a:lnSpc>
                <a:spcPct val="90000"/>
              </a:lnSpc>
            </a:pPr>
            <a:r>
              <a:rPr lang="en-US" sz="4000" b="0" dirty="0" err="1">
                <a:latin typeface="Helvetica Neue" pitchFamily="-102" charset="0"/>
              </a:rPr>
              <a:t>Karel</a:t>
            </a:r>
            <a:r>
              <a:rPr lang="en-US" sz="4000" b="0" dirty="0">
                <a:latin typeface="Helvetica Neue" pitchFamily="-102" charset="0"/>
              </a:rPr>
              <a:t> </a:t>
            </a:r>
            <a:r>
              <a:rPr lang="en-US" sz="4000" b="0" dirty="0" smtClean="0">
                <a:latin typeface="Helvetica Neue" pitchFamily="-102" charset="0"/>
              </a:rPr>
              <a:t>Contest</a:t>
            </a:r>
          </a:p>
        </p:txBody>
      </p:sp>
      <p:sp>
        <p:nvSpPr>
          <p:cNvPr id="6" name="TextBox 5"/>
          <p:cNvSpPr txBox="1"/>
          <p:nvPr/>
        </p:nvSpPr>
        <p:spPr>
          <a:xfrm>
            <a:off x="1143000" y="4800600"/>
            <a:ext cx="6858000" cy="769441"/>
          </a:xfrm>
          <a:prstGeom prst="rect">
            <a:avLst/>
          </a:prstGeom>
          <a:noFill/>
        </p:spPr>
        <p:txBody>
          <a:bodyPr wrap="square" rtlCol="0">
            <a:spAutoFit/>
          </a:bodyPr>
          <a:lstStyle/>
          <a:p>
            <a:pPr algn="ctr"/>
            <a:r>
              <a:rPr lang="en-US" sz="4400" b="0" i="1" dirty="0" smtClean="0"/>
              <a:t>Winners from previous years</a:t>
            </a:r>
            <a:endParaRPr lang="en-US" sz="4400" b="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JavaScript and SJS</a:t>
            </a:r>
            <a:endParaRPr lang="en-US" dirty="0">
              <a:solidFill>
                <a:schemeClr val="tx1"/>
              </a:solidFill>
            </a:endParaRPr>
          </a:p>
        </p:txBody>
      </p:sp>
      <p:sp>
        <p:nvSpPr>
          <p:cNvPr id="24579" name="Rectangle 3"/>
          <p:cNvSpPr>
            <a:spLocks noChangeArrowheads="1"/>
          </p:cNvSpPr>
          <p:nvPr/>
        </p:nvSpPr>
        <p:spPr bwMode="auto">
          <a:xfrm>
            <a:off x="482600" y="1155700"/>
            <a:ext cx="8128000" cy="5702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ts val="1200"/>
              </a:spcAft>
              <a:buFontTx/>
              <a:buChar char="•"/>
            </a:pPr>
            <a:r>
              <a:rPr lang="en-US" sz="2400" b="0" dirty="0" smtClean="0">
                <a:solidFill>
                  <a:srgbClr val="000000"/>
                </a:solidFill>
              </a:rPr>
              <a:t>JavaScript was developed at the Netscape Communications Corporation in 1995, reportedly by a single programmer in just 10 days.  The language, which was called Mocha at the time, was designed to serve as a programming language that could be embedded in web pages viewed in the browser.</a:t>
            </a:r>
          </a:p>
          <a:p>
            <a:pPr marL="342900" indent="-342900" algn="just">
              <a:lnSpc>
                <a:spcPct val="90000"/>
              </a:lnSpc>
              <a:spcAft>
                <a:spcPts val="1200"/>
              </a:spcAft>
              <a:buFontTx/>
              <a:buChar char="•"/>
            </a:pPr>
            <a:r>
              <a:rPr lang="en-US" sz="2400" b="0" dirty="0" smtClean="0">
                <a:solidFill>
                  <a:srgbClr val="000000"/>
                </a:solidFill>
              </a:rPr>
              <a:t>JavaScript has since become the dominant language for all interactive web content and appears in some surveys as the most popular language in the computing industry.</a:t>
            </a:r>
          </a:p>
          <a:p>
            <a:pPr marL="342900" indent="-342900" algn="just">
              <a:lnSpc>
                <a:spcPct val="90000"/>
              </a:lnSpc>
              <a:spcAft>
                <a:spcPts val="1200"/>
              </a:spcAft>
              <a:buFontTx/>
              <a:buChar char="•"/>
            </a:pPr>
            <a:r>
              <a:rPr lang="en-US" sz="2400" b="0" dirty="0" smtClean="0">
                <a:solidFill>
                  <a:srgbClr val="000000"/>
                </a:solidFill>
              </a:rPr>
              <a:t>CS 106J uses a subset of JavaScript that we are calling </a:t>
            </a:r>
            <a:r>
              <a:rPr lang="en-US" sz="2400" i="1" dirty="0" smtClean="0">
                <a:solidFill>
                  <a:srgbClr val="000000"/>
                </a:solidFill>
              </a:rPr>
              <a:t>SJS</a:t>
            </a:r>
            <a:r>
              <a:rPr lang="en-US" sz="2400" b="0" dirty="0" smtClean="0">
                <a:solidFill>
                  <a:srgbClr val="000000"/>
                </a:solidFill>
              </a:rPr>
              <a:t> for </a:t>
            </a:r>
            <a:r>
              <a:rPr lang="en-US" sz="2400" i="1" dirty="0" smtClean="0">
                <a:solidFill>
                  <a:srgbClr val="000000"/>
                </a:solidFill>
              </a:rPr>
              <a:t>Stanford JavaScript</a:t>
            </a:r>
            <a:r>
              <a:rPr lang="en-US" sz="2400" b="0" i="1" dirty="0" smtClean="0">
                <a:solidFill>
                  <a:srgbClr val="000000"/>
                </a:solidFill>
              </a:rPr>
              <a:t>.</a:t>
            </a:r>
            <a:r>
              <a:rPr lang="en-US" sz="2400" b="0" dirty="0" smtClean="0">
                <a:solidFill>
                  <a:srgbClr val="000000"/>
                </a:solidFill>
              </a:rPr>
              <a:t>  The SJS subset includes those parts of JavaScript that are important for learning the fundamentals of programming, which is the primary goal of all the CS 106 classes.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Arithmetic Expressions</a:t>
            </a:r>
            <a:endParaRPr lang="en-US" dirty="0">
              <a:solidFill>
                <a:schemeClr val="tx1"/>
              </a:solidFill>
            </a:endParaRPr>
          </a:p>
        </p:txBody>
      </p:sp>
      <p:sp>
        <p:nvSpPr>
          <p:cNvPr id="24579" name="Rectangle 3"/>
          <p:cNvSpPr>
            <a:spLocks noChangeArrowheads="1"/>
          </p:cNvSpPr>
          <p:nvPr/>
        </p:nvSpPr>
        <p:spPr bwMode="auto">
          <a:xfrm>
            <a:off x="482600" y="1155700"/>
            <a:ext cx="8128000" cy="5702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ts val="1200"/>
              </a:spcAft>
              <a:buFontTx/>
              <a:buChar char="•"/>
            </a:pPr>
            <a:r>
              <a:rPr lang="en-US" sz="2400" b="0" dirty="0" smtClean="0">
                <a:solidFill>
                  <a:srgbClr val="000000"/>
                </a:solidFill>
              </a:rPr>
              <a:t>Like most languages, JavaScript specifies computation in the form of an </a:t>
            </a:r>
            <a:r>
              <a:rPr lang="en-US" sz="2400" i="1" dirty="0" smtClean="0">
                <a:solidFill>
                  <a:srgbClr val="000000"/>
                </a:solidFill>
              </a:rPr>
              <a:t>arithmetic expression</a:t>
            </a:r>
            <a:r>
              <a:rPr lang="en-US" sz="2400" b="0" i="1" dirty="0" smtClean="0">
                <a:solidFill>
                  <a:srgbClr val="000000"/>
                </a:solidFill>
              </a:rPr>
              <a:t>,</a:t>
            </a:r>
            <a:r>
              <a:rPr lang="en-US" sz="2400" b="0" dirty="0" smtClean="0">
                <a:solidFill>
                  <a:srgbClr val="000000"/>
                </a:solidFill>
              </a:rPr>
              <a:t> which consists of </a:t>
            </a:r>
            <a:r>
              <a:rPr lang="en-US" sz="2400" i="1" dirty="0" smtClean="0">
                <a:solidFill>
                  <a:srgbClr val="000000"/>
                </a:solidFill>
              </a:rPr>
              <a:t>terms</a:t>
            </a:r>
            <a:r>
              <a:rPr lang="en-US" sz="2400" b="0" dirty="0" smtClean="0">
                <a:solidFill>
                  <a:srgbClr val="000000"/>
                </a:solidFill>
              </a:rPr>
              <a:t> joined together by </a:t>
            </a:r>
            <a:r>
              <a:rPr lang="en-US" sz="2400" i="1" dirty="0" smtClean="0">
                <a:solidFill>
                  <a:srgbClr val="000000"/>
                </a:solidFill>
              </a:rPr>
              <a:t>operators</a:t>
            </a:r>
            <a:r>
              <a:rPr lang="en-US" sz="2400" b="0" i="1" dirty="0" smtClean="0">
                <a:solidFill>
                  <a:srgbClr val="000000"/>
                </a:solidFill>
              </a:rPr>
              <a:t>.</a:t>
            </a:r>
          </a:p>
          <a:p>
            <a:pPr marL="342900" indent="-342900" algn="just">
              <a:lnSpc>
                <a:spcPct val="90000"/>
              </a:lnSpc>
              <a:spcAft>
                <a:spcPts val="300"/>
              </a:spcAft>
              <a:buFontTx/>
              <a:buChar char="•"/>
            </a:pPr>
            <a:r>
              <a:rPr lang="en-US" sz="2400" b="0" dirty="0" smtClean="0">
                <a:solidFill>
                  <a:srgbClr val="000000"/>
                </a:solidFill>
              </a:rPr>
              <a:t>Each term in an arithmetic expression is one of the following:</a:t>
            </a:r>
          </a:p>
          <a:p>
            <a:pPr marL="742950" lvl="1" indent="-285750" algn="just">
              <a:lnSpc>
                <a:spcPct val="90000"/>
              </a:lnSpc>
              <a:spcAft>
                <a:spcPts val="300"/>
              </a:spcAft>
              <a:buFontTx/>
              <a:buChar char="–"/>
            </a:pPr>
            <a:r>
              <a:rPr lang="en-US" sz="2200" b="0" dirty="0" smtClean="0">
                <a:solidFill>
                  <a:srgbClr val="000000"/>
                </a:solidFill>
                <a:ea typeface="ＭＳ Ｐゴシック" pitchFamily="1" charset="-128"/>
                <a:cs typeface="ＭＳ Ｐゴシック" pitchFamily="1" charset="-128"/>
              </a:rPr>
              <a:t>An explicit numeric value, such as 2 or </a:t>
            </a:r>
            <a:r>
              <a:rPr lang="en-US" sz="2200" b="0" dirty="0" smtClean="0">
                <a:solidFill>
                  <a:srgbClr val="000000"/>
                </a:solidFill>
                <a:latin typeface="Times New Roman"/>
                <a:ea typeface="ＭＳ Ｐゴシック" pitchFamily="1" charset="-128"/>
                <a:cs typeface="Times New Roman"/>
              </a:rPr>
              <a:t>3.14159265</a:t>
            </a:r>
            <a:endParaRPr lang="en-US" sz="2200" b="0" dirty="0" smtClean="0">
              <a:solidFill>
                <a:srgbClr val="000000"/>
              </a:solidFill>
              <a:ea typeface="ＭＳ Ｐゴシック" pitchFamily="1" charset="-128"/>
              <a:cs typeface="ＭＳ Ｐゴシック" pitchFamily="1" charset="-128"/>
            </a:endParaRPr>
          </a:p>
          <a:p>
            <a:pPr marL="742950" lvl="1" indent="-285750" algn="just">
              <a:lnSpc>
                <a:spcPct val="90000"/>
              </a:lnSpc>
              <a:spcAft>
                <a:spcPts val="300"/>
              </a:spcAft>
              <a:buFontTx/>
              <a:buChar char="–"/>
            </a:pPr>
            <a:r>
              <a:rPr lang="en-US" sz="2200" b="0" dirty="0" smtClean="0">
                <a:solidFill>
                  <a:srgbClr val="000000"/>
                </a:solidFill>
                <a:ea typeface="ＭＳ Ｐゴシック" pitchFamily="1" charset="-128"/>
                <a:cs typeface="ＭＳ Ｐゴシック" pitchFamily="1" charset="-128"/>
              </a:rPr>
              <a:t>A variable name that serves as a placeholder for a value</a:t>
            </a:r>
          </a:p>
          <a:p>
            <a:pPr marL="742950" lvl="1" indent="-285750" algn="just">
              <a:lnSpc>
                <a:spcPct val="90000"/>
              </a:lnSpc>
              <a:spcAft>
                <a:spcPts val="300"/>
              </a:spcAft>
              <a:buFontTx/>
              <a:buChar char="–"/>
            </a:pPr>
            <a:r>
              <a:rPr lang="en-US" sz="2200" b="0" dirty="0" smtClean="0">
                <a:solidFill>
                  <a:srgbClr val="000000"/>
                </a:solidFill>
                <a:ea typeface="ＭＳ Ｐゴシック" pitchFamily="1" charset="-128"/>
                <a:cs typeface="ＭＳ Ｐゴシック" pitchFamily="1" charset="-128"/>
              </a:rPr>
              <a:t>A function call that computes a value</a:t>
            </a:r>
          </a:p>
          <a:p>
            <a:pPr marL="742950" lvl="1" indent="-285750" algn="just">
              <a:lnSpc>
                <a:spcPct val="90000"/>
              </a:lnSpc>
              <a:spcAft>
                <a:spcPts val="1200"/>
              </a:spcAft>
              <a:buFontTx/>
              <a:buChar char="–"/>
            </a:pPr>
            <a:r>
              <a:rPr lang="en-US" sz="2200" b="0" dirty="0" smtClean="0">
                <a:solidFill>
                  <a:srgbClr val="000000"/>
                </a:solidFill>
                <a:ea typeface="ＭＳ Ｐゴシック" pitchFamily="1" charset="-128"/>
                <a:cs typeface="ＭＳ Ｐゴシック" pitchFamily="1" charset="-128"/>
              </a:rPr>
              <a:t>An expression enclosed in parentheses</a:t>
            </a:r>
          </a:p>
          <a:p>
            <a:pPr marL="285750" indent="-285750" algn="just">
              <a:lnSpc>
                <a:spcPct val="90000"/>
              </a:lnSpc>
              <a:spcAft>
                <a:spcPts val="1200"/>
              </a:spcAft>
              <a:buFont typeface="Arial"/>
              <a:buChar char="•"/>
            </a:pPr>
            <a:r>
              <a:rPr lang="en-US" sz="2400" b="0" dirty="0" smtClean="0">
                <a:solidFill>
                  <a:srgbClr val="000000"/>
                </a:solidFill>
                <a:ea typeface="ＭＳ Ｐゴシック" pitchFamily="1" charset="-128"/>
                <a:cs typeface="ＭＳ Ｐゴシック" pitchFamily="1" charset="-128"/>
              </a:rPr>
              <a:t>The operators are typically the familiar ones from arithmetic: </a:t>
            </a:r>
          </a:p>
          <a:p>
            <a:pPr marL="342900" indent="-342900" algn="just">
              <a:lnSpc>
                <a:spcPct val="90000"/>
              </a:lnSpc>
              <a:spcAft>
                <a:spcPct val="50000"/>
              </a:spcAft>
              <a:buFontTx/>
              <a:buChar char="•"/>
            </a:pPr>
            <a:endParaRPr lang="en-US" sz="2400" b="0" dirty="0">
              <a:solidFill>
                <a:srgbClr val="000000"/>
              </a:solidFill>
            </a:endParaRPr>
          </a:p>
        </p:txBody>
      </p:sp>
      <p:grpSp>
        <p:nvGrpSpPr>
          <p:cNvPr id="2" name="Group 23"/>
          <p:cNvGrpSpPr/>
          <p:nvPr/>
        </p:nvGrpSpPr>
        <p:grpSpPr>
          <a:xfrm>
            <a:off x="3276600" y="4572000"/>
            <a:ext cx="2628900" cy="1909465"/>
            <a:chOff x="3276600" y="4572000"/>
            <a:chExt cx="2628900" cy="1909465"/>
          </a:xfrm>
        </p:grpSpPr>
        <p:grpSp>
          <p:nvGrpSpPr>
            <p:cNvPr id="3" name="Group 18"/>
            <p:cNvGrpSpPr/>
            <p:nvPr/>
          </p:nvGrpSpPr>
          <p:grpSpPr>
            <a:xfrm>
              <a:off x="3276600" y="4572000"/>
              <a:ext cx="2171700" cy="461665"/>
              <a:chOff x="1714500" y="5224462"/>
              <a:chExt cx="2171700" cy="461665"/>
            </a:xfrm>
          </p:grpSpPr>
          <p:sp>
            <p:nvSpPr>
              <p:cNvPr id="9" name="Rectangle 6"/>
              <p:cNvSpPr>
                <a:spLocks noChangeArrowheads="1"/>
              </p:cNvSpPr>
              <p:nvPr/>
            </p:nvSpPr>
            <p:spPr bwMode="auto">
              <a:xfrm>
                <a:off x="1714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0" name="Text Box 7"/>
              <p:cNvSpPr txBox="1">
                <a:spLocks noChangeArrowheads="1"/>
              </p:cNvSpPr>
              <p:nvPr/>
            </p:nvSpPr>
            <p:spPr bwMode="auto">
              <a:xfrm>
                <a:off x="2286000" y="52244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Addition</a:t>
                </a:r>
              </a:p>
            </p:txBody>
          </p:sp>
        </p:grpSp>
        <p:grpSp>
          <p:nvGrpSpPr>
            <p:cNvPr id="4" name="Group 19"/>
            <p:cNvGrpSpPr/>
            <p:nvPr/>
          </p:nvGrpSpPr>
          <p:grpSpPr>
            <a:xfrm>
              <a:off x="3276600" y="4933950"/>
              <a:ext cx="2171700" cy="461665"/>
              <a:chOff x="1714500" y="5618162"/>
              <a:chExt cx="2171700" cy="461665"/>
            </a:xfrm>
          </p:grpSpPr>
          <p:sp>
            <p:nvSpPr>
              <p:cNvPr id="11" name="Rectangle 8"/>
              <p:cNvSpPr>
                <a:spLocks noChangeArrowheads="1"/>
              </p:cNvSpPr>
              <p:nvPr/>
            </p:nvSpPr>
            <p:spPr bwMode="auto">
              <a:xfrm>
                <a:off x="1714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2" name="Text Box 9"/>
              <p:cNvSpPr txBox="1">
                <a:spLocks noChangeArrowheads="1"/>
              </p:cNvSpPr>
              <p:nvPr/>
            </p:nvSpPr>
            <p:spPr bwMode="auto">
              <a:xfrm>
                <a:off x="2286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Subtraction</a:t>
                </a:r>
              </a:p>
            </p:txBody>
          </p:sp>
        </p:grpSp>
        <p:grpSp>
          <p:nvGrpSpPr>
            <p:cNvPr id="5" name="Group 20"/>
            <p:cNvGrpSpPr/>
            <p:nvPr/>
          </p:nvGrpSpPr>
          <p:grpSpPr>
            <a:xfrm>
              <a:off x="3276600" y="5295900"/>
              <a:ext cx="2628900" cy="461665"/>
              <a:chOff x="4762500" y="5224462"/>
              <a:chExt cx="2628900" cy="461665"/>
            </a:xfrm>
          </p:grpSpPr>
          <p:sp>
            <p:nvSpPr>
              <p:cNvPr id="13" name="Rectangle 10"/>
              <p:cNvSpPr>
                <a:spLocks noChangeArrowheads="1"/>
              </p:cNvSpPr>
              <p:nvPr/>
            </p:nvSpPr>
            <p:spPr bwMode="auto">
              <a:xfrm>
                <a:off x="4762500" y="52546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4" name="Text Box 11"/>
              <p:cNvSpPr txBox="1">
                <a:spLocks noChangeArrowheads="1"/>
              </p:cNvSpPr>
              <p:nvPr/>
            </p:nvSpPr>
            <p:spPr bwMode="auto">
              <a:xfrm>
                <a:off x="5334000" y="5224462"/>
                <a:ext cx="20574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Multiplication</a:t>
                </a:r>
              </a:p>
            </p:txBody>
          </p:sp>
        </p:grpSp>
        <p:grpSp>
          <p:nvGrpSpPr>
            <p:cNvPr id="6" name="Group 21"/>
            <p:cNvGrpSpPr/>
            <p:nvPr/>
          </p:nvGrpSpPr>
          <p:grpSpPr>
            <a:xfrm>
              <a:off x="3276600" y="5657850"/>
              <a:ext cx="2171700" cy="461665"/>
              <a:chOff x="4762500" y="5618162"/>
              <a:chExt cx="2171700" cy="461665"/>
            </a:xfrm>
          </p:grpSpPr>
          <p:sp>
            <p:nvSpPr>
              <p:cNvPr id="15" name="Rectangle 12"/>
              <p:cNvSpPr>
                <a:spLocks noChangeArrowheads="1"/>
              </p:cNvSpPr>
              <p:nvPr/>
            </p:nvSpPr>
            <p:spPr bwMode="auto">
              <a:xfrm>
                <a:off x="4762500" y="5648325"/>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6" name="Text Box 13"/>
              <p:cNvSpPr txBox="1">
                <a:spLocks noChangeArrowheads="1"/>
              </p:cNvSpPr>
              <p:nvPr/>
            </p:nvSpPr>
            <p:spPr bwMode="auto">
              <a:xfrm>
                <a:off x="5334000" y="5618162"/>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Division</a:t>
                </a:r>
              </a:p>
            </p:txBody>
          </p:sp>
        </p:grpSp>
        <p:grpSp>
          <p:nvGrpSpPr>
            <p:cNvPr id="7" name="Group 22"/>
            <p:cNvGrpSpPr/>
            <p:nvPr/>
          </p:nvGrpSpPr>
          <p:grpSpPr>
            <a:xfrm>
              <a:off x="3276600" y="6019800"/>
              <a:ext cx="2171700" cy="461665"/>
              <a:chOff x="4762500" y="6019800"/>
              <a:chExt cx="2171700" cy="461665"/>
            </a:xfrm>
          </p:grpSpPr>
          <p:sp>
            <p:nvSpPr>
              <p:cNvPr id="17" name="Rectangle 14"/>
              <p:cNvSpPr>
                <a:spLocks noChangeArrowheads="1"/>
              </p:cNvSpPr>
              <p:nvPr/>
            </p:nvSpPr>
            <p:spPr bwMode="auto">
              <a:xfrm>
                <a:off x="4762500" y="6049962"/>
                <a:ext cx="609600" cy="40011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400">
                  <a:solidFill>
                    <a:srgbClr val="000000"/>
                  </a:solidFill>
                  <a:latin typeface="Courier New" pitchFamily="1" charset="0"/>
                </a:endParaRPr>
              </a:p>
            </p:txBody>
          </p:sp>
          <p:sp>
            <p:nvSpPr>
              <p:cNvPr id="18" name="Text Box 15"/>
              <p:cNvSpPr txBox="1">
                <a:spLocks noChangeArrowheads="1"/>
              </p:cNvSpPr>
              <p:nvPr/>
            </p:nvSpPr>
            <p:spPr bwMode="auto">
              <a:xfrm>
                <a:off x="5334000" y="6019800"/>
                <a:ext cx="160020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2400" b="0" dirty="0">
                    <a:solidFill>
                      <a:srgbClr val="000000"/>
                    </a:solidFill>
                  </a:rPr>
                  <a:t>Remainder</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4579">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Remainder Operator</a:t>
            </a:r>
            <a:endParaRPr lang="en-US">
              <a:solidFill>
                <a:schemeClr val="tx1"/>
              </a:solidFill>
            </a:endParaRPr>
          </a:p>
        </p:txBody>
      </p:sp>
      <p:sp>
        <p:nvSpPr>
          <p:cNvPr id="509955" name="Rectangle 3"/>
          <p:cNvSpPr>
            <a:spLocks noChangeArrowheads="1"/>
          </p:cNvSpPr>
          <p:nvPr/>
        </p:nvSpPr>
        <p:spPr bwMode="auto">
          <a:xfrm>
            <a:off x="492125" y="3657600"/>
            <a:ext cx="8128000" cy="22098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ts val="800"/>
              </a:spcAft>
              <a:buFontTx/>
              <a:buChar char="•"/>
            </a:pPr>
            <a:r>
              <a:rPr lang="en-US" sz="2400" b="0" dirty="0" smtClean="0">
                <a:solidFill>
                  <a:srgbClr val="000000"/>
                </a:solidFill>
              </a:rPr>
              <a:t>The </a:t>
            </a:r>
            <a:r>
              <a:rPr lang="en-US" sz="2400" b="0" dirty="0">
                <a:solidFill>
                  <a:srgbClr val="000000"/>
                </a:solidFill>
              </a:rPr>
              <a:t>result of the </a:t>
            </a:r>
            <a:r>
              <a:rPr lang="en-US" sz="2200" dirty="0">
                <a:solidFill>
                  <a:srgbClr val="000000"/>
                </a:solidFill>
                <a:latin typeface="Courier New" pitchFamily="1" charset="0"/>
              </a:rPr>
              <a:t>%</a:t>
            </a:r>
            <a:r>
              <a:rPr lang="en-US" sz="2400" b="0" dirty="0">
                <a:solidFill>
                  <a:srgbClr val="000000"/>
                </a:solidFill>
              </a:rPr>
              <a:t> operator make intuitive sense only if both operands are positive.  The examples in the book do not depend on knowing how </a:t>
            </a:r>
            <a:r>
              <a:rPr lang="en-US" sz="2200" dirty="0">
                <a:solidFill>
                  <a:srgbClr val="000000"/>
                </a:solidFill>
                <a:latin typeface="Courier New" pitchFamily="1" charset="0"/>
              </a:rPr>
              <a:t>%</a:t>
            </a:r>
            <a:r>
              <a:rPr lang="en-US" sz="2400" b="0" dirty="0">
                <a:solidFill>
                  <a:srgbClr val="000000"/>
                </a:solidFill>
              </a:rPr>
              <a:t> works with negative numbers.</a:t>
            </a:r>
          </a:p>
          <a:p>
            <a:pPr marL="342900" indent="-342900" algn="just">
              <a:lnSpc>
                <a:spcPct val="90000"/>
              </a:lnSpc>
              <a:spcAft>
                <a:spcPct val="25000"/>
              </a:spcAft>
              <a:buFontTx/>
              <a:buChar char="•"/>
            </a:pPr>
            <a:r>
              <a:rPr lang="en-US" sz="2400" b="0" dirty="0">
                <a:solidFill>
                  <a:srgbClr val="000000"/>
                </a:solidFill>
              </a:rPr>
              <a:t>The remainder operator turns out to be useful in a surprising number of programming applications and is well worth a bit of study.</a:t>
            </a:r>
          </a:p>
        </p:txBody>
      </p:sp>
      <p:grpSp>
        <p:nvGrpSpPr>
          <p:cNvPr id="2" name="Group 4"/>
          <p:cNvGrpSpPr>
            <a:grpSpLocks/>
          </p:cNvGrpSpPr>
          <p:nvPr/>
        </p:nvGrpSpPr>
        <p:grpSpPr bwMode="auto">
          <a:xfrm>
            <a:off x="482600" y="1155700"/>
            <a:ext cx="8128000" cy="2311400"/>
            <a:chOff x="304" y="728"/>
            <a:chExt cx="5120" cy="1456"/>
          </a:xfrm>
        </p:grpSpPr>
        <p:sp>
          <p:nvSpPr>
            <p:cNvPr id="40965" name="Rectangle 5"/>
            <p:cNvSpPr>
              <a:spLocks noChangeArrowheads="1"/>
            </p:cNvSpPr>
            <p:nvPr/>
          </p:nvSpPr>
          <p:spPr bwMode="auto">
            <a:xfrm>
              <a:off x="304" y="728"/>
              <a:ext cx="5120" cy="74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only arithmetic operator that has no</a:t>
              </a:r>
              <a:r>
                <a:rPr lang="en-US" sz="2400" b="0" dirty="0" smtClean="0">
                  <a:solidFill>
                    <a:srgbClr val="000000"/>
                  </a:solidFill>
                </a:rPr>
                <a:t> direct counterpart in traditional mathematics is </a:t>
              </a:r>
              <a:r>
                <a:rPr lang="en-US" sz="2000" dirty="0">
                  <a:solidFill>
                    <a:srgbClr val="000000"/>
                  </a:solidFill>
                  <a:latin typeface="Courier New" pitchFamily="1" charset="0"/>
                </a:rPr>
                <a:t>%</a:t>
              </a:r>
              <a:r>
                <a:rPr lang="en-US" sz="2400" b="0" dirty="0">
                  <a:solidFill>
                    <a:srgbClr val="000000"/>
                  </a:solidFill>
                </a:rPr>
                <a:t>, which</a:t>
              </a:r>
              <a:r>
                <a:rPr lang="en-US" sz="2400" b="0" dirty="0" smtClean="0">
                  <a:solidFill>
                    <a:srgbClr val="000000"/>
                  </a:solidFill>
                </a:rPr>
                <a:t> computes </a:t>
              </a:r>
              <a:r>
                <a:rPr lang="en-US" sz="2400" b="0" dirty="0">
                  <a:solidFill>
                    <a:srgbClr val="000000"/>
                  </a:solidFill>
                </a:rPr>
                <a:t>the remainder when the first divided by the second:</a:t>
              </a:r>
            </a:p>
          </p:txBody>
        </p:sp>
        <p:sp>
          <p:nvSpPr>
            <p:cNvPr id="40966" name="Rectangle 6"/>
            <p:cNvSpPr>
              <a:spLocks noChangeArrowheads="1"/>
            </p:cNvSpPr>
            <p:nvPr/>
          </p:nvSpPr>
          <p:spPr bwMode="auto">
            <a:xfrm>
              <a:off x="1784" y="1438"/>
              <a:ext cx="840"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14 % 5</a:t>
              </a:r>
            </a:p>
          </p:txBody>
        </p:sp>
        <p:sp>
          <p:nvSpPr>
            <p:cNvPr id="40967" name="Text Box 7"/>
            <p:cNvSpPr txBox="1">
              <a:spLocks noChangeArrowheads="1"/>
            </p:cNvSpPr>
            <p:nvPr/>
          </p:nvSpPr>
          <p:spPr bwMode="auto">
            <a:xfrm>
              <a:off x="2616" y="1400"/>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solidFill>
                    <a:srgbClr val="000000"/>
                  </a:solidFill>
                </a:rPr>
                <a:t>returns</a:t>
              </a:r>
            </a:p>
          </p:txBody>
        </p:sp>
        <p:sp>
          <p:nvSpPr>
            <p:cNvPr id="40968" name="Text Box 8"/>
            <p:cNvSpPr txBox="1">
              <a:spLocks noChangeArrowheads="1"/>
            </p:cNvSpPr>
            <p:nvPr/>
          </p:nvSpPr>
          <p:spPr bwMode="auto">
            <a:xfrm>
              <a:off x="3368" y="1438"/>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4</a:t>
              </a:r>
              <a:endParaRPr lang="en-US" sz="2200">
                <a:solidFill>
                  <a:srgbClr val="000000"/>
                </a:solidFill>
                <a:latin typeface="Courier New" pitchFamily="1" charset="0"/>
              </a:endParaRPr>
            </a:p>
          </p:txBody>
        </p:sp>
        <p:sp>
          <p:nvSpPr>
            <p:cNvPr id="40969" name="Rectangle 9"/>
            <p:cNvSpPr>
              <a:spLocks noChangeArrowheads="1"/>
            </p:cNvSpPr>
            <p:nvPr/>
          </p:nvSpPr>
          <p:spPr bwMode="auto">
            <a:xfrm>
              <a:off x="1784" y="1686"/>
              <a:ext cx="840"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14 % 7</a:t>
              </a:r>
              <a:endParaRPr lang="en-US" sz="2200">
                <a:solidFill>
                  <a:srgbClr val="000000"/>
                </a:solidFill>
                <a:latin typeface="Courier New" pitchFamily="1" charset="0"/>
              </a:endParaRPr>
            </a:p>
          </p:txBody>
        </p:sp>
        <p:sp>
          <p:nvSpPr>
            <p:cNvPr id="40970" name="Text Box 10"/>
            <p:cNvSpPr txBox="1">
              <a:spLocks noChangeArrowheads="1"/>
            </p:cNvSpPr>
            <p:nvPr/>
          </p:nvSpPr>
          <p:spPr bwMode="auto">
            <a:xfrm>
              <a:off x="2616" y="1648"/>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solidFill>
                    <a:srgbClr val="000000"/>
                  </a:solidFill>
                </a:rPr>
                <a:t>returns</a:t>
              </a:r>
            </a:p>
          </p:txBody>
        </p:sp>
        <p:sp>
          <p:nvSpPr>
            <p:cNvPr id="40971" name="Text Box 11"/>
            <p:cNvSpPr txBox="1">
              <a:spLocks noChangeArrowheads="1"/>
            </p:cNvSpPr>
            <p:nvPr/>
          </p:nvSpPr>
          <p:spPr bwMode="auto">
            <a:xfrm>
              <a:off x="3368" y="1686"/>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0</a:t>
              </a:r>
              <a:endParaRPr lang="en-US" sz="2200">
                <a:solidFill>
                  <a:srgbClr val="000000"/>
                </a:solidFill>
                <a:latin typeface="Courier New" pitchFamily="1" charset="0"/>
              </a:endParaRPr>
            </a:p>
          </p:txBody>
        </p:sp>
        <p:sp>
          <p:nvSpPr>
            <p:cNvPr id="40972" name="Rectangle 12"/>
            <p:cNvSpPr>
              <a:spLocks noChangeArrowheads="1"/>
            </p:cNvSpPr>
            <p:nvPr/>
          </p:nvSpPr>
          <p:spPr bwMode="auto">
            <a:xfrm>
              <a:off x="1784" y="1934"/>
              <a:ext cx="840"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7 % 14</a:t>
              </a:r>
            </a:p>
          </p:txBody>
        </p:sp>
        <p:sp>
          <p:nvSpPr>
            <p:cNvPr id="40973" name="Text Box 13"/>
            <p:cNvSpPr txBox="1">
              <a:spLocks noChangeArrowheads="1"/>
            </p:cNvSpPr>
            <p:nvPr/>
          </p:nvSpPr>
          <p:spPr bwMode="auto">
            <a:xfrm>
              <a:off x="2616" y="1896"/>
              <a:ext cx="752" cy="288"/>
            </a:xfrm>
            <a:prstGeom prst="rect">
              <a:avLst/>
            </a:prstGeom>
            <a:noFill/>
            <a:ln w="9525">
              <a:noFill/>
              <a:miter lim="800000"/>
              <a:headEnd/>
              <a:tailEnd/>
            </a:ln>
          </p:spPr>
          <p:txBody>
            <a:bodyPr>
              <a:prstTxWarp prst="textNoShape">
                <a:avLst/>
              </a:prstTxWarp>
              <a:spAutoFit/>
            </a:bodyPr>
            <a:lstStyle/>
            <a:p>
              <a:pPr>
                <a:spcBef>
                  <a:spcPct val="50000"/>
                </a:spcBef>
              </a:pPr>
              <a:r>
                <a:rPr lang="en-US" sz="2400" b="0" i="1">
                  <a:solidFill>
                    <a:srgbClr val="000000"/>
                  </a:solidFill>
                </a:rPr>
                <a:t>returns</a:t>
              </a:r>
            </a:p>
          </p:txBody>
        </p:sp>
        <p:sp>
          <p:nvSpPr>
            <p:cNvPr id="40974" name="Text Box 14"/>
            <p:cNvSpPr txBox="1">
              <a:spLocks noChangeArrowheads="1"/>
            </p:cNvSpPr>
            <p:nvPr/>
          </p:nvSpPr>
          <p:spPr bwMode="auto">
            <a:xfrm>
              <a:off x="3368" y="1934"/>
              <a:ext cx="75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7</a:t>
              </a:r>
              <a:endParaRPr lang="en-US" sz="2200">
                <a:solidFill>
                  <a:srgbClr val="000000"/>
                </a:solidFill>
                <a:latin typeface="Courier New"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9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99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Using the SJS Console</a:t>
            </a:r>
            <a:endParaRPr lang="en-US" dirty="0">
              <a:solidFill>
                <a:schemeClr val="tx1"/>
              </a:solidFill>
            </a:endParaRPr>
          </a:p>
        </p:txBody>
      </p:sp>
      <p:sp>
        <p:nvSpPr>
          <p:cNvPr id="40965" name="Rectangle 5"/>
          <p:cNvSpPr>
            <a:spLocks noChangeArrowheads="1"/>
          </p:cNvSpPr>
          <p:nvPr/>
        </p:nvSpPr>
        <p:spPr bwMode="auto">
          <a:xfrm>
            <a:off x="482600" y="1155700"/>
            <a:ext cx="8128000" cy="901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a:t>
            </a:r>
            <a:r>
              <a:rPr lang="en-US" sz="2400" b="0" dirty="0" smtClean="0">
                <a:solidFill>
                  <a:srgbClr val="000000"/>
                </a:solidFill>
              </a:rPr>
              <a:t> easiest way to get a sense of how arithmetic expressions work is to enter them on the SJS console. </a:t>
            </a:r>
            <a:endParaRPr lang="en-US" sz="2400" b="0" dirty="0">
              <a:solidFill>
                <a:srgbClr val="000000"/>
              </a:solidFill>
            </a:endParaRPr>
          </a:p>
        </p:txBody>
      </p:sp>
      <p:grpSp>
        <p:nvGrpSpPr>
          <p:cNvPr id="33" name="Group 32"/>
          <p:cNvGrpSpPr/>
          <p:nvPr/>
        </p:nvGrpSpPr>
        <p:grpSpPr>
          <a:xfrm>
            <a:off x="1295400" y="2190918"/>
            <a:ext cx="6858000" cy="3969631"/>
            <a:chOff x="1295400" y="2190918"/>
            <a:chExt cx="6858000" cy="3969631"/>
          </a:xfrm>
        </p:grpSpPr>
        <p:sp>
          <p:nvSpPr>
            <p:cNvPr id="31" name="Rectangle 30"/>
            <p:cNvSpPr/>
            <p:nvPr/>
          </p:nvSpPr>
          <p:spPr bwMode="auto">
            <a:xfrm>
              <a:off x="1295400" y="2579149"/>
              <a:ext cx="6858000" cy="35814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0" name="Round Same Side Corner Rectangle 29"/>
            <p:cNvSpPr/>
            <p:nvPr/>
          </p:nvSpPr>
          <p:spPr bwMode="auto">
            <a:xfrm>
              <a:off x="1295400" y="2209800"/>
              <a:ext cx="6858000" cy="381000"/>
            </a:xfrm>
            <a:prstGeom prst="round2SameRect">
              <a:avLst>
                <a:gd name="adj1" fmla="val 20560"/>
                <a:gd name="adj2" fmla="val 0"/>
              </a:avLst>
            </a:prstGeom>
            <a:gradFill flip="none" rotWithShape="1">
              <a:gsLst>
                <a:gs pos="0">
                  <a:srgbClr val="CECECE"/>
                </a:gs>
                <a:gs pos="100000">
                  <a:srgbClr val="F3F3F3"/>
                </a:gs>
              </a:gsLst>
              <a:lin ang="162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2" name="TextBox 31"/>
            <p:cNvSpPr txBox="1"/>
            <p:nvPr/>
          </p:nvSpPr>
          <p:spPr>
            <a:xfrm>
              <a:off x="1295400" y="2190918"/>
              <a:ext cx="6858000" cy="369332"/>
            </a:xfrm>
            <a:prstGeom prst="rect">
              <a:avLst/>
            </a:prstGeom>
            <a:noFill/>
          </p:spPr>
          <p:txBody>
            <a:bodyPr wrap="square" rtlCol="0">
              <a:spAutoFit/>
            </a:bodyPr>
            <a:lstStyle/>
            <a:p>
              <a:pPr algn="ctr"/>
              <a:r>
                <a:rPr lang="en-US" sz="1800" b="0" dirty="0" smtClean="0">
                  <a:solidFill>
                    <a:srgbClr val="333333"/>
                  </a:solidFill>
                  <a:latin typeface="Lucida Grande"/>
                  <a:cs typeface="Lucida Grande"/>
                </a:rPr>
                <a:t>JavaScript Console</a:t>
              </a:r>
              <a:endParaRPr lang="en-US" sz="1800" b="0" dirty="0">
                <a:solidFill>
                  <a:srgbClr val="333333"/>
                </a:solidFill>
                <a:latin typeface="Lucida Grande"/>
                <a:cs typeface="Lucida Grande"/>
              </a:endParaRPr>
            </a:p>
          </p:txBody>
        </p:sp>
      </p:grpSp>
      <p:sp>
        <p:nvSpPr>
          <p:cNvPr id="34" name="TextBox 33"/>
          <p:cNvSpPr txBox="1"/>
          <p:nvPr/>
        </p:nvSpPr>
        <p:spPr>
          <a:xfrm>
            <a:off x="1290035" y="2609682"/>
            <a:ext cx="611501" cy="461665"/>
          </a:xfrm>
          <a:prstGeom prst="rect">
            <a:avLst/>
          </a:prstGeom>
          <a:noFill/>
        </p:spPr>
        <p:txBody>
          <a:bodyPr wrap="square" rtlCol="0">
            <a:spAutoFit/>
          </a:bodyPr>
          <a:lstStyle/>
          <a:p>
            <a:r>
              <a:rPr lang="en-US" sz="2400" dirty="0" smtClean="0">
                <a:latin typeface="Courier New"/>
                <a:cs typeface="Courier New"/>
              </a:rPr>
              <a:t>-&gt; </a:t>
            </a:r>
            <a:endParaRPr lang="en-US" sz="2400" dirty="0">
              <a:latin typeface="Courier New"/>
              <a:cs typeface="Courier New"/>
            </a:endParaRPr>
          </a:p>
        </p:txBody>
      </p:sp>
      <p:sp>
        <p:nvSpPr>
          <p:cNvPr id="35" name="TextBox 34"/>
          <p:cNvSpPr txBox="1"/>
          <p:nvPr/>
        </p:nvSpPr>
        <p:spPr>
          <a:xfrm>
            <a:off x="1838476" y="2609682"/>
            <a:ext cx="6314924" cy="461665"/>
          </a:xfrm>
          <a:prstGeom prst="rect">
            <a:avLst/>
          </a:prstGeom>
          <a:noFill/>
        </p:spPr>
        <p:txBody>
          <a:bodyPr wrap="square" rtlCol="0">
            <a:spAutoFit/>
          </a:bodyPr>
          <a:lstStyle/>
          <a:p>
            <a:r>
              <a:rPr lang="en-US" sz="2400" dirty="0" smtClean="0">
                <a:solidFill>
                  <a:srgbClr val="0000FF"/>
                </a:solidFill>
                <a:latin typeface="Courier New"/>
                <a:cs typeface="Courier New"/>
              </a:rPr>
              <a:t>2 + 2</a:t>
            </a:r>
            <a:endParaRPr lang="en-US" sz="2400" dirty="0">
              <a:solidFill>
                <a:srgbClr val="0000FF"/>
              </a:solidFill>
              <a:latin typeface="Courier New"/>
              <a:cs typeface="Courier New"/>
            </a:endParaRPr>
          </a:p>
        </p:txBody>
      </p:sp>
      <p:sp>
        <p:nvSpPr>
          <p:cNvPr id="10" name="TextBox 9"/>
          <p:cNvSpPr txBox="1"/>
          <p:nvPr/>
        </p:nvSpPr>
        <p:spPr>
          <a:xfrm>
            <a:off x="1290035" y="2964329"/>
            <a:ext cx="6858000" cy="461665"/>
          </a:xfrm>
          <a:prstGeom prst="rect">
            <a:avLst/>
          </a:prstGeom>
          <a:noFill/>
        </p:spPr>
        <p:txBody>
          <a:bodyPr wrap="square" rtlCol="0">
            <a:spAutoFit/>
          </a:bodyPr>
          <a:lstStyle/>
          <a:p>
            <a:r>
              <a:rPr lang="en-US" sz="2400" dirty="0" smtClean="0">
                <a:latin typeface="Courier New"/>
                <a:cs typeface="Courier New"/>
              </a:rPr>
              <a:t>4</a:t>
            </a:r>
            <a:endParaRPr lang="en-US" sz="2400" dirty="0">
              <a:latin typeface="Courier New"/>
              <a:cs typeface="Courier New"/>
            </a:endParaRPr>
          </a:p>
        </p:txBody>
      </p:sp>
      <p:sp>
        <p:nvSpPr>
          <p:cNvPr id="11" name="TextBox 10"/>
          <p:cNvSpPr txBox="1"/>
          <p:nvPr/>
        </p:nvSpPr>
        <p:spPr>
          <a:xfrm>
            <a:off x="1290035" y="3318976"/>
            <a:ext cx="611501" cy="461665"/>
          </a:xfrm>
          <a:prstGeom prst="rect">
            <a:avLst/>
          </a:prstGeom>
          <a:noFill/>
        </p:spPr>
        <p:txBody>
          <a:bodyPr wrap="square" rtlCol="0">
            <a:spAutoFit/>
          </a:bodyPr>
          <a:lstStyle/>
          <a:p>
            <a:r>
              <a:rPr lang="en-US" sz="2400" dirty="0" smtClean="0">
                <a:latin typeface="Courier New"/>
                <a:cs typeface="Courier New"/>
              </a:rPr>
              <a:t>-&gt; </a:t>
            </a:r>
            <a:endParaRPr lang="en-US" sz="2400" dirty="0">
              <a:latin typeface="Courier New"/>
              <a:cs typeface="Courier New"/>
            </a:endParaRPr>
          </a:p>
        </p:txBody>
      </p:sp>
      <p:sp>
        <p:nvSpPr>
          <p:cNvPr id="12" name="TextBox 11"/>
          <p:cNvSpPr txBox="1"/>
          <p:nvPr/>
        </p:nvSpPr>
        <p:spPr>
          <a:xfrm>
            <a:off x="1843841" y="3318976"/>
            <a:ext cx="6314924" cy="461665"/>
          </a:xfrm>
          <a:prstGeom prst="rect">
            <a:avLst/>
          </a:prstGeom>
          <a:noFill/>
        </p:spPr>
        <p:txBody>
          <a:bodyPr wrap="square" rtlCol="0">
            <a:spAutoFit/>
          </a:bodyPr>
          <a:lstStyle/>
          <a:p>
            <a:r>
              <a:rPr lang="en-US" sz="2400" dirty="0" smtClean="0">
                <a:solidFill>
                  <a:srgbClr val="0000FF"/>
                </a:solidFill>
                <a:latin typeface="Courier New"/>
                <a:cs typeface="Courier New"/>
              </a:rPr>
              <a:t>342 - 173</a:t>
            </a:r>
            <a:endParaRPr lang="en-US" sz="2400" dirty="0">
              <a:solidFill>
                <a:srgbClr val="0000FF"/>
              </a:solidFill>
              <a:latin typeface="Courier New"/>
              <a:cs typeface="Courier New"/>
            </a:endParaRPr>
          </a:p>
        </p:txBody>
      </p:sp>
      <p:sp>
        <p:nvSpPr>
          <p:cNvPr id="13" name="TextBox 12"/>
          <p:cNvSpPr txBox="1"/>
          <p:nvPr/>
        </p:nvSpPr>
        <p:spPr>
          <a:xfrm>
            <a:off x="1290035" y="3673623"/>
            <a:ext cx="6858000" cy="461665"/>
          </a:xfrm>
          <a:prstGeom prst="rect">
            <a:avLst/>
          </a:prstGeom>
          <a:noFill/>
        </p:spPr>
        <p:txBody>
          <a:bodyPr wrap="square" rtlCol="0">
            <a:spAutoFit/>
          </a:bodyPr>
          <a:lstStyle/>
          <a:p>
            <a:r>
              <a:rPr lang="en-US" sz="2400" dirty="0" smtClean="0">
                <a:latin typeface="Courier New"/>
                <a:cs typeface="Courier New"/>
              </a:rPr>
              <a:t>169</a:t>
            </a:r>
            <a:endParaRPr lang="en-US" sz="2400" dirty="0">
              <a:latin typeface="Courier New"/>
              <a:cs typeface="Courier New"/>
            </a:endParaRPr>
          </a:p>
        </p:txBody>
      </p:sp>
      <p:sp>
        <p:nvSpPr>
          <p:cNvPr id="14" name="TextBox 13"/>
          <p:cNvSpPr txBox="1"/>
          <p:nvPr/>
        </p:nvSpPr>
        <p:spPr>
          <a:xfrm>
            <a:off x="1290035" y="4028270"/>
            <a:ext cx="611501" cy="461665"/>
          </a:xfrm>
          <a:prstGeom prst="rect">
            <a:avLst/>
          </a:prstGeom>
          <a:noFill/>
        </p:spPr>
        <p:txBody>
          <a:bodyPr wrap="square" rtlCol="0">
            <a:spAutoFit/>
          </a:bodyPr>
          <a:lstStyle/>
          <a:p>
            <a:r>
              <a:rPr lang="en-US" sz="2400" dirty="0" smtClean="0">
                <a:latin typeface="Courier New"/>
                <a:cs typeface="Courier New"/>
              </a:rPr>
              <a:t>-&gt; </a:t>
            </a:r>
            <a:endParaRPr lang="en-US" sz="2400" dirty="0">
              <a:latin typeface="Courier New"/>
              <a:cs typeface="Courier New"/>
            </a:endParaRPr>
          </a:p>
        </p:txBody>
      </p:sp>
      <p:sp>
        <p:nvSpPr>
          <p:cNvPr id="15" name="TextBox 14"/>
          <p:cNvSpPr txBox="1"/>
          <p:nvPr/>
        </p:nvSpPr>
        <p:spPr>
          <a:xfrm>
            <a:off x="1843841" y="4028270"/>
            <a:ext cx="6314924" cy="461665"/>
          </a:xfrm>
          <a:prstGeom prst="rect">
            <a:avLst/>
          </a:prstGeom>
          <a:noFill/>
        </p:spPr>
        <p:txBody>
          <a:bodyPr wrap="square" rtlCol="0">
            <a:spAutoFit/>
          </a:bodyPr>
          <a:lstStyle/>
          <a:p>
            <a:r>
              <a:rPr lang="en-US" sz="2400" dirty="0" smtClean="0">
                <a:solidFill>
                  <a:srgbClr val="0000FF"/>
                </a:solidFill>
                <a:latin typeface="Courier New"/>
                <a:cs typeface="Courier New"/>
              </a:rPr>
              <a:t>12345679 * 63</a:t>
            </a:r>
            <a:endParaRPr lang="en-US" sz="2400" dirty="0">
              <a:solidFill>
                <a:srgbClr val="0000FF"/>
              </a:solidFill>
              <a:latin typeface="Courier New"/>
              <a:cs typeface="Courier New"/>
            </a:endParaRPr>
          </a:p>
        </p:txBody>
      </p:sp>
      <p:sp>
        <p:nvSpPr>
          <p:cNvPr id="16" name="TextBox 15"/>
          <p:cNvSpPr txBox="1"/>
          <p:nvPr/>
        </p:nvSpPr>
        <p:spPr>
          <a:xfrm>
            <a:off x="1290035" y="4382917"/>
            <a:ext cx="6858000" cy="461665"/>
          </a:xfrm>
          <a:prstGeom prst="rect">
            <a:avLst/>
          </a:prstGeom>
          <a:noFill/>
        </p:spPr>
        <p:txBody>
          <a:bodyPr wrap="square" rtlCol="0">
            <a:spAutoFit/>
          </a:bodyPr>
          <a:lstStyle/>
          <a:p>
            <a:r>
              <a:rPr lang="en-US" sz="2400" dirty="0" smtClean="0">
                <a:latin typeface="Courier New"/>
                <a:cs typeface="Courier New"/>
              </a:rPr>
              <a:t>777777777</a:t>
            </a:r>
            <a:endParaRPr lang="en-US" sz="2400" dirty="0">
              <a:latin typeface="Courier New"/>
              <a:cs typeface="Courier New"/>
            </a:endParaRPr>
          </a:p>
        </p:txBody>
      </p:sp>
      <p:sp>
        <p:nvSpPr>
          <p:cNvPr id="17" name="TextBox 16"/>
          <p:cNvSpPr txBox="1"/>
          <p:nvPr/>
        </p:nvSpPr>
        <p:spPr>
          <a:xfrm>
            <a:off x="1290035" y="4737564"/>
            <a:ext cx="611501" cy="461665"/>
          </a:xfrm>
          <a:prstGeom prst="rect">
            <a:avLst/>
          </a:prstGeom>
          <a:noFill/>
        </p:spPr>
        <p:txBody>
          <a:bodyPr wrap="square" rtlCol="0">
            <a:spAutoFit/>
          </a:bodyPr>
          <a:lstStyle/>
          <a:p>
            <a:r>
              <a:rPr lang="en-US" sz="2400" dirty="0" smtClean="0">
                <a:latin typeface="Courier New"/>
                <a:cs typeface="Courier New"/>
              </a:rPr>
              <a:t>-&gt; </a:t>
            </a:r>
            <a:endParaRPr lang="en-US" sz="2400" dirty="0">
              <a:latin typeface="Courier New"/>
              <a:cs typeface="Courier New"/>
            </a:endParaRPr>
          </a:p>
        </p:txBody>
      </p:sp>
      <p:sp>
        <p:nvSpPr>
          <p:cNvPr id="18" name="TextBox 17"/>
          <p:cNvSpPr txBox="1"/>
          <p:nvPr/>
        </p:nvSpPr>
        <p:spPr>
          <a:xfrm>
            <a:off x="1843841" y="4737564"/>
            <a:ext cx="6314924" cy="461665"/>
          </a:xfrm>
          <a:prstGeom prst="rect">
            <a:avLst/>
          </a:prstGeom>
          <a:noFill/>
        </p:spPr>
        <p:txBody>
          <a:bodyPr wrap="square" rtlCol="0">
            <a:spAutoFit/>
          </a:bodyPr>
          <a:lstStyle/>
          <a:p>
            <a:r>
              <a:rPr lang="en-US" sz="2400" dirty="0" smtClean="0">
                <a:solidFill>
                  <a:srgbClr val="0000FF"/>
                </a:solidFill>
                <a:latin typeface="Courier New"/>
                <a:cs typeface="Courier New"/>
              </a:rPr>
              <a:t>9 </a:t>
            </a:r>
            <a:r>
              <a:rPr lang="en-US" sz="2400" smtClean="0">
                <a:solidFill>
                  <a:srgbClr val="0000FF"/>
                </a:solidFill>
                <a:latin typeface="Courier New"/>
                <a:cs typeface="Courier New"/>
              </a:rPr>
              <a:t>* </a:t>
            </a:r>
            <a:r>
              <a:rPr lang="en-US" sz="2400" smtClean="0">
                <a:solidFill>
                  <a:srgbClr val="0000FF"/>
                </a:solidFill>
                <a:latin typeface="Courier New"/>
                <a:cs typeface="Courier New"/>
              </a:rPr>
              <a:t>9 * 9 </a:t>
            </a:r>
            <a:r>
              <a:rPr lang="en-US" sz="2400" dirty="0" smtClean="0">
                <a:solidFill>
                  <a:srgbClr val="0000FF"/>
                </a:solidFill>
                <a:latin typeface="Courier New"/>
                <a:cs typeface="Courier New"/>
              </a:rPr>
              <a:t>+ 10 </a:t>
            </a:r>
            <a:r>
              <a:rPr lang="en-US" sz="2400" smtClean="0">
                <a:solidFill>
                  <a:srgbClr val="0000FF"/>
                </a:solidFill>
                <a:latin typeface="Courier New"/>
                <a:cs typeface="Courier New"/>
              </a:rPr>
              <a:t>* </a:t>
            </a:r>
            <a:r>
              <a:rPr lang="en-US" sz="2400" smtClean="0">
                <a:solidFill>
                  <a:srgbClr val="0000FF"/>
                </a:solidFill>
                <a:latin typeface="Courier New"/>
                <a:cs typeface="Courier New"/>
              </a:rPr>
              <a:t>10 * 10 </a:t>
            </a:r>
            <a:endParaRPr lang="en-US" sz="2400" dirty="0">
              <a:solidFill>
                <a:srgbClr val="0000FF"/>
              </a:solidFill>
              <a:latin typeface="Courier New"/>
              <a:cs typeface="Courier New"/>
            </a:endParaRPr>
          </a:p>
        </p:txBody>
      </p:sp>
      <p:sp>
        <p:nvSpPr>
          <p:cNvPr id="19" name="TextBox 18"/>
          <p:cNvSpPr txBox="1"/>
          <p:nvPr/>
        </p:nvSpPr>
        <p:spPr>
          <a:xfrm>
            <a:off x="1290035" y="5092211"/>
            <a:ext cx="6858000" cy="461665"/>
          </a:xfrm>
          <a:prstGeom prst="rect">
            <a:avLst/>
          </a:prstGeom>
          <a:noFill/>
        </p:spPr>
        <p:txBody>
          <a:bodyPr wrap="square" rtlCol="0">
            <a:spAutoFit/>
          </a:bodyPr>
          <a:lstStyle/>
          <a:p>
            <a:r>
              <a:rPr lang="en-US" sz="2400" dirty="0" smtClean="0">
                <a:latin typeface="Courier New"/>
                <a:cs typeface="Courier New"/>
              </a:rPr>
              <a:t>1729</a:t>
            </a:r>
            <a:endParaRPr lang="en-US" sz="2400" dirty="0">
              <a:latin typeface="Courier New"/>
              <a:cs typeface="Courier New"/>
            </a:endParaRPr>
          </a:p>
        </p:txBody>
      </p:sp>
      <p:sp>
        <p:nvSpPr>
          <p:cNvPr id="20" name="TextBox 19"/>
          <p:cNvSpPr txBox="1"/>
          <p:nvPr/>
        </p:nvSpPr>
        <p:spPr>
          <a:xfrm>
            <a:off x="1290035" y="5446855"/>
            <a:ext cx="611501" cy="461665"/>
          </a:xfrm>
          <a:prstGeom prst="rect">
            <a:avLst/>
          </a:prstGeom>
          <a:noFill/>
        </p:spPr>
        <p:txBody>
          <a:bodyPr wrap="square" rtlCol="0">
            <a:spAutoFit/>
          </a:bodyPr>
          <a:lstStyle/>
          <a:p>
            <a:r>
              <a:rPr lang="en-US" sz="2400" dirty="0" smtClean="0">
                <a:latin typeface="Courier New"/>
                <a:cs typeface="Courier New"/>
              </a:rPr>
              <a:t>-&gt; </a:t>
            </a:r>
            <a:endParaRPr lang="en-US" sz="2400"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0"/>
                                  </p:iterate>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1001"/>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1001"/>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type="lt">
                                    <p:tmAbs val="500"/>
                                  </p:iterate>
                                  <p:childTnLst>
                                    <p:set>
                                      <p:cBhvr>
                                        <p:cTn id="16" dur="1" fill="hold">
                                          <p:stCondLst>
                                            <p:cond delay="0"/>
                                          </p:stCondLst>
                                        </p:cTn>
                                        <p:tgtEl>
                                          <p:spTgt spid="12"/>
                                        </p:tgtEl>
                                        <p:attrNameLst>
                                          <p:attrName>style.visibility</p:attrName>
                                        </p:attrNameLst>
                                      </p:cBhvr>
                                      <p:to>
                                        <p:strVal val="visible"/>
                                      </p:to>
                                    </p:set>
                                  </p:childTnLst>
                                </p:cTn>
                              </p:par>
                            </p:childTnLst>
                          </p:cTn>
                        </p:par>
                        <p:par>
                          <p:cTn id="17" fill="hold">
                            <p:stCondLst>
                              <p:cond delay="3001"/>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3001"/>
                            </p:stCondLst>
                            <p:childTnLst>
                              <p:par>
                                <p:cTn id="21" presetID="1"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0"/>
                                  </p:iterate>
                                  <p:childTnLst>
                                    <p:set>
                                      <p:cBhvr>
                                        <p:cTn id="26" dur="1" fill="hold">
                                          <p:stCondLst>
                                            <p:cond delay="0"/>
                                          </p:stCondLst>
                                        </p:cTn>
                                        <p:tgtEl>
                                          <p:spTgt spid="15"/>
                                        </p:tgtEl>
                                        <p:attrNameLst>
                                          <p:attrName>style.visibility</p:attrName>
                                        </p:attrNameLst>
                                      </p:cBhvr>
                                      <p:to>
                                        <p:strVal val="visible"/>
                                      </p:to>
                                    </p:set>
                                  </p:childTnLst>
                                </p:cTn>
                              </p:par>
                            </p:childTnLst>
                          </p:cTn>
                        </p:par>
                        <p:par>
                          <p:cTn id="27" fill="hold">
                            <p:stCondLst>
                              <p:cond delay="5001"/>
                            </p:stCondLst>
                            <p:childTnLst>
                              <p:par>
                                <p:cTn id="28" presetID="1"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5001"/>
                            </p:stCondLst>
                            <p:childTnLst>
                              <p:par>
                                <p:cTn id="31" presetID="1"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type="lt">
                                    <p:tmAbs val="500"/>
                                  </p:iterate>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6501"/>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par>
                          <p:cTn id="40" fill="hold">
                            <p:stCondLst>
                              <p:cond delay="6501"/>
                            </p:stCondLst>
                            <p:childTnLst>
                              <p:par>
                                <p:cTn id="41" presetID="1"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0" grpId="0"/>
      <p:bldP spid="11" grpId="0"/>
      <p:bldP spid="12" grpId="0"/>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Variables</a:t>
            </a:r>
            <a:endParaRPr lang="en-US" dirty="0">
              <a:solidFill>
                <a:schemeClr val="tx1"/>
              </a:solidFill>
            </a:endParaRPr>
          </a:p>
        </p:txBody>
      </p:sp>
      <p:sp>
        <p:nvSpPr>
          <p:cNvPr id="28675"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simplest terms that appear in expressions </a:t>
            </a:r>
            <a:r>
              <a:rPr lang="en-US" sz="2400" b="0" dirty="0" smtClean="0">
                <a:solidFill>
                  <a:srgbClr val="000000"/>
                </a:solidFill>
              </a:rPr>
              <a:t>are constant literals and variables.  A </a:t>
            </a:r>
            <a:r>
              <a:rPr lang="en-US" sz="2400" i="1" dirty="0">
                <a:solidFill>
                  <a:srgbClr val="000000"/>
                </a:solidFill>
              </a:rPr>
              <a:t>variable</a:t>
            </a:r>
            <a:r>
              <a:rPr lang="en-US" sz="2400" b="0" dirty="0">
                <a:solidFill>
                  <a:srgbClr val="000000"/>
                </a:solidFill>
              </a:rPr>
              <a:t> is a placeholder for a value that can be updated as the program runs</a:t>
            </a:r>
            <a:r>
              <a:rPr lang="en-US" sz="2400" b="0" dirty="0" smtClean="0">
                <a:solidFill>
                  <a:srgbClr val="000000"/>
                </a:solidFill>
              </a:rPr>
              <a:t>.</a:t>
            </a:r>
          </a:p>
          <a:p>
            <a:pPr marL="342900" indent="-342900" algn="just">
              <a:lnSpc>
                <a:spcPct val="90000"/>
              </a:lnSpc>
              <a:spcAft>
                <a:spcPct val="50000"/>
              </a:spcAft>
              <a:buFontTx/>
              <a:buChar char="•"/>
            </a:pPr>
            <a:r>
              <a:rPr lang="en-US" sz="2400" b="0" dirty="0" smtClean="0">
                <a:solidFill>
                  <a:srgbClr val="000000"/>
                </a:solidFill>
              </a:rPr>
              <a:t>A variable in JavaScript is most easily envisioned as a box capable of storing a value</a:t>
            </a:r>
          </a:p>
          <a:p>
            <a:pPr marL="342900" indent="-342900" algn="just">
              <a:lnSpc>
                <a:spcPct val="90000"/>
              </a:lnSpc>
              <a:spcAft>
                <a:spcPct val="50000"/>
              </a:spcAft>
            </a:pPr>
            <a:endParaRPr lang="en-US" sz="1200" b="0" dirty="0">
              <a:solidFill>
                <a:srgbClr val="000000"/>
              </a:solidFill>
            </a:endParaRPr>
          </a:p>
        </p:txBody>
      </p:sp>
      <p:sp>
        <p:nvSpPr>
          <p:cNvPr id="497672" name="Rectangle 8"/>
          <p:cNvSpPr>
            <a:spLocks noChangeArrowheads="1"/>
          </p:cNvSpPr>
          <p:nvPr/>
        </p:nvSpPr>
        <p:spPr bwMode="auto">
          <a:xfrm>
            <a:off x="482600" y="4214302"/>
            <a:ext cx="8128000" cy="21336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ts val="400"/>
              </a:spcAft>
              <a:buFontTx/>
              <a:buChar char="•"/>
            </a:pPr>
            <a:r>
              <a:rPr lang="en-US" sz="2400" b="0" dirty="0">
                <a:solidFill>
                  <a:srgbClr val="000000"/>
                </a:solidFill>
              </a:rPr>
              <a:t>Each variable has the following attributes:</a:t>
            </a:r>
          </a:p>
          <a:p>
            <a:pPr marL="742950" lvl="1" indent="-285750" algn="just">
              <a:lnSpc>
                <a:spcPct val="90000"/>
              </a:lnSpc>
              <a:spcAft>
                <a:spcPts val="400"/>
              </a:spcAft>
              <a:buFontTx/>
              <a:buChar char="–"/>
            </a:pPr>
            <a:r>
              <a:rPr lang="en-US" sz="2000" b="0" dirty="0">
                <a:solidFill>
                  <a:srgbClr val="000000"/>
                </a:solidFill>
                <a:ea typeface="ＭＳ Ｐゴシック" pitchFamily="1" charset="-128"/>
                <a:cs typeface="ＭＳ Ｐゴシック" pitchFamily="1" charset="-128"/>
              </a:rPr>
              <a:t>A </a:t>
            </a:r>
            <a:r>
              <a:rPr lang="en-US" sz="2000" i="1" dirty="0">
                <a:solidFill>
                  <a:srgbClr val="000000"/>
                </a:solidFill>
                <a:ea typeface="ＭＳ Ｐゴシック" pitchFamily="1" charset="-128"/>
                <a:cs typeface="ＭＳ Ｐゴシック" pitchFamily="1" charset="-128"/>
              </a:rPr>
              <a:t>name</a:t>
            </a:r>
            <a:r>
              <a:rPr lang="en-US" sz="2000" b="0" i="1" dirty="0">
                <a:solidFill>
                  <a:srgbClr val="000000"/>
                </a:solidFill>
                <a:ea typeface="ＭＳ Ｐゴシック" pitchFamily="1" charset="-128"/>
                <a:cs typeface="ＭＳ Ｐゴシック" pitchFamily="1" charset="-128"/>
              </a:rPr>
              <a:t>,</a:t>
            </a:r>
            <a:r>
              <a:rPr lang="en-US" sz="2000" b="0" dirty="0">
                <a:solidFill>
                  <a:srgbClr val="000000"/>
                </a:solidFill>
                <a:ea typeface="ＭＳ Ｐゴシック" pitchFamily="1" charset="-128"/>
                <a:cs typeface="ＭＳ Ｐゴシック" pitchFamily="1" charset="-128"/>
              </a:rPr>
              <a:t> which enables you to</a:t>
            </a:r>
            <a:r>
              <a:rPr lang="en-US" sz="2000" b="0" dirty="0" smtClean="0">
                <a:solidFill>
                  <a:srgbClr val="000000"/>
                </a:solidFill>
                <a:ea typeface="ＭＳ Ｐゴシック" pitchFamily="1" charset="-128"/>
                <a:cs typeface="ＭＳ Ｐゴシック" pitchFamily="1" charset="-128"/>
              </a:rPr>
              <a:t> tell the variables apart.</a:t>
            </a:r>
          </a:p>
          <a:p>
            <a:pPr marL="742950" lvl="1" indent="-285750" algn="just">
              <a:lnSpc>
                <a:spcPct val="90000"/>
              </a:lnSpc>
              <a:spcAft>
                <a:spcPts val="1200"/>
              </a:spcAft>
              <a:buFontTx/>
              <a:buChar char="–"/>
            </a:pPr>
            <a:r>
              <a:rPr lang="en-US" sz="2000" b="0" dirty="0" smtClean="0">
                <a:solidFill>
                  <a:srgbClr val="000000"/>
                </a:solidFill>
                <a:ea typeface="ＭＳ Ｐゴシック" pitchFamily="1" charset="-128"/>
                <a:cs typeface="ＭＳ Ｐゴシック" pitchFamily="1" charset="-128"/>
              </a:rPr>
              <a:t>A </a:t>
            </a:r>
            <a:r>
              <a:rPr lang="en-US" sz="2000" i="1" dirty="0">
                <a:solidFill>
                  <a:srgbClr val="000000"/>
                </a:solidFill>
                <a:ea typeface="ＭＳ Ｐゴシック" pitchFamily="1" charset="-128"/>
                <a:cs typeface="ＭＳ Ｐゴシック" pitchFamily="1" charset="-128"/>
              </a:rPr>
              <a:t>value</a:t>
            </a:r>
            <a:r>
              <a:rPr lang="en-US" sz="2000" b="0" i="1" dirty="0">
                <a:solidFill>
                  <a:srgbClr val="000000"/>
                </a:solidFill>
                <a:ea typeface="ＭＳ Ｐゴシック" pitchFamily="1" charset="-128"/>
                <a:cs typeface="ＭＳ Ｐゴシック" pitchFamily="1" charset="-128"/>
              </a:rPr>
              <a:t>,</a:t>
            </a:r>
            <a:r>
              <a:rPr lang="en-US" sz="2000" b="0" dirty="0">
                <a:solidFill>
                  <a:srgbClr val="000000"/>
                </a:solidFill>
                <a:ea typeface="ＭＳ Ｐゴシック" pitchFamily="1" charset="-128"/>
                <a:cs typeface="ＭＳ Ｐゴシック" pitchFamily="1" charset="-128"/>
              </a:rPr>
              <a:t> which represents the current contents of the variable</a:t>
            </a:r>
            <a:r>
              <a:rPr lang="en-US" sz="2000" b="0" dirty="0" smtClean="0">
                <a:solidFill>
                  <a:srgbClr val="000000"/>
                </a:solidFill>
                <a:ea typeface="ＭＳ Ｐゴシック" pitchFamily="1" charset="-128"/>
                <a:cs typeface="ＭＳ Ｐゴシック" pitchFamily="1" charset="-128"/>
              </a:rPr>
              <a:t>.</a:t>
            </a:r>
          </a:p>
          <a:p>
            <a:pPr marL="285750" indent="-285750" algn="just">
              <a:lnSpc>
                <a:spcPct val="90000"/>
              </a:lnSpc>
              <a:spcAft>
                <a:spcPct val="50000"/>
              </a:spcAft>
              <a:buFont typeface="Arial"/>
              <a:buChar char="•"/>
            </a:pPr>
            <a:r>
              <a:rPr lang="en-US" sz="2400" b="0" dirty="0" smtClean="0">
                <a:solidFill>
                  <a:srgbClr val="000000"/>
                </a:solidFill>
              </a:rPr>
              <a:t>The name of a variable is fixed; the value changes whenever you </a:t>
            </a:r>
            <a:r>
              <a:rPr lang="en-US" sz="2400" i="1" dirty="0" smtClean="0">
                <a:solidFill>
                  <a:srgbClr val="000000"/>
                </a:solidFill>
              </a:rPr>
              <a:t>assign</a:t>
            </a:r>
            <a:r>
              <a:rPr lang="en-US" sz="2400" b="0" dirty="0" smtClean="0">
                <a:solidFill>
                  <a:srgbClr val="000000"/>
                </a:solidFill>
              </a:rPr>
              <a:t> a new value to the variable.</a:t>
            </a:r>
          </a:p>
        </p:txBody>
      </p:sp>
      <p:grpSp>
        <p:nvGrpSpPr>
          <p:cNvPr id="15" name="Group 14"/>
          <p:cNvGrpSpPr/>
          <p:nvPr/>
        </p:nvGrpSpPr>
        <p:grpSpPr>
          <a:xfrm>
            <a:off x="3722688" y="3081338"/>
            <a:ext cx="1649412" cy="957262"/>
            <a:chOff x="3722688" y="3386138"/>
            <a:chExt cx="1649412" cy="957262"/>
          </a:xfrm>
        </p:grpSpPr>
        <p:sp>
          <p:nvSpPr>
            <p:cNvPr id="497673" name="Rectangle 9"/>
            <p:cNvSpPr>
              <a:spLocks noChangeArrowheads="1"/>
            </p:cNvSpPr>
            <p:nvPr/>
          </p:nvSpPr>
          <p:spPr bwMode="auto">
            <a:xfrm>
              <a:off x="3771900" y="3733800"/>
              <a:ext cx="16002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97674" name="Rectangle 10"/>
            <p:cNvSpPr>
              <a:spLocks noChangeArrowheads="1"/>
            </p:cNvSpPr>
            <p:nvPr/>
          </p:nvSpPr>
          <p:spPr bwMode="auto">
            <a:xfrm>
              <a:off x="3722688" y="3386138"/>
              <a:ext cx="1108146" cy="400110"/>
            </a:xfrm>
            <a:prstGeom prst="rect">
              <a:avLst/>
            </a:prstGeom>
            <a:noFill/>
            <a:ln w="9525">
              <a:noFill/>
              <a:miter lim="800000"/>
              <a:headEnd/>
              <a:tailEnd/>
            </a:ln>
          </p:spPr>
          <p:txBody>
            <a:bodyPr wrap="none">
              <a:prstTxWarp prst="textNoShape">
                <a:avLst/>
              </a:prstTxWarp>
              <a:spAutoFit/>
            </a:bodyPr>
            <a:lstStyle/>
            <a:p>
              <a:r>
                <a:rPr lang="en-US" sz="2000" dirty="0" smtClean="0">
                  <a:solidFill>
                    <a:srgbClr val="000000"/>
                  </a:solidFill>
                  <a:latin typeface="Courier New" pitchFamily="1" charset="0"/>
                </a:rPr>
                <a:t>answer</a:t>
              </a:r>
              <a:endParaRPr lang="en-US" sz="2400" b="0" dirty="0">
                <a:solidFill>
                  <a:srgbClr val="000000"/>
                </a:solidFill>
              </a:endParaRPr>
            </a:p>
          </p:txBody>
        </p:sp>
        <p:sp>
          <p:nvSpPr>
            <p:cNvPr id="497676" name="Rectangle 12"/>
            <p:cNvSpPr>
              <a:spLocks noChangeArrowheads="1"/>
            </p:cNvSpPr>
            <p:nvPr/>
          </p:nvSpPr>
          <p:spPr bwMode="auto">
            <a:xfrm>
              <a:off x="3875088" y="3786415"/>
              <a:ext cx="1398587" cy="457200"/>
            </a:xfrm>
            <a:prstGeom prst="rect">
              <a:avLst/>
            </a:prstGeom>
            <a:noFill/>
            <a:ln w="9525">
              <a:noFill/>
              <a:miter lim="800000"/>
              <a:headEnd/>
              <a:tailEnd/>
            </a:ln>
          </p:spPr>
          <p:txBody>
            <a:bodyPr>
              <a:prstTxWarp prst="textNoShape">
                <a:avLst/>
              </a:prstTxWarp>
              <a:spAutoFit/>
            </a:bodyPr>
            <a:lstStyle/>
            <a:p>
              <a:pPr algn="ctr"/>
              <a:r>
                <a:rPr lang="en-US" sz="2400" b="0" dirty="0">
                  <a:solidFill>
                    <a:srgbClr val="000000"/>
                  </a:solidFill>
                </a:rPr>
                <a:t>42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97672">
                                            <p:txEl>
                                              <p:pRg st="0" end="0"/>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49767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767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76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P spid="497672" grpId="0" build="p" bldLvl="2"/>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Variable Declarations</a:t>
            </a:r>
            <a:endParaRPr lang="en-US">
              <a:solidFill>
                <a:schemeClr val="tx1"/>
              </a:solidFill>
            </a:endParaRPr>
          </a:p>
        </p:txBody>
      </p:sp>
      <p:sp>
        <p:nvSpPr>
          <p:cNvPr id="3072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In</a:t>
            </a:r>
            <a:r>
              <a:rPr lang="en-US" sz="2400" b="0" dirty="0" smtClean="0">
                <a:solidFill>
                  <a:srgbClr val="000000"/>
                </a:solidFill>
              </a:rPr>
              <a:t> JavaScript, </a:t>
            </a:r>
            <a:r>
              <a:rPr lang="en-US" sz="2400" b="0" dirty="0">
                <a:solidFill>
                  <a:srgbClr val="000000"/>
                </a:solidFill>
              </a:rPr>
              <a:t>you must </a:t>
            </a:r>
            <a:r>
              <a:rPr lang="en-US" sz="2400" i="1" dirty="0">
                <a:solidFill>
                  <a:srgbClr val="000000"/>
                </a:solidFill>
              </a:rPr>
              <a:t>declare</a:t>
            </a:r>
            <a:r>
              <a:rPr lang="en-US" sz="2400" b="0" dirty="0">
                <a:solidFill>
                  <a:srgbClr val="000000"/>
                </a:solidFill>
              </a:rPr>
              <a:t> a variable before you can use it.  The declaration establishes the name</a:t>
            </a:r>
            <a:r>
              <a:rPr lang="en-US" sz="2400" b="0" dirty="0" smtClean="0">
                <a:solidFill>
                  <a:srgbClr val="000000"/>
                </a:solidFill>
              </a:rPr>
              <a:t> of </a:t>
            </a:r>
            <a:r>
              <a:rPr lang="en-US" sz="2400" b="0" dirty="0">
                <a:solidFill>
                  <a:srgbClr val="000000"/>
                </a:solidFill>
              </a:rPr>
              <a:t>the variable and, in most cases, specifies the initial value as well.</a:t>
            </a:r>
            <a:endParaRPr lang="en-US" sz="1200" b="0" dirty="0">
              <a:solidFill>
                <a:srgbClr val="000000"/>
              </a:solidFill>
            </a:endParaRPr>
          </a:p>
        </p:txBody>
      </p:sp>
      <p:grpSp>
        <p:nvGrpSpPr>
          <p:cNvPr id="2" name="Group 4"/>
          <p:cNvGrpSpPr>
            <a:grpSpLocks/>
          </p:cNvGrpSpPr>
          <p:nvPr/>
        </p:nvGrpSpPr>
        <p:grpSpPr bwMode="auto">
          <a:xfrm>
            <a:off x="481013" y="2273300"/>
            <a:ext cx="8129587" cy="2544765"/>
            <a:chOff x="303" y="1432"/>
            <a:chExt cx="5121" cy="1603"/>
          </a:xfrm>
        </p:grpSpPr>
        <p:sp>
          <p:nvSpPr>
            <p:cNvPr id="30726" name="Rectangle 5"/>
            <p:cNvSpPr>
              <a:spLocks noChangeArrowheads="1"/>
            </p:cNvSpPr>
            <p:nvPr/>
          </p:nvSpPr>
          <p:spPr bwMode="auto">
            <a:xfrm>
              <a:off x="896" y="1787"/>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0727" name="Text Box 6"/>
            <p:cNvSpPr txBox="1">
              <a:spLocks noChangeArrowheads="1"/>
            </p:cNvSpPr>
            <p:nvPr/>
          </p:nvSpPr>
          <p:spPr bwMode="auto">
            <a:xfrm>
              <a:off x="1008" y="1860"/>
              <a:ext cx="3936" cy="269"/>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smtClean="0">
                  <a:solidFill>
                    <a:srgbClr val="000000"/>
                  </a:solidFill>
                  <a:latin typeface="Courier New" pitchFamily="1" charset="0"/>
                </a:rPr>
                <a:t>var</a:t>
              </a:r>
              <a:r>
                <a:rPr lang="en-US" sz="2000" dirty="0" smtClean="0">
                  <a:solidFill>
                    <a:srgbClr val="000000"/>
                  </a:solidFill>
                  <a:latin typeface="Courier New" pitchFamily="1" charset="0"/>
                </a:rPr>
                <a:t> </a:t>
              </a:r>
              <a:r>
                <a:rPr lang="en-US" sz="2200" b="0" i="1" dirty="0" smtClean="0">
                  <a:solidFill>
                    <a:srgbClr val="000000"/>
                  </a:solidFill>
                </a:rPr>
                <a:t>name</a:t>
              </a:r>
              <a:r>
                <a:rPr lang="en-US" sz="2000" dirty="0" smtClean="0">
                  <a:solidFill>
                    <a:srgbClr val="000000"/>
                  </a:solidFill>
                  <a:latin typeface="Courier New" pitchFamily="1" charset="0"/>
                </a:rPr>
                <a:t> </a:t>
              </a:r>
              <a:r>
                <a:rPr lang="en-US" sz="2000" dirty="0">
                  <a:solidFill>
                    <a:srgbClr val="000000"/>
                  </a:solidFill>
                  <a:latin typeface="Courier New" pitchFamily="1" charset="0"/>
                </a:rPr>
                <a:t>= </a:t>
              </a:r>
              <a:r>
                <a:rPr lang="en-US" sz="2200" b="0" i="1" dirty="0">
                  <a:solidFill>
                    <a:srgbClr val="000000"/>
                  </a:solidFill>
                </a:rPr>
                <a:t>value</a:t>
              </a: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0728" name="Rectangle 7"/>
            <p:cNvSpPr>
              <a:spLocks noChangeArrowheads="1"/>
            </p:cNvSpPr>
            <p:nvPr/>
          </p:nvSpPr>
          <p:spPr bwMode="auto">
            <a:xfrm>
              <a:off x="304" y="1432"/>
              <a:ext cx="5120" cy="271"/>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most common form of a variable declaration is</a:t>
              </a:r>
              <a:endParaRPr lang="en-US" sz="1200" b="0" dirty="0">
                <a:solidFill>
                  <a:srgbClr val="000000"/>
                </a:solidFill>
              </a:endParaRPr>
            </a:p>
          </p:txBody>
        </p:sp>
        <p:sp>
          <p:nvSpPr>
            <p:cNvPr id="30729" name="Rectangle 8"/>
            <p:cNvSpPr>
              <a:spLocks noChangeArrowheads="1"/>
            </p:cNvSpPr>
            <p:nvPr/>
          </p:nvSpPr>
          <p:spPr bwMode="auto">
            <a:xfrm>
              <a:off x="303" y="2347"/>
              <a:ext cx="5121" cy="688"/>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solidFill>
                    <a:srgbClr val="000000"/>
                  </a:solidFill>
                </a:rPr>
                <a:t>where </a:t>
              </a:r>
              <a:r>
                <a:rPr lang="en-US" sz="2400" b="0" i="1" dirty="0" smtClean="0">
                  <a:solidFill>
                    <a:srgbClr val="000000"/>
                  </a:solidFill>
                </a:rPr>
                <a:t>name</a:t>
              </a:r>
              <a:r>
                <a:rPr lang="en-US" sz="2400" b="0" dirty="0" smtClean="0">
                  <a:solidFill>
                    <a:srgbClr val="000000"/>
                  </a:solidFill>
                </a:rPr>
                <a:t> </a:t>
              </a:r>
              <a:r>
                <a:rPr lang="en-US" sz="2400" b="0" dirty="0">
                  <a:solidFill>
                    <a:srgbClr val="000000"/>
                  </a:solidFill>
                </a:rPr>
                <a:t>is an identifier that indicates the name of the variable, and </a:t>
              </a:r>
              <a:r>
                <a:rPr lang="en-US" sz="2400" b="0" i="1" dirty="0">
                  <a:solidFill>
                    <a:srgbClr val="000000"/>
                  </a:solidFill>
                </a:rPr>
                <a:t>value</a:t>
              </a:r>
              <a:r>
                <a:rPr lang="en-US" sz="2400" b="0" dirty="0">
                  <a:solidFill>
                    <a:srgbClr val="000000"/>
                  </a:solidFill>
                </a:rPr>
                <a:t> is an expression specifying the initial value.</a:t>
              </a:r>
              <a:endParaRPr lang="en-US" sz="1200" b="0" dirty="0">
                <a:solidFill>
                  <a:srgbClr val="000000"/>
                </a:solidFill>
              </a:endParaRPr>
            </a:p>
          </p:txBody>
        </p:sp>
      </p:grpSp>
      <p:sp>
        <p:nvSpPr>
          <p:cNvPr id="499721" name="Rectangle 9"/>
          <p:cNvSpPr>
            <a:spLocks noChangeArrowheads="1"/>
          </p:cNvSpPr>
          <p:nvPr/>
        </p:nvSpPr>
        <p:spPr bwMode="auto">
          <a:xfrm>
            <a:off x="482600" y="4831357"/>
            <a:ext cx="8128000" cy="12700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Most declarations appear as statements in the body of a</a:t>
            </a:r>
            <a:r>
              <a:rPr lang="en-US" sz="2400" b="0" dirty="0" smtClean="0">
                <a:solidFill>
                  <a:srgbClr val="000000"/>
                </a:solidFill>
              </a:rPr>
              <a:t> function </a:t>
            </a:r>
            <a:r>
              <a:rPr lang="en-US" sz="2400" b="0" dirty="0">
                <a:solidFill>
                  <a:srgbClr val="000000"/>
                </a:solidFill>
              </a:rPr>
              <a:t>definition.  Variables declared in this way are called </a:t>
            </a:r>
            <a:r>
              <a:rPr lang="en-US" sz="2400" i="1" dirty="0">
                <a:solidFill>
                  <a:srgbClr val="000000"/>
                </a:solidFill>
              </a:rPr>
              <a:t>local variables</a:t>
            </a:r>
            <a:r>
              <a:rPr lang="en-US" sz="2400" b="0" dirty="0">
                <a:solidFill>
                  <a:srgbClr val="000000"/>
                </a:solidFill>
              </a:rPr>
              <a:t> and are accessible only inside that</a:t>
            </a:r>
            <a:r>
              <a:rPr lang="en-US" sz="2400" b="0" dirty="0" smtClean="0">
                <a:solidFill>
                  <a:srgbClr val="000000"/>
                </a:solidFill>
              </a:rPr>
              <a:t> function.</a:t>
            </a:r>
            <a:endParaRPr lang="en-US" sz="2400" b="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21"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Constant Declarations</a:t>
            </a:r>
            <a:endParaRPr lang="en-US" dirty="0">
              <a:solidFill>
                <a:schemeClr val="tx1"/>
              </a:solidFill>
            </a:endParaRPr>
          </a:p>
        </p:txBody>
      </p:sp>
      <p:sp>
        <p:nvSpPr>
          <p:cNvPr id="3072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It is often useful to give names to values that you don’t intend to change while the program runs.  Such values are called </a:t>
            </a:r>
            <a:r>
              <a:rPr lang="en-US" sz="2400" i="1" dirty="0" smtClean="0">
                <a:solidFill>
                  <a:srgbClr val="000000"/>
                </a:solidFill>
              </a:rPr>
              <a:t>constants</a:t>
            </a:r>
            <a:r>
              <a:rPr lang="en-US" sz="2400" b="0" i="1" dirty="0" smtClean="0">
                <a:solidFill>
                  <a:srgbClr val="000000"/>
                </a:solidFill>
              </a:rPr>
              <a:t>.</a:t>
            </a:r>
            <a:endParaRPr lang="en-US" sz="1200" b="0" i="1" dirty="0">
              <a:solidFill>
                <a:srgbClr val="000000"/>
              </a:solidFill>
            </a:endParaRPr>
          </a:p>
        </p:txBody>
      </p:sp>
      <p:grpSp>
        <p:nvGrpSpPr>
          <p:cNvPr id="2" name="Group 4"/>
          <p:cNvGrpSpPr>
            <a:grpSpLocks/>
          </p:cNvGrpSpPr>
          <p:nvPr/>
        </p:nvGrpSpPr>
        <p:grpSpPr bwMode="auto">
          <a:xfrm>
            <a:off x="481013" y="2298700"/>
            <a:ext cx="8129587" cy="2544765"/>
            <a:chOff x="303" y="1432"/>
            <a:chExt cx="5121" cy="1603"/>
          </a:xfrm>
        </p:grpSpPr>
        <p:sp>
          <p:nvSpPr>
            <p:cNvPr id="30726" name="Rectangle 5"/>
            <p:cNvSpPr>
              <a:spLocks noChangeArrowheads="1"/>
            </p:cNvSpPr>
            <p:nvPr/>
          </p:nvSpPr>
          <p:spPr bwMode="auto">
            <a:xfrm>
              <a:off x="896" y="1787"/>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0727" name="Text Box 6"/>
            <p:cNvSpPr txBox="1">
              <a:spLocks noChangeArrowheads="1"/>
            </p:cNvSpPr>
            <p:nvPr/>
          </p:nvSpPr>
          <p:spPr bwMode="auto">
            <a:xfrm>
              <a:off x="1008" y="1868"/>
              <a:ext cx="3936" cy="269"/>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smtClean="0">
                  <a:solidFill>
                    <a:srgbClr val="000000"/>
                  </a:solidFill>
                  <a:latin typeface="Courier New" pitchFamily="1" charset="0"/>
                </a:rPr>
                <a:t>const </a:t>
              </a:r>
              <a:r>
                <a:rPr lang="en-US" sz="2200" b="0" i="1" dirty="0" smtClean="0">
                  <a:solidFill>
                    <a:srgbClr val="000000"/>
                  </a:solidFill>
                </a:rPr>
                <a:t>name</a:t>
              </a:r>
              <a:r>
                <a:rPr lang="en-US" sz="2000" dirty="0" smtClean="0">
                  <a:solidFill>
                    <a:srgbClr val="000000"/>
                  </a:solidFill>
                  <a:latin typeface="Courier New" pitchFamily="1" charset="0"/>
                </a:rPr>
                <a:t> </a:t>
              </a:r>
              <a:r>
                <a:rPr lang="en-US" sz="2000" dirty="0">
                  <a:solidFill>
                    <a:srgbClr val="000000"/>
                  </a:solidFill>
                  <a:latin typeface="Courier New" pitchFamily="1" charset="0"/>
                </a:rPr>
                <a:t>= </a:t>
              </a:r>
              <a:r>
                <a:rPr lang="en-US" sz="2200" b="0" i="1" dirty="0">
                  <a:solidFill>
                    <a:srgbClr val="000000"/>
                  </a:solidFill>
                </a:rPr>
                <a:t>value</a:t>
              </a: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0728" name="Rectangle 7"/>
            <p:cNvSpPr>
              <a:spLocks noChangeArrowheads="1"/>
            </p:cNvSpPr>
            <p:nvPr/>
          </p:nvSpPr>
          <p:spPr bwMode="auto">
            <a:xfrm>
              <a:off x="304" y="1432"/>
              <a:ext cx="5120" cy="271"/>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A constant declaration is similar to a variable declaration:</a:t>
              </a:r>
              <a:endParaRPr lang="en-US" sz="1200" b="0" dirty="0">
                <a:solidFill>
                  <a:srgbClr val="000000"/>
                </a:solidFill>
              </a:endParaRPr>
            </a:p>
          </p:txBody>
        </p:sp>
        <p:sp>
          <p:nvSpPr>
            <p:cNvPr id="30729" name="Rectangle 8"/>
            <p:cNvSpPr>
              <a:spLocks noChangeArrowheads="1"/>
            </p:cNvSpPr>
            <p:nvPr/>
          </p:nvSpPr>
          <p:spPr bwMode="auto">
            <a:xfrm>
              <a:off x="303" y="2347"/>
              <a:ext cx="5121" cy="688"/>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solidFill>
                    <a:srgbClr val="000000"/>
                  </a:solidFill>
                </a:rPr>
                <a:t>As before, </a:t>
              </a:r>
              <a:r>
                <a:rPr lang="en-US" sz="2400" b="0" i="1" dirty="0" smtClean="0">
                  <a:solidFill>
                    <a:srgbClr val="000000"/>
                  </a:solidFill>
                </a:rPr>
                <a:t>name</a:t>
              </a:r>
              <a:r>
                <a:rPr lang="en-US" sz="2400" b="0" dirty="0" smtClean="0">
                  <a:solidFill>
                    <a:srgbClr val="000000"/>
                  </a:solidFill>
                </a:rPr>
                <a:t> </a:t>
              </a:r>
              <a:r>
                <a:rPr lang="en-US" sz="2400" b="0" dirty="0">
                  <a:solidFill>
                    <a:srgbClr val="000000"/>
                  </a:solidFill>
                </a:rPr>
                <a:t>is an identifier that indicates the name of the</a:t>
              </a:r>
              <a:r>
                <a:rPr lang="en-US" sz="2400" b="0" dirty="0" smtClean="0">
                  <a:solidFill>
                    <a:srgbClr val="000000"/>
                  </a:solidFill>
                </a:rPr>
                <a:t> constant, </a:t>
              </a:r>
              <a:r>
                <a:rPr lang="en-US" sz="2400" b="0" dirty="0">
                  <a:solidFill>
                    <a:srgbClr val="000000"/>
                  </a:solidFill>
                </a:rPr>
                <a:t>and </a:t>
              </a:r>
              <a:r>
                <a:rPr lang="en-US" sz="2400" b="0" i="1" dirty="0">
                  <a:solidFill>
                    <a:srgbClr val="000000"/>
                  </a:solidFill>
                </a:rPr>
                <a:t>value</a:t>
              </a:r>
              <a:r>
                <a:rPr lang="en-US" sz="2400" b="0" dirty="0">
                  <a:solidFill>
                    <a:srgbClr val="000000"/>
                  </a:solidFill>
                </a:rPr>
                <a:t> is an expression specifying</a:t>
              </a:r>
              <a:r>
                <a:rPr lang="en-US" sz="2400" b="0" dirty="0" smtClean="0">
                  <a:solidFill>
                    <a:srgbClr val="000000"/>
                  </a:solidFill>
                </a:rPr>
                <a:t> its value</a:t>
              </a:r>
              <a:r>
                <a:rPr lang="en-US" sz="2400" b="0" dirty="0">
                  <a:solidFill>
                    <a:srgbClr val="000000"/>
                  </a:solidFill>
                </a:rPr>
                <a:t>.</a:t>
              </a:r>
              <a:endParaRPr lang="en-US" sz="1200" b="0" dirty="0">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Naming Conventions</a:t>
            </a:r>
            <a:endParaRPr lang="en-US" dirty="0">
              <a:solidFill>
                <a:schemeClr val="tx1"/>
              </a:solidFill>
            </a:endParaRPr>
          </a:p>
        </p:txBody>
      </p:sp>
      <p:sp>
        <p:nvSpPr>
          <p:cNvPr id="30723"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smtClean="0">
                <a:solidFill>
                  <a:srgbClr val="000000"/>
                </a:solidFill>
              </a:rPr>
              <a:t>In JavaScript, all names must conform to the syntactic rules for identifiers, which means that the first character must be a letter and the remaining characters must be letters, digits, or the underscore character.</a:t>
            </a:r>
          </a:p>
          <a:p>
            <a:pPr marL="342900" indent="-342900" algn="just">
              <a:lnSpc>
                <a:spcPct val="90000"/>
              </a:lnSpc>
              <a:spcAft>
                <a:spcPct val="50000"/>
              </a:spcAft>
              <a:buFontTx/>
              <a:buChar char="•"/>
            </a:pPr>
            <a:r>
              <a:rPr lang="en-US" sz="2400" b="0" dirty="0" smtClean="0">
                <a:solidFill>
                  <a:srgbClr val="000000"/>
                </a:solidFill>
              </a:rPr>
              <a:t>Beyond these rules that apply to all JavaScript names, there are several conventions that programmers use to make their identifier names easier to recognize:</a:t>
            </a:r>
          </a:p>
          <a:p>
            <a:pPr marL="800100" lvl="1" indent="-342900" algn="just">
              <a:lnSpc>
                <a:spcPct val="90000"/>
              </a:lnSpc>
              <a:spcAft>
                <a:spcPct val="50000"/>
              </a:spcAft>
              <a:buFont typeface="Lucida Grande"/>
              <a:buChar char="–"/>
            </a:pPr>
            <a:r>
              <a:rPr lang="en-US" sz="2200" b="0" dirty="0" smtClean="0">
                <a:solidFill>
                  <a:srgbClr val="000000"/>
                </a:solidFill>
              </a:rPr>
              <a:t>Variable names and function names begin with a lowercase letter.  If a name consists of more than one word, the first letter in each word is capitalized, as in </a:t>
            </a:r>
            <a:r>
              <a:rPr lang="en-US" sz="2000" dirty="0" err="1" smtClean="0">
                <a:solidFill>
                  <a:srgbClr val="000000"/>
                </a:solidFill>
                <a:latin typeface="Courier New"/>
                <a:cs typeface="Courier New"/>
              </a:rPr>
              <a:t>numberOfStudents</a:t>
            </a:r>
            <a:r>
              <a:rPr lang="en-US" sz="2200" b="0" dirty="0" smtClean="0">
                <a:solidFill>
                  <a:srgbClr val="000000"/>
                </a:solidFill>
              </a:rPr>
              <a:t>.  This convention is called </a:t>
            </a:r>
            <a:r>
              <a:rPr lang="en-US" sz="2200" i="1" dirty="0" smtClean="0">
                <a:solidFill>
                  <a:srgbClr val="000000"/>
                </a:solidFill>
              </a:rPr>
              <a:t>camel case</a:t>
            </a:r>
            <a:r>
              <a:rPr lang="en-US" sz="2200" b="0" i="1" dirty="0" smtClean="0">
                <a:solidFill>
                  <a:srgbClr val="000000"/>
                </a:solidFill>
              </a:rPr>
              <a:t>.</a:t>
            </a:r>
          </a:p>
          <a:p>
            <a:pPr marL="800100" lvl="1" indent="-342900" algn="just">
              <a:lnSpc>
                <a:spcPct val="90000"/>
              </a:lnSpc>
              <a:spcAft>
                <a:spcPct val="50000"/>
              </a:spcAft>
              <a:buFont typeface="Lucida Grande"/>
              <a:buChar char="–"/>
            </a:pPr>
            <a:r>
              <a:rPr lang="en-US" sz="2200" b="0" dirty="0" smtClean="0">
                <a:solidFill>
                  <a:srgbClr val="000000"/>
                </a:solidFill>
                <a:latin typeface="Times New Roman"/>
                <a:cs typeface="Times New Roman"/>
              </a:rPr>
              <a:t>Class names and program names begin with an uppercase letter.</a:t>
            </a:r>
          </a:p>
          <a:p>
            <a:pPr marL="800100" lvl="1" indent="-342900" algn="just">
              <a:lnSpc>
                <a:spcPct val="90000"/>
              </a:lnSpc>
              <a:spcAft>
                <a:spcPct val="50000"/>
              </a:spcAft>
              <a:buFont typeface="Lucida Grande"/>
              <a:buChar char="–"/>
            </a:pPr>
            <a:r>
              <a:rPr lang="en-US" sz="2200" b="0" dirty="0" smtClean="0">
                <a:solidFill>
                  <a:srgbClr val="000000"/>
                </a:solidFill>
                <a:latin typeface="Times New Roman"/>
                <a:cs typeface="Times New Roman"/>
              </a:rPr>
              <a:t>Constant names are written entirely in uppercase and use the underscore character to separate words, as in </a:t>
            </a:r>
            <a:r>
              <a:rPr lang="en-US" sz="2000" dirty="0" smtClean="0">
                <a:solidFill>
                  <a:srgbClr val="000000"/>
                </a:solidFill>
                <a:latin typeface="Courier New"/>
                <a:cs typeface="Courier New"/>
              </a:rPr>
              <a:t>MAX_HEADROOM</a:t>
            </a:r>
            <a:r>
              <a:rPr lang="en-US" sz="2200" b="0" dirty="0" smtClean="0">
                <a:solidFill>
                  <a:srgbClr val="000000"/>
                </a:solidFill>
              </a:rPr>
              <a:t>. </a:t>
            </a:r>
            <a:endParaRPr lang="en-US" sz="2200" b="0" dirty="0" smtClean="0">
              <a:solidFill>
                <a:srgbClr val="000000"/>
              </a:solidFill>
              <a:latin typeface="Times New Roman"/>
              <a:cs typeface="Times New Roman"/>
            </a:endParaRPr>
          </a:p>
          <a:p>
            <a:pPr marL="800100" lvl="1" indent="-342900" algn="just">
              <a:lnSpc>
                <a:spcPct val="90000"/>
              </a:lnSpc>
              <a:spcAft>
                <a:spcPct val="50000"/>
              </a:spcAft>
              <a:buFont typeface="Lucida Grande"/>
              <a:buChar char="–"/>
            </a:pPr>
            <a:endParaRPr lang="en-US" sz="2200" b="0" dirty="0" smtClean="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Precedence</a:t>
            </a:r>
            <a:endParaRPr lang="en-US">
              <a:solidFill>
                <a:schemeClr val="tx1"/>
              </a:solidFill>
            </a:endParaRPr>
          </a:p>
        </p:txBody>
      </p:sp>
      <p:sp>
        <p:nvSpPr>
          <p:cNvPr id="43011" name="Rectangle 3"/>
          <p:cNvSpPr>
            <a:spLocks noChangeArrowheads="1"/>
          </p:cNvSpPr>
          <p:nvPr/>
        </p:nvSpPr>
        <p:spPr bwMode="auto">
          <a:xfrm>
            <a:off x="482600" y="1155700"/>
            <a:ext cx="8128000" cy="118745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If an expression contains more than one operator,</a:t>
            </a:r>
            <a:r>
              <a:rPr lang="en-US" sz="2400" b="0" dirty="0" smtClean="0">
                <a:solidFill>
                  <a:srgbClr val="000000"/>
                </a:solidFill>
              </a:rPr>
              <a:t> JavaScript </a:t>
            </a:r>
            <a:r>
              <a:rPr lang="en-US" sz="2400" b="0" dirty="0">
                <a:solidFill>
                  <a:srgbClr val="000000"/>
                </a:solidFill>
              </a:rPr>
              <a:t>uses </a:t>
            </a:r>
            <a:r>
              <a:rPr lang="en-US" sz="2400" i="1" dirty="0">
                <a:solidFill>
                  <a:srgbClr val="000000"/>
                </a:solidFill>
              </a:rPr>
              <a:t>precedence rules</a:t>
            </a:r>
            <a:r>
              <a:rPr lang="en-US" sz="2400" b="0" dirty="0">
                <a:solidFill>
                  <a:srgbClr val="000000"/>
                </a:solidFill>
              </a:rPr>
              <a:t> to determine the</a:t>
            </a:r>
            <a:r>
              <a:rPr lang="en-US" sz="2400" b="0" dirty="0" smtClean="0">
                <a:solidFill>
                  <a:srgbClr val="000000"/>
                </a:solidFill>
              </a:rPr>
              <a:t> evaluation order.  </a:t>
            </a:r>
            <a:r>
              <a:rPr lang="en-US" sz="2400" b="0" dirty="0">
                <a:solidFill>
                  <a:srgbClr val="000000"/>
                </a:solidFill>
              </a:rPr>
              <a:t>The arithmetic operators have the following relative precedence:</a:t>
            </a:r>
          </a:p>
        </p:txBody>
      </p:sp>
      <p:sp>
        <p:nvSpPr>
          <p:cNvPr id="43012" name="Rectangle 4"/>
          <p:cNvSpPr>
            <a:spLocks noChangeArrowheads="1"/>
          </p:cNvSpPr>
          <p:nvPr/>
        </p:nvSpPr>
        <p:spPr bwMode="auto">
          <a:xfrm>
            <a:off x="2667000" y="24765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2000" b="0" i="1" dirty="0">
                <a:solidFill>
                  <a:srgbClr val="000000"/>
                </a:solidFill>
              </a:rPr>
              <a:t>      unary</a:t>
            </a:r>
            <a:r>
              <a:rPr lang="en-US" sz="2400" b="0" dirty="0">
                <a:solidFill>
                  <a:srgbClr val="000000"/>
                </a:solidFill>
              </a:rPr>
              <a:t> </a:t>
            </a:r>
            <a:r>
              <a:rPr lang="en-US" sz="2200" b="0" dirty="0">
                <a:solidFill>
                  <a:srgbClr val="000000"/>
                </a:solidFill>
                <a:latin typeface="Courier New" pitchFamily="1" charset="0"/>
              </a:rPr>
              <a:t>-</a:t>
            </a:r>
            <a:r>
              <a:rPr lang="en-US" sz="2400" b="0" dirty="0">
                <a:solidFill>
                  <a:srgbClr val="000000"/>
                </a:solidFill>
              </a:rPr>
              <a:t>    </a:t>
            </a:r>
            <a:r>
              <a:rPr lang="en-US" sz="2400" b="0" dirty="0" smtClean="0">
                <a:solidFill>
                  <a:srgbClr val="000000"/>
                </a:solidFill>
              </a:rPr>
              <a:t>   </a:t>
            </a:r>
            <a:endParaRPr lang="en-US" sz="2400" b="0" dirty="0">
              <a:solidFill>
                <a:srgbClr val="000000"/>
              </a:solidFill>
            </a:endParaRPr>
          </a:p>
        </p:txBody>
      </p:sp>
      <p:sp>
        <p:nvSpPr>
          <p:cNvPr id="43013" name="Rectangle 5"/>
          <p:cNvSpPr>
            <a:spLocks noChangeArrowheads="1"/>
          </p:cNvSpPr>
          <p:nvPr/>
        </p:nvSpPr>
        <p:spPr bwMode="auto">
          <a:xfrm>
            <a:off x="2667000" y="30099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dirty="0">
                <a:solidFill>
                  <a:srgbClr val="000000"/>
                </a:solidFill>
                <a:latin typeface="Courier New" pitchFamily="1" charset="0"/>
              </a:rPr>
              <a:t>*    /    %</a:t>
            </a:r>
          </a:p>
        </p:txBody>
      </p:sp>
      <p:sp>
        <p:nvSpPr>
          <p:cNvPr id="43014" name="Rectangle 6"/>
          <p:cNvSpPr>
            <a:spLocks noChangeArrowheads="1"/>
          </p:cNvSpPr>
          <p:nvPr/>
        </p:nvSpPr>
        <p:spPr bwMode="auto">
          <a:xfrm>
            <a:off x="2667000" y="3543300"/>
            <a:ext cx="3810000" cy="5334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solidFill>
                  <a:srgbClr val="000000"/>
                </a:solidFill>
                <a:latin typeface="Courier New" pitchFamily="1" charset="0"/>
              </a:rPr>
              <a:t>+    -</a:t>
            </a:r>
            <a:endParaRPr lang="en-US" sz="2000" b="0">
              <a:solidFill>
                <a:srgbClr val="000000"/>
              </a:solidFill>
            </a:endParaRPr>
          </a:p>
        </p:txBody>
      </p:sp>
      <p:sp>
        <p:nvSpPr>
          <p:cNvPr id="43015" name="Rectangle 7"/>
          <p:cNvSpPr>
            <a:spLocks noChangeArrowheads="1"/>
          </p:cNvSpPr>
          <p:nvPr/>
        </p:nvSpPr>
        <p:spPr bwMode="auto">
          <a:xfrm>
            <a:off x="6629400" y="2362200"/>
            <a:ext cx="1066800" cy="396875"/>
          </a:xfrm>
          <a:prstGeom prst="rect">
            <a:avLst/>
          </a:prstGeom>
          <a:noFill/>
          <a:ln w="9525">
            <a:noFill/>
            <a:miter lim="800000"/>
            <a:headEnd/>
            <a:tailEnd/>
          </a:ln>
        </p:spPr>
        <p:txBody>
          <a:bodyPr>
            <a:prstTxWarp prst="textNoShape">
              <a:avLst/>
            </a:prstTxWarp>
            <a:spAutoFit/>
          </a:bodyPr>
          <a:lstStyle/>
          <a:p>
            <a:pPr algn="ctr"/>
            <a:r>
              <a:rPr lang="en-US" sz="2000" b="0" i="1">
                <a:solidFill>
                  <a:srgbClr val="000000"/>
                </a:solidFill>
              </a:rPr>
              <a:t>highest</a:t>
            </a:r>
          </a:p>
        </p:txBody>
      </p:sp>
      <p:sp>
        <p:nvSpPr>
          <p:cNvPr id="43016" name="Rectangle 8"/>
          <p:cNvSpPr>
            <a:spLocks noChangeArrowheads="1"/>
          </p:cNvSpPr>
          <p:nvPr/>
        </p:nvSpPr>
        <p:spPr bwMode="auto">
          <a:xfrm>
            <a:off x="6629400" y="3771900"/>
            <a:ext cx="1066800" cy="396875"/>
          </a:xfrm>
          <a:prstGeom prst="rect">
            <a:avLst/>
          </a:prstGeom>
          <a:noFill/>
          <a:ln w="9525">
            <a:noFill/>
            <a:miter lim="800000"/>
            <a:headEnd/>
            <a:tailEnd/>
          </a:ln>
        </p:spPr>
        <p:txBody>
          <a:bodyPr>
            <a:prstTxWarp prst="textNoShape">
              <a:avLst/>
            </a:prstTxWarp>
            <a:spAutoFit/>
          </a:bodyPr>
          <a:lstStyle/>
          <a:p>
            <a:pPr algn="ctr"/>
            <a:r>
              <a:rPr lang="en-US" sz="2000" b="0" i="1">
                <a:solidFill>
                  <a:srgbClr val="000000"/>
                </a:solidFill>
              </a:rPr>
              <a:t>lowest</a:t>
            </a:r>
          </a:p>
        </p:txBody>
      </p:sp>
      <p:cxnSp>
        <p:nvCxnSpPr>
          <p:cNvPr id="43017" name="AutoShape 9"/>
          <p:cNvCxnSpPr>
            <a:cxnSpLocks noChangeShapeType="1"/>
          </p:cNvCxnSpPr>
          <p:nvPr/>
        </p:nvCxnSpPr>
        <p:spPr bwMode="auto">
          <a:xfrm>
            <a:off x="7162800" y="2719388"/>
            <a:ext cx="1588" cy="1122362"/>
          </a:xfrm>
          <a:prstGeom prst="straightConnector1">
            <a:avLst/>
          </a:prstGeom>
          <a:noFill/>
          <a:ln w="9525">
            <a:solidFill>
              <a:schemeClr val="tx1"/>
            </a:solidFill>
            <a:round/>
            <a:headEnd type="triangle" w="med" len="med"/>
            <a:tailEnd type="triangle" w="med" len="med"/>
          </a:ln>
        </p:spPr>
      </p:cxnSp>
      <p:sp>
        <p:nvSpPr>
          <p:cNvPr id="43018" name="Rectangle 10"/>
          <p:cNvSpPr>
            <a:spLocks noChangeArrowheads="1"/>
          </p:cNvSpPr>
          <p:nvPr/>
        </p:nvSpPr>
        <p:spPr bwMode="auto">
          <a:xfrm>
            <a:off x="495300" y="4195252"/>
            <a:ext cx="8128000" cy="1085850"/>
          </a:xfrm>
          <a:prstGeom prst="rect">
            <a:avLst/>
          </a:prstGeom>
          <a:noFill/>
          <a:ln w="9525">
            <a:noFill/>
            <a:miter lim="800000"/>
            <a:headEnd/>
            <a:tailEnd/>
          </a:ln>
        </p:spPr>
        <p:txBody>
          <a:bodyPr>
            <a:prstTxWarp prst="textNoShape">
              <a:avLst/>
            </a:prstTxWarp>
          </a:bodyPr>
          <a:lstStyle/>
          <a:p>
            <a:pPr marL="342900" algn="just">
              <a:lnSpc>
                <a:spcPct val="90000"/>
              </a:lnSpc>
              <a:spcAft>
                <a:spcPct val="50000"/>
              </a:spcAft>
            </a:pPr>
            <a:r>
              <a:rPr lang="en-US" sz="2400" b="0" dirty="0" smtClean="0">
                <a:solidFill>
                  <a:srgbClr val="000000"/>
                </a:solidFill>
              </a:rPr>
              <a:t>Thus</a:t>
            </a:r>
            <a:r>
              <a:rPr lang="en-US" sz="2400" b="0" dirty="0">
                <a:solidFill>
                  <a:srgbClr val="000000"/>
                </a:solidFill>
              </a:rPr>
              <a:t>,</a:t>
            </a:r>
            <a:r>
              <a:rPr lang="en-US" sz="2400" b="0" dirty="0" smtClean="0">
                <a:solidFill>
                  <a:srgbClr val="000000"/>
                </a:solidFill>
              </a:rPr>
              <a:t> JavaScript </a:t>
            </a:r>
            <a:r>
              <a:rPr lang="en-US" sz="2400" b="0" dirty="0">
                <a:solidFill>
                  <a:srgbClr val="000000"/>
                </a:solidFill>
              </a:rPr>
              <a:t>evaluates unary</a:t>
            </a:r>
            <a:r>
              <a:rPr lang="en-US" sz="2400" b="0" dirty="0" smtClean="0">
                <a:solidFill>
                  <a:srgbClr val="000000"/>
                </a:solidFill>
              </a:rPr>
              <a:t> </a:t>
            </a:r>
            <a:r>
              <a:rPr lang="en-US" sz="2000" dirty="0" smtClean="0">
                <a:solidFill>
                  <a:srgbClr val="000000"/>
                </a:solidFill>
                <a:latin typeface="Courier New" pitchFamily="1" charset="0"/>
              </a:rPr>
              <a:t>–</a:t>
            </a:r>
            <a:r>
              <a:rPr lang="en-US" sz="2400" b="0" dirty="0" smtClean="0">
                <a:solidFill>
                  <a:srgbClr val="000000"/>
                </a:solidFill>
              </a:rPr>
              <a:t> </a:t>
            </a:r>
            <a:r>
              <a:rPr lang="en-US" sz="2400" b="0" dirty="0">
                <a:solidFill>
                  <a:srgbClr val="000000"/>
                </a:solidFill>
              </a:rPr>
              <a:t>operators</a:t>
            </a:r>
            <a:r>
              <a:rPr lang="en-US" sz="2400" b="0" dirty="0" smtClean="0">
                <a:solidFill>
                  <a:srgbClr val="000000"/>
                </a:solidFill>
              </a:rPr>
              <a:t> first</a:t>
            </a:r>
            <a:r>
              <a:rPr lang="en-US" sz="2400" b="0" dirty="0">
                <a:solidFill>
                  <a:srgbClr val="000000"/>
                </a:solidFill>
              </a:rPr>
              <a:t>, then the operators </a:t>
            </a:r>
            <a:r>
              <a:rPr lang="en-US" sz="2000" dirty="0">
                <a:solidFill>
                  <a:srgbClr val="000000"/>
                </a:solidFill>
                <a:latin typeface="Courier New" pitchFamily="1" charset="0"/>
              </a:rPr>
              <a:t>*</a:t>
            </a:r>
            <a:r>
              <a:rPr lang="en-US" sz="2400" b="0" dirty="0">
                <a:solidFill>
                  <a:srgbClr val="000000"/>
                </a:solidFill>
              </a:rPr>
              <a:t>, </a:t>
            </a:r>
            <a:r>
              <a:rPr lang="en-US" sz="2000" dirty="0">
                <a:solidFill>
                  <a:srgbClr val="000000"/>
                </a:solidFill>
                <a:latin typeface="Courier New" pitchFamily="1" charset="0"/>
              </a:rPr>
              <a:t>/</a:t>
            </a:r>
            <a:r>
              <a:rPr lang="en-US" sz="2400" b="0" dirty="0">
                <a:solidFill>
                  <a:srgbClr val="000000"/>
                </a:solidFill>
              </a:rPr>
              <a:t>, and </a:t>
            </a:r>
            <a:r>
              <a:rPr lang="en-US" sz="2000" dirty="0">
                <a:solidFill>
                  <a:srgbClr val="000000"/>
                </a:solidFill>
                <a:latin typeface="Courier New" pitchFamily="1" charset="0"/>
              </a:rPr>
              <a:t>%</a:t>
            </a:r>
            <a:r>
              <a:rPr lang="en-US" sz="2400" b="0" dirty="0">
                <a:solidFill>
                  <a:srgbClr val="000000"/>
                </a:solidFill>
              </a:rPr>
              <a:t>, and then the operators </a:t>
            </a:r>
            <a:r>
              <a:rPr lang="en-US" sz="2000" dirty="0">
                <a:solidFill>
                  <a:srgbClr val="000000"/>
                </a:solidFill>
                <a:latin typeface="Courier New" pitchFamily="1" charset="0"/>
              </a:rPr>
              <a:t>+</a:t>
            </a:r>
            <a:r>
              <a:rPr lang="en-US" sz="2400" b="0" dirty="0">
                <a:solidFill>
                  <a:srgbClr val="000000"/>
                </a:solidFill>
              </a:rPr>
              <a:t> and </a:t>
            </a:r>
            <a:r>
              <a:rPr lang="en-US" sz="2000" dirty="0">
                <a:solidFill>
                  <a:srgbClr val="000000"/>
                </a:solidFill>
                <a:latin typeface="Courier New" pitchFamily="1" charset="0"/>
              </a:rPr>
              <a:t>-</a:t>
            </a:r>
            <a:r>
              <a:rPr lang="en-US" sz="2400" b="0" dirty="0" smtClean="0">
                <a:solidFill>
                  <a:srgbClr val="000000"/>
                </a:solidFill>
              </a:rPr>
              <a:t>.</a:t>
            </a:r>
            <a:endParaRPr lang="en-US" sz="2400" b="0" dirty="0">
              <a:solidFill>
                <a:srgbClr val="000000"/>
              </a:solidFill>
            </a:endParaRPr>
          </a:p>
        </p:txBody>
      </p:sp>
      <p:sp>
        <p:nvSpPr>
          <p:cNvPr id="512011" name="Rectangle 11"/>
          <p:cNvSpPr>
            <a:spLocks noChangeArrowheads="1"/>
          </p:cNvSpPr>
          <p:nvPr/>
        </p:nvSpPr>
        <p:spPr bwMode="auto">
          <a:xfrm>
            <a:off x="482600" y="4982652"/>
            <a:ext cx="8128000" cy="159385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smtClean="0">
                <a:solidFill>
                  <a:srgbClr val="000000"/>
                </a:solidFill>
              </a:rPr>
              <a:t>Precedence applies only when two operands compete for the same operator.  If the operators are independent, JavaScript evaluates expressions from left to right. Parentheses may be used to change the order of operations.</a:t>
            </a:r>
          </a:p>
          <a:p>
            <a:pPr marL="342900" indent="-342900" algn="just">
              <a:lnSpc>
                <a:spcPct val="85000"/>
              </a:lnSpc>
              <a:spcAft>
                <a:spcPct val="50000"/>
              </a:spcAft>
              <a:buFontTx/>
              <a:buChar char="•"/>
            </a:pPr>
            <a:endParaRPr lang="en-US" sz="2400" b="0" dirty="0" smtClea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0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1"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0" y="76200"/>
            <a:ext cx="9144000" cy="1143000"/>
          </a:xfrm>
          <a:noFill/>
        </p:spPr>
        <p:txBody>
          <a:bodyPr/>
          <a:lstStyle/>
          <a:p>
            <a:r>
              <a:rPr lang="en-US" sz="4000">
                <a:solidFill>
                  <a:srgbClr val="FF0000"/>
                </a:solidFill>
              </a:rPr>
              <a:t>Exercise: Precedence Evaluation</a:t>
            </a:r>
            <a:endParaRPr lang="en-US">
              <a:solidFill>
                <a:schemeClr val="tx1"/>
              </a:solidFill>
            </a:endParaRPr>
          </a:p>
        </p:txBody>
      </p:sp>
      <p:sp>
        <p:nvSpPr>
          <p:cNvPr id="45060" name="Text Box 4"/>
          <p:cNvSpPr txBox="1">
            <a:spLocks noChangeArrowheads="1"/>
          </p:cNvSpPr>
          <p:nvPr/>
        </p:nvSpPr>
        <p:spPr bwMode="auto">
          <a:xfrm>
            <a:off x="457200" y="1189038"/>
            <a:ext cx="8229600" cy="4206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solidFill>
                  <a:srgbClr val="000000"/>
                </a:solidFill>
              </a:rPr>
              <a:t>What is the value of the expression at the bottom of the screen?</a:t>
            </a:r>
          </a:p>
        </p:txBody>
      </p:sp>
      <p:sp>
        <p:nvSpPr>
          <p:cNvPr id="73" name="PPTextBox#7"/>
          <p:cNvSpPr/>
          <p:nvPr/>
        </p:nvSpPr>
        <p:spPr bwMode="auto">
          <a:xfrm>
            <a:off x="793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1</a:t>
            </a:r>
          </a:p>
        </p:txBody>
      </p:sp>
      <p:sp>
        <p:nvSpPr>
          <p:cNvPr id="74" name="PPTextBox#8"/>
          <p:cNvSpPr/>
          <p:nvPr/>
        </p:nvSpPr>
        <p:spPr bwMode="auto">
          <a:xfrm>
            <a:off x="1203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75" name="PPTextBox#9"/>
          <p:cNvSpPr/>
          <p:nvPr/>
        </p:nvSpPr>
        <p:spPr bwMode="auto">
          <a:xfrm>
            <a:off x="1612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2</a:t>
            </a:r>
          </a:p>
        </p:txBody>
      </p:sp>
      <p:sp>
        <p:nvSpPr>
          <p:cNvPr id="76" name="PPTextBox#6"/>
          <p:cNvSpPr/>
          <p:nvPr/>
        </p:nvSpPr>
        <p:spPr bwMode="auto">
          <a:xfrm>
            <a:off x="1228800" y="51342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2</a:t>
            </a:r>
          </a:p>
        </p:txBody>
      </p:sp>
      <p:sp>
        <p:nvSpPr>
          <p:cNvPr id="77" name="PPLine#10"/>
          <p:cNvSpPr>
            <a:spLocks noChangeShapeType="1"/>
          </p:cNvSpPr>
          <p:nvPr/>
        </p:nvSpPr>
        <p:spPr bwMode="auto">
          <a:xfrm flipH="1">
            <a:off x="896000" y="5467000"/>
            <a:ext cx="409600" cy="524800"/>
          </a:xfrm>
          <a:prstGeom prst="line">
            <a:avLst/>
          </a:prstGeom>
          <a:noFill/>
          <a:ln w="12800">
            <a:solidFill>
              <a:srgbClr val="000000"/>
            </a:solidFill>
            <a:prstDash val="solid"/>
            <a:round/>
            <a:headEnd/>
            <a:tailEnd/>
          </a:ln>
          <a:effectLst/>
        </p:spPr>
      </p:sp>
      <p:sp>
        <p:nvSpPr>
          <p:cNvPr id="78" name="PPLine#11"/>
          <p:cNvSpPr>
            <a:spLocks noChangeShapeType="1"/>
          </p:cNvSpPr>
          <p:nvPr/>
        </p:nvSpPr>
        <p:spPr bwMode="auto">
          <a:xfrm>
            <a:off x="1305600" y="5467000"/>
            <a:ext cx="409600" cy="524800"/>
          </a:xfrm>
          <a:prstGeom prst="line">
            <a:avLst/>
          </a:prstGeom>
          <a:noFill/>
          <a:ln w="12800">
            <a:solidFill>
              <a:srgbClr val="000000"/>
            </a:solidFill>
            <a:prstDash val="solid"/>
            <a:round/>
            <a:headEnd/>
            <a:tailEnd/>
          </a:ln>
          <a:effectLst/>
        </p:spPr>
      </p:sp>
      <p:sp>
        <p:nvSpPr>
          <p:cNvPr id="79" name="PPLine#12"/>
          <p:cNvSpPr>
            <a:spLocks noChangeShapeType="1"/>
          </p:cNvSpPr>
          <p:nvPr/>
        </p:nvSpPr>
        <p:spPr bwMode="auto">
          <a:xfrm>
            <a:off x="1305600" y="5467000"/>
            <a:ext cx="0" cy="524800"/>
          </a:xfrm>
          <a:prstGeom prst="line">
            <a:avLst/>
          </a:prstGeom>
          <a:noFill/>
          <a:ln w="12800">
            <a:solidFill>
              <a:srgbClr val="000000"/>
            </a:solidFill>
            <a:prstDash val="solid"/>
            <a:round/>
            <a:headEnd/>
            <a:tailEnd/>
          </a:ln>
          <a:effectLst/>
        </p:spPr>
      </p:sp>
      <p:sp>
        <p:nvSpPr>
          <p:cNvPr id="80" name="PPTextBox#13"/>
          <p:cNvSpPr/>
          <p:nvPr/>
        </p:nvSpPr>
        <p:spPr bwMode="auto">
          <a:xfrm>
            <a:off x="2022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81" name="PPTextBox#14"/>
          <p:cNvSpPr/>
          <p:nvPr/>
        </p:nvSpPr>
        <p:spPr bwMode="auto">
          <a:xfrm>
            <a:off x="2432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3</a:t>
            </a:r>
          </a:p>
        </p:txBody>
      </p:sp>
      <p:sp>
        <p:nvSpPr>
          <p:cNvPr id="82" name="PPTextBox#5"/>
          <p:cNvSpPr/>
          <p:nvPr/>
        </p:nvSpPr>
        <p:spPr bwMode="auto">
          <a:xfrm>
            <a:off x="2048000" y="43278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6</a:t>
            </a:r>
          </a:p>
        </p:txBody>
      </p:sp>
      <p:sp>
        <p:nvSpPr>
          <p:cNvPr id="83" name="PPLine#15"/>
          <p:cNvSpPr>
            <a:spLocks noChangeShapeType="1"/>
          </p:cNvSpPr>
          <p:nvPr/>
        </p:nvSpPr>
        <p:spPr bwMode="auto">
          <a:xfrm flipH="1">
            <a:off x="1305600" y="4660600"/>
            <a:ext cx="819200" cy="524800"/>
          </a:xfrm>
          <a:prstGeom prst="line">
            <a:avLst/>
          </a:prstGeom>
          <a:noFill/>
          <a:ln w="12800">
            <a:solidFill>
              <a:srgbClr val="000000"/>
            </a:solidFill>
            <a:prstDash val="solid"/>
            <a:round/>
            <a:headEnd/>
            <a:tailEnd/>
          </a:ln>
          <a:effectLst/>
        </p:spPr>
      </p:sp>
      <p:sp>
        <p:nvSpPr>
          <p:cNvPr id="84" name="PPLine#16"/>
          <p:cNvSpPr>
            <a:spLocks noChangeShapeType="1"/>
          </p:cNvSpPr>
          <p:nvPr/>
        </p:nvSpPr>
        <p:spPr bwMode="auto">
          <a:xfrm>
            <a:off x="2124800" y="4660600"/>
            <a:ext cx="409600" cy="1331200"/>
          </a:xfrm>
          <a:prstGeom prst="line">
            <a:avLst/>
          </a:prstGeom>
          <a:noFill/>
          <a:ln w="12800">
            <a:solidFill>
              <a:srgbClr val="000000"/>
            </a:solidFill>
            <a:prstDash val="solid"/>
            <a:round/>
            <a:headEnd/>
            <a:tailEnd/>
          </a:ln>
          <a:effectLst/>
        </p:spPr>
      </p:sp>
      <p:sp>
        <p:nvSpPr>
          <p:cNvPr id="85" name="PPLine#17"/>
          <p:cNvSpPr>
            <a:spLocks noChangeShapeType="1"/>
          </p:cNvSpPr>
          <p:nvPr/>
        </p:nvSpPr>
        <p:spPr bwMode="auto">
          <a:xfrm>
            <a:off x="2124800" y="4660600"/>
            <a:ext cx="0" cy="1331200"/>
          </a:xfrm>
          <a:prstGeom prst="line">
            <a:avLst/>
          </a:prstGeom>
          <a:noFill/>
          <a:ln w="12800">
            <a:solidFill>
              <a:srgbClr val="000000"/>
            </a:solidFill>
            <a:prstDash val="solid"/>
            <a:round/>
            <a:headEnd/>
            <a:tailEnd/>
          </a:ln>
          <a:effectLst/>
        </p:spPr>
      </p:sp>
      <p:sp>
        <p:nvSpPr>
          <p:cNvPr id="86" name="PPTextBox#18"/>
          <p:cNvSpPr/>
          <p:nvPr/>
        </p:nvSpPr>
        <p:spPr bwMode="auto">
          <a:xfrm>
            <a:off x="2841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87" name="PPTextBox#23"/>
          <p:cNvSpPr/>
          <p:nvPr/>
        </p:nvSpPr>
        <p:spPr bwMode="auto">
          <a:xfrm>
            <a:off x="3456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4</a:t>
            </a:r>
          </a:p>
        </p:txBody>
      </p:sp>
      <p:sp>
        <p:nvSpPr>
          <p:cNvPr id="88" name="PPTextBox#24"/>
          <p:cNvSpPr/>
          <p:nvPr/>
        </p:nvSpPr>
        <p:spPr bwMode="auto">
          <a:xfrm>
            <a:off x="3865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89" name="PPTextBox#25"/>
          <p:cNvSpPr/>
          <p:nvPr/>
        </p:nvSpPr>
        <p:spPr bwMode="auto">
          <a:xfrm>
            <a:off x="4275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5</a:t>
            </a:r>
          </a:p>
        </p:txBody>
      </p:sp>
      <p:sp>
        <p:nvSpPr>
          <p:cNvPr id="90" name="PPTextBox#22"/>
          <p:cNvSpPr/>
          <p:nvPr/>
        </p:nvSpPr>
        <p:spPr bwMode="auto">
          <a:xfrm>
            <a:off x="3891200" y="51342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9</a:t>
            </a:r>
          </a:p>
        </p:txBody>
      </p:sp>
      <p:sp>
        <p:nvSpPr>
          <p:cNvPr id="91" name="PPLine#26"/>
          <p:cNvSpPr>
            <a:spLocks noChangeShapeType="1"/>
          </p:cNvSpPr>
          <p:nvPr/>
        </p:nvSpPr>
        <p:spPr bwMode="auto">
          <a:xfrm flipH="1">
            <a:off x="3558400" y="5467000"/>
            <a:ext cx="409600" cy="524800"/>
          </a:xfrm>
          <a:prstGeom prst="line">
            <a:avLst/>
          </a:prstGeom>
          <a:noFill/>
          <a:ln w="12800">
            <a:solidFill>
              <a:srgbClr val="000000"/>
            </a:solidFill>
            <a:prstDash val="solid"/>
            <a:round/>
            <a:headEnd/>
            <a:tailEnd/>
          </a:ln>
          <a:effectLst/>
        </p:spPr>
      </p:sp>
      <p:sp>
        <p:nvSpPr>
          <p:cNvPr id="92" name="PPLine#27"/>
          <p:cNvSpPr>
            <a:spLocks noChangeShapeType="1"/>
          </p:cNvSpPr>
          <p:nvPr/>
        </p:nvSpPr>
        <p:spPr bwMode="auto">
          <a:xfrm>
            <a:off x="3968000" y="5467000"/>
            <a:ext cx="409600" cy="524800"/>
          </a:xfrm>
          <a:prstGeom prst="line">
            <a:avLst/>
          </a:prstGeom>
          <a:noFill/>
          <a:ln w="12800">
            <a:solidFill>
              <a:srgbClr val="000000"/>
            </a:solidFill>
            <a:prstDash val="solid"/>
            <a:round/>
            <a:headEnd/>
            <a:tailEnd/>
          </a:ln>
          <a:effectLst/>
        </p:spPr>
      </p:sp>
      <p:sp>
        <p:nvSpPr>
          <p:cNvPr id="93" name="PPLine#28"/>
          <p:cNvSpPr>
            <a:spLocks noChangeShapeType="1"/>
          </p:cNvSpPr>
          <p:nvPr/>
        </p:nvSpPr>
        <p:spPr bwMode="auto">
          <a:xfrm>
            <a:off x="3968000" y="5467000"/>
            <a:ext cx="0" cy="524800"/>
          </a:xfrm>
          <a:prstGeom prst="line">
            <a:avLst/>
          </a:prstGeom>
          <a:noFill/>
          <a:ln w="12800">
            <a:solidFill>
              <a:srgbClr val="000000"/>
            </a:solidFill>
            <a:prstDash val="solid"/>
            <a:round/>
            <a:headEnd/>
            <a:tailEnd/>
          </a:ln>
          <a:effectLst/>
        </p:spPr>
      </p:sp>
      <p:sp>
        <p:nvSpPr>
          <p:cNvPr id="94" name="PPTextBox#21"/>
          <p:cNvSpPr/>
          <p:nvPr/>
        </p:nvSpPr>
        <p:spPr bwMode="auto">
          <a:xfrm>
            <a:off x="3251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95" name="PPTextBox#29"/>
          <p:cNvSpPr/>
          <p:nvPr/>
        </p:nvSpPr>
        <p:spPr bwMode="auto">
          <a:xfrm>
            <a:off x="44800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96" name="PPTextBox#30"/>
          <p:cNvSpPr/>
          <p:nvPr/>
        </p:nvSpPr>
        <p:spPr bwMode="auto">
          <a:xfrm>
            <a:off x="48896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97" name="PPTextBox#31"/>
          <p:cNvSpPr/>
          <p:nvPr/>
        </p:nvSpPr>
        <p:spPr bwMode="auto">
          <a:xfrm>
            <a:off x="5299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6</a:t>
            </a:r>
          </a:p>
        </p:txBody>
      </p:sp>
      <p:sp>
        <p:nvSpPr>
          <p:cNvPr id="98" name="PPTextBox#20"/>
          <p:cNvSpPr/>
          <p:nvPr/>
        </p:nvSpPr>
        <p:spPr bwMode="auto">
          <a:xfrm>
            <a:off x="4915200" y="4327800"/>
            <a:ext cx="1792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3</a:t>
            </a:r>
          </a:p>
        </p:txBody>
      </p:sp>
      <p:sp>
        <p:nvSpPr>
          <p:cNvPr id="99" name="PPLine#32"/>
          <p:cNvSpPr>
            <a:spLocks noChangeShapeType="1"/>
          </p:cNvSpPr>
          <p:nvPr/>
        </p:nvSpPr>
        <p:spPr bwMode="auto">
          <a:xfrm flipH="1">
            <a:off x="3968000" y="4660600"/>
            <a:ext cx="1024000" cy="524800"/>
          </a:xfrm>
          <a:prstGeom prst="line">
            <a:avLst/>
          </a:prstGeom>
          <a:noFill/>
          <a:ln w="12800">
            <a:solidFill>
              <a:srgbClr val="000000"/>
            </a:solidFill>
            <a:prstDash val="solid"/>
            <a:round/>
            <a:headEnd/>
            <a:tailEnd/>
          </a:ln>
          <a:effectLst/>
        </p:spPr>
      </p:sp>
      <p:sp>
        <p:nvSpPr>
          <p:cNvPr id="100" name="PPLine#33"/>
          <p:cNvSpPr>
            <a:spLocks noChangeShapeType="1"/>
          </p:cNvSpPr>
          <p:nvPr/>
        </p:nvSpPr>
        <p:spPr bwMode="auto">
          <a:xfrm>
            <a:off x="4992000" y="4660600"/>
            <a:ext cx="409600" cy="1331200"/>
          </a:xfrm>
          <a:prstGeom prst="line">
            <a:avLst/>
          </a:prstGeom>
          <a:noFill/>
          <a:ln w="12800">
            <a:solidFill>
              <a:srgbClr val="000000"/>
            </a:solidFill>
            <a:prstDash val="solid"/>
            <a:round/>
            <a:headEnd/>
            <a:tailEnd/>
          </a:ln>
          <a:effectLst/>
        </p:spPr>
      </p:sp>
      <p:sp>
        <p:nvSpPr>
          <p:cNvPr id="101" name="PPLine#34"/>
          <p:cNvSpPr>
            <a:spLocks noChangeShapeType="1"/>
          </p:cNvSpPr>
          <p:nvPr/>
        </p:nvSpPr>
        <p:spPr bwMode="auto">
          <a:xfrm>
            <a:off x="4992000" y="4660600"/>
            <a:ext cx="0" cy="1331200"/>
          </a:xfrm>
          <a:prstGeom prst="line">
            <a:avLst/>
          </a:prstGeom>
          <a:noFill/>
          <a:ln w="12800">
            <a:solidFill>
              <a:srgbClr val="000000"/>
            </a:solidFill>
            <a:prstDash val="solid"/>
            <a:round/>
            <a:headEnd/>
            <a:tailEnd/>
          </a:ln>
          <a:effectLst/>
        </p:spPr>
      </p:sp>
      <p:sp>
        <p:nvSpPr>
          <p:cNvPr id="102" name="PPTextBox#35"/>
          <p:cNvSpPr/>
          <p:nvPr/>
        </p:nvSpPr>
        <p:spPr bwMode="auto">
          <a:xfrm>
            <a:off x="5708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103" name="PPTextBox#38"/>
          <p:cNvSpPr/>
          <p:nvPr/>
        </p:nvSpPr>
        <p:spPr bwMode="auto">
          <a:xfrm>
            <a:off x="6323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7</a:t>
            </a:r>
          </a:p>
        </p:txBody>
      </p:sp>
      <p:sp>
        <p:nvSpPr>
          <p:cNvPr id="104" name="PPTextBox#39"/>
          <p:cNvSpPr/>
          <p:nvPr/>
        </p:nvSpPr>
        <p:spPr bwMode="auto">
          <a:xfrm>
            <a:off x="6732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105" name="PPTextBox#40"/>
          <p:cNvSpPr/>
          <p:nvPr/>
        </p:nvSpPr>
        <p:spPr bwMode="auto">
          <a:xfrm>
            <a:off x="7142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8</a:t>
            </a:r>
          </a:p>
        </p:txBody>
      </p:sp>
      <p:sp>
        <p:nvSpPr>
          <p:cNvPr id="106" name="PPTextBox#37"/>
          <p:cNvSpPr/>
          <p:nvPr/>
        </p:nvSpPr>
        <p:spPr bwMode="auto">
          <a:xfrm>
            <a:off x="6681600" y="51342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15</a:t>
            </a:r>
          </a:p>
        </p:txBody>
      </p:sp>
      <p:sp>
        <p:nvSpPr>
          <p:cNvPr id="107" name="PPLine#41"/>
          <p:cNvSpPr>
            <a:spLocks noChangeShapeType="1"/>
          </p:cNvSpPr>
          <p:nvPr/>
        </p:nvSpPr>
        <p:spPr bwMode="auto">
          <a:xfrm flipH="1">
            <a:off x="6425600" y="5467000"/>
            <a:ext cx="409600" cy="524800"/>
          </a:xfrm>
          <a:prstGeom prst="line">
            <a:avLst/>
          </a:prstGeom>
          <a:noFill/>
          <a:ln w="12800">
            <a:solidFill>
              <a:srgbClr val="000000"/>
            </a:solidFill>
            <a:prstDash val="solid"/>
            <a:round/>
            <a:headEnd/>
            <a:tailEnd/>
          </a:ln>
          <a:effectLst/>
        </p:spPr>
      </p:sp>
      <p:sp>
        <p:nvSpPr>
          <p:cNvPr id="108" name="PPLine#42"/>
          <p:cNvSpPr>
            <a:spLocks noChangeShapeType="1"/>
          </p:cNvSpPr>
          <p:nvPr/>
        </p:nvSpPr>
        <p:spPr bwMode="auto">
          <a:xfrm>
            <a:off x="6835200" y="5467000"/>
            <a:ext cx="409600" cy="524800"/>
          </a:xfrm>
          <a:prstGeom prst="line">
            <a:avLst/>
          </a:prstGeom>
          <a:noFill/>
          <a:ln w="12800">
            <a:solidFill>
              <a:srgbClr val="000000"/>
            </a:solidFill>
            <a:prstDash val="solid"/>
            <a:round/>
            <a:headEnd/>
            <a:tailEnd/>
          </a:ln>
          <a:effectLst/>
        </p:spPr>
      </p:sp>
      <p:sp>
        <p:nvSpPr>
          <p:cNvPr id="109" name="PPLine#43"/>
          <p:cNvSpPr>
            <a:spLocks noChangeShapeType="1"/>
          </p:cNvSpPr>
          <p:nvPr/>
        </p:nvSpPr>
        <p:spPr bwMode="auto">
          <a:xfrm>
            <a:off x="6835200" y="5467000"/>
            <a:ext cx="0" cy="524800"/>
          </a:xfrm>
          <a:prstGeom prst="line">
            <a:avLst/>
          </a:prstGeom>
          <a:noFill/>
          <a:ln w="12800">
            <a:solidFill>
              <a:srgbClr val="000000"/>
            </a:solidFill>
            <a:prstDash val="solid"/>
            <a:round/>
            <a:headEnd/>
            <a:tailEnd/>
          </a:ln>
          <a:effectLst/>
        </p:spPr>
      </p:sp>
      <p:sp>
        <p:nvSpPr>
          <p:cNvPr id="110" name="PPTextBox#36"/>
          <p:cNvSpPr/>
          <p:nvPr/>
        </p:nvSpPr>
        <p:spPr bwMode="auto">
          <a:xfrm>
            <a:off x="6118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111" name="PPTextBox#44"/>
          <p:cNvSpPr/>
          <p:nvPr/>
        </p:nvSpPr>
        <p:spPr bwMode="auto">
          <a:xfrm>
            <a:off x="73472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112" name="PPTextBox#19"/>
          <p:cNvSpPr/>
          <p:nvPr/>
        </p:nvSpPr>
        <p:spPr bwMode="auto">
          <a:xfrm>
            <a:off x="5657600" y="35214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45</a:t>
            </a:r>
          </a:p>
        </p:txBody>
      </p:sp>
      <p:sp>
        <p:nvSpPr>
          <p:cNvPr id="113" name="PPLine#45"/>
          <p:cNvSpPr>
            <a:spLocks noChangeShapeType="1"/>
          </p:cNvSpPr>
          <p:nvPr/>
        </p:nvSpPr>
        <p:spPr bwMode="auto">
          <a:xfrm flipH="1">
            <a:off x="4992000" y="3854200"/>
            <a:ext cx="819200" cy="524800"/>
          </a:xfrm>
          <a:prstGeom prst="line">
            <a:avLst/>
          </a:prstGeom>
          <a:noFill/>
          <a:ln w="12800">
            <a:solidFill>
              <a:srgbClr val="000000"/>
            </a:solidFill>
            <a:prstDash val="solid"/>
            <a:round/>
            <a:headEnd/>
            <a:tailEnd/>
          </a:ln>
          <a:effectLst/>
        </p:spPr>
      </p:sp>
      <p:sp>
        <p:nvSpPr>
          <p:cNvPr id="114" name="PPLine#46"/>
          <p:cNvSpPr>
            <a:spLocks noChangeShapeType="1"/>
          </p:cNvSpPr>
          <p:nvPr/>
        </p:nvSpPr>
        <p:spPr bwMode="auto">
          <a:xfrm>
            <a:off x="5811200" y="3854200"/>
            <a:ext cx="1024000" cy="1331200"/>
          </a:xfrm>
          <a:prstGeom prst="line">
            <a:avLst/>
          </a:prstGeom>
          <a:noFill/>
          <a:ln w="12800">
            <a:solidFill>
              <a:srgbClr val="000000"/>
            </a:solidFill>
            <a:prstDash val="solid"/>
            <a:round/>
            <a:headEnd/>
            <a:tailEnd/>
          </a:ln>
          <a:effectLst/>
        </p:spPr>
      </p:sp>
      <p:sp>
        <p:nvSpPr>
          <p:cNvPr id="115" name="PPLine#47"/>
          <p:cNvSpPr>
            <a:spLocks noChangeShapeType="1"/>
          </p:cNvSpPr>
          <p:nvPr/>
        </p:nvSpPr>
        <p:spPr bwMode="auto">
          <a:xfrm>
            <a:off x="5811200" y="3854200"/>
            <a:ext cx="0" cy="2137600"/>
          </a:xfrm>
          <a:prstGeom prst="line">
            <a:avLst/>
          </a:prstGeom>
          <a:noFill/>
          <a:ln w="12800">
            <a:solidFill>
              <a:srgbClr val="000000"/>
            </a:solidFill>
            <a:prstDash val="solid"/>
            <a:round/>
            <a:headEnd/>
            <a:tailEnd/>
          </a:ln>
          <a:effectLst/>
        </p:spPr>
      </p:sp>
      <p:sp>
        <p:nvSpPr>
          <p:cNvPr id="116" name="PPTextBox#4"/>
          <p:cNvSpPr/>
          <p:nvPr/>
        </p:nvSpPr>
        <p:spPr bwMode="auto">
          <a:xfrm>
            <a:off x="2790400" y="2715000"/>
            <a:ext cx="332800" cy="2944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Courier New" pitchFamily="84" charset="0"/>
              </a:rPr>
              <a:t>51</a:t>
            </a:r>
          </a:p>
        </p:txBody>
      </p:sp>
      <p:sp>
        <p:nvSpPr>
          <p:cNvPr id="117" name="PPLine#48"/>
          <p:cNvSpPr>
            <a:spLocks noChangeShapeType="1"/>
          </p:cNvSpPr>
          <p:nvPr/>
        </p:nvSpPr>
        <p:spPr bwMode="auto">
          <a:xfrm flipH="1">
            <a:off x="2124800" y="3047800"/>
            <a:ext cx="819200" cy="1331200"/>
          </a:xfrm>
          <a:prstGeom prst="line">
            <a:avLst/>
          </a:prstGeom>
          <a:noFill/>
          <a:ln w="12800">
            <a:solidFill>
              <a:srgbClr val="000000"/>
            </a:solidFill>
            <a:prstDash val="solid"/>
            <a:round/>
            <a:headEnd/>
            <a:tailEnd/>
          </a:ln>
          <a:effectLst/>
        </p:spPr>
      </p:sp>
      <p:sp>
        <p:nvSpPr>
          <p:cNvPr id="118" name="PPLine#49"/>
          <p:cNvSpPr>
            <a:spLocks noChangeShapeType="1"/>
          </p:cNvSpPr>
          <p:nvPr/>
        </p:nvSpPr>
        <p:spPr bwMode="auto">
          <a:xfrm>
            <a:off x="2944000" y="3047800"/>
            <a:ext cx="2867200" cy="524800"/>
          </a:xfrm>
          <a:prstGeom prst="line">
            <a:avLst/>
          </a:prstGeom>
          <a:noFill/>
          <a:ln w="12800">
            <a:solidFill>
              <a:srgbClr val="000000"/>
            </a:solidFill>
            <a:prstDash val="solid"/>
            <a:round/>
            <a:headEnd/>
            <a:tailEnd/>
          </a:ln>
          <a:effectLst/>
        </p:spPr>
      </p:sp>
      <p:sp>
        <p:nvSpPr>
          <p:cNvPr id="119" name="PPLine#50"/>
          <p:cNvSpPr>
            <a:spLocks noChangeShapeType="1"/>
          </p:cNvSpPr>
          <p:nvPr/>
        </p:nvSpPr>
        <p:spPr bwMode="auto">
          <a:xfrm>
            <a:off x="2944000" y="3047800"/>
            <a:ext cx="0" cy="2944000"/>
          </a:xfrm>
          <a:prstGeom prst="line">
            <a:avLst/>
          </a:prstGeom>
          <a:noFill/>
          <a:ln w="12800">
            <a:solidFill>
              <a:srgbClr val="000000"/>
            </a:solidFill>
            <a:prstDash val="solid"/>
            <a:round/>
            <a:headEnd/>
            <a:tailEnd/>
          </a:ln>
          <a:effectLst/>
        </p:spPr>
      </p:sp>
      <p:sp>
        <p:nvSpPr>
          <p:cNvPr id="120" name="PPTextBox#51"/>
          <p:cNvSpPr/>
          <p:nvPr/>
        </p:nvSpPr>
        <p:spPr bwMode="auto">
          <a:xfrm>
            <a:off x="77568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a:t>
            </a:r>
          </a:p>
        </p:txBody>
      </p:sp>
      <p:sp>
        <p:nvSpPr>
          <p:cNvPr id="121" name="PPTextBox#52"/>
          <p:cNvSpPr/>
          <p:nvPr/>
        </p:nvSpPr>
        <p:spPr bwMode="auto">
          <a:xfrm>
            <a:off x="8166400" y="5940600"/>
            <a:ext cx="230400" cy="384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Courier New" pitchFamily="84" charset="0"/>
              </a:rPr>
              <a:t>9</a:t>
            </a:r>
          </a:p>
        </p:txBody>
      </p:sp>
      <p:sp>
        <p:nvSpPr>
          <p:cNvPr id="123" name="PPLine#53"/>
          <p:cNvSpPr>
            <a:spLocks noChangeShapeType="1"/>
          </p:cNvSpPr>
          <p:nvPr/>
        </p:nvSpPr>
        <p:spPr bwMode="auto">
          <a:xfrm flipH="1">
            <a:off x="2944000" y="2241400"/>
            <a:ext cx="4915200" cy="524800"/>
          </a:xfrm>
          <a:prstGeom prst="line">
            <a:avLst/>
          </a:prstGeom>
          <a:noFill/>
          <a:ln w="12800">
            <a:solidFill>
              <a:srgbClr val="000000"/>
            </a:solidFill>
            <a:prstDash val="solid"/>
            <a:round/>
            <a:headEnd/>
            <a:tailEnd/>
          </a:ln>
          <a:effectLst/>
        </p:spPr>
      </p:sp>
      <p:sp>
        <p:nvSpPr>
          <p:cNvPr id="124" name="PPLine#54"/>
          <p:cNvSpPr>
            <a:spLocks noChangeShapeType="1"/>
          </p:cNvSpPr>
          <p:nvPr/>
        </p:nvSpPr>
        <p:spPr bwMode="auto">
          <a:xfrm>
            <a:off x="7859200" y="2241400"/>
            <a:ext cx="409600" cy="3750400"/>
          </a:xfrm>
          <a:prstGeom prst="line">
            <a:avLst/>
          </a:prstGeom>
          <a:noFill/>
          <a:ln w="12800">
            <a:solidFill>
              <a:srgbClr val="000000"/>
            </a:solidFill>
            <a:prstDash val="solid"/>
            <a:round/>
            <a:headEnd/>
            <a:tailEnd/>
          </a:ln>
          <a:effectLst/>
        </p:spPr>
      </p:sp>
      <p:sp>
        <p:nvSpPr>
          <p:cNvPr id="125" name="PPLine#55"/>
          <p:cNvSpPr>
            <a:spLocks noChangeShapeType="1"/>
          </p:cNvSpPr>
          <p:nvPr/>
        </p:nvSpPr>
        <p:spPr bwMode="auto">
          <a:xfrm>
            <a:off x="7859200" y="2241400"/>
            <a:ext cx="0" cy="3750400"/>
          </a:xfrm>
          <a:prstGeom prst="line">
            <a:avLst/>
          </a:prstGeom>
          <a:noFill/>
          <a:ln w="12800">
            <a:solidFill>
              <a:srgbClr val="000000"/>
            </a:solidFill>
            <a:prstDash val="solid"/>
            <a:round/>
            <a:headEnd/>
            <a:tailEnd/>
          </a:ln>
          <a:effectLst/>
        </p:spPr>
      </p:sp>
      <p:grpSp>
        <p:nvGrpSpPr>
          <p:cNvPr id="128" name="Group 127"/>
          <p:cNvGrpSpPr/>
          <p:nvPr/>
        </p:nvGrpSpPr>
        <p:grpSpPr>
          <a:xfrm>
            <a:off x="7555452" y="1729298"/>
            <a:ext cx="609600" cy="457200"/>
            <a:chOff x="7555452" y="1729298"/>
            <a:chExt cx="609600" cy="457200"/>
          </a:xfrm>
        </p:grpSpPr>
        <p:sp>
          <p:nvSpPr>
            <p:cNvPr id="126" name="Oval 125"/>
            <p:cNvSpPr/>
            <p:nvPr/>
          </p:nvSpPr>
          <p:spPr bwMode="auto">
            <a:xfrm>
              <a:off x="7631652" y="1729298"/>
              <a:ext cx="457200" cy="457200"/>
            </a:xfrm>
            <a:prstGeom prst="ellips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Courier New"/>
                <a:cs typeface="Courier New"/>
              </a:endParaRPr>
            </a:p>
          </p:txBody>
        </p:sp>
        <p:sp>
          <p:nvSpPr>
            <p:cNvPr id="127" name="TextBox 126"/>
            <p:cNvSpPr txBox="1"/>
            <p:nvPr/>
          </p:nvSpPr>
          <p:spPr>
            <a:xfrm>
              <a:off x="7555452" y="1740949"/>
              <a:ext cx="609600" cy="400110"/>
            </a:xfrm>
            <a:prstGeom prst="rect">
              <a:avLst/>
            </a:prstGeom>
            <a:noFill/>
          </p:spPr>
          <p:txBody>
            <a:bodyPr wrap="square" rtlCol="0">
              <a:spAutoFit/>
            </a:bodyPr>
            <a:lstStyle/>
            <a:p>
              <a:pPr algn="ctr"/>
              <a:r>
                <a:rPr lang="en-US" sz="2000" dirty="0" smtClean="0">
                  <a:latin typeface="Courier New"/>
                  <a:cs typeface="Courier New"/>
                </a:rPr>
                <a:t>42</a:t>
              </a:r>
              <a:endParaRPr lang="en-US" sz="2000" dirty="0">
                <a:latin typeface="Courier New"/>
                <a:cs typeface="Courier New"/>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2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2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2" grpId="0" animBg="1"/>
      <p:bldP spid="83" grpId="0" animBg="1"/>
      <p:bldP spid="84" grpId="0" animBg="1"/>
      <p:bldP spid="85" grpId="0" animBg="1"/>
      <p:bldP spid="90" grpId="0" animBg="1"/>
      <p:bldP spid="91" grpId="0" animBg="1"/>
      <p:bldP spid="92" grpId="0" animBg="1"/>
      <p:bldP spid="93" grpId="0" animBg="1"/>
      <p:bldP spid="98" grpId="0" animBg="1"/>
      <p:bldP spid="99" grpId="0" animBg="1"/>
      <p:bldP spid="100" grpId="0" animBg="1"/>
      <p:bldP spid="101" grpId="0" animBg="1"/>
      <p:bldP spid="106" grpId="0" animBg="1"/>
      <p:bldP spid="107" grpId="0" animBg="1"/>
      <p:bldP spid="108" grpId="0" animBg="1"/>
      <p:bldP spid="109" grpId="0" animBg="1"/>
      <p:bldP spid="112" grpId="0" animBg="1"/>
      <p:bldP spid="113" grpId="0" animBg="1"/>
      <p:bldP spid="114" grpId="0" animBg="1"/>
      <p:bldP spid="115" grpId="0" animBg="1"/>
      <p:bldP spid="116" grpId="0" animBg="1"/>
      <p:bldP spid="117" grpId="0" animBg="1"/>
      <p:bldP spid="118" grpId="0" animBg="1"/>
      <p:bldP spid="119" grpId="0" animBg="1"/>
      <p:bldP spid="123" grpId="0" animBg="1"/>
      <p:bldP spid="124" grpId="0" animBg="1"/>
      <p:bldP spid="125"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Assignment Statements</a:t>
            </a:r>
            <a:endParaRPr lang="en-US">
              <a:solidFill>
                <a:schemeClr val="tx1"/>
              </a:solidFill>
            </a:endParaRPr>
          </a:p>
        </p:txBody>
      </p:sp>
      <p:sp>
        <p:nvSpPr>
          <p:cNvPr id="47107" name="Rectangle 3"/>
          <p:cNvSpPr>
            <a:spLocks noChangeArrowheads="1"/>
          </p:cNvSpPr>
          <p:nvPr/>
        </p:nvSpPr>
        <p:spPr bwMode="auto">
          <a:xfrm>
            <a:off x="1422400" y="2044700"/>
            <a:ext cx="655320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7108" name="Text Box 4"/>
          <p:cNvSpPr txBox="1">
            <a:spLocks noChangeArrowheads="1"/>
          </p:cNvSpPr>
          <p:nvPr/>
        </p:nvSpPr>
        <p:spPr bwMode="auto">
          <a:xfrm>
            <a:off x="1600200" y="2197100"/>
            <a:ext cx="6248400" cy="427038"/>
          </a:xfrm>
          <a:prstGeom prst="rect">
            <a:avLst/>
          </a:prstGeom>
          <a:noFill/>
          <a:ln w="9525">
            <a:noFill/>
            <a:miter lim="800000"/>
            <a:headEnd/>
            <a:tailEnd/>
          </a:ln>
        </p:spPr>
        <p:txBody>
          <a:bodyPr>
            <a:prstTxWarp prst="textNoShape">
              <a:avLst/>
            </a:prstTxWarp>
            <a:spAutoFit/>
          </a:bodyPr>
          <a:lstStyle/>
          <a:p>
            <a:pPr>
              <a:spcBef>
                <a:spcPct val="50000"/>
              </a:spcBef>
            </a:pPr>
            <a:r>
              <a:rPr lang="en-US" sz="2200" b="0" i="1">
                <a:solidFill>
                  <a:srgbClr val="000000"/>
                </a:solidFill>
              </a:rPr>
              <a:t>variable</a:t>
            </a:r>
            <a:r>
              <a:rPr lang="en-US" sz="2200">
                <a:solidFill>
                  <a:srgbClr val="000000"/>
                </a:solidFill>
                <a:latin typeface="Courier New" pitchFamily="1" charset="0"/>
              </a:rPr>
              <a:t> = </a:t>
            </a:r>
            <a:r>
              <a:rPr lang="en-US" sz="2200" b="0" i="1">
                <a:solidFill>
                  <a:srgbClr val="000000"/>
                </a:solidFill>
              </a:rPr>
              <a:t>expression</a:t>
            </a:r>
            <a:r>
              <a:rPr lang="en-US" sz="2200">
                <a:solidFill>
                  <a:srgbClr val="000000"/>
                </a:solidFill>
                <a:latin typeface="Courier New" pitchFamily="1" charset="0"/>
              </a:rPr>
              <a:t>;</a:t>
            </a:r>
          </a:p>
        </p:txBody>
      </p:sp>
      <p:sp>
        <p:nvSpPr>
          <p:cNvPr id="47109" name="Rectangle 5"/>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You can change the value of a variable in your program by using an </a:t>
            </a:r>
            <a:r>
              <a:rPr lang="en-US" sz="2400" i="1" dirty="0">
                <a:solidFill>
                  <a:srgbClr val="000000"/>
                </a:solidFill>
              </a:rPr>
              <a:t>assignment statement</a:t>
            </a:r>
            <a:r>
              <a:rPr lang="en-US" sz="2400" b="0" i="1" dirty="0">
                <a:solidFill>
                  <a:srgbClr val="000000"/>
                </a:solidFill>
              </a:rPr>
              <a:t>,</a:t>
            </a:r>
            <a:r>
              <a:rPr lang="en-US" sz="2400" b="0" dirty="0">
                <a:solidFill>
                  <a:srgbClr val="000000"/>
                </a:solidFill>
              </a:rPr>
              <a:t> which has the general form:</a:t>
            </a:r>
          </a:p>
        </p:txBody>
      </p:sp>
      <p:grpSp>
        <p:nvGrpSpPr>
          <p:cNvPr id="2" name="Group 6"/>
          <p:cNvGrpSpPr>
            <a:grpSpLocks/>
          </p:cNvGrpSpPr>
          <p:nvPr/>
        </p:nvGrpSpPr>
        <p:grpSpPr bwMode="auto">
          <a:xfrm>
            <a:off x="469900" y="3035300"/>
            <a:ext cx="8140700" cy="2679700"/>
            <a:chOff x="296" y="1912"/>
            <a:chExt cx="5128" cy="1688"/>
          </a:xfrm>
        </p:grpSpPr>
        <p:sp>
          <p:nvSpPr>
            <p:cNvPr id="47112" name="Rectangle 7"/>
            <p:cNvSpPr>
              <a:spLocks noChangeArrowheads="1"/>
            </p:cNvSpPr>
            <p:nvPr/>
          </p:nvSpPr>
          <p:spPr bwMode="auto">
            <a:xfrm>
              <a:off x="304" y="1912"/>
              <a:ext cx="5120" cy="92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effect of an assignment statement is to compute the value of the expression on the right side of the equal sign and assign that value to the variable that appears on the left.  Thus, the assignment statement</a:t>
              </a:r>
            </a:p>
          </p:txBody>
        </p:sp>
        <p:sp>
          <p:nvSpPr>
            <p:cNvPr id="47113" name="Text Box 8"/>
            <p:cNvSpPr txBox="1">
              <a:spLocks noChangeArrowheads="1"/>
            </p:cNvSpPr>
            <p:nvPr/>
          </p:nvSpPr>
          <p:spPr bwMode="auto">
            <a:xfrm>
              <a:off x="912" y="2826"/>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total + value;</a:t>
              </a:r>
            </a:p>
          </p:txBody>
        </p:sp>
        <p:sp>
          <p:nvSpPr>
            <p:cNvPr id="47114" name="Rectangle 9"/>
            <p:cNvSpPr>
              <a:spLocks noChangeArrowheads="1"/>
            </p:cNvSpPr>
            <p:nvPr/>
          </p:nvSpPr>
          <p:spPr bwMode="auto">
            <a:xfrm>
              <a:off x="296" y="3112"/>
              <a:ext cx="5120" cy="48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adds together the current values of the variables </a:t>
              </a:r>
              <a:r>
                <a:rPr lang="en-US" sz="2000" dirty="0">
                  <a:solidFill>
                    <a:srgbClr val="000000"/>
                  </a:solidFill>
                  <a:latin typeface="Courier New" pitchFamily="1" charset="0"/>
                </a:rPr>
                <a:t>total</a:t>
              </a:r>
              <a:r>
                <a:rPr lang="en-US" sz="2400" b="0" dirty="0">
                  <a:solidFill>
                    <a:srgbClr val="000000"/>
                  </a:solidFill>
                </a:rPr>
                <a:t> and </a:t>
              </a:r>
              <a:r>
                <a:rPr lang="en-US" sz="2000" dirty="0">
                  <a:solidFill>
                    <a:srgbClr val="000000"/>
                  </a:solidFill>
                  <a:latin typeface="Courier New" pitchFamily="1" charset="0"/>
                </a:rPr>
                <a:t>value</a:t>
              </a:r>
              <a:r>
                <a:rPr lang="en-US" sz="2400" b="0" dirty="0">
                  <a:solidFill>
                    <a:srgbClr val="000000"/>
                  </a:solidFill>
                </a:rPr>
                <a:t> and then stores that sum back in the variable </a:t>
              </a:r>
              <a:r>
                <a:rPr lang="en-US" sz="2000" dirty="0">
                  <a:solidFill>
                    <a:srgbClr val="000000"/>
                  </a:solidFill>
                  <a:latin typeface="Courier New" pitchFamily="1" charset="0"/>
                </a:rPr>
                <a:t>total</a:t>
              </a:r>
              <a:r>
                <a:rPr lang="en-US" sz="2400" b="0" dirty="0">
                  <a:solidFill>
                    <a:srgbClr val="000000"/>
                  </a:solidFill>
                </a:rPr>
                <a:t>.</a:t>
              </a:r>
            </a:p>
          </p:txBody>
        </p:sp>
      </p:grpSp>
      <p:sp>
        <p:nvSpPr>
          <p:cNvPr id="516106" name="Rectangle 10"/>
          <p:cNvSpPr>
            <a:spLocks noChangeArrowheads="1"/>
          </p:cNvSpPr>
          <p:nvPr/>
        </p:nvSpPr>
        <p:spPr bwMode="auto">
          <a:xfrm>
            <a:off x="495300" y="5753100"/>
            <a:ext cx="8128000" cy="8763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When you assign a new value to a variable, the old value of that variable is lost.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61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6" grpId="0" build="p"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Shorthand Assignments</a:t>
            </a:r>
            <a:endParaRPr lang="en-US">
              <a:solidFill>
                <a:schemeClr val="tx1"/>
              </a:solidFill>
            </a:endParaRPr>
          </a:p>
        </p:txBody>
      </p:sp>
      <p:sp>
        <p:nvSpPr>
          <p:cNvPr id="49155" name="Rectangle 3"/>
          <p:cNvSpPr>
            <a:spLocks noChangeArrowheads="1"/>
          </p:cNvSpPr>
          <p:nvPr/>
        </p:nvSpPr>
        <p:spPr bwMode="auto">
          <a:xfrm>
            <a:off x="482600" y="1219200"/>
            <a:ext cx="8128000" cy="7620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Statements such as</a:t>
            </a:r>
          </a:p>
        </p:txBody>
      </p:sp>
      <p:sp>
        <p:nvSpPr>
          <p:cNvPr id="49156" name="Text Box 4"/>
          <p:cNvSpPr txBox="1">
            <a:spLocks noChangeArrowheads="1"/>
          </p:cNvSpPr>
          <p:nvPr/>
        </p:nvSpPr>
        <p:spPr bwMode="auto">
          <a:xfrm>
            <a:off x="1447800" y="1679575"/>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total + value;</a:t>
            </a:r>
          </a:p>
        </p:txBody>
      </p:sp>
      <p:sp>
        <p:nvSpPr>
          <p:cNvPr id="49157" name="Rectangle 5"/>
          <p:cNvSpPr>
            <a:spLocks noChangeArrowheads="1"/>
          </p:cNvSpPr>
          <p:nvPr/>
        </p:nvSpPr>
        <p:spPr bwMode="auto">
          <a:xfrm>
            <a:off x="482600" y="2120900"/>
            <a:ext cx="8280400" cy="469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are so common that</a:t>
            </a:r>
            <a:r>
              <a:rPr lang="en-US" sz="2400" b="0" dirty="0" smtClean="0">
                <a:solidFill>
                  <a:srgbClr val="000000"/>
                </a:solidFill>
              </a:rPr>
              <a:t> JavaScript allows the </a:t>
            </a:r>
            <a:r>
              <a:rPr lang="en-US" sz="2400" b="0" dirty="0">
                <a:solidFill>
                  <a:srgbClr val="000000"/>
                </a:solidFill>
              </a:rPr>
              <a:t>following </a:t>
            </a:r>
            <a:r>
              <a:rPr lang="en-US" sz="2400" b="0" dirty="0" smtClean="0">
                <a:solidFill>
                  <a:srgbClr val="000000"/>
                </a:solidFill>
              </a:rPr>
              <a:t>shorthand:</a:t>
            </a:r>
            <a:endParaRPr lang="en-US" sz="2400" b="0" dirty="0">
              <a:solidFill>
                <a:srgbClr val="000000"/>
              </a:solidFill>
            </a:endParaRPr>
          </a:p>
        </p:txBody>
      </p:sp>
      <p:sp>
        <p:nvSpPr>
          <p:cNvPr id="49158" name="Text Box 6"/>
          <p:cNvSpPr txBox="1">
            <a:spLocks noChangeArrowheads="1"/>
          </p:cNvSpPr>
          <p:nvPr/>
        </p:nvSpPr>
        <p:spPr bwMode="auto">
          <a:xfrm>
            <a:off x="1447800" y="2616200"/>
            <a:ext cx="7162800" cy="366713"/>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a:solidFill>
                  <a:srgbClr val="000000"/>
                </a:solidFill>
                <a:latin typeface="Courier New" pitchFamily="1" charset="0"/>
              </a:rPr>
              <a:t>total += value;</a:t>
            </a:r>
          </a:p>
        </p:txBody>
      </p:sp>
      <p:grpSp>
        <p:nvGrpSpPr>
          <p:cNvPr id="2" name="Group 7"/>
          <p:cNvGrpSpPr>
            <a:grpSpLocks/>
          </p:cNvGrpSpPr>
          <p:nvPr/>
        </p:nvGrpSpPr>
        <p:grpSpPr bwMode="auto">
          <a:xfrm>
            <a:off x="482600" y="3111501"/>
            <a:ext cx="8128000" cy="2832101"/>
            <a:chOff x="304" y="1960"/>
            <a:chExt cx="5120" cy="1784"/>
          </a:xfrm>
        </p:grpSpPr>
        <p:sp>
          <p:nvSpPr>
            <p:cNvPr id="49160" name="Rectangle 8"/>
            <p:cNvSpPr>
              <a:spLocks noChangeArrowheads="1"/>
            </p:cNvSpPr>
            <p:nvPr/>
          </p:nvSpPr>
          <p:spPr bwMode="auto">
            <a:xfrm>
              <a:off x="896" y="2359"/>
              <a:ext cx="4128" cy="48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49161" name="Text Box 9"/>
            <p:cNvSpPr txBox="1">
              <a:spLocks noChangeArrowheads="1"/>
            </p:cNvSpPr>
            <p:nvPr/>
          </p:nvSpPr>
          <p:spPr bwMode="auto">
            <a:xfrm>
              <a:off x="1008" y="2431"/>
              <a:ext cx="393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solidFill>
                    <a:srgbClr val="000000"/>
                  </a:solidFill>
                </a:rPr>
                <a:t>variable</a:t>
              </a:r>
              <a:r>
                <a:rPr lang="en-US" sz="2000">
                  <a:solidFill>
                    <a:srgbClr val="000000"/>
                  </a:solidFill>
                  <a:latin typeface="Courier New" pitchFamily="1" charset="0"/>
                </a:rPr>
                <a:t> </a:t>
              </a:r>
              <a:r>
                <a:rPr lang="en-US" sz="2000" b="0" i="1">
                  <a:solidFill>
                    <a:srgbClr val="000000"/>
                  </a:solidFill>
                </a:rPr>
                <a:t>op</a:t>
              </a:r>
              <a:r>
                <a:rPr lang="en-US" sz="2000">
                  <a:solidFill>
                    <a:srgbClr val="000000"/>
                  </a:solidFill>
                  <a:latin typeface="Courier New" pitchFamily="1" charset="0"/>
                </a:rPr>
                <a:t>= </a:t>
              </a:r>
              <a:r>
                <a:rPr lang="en-US" sz="2000" b="0" i="1">
                  <a:solidFill>
                    <a:srgbClr val="000000"/>
                  </a:solidFill>
                </a:rPr>
                <a:t>expression</a:t>
              </a:r>
              <a:r>
                <a:rPr lang="en-US" sz="2000">
                  <a:solidFill>
                    <a:srgbClr val="000000"/>
                  </a:solidFill>
                  <a:latin typeface="Courier New" pitchFamily="1" charset="0"/>
                </a:rPr>
                <a:t>;</a:t>
              </a:r>
            </a:p>
          </p:txBody>
        </p:sp>
        <p:sp>
          <p:nvSpPr>
            <p:cNvPr id="49162" name="Rectangle 10"/>
            <p:cNvSpPr>
              <a:spLocks noChangeArrowheads="1"/>
            </p:cNvSpPr>
            <p:nvPr/>
          </p:nvSpPr>
          <p:spPr bwMode="auto">
            <a:xfrm>
              <a:off x="304" y="1960"/>
              <a:ext cx="5120" cy="92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general form of a </a:t>
              </a:r>
              <a:r>
                <a:rPr lang="en-US" sz="2400" i="1" dirty="0">
                  <a:solidFill>
                    <a:srgbClr val="000000"/>
                  </a:solidFill>
                </a:rPr>
                <a:t>shorthand assignment</a:t>
              </a:r>
              <a:r>
                <a:rPr lang="en-US" sz="2400" b="0" dirty="0">
                  <a:solidFill>
                    <a:srgbClr val="000000"/>
                  </a:solidFill>
                </a:rPr>
                <a:t> is</a:t>
              </a:r>
            </a:p>
          </p:txBody>
        </p:sp>
        <p:sp>
          <p:nvSpPr>
            <p:cNvPr id="49163" name="Rectangle 11"/>
            <p:cNvSpPr>
              <a:spLocks noChangeArrowheads="1"/>
            </p:cNvSpPr>
            <p:nvPr/>
          </p:nvSpPr>
          <p:spPr bwMode="auto">
            <a:xfrm>
              <a:off x="304" y="2968"/>
              <a:ext cx="5120" cy="48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where </a:t>
              </a:r>
              <a:r>
                <a:rPr lang="en-US" sz="2000" b="0" i="1" dirty="0">
                  <a:solidFill>
                    <a:srgbClr val="000000"/>
                  </a:solidFill>
                </a:rPr>
                <a:t>op</a:t>
              </a:r>
              <a:r>
                <a:rPr lang="en-US" sz="2000" b="0" dirty="0">
                  <a:solidFill>
                    <a:srgbClr val="000000"/>
                  </a:solidFill>
                </a:rPr>
                <a:t> </a:t>
              </a:r>
              <a:r>
                <a:rPr lang="en-US" sz="2400" b="0" dirty="0">
                  <a:solidFill>
                    <a:srgbClr val="000000"/>
                  </a:solidFill>
                </a:rPr>
                <a:t>is any of </a:t>
              </a:r>
              <a:r>
                <a:rPr lang="en-US" sz="2400" b="0" dirty="0" smtClean="0">
                  <a:solidFill>
                    <a:srgbClr val="000000"/>
                  </a:solidFill>
                </a:rPr>
                <a:t>JavaScript’s </a:t>
              </a:r>
              <a:r>
                <a:rPr lang="en-US" sz="2400" b="0" dirty="0">
                  <a:solidFill>
                    <a:srgbClr val="000000"/>
                  </a:solidFill>
                </a:rPr>
                <a:t>binary operators.  The effect of this statement is the same as</a:t>
              </a:r>
            </a:p>
          </p:txBody>
        </p:sp>
        <p:sp>
          <p:nvSpPr>
            <p:cNvPr id="49164" name="Text Box 12"/>
            <p:cNvSpPr txBox="1">
              <a:spLocks noChangeArrowheads="1"/>
            </p:cNvSpPr>
            <p:nvPr/>
          </p:nvSpPr>
          <p:spPr bwMode="auto">
            <a:xfrm>
              <a:off x="912" y="351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b="0" i="1" dirty="0">
                  <a:solidFill>
                    <a:srgbClr val="000000"/>
                  </a:solidFill>
                </a:rPr>
                <a:t>variable</a:t>
              </a:r>
              <a:r>
                <a:rPr lang="en-US" sz="2000" dirty="0">
                  <a:solidFill>
                    <a:srgbClr val="000000"/>
                  </a:solidFill>
                  <a:latin typeface="Courier New" pitchFamily="1" charset="0"/>
                </a:rPr>
                <a:t> = </a:t>
              </a:r>
              <a:r>
                <a:rPr lang="en-US" sz="2000" b="0" i="1" dirty="0">
                  <a:solidFill>
                    <a:srgbClr val="000000"/>
                  </a:solidFill>
                </a:rPr>
                <a:t>variable</a:t>
              </a:r>
              <a:r>
                <a:rPr lang="en-US" sz="2000" dirty="0">
                  <a:solidFill>
                    <a:srgbClr val="000000"/>
                  </a:solidFill>
                  <a:latin typeface="Courier New" pitchFamily="1" charset="0"/>
                </a:rPr>
                <a:t> </a:t>
              </a:r>
              <a:r>
                <a:rPr lang="en-US" sz="2000" b="0" i="1" dirty="0">
                  <a:solidFill>
                    <a:srgbClr val="000000"/>
                  </a:solidFill>
                </a:rPr>
                <a:t>op</a:t>
              </a:r>
              <a:r>
                <a:rPr lang="en-US" sz="2000" dirty="0">
                  <a:solidFill>
                    <a:srgbClr val="000000"/>
                  </a:solidFill>
                  <a:latin typeface="Courier New" pitchFamily="1" charset="0"/>
                </a:rPr>
                <a:t> (</a:t>
              </a:r>
              <a:r>
                <a:rPr lang="en-US" sz="2000" b="0" i="1" dirty="0">
                  <a:solidFill>
                    <a:srgbClr val="000000"/>
                  </a:solidFill>
                </a:rPr>
                <a:t>expression</a:t>
              </a:r>
              <a:r>
                <a:rPr lang="en-US" sz="2000" dirty="0">
                  <a:solidFill>
                    <a:srgbClr val="000000"/>
                  </a:solidFill>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Increment and Decrement Operators</a:t>
            </a:r>
            <a:endParaRPr lang="en-US">
              <a:solidFill>
                <a:schemeClr val="tx1"/>
              </a:solidFill>
            </a:endParaRPr>
          </a:p>
        </p:txBody>
      </p:sp>
      <p:grpSp>
        <p:nvGrpSpPr>
          <p:cNvPr id="2" name="Group 3"/>
          <p:cNvGrpSpPr>
            <a:grpSpLocks/>
          </p:cNvGrpSpPr>
          <p:nvPr/>
        </p:nvGrpSpPr>
        <p:grpSpPr bwMode="auto">
          <a:xfrm>
            <a:off x="482600" y="1219200"/>
            <a:ext cx="8128000" cy="1470026"/>
            <a:chOff x="304" y="768"/>
            <a:chExt cx="5120" cy="926"/>
          </a:xfrm>
        </p:grpSpPr>
        <p:sp>
          <p:nvSpPr>
            <p:cNvPr id="51211" name="Rectangle 4"/>
            <p:cNvSpPr>
              <a:spLocks noChangeArrowheads="1"/>
            </p:cNvSpPr>
            <p:nvPr/>
          </p:nvSpPr>
          <p:spPr bwMode="auto">
            <a:xfrm>
              <a:off x="304" y="768"/>
              <a:ext cx="5120" cy="768"/>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Another important shorthand</a:t>
              </a:r>
              <a:r>
                <a:rPr lang="en-US" sz="2400" b="0" dirty="0" smtClean="0">
                  <a:solidFill>
                    <a:srgbClr val="000000"/>
                  </a:solidFill>
                </a:rPr>
                <a:t> that </a:t>
              </a:r>
              <a:r>
                <a:rPr lang="en-US" sz="2400" b="0" dirty="0">
                  <a:solidFill>
                    <a:srgbClr val="000000"/>
                  </a:solidFill>
                </a:rPr>
                <a:t>appears frequently in</a:t>
              </a:r>
              <a:r>
                <a:rPr lang="en-US" sz="2400" b="0" dirty="0" smtClean="0">
                  <a:solidFill>
                    <a:srgbClr val="000000"/>
                  </a:solidFill>
                </a:rPr>
                <a:t> JavaScript </a:t>
              </a:r>
              <a:r>
                <a:rPr lang="en-US" sz="2400" b="0" dirty="0">
                  <a:solidFill>
                    <a:srgbClr val="000000"/>
                  </a:solidFill>
                </a:rPr>
                <a:t>programs is the </a:t>
              </a:r>
              <a:r>
                <a:rPr lang="en-US" sz="2400" i="1" dirty="0">
                  <a:solidFill>
                    <a:srgbClr val="000000"/>
                  </a:solidFill>
                </a:rPr>
                <a:t>increment operator</a:t>
              </a:r>
              <a:r>
                <a:rPr lang="en-US" sz="2400" b="0" i="1" dirty="0">
                  <a:solidFill>
                    <a:srgbClr val="000000"/>
                  </a:solidFill>
                </a:rPr>
                <a:t>,</a:t>
              </a:r>
              <a:r>
                <a:rPr lang="en-US" sz="2400" b="0" dirty="0">
                  <a:solidFill>
                    <a:srgbClr val="000000"/>
                  </a:solidFill>
                </a:rPr>
                <a:t> which is most commonly written immediately after a variable, like this:</a:t>
              </a:r>
            </a:p>
          </p:txBody>
        </p:sp>
        <p:sp>
          <p:nvSpPr>
            <p:cNvPr id="51212" name="Text Box 5"/>
            <p:cNvSpPr txBox="1">
              <a:spLocks noChangeArrowheads="1"/>
            </p:cNvSpPr>
            <p:nvPr/>
          </p:nvSpPr>
          <p:spPr bwMode="auto">
            <a:xfrm>
              <a:off x="912" y="146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a:t>
              </a:r>
            </a:p>
          </p:txBody>
        </p:sp>
      </p:grpSp>
      <p:grpSp>
        <p:nvGrpSpPr>
          <p:cNvPr id="3" name="Group 6"/>
          <p:cNvGrpSpPr>
            <a:grpSpLocks/>
          </p:cNvGrpSpPr>
          <p:nvPr/>
        </p:nvGrpSpPr>
        <p:grpSpPr bwMode="auto">
          <a:xfrm>
            <a:off x="482600" y="2781299"/>
            <a:ext cx="8280400" cy="1965325"/>
            <a:chOff x="304" y="1752"/>
            <a:chExt cx="5216" cy="1238"/>
          </a:xfrm>
        </p:grpSpPr>
        <p:sp>
          <p:nvSpPr>
            <p:cNvPr id="51207" name="Rectangle 7"/>
            <p:cNvSpPr>
              <a:spLocks noChangeArrowheads="1"/>
            </p:cNvSpPr>
            <p:nvPr/>
          </p:nvSpPr>
          <p:spPr bwMode="auto">
            <a:xfrm>
              <a:off x="304" y="1752"/>
              <a:ext cx="5216" cy="29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The effect of this statement is to add one to the value of </a:t>
              </a:r>
              <a:r>
                <a:rPr lang="en-US" sz="2000" dirty="0" err="1">
                  <a:solidFill>
                    <a:srgbClr val="000000"/>
                  </a:solidFill>
                  <a:latin typeface="Courier New" pitchFamily="1" charset="0"/>
                </a:rPr>
                <a:t>x</a:t>
              </a:r>
              <a:r>
                <a:rPr lang="en-US" sz="2400" b="0" dirty="0">
                  <a:solidFill>
                    <a:srgbClr val="000000"/>
                  </a:solidFill>
                </a:rPr>
                <a:t>, which means that this statement is equivalent to</a:t>
              </a:r>
            </a:p>
          </p:txBody>
        </p:sp>
        <p:sp>
          <p:nvSpPr>
            <p:cNvPr id="51208" name="Text Box 8"/>
            <p:cNvSpPr txBox="1">
              <a:spLocks noChangeArrowheads="1"/>
            </p:cNvSpPr>
            <p:nvPr/>
          </p:nvSpPr>
          <p:spPr bwMode="auto">
            <a:xfrm>
              <a:off x="912" y="2263"/>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 += 1;</a:t>
              </a:r>
            </a:p>
          </p:txBody>
        </p:sp>
        <p:sp>
          <p:nvSpPr>
            <p:cNvPr id="51209" name="Rectangle 9"/>
            <p:cNvSpPr>
              <a:spLocks noChangeArrowheads="1"/>
            </p:cNvSpPr>
            <p:nvPr/>
          </p:nvSpPr>
          <p:spPr bwMode="auto">
            <a:xfrm>
              <a:off x="304" y="2508"/>
              <a:ext cx="5216" cy="296"/>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pPr>
              <a:r>
                <a:rPr lang="en-US" sz="2400" b="0" dirty="0">
                  <a:solidFill>
                    <a:srgbClr val="000000"/>
                  </a:solidFill>
                </a:rPr>
                <a:t>	</a:t>
              </a:r>
              <a:r>
                <a:rPr lang="en-US" sz="2400" b="0" dirty="0" smtClean="0">
                  <a:solidFill>
                    <a:srgbClr val="000000"/>
                  </a:solidFill>
                </a:rPr>
                <a:t>or</a:t>
              </a:r>
              <a:endParaRPr lang="en-US" sz="2400" b="0" dirty="0">
                <a:solidFill>
                  <a:srgbClr val="000000"/>
                </a:solidFill>
              </a:endParaRPr>
            </a:p>
          </p:txBody>
        </p:sp>
        <p:sp>
          <p:nvSpPr>
            <p:cNvPr id="51210" name="Text Box 10"/>
            <p:cNvSpPr txBox="1">
              <a:spLocks noChangeArrowheads="1"/>
            </p:cNvSpPr>
            <p:nvPr/>
          </p:nvSpPr>
          <p:spPr bwMode="auto">
            <a:xfrm>
              <a:off x="912" y="2759"/>
              <a:ext cx="4512" cy="23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000" dirty="0" err="1">
                  <a:solidFill>
                    <a:srgbClr val="000000"/>
                  </a:solidFill>
                  <a:latin typeface="Courier New" pitchFamily="1" charset="0"/>
                </a:rPr>
                <a:t>x</a:t>
              </a:r>
              <a:r>
                <a:rPr lang="en-US" sz="2000" dirty="0">
                  <a:solidFill>
                    <a:srgbClr val="000000"/>
                  </a:solidFill>
                  <a:latin typeface="Courier New" pitchFamily="1" charset="0"/>
                </a:rPr>
                <a:t> = </a:t>
              </a:r>
              <a:r>
                <a:rPr lang="en-US" sz="2000" dirty="0" err="1">
                  <a:solidFill>
                    <a:srgbClr val="000000"/>
                  </a:solidFill>
                  <a:latin typeface="Courier New" pitchFamily="1" charset="0"/>
                </a:rPr>
                <a:t>x</a:t>
              </a:r>
              <a:r>
                <a:rPr lang="en-US" sz="2000" dirty="0">
                  <a:solidFill>
                    <a:srgbClr val="000000"/>
                  </a:solidFill>
                  <a:latin typeface="Courier New" pitchFamily="1" charset="0"/>
                </a:rPr>
                <a:t> + 1;</a:t>
              </a:r>
            </a:p>
          </p:txBody>
        </p:sp>
      </p:grpSp>
      <p:sp>
        <p:nvSpPr>
          <p:cNvPr id="520203" name="Rectangle 11"/>
          <p:cNvSpPr>
            <a:spLocks noChangeArrowheads="1"/>
          </p:cNvSpPr>
          <p:nvPr/>
        </p:nvSpPr>
        <p:spPr bwMode="auto">
          <a:xfrm>
            <a:off x="482600" y="4991100"/>
            <a:ext cx="8128000" cy="8001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pitchFamily="1" charset="0"/>
              </a:rPr>
              <a:t>--</a:t>
            </a:r>
            <a:r>
              <a:rPr lang="en-US" sz="2400" b="0" dirty="0">
                <a:solidFill>
                  <a:srgbClr val="000000"/>
                </a:solidFill>
              </a:rPr>
              <a:t> operator (which is called the </a:t>
            </a:r>
            <a:r>
              <a:rPr lang="en-US" sz="2400" i="1" dirty="0">
                <a:solidFill>
                  <a:srgbClr val="000000"/>
                </a:solidFill>
              </a:rPr>
              <a:t>decrement operator</a:t>
            </a:r>
            <a:r>
              <a:rPr lang="en-US" sz="2400" b="0" dirty="0">
                <a:solidFill>
                  <a:srgbClr val="000000"/>
                </a:solidFill>
              </a:rPr>
              <a:t>) is similar but subtracts one instead of adding 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02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03" grpId="0" build="p"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Functions Revisited</a:t>
            </a:r>
            <a:endParaRPr lang="en-US" dirty="0">
              <a:solidFill>
                <a:schemeClr val="tx1"/>
              </a:solidFill>
            </a:endParaRPr>
          </a:p>
        </p:txBody>
      </p:sp>
      <p:sp>
        <p:nvSpPr>
          <p:cNvPr id="585731"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Last week, you learned that a </a:t>
            </a:r>
            <a:r>
              <a:rPr lang="en-US" sz="2400" i="1" dirty="0" smtClean="0"/>
              <a:t>function </a:t>
            </a:r>
            <a:r>
              <a:rPr lang="en-US" sz="2400" b="0" dirty="0" smtClean="0"/>
              <a:t>in </a:t>
            </a:r>
            <a:r>
              <a:rPr lang="en-US" sz="2400" b="0" dirty="0" err="1" smtClean="0"/>
              <a:t>Karel</a:t>
            </a:r>
            <a:r>
              <a:rPr lang="en-US" sz="2400" b="0" dirty="0" smtClean="0"/>
              <a:t> is </a:t>
            </a:r>
            <a:r>
              <a:rPr lang="en-US" sz="2400" b="0" dirty="0" smtClean="0">
                <a:solidFill>
                  <a:srgbClr val="000000"/>
                </a:solidFill>
              </a:rPr>
              <a:t>a sequence of statements that has been collected together and given a name</a:t>
            </a:r>
            <a:r>
              <a:rPr lang="en-US" sz="2400" b="0" dirty="0" smtClean="0"/>
              <a:t>.</a:t>
            </a:r>
          </a:p>
          <a:p>
            <a:pPr marL="342900" indent="-342900" algn="just">
              <a:lnSpc>
                <a:spcPct val="90000"/>
              </a:lnSpc>
              <a:spcAft>
                <a:spcPct val="50000"/>
              </a:spcAft>
              <a:buFontTx/>
              <a:buChar char="•"/>
            </a:pPr>
            <a:r>
              <a:rPr lang="en-US" sz="2400" b="0" dirty="0" smtClean="0"/>
              <a:t>Although that definition also applies in JavaScript, it fails to capture the idea that functions can process information.</a:t>
            </a:r>
          </a:p>
          <a:p>
            <a:pPr marL="342900" indent="-342900" algn="just">
              <a:lnSpc>
                <a:spcPct val="90000"/>
              </a:lnSpc>
              <a:spcAft>
                <a:spcPct val="50000"/>
              </a:spcAft>
              <a:buFontTx/>
              <a:buChar char="•"/>
            </a:pPr>
            <a:r>
              <a:rPr lang="en-US" sz="2400" b="0" dirty="0" smtClean="0"/>
              <a:t>In JavaScript, a function can take information from its caller, perform some computation, and then return a result.</a:t>
            </a:r>
          </a:p>
          <a:p>
            <a:pPr marL="342900" indent="-342900" algn="just">
              <a:lnSpc>
                <a:spcPct val="90000"/>
              </a:lnSpc>
              <a:spcAft>
                <a:spcPct val="50000"/>
              </a:spcAft>
              <a:buFontTx/>
              <a:buChar char="•"/>
            </a:pPr>
            <a:r>
              <a:rPr lang="en-US" sz="2400" b="0" dirty="0" smtClean="0"/>
              <a:t>This notion that functions exist to manipulate information and return results makes functions in programming similar to functions in mathematics, which is historically the reason for the name.</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Functions in Mathematics</a:t>
            </a:r>
            <a:endParaRPr lang="en-US" dirty="0">
              <a:solidFill>
                <a:schemeClr val="tx1"/>
              </a:solidFill>
            </a:endParaRPr>
          </a:p>
        </p:txBody>
      </p:sp>
      <p:grpSp>
        <p:nvGrpSpPr>
          <p:cNvPr id="6" name="Group 5"/>
          <p:cNvGrpSpPr>
            <a:grpSpLocks noChangeAspect="1"/>
          </p:cNvGrpSpPr>
          <p:nvPr/>
        </p:nvGrpSpPr>
        <p:grpSpPr>
          <a:xfrm>
            <a:off x="6172199" y="1307496"/>
            <a:ext cx="2710545" cy="4268410"/>
            <a:chOff x="6248400" y="1143001"/>
            <a:chExt cx="3048000" cy="4799815"/>
          </a:xfrm>
        </p:grpSpPr>
        <p:sp>
          <p:nvSpPr>
            <p:cNvPr id="5" name="Rectangle 4"/>
            <p:cNvSpPr/>
            <p:nvPr/>
          </p:nvSpPr>
          <p:spPr bwMode="auto">
            <a:xfrm>
              <a:off x="6248400" y="1143001"/>
              <a:ext cx="3048000" cy="479981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4" name="Picture 3" descr="XSquaredMinusFive-plot.png"/>
            <p:cNvPicPr>
              <a:picLocks noChangeAspect="1"/>
            </p:cNvPicPr>
            <p:nvPr/>
          </p:nvPicPr>
          <p:blipFill>
            <a:blip r:embed="rId3"/>
            <a:srcRect b="7273"/>
            <a:stretch>
              <a:fillRect/>
            </a:stretch>
          </p:blipFill>
          <p:spPr>
            <a:xfrm>
              <a:off x="6400800" y="1308099"/>
              <a:ext cx="2743201" cy="4471503"/>
            </a:xfrm>
            <a:prstGeom prst="rect">
              <a:avLst/>
            </a:prstGeom>
          </p:spPr>
        </p:pic>
      </p:grpSp>
      <p:sp>
        <p:nvSpPr>
          <p:cNvPr id="7" name="Rectangle 3"/>
          <p:cNvSpPr>
            <a:spLocks noChangeArrowheads="1"/>
          </p:cNvSpPr>
          <p:nvPr/>
        </p:nvSpPr>
        <p:spPr bwMode="auto">
          <a:xfrm>
            <a:off x="482600" y="2514600"/>
            <a:ext cx="5384800" cy="9144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Plugging in a value for </a:t>
            </a:r>
            <a:r>
              <a:rPr lang="en-US" sz="2400" b="0" i="1" dirty="0" err="1" smtClean="0"/>
              <a:t>x</a:t>
            </a:r>
            <a:r>
              <a:rPr lang="en-US" sz="2400" b="0" dirty="0" smtClean="0"/>
              <a:t> allows you to compute the value of </a:t>
            </a:r>
            <a:r>
              <a:rPr lang="en-US" sz="2400" b="0" i="1" dirty="0" err="1" smtClean="0"/>
              <a:t>f</a:t>
            </a:r>
            <a:r>
              <a:rPr lang="en-US" b="0" i="1" dirty="0" smtClean="0"/>
              <a:t> </a:t>
            </a:r>
            <a:r>
              <a:rPr lang="en-US" sz="2400" b="0" dirty="0" smtClean="0"/>
              <a:t>(</a:t>
            </a:r>
            <a:r>
              <a:rPr lang="en-US" sz="2400" b="0" i="1" dirty="0" err="1" smtClean="0"/>
              <a:t>x</a:t>
            </a:r>
            <a:r>
              <a:rPr lang="en-US" sz="2400" b="0" dirty="0" smtClean="0"/>
              <a:t>), as follows:</a:t>
            </a:r>
          </a:p>
        </p:txBody>
      </p:sp>
      <p:grpSp>
        <p:nvGrpSpPr>
          <p:cNvPr id="13" name="Group 12"/>
          <p:cNvGrpSpPr/>
          <p:nvPr/>
        </p:nvGrpSpPr>
        <p:grpSpPr>
          <a:xfrm>
            <a:off x="482600" y="1155700"/>
            <a:ext cx="5384800" cy="1511300"/>
            <a:chOff x="482600" y="1155700"/>
            <a:chExt cx="5384800" cy="1511300"/>
          </a:xfrm>
        </p:grpSpPr>
        <p:sp>
          <p:nvSpPr>
            <p:cNvPr id="585731" name="Rectangle 3"/>
            <p:cNvSpPr>
              <a:spLocks noChangeArrowheads="1"/>
            </p:cNvSpPr>
            <p:nvPr/>
          </p:nvSpPr>
          <p:spPr bwMode="auto">
            <a:xfrm>
              <a:off x="482600" y="1155700"/>
              <a:ext cx="5384800" cy="151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The graph at the right shows the values of the function</a:t>
              </a:r>
            </a:p>
          </p:txBody>
        </p:sp>
        <p:sp>
          <p:nvSpPr>
            <p:cNvPr id="8" name="TextBox 7"/>
            <p:cNvSpPr txBox="1"/>
            <p:nvPr/>
          </p:nvSpPr>
          <p:spPr>
            <a:xfrm>
              <a:off x="1752600" y="1905000"/>
              <a:ext cx="2286000" cy="461665"/>
            </a:xfrm>
            <a:prstGeom prst="rect">
              <a:avLst/>
            </a:prstGeom>
            <a:noFill/>
          </p:spPr>
          <p:txBody>
            <a:bodyPr wrap="square" rtlCol="0">
              <a:spAutoFit/>
            </a:bodyPr>
            <a:lstStyle/>
            <a:p>
              <a:r>
                <a:rPr lang="en-US" sz="2400" b="0" i="1" dirty="0" err="1" smtClean="0"/>
                <a:t>f</a:t>
              </a:r>
              <a:r>
                <a:rPr lang="en-US" b="0" i="1" dirty="0" smtClean="0"/>
                <a:t> </a:t>
              </a:r>
              <a:r>
                <a:rPr lang="en-US" sz="2400" b="0" dirty="0" smtClean="0"/>
                <a:t>(</a:t>
              </a:r>
              <a:r>
                <a:rPr lang="en-US" sz="2400" b="0" i="1" dirty="0" err="1" smtClean="0"/>
                <a:t>x</a:t>
              </a:r>
              <a:r>
                <a:rPr lang="en-US" sz="2400" b="0" dirty="0" smtClean="0"/>
                <a:t>)  =  </a:t>
              </a:r>
              <a:r>
                <a:rPr lang="en-US" sz="2400" b="0" i="1" dirty="0" err="1" smtClean="0"/>
                <a:t>x</a:t>
              </a:r>
              <a:r>
                <a:rPr lang="en-US" sz="800" b="0" i="1" dirty="0" smtClean="0"/>
                <a:t> </a:t>
              </a:r>
              <a:r>
                <a:rPr lang="en-US" sz="2400" b="0" baseline="30000" dirty="0" smtClean="0"/>
                <a:t>2</a:t>
              </a:r>
              <a:r>
                <a:rPr lang="en-US" sz="2400" b="0" dirty="0" smtClean="0"/>
                <a:t> </a:t>
              </a:r>
              <a:r>
                <a:rPr lang="en-US" sz="2000" b="0" dirty="0" err="1" smtClean="0">
                  <a:latin typeface="Symbol" charset="2"/>
                  <a:cs typeface="Symbol" charset="2"/>
                  <a:sym typeface="Symbol"/>
                </a:rPr>
                <a:t></a:t>
              </a:r>
              <a:r>
                <a:rPr lang="en-US" sz="2400" dirty="0" smtClean="0"/>
                <a:t> </a:t>
              </a:r>
              <a:r>
                <a:rPr lang="en-US" sz="2400" b="0" dirty="0" smtClean="0"/>
                <a:t>5</a:t>
              </a:r>
              <a:endParaRPr lang="en-US" sz="2400" b="0" dirty="0"/>
            </a:p>
          </p:txBody>
        </p:sp>
      </p:grpSp>
      <p:sp>
        <p:nvSpPr>
          <p:cNvPr id="9" name="TextBox 8"/>
          <p:cNvSpPr txBox="1"/>
          <p:nvPr/>
        </p:nvSpPr>
        <p:spPr>
          <a:xfrm>
            <a:off x="1752600" y="3264949"/>
            <a:ext cx="2819400" cy="461665"/>
          </a:xfrm>
          <a:prstGeom prst="rect">
            <a:avLst/>
          </a:prstGeom>
          <a:noFill/>
        </p:spPr>
        <p:txBody>
          <a:bodyPr wrap="square" rtlCol="0">
            <a:spAutoFit/>
          </a:bodyPr>
          <a:lstStyle/>
          <a:p>
            <a:r>
              <a:rPr lang="en-US" sz="2400" b="0" i="1" dirty="0" err="1" smtClean="0"/>
              <a:t>f</a:t>
            </a:r>
            <a:r>
              <a:rPr lang="en-US" b="0" i="1" dirty="0" smtClean="0"/>
              <a:t> </a:t>
            </a:r>
            <a:r>
              <a:rPr lang="en-US" sz="2400" b="0" dirty="0" smtClean="0"/>
              <a:t>(0)  =  0</a:t>
            </a:r>
            <a:r>
              <a:rPr lang="en-US" sz="2400" b="0" baseline="30000" dirty="0" smtClean="0"/>
              <a:t>2</a:t>
            </a:r>
            <a:r>
              <a:rPr lang="en-US" sz="2400" b="0" dirty="0" smtClean="0"/>
              <a:t> </a:t>
            </a:r>
            <a:r>
              <a:rPr lang="en-US" sz="2000" b="0" dirty="0" err="1" smtClean="0">
                <a:latin typeface="Symbol" charset="2"/>
                <a:cs typeface="Symbol" charset="2"/>
                <a:sym typeface="Symbol"/>
              </a:rPr>
              <a:t></a:t>
            </a:r>
            <a:r>
              <a:rPr lang="en-US" sz="2400" dirty="0" smtClean="0"/>
              <a:t> </a:t>
            </a:r>
            <a:r>
              <a:rPr lang="en-US" sz="2400" b="0" dirty="0" smtClean="0"/>
              <a:t>5  =  </a:t>
            </a:r>
            <a:r>
              <a:rPr lang="en-US" sz="2000" b="0" dirty="0" smtClean="0">
                <a:latin typeface="Symbol" charset="2"/>
                <a:cs typeface="Symbol" charset="2"/>
                <a:sym typeface="Symbol"/>
              </a:rPr>
              <a:t></a:t>
            </a:r>
            <a:r>
              <a:rPr lang="en-US" sz="2400" b="0" dirty="0" smtClean="0">
                <a:sym typeface="Symbol"/>
              </a:rPr>
              <a:t>5</a:t>
            </a:r>
            <a:endParaRPr lang="en-US" sz="2400" b="0" dirty="0"/>
          </a:p>
        </p:txBody>
      </p:sp>
      <p:sp>
        <p:nvSpPr>
          <p:cNvPr id="10" name="TextBox 9"/>
          <p:cNvSpPr txBox="1"/>
          <p:nvPr/>
        </p:nvSpPr>
        <p:spPr>
          <a:xfrm>
            <a:off x="1752600" y="3627932"/>
            <a:ext cx="2819400" cy="461665"/>
          </a:xfrm>
          <a:prstGeom prst="rect">
            <a:avLst/>
          </a:prstGeom>
          <a:noFill/>
        </p:spPr>
        <p:txBody>
          <a:bodyPr wrap="square" rtlCol="0">
            <a:spAutoFit/>
          </a:bodyPr>
          <a:lstStyle/>
          <a:p>
            <a:r>
              <a:rPr lang="en-US" sz="2400" b="0" i="1" dirty="0" err="1" smtClean="0"/>
              <a:t>f</a:t>
            </a:r>
            <a:r>
              <a:rPr lang="en-US" b="0" i="1" dirty="0" smtClean="0"/>
              <a:t> </a:t>
            </a:r>
            <a:r>
              <a:rPr lang="en-US" sz="2400" b="0" dirty="0" smtClean="0"/>
              <a:t>(1)  =  1</a:t>
            </a:r>
            <a:r>
              <a:rPr lang="en-US" sz="2400" b="0" baseline="30000" dirty="0" smtClean="0"/>
              <a:t>2</a:t>
            </a:r>
            <a:r>
              <a:rPr lang="en-US" sz="2400" b="0" dirty="0" smtClean="0"/>
              <a:t> </a:t>
            </a:r>
            <a:r>
              <a:rPr lang="en-US" sz="2000" b="0" dirty="0" err="1" smtClean="0">
                <a:latin typeface="Symbol" charset="2"/>
                <a:cs typeface="Symbol" charset="2"/>
                <a:sym typeface="Symbol"/>
              </a:rPr>
              <a:t></a:t>
            </a:r>
            <a:r>
              <a:rPr lang="en-US" sz="2400" dirty="0" smtClean="0"/>
              <a:t> </a:t>
            </a:r>
            <a:r>
              <a:rPr lang="en-US" sz="2400" b="0" dirty="0" smtClean="0"/>
              <a:t>5  =  </a:t>
            </a:r>
            <a:r>
              <a:rPr lang="en-US" sz="2000" b="0" dirty="0" smtClean="0">
                <a:latin typeface="Symbol" charset="2"/>
                <a:cs typeface="Symbol" charset="2"/>
                <a:sym typeface="Symbol"/>
              </a:rPr>
              <a:t></a:t>
            </a:r>
            <a:r>
              <a:rPr lang="en-US" sz="2400" b="0" dirty="0" smtClean="0">
                <a:sym typeface="Symbol"/>
              </a:rPr>
              <a:t>4</a:t>
            </a:r>
            <a:endParaRPr lang="en-US" sz="2400" b="0" dirty="0"/>
          </a:p>
        </p:txBody>
      </p:sp>
      <p:sp>
        <p:nvSpPr>
          <p:cNvPr id="11" name="TextBox 10"/>
          <p:cNvSpPr txBox="1"/>
          <p:nvPr/>
        </p:nvSpPr>
        <p:spPr>
          <a:xfrm>
            <a:off x="1752600" y="3990915"/>
            <a:ext cx="2819400" cy="461665"/>
          </a:xfrm>
          <a:prstGeom prst="rect">
            <a:avLst/>
          </a:prstGeom>
          <a:noFill/>
        </p:spPr>
        <p:txBody>
          <a:bodyPr wrap="square" rtlCol="0">
            <a:spAutoFit/>
          </a:bodyPr>
          <a:lstStyle/>
          <a:p>
            <a:r>
              <a:rPr lang="en-US" sz="2400" b="0" i="1" dirty="0" err="1" smtClean="0"/>
              <a:t>f</a:t>
            </a:r>
            <a:r>
              <a:rPr lang="en-US" b="0" i="1" dirty="0" smtClean="0"/>
              <a:t> </a:t>
            </a:r>
            <a:r>
              <a:rPr lang="en-US" sz="2400" b="0" dirty="0" smtClean="0"/>
              <a:t>(2)  =  2</a:t>
            </a:r>
            <a:r>
              <a:rPr lang="en-US" sz="2400" b="0" baseline="30000" dirty="0" smtClean="0"/>
              <a:t>2</a:t>
            </a:r>
            <a:r>
              <a:rPr lang="en-US" sz="2400" b="0" dirty="0" smtClean="0"/>
              <a:t> </a:t>
            </a:r>
            <a:r>
              <a:rPr lang="en-US" sz="2000" b="0" dirty="0" err="1" smtClean="0">
                <a:latin typeface="Symbol" charset="2"/>
                <a:cs typeface="Symbol" charset="2"/>
                <a:sym typeface="Symbol"/>
              </a:rPr>
              <a:t></a:t>
            </a:r>
            <a:r>
              <a:rPr lang="en-US" sz="2400" dirty="0" smtClean="0"/>
              <a:t> </a:t>
            </a:r>
            <a:r>
              <a:rPr lang="en-US" sz="2400" b="0" dirty="0" smtClean="0"/>
              <a:t>5  =  </a:t>
            </a:r>
            <a:r>
              <a:rPr lang="en-US" sz="2000" b="0" dirty="0" smtClean="0">
                <a:latin typeface="Symbol" charset="2"/>
                <a:cs typeface="Symbol" charset="2"/>
                <a:sym typeface="Symbol"/>
              </a:rPr>
              <a:t></a:t>
            </a:r>
            <a:r>
              <a:rPr lang="en-US" sz="2400" b="0" dirty="0" smtClean="0">
                <a:sym typeface="Symbol"/>
              </a:rPr>
              <a:t>1</a:t>
            </a:r>
            <a:endParaRPr lang="en-US" sz="2400" b="0" dirty="0"/>
          </a:p>
        </p:txBody>
      </p:sp>
      <p:sp>
        <p:nvSpPr>
          <p:cNvPr id="12" name="TextBox 11"/>
          <p:cNvSpPr txBox="1"/>
          <p:nvPr/>
        </p:nvSpPr>
        <p:spPr>
          <a:xfrm>
            <a:off x="1752600" y="4353899"/>
            <a:ext cx="2819400" cy="461665"/>
          </a:xfrm>
          <a:prstGeom prst="rect">
            <a:avLst/>
          </a:prstGeom>
          <a:noFill/>
        </p:spPr>
        <p:txBody>
          <a:bodyPr wrap="square" rtlCol="0">
            <a:spAutoFit/>
          </a:bodyPr>
          <a:lstStyle/>
          <a:p>
            <a:r>
              <a:rPr lang="en-US" sz="2400" b="0" i="1" dirty="0" err="1" smtClean="0"/>
              <a:t>f</a:t>
            </a:r>
            <a:r>
              <a:rPr lang="en-US" b="0" i="1" dirty="0" smtClean="0"/>
              <a:t> </a:t>
            </a:r>
            <a:r>
              <a:rPr lang="en-US" sz="2400" b="0" dirty="0" smtClean="0"/>
              <a:t>(3)  =  3</a:t>
            </a:r>
            <a:r>
              <a:rPr lang="en-US" sz="2400" b="0" baseline="30000" dirty="0" smtClean="0"/>
              <a:t>2</a:t>
            </a:r>
            <a:r>
              <a:rPr lang="en-US" sz="2400" b="0" dirty="0" smtClean="0"/>
              <a:t> </a:t>
            </a:r>
            <a:r>
              <a:rPr lang="en-US" sz="2000" b="0" dirty="0" err="1" smtClean="0">
                <a:latin typeface="Symbol" charset="2"/>
                <a:cs typeface="Symbol" charset="2"/>
                <a:sym typeface="Symbol"/>
              </a:rPr>
              <a:t></a:t>
            </a:r>
            <a:r>
              <a:rPr lang="en-US" sz="2400" dirty="0" smtClean="0"/>
              <a:t> </a:t>
            </a:r>
            <a:r>
              <a:rPr lang="en-US" sz="2400" b="0" dirty="0" smtClean="0"/>
              <a:t>5  =   4</a:t>
            </a:r>
            <a:endParaRPr lang="en-US" sz="2400" b="0" dirty="0"/>
          </a:p>
        </p:txBody>
      </p:sp>
      <p:grpSp>
        <p:nvGrpSpPr>
          <p:cNvPr id="22" name="Group 21"/>
          <p:cNvGrpSpPr/>
          <p:nvPr/>
        </p:nvGrpSpPr>
        <p:grpSpPr>
          <a:xfrm>
            <a:off x="558800" y="4871443"/>
            <a:ext cx="5384800" cy="1605557"/>
            <a:chOff x="558800" y="4871443"/>
            <a:chExt cx="5384800" cy="1605557"/>
          </a:xfrm>
        </p:grpSpPr>
        <p:sp>
          <p:nvSpPr>
            <p:cNvPr id="14" name="Rectangle 3"/>
            <p:cNvSpPr>
              <a:spLocks noChangeArrowheads="1"/>
            </p:cNvSpPr>
            <p:nvPr/>
          </p:nvSpPr>
          <p:spPr bwMode="auto">
            <a:xfrm>
              <a:off x="558800" y="4871443"/>
              <a:ext cx="5384800" cy="457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smtClean="0"/>
                <a:t>The JavaScript version of </a:t>
              </a:r>
              <a:r>
                <a:rPr lang="en-US" sz="2400" b="0" i="1" dirty="0" err="1" smtClean="0"/>
                <a:t>f</a:t>
              </a:r>
              <a:r>
                <a:rPr lang="en-US" b="0" i="1" dirty="0" smtClean="0"/>
                <a:t> </a:t>
              </a:r>
              <a:r>
                <a:rPr lang="en-US" sz="2400" b="0" dirty="0" smtClean="0"/>
                <a:t>(</a:t>
              </a:r>
              <a:r>
                <a:rPr lang="en-US" sz="2400" b="0" i="1" dirty="0" err="1" smtClean="0"/>
                <a:t>x</a:t>
              </a:r>
              <a:r>
                <a:rPr lang="en-US" sz="2400" b="0" dirty="0" smtClean="0"/>
                <a:t>) is</a:t>
              </a:r>
            </a:p>
          </p:txBody>
        </p:sp>
        <p:sp>
          <p:nvSpPr>
            <p:cNvPr id="20" name="Rectangle 19"/>
            <p:cNvSpPr/>
            <p:nvPr/>
          </p:nvSpPr>
          <p:spPr bwMode="auto">
            <a:xfrm>
              <a:off x="1582260" y="5394358"/>
              <a:ext cx="3451455" cy="108264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5" name="TextBox 14"/>
            <p:cNvSpPr txBox="1"/>
            <p:nvPr/>
          </p:nvSpPr>
          <p:spPr>
            <a:xfrm>
              <a:off x="1651248" y="5410200"/>
              <a:ext cx="3429000" cy="1015663"/>
            </a:xfrm>
            <a:prstGeom prst="rect">
              <a:avLst/>
            </a:prstGeom>
            <a:noFill/>
          </p:spPr>
          <p:txBody>
            <a:bodyPr wrap="square" rtlCol="0">
              <a:spAutoFit/>
            </a:bodyPr>
            <a:lstStyle/>
            <a:p>
              <a:r>
                <a:rPr lang="en-US" sz="2000" dirty="0" smtClean="0">
                  <a:latin typeface="Courier New"/>
                  <a:cs typeface="Courier New"/>
                </a:rPr>
                <a:t>function </a:t>
              </a:r>
              <a:r>
                <a:rPr lang="en-US" sz="2000" dirty="0" err="1" smtClean="0">
                  <a:latin typeface="Courier New"/>
                  <a:cs typeface="Courier New"/>
                </a:rPr>
                <a:t>f(x</a:t>
              </a:r>
              <a:r>
                <a:rPr lang="en-US" sz="2000" dirty="0" smtClean="0">
                  <a:latin typeface="Courier New"/>
                  <a:cs typeface="Courier New"/>
                </a:rPr>
                <a:t>) {</a:t>
              </a:r>
            </a:p>
            <a:p>
              <a:r>
                <a:rPr lang="en-US" sz="2000" dirty="0" smtClean="0">
                  <a:latin typeface="Courier New"/>
                  <a:cs typeface="Courier New"/>
                </a:rPr>
                <a:t>   return </a:t>
              </a:r>
              <a:r>
                <a:rPr lang="en-US" sz="2000" dirty="0" err="1" smtClean="0">
                  <a:latin typeface="Courier New"/>
                  <a:cs typeface="Courier New"/>
                </a:rPr>
                <a:t>x</a:t>
              </a:r>
              <a:r>
                <a:rPr lang="en-US" sz="2000" dirty="0" smtClean="0">
                  <a:latin typeface="Courier New"/>
                  <a:cs typeface="Courier New"/>
                </a:rPr>
                <a:t> * </a:t>
              </a:r>
              <a:r>
                <a:rPr lang="en-US" sz="2000" dirty="0" err="1" smtClean="0">
                  <a:latin typeface="Courier New"/>
                  <a:cs typeface="Courier New"/>
                </a:rPr>
                <a:t>x</a:t>
              </a:r>
              <a:r>
                <a:rPr lang="en-US" sz="2000" dirty="0" smtClean="0">
                  <a:latin typeface="Courier New"/>
                  <a:cs typeface="Courier New"/>
                </a:rPr>
                <a:t> – 5;</a:t>
              </a:r>
            </a:p>
            <a:p>
              <a:r>
                <a:rPr lang="en-US" sz="2000" dirty="0" smtClean="0">
                  <a:latin typeface="Courier New"/>
                  <a:cs typeface="Courier New"/>
                </a:rPr>
                <a:t>}</a:t>
              </a:r>
              <a:endParaRPr lang="en-US" sz="2000" dirty="0">
                <a:latin typeface="Courier New"/>
                <a:cs typeface="Courier New"/>
              </a:endParaRPr>
            </a:p>
          </p:txBody>
        </p:sp>
      </p:grpSp>
      <p:sp>
        <p:nvSpPr>
          <p:cNvPr id="16" name="Oval 15"/>
          <p:cNvSpPr/>
          <p:nvPr/>
        </p:nvSpPr>
        <p:spPr bwMode="auto">
          <a:xfrm>
            <a:off x="7490904" y="5303467"/>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7" name="Oval 16"/>
          <p:cNvSpPr/>
          <p:nvPr/>
        </p:nvSpPr>
        <p:spPr bwMode="auto">
          <a:xfrm>
            <a:off x="7876344" y="4923404"/>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8" name="Oval 17"/>
          <p:cNvSpPr/>
          <p:nvPr/>
        </p:nvSpPr>
        <p:spPr bwMode="auto">
          <a:xfrm>
            <a:off x="8261784" y="3786698"/>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9" name="Oval 18"/>
          <p:cNvSpPr/>
          <p:nvPr/>
        </p:nvSpPr>
        <p:spPr bwMode="auto">
          <a:xfrm>
            <a:off x="8639268" y="1863753"/>
            <a:ext cx="73152" cy="73152"/>
          </a:xfrm>
          <a:prstGeom prst="ellipse">
            <a:avLst/>
          </a:prstGeom>
          <a:solidFill>
            <a:srgbClr val="FF0000"/>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8"/>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childTnLst>
                          </p:cTn>
                        </p:par>
                        <p:par>
                          <p:cTn id="44" fill="hold">
                            <p:stCondLst>
                              <p:cond delay="0"/>
                            </p:stCondLst>
                            <p:childTnLst>
                              <p:par>
                                <p:cTn id="45" presetID="1" presetClass="exit" presetSubtype="0" fill="hold" grpId="1" nodeType="afterEffect">
                                  <p:stCondLst>
                                    <p:cond delay="0"/>
                                  </p:stCondLst>
                                  <p:childTnLst>
                                    <p:set>
                                      <p:cBhvr>
                                        <p:cTn id="46"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6" grpId="0" animBg="1"/>
      <p:bldP spid="16" grpId="1" animBg="1"/>
      <p:bldP spid="17" grpId="0" animBg="1"/>
      <p:bldP spid="17" grpId="1" animBg="1"/>
      <p:bldP spid="18" grpId="0" animBg="1"/>
      <p:bldP spid="18" grpId="1" animBg="1"/>
      <p:bldP spid="19" grpId="0" animBg="1"/>
      <p:bldP spid="19" grpId="1"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Writing</a:t>
            </a:r>
            <a:r>
              <a:rPr lang="en-US" sz="4000" dirty="0" smtClean="0">
                <a:solidFill>
                  <a:srgbClr val="FF0000"/>
                </a:solidFill>
              </a:rPr>
              <a:t> JavaScript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general form of a</a:t>
            </a:r>
            <a:r>
              <a:rPr lang="en-US" sz="2400" b="0" dirty="0" smtClean="0"/>
              <a:t> function </a:t>
            </a:r>
            <a:r>
              <a:rPr lang="en-US" sz="2400" b="0" dirty="0"/>
              <a:t>definition is</a:t>
            </a:r>
          </a:p>
        </p:txBody>
      </p:sp>
      <p:sp>
        <p:nvSpPr>
          <p:cNvPr id="585732" name="Rectangle 4"/>
          <p:cNvSpPr>
            <a:spLocks noChangeArrowheads="1"/>
          </p:cNvSpPr>
          <p:nvPr/>
        </p:nvSpPr>
        <p:spPr bwMode="auto">
          <a:xfrm>
            <a:off x="1422400" y="1790095"/>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600200" y="1874760"/>
            <a:ext cx="6248400" cy="1107996"/>
          </a:xfrm>
          <a:prstGeom prst="rect">
            <a:avLst/>
          </a:prstGeom>
          <a:noFill/>
          <a:ln w="9525">
            <a:noFill/>
            <a:miter lim="800000"/>
            <a:headEnd/>
            <a:tailEnd/>
          </a:ln>
          <a:effectLst/>
        </p:spPr>
        <p:txBody>
          <a:bodyPr>
            <a:prstTxWarp prst="textNoShape">
              <a:avLst/>
            </a:prstTxWarp>
            <a:spAutoFit/>
          </a:bodyPr>
          <a:lstStyle/>
          <a:p>
            <a:r>
              <a:rPr lang="en-US" sz="2200" dirty="0" smtClean="0">
                <a:latin typeface="Courier New"/>
                <a:cs typeface="Courier New"/>
              </a:rPr>
              <a:t>function </a:t>
            </a:r>
            <a:r>
              <a:rPr lang="en-US" sz="2200" b="0" i="1" dirty="0" err="1" smtClean="0"/>
              <a:t>name</a:t>
            </a:r>
            <a:r>
              <a:rPr lang="en-US" sz="2200" dirty="0" err="1" smtClean="0">
                <a:latin typeface="Courier New" pitchFamily="1" charset="0"/>
              </a:rPr>
              <a:t>(</a:t>
            </a:r>
            <a:r>
              <a:rPr lang="en-US" sz="2200" b="0" i="1" dirty="0" err="1" smtClean="0"/>
              <a:t>parameter</a:t>
            </a:r>
            <a:r>
              <a:rPr lang="en-US" sz="2200" b="0" i="1" dirty="0" smtClean="0"/>
              <a:t> list</a:t>
            </a:r>
            <a:r>
              <a:rPr lang="en-US" sz="2200" dirty="0">
                <a:latin typeface="Courier New" pitchFamily="1" charset="0"/>
              </a:rPr>
              <a:t>)</a:t>
            </a:r>
            <a:r>
              <a:rPr lang="en-US" sz="1200" dirty="0">
                <a:latin typeface="Courier New" pitchFamily="1" charset="0"/>
              </a:rPr>
              <a:t> </a:t>
            </a:r>
            <a:r>
              <a:rPr lang="en-US" sz="2200" dirty="0">
                <a:latin typeface="Courier New" pitchFamily="1" charset="0"/>
              </a:rPr>
              <a:t>{</a:t>
            </a:r>
          </a:p>
          <a:p>
            <a:r>
              <a:rPr lang="en-US" sz="2200" dirty="0">
                <a:latin typeface="Courier New" pitchFamily="1" charset="0"/>
              </a:rPr>
              <a:t>   </a:t>
            </a:r>
            <a:r>
              <a:rPr lang="en-US" sz="2200" b="0" i="1" dirty="0"/>
              <a:t>statements in the</a:t>
            </a:r>
            <a:r>
              <a:rPr lang="en-US" sz="2200" b="0" i="1" dirty="0" smtClean="0"/>
              <a:t> function </a:t>
            </a:r>
            <a:r>
              <a:rPr lang="en-US" sz="2200" b="0" i="1" dirty="0"/>
              <a:t>body</a:t>
            </a:r>
            <a:endParaRPr lang="en-US" sz="2200" dirty="0">
              <a:latin typeface="Courier New" pitchFamily="1" charset="0"/>
            </a:endParaRPr>
          </a:p>
          <a:p>
            <a:r>
              <a:rPr lang="en-US" sz="2200" dirty="0">
                <a:latin typeface="Courier New" pitchFamily="1" charset="0"/>
              </a:rPr>
              <a:t>}</a:t>
            </a:r>
          </a:p>
        </p:txBody>
      </p:sp>
      <p:sp>
        <p:nvSpPr>
          <p:cNvPr id="585734" name="Rectangle 6"/>
          <p:cNvSpPr>
            <a:spLocks noChangeArrowheads="1"/>
          </p:cNvSpPr>
          <p:nvPr/>
        </p:nvSpPr>
        <p:spPr bwMode="auto">
          <a:xfrm>
            <a:off x="482600" y="3263900"/>
            <a:ext cx="8128000" cy="6985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ct val="20000"/>
              </a:spcAft>
            </a:pPr>
            <a:r>
              <a:rPr lang="en-US" sz="2400" b="0" dirty="0" smtClean="0"/>
              <a:t>where </a:t>
            </a:r>
            <a:r>
              <a:rPr lang="en-US" sz="2400" b="0" i="1" dirty="0" smtClean="0"/>
              <a:t>name</a:t>
            </a:r>
            <a:r>
              <a:rPr lang="en-US" sz="2400" b="0" dirty="0" smtClean="0"/>
              <a:t> </a:t>
            </a:r>
            <a:r>
              <a:rPr lang="en-US" sz="2400" b="0" dirty="0"/>
              <a:t>is the name of the</a:t>
            </a:r>
            <a:r>
              <a:rPr lang="en-US" sz="2400" b="0" dirty="0" smtClean="0"/>
              <a:t> function, </a:t>
            </a:r>
            <a:r>
              <a:rPr lang="en-US" sz="2400" b="0" dirty="0"/>
              <a:t>and</a:t>
            </a:r>
            <a:r>
              <a:rPr lang="en-US" sz="2400" b="0" dirty="0" smtClean="0"/>
              <a:t> </a:t>
            </a:r>
            <a:r>
              <a:rPr lang="en-US" sz="2400" b="0" i="1" dirty="0" smtClean="0"/>
              <a:t>parameter list</a:t>
            </a:r>
            <a:r>
              <a:rPr lang="en-US" sz="2400" b="0" dirty="0" smtClean="0"/>
              <a:t> </a:t>
            </a:r>
            <a:r>
              <a:rPr lang="en-US" sz="2400" b="0" dirty="0"/>
              <a:t>is a list of</a:t>
            </a:r>
            <a:r>
              <a:rPr lang="en-US" sz="2400" b="0" dirty="0" smtClean="0"/>
              <a:t> variables </a:t>
            </a:r>
            <a:r>
              <a:rPr lang="en-US" sz="2400" b="0" dirty="0"/>
              <a:t>used to hold the values of each argument.</a:t>
            </a:r>
          </a:p>
        </p:txBody>
      </p:sp>
      <p:grpSp>
        <p:nvGrpSpPr>
          <p:cNvPr id="2" name="Group 12"/>
          <p:cNvGrpSpPr/>
          <p:nvPr/>
        </p:nvGrpSpPr>
        <p:grpSpPr>
          <a:xfrm>
            <a:off x="482600" y="4076700"/>
            <a:ext cx="8128000" cy="2480130"/>
            <a:chOff x="482600" y="4076700"/>
            <a:chExt cx="8128000" cy="2480130"/>
          </a:xfrm>
        </p:grpSpPr>
        <p:sp>
          <p:nvSpPr>
            <p:cNvPr id="8" name="Rectangle 3"/>
            <p:cNvSpPr>
              <a:spLocks noChangeArrowheads="1"/>
            </p:cNvSpPr>
            <p:nvPr/>
          </p:nvSpPr>
          <p:spPr bwMode="auto">
            <a:xfrm>
              <a:off x="482600" y="4076700"/>
              <a:ext cx="8128000" cy="596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You can return a value from a</a:t>
              </a:r>
              <a:r>
                <a:rPr lang="en-US" sz="2400" b="0" dirty="0" smtClean="0"/>
                <a:t> function </a:t>
              </a:r>
              <a:r>
                <a:rPr lang="en-US" sz="2400" b="0" dirty="0"/>
                <a:t>by including a </a:t>
              </a:r>
              <a:r>
                <a:rPr lang="en-US" sz="2000" dirty="0">
                  <a:latin typeface="Courier New" pitchFamily="1" charset="0"/>
                </a:rPr>
                <a:t>return</a:t>
              </a:r>
              <a:r>
                <a:rPr lang="en-US" sz="2400" b="0" dirty="0"/>
                <a:t> statement, which is usually written as</a:t>
              </a:r>
            </a:p>
          </p:txBody>
        </p:sp>
        <p:grpSp>
          <p:nvGrpSpPr>
            <p:cNvPr id="3" name="Group 14"/>
            <p:cNvGrpSpPr>
              <a:grpSpLocks/>
            </p:cNvGrpSpPr>
            <p:nvPr/>
          </p:nvGrpSpPr>
          <p:grpSpPr bwMode="auto">
            <a:xfrm>
              <a:off x="1892300" y="4983165"/>
              <a:ext cx="5359400" cy="604838"/>
              <a:chOff x="1192" y="1299"/>
              <a:chExt cx="3376" cy="381"/>
            </a:xfrm>
          </p:grpSpPr>
          <p:sp>
            <p:nvSpPr>
              <p:cNvPr id="10" name="Rectangle 5"/>
              <p:cNvSpPr>
                <a:spLocks noChangeArrowheads="1"/>
              </p:cNvSpPr>
              <p:nvPr/>
            </p:nvSpPr>
            <p:spPr bwMode="auto">
              <a:xfrm>
                <a:off x="1192" y="1299"/>
                <a:ext cx="3376"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6"/>
              <p:cNvSpPr txBox="1">
                <a:spLocks noChangeArrowheads="1"/>
              </p:cNvSpPr>
              <p:nvPr/>
            </p:nvSpPr>
            <p:spPr bwMode="auto">
              <a:xfrm>
                <a:off x="1304"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latin typeface="Courier New" pitchFamily="1" charset="0"/>
                  </a:rPr>
                  <a:t>return </a:t>
                </a:r>
                <a:r>
                  <a:rPr lang="en-US" sz="2200" b="0" i="1" dirty="0"/>
                  <a:t>expression</a:t>
                </a:r>
                <a:r>
                  <a:rPr lang="en-US" sz="2200" dirty="0">
                    <a:latin typeface="Courier New" pitchFamily="1" charset="0"/>
                  </a:rPr>
                  <a:t>;</a:t>
                </a: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20000"/>
                </a:spcAft>
              </a:pPr>
              <a:r>
                <a:rPr lang="en-US" sz="2400" b="0" dirty="0"/>
                <a:t>	where </a:t>
              </a:r>
              <a:r>
                <a:rPr lang="en-US" sz="2400" b="0" i="1" dirty="0"/>
                <a:t>expression</a:t>
              </a:r>
              <a:r>
                <a:rPr lang="en-US" sz="2400" b="0" dirty="0"/>
                <a:t> is </a:t>
              </a:r>
              <a:r>
                <a:rPr lang="en-US" sz="2400" b="0" dirty="0" smtClean="0"/>
                <a:t>an expression </a:t>
              </a:r>
              <a:r>
                <a:rPr lang="en-US" sz="2400" b="0" dirty="0"/>
                <a:t>that specifies the value you want to return.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Examples of Simple Functions</a:t>
            </a:r>
            <a:endParaRPr lang="en-US" dirty="0">
              <a:solidFill>
                <a:schemeClr val="tx1"/>
              </a:solidFill>
            </a:endParaRPr>
          </a:p>
        </p:txBody>
      </p:sp>
      <p:sp>
        <p:nvSpPr>
          <p:cNvPr id="585731"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a:t>
            </a:r>
            <a:r>
              <a:rPr lang="en-US" sz="2400" b="0" dirty="0" smtClean="0"/>
              <a:t> following function converts Fahrenheit temperatures to their Celsius equivalent:</a:t>
            </a:r>
          </a:p>
          <a:p>
            <a:pPr marL="342900" indent="-342900" algn="just">
              <a:lnSpc>
                <a:spcPct val="90000"/>
              </a:lnSpc>
              <a:spcAft>
                <a:spcPct val="50000"/>
              </a:spcAft>
            </a:pPr>
            <a:endParaRPr lang="en-US" sz="2400" b="0" dirty="0"/>
          </a:p>
        </p:txBody>
      </p:sp>
      <p:sp>
        <p:nvSpPr>
          <p:cNvPr id="585732" name="Rectangle 4"/>
          <p:cNvSpPr>
            <a:spLocks noChangeArrowheads="1"/>
          </p:cNvSpPr>
          <p:nvPr/>
        </p:nvSpPr>
        <p:spPr bwMode="auto">
          <a:xfrm>
            <a:off x="1422400" y="21384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5733" name="Text Box 5"/>
          <p:cNvSpPr txBox="1">
            <a:spLocks noChangeArrowheads="1"/>
          </p:cNvSpPr>
          <p:nvPr/>
        </p:nvSpPr>
        <p:spPr bwMode="auto">
          <a:xfrm>
            <a:off x="1447800" y="22231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smtClean="0">
                <a:latin typeface="Courier New"/>
                <a:cs typeface="Courier New"/>
              </a:rPr>
              <a:t>function </a:t>
            </a:r>
            <a:r>
              <a:rPr lang="en-US" sz="2200" dirty="0" err="1" smtClean="0">
                <a:latin typeface="Courier New"/>
                <a:cs typeface="Courier New"/>
              </a:rPr>
              <a:t>fahrenheitToCelsius(f</a:t>
            </a:r>
            <a:r>
              <a:rPr lang="en-US" sz="2200" dirty="0" smtClean="0">
                <a:latin typeface="Courier New"/>
                <a:cs typeface="Courier New"/>
              </a:rPr>
              <a:t>) {</a:t>
            </a:r>
          </a:p>
          <a:p>
            <a:r>
              <a:rPr lang="en-US" sz="2200" dirty="0" smtClean="0">
                <a:latin typeface="Courier New"/>
                <a:cs typeface="Courier New"/>
              </a:rPr>
              <a:t>   return 5 / 9 * (</a:t>
            </a:r>
            <a:r>
              <a:rPr lang="en-US" sz="2200" dirty="0" err="1" smtClean="0">
                <a:latin typeface="Courier New"/>
                <a:cs typeface="Courier New"/>
              </a:rPr>
              <a:t>f</a:t>
            </a:r>
            <a:r>
              <a:rPr lang="en-US" sz="2200" dirty="0" smtClean="0">
                <a:latin typeface="Courier New"/>
                <a:cs typeface="Courier New"/>
              </a:rPr>
              <a:t> – 32);</a:t>
            </a:r>
          </a:p>
          <a:p>
            <a:r>
              <a:rPr lang="en-US" sz="2200" dirty="0" smtClean="0">
                <a:latin typeface="Courier New"/>
                <a:cs typeface="Courier New"/>
              </a:rPr>
              <a:t>} </a:t>
            </a:r>
            <a:endParaRPr lang="en-US" sz="2200" dirty="0">
              <a:latin typeface="Courier New"/>
              <a:cs typeface="Courier New"/>
            </a:endParaRPr>
          </a:p>
        </p:txBody>
      </p:sp>
      <p:grpSp>
        <p:nvGrpSpPr>
          <p:cNvPr id="16" name="Group 15"/>
          <p:cNvGrpSpPr/>
          <p:nvPr/>
        </p:nvGrpSpPr>
        <p:grpSpPr>
          <a:xfrm>
            <a:off x="457200" y="3746500"/>
            <a:ext cx="8128000" cy="2349500"/>
            <a:chOff x="457200" y="3746500"/>
            <a:chExt cx="8128000" cy="2349500"/>
          </a:xfrm>
        </p:grpSpPr>
        <p:sp>
          <p:nvSpPr>
            <p:cNvPr id="13" name="Rectangle 3"/>
            <p:cNvSpPr>
              <a:spLocks noChangeArrowheads="1"/>
            </p:cNvSpPr>
            <p:nvPr/>
          </p:nvSpPr>
          <p:spPr bwMode="auto">
            <a:xfrm>
              <a:off x="457200" y="37465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a:t>
              </a:r>
              <a:r>
                <a:rPr lang="en-US" sz="2400" b="0" dirty="0" smtClean="0"/>
                <a:t> following function computes the area of a triangle from its base and height:</a:t>
              </a:r>
            </a:p>
            <a:p>
              <a:pPr marL="342900" indent="-342900" algn="just">
                <a:lnSpc>
                  <a:spcPct val="90000"/>
                </a:lnSpc>
                <a:spcAft>
                  <a:spcPct val="50000"/>
                </a:spcAft>
              </a:pPr>
              <a:endParaRPr lang="en-US" sz="2400" b="0" dirty="0"/>
            </a:p>
          </p:txBody>
        </p:sp>
        <p:sp>
          <p:nvSpPr>
            <p:cNvPr id="14" name="Rectangle 4"/>
            <p:cNvSpPr>
              <a:spLocks noChangeArrowheads="1"/>
            </p:cNvSpPr>
            <p:nvPr/>
          </p:nvSpPr>
          <p:spPr bwMode="auto">
            <a:xfrm>
              <a:off x="1397000" y="47292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5" name="Text Box 5"/>
            <p:cNvSpPr txBox="1">
              <a:spLocks noChangeArrowheads="1"/>
            </p:cNvSpPr>
            <p:nvPr/>
          </p:nvSpPr>
          <p:spPr bwMode="auto">
            <a:xfrm>
              <a:off x="1447800" y="48139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smtClean="0">
                  <a:latin typeface="Courier New"/>
                  <a:cs typeface="Courier New"/>
                </a:rPr>
                <a:t>function </a:t>
              </a:r>
              <a:r>
                <a:rPr lang="en-US" sz="2200" dirty="0" err="1" smtClean="0">
                  <a:latin typeface="Courier New"/>
                  <a:cs typeface="Courier New"/>
                </a:rPr>
                <a:t>triangleArea(base</a:t>
              </a:r>
              <a:r>
                <a:rPr lang="en-US" sz="2200" dirty="0" smtClean="0">
                  <a:latin typeface="Courier New"/>
                  <a:cs typeface="Courier New"/>
                </a:rPr>
                <a:t>, height) {</a:t>
              </a:r>
            </a:p>
            <a:p>
              <a:r>
                <a:rPr lang="en-US" sz="2200" dirty="0" smtClean="0">
                  <a:latin typeface="Courier New"/>
                  <a:cs typeface="Courier New"/>
                </a:rPr>
                <a:t>   return (base * height) / 2;</a:t>
              </a:r>
            </a:p>
            <a:p>
              <a:r>
                <a:rPr lang="en-US" sz="2200" dirty="0" smtClean="0">
                  <a:latin typeface="Courier New"/>
                  <a:cs typeface="Courier New"/>
                </a:rPr>
                <a:t>} </a:t>
              </a:r>
              <a:endParaRPr lang="en-US" sz="2200" dirty="0">
                <a:latin typeface="Courier New"/>
                <a:cs typeface="Courier New"/>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Exercise: Money in the </a:t>
            </a:r>
            <a:r>
              <a:rPr lang="en-US" sz="4000" dirty="0" err="1" smtClean="0">
                <a:solidFill>
                  <a:srgbClr val="FF0000"/>
                </a:solidFill>
              </a:rPr>
              <a:t>Wizarding</a:t>
            </a:r>
            <a:r>
              <a:rPr lang="en-US" sz="4000" dirty="0" smtClean="0">
                <a:solidFill>
                  <a:srgbClr val="FF0000"/>
                </a:solidFill>
              </a:rPr>
              <a:t> World</a:t>
            </a:r>
            <a:endParaRPr lang="en-US" dirty="0">
              <a:solidFill>
                <a:schemeClr val="tx1"/>
              </a:solidFill>
            </a:endParaRPr>
          </a:p>
        </p:txBody>
      </p:sp>
      <p:grpSp>
        <p:nvGrpSpPr>
          <p:cNvPr id="16" name="Group 15"/>
          <p:cNvGrpSpPr/>
          <p:nvPr/>
        </p:nvGrpSpPr>
        <p:grpSpPr>
          <a:xfrm>
            <a:off x="2842704" y="2133600"/>
            <a:ext cx="3581400" cy="461665"/>
            <a:chOff x="2362200" y="2133600"/>
            <a:chExt cx="3581400" cy="461665"/>
          </a:xfrm>
        </p:grpSpPr>
        <p:sp>
          <p:nvSpPr>
            <p:cNvPr id="13" name="TextBox 12"/>
            <p:cNvSpPr txBox="1"/>
            <p:nvPr/>
          </p:nvSpPr>
          <p:spPr>
            <a:xfrm>
              <a:off x="2362200" y="2133600"/>
              <a:ext cx="1447800" cy="461665"/>
            </a:xfrm>
            <a:prstGeom prst="rect">
              <a:avLst/>
            </a:prstGeom>
            <a:noFill/>
          </p:spPr>
          <p:txBody>
            <a:bodyPr wrap="square" rtlCol="0">
              <a:spAutoFit/>
            </a:bodyPr>
            <a:lstStyle/>
            <a:p>
              <a:pPr algn="r"/>
              <a:r>
                <a:rPr lang="en-US" sz="2400" b="0" dirty="0" smtClean="0"/>
                <a:t>29 </a:t>
              </a:r>
              <a:r>
                <a:rPr lang="en-US" sz="2400" b="0" dirty="0" err="1" smtClean="0"/>
                <a:t>knuts</a:t>
              </a:r>
              <a:endParaRPr lang="en-US" sz="2400" b="0" dirty="0"/>
            </a:p>
          </p:txBody>
        </p:sp>
        <p:sp>
          <p:nvSpPr>
            <p:cNvPr id="14" name="TextBox 13"/>
            <p:cNvSpPr txBox="1"/>
            <p:nvPr/>
          </p:nvSpPr>
          <p:spPr>
            <a:xfrm>
              <a:off x="3733800" y="2133600"/>
              <a:ext cx="685800" cy="461665"/>
            </a:xfrm>
            <a:prstGeom prst="rect">
              <a:avLst/>
            </a:prstGeom>
            <a:noFill/>
          </p:spPr>
          <p:txBody>
            <a:bodyPr wrap="square" rtlCol="0">
              <a:spAutoFit/>
            </a:bodyPr>
            <a:lstStyle/>
            <a:p>
              <a:pPr algn="ctr"/>
              <a:r>
                <a:rPr lang="en-US" sz="2400" b="0" dirty="0" smtClean="0"/>
                <a:t>=</a:t>
              </a:r>
              <a:endParaRPr lang="en-US" sz="2400" b="0" dirty="0"/>
            </a:p>
          </p:txBody>
        </p:sp>
        <p:sp>
          <p:nvSpPr>
            <p:cNvPr id="15" name="TextBox 14"/>
            <p:cNvSpPr txBox="1"/>
            <p:nvPr/>
          </p:nvSpPr>
          <p:spPr>
            <a:xfrm>
              <a:off x="4343400" y="2133600"/>
              <a:ext cx="1600200" cy="461665"/>
            </a:xfrm>
            <a:prstGeom prst="rect">
              <a:avLst/>
            </a:prstGeom>
            <a:noFill/>
          </p:spPr>
          <p:txBody>
            <a:bodyPr wrap="square" rtlCol="0">
              <a:spAutoFit/>
            </a:bodyPr>
            <a:lstStyle/>
            <a:p>
              <a:r>
                <a:rPr lang="en-US" sz="2400" b="0" dirty="0" smtClean="0"/>
                <a:t>1 sickle</a:t>
              </a:r>
              <a:endParaRPr lang="en-US" sz="2400" b="0" dirty="0"/>
            </a:p>
          </p:txBody>
        </p:sp>
      </p:grpSp>
      <p:grpSp>
        <p:nvGrpSpPr>
          <p:cNvPr id="17" name="Group 16"/>
          <p:cNvGrpSpPr/>
          <p:nvPr/>
        </p:nvGrpSpPr>
        <p:grpSpPr>
          <a:xfrm>
            <a:off x="2854356" y="2567453"/>
            <a:ext cx="3581400" cy="461665"/>
            <a:chOff x="2362200" y="2133600"/>
            <a:chExt cx="3581400" cy="461665"/>
          </a:xfrm>
        </p:grpSpPr>
        <p:sp>
          <p:nvSpPr>
            <p:cNvPr id="18" name="TextBox 17"/>
            <p:cNvSpPr txBox="1"/>
            <p:nvPr/>
          </p:nvSpPr>
          <p:spPr>
            <a:xfrm>
              <a:off x="2362200" y="2133600"/>
              <a:ext cx="1447800" cy="461665"/>
            </a:xfrm>
            <a:prstGeom prst="rect">
              <a:avLst/>
            </a:prstGeom>
            <a:noFill/>
          </p:spPr>
          <p:txBody>
            <a:bodyPr wrap="square" rtlCol="0">
              <a:spAutoFit/>
            </a:bodyPr>
            <a:lstStyle/>
            <a:p>
              <a:pPr algn="r"/>
              <a:r>
                <a:rPr lang="en-US" sz="2400" b="0" dirty="0" smtClean="0"/>
                <a:t>17 sickles</a:t>
              </a:r>
              <a:endParaRPr lang="en-US" sz="2400" b="0" dirty="0"/>
            </a:p>
          </p:txBody>
        </p:sp>
        <p:sp>
          <p:nvSpPr>
            <p:cNvPr id="19" name="TextBox 18"/>
            <p:cNvSpPr txBox="1"/>
            <p:nvPr/>
          </p:nvSpPr>
          <p:spPr>
            <a:xfrm>
              <a:off x="3733800" y="2133600"/>
              <a:ext cx="685800" cy="461665"/>
            </a:xfrm>
            <a:prstGeom prst="rect">
              <a:avLst/>
            </a:prstGeom>
            <a:noFill/>
          </p:spPr>
          <p:txBody>
            <a:bodyPr wrap="square" rtlCol="0">
              <a:spAutoFit/>
            </a:bodyPr>
            <a:lstStyle/>
            <a:p>
              <a:pPr algn="ctr"/>
              <a:r>
                <a:rPr lang="en-US" sz="2400" b="0" dirty="0" smtClean="0"/>
                <a:t>=</a:t>
              </a:r>
              <a:endParaRPr lang="en-US" sz="2400" b="0" dirty="0"/>
            </a:p>
          </p:txBody>
        </p:sp>
        <p:sp>
          <p:nvSpPr>
            <p:cNvPr id="20" name="TextBox 19"/>
            <p:cNvSpPr txBox="1"/>
            <p:nvPr/>
          </p:nvSpPr>
          <p:spPr>
            <a:xfrm>
              <a:off x="4343400" y="2133600"/>
              <a:ext cx="1600200" cy="461665"/>
            </a:xfrm>
            <a:prstGeom prst="rect">
              <a:avLst/>
            </a:prstGeom>
            <a:noFill/>
          </p:spPr>
          <p:txBody>
            <a:bodyPr wrap="square" rtlCol="0">
              <a:spAutoFit/>
            </a:bodyPr>
            <a:lstStyle/>
            <a:p>
              <a:r>
                <a:rPr lang="en-US" sz="2400" b="0" dirty="0" smtClean="0"/>
                <a:t>1 galleon</a:t>
              </a:r>
              <a:endParaRPr lang="en-US" sz="2400" b="0" dirty="0"/>
            </a:p>
          </p:txBody>
        </p:sp>
      </p:grpSp>
      <p:sp>
        <p:nvSpPr>
          <p:cNvPr id="23" name="TextBox 22"/>
          <p:cNvSpPr txBox="1"/>
          <p:nvPr/>
        </p:nvSpPr>
        <p:spPr>
          <a:xfrm>
            <a:off x="533400" y="1271161"/>
            <a:ext cx="8077200" cy="763286"/>
          </a:xfrm>
          <a:prstGeom prst="rect">
            <a:avLst/>
          </a:prstGeom>
          <a:noFill/>
        </p:spPr>
        <p:txBody>
          <a:bodyPr wrap="square" rtlCol="0">
            <a:spAutoFit/>
          </a:bodyPr>
          <a:lstStyle/>
          <a:p>
            <a:pPr algn="just">
              <a:lnSpc>
                <a:spcPct val="90000"/>
              </a:lnSpc>
            </a:pPr>
            <a:r>
              <a:rPr lang="en-US" sz="2400" b="0" dirty="0" smtClean="0"/>
              <a:t>In J. K. Rowling’s </a:t>
            </a:r>
            <a:r>
              <a:rPr lang="en-US" sz="2400" b="0" i="1" dirty="0" smtClean="0"/>
              <a:t>Harry Potter</a:t>
            </a:r>
            <a:r>
              <a:rPr lang="en-US" sz="2400" b="0" dirty="0" smtClean="0"/>
              <a:t> books, wizards use a currency with the following equivalences:</a:t>
            </a:r>
            <a:endParaRPr lang="en-US" sz="2400" b="0" dirty="0"/>
          </a:p>
        </p:txBody>
      </p:sp>
      <p:sp>
        <p:nvSpPr>
          <p:cNvPr id="24" name="TextBox 23"/>
          <p:cNvSpPr txBox="1"/>
          <p:nvPr/>
        </p:nvSpPr>
        <p:spPr>
          <a:xfrm>
            <a:off x="533400" y="3129208"/>
            <a:ext cx="8077200" cy="430887"/>
          </a:xfrm>
          <a:prstGeom prst="rect">
            <a:avLst/>
          </a:prstGeom>
          <a:noFill/>
        </p:spPr>
        <p:txBody>
          <a:bodyPr wrap="square" rtlCol="0">
            <a:spAutoFit/>
          </a:bodyPr>
          <a:lstStyle/>
          <a:p>
            <a:pPr algn="just">
              <a:lnSpc>
                <a:spcPct val="90000"/>
              </a:lnSpc>
            </a:pPr>
            <a:r>
              <a:rPr lang="en-US" sz="2400" b="0" dirty="0" smtClean="0"/>
              <a:t>Write a function</a:t>
            </a:r>
            <a:endParaRPr lang="en-US" sz="2400" b="0" dirty="0"/>
          </a:p>
        </p:txBody>
      </p:sp>
      <p:sp>
        <p:nvSpPr>
          <p:cNvPr id="25" name="TextBox 24"/>
          <p:cNvSpPr txBox="1"/>
          <p:nvPr/>
        </p:nvSpPr>
        <p:spPr>
          <a:xfrm>
            <a:off x="990600" y="3645949"/>
            <a:ext cx="7467600" cy="430887"/>
          </a:xfrm>
          <a:prstGeom prst="rect">
            <a:avLst/>
          </a:prstGeom>
          <a:noFill/>
        </p:spPr>
        <p:txBody>
          <a:bodyPr wrap="square" rtlCol="0">
            <a:spAutoFit/>
          </a:bodyPr>
          <a:lstStyle/>
          <a:p>
            <a:r>
              <a:rPr lang="en-US" sz="2200" dirty="0" smtClean="0">
                <a:latin typeface="Courier New"/>
                <a:cs typeface="Courier New"/>
              </a:rPr>
              <a:t>function </a:t>
            </a:r>
            <a:r>
              <a:rPr lang="en-US" sz="2200" dirty="0" err="1" smtClean="0">
                <a:latin typeface="Courier New"/>
                <a:cs typeface="Courier New"/>
              </a:rPr>
              <a:t>numberOfGalleons(knuts</a:t>
            </a:r>
            <a:r>
              <a:rPr lang="en-US" sz="2200" dirty="0" smtClean="0">
                <a:latin typeface="Courier New"/>
                <a:cs typeface="Courier New"/>
              </a:rPr>
              <a:t>, sickles)</a:t>
            </a:r>
            <a:endParaRPr lang="en-US" sz="2200" dirty="0">
              <a:latin typeface="Courier New"/>
              <a:cs typeface="Courier New"/>
            </a:endParaRPr>
          </a:p>
        </p:txBody>
      </p:sp>
      <p:sp>
        <p:nvSpPr>
          <p:cNvPr id="26" name="TextBox 25"/>
          <p:cNvSpPr txBox="1"/>
          <p:nvPr/>
        </p:nvSpPr>
        <p:spPr>
          <a:xfrm>
            <a:off x="533400" y="4161404"/>
            <a:ext cx="8077200" cy="1095685"/>
          </a:xfrm>
          <a:prstGeom prst="rect">
            <a:avLst/>
          </a:prstGeom>
          <a:noFill/>
        </p:spPr>
        <p:txBody>
          <a:bodyPr wrap="square" rtlCol="0">
            <a:spAutoFit/>
          </a:bodyPr>
          <a:lstStyle/>
          <a:p>
            <a:pPr algn="just">
              <a:lnSpc>
                <a:spcPct val="90000"/>
              </a:lnSpc>
            </a:pPr>
            <a:r>
              <a:rPr lang="en-US" sz="2400" b="0" dirty="0" smtClean="0"/>
              <a:t>that returns the number of galleons (which will usually have a decimal fraction) corresponding to the specified number of </a:t>
            </a:r>
            <a:r>
              <a:rPr lang="en-US" sz="2400" b="0" dirty="0" err="1" smtClean="0"/>
              <a:t>knuts</a:t>
            </a:r>
            <a:r>
              <a:rPr lang="en-US" sz="2400" b="0" dirty="0" smtClean="0"/>
              <a:t> and sickles.  For example, calling</a:t>
            </a:r>
            <a:endParaRPr lang="en-US" sz="2400" b="0" dirty="0"/>
          </a:p>
        </p:txBody>
      </p:sp>
      <p:sp>
        <p:nvSpPr>
          <p:cNvPr id="27" name="TextBox 26"/>
          <p:cNvSpPr txBox="1"/>
          <p:nvPr/>
        </p:nvSpPr>
        <p:spPr>
          <a:xfrm>
            <a:off x="990600" y="5289470"/>
            <a:ext cx="7467600" cy="430887"/>
          </a:xfrm>
          <a:prstGeom prst="rect">
            <a:avLst/>
          </a:prstGeom>
          <a:noFill/>
        </p:spPr>
        <p:txBody>
          <a:bodyPr wrap="square" rtlCol="0">
            <a:spAutoFit/>
          </a:bodyPr>
          <a:lstStyle/>
          <a:p>
            <a:r>
              <a:rPr lang="en-US" sz="2200" dirty="0" smtClean="0">
                <a:latin typeface="Courier New"/>
                <a:cs typeface="Courier New"/>
              </a:rPr>
              <a:t>numberOfGalleons(29 * 17, 17)</a:t>
            </a:r>
            <a:endParaRPr lang="en-US" sz="2200" dirty="0">
              <a:latin typeface="Courier New"/>
              <a:cs typeface="Courier New"/>
            </a:endParaRPr>
          </a:p>
        </p:txBody>
      </p:sp>
      <p:sp>
        <p:nvSpPr>
          <p:cNvPr id="28" name="TextBox 27"/>
          <p:cNvSpPr txBox="1"/>
          <p:nvPr/>
        </p:nvSpPr>
        <p:spPr>
          <a:xfrm>
            <a:off x="533400" y="5796557"/>
            <a:ext cx="8077200" cy="430887"/>
          </a:xfrm>
          <a:prstGeom prst="rect">
            <a:avLst/>
          </a:prstGeom>
          <a:noFill/>
        </p:spPr>
        <p:txBody>
          <a:bodyPr wrap="square" rtlCol="0">
            <a:spAutoFit/>
          </a:bodyPr>
          <a:lstStyle/>
          <a:p>
            <a:pPr algn="just">
              <a:lnSpc>
                <a:spcPct val="90000"/>
              </a:lnSpc>
            </a:pPr>
            <a:r>
              <a:rPr lang="en-US" sz="2400" b="0" dirty="0" smtClean="0"/>
              <a:t>should return 2.</a:t>
            </a:r>
            <a:endParaRPr lang="en-US" sz="2400" b="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Useful</a:t>
            </a:r>
            <a:r>
              <a:rPr lang="en-US" sz="4000" dirty="0" smtClean="0">
                <a:solidFill>
                  <a:srgbClr val="FF0000"/>
                </a:solidFill>
              </a:rPr>
              <a:t> Functions in </a:t>
            </a:r>
            <a:r>
              <a:rPr lang="en-US" sz="4000" dirty="0">
                <a:solidFill>
                  <a:srgbClr val="FF0000"/>
                </a:solidFill>
              </a:rPr>
              <a:t>the </a:t>
            </a:r>
            <a:r>
              <a:rPr lang="en-US" sz="3600" b="1" dirty="0">
                <a:solidFill>
                  <a:srgbClr val="FF0000"/>
                </a:solidFill>
                <a:latin typeface="Courier New" pitchFamily="1" charset="0"/>
              </a:rPr>
              <a:t>Math</a:t>
            </a:r>
            <a:r>
              <a:rPr lang="en-US" sz="4000" dirty="0">
                <a:solidFill>
                  <a:srgbClr val="FF0000"/>
                </a:solidFill>
              </a:rPr>
              <a:t> Class</a:t>
            </a:r>
            <a:endParaRPr lang="en-US" dirty="0">
              <a:solidFill>
                <a:srgbClr val="FF0000"/>
              </a:solidFill>
            </a:endParaRPr>
          </a:p>
        </p:txBody>
      </p:sp>
      <p:grpSp>
        <p:nvGrpSpPr>
          <p:cNvPr id="80" name="Group 79"/>
          <p:cNvGrpSpPr/>
          <p:nvPr/>
        </p:nvGrpSpPr>
        <p:grpSpPr>
          <a:xfrm>
            <a:off x="887952" y="1247472"/>
            <a:ext cx="7417848" cy="5021497"/>
            <a:chOff x="943992" y="1247472"/>
            <a:chExt cx="7417848" cy="5021497"/>
          </a:xfrm>
        </p:grpSpPr>
        <p:sp>
          <p:nvSpPr>
            <p:cNvPr id="48" name="Rectangle 47"/>
            <p:cNvSpPr/>
            <p:nvPr/>
          </p:nvSpPr>
          <p:spPr bwMode="auto">
            <a:xfrm>
              <a:off x="943992" y="1304899"/>
              <a:ext cx="7315200" cy="496327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33" name="Rectangle 32"/>
            <p:cNvSpPr/>
            <p:nvPr/>
          </p:nvSpPr>
          <p:spPr>
            <a:xfrm>
              <a:off x="1020192" y="2020906"/>
              <a:ext cx="2059841"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Math.abs(</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4" name="Rectangle 33"/>
            <p:cNvSpPr/>
            <p:nvPr/>
          </p:nvSpPr>
          <p:spPr>
            <a:xfrm>
              <a:off x="1020192" y="2400567"/>
              <a:ext cx="2973315"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Math.max(</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r>
                <a:rPr lang="en-US" sz="2200" b="0" i="1" dirty="0" smtClean="0">
                  <a:solidFill>
                    <a:srgbClr val="000000"/>
                  </a:solidFill>
                  <a:latin typeface="Times New Roman"/>
                  <a:cs typeface="Times New Roman"/>
                </a:rPr>
                <a:t> </a:t>
              </a:r>
              <a:r>
                <a:rPr lang="en-US" sz="2200" b="0" i="1" dirty="0" err="1" smtClean="0">
                  <a:solidFill>
                    <a:srgbClr val="000000"/>
                  </a:solidFill>
                  <a:latin typeface="Times New Roman"/>
                  <a:cs typeface="Times New Roman"/>
                </a:rPr>
                <a:t>y</a:t>
              </a:r>
              <a:r>
                <a:rPr lang="en-US" sz="2200" dirty="0" smtClean="0">
                  <a:solidFill>
                    <a:srgbClr val="000000"/>
                  </a:solidFill>
                  <a:latin typeface="Courier New"/>
                  <a:cs typeface="Courier New"/>
                </a:rPr>
                <a:t>,</a:t>
              </a:r>
              <a:r>
                <a:rPr lang="en-US" sz="2200" b="0" i="1" dirty="0" smtClean="0">
                  <a:solidFill>
                    <a:srgbClr val="000000"/>
                  </a:solidFill>
                  <a:latin typeface="Times New Roman"/>
                  <a:cs typeface="Times New Roman"/>
                </a:rPr>
                <a:t> . . .</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5" name="Rectangle 34"/>
            <p:cNvSpPr/>
            <p:nvPr/>
          </p:nvSpPr>
          <p:spPr>
            <a:xfrm>
              <a:off x="1020192" y="2780228"/>
              <a:ext cx="2973315"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Math.min(</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r>
                <a:rPr lang="en-US" sz="2200" b="0" i="1" dirty="0" smtClean="0">
                  <a:solidFill>
                    <a:srgbClr val="000000"/>
                  </a:solidFill>
                  <a:latin typeface="Times New Roman"/>
                  <a:cs typeface="Times New Roman"/>
                </a:rPr>
                <a:t> </a:t>
              </a:r>
              <a:r>
                <a:rPr lang="en-US" sz="2200" b="0" i="1" dirty="0" err="1" smtClean="0">
                  <a:solidFill>
                    <a:srgbClr val="000000"/>
                  </a:solidFill>
                  <a:latin typeface="Times New Roman"/>
                  <a:cs typeface="Times New Roman"/>
                </a:rPr>
                <a:t>y</a:t>
              </a:r>
              <a:r>
                <a:rPr lang="en-US" sz="2200" dirty="0" smtClean="0">
                  <a:solidFill>
                    <a:srgbClr val="000000"/>
                  </a:solidFill>
                  <a:latin typeface="Courier New"/>
                  <a:cs typeface="Courier New"/>
                </a:rPr>
                <a:t>,</a:t>
              </a:r>
              <a:r>
                <a:rPr lang="en-US" sz="2200" b="0" i="1" dirty="0" smtClean="0">
                  <a:solidFill>
                    <a:srgbClr val="000000"/>
                  </a:solidFill>
                  <a:latin typeface="Times New Roman"/>
                  <a:cs typeface="Times New Roman"/>
                </a:rPr>
                <a:t> . . .</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6" name="Rectangle 35"/>
            <p:cNvSpPr/>
            <p:nvPr/>
          </p:nvSpPr>
          <p:spPr>
            <a:xfrm>
              <a:off x="1020192" y="3159889"/>
              <a:ext cx="2354368"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Math.round(</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7" name="Rectangle 36"/>
            <p:cNvSpPr/>
            <p:nvPr/>
          </p:nvSpPr>
          <p:spPr>
            <a:xfrm>
              <a:off x="1020192" y="3539550"/>
              <a:ext cx="2354368"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Math.floor(</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8" name="Rectangle 37"/>
            <p:cNvSpPr/>
            <p:nvPr/>
          </p:nvSpPr>
          <p:spPr>
            <a:xfrm>
              <a:off x="1020192" y="3919211"/>
              <a:ext cx="2015759"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Math.log(</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9" name="Rectangle 38"/>
            <p:cNvSpPr/>
            <p:nvPr/>
          </p:nvSpPr>
          <p:spPr>
            <a:xfrm>
              <a:off x="1020192" y="4678533"/>
              <a:ext cx="2380818"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Math.pow(</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r>
                <a:rPr lang="en-US" sz="2200" b="0" i="1" dirty="0" smtClean="0">
                  <a:solidFill>
                    <a:srgbClr val="000000"/>
                  </a:solidFill>
                  <a:latin typeface="Times New Roman"/>
                  <a:cs typeface="Times New Roman"/>
                </a:rPr>
                <a:t> </a:t>
              </a:r>
              <a:r>
                <a:rPr lang="en-US" sz="2200" b="0" i="1" dirty="0" err="1" smtClean="0">
                  <a:solidFill>
                    <a:srgbClr val="000000"/>
                  </a:solidFill>
                  <a:latin typeface="Times New Roman"/>
                  <a:cs typeface="Times New Roman"/>
                </a:rPr>
                <a:t>y</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0" name="Rectangle 39"/>
            <p:cNvSpPr/>
            <p:nvPr/>
          </p:nvSpPr>
          <p:spPr>
            <a:xfrm>
              <a:off x="1020192" y="5058194"/>
              <a:ext cx="2068507"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Math.sin(</a:t>
              </a:r>
              <a:r>
                <a:rPr lang="en-US" sz="1800" b="0" i="1" dirty="0" err="1" smtClean="0">
                  <a:sym typeface="Symbol"/>
                </a:rPr>
                <a:t></a:t>
              </a:r>
              <a:r>
                <a:rPr lang="en-US" i="1" dirty="0" smtClean="0">
                  <a:sym typeface="Symbol"/>
                </a:rPr>
                <a:t> </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1" name="Rectangle 40"/>
            <p:cNvSpPr/>
            <p:nvPr/>
          </p:nvSpPr>
          <p:spPr>
            <a:xfrm>
              <a:off x="1020192" y="5437855"/>
              <a:ext cx="2068507"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Math.cos(</a:t>
              </a:r>
              <a:r>
                <a:rPr lang="en-US" sz="1800" b="0" i="1" dirty="0" err="1" smtClean="0">
                  <a:sym typeface="Symbol"/>
                </a:rPr>
                <a:t></a:t>
              </a:r>
              <a:r>
                <a:rPr lang="en-US" i="1" dirty="0" smtClean="0">
                  <a:sym typeface="Symbol"/>
                </a:rPr>
                <a:t> </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2" name="Rectangle 41"/>
            <p:cNvSpPr/>
            <p:nvPr/>
          </p:nvSpPr>
          <p:spPr>
            <a:xfrm>
              <a:off x="1020192" y="5817513"/>
              <a:ext cx="2523673"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Math.random(</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5" name="Rectangle 44"/>
            <p:cNvSpPr/>
            <p:nvPr/>
          </p:nvSpPr>
          <p:spPr>
            <a:xfrm>
              <a:off x="1020192" y="1261584"/>
              <a:ext cx="1382623"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Math.PI</a:t>
              </a:r>
              <a:endParaRPr lang="en-US" sz="2200" b="0" dirty="0">
                <a:solidFill>
                  <a:srgbClr val="000000"/>
                </a:solidFill>
                <a:latin typeface="Courier New"/>
                <a:cs typeface="Courier New"/>
              </a:endParaRPr>
            </a:p>
          </p:txBody>
        </p:sp>
        <p:sp>
          <p:nvSpPr>
            <p:cNvPr id="46" name="Rectangle 45"/>
            <p:cNvSpPr/>
            <p:nvPr/>
          </p:nvSpPr>
          <p:spPr>
            <a:xfrm>
              <a:off x="1020192" y="1641245"/>
              <a:ext cx="1213318"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Math.E</a:t>
              </a:r>
              <a:endParaRPr lang="en-US" sz="2200" b="0" dirty="0">
                <a:solidFill>
                  <a:srgbClr val="000000"/>
                </a:solidFill>
                <a:latin typeface="Courier New"/>
                <a:cs typeface="Courier New"/>
              </a:endParaRPr>
            </a:p>
          </p:txBody>
        </p:sp>
        <p:sp>
          <p:nvSpPr>
            <p:cNvPr id="47" name="Rectangle 46"/>
            <p:cNvSpPr/>
            <p:nvPr/>
          </p:nvSpPr>
          <p:spPr>
            <a:xfrm>
              <a:off x="1020192" y="4298872"/>
              <a:ext cx="2015759" cy="430887"/>
            </a:xfrm>
            <a:prstGeom prst="rect">
              <a:avLst/>
            </a:prstGeom>
          </p:spPr>
          <p:txBody>
            <a:bodyPr wrap="none">
              <a:spAutoFit/>
            </a:bodyPr>
            <a:lstStyle/>
            <a:p>
              <a:pPr>
                <a:spcBef>
                  <a:spcPct val="50000"/>
                </a:spcBef>
              </a:pPr>
              <a:r>
                <a:rPr lang="en-US" sz="2200" dirty="0" err="1" smtClean="0">
                  <a:solidFill>
                    <a:srgbClr val="000000"/>
                  </a:solidFill>
                  <a:latin typeface="Courier New"/>
                  <a:cs typeface="Courier New"/>
                </a:rPr>
                <a:t>Math.exp(</a:t>
              </a:r>
              <a:r>
                <a:rPr lang="en-US" sz="2200" b="0" i="1" dirty="0" err="1" smtClean="0">
                  <a:solidFill>
                    <a:srgbClr val="000000"/>
                  </a:solidFill>
                  <a:latin typeface="Times New Roman"/>
                  <a:cs typeface="Times New Roman"/>
                </a:rPr>
                <a:t>x</a:t>
              </a:r>
              <a:r>
                <a:rPr lang="en-US" sz="2200" dirty="0" smtClean="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51" name="Straight Connector 50"/>
            <p:cNvCxnSpPr/>
            <p:nvPr/>
          </p:nvCxnSpPr>
          <p:spPr bwMode="auto">
            <a:xfrm rot="10800000" flipH="1">
              <a:off x="943992" y="1682745"/>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943992" y="2064732"/>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rot="10800000" flipH="1">
              <a:off x="943992" y="2446719"/>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rot="10800000" flipH="1">
              <a:off x="943992" y="2828706"/>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rot="10800000" flipH="1">
              <a:off x="943992" y="321069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943992" y="359268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0800000" flipH="1">
              <a:off x="943992" y="397466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0800000" flipH="1">
              <a:off x="943992" y="4356654"/>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H="1">
              <a:off x="943992" y="4738641"/>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0800000" flipH="1">
              <a:off x="943992" y="5120628"/>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0800000" flipH="1">
              <a:off x="943992" y="5502615"/>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rot="10800000" flipH="1">
              <a:off x="943992" y="5884602"/>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rot="16200000" flipH="1">
              <a:off x="1446601" y="3786537"/>
              <a:ext cx="4963276"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6" name="TextBox 65"/>
            <p:cNvSpPr txBox="1"/>
            <p:nvPr/>
          </p:nvSpPr>
          <p:spPr>
            <a:xfrm>
              <a:off x="3915792" y="1247472"/>
              <a:ext cx="4343400" cy="430887"/>
            </a:xfrm>
            <a:prstGeom prst="rect">
              <a:avLst/>
            </a:prstGeom>
            <a:noFill/>
          </p:spPr>
          <p:txBody>
            <a:bodyPr wrap="square" rtlCol="0">
              <a:spAutoFit/>
            </a:bodyPr>
            <a:lstStyle/>
            <a:p>
              <a:r>
                <a:rPr lang="en-US" sz="2200" b="0" dirty="0" smtClean="0"/>
                <a:t>The mathematical constant </a:t>
              </a:r>
              <a:r>
                <a:rPr lang="en-US" sz="2200" b="0" dirty="0" err="1" smtClean="0"/>
                <a:t>π</a:t>
              </a:r>
              <a:endParaRPr lang="en-US" sz="2200" b="0" dirty="0"/>
            </a:p>
          </p:txBody>
        </p:sp>
        <p:sp>
          <p:nvSpPr>
            <p:cNvPr id="67" name="TextBox 66"/>
            <p:cNvSpPr txBox="1"/>
            <p:nvPr/>
          </p:nvSpPr>
          <p:spPr>
            <a:xfrm>
              <a:off x="3915792" y="1629628"/>
              <a:ext cx="4343400" cy="430887"/>
            </a:xfrm>
            <a:prstGeom prst="rect">
              <a:avLst/>
            </a:prstGeom>
            <a:noFill/>
          </p:spPr>
          <p:txBody>
            <a:bodyPr wrap="square" rtlCol="0">
              <a:spAutoFit/>
            </a:bodyPr>
            <a:lstStyle/>
            <a:p>
              <a:r>
                <a:rPr lang="en-US" sz="2200" b="0" dirty="0" smtClean="0"/>
                <a:t>The mathematical constant </a:t>
              </a:r>
              <a:r>
                <a:rPr lang="en-US" sz="2200" b="0" i="1" dirty="0" err="1" smtClean="0"/>
                <a:t>e</a:t>
              </a:r>
              <a:endParaRPr lang="en-US" sz="2200" b="0" dirty="0"/>
            </a:p>
          </p:txBody>
        </p:sp>
        <p:sp>
          <p:nvSpPr>
            <p:cNvPr id="68" name="TextBox 67"/>
            <p:cNvSpPr txBox="1"/>
            <p:nvPr/>
          </p:nvSpPr>
          <p:spPr>
            <a:xfrm>
              <a:off x="3915792" y="2011784"/>
              <a:ext cx="4343400" cy="430887"/>
            </a:xfrm>
            <a:prstGeom prst="rect">
              <a:avLst/>
            </a:prstGeom>
            <a:noFill/>
          </p:spPr>
          <p:txBody>
            <a:bodyPr wrap="square" rtlCol="0">
              <a:spAutoFit/>
            </a:bodyPr>
            <a:lstStyle/>
            <a:p>
              <a:r>
                <a:rPr lang="en-US" sz="2200" b="0" dirty="0" smtClean="0"/>
                <a:t>The absolute value of </a:t>
              </a:r>
              <a:r>
                <a:rPr lang="en-US" sz="2200" b="0" i="1" dirty="0" err="1" smtClean="0"/>
                <a:t>x</a:t>
              </a:r>
              <a:endParaRPr lang="en-US" sz="2200" b="0" dirty="0"/>
            </a:p>
          </p:txBody>
        </p:sp>
        <p:sp>
          <p:nvSpPr>
            <p:cNvPr id="69" name="TextBox 68"/>
            <p:cNvSpPr txBox="1"/>
            <p:nvPr/>
          </p:nvSpPr>
          <p:spPr>
            <a:xfrm>
              <a:off x="3915792" y="2393940"/>
              <a:ext cx="4343400" cy="430887"/>
            </a:xfrm>
            <a:prstGeom prst="rect">
              <a:avLst/>
            </a:prstGeom>
            <a:noFill/>
          </p:spPr>
          <p:txBody>
            <a:bodyPr wrap="square" rtlCol="0">
              <a:spAutoFit/>
            </a:bodyPr>
            <a:lstStyle/>
            <a:p>
              <a:r>
                <a:rPr lang="en-US" sz="2200" b="0" dirty="0" smtClean="0"/>
                <a:t>The largest of the arguments</a:t>
              </a:r>
              <a:endParaRPr lang="en-US" sz="2200" b="0" dirty="0"/>
            </a:p>
          </p:txBody>
        </p:sp>
        <p:sp>
          <p:nvSpPr>
            <p:cNvPr id="70" name="TextBox 69"/>
            <p:cNvSpPr txBox="1"/>
            <p:nvPr/>
          </p:nvSpPr>
          <p:spPr>
            <a:xfrm>
              <a:off x="3915792" y="2776096"/>
              <a:ext cx="4343400" cy="430887"/>
            </a:xfrm>
            <a:prstGeom prst="rect">
              <a:avLst/>
            </a:prstGeom>
            <a:noFill/>
          </p:spPr>
          <p:txBody>
            <a:bodyPr wrap="square" rtlCol="0">
              <a:spAutoFit/>
            </a:bodyPr>
            <a:lstStyle/>
            <a:p>
              <a:r>
                <a:rPr lang="en-US" sz="2200" b="0" dirty="0" smtClean="0"/>
                <a:t>The smallest of the arguments</a:t>
              </a:r>
              <a:endParaRPr lang="en-US" sz="2200" b="0" dirty="0"/>
            </a:p>
          </p:txBody>
        </p:sp>
        <p:sp>
          <p:nvSpPr>
            <p:cNvPr id="71" name="TextBox 70"/>
            <p:cNvSpPr txBox="1"/>
            <p:nvPr/>
          </p:nvSpPr>
          <p:spPr>
            <a:xfrm>
              <a:off x="3915792" y="3158252"/>
              <a:ext cx="4343400" cy="430887"/>
            </a:xfrm>
            <a:prstGeom prst="rect">
              <a:avLst/>
            </a:prstGeom>
            <a:noFill/>
          </p:spPr>
          <p:txBody>
            <a:bodyPr wrap="square" rtlCol="0">
              <a:spAutoFit/>
            </a:bodyPr>
            <a:lstStyle/>
            <a:p>
              <a:r>
                <a:rPr lang="en-US" sz="2200" b="0" dirty="0" smtClean="0"/>
                <a:t>The closest integer to </a:t>
              </a:r>
              <a:r>
                <a:rPr lang="en-US" sz="2200" b="0" i="1" dirty="0" err="1" smtClean="0"/>
                <a:t>x</a:t>
              </a:r>
              <a:endParaRPr lang="en-US" sz="2200" b="0" dirty="0"/>
            </a:p>
          </p:txBody>
        </p:sp>
        <p:sp>
          <p:nvSpPr>
            <p:cNvPr id="72" name="TextBox 71"/>
            <p:cNvSpPr txBox="1"/>
            <p:nvPr/>
          </p:nvSpPr>
          <p:spPr>
            <a:xfrm>
              <a:off x="3915792" y="3540408"/>
              <a:ext cx="4343400" cy="430887"/>
            </a:xfrm>
            <a:prstGeom prst="rect">
              <a:avLst/>
            </a:prstGeom>
            <a:noFill/>
          </p:spPr>
          <p:txBody>
            <a:bodyPr wrap="square" rtlCol="0">
              <a:spAutoFit/>
            </a:bodyPr>
            <a:lstStyle/>
            <a:p>
              <a:r>
                <a:rPr lang="en-US" sz="2200" b="0" dirty="0" smtClean="0"/>
                <a:t>The largest integer not exceeding </a:t>
              </a:r>
              <a:r>
                <a:rPr lang="en-US" sz="2200" b="0" i="1" dirty="0" err="1" smtClean="0"/>
                <a:t>x</a:t>
              </a:r>
              <a:endParaRPr lang="en-US" sz="2200" b="0" dirty="0"/>
            </a:p>
          </p:txBody>
        </p:sp>
        <p:sp>
          <p:nvSpPr>
            <p:cNvPr id="73" name="TextBox 72"/>
            <p:cNvSpPr txBox="1"/>
            <p:nvPr/>
          </p:nvSpPr>
          <p:spPr>
            <a:xfrm>
              <a:off x="3915792" y="3922564"/>
              <a:ext cx="4343400" cy="430887"/>
            </a:xfrm>
            <a:prstGeom prst="rect">
              <a:avLst/>
            </a:prstGeom>
            <a:noFill/>
          </p:spPr>
          <p:txBody>
            <a:bodyPr wrap="square" rtlCol="0">
              <a:spAutoFit/>
            </a:bodyPr>
            <a:lstStyle/>
            <a:p>
              <a:r>
                <a:rPr lang="en-US" sz="2200" b="0" dirty="0" smtClean="0"/>
                <a:t>The natural logarithm of </a:t>
              </a:r>
              <a:r>
                <a:rPr lang="en-US" sz="2200" b="0" i="1" dirty="0" err="1" smtClean="0"/>
                <a:t>x</a:t>
              </a:r>
              <a:endParaRPr lang="en-US" sz="2200" b="0" dirty="0"/>
            </a:p>
          </p:txBody>
        </p:sp>
        <p:sp>
          <p:nvSpPr>
            <p:cNvPr id="74" name="TextBox 73"/>
            <p:cNvSpPr txBox="1"/>
            <p:nvPr/>
          </p:nvSpPr>
          <p:spPr>
            <a:xfrm>
              <a:off x="3915792" y="4304720"/>
              <a:ext cx="4343400" cy="430887"/>
            </a:xfrm>
            <a:prstGeom prst="rect">
              <a:avLst/>
            </a:prstGeom>
            <a:noFill/>
          </p:spPr>
          <p:txBody>
            <a:bodyPr wrap="square" rtlCol="0">
              <a:spAutoFit/>
            </a:bodyPr>
            <a:lstStyle/>
            <a:p>
              <a:r>
                <a:rPr lang="en-US" sz="2200" b="0" dirty="0" smtClean="0"/>
                <a:t>The inverse logarithm (</a:t>
              </a:r>
              <a:r>
                <a:rPr lang="en-US" sz="2200" b="0" i="1" dirty="0" err="1" smtClean="0"/>
                <a:t>e</a:t>
              </a:r>
              <a:r>
                <a:rPr lang="en-US" b="0" i="1" dirty="0" smtClean="0"/>
                <a:t> </a:t>
              </a:r>
              <a:r>
                <a:rPr lang="en-US" sz="2200" b="0" i="1" baseline="30000" dirty="0" err="1" smtClean="0"/>
                <a:t>x</a:t>
              </a:r>
              <a:r>
                <a:rPr lang="en-US" sz="2200" b="0" dirty="0" smtClean="0"/>
                <a:t>)</a:t>
              </a:r>
              <a:endParaRPr lang="en-US" sz="2200" b="0" dirty="0"/>
            </a:p>
          </p:txBody>
        </p:sp>
        <p:sp>
          <p:nvSpPr>
            <p:cNvPr id="75" name="TextBox 74"/>
            <p:cNvSpPr txBox="1"/>
            <p:nvPr/>
          </p:nvSpPr>
          <p:spPr>
            <a:xfrm>
              <a:off x="3915792" y="4686876"/>
              <a:ext cx="4446048" cy="430887"/>
            </a:xfrm>
            <a:prstGeom prst="rect">
              <a:avLst/>
            </a:prstGeom>
            <a:noFill/>
          </p:spPr>
          <p:txBody>
            <a:bodyPr wrap="square" rtlCol="0">
              <a:spAutoFit/>
            </a:bodyPr>
            <a:lstStyle/>
            <a:p>
              <a:r>
                <a:rPr lang="en-US" sz="2200" b="0" dirty="0" smtClean="0"/>
                <a:t>The value </a:t>
              </a:r>
              <a:r>
                <a:rPr lang="en-US" sz="2200" b="0" i="1" dirty="0" err="1" smtClean="0"/>
                <a:t>x</a:t>
              </a:r>
              <a:r>
                <a:rPr lang="en-US" sz="2200" b="0" dirty="0" smtClean="0"/>
                <a:t> raised to the </a:t>
              </a:r>
              <a:r>
                <a:rPr lang="en-US" sz="2200" b="0" i="1" dirty="0" err="1" smtClean="0"/>
                <a:t>y</a:t>
              </a:r>
              <a:r>
                <a:rPr lang="en-US" sz="2200" b="0" dirty="0" smtClean="0"/>
                <a:t> power (</a:t>
              </a:r>
              <a:r>
                <a:rPr lang="en-US" sz="2200" b="0" i="1" dirty="0" err="1" smtClean="0"/>
                <a:t>x</a:t>
              </a:r>
              <a:r>
                <a:rPr lang="en-US" b="0" i="1" dirty="0" smtClean="0"/>
                <a:t> </a:t>
              </a:r>
              <a:r>
                <a:rPr lang="en-US" sz="2200" b="0" i="1" baseline="30000" dirty="0" err="1" smtClean="0"/>
                <a:t>y</a:t>
              </a:r>
              <a:r>
                <a:rPr lang="en-US" sz="2200" b="0" dirty="0" smtClean="0"/>
                <a:t>)</a:t>
              </a:r>
              <a:endParaRPr lang="en-US" sz="2200" b="0" dirty="0"/>
            </a:p>
          </p:txBody>
        </p:sp>
        <p:sp>
          <p:nvSpPr>
            <p:cNvPr id="76" name="TextBox 75"/>
            <p:cNvSpPr txBox="1"/>
            <p:nvPr/>
          </p:nvSpPr>
          <p:spPr>
            <a:xfrm>
              <a:off x="3915792" y="5069032"/>
              <a:ext cx="4419600" cy="430887"/>
            </a:xfrm>
            <a:prstGeom prst="rect">
              <a:avLst/>
            </a:prstGeom>
            <a:noFill/>
          </p:spPr>
          <p:txBody>
            <a:bodyPr wrap="square" rtlCol="0">
              <a:spAutoFit/>
            </a:bodyPr>
            <a:lstStyle/>
            <a:p>
              <a:r>
                <a:rPr lang="en-US" sz="2200" b="0" dirty="0" smtClean="0"/>
                <a:t>The sine of </a:t>
              </a:r>
              <a:r>
                <a:rPr lang="en-US" sz="2000" b="0" i="1" dirty="0" err="1" smtClean="0">
                  <a:sym typeface="Symbol"/>
                </a:rPr>
                <a:t></a:t>
              </a:r>
              <a:r>
                <a:rPr lang="en-US" sz="2200" b="0" dirty="0" smtClean="0">
                  <a:sym typeface="Symbol"/>
                </a:rPr>
                <a:t>, measured in </a:t>
              </a:r>
              <a:r>
                <a:rPr lang="en-US" sz="2200" b="0" dirty="0" smtClean="0"/>
                <a:t>radians</a:t>
              </a:r>
              <a:endParaRPr lang="en-US" sz="2200" b="0" dirty="0"/>
            </a:p>
          </p:txBody>
        </p:sp>
        <p:sp>
          <p:nvSpPr>
            <p:cNvPr id="77" name="TextBox 76"/>
            <p:cNvSpPr txBox="1"/>
            <p:nvPr/>
          </p:nvSpPr>
          <p:spPr>
            <a:xfrm>
              <a:off x="3915792" y="5451188"/>
              <a:ext cx="4343400" cy="430887"/>
            </a:xfrm>
            <a:prstGeom prst="rect">
              <a:avLst/>
            </a:prstGeom>
            <a:noFill/>
          </p:spPr>
          <p:txBody>
            <a:bodyPr wrap="square" rtlCol="0">
              <a:spAutoFit/>
            </a:bodyPr>
            <a:lstStyle/>
            <a:p>
              <a:r>
                <a:rPr lang="en-US" sz="2200" b="0" dirty="0" smtClean="0"/>
                <a:t>The cosine of </a:t>
              </a:r>
              <a:r>
                <a:rPr lang="en-US" sz="2000" b="0" i="1" dirty="0" err="1" smtClean="0">
                  <a:sym typeface="Symbol"/>
                </a:rPr>
                <a:t></a:t>
              </a:r>
              <a:r>
                <a:rPr lang="en-US" sz="2200" b="0" dirty="0" smtClean="0">
                  <a:sym typeface="Symbol"/>
                </a:rPr>
                <a:t>, measured in </a:t>
              </a:r>
              <a:r>
                <a:rPr lang="en-US" sz="2200" b="0" dirty="0" smtClean="0"/>
                <a:t>radians</a:t>
              </a:r>
              <a:endParaRPr lang="en-US" sz="2200" b="0" dirty="0"/>
            </a:p>
          </p:txBody>
        </p:sp>
        <p:sp>
          <p:nvSpPr>
            <p:cNvPr id="78" name="TextBox 77"/>
            <p:cNvSpPr txBox="1"/>
            <p:nvPr/>
          </p:nvSpPr>
          <p:spPr>
            <a:xfrm>
              <a:off x="3915792" y="5833339"/>
              <a:ext cx="4343400" cy="430887"/>
            </a:xfrm>
            <a:prstGeom prst="rect">
              <a:avLst/>
            </a:prstGeom>
            <a:noFill/>
          </p:spPr>
          <p:txBody>
            <a:bodyPr wrap="square" rtlCol="0">
              <a:spAutoFit/>
            </a:bodyPr>
            <a:lstStyle/>
            <a:p>
              <a:r>
                <a:rPr lang="en-US" sz="2200" b="0" dirty="0" smtClean="0"/>
                <a:t>A random number between 0 and 1</a:t>
              </a:r>
              <a:endParaRPr lang="en-US" sz="2200" b="0" dirty="0"/>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Exercise: Calculating a Quotient</a:t>
            </a:r>
            <a:endParaRPr lang="en-US" dirty="0">
              <a:solidFill>
                <a:schemeClr val="tx1"/>
              </a:solidFill>
            </a:endParaRPr>
          </a:p>
        </p:txBody>
      </p:sp>
      <p:sp>
        <p:nvSpPr>
          <p:cNvPr id="15" name="TextBox 14"/>
          <p:cNvSpPr txBox="1"/>
          <p:nvPr/>
        </p:nvSpPr>
        <p:spPr>
          <a:xfrm>
            <a:off x="533400" y="1271161"/>
            <a:ext cx="8077200" cy="1428083"/>
          </a:xfrm>
          <a:prstGeom prst="rect">
            <a:avLst/>
          </a:prstGeom>
          <a:noFill/>
        </p:spPr>
        <p:txBody>
          <a:bodyPr wrap="square" rtlCol="0">
            <a:spAutoFit/>
          </a:bodyPr>
          <a:lstStyle/>
          <a:p>
            <a:pPr algn="just">
              <a:lnSpc>
                <a:spcPct val="90000"/>
              </a:lnSpc>
            </a:pPr>
            <a:r>
              <a:rPr lang="en-US" sz="2400" b="0" dirty="0" smtClean="0"/>
              <a:t>It is often useful to be able to compute the </a:t>
            </a:r>
            <a:r>
              <a:rPr lang="en-US" sz="2400" i="1" dirty="0" smtClean="0"/>
              <a:t>quotient</a:t>
            </a:r>
            <a:r>
              <a:rPr lang="en-US" sz="2400" dirty="0" smtClean="0"/>
              <a:t> </a:t>
            </a:r>
            <a:r>
              <a:rPr lang="en-US" sz="2400" b="0" dirty="0" smtClean="0"/>
              <a:t>of two numbers, which is the whole number that results if you divide the first by the second and then throw away any remainder.  The usual way to calculate a quotient is to use </a:t>
            </a:r>
            <a:r>
              <a:rPr lang="en-US" sz="2000" dirty="0" err="1" smtClean="0">
                <a:latin typeface="Courier New"/>
                <a:cs typeface="Courier New"/>
              </a:rPr>
              <a:t>Math.floor</a:t>
            </a:r>
            <a:r>
              <a:rPr lang="en-US" sz="2400" b="0" dirty="0" smtClean="0"/>
              <a:t> like this:</a:t>
            </a:r>
            <a:endParaRPr lang="en-US" sz="2400" b="0" dirty="0"/>
          </a:p>
        </p:txBody>
      </p:sp>
      <p:grpSp>
        <p:nvGrpSpPr>
          <p:cNvPr id="22" name="Group 21"/>
          <p:cNvGrpSpPr/>
          <p:nvPr/>
        </p:nvGrpSpPr>
        <p:grpSpPr>
          <a:xfrm>
            <a:off x="2019300" y="2895600"/>
            <a:ext cx="5105400" cy="1228812"/>
            <a:chOff x="1600200" y="2895600"/>
            <a:chExt cx="5105400" cy="1228812"/>
          </a:xfrm>
        </p:grpSpPr>
        <p:sp>
          <p:nvSpPr>
            <p:cNvPr id="21" name="Rectangle 20"/>
            <p:cNvSpPr/>
            <p:nvPr/>
          </p:nvSpPr>
          <p:spPr bwMode="auto">
            <a:xfrm>
              <a:off x="1600200" y="2895600"/>
              <a:ext cx="5105400" cy="1228812"/>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7" name="TextBox 16"/>
            <p:cNvSpPr txBox="1"/>
            <p:nvPr/>
          </p:nvSpPr>
          <p:spPr>
            <a:xfrm>
              <a:off x="1646808" y="2945215"/>
              <a:ext cx="5029200" cy="1107996"/>
            </a:xfrm>
            <a:prstGeom prst="rect">
              <a:avLst/>
            </a:prstGeom>
            <a:noFill/>
          </p:spPr>
          <p:txBody>
            <a:bodyPr wrap="square" rtlCol="0">
              <a:spAutoFit/>
            </a:bodyPr>
            <a:lstStyle/>
            <a:p>
              <a:r>
                <a:rPr lang="en-US" sz="2200" dirty="0" smtClean="0">
                  <a:latin typeface="Courier New"/>
                  <a:cs typeface="Courier New"/>
                </a:rPr>
                <a:t>function </a:t>
              </a:r>
              <a:r>
                <a:rPr lang="en-US" sz="2200" dirty="0" err="1" smtClean="0">
                  <a:latin typeface="Courier New"/>
                  <a:cs typeface="Courier New"/>
                </a:rPr>
                <a:t>quotient(x</a:t>
              </a:r>
              <a:r>
                <a:rPr lang="en-US" sz="2200" dirty="0" smtClean="0">
                  <a:latin typeface="Courier New"/>
                  <a:cs typeface="Courier New"/>
                </a:rPr>
                <a:t>, </a:t>
              </a:r>
              <a:r>
                <a:rPr lang="en-US" sz="2200" dirty="0" err="1" smtClean="0">
                  <a:latin typeface="Courier New"/>
                  <a:cs typeface="Courier New"/>
                </a:rPr>
                <a:t>y</a:t>
              </a:r>
              <a:r>
                <a:rPr lang="en-US" sz="2200" dirty="0" smtClean="0">
                  <a:latin typeface="Courier New"/>
                  <a:cs typeface="Courier New"/>
                </a:rPr>
                <a:t>) {</a:t>
              </a:r>
            </a:p>
            <a:p>
              <a:r>
                <a:rPr lang="en-US" sz="2200" dirty="0" smtClean="0">
                  <a:latin typeface="Courier New"/>
                  <a:cs typeface="Courier New"/>
                </a:rPr>
                <a:t>   return </a:t>
              </a:r>
              <a:r>
                <a:rPr lang="en-US" sz="2200" dirty="0" err="1" smtClean="0">
                  <a:latin typeface="Courier New"/>
                  <a:cs typeface="Courier New"/>
                </a:rPr>
                <a:t>Math.floor(x</a:t>
              </a:r>
              <a:r>
                <a:rPr lang="en-US" sz="2200" dirty="0" smtClean="0">
                  <a:latin typeface="Courier New"/>
                  <a:cs typeface="Courier New"/>
                </a:rPr>
                <a:t> / </a:t>
              </a:r>
              <a:r>
                <a:rPr lang="en-US" sz="2200" dirty="0" err="1" smtClean="0">
                  <a:latin typeface="Courier New"/>
                  <a:cs typeface="Courier New"/>
                </a:rPr>
                <a:t>y</a:t>
              </a:r>
              <a:r>
                <a:rPr lang="en-US" sz="2200" dirty="0" smtClean="0">
                  <a:latin typeface="Courier New"/>
                  <a:cs typeface="Courier New"/>
                </a:rPr>
                <a:t>);</a:t>
              </a:r>
            </a:p>
            <a:p>
              <a:r>
                <a:rPr lang="en-US" sz="2200" dirty="0" smtClean="0">
                  <a:latin typeface="Courier New"/>
                  <a:cs typeface="Courier New"/>
                </a:rPr>
                <a:t>}</a:t>
              </a:r>
              <a:endParaRPr lang="en-US" sz="2200" dirty="0">
                <a:latin typeface="Courier New"/>
                <a:cs typeface="Courier New"/>
              </a:endParaRPr>
            </a:p>
          </p:txBody>
        </p:sp>
      </p:grpSp>
      <p:sp>
        <p:nvSpPr>
          <p:cNvPr id="18" name="TextBox 17"/>
          <p:cNvSpPr txBox="1"/>
          <p:nvPr/>
        </p:nvSpPr>
        <p:spPr>
          <a:xfrm>
            <a:off x="533400" y="4231310"/>
            <a:ext cx="8077200" cy="1095685"/>
          </a:xfrm>
          <a:prstGeom prst="rect">
            <a:avLst/>
          </a:prstGeom>
          <a:noFill/>
        </p:spPr>
        <p:txBody>
          <a:bodyPr wrap="square" rtlCol="0">
            <a:spAutoFit/>
          </a:bodyPr>
          <a:lstStyle/>
          <a:p>
            <a:pPr algn="just">
              <a:lnSpc>
                <a:spcPct val="90000"/>
              </a:lnSpc>
            </a:pPr>
            <a:r>
              <a:rPr lang="en-US" sz="2400" b="0" dirty="0" smtClean="0"/>
              <a:t>Rewrite the </a:t>
            </a:r>
            <a:r>
              <a:rPr lang="en-US" sz="2000" dirty="0" smtClean="0">
                <a:latin typeface="Courier New"/>
                <a:cs typeface="Courier New"/>
              </a:rPr>
              <a:t>quotient</a:t>
            </a:r>
            <a:r>
              <a:rPr lang="en-US" sz="2400" b="0" dirty="0" smtClean="0"/>
              <a:t> function so that it uses only the standard arithmetic operators.  Your function may assume that both </a:t>
            </a:r>
            <a:r>
              <a:rPr lang="en-US" sz="2400" b="0" i="1" dirty="0" err="1" smtClean="0"/>
              <a:t>x</a:t>
            </a:r>
            <a:r>
              <a:rPr lang="en-US" sz="2400" b="0" dirty="0" smtClean="0"/>
              <a:t> and </a:t>
            </a:r>
            <a:r>
              <a:rPr lang="en-US" sz="2400" b="0" i="1" dirty="0" err="1" smtClean="0"/>
              <a:t>y</a:t>
            </a:r>
            <a:r>
              <a:rPr lang="en-US" sz="2400" b="0" dirty="0" smtClean="0"/>
              <a:t> are positive.</a:t>
            </a:r>
            <a:endParaRPr lang="en-US" sz="2400" b="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13935</TotalTime>
  <Words>1970</Words>
  <Application>Microsoft Macintosh PowerPoint</Application>
  <PresentationFormat>On-screen Show (4:3)</PresentationFormat>
  <Paragraphs>254</Paragraphs>
  <Slides>23</Slides>
  <Notes>23</Notes>
  <HiddenSlides>0</HiddenSlides>
  <MMClips>0</MMClips>
  <ScaleCrop>false</ScaleCrop>
  <HeadingPairs>
    <vt:vector size="4" baseType="variant">
      <vt:variant>
        <vt:lpstr>Design Template</vt:lpstr>
      </vt:variant>
      <vt:variant>
        <vt:i4>3</vt:i4>
      </vt:variant>
      <vt:variant>
        <vt:lpstr>Slide Titles</vt:lpstr>
      </vt:variant>
      <vt:variant>
        <vt:i4>23</vt:i4>
      </vt:variant>
    </vt:vector>
  </HeadingPairs>
  <TitlesOfParts>
    <vt:vector size="26" baseType="lpstr">
      <vt:lpstr>Blank Presentation</vt:lpstr>
      <vt:lpstr>1_Blank Presentation</vt:lpstr>
      <vt:lpstr>2_Blank Presentation</vt:lpstr>
      <vt:lpstr>Simple JavaScript</vt:lpstr>
      <vt:lpstr>The Karel Contest</vt:lpstr>
      <vt:lpstr>JavaScript and SJS</vt:lpstr>
      <vt:lpstr>Arithmetic Expressions</vt:lpstr>
      <vt:lpstr>The Remainder Operator</vt:lpstr>
      <vt:lpstr>Using the SJS Console</vt:lpstr>
      <vt:lpstr>Variables</vt:lpstr>
      <vt:lpstr>Variable Declarations</vt:lpstr>
      <vt:lpstr>Constant Declarations</vt:lpstr>
      <vt:lpstr>Naming Conventions</vt:lpstr>
      <vt:lpstr>Precedence</vt:lpstr>
      <vt:lpstr>Exercise: Precedence Evaluation</vt:lpstr>
      <vt:lpstr>Assignment Statements</vt:lpstr>
      <vt:lpstr>Shorthand Assignments</vt:lpstr>
      <vt:lpstr>Increment and Decrement Operators</vt:lpstr>
      <vt:lpstr>Functions Revisited</vt:lpstr>
      <vt:lpstr>Functions in Mathematics</vt:lpstr>
      <vt:lpstr>Writing JavaScript Functions</vt:lpstr>
      <vt:lpstr>Examples of Simple Functions</vt:lpstr>
      <vt:lpstr>Exercise: Money in the Wizarding World</vt:lpstr>
      <vt:lpstr>Useful Functions in the Math Class</vt:lpstr>
      <vt:lpstr>Exercise: Calculating a Quotient</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72</cp:revision>
  <dcterms:created xsi:type="dcterms:W3CDTF">2017-04-11T21:40:04Z</dcterms:created>
  <dcterms:modified xsi:type="dcterms:W3CDTF">2017-04-11T21:41:42Z</dcterms:modified>
</cp:coreProperties>
</file>